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112" d="100"/>
          <a:sy n="112" d="100"/>
        </p:scale>
        <p:origin x="1890" y="9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927913" y="3357040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211064" y="3926985"/>
            <a:ext cx="1101026" cy="43431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700" b="1" dirty="0">
                <a:latin typeface="Calibri" panose="020F0502020204030204" pitchFamily="34" charset="0"/>
              </a:rPr>
              <a:t>BIW</a:t>
            </a:r>
            <a:r>
              <a:rPr lang="pl-PL" altLang="pl-PL" sz="700" b="1" dirty="0"/>
              <a:t> </a:t>
            </a:r>
          </a:p>
          <a:p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z wyłączeniem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685912" y="4509168"/>
            <a:ext cx="109800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685913" y="2260900"/>
            <a:ext cx="1088044" cy="44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685913" y="3357040"/>
            <a:ext cx="108804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Sfery </a:t>
            </a:r>
            <a:r>
              <a:rPr lang="pl-PL" altLang="pl-PL" sz="700" dirty="0">
                <a:latin typeface="Calibri" panose="020F0502020204030204" pitchFamily="34" charset="0"/>
              </a:rPr>
              <a:t>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685913" y="2805294"/>
            <a:ext cx="1098000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743201" y="2263777"/>
            <a:ext cx="1095398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87144" y="2825944"/>
            <a:ext cx="1093378" cy="43157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927913" y="2263777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Biuro Administracyjne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927913" y="3933104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8930604" y="764704"/>
            <a:ext cx="1095309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211064" y="3355976"/>
            <a:ext cx="1101025" cy="42342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Ceł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3973641" y="2260900"/>
            <a:ext cx="1083468" cy="44297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87144" y="3355976"/>
            <a:ext cx="1093378" cy="44010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927913" y="2805294"/>
            <a:ext cx="1080000" cy="41937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</a:t>
            </a:r>
            <a:r>
              <a:rPr lang="pl-PL" altLang="pl-PL" sz="7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3973640" y="2818329"/>
            <a:ext cx="108171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DAS</a:t>
            </a:r>
            <a:endParaRPr lang="pl-PL" altLang="pl-PL" sz="7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685912" y="6237360"/>
            <a:ext cx="109800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685913" y="3933104"/>
            <a:ext cx="1098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743200" y="3364083"/>
            <a:ext cx="1098645" cy="41475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Podatku </a:t>
            </a:r>
            <a:r>
              <a:rPr lang="pl-PL" altLang="pl-PL" sz="700" dirty="0">
                <a:latin typeface="Calibri" panose="020F0502020204030204" pitchFamily="34" charset="0"/>
              </a:rPr>
              <a:t>Akcyzowego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743201" y="2817414"/>
            <a:ext cx="1098644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87144" y="3926985"/>
            <a:ext cx="1093378" cy="41978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685912" y="5085232"/>
            <a:ext cx="109800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927913" y="1289382"/>
            <a:ext cx="1098000" cy="87382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Dyrektor Generalny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685913" y="1289382"/>
            <a:ext cx="1098000" cy="8640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pPr eaLnBrk="1" hangingPunct="1">
              <a:spcBef>
                <a:spcPts val="40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 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Generalny Inspektor 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Informacji Finansowej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927913" y="5661296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700" i="1" dirty="0">
                <a:latin typeface="Calibri" panose="020F0502020204030204" pitchFamily="34" charset="0"/>
              </a:rPr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685912" y="5661296"/>
            <a:ext cx="1098001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82522" y="1286240"/>
            <a:ext cx="1098000" cy="864585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Główny Rzecznik Dyscypliny Finansów Publicznych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Piotr 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79086" y="4510584"/>
            <a:ext cx="1101435" cy="4217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87144" y="5101734"/>
            <a:ext cx="1093378" cy="41549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79086" y="5661296"/>
            <a:ext cx="110143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700" i="1" dirty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79087" y="2265528"/>
            <a:ext cx="1101435" cy="43835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</a:t>
            </a:r>
            <a:r>
              <a:rPr lang="pl-PL" altLang="pl-PL" sz="700" dirty="0" smtClean="0">
                <a:latin typeface="Calibri" panose="020F0502020204030204" pitchFamily="34" charset="0"/>
              </a:rPr>
              <a:t> </a:t>
            </a:r>
            <a:r>
              <a:rPr lang="pl-PL" altLang="pl-PL" sz="700" dirty="0">
                <a:latin typeface="Calibri" panose="020F0502020204030204" pitchFamily="34" charset="0"/>
              </a:rPr>
              <a:t>Rachunkowości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DWR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448487" y="764704"/>
            <a:ext cx="1091602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</a:t>
            </a:r>
            <a:r>
              <a:rPr lang="pl-PL" altLang="pl-PL" sz="700" dirty="0" smtClean="0">
                <a:solidFill>
                  <a:schemeClr val="tx1"/>
                </a:solidFill>
              </a:rPr>
              <a:t>Ministra</a:t>
            </a:r>
            <a:r>
              <a:rPr lang="pl-PL" altLang="pl-PL" sz="700" dirty="0">
                <a:solidFill>
                  <a:schemeClr val="tx1"/>
                </a:solidFill>
              </a:rPr>
              <a:t/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2743201" y="404664"/>
            <a:ext cx="3543270" cy="784151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dirty="0">
                <a:solidFill>
                  <a:schemeClr val="bg1"/>
                </a:solidFill>
                <a:latin typeface="Calibri" panose="020F0502020204030204" pitchFamily="34" charset="0"/>
              </a:rPr>
              <a:t>Minister Finansów</a:t>
            </a:r>
            <a:r>
              <a:rPr lang="pl-PL" altLang="pl-PL" sz="1100" b="1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11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1200" b="1" dirty="0">
                <a:solidFill>
                  <a:schemeClr val="bg1"/>
                </a:solidFill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87145" y="764704"/>
            <a:ext cx="1081076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448487" y="3933104"/>
            <a:ext cx="1081734" cy="4281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Zwalczania Przestępczości Ekonomicznej           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211065" y="1292767"/>
            <a:ext cx="1098000" cy="857474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Sekretarz Stanu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Szef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211064" y="4508888"/>
            <a:ext cx="1107492" cy="43228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3973639" y="3364083"/>
            <a:ext cx="1088827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Kluczowych Podmiotów                     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DKP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7685912" y="764704"/>
            <a:ext cx="1088045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Analityki Danych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 i Zarządzania Strategicznego                 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DAD</a:t>
            </a:r>
            <a:endParaRPr lang="pl-PL" altLang="pl-PL" sz="700" i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211065" y="2807400"/>
            <a:ext cx="1093423" cy="43695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Budżetu, Majątku </a:t>
            </a:r>
            <a:br>
              <a:rPr lang="pl-PL" altLang="pl-PL" sz="650" dirty="0">
                <a:latin typeface="Calibri" panose="020F0502020204030204" pitchFamily="34" charset="0"/>
              </a:rPr>
            </a:br>
            <a:r>
              <a:rPr lang="pl-PL" altLang="pl-PL" sz="650" dirty="0">
                <a:latin typeface="Calibri" panose="020F0502020204030204" pitchFamily="34" charset="0"/>
              </a:rPr>
              <a:t>i Kadr Krajowej Administracji Skarbowej </a:t>
            </a:r>
          </a:p>
          <a:p>
            <a:pPr eaLnBrk="1" hangingPunct="1"/>
            <a:r>
              <a:rPr lang="pl-PL" altLang="pl-PL" sz="650" b="1" dirty="0"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927913" y="4509168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3973639" y="4509168"/>
            <a:ext cx="1088827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endParaRPr lang="pl-PL" altLang="pl-PL" sz="7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Relacji z </a:t>
            </a:r>
            <a:r>
              <a:rPr lang="pl-PL" altLang="pl-PL" sz="700" dirty="0">
                <a:latin typeface="Calibri" panose="020F0502020204030204" pitchFamily="34" charset="0"/>
              </a:rPr>
              <a:t>Klientami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DRK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927913" y="5085232"/>
            <a:ext cx="10800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Zarządzania Informatyzacją i Projektami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DIP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6448488" y="2260900"/>
            <a:ext cx="1091601" cy="44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Ryzyka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DRP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448488" y="2805294"/>
            <a:ext cx="1085112" cy="43905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1514044" y="764704"/>
            <a:ext cx="1094115" cy="41399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BIW </a:t>
            </a:r>
            <a:r>
              <a:rPr lang="pl-PL" altLang="pl-PL" sz="500" b="1" dirty="0">
                <a:latin typeface="Calibri" panose="020F0502020204030204" pitchFamily="34" charset="0"/>
              </a:rPr>
              <a:t/>
            </a:r>
            <a:br>
              <a:rPr lang="pl-PL" altLang="pl-PL" sz="500" b="1" dirty="0">
                <a:latin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zakresie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12d </a:t>
            </a: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ustawy o </a:t>
            </a:r>
            <a:r>
              <a:rPr lang="pl-PL" sz="55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3973641" y="1286241"/>
            <a:ext cx="1098000" cy="8640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2745568" y="1286241"/>
            <a:ext cx="1098000" cy="8640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Podsekretarz Stanu</a:t>
            </a: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Jan Sarnowski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743200" y="3933104"/>
            <a:ext cx="1094042" cy="4281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Analiz Podatkowych 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448487" y="3355976"/>
            <a:ext cx="1081735" cy="42342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211065" y="2263777"/>
            <a:ext cx="1095158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Departament </a:t>
            </a:r>
            <a:r>
              <a:rPr lang="pl-PL" altLang="pl-PL" sz="700" dirty="0">
                <a:latin typeface="Calibri" panose="020F0502020204030204" pitchFamily="34" charset="0"/>
              </a:rPr>
              <a:t>Organizacji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 Współpracy </a:t>
            </a:r>
            <a:r>
              <a:rPr lang="pl-PL" altLang="pl-PL" sz="700" dirty="0" smtClean="0">
                <a:latin typeface="Calibri" panose="020F0502020204030204" pitchFamily="34" charset="0"/>
              </a:rPr>
              <a:t>Międzynarodowej KAS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DOM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3973639" y="3929303"/>
            <a:ext cx="108171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Orzecznictwa Podatkowego                                </a:t>
            </a:r>
            <a:r>
              <a:rPr lang="pl-PL" altLang="pl-PL" sz="700" b="1" dirty="0">
                <a:latin typeface="Calibri" panose="020F0502020204030204" pitchFamily="34" charset="0"/>
              </a:rPr>
              <a:t>DOP</a:t>
            </a: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6448489" y="1286240"/>
            <a:ext cx="1098000" cy="85037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Podsekretarz Stanu 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>Zastępca Szefa Krajowej Administracji Skarbowej</a:t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1514045" y="1292767"/>
            <a:ext cx="1098000" cy="86400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r>
              <a:rPr lang="pl-PL" altLang="pl-PL" sz="7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Sekretarz Stanu</a:t>
            </a: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514044" y="2265536"/>
            <a:ext cx="1094115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Polityki Podatkowej 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DSP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85" name="Text Box 345"/>
          <p:cNvSpPr txBox="1">
            <a:spLocks noChangeArrowheads="1"/>
          </p:cNvSpPr>
          <p:nvPr/>
        </p:nvSpPr>
        <p:spPr bwMode="auto">
          <a:xfrm>
            <a:off x="1500667" y="2825944"/>
            <a:ext cx="1107492" cy="43157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  <a:r>
              <a:rPr lang="pl-PL" altLang="pl-PL" sz="700" dirty="0" smtClean="0">
                <a:latin typeface="Calibri" panose="020F0502020204030204" pitchFamily="34" charset="0"/>
              </a:rPr>
              <a:t>Komunikacji </a:t>
            </a:r>
          </a:p>
          <a:p>
            <a:pPr eaLnBrk="1" hangingPunct="1"/>
            <a:r>
              <a:rPr lang="pl-PL" altLang="pl-PL" sz="700" dirty="0" smtClean="0">
                <a:latin typeface="Calibri" panose="020F0502020204030204" pitchFamily="34" charset="0"/>
              </a:rPr>
              <a:t>i Promocji 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sz="550" i="1" dirty="0" smtClean="0">
                <a:latin typeface="Calibri" panose="020F0502020204030204" pitchFamily="34" charset="0"/>
              </a:rPr>
              <a:t>z wyłączeniem 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</a:t>
            </a:r>
            <a:r>
              <a:rPr lang="pl-PL" sz="550" i="1" dirty="0" smtClean="0">
                <a:latin typeface="Calibri" panose="020F0502020204030204" pitchFamily="34" charset="0"/>
              </a:rPr>
              <a:t>KAS</a:t>
            </a:r>
            <a:r>
              <a:rPr lang="pl-PL" altLang="pl-PL" sz="550" b="1" i="1" dirty="0" smtClean="0">
                <a:latin typeface="Calibri" panose="020F0502020204030204" pitchFamily="34" charset="0"/>
              </a:rPr>
              <a:t> 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17467</TotalTime>
  <Words>269</Words>
  <Application>Microsoft Office PowerPoint</Application>
  <PresentationFormat>Slajdy 35 mm</PresentationFormat>
  <Paragraphs>147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1483</cp:revision>
  <cp:lastPrinted>2022-01-04T08:35:16Z</cp:lastPrinted>
  <dcterms:created xsi:type="dcterms:W3CDTF">2006-06-26T12:00:33Z</dcterms:created>
  <dcterms:modified xsi:type="dcterms:W3CDTF">2022-01-26T13:56:38Z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