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4"/>
  </p:sldMasterIdLst>
  <p:notesMasterIdLst>
    <p:notesMasterId r:id="rId6"/>
  </p:notesMasterIdLst>
  <p:handoutMasterIdLst>
    <p:handoutMasterId r:id="rId7"/>
  </p:handoutMasterIdLst>
  <p:sldIdLst>
    <p:sldId id="491" r:id="rId5"/>
  </p:sldIdLst>
  <p:sldSz cx="10287000" cy="6858000" type="35mm"/>
  <p:notesSz cx="6797675" cy="9874250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094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10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EED9"/>
    <a:srgbClr val="95DFB6"/>
    <a:srgbClr val="00823B"/>
    <a:srgbClr val="CF2240"/>
    <a:srgbClr val="BDEBD2"/>
    <a:srgbClr val="00FF99"/>
    <a:srgbClr val="99FF99"/>
    <a:srgbClr val="FFFFFF"/>
    <a:srgbClr val="009644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4859" autoAdjust="0"/>
    <p:restoredTop sz="92792" autoAdjust="0"/>
  </p:normalViewPr>
  <p:slideViewPr>
    <p:cSldViewPr>
      <p:cViewPr varScale="1">
        <p:scale>
          <a:sx n="145" d="100"/>
          <a:sy n="145" d="100"/>
        </p:scale>
        <p:origin x="2706" y="126"/>
      </p:cViewPr>
      <p:guideLst/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094"/>
        <p:guide pos="2119"/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25" tIns="45662" rIns="91325" bIns="45662" numCol="1" anchor="t" anchorCtr="0" compatLnSpc="1">
            <a:prstTxWarp prst="textNoShape">
              <a:avLst/>
            </a:prstTxWarp>
          </a:bodyPr>
          <a:lstStyle>
            <a:lvl1pPr algn="l" defTabSz="913244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8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25" tIns="45662" rIns="91325" bIns="45662" numCol="1" anchor="t" anchorCtr="0" compatLnSpc="1">
            <a:prstTxWarp prst="textNoShape">
              <a:avLst/>
            </a:prstTxWarp>
          </a:bodyPr>
          <a:lstStyle>
            <a:lvl1pPr algn="r" defTabSz="913244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4" y="9380539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25" tIns="45662" rIns="91325" bIns="45662" numCol="1" anchor="b" anchorCtr="0" compatLnSpc="1">
            <a:prstTxWarp prst="textNoShape">
              <a:avLst/>
            </a:prstTxWarp>
          </a:bodyPr>
          <a:lstStyle>
            <a:lvl1pPr algn="l" defTabSz="913244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8" y="9380539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25" tIns="45662" rIns="91325" bIns="45662" numCol="1" anchor="b" anchorCtr="0" compatLnSpc="1">
            <a:prstTxWarp prst="textNoShape">
              <a:avLst/>
            </a:prstTxWarp>
          </a:bodyPr>
          <a:lstStyle>
            <a:lvl1pPr algn="r" defTabSz="913179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1"/>
            <a:ext cx="2919021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2" tIns="44067" rIns="88132" bIns="44067" numCol="1" anchor="t" anchorCtr="0" compatLnSpc="1">
            <a:prstTxWarp prst="textNoShape">
              <a:avLst/>
            </a:prstTxWarp>
          </a:bodyPr>
          <a:lstStyle>
            <a:lvl1pPr algn="l" defTabSz="881143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2" tIns="44067" rIns="88132" bIns="44067" numCol="1" anchor="t" anchorCtr="0" compatLnSpc="1">
            <a:prstTxWarp prst="textNoShape">
              <a:avLst/>
            </a:prstTxWarp>
          </a:bodyPr>
          <a:lstStyle>
            <a:lvl1pPr algn="r" defTabSz="881143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71513" y="736600"/>
            <a:ext cx="5513387" cy="3676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6" y="4705351"/>
            <a:ext cx="5030857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2" tIns="44067" rIns="88132" bIns="4406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/>
              <a:t>Kliknij, aby edytować style wzorca tekstu</a:t>
            </a:r>
          </a:p>
          <a:p>
            <a:pPr lvl="1"/>
            <a:r>
              <a:rPr lang="pl-PL" altLang="pl-PL" noProof="0"/>
              <a:t>Drugi poziom</a:t>
            </a:r>
          </a:p>
          <a:p>
            <a:pPr lvl="2"/>
            <a:r>
              <a:rPr lang="pl-PL" altLang="pl-PL" noProof="0"/>
              <a:t>Trzeci poziom</a:t>
            </a:r>
          </a:p>
          <a:p>
            <a:pPr lvl="3"/>
            <a:r>
              <a:rPr lang="pl-PL" altLang="pl-PL" noProof="0"/>
              <a:t>Czwarty poziom</a:t>
            </a:r>
          </a:p>
          <a:p>
            <a:pPr lvl="4"/>
            <a:r>
              <a:rPr lang="pl-PL" altLang="pl-PL" noProof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410703"/>
            <a:ext cx="2919021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2" tIns="44067" rIns="88132" bIns="44067" numCol="1" anchor="b" anchorCtr="0" compatLnSpc="1">
            <a:prstTxWarp prst="textNoShape">
              <a:avLst/>
            </a:prstTxWarp>
          </a:bodyPr>
          <a:lstStyle>
            <a:lvl1pPr algn="l" defTabSz="881143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10703"/>
            <a:ext cx="2919020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2" tIns="44067" rIns="88132" bIns="44067" numCol="1" anchor="b" anchorCtr="0" compatLnSpc="1">
            <a:prstTxWarp prst="textNoShape">
              <a:avLst/>
            </a:prstTxWarp>
          </a:bodyPr>
          <a:lstStyle>
            <a:lvl1pPr algn="r" defTabSz="879595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FB2269-152C-4AB6-80C3-429635D446E7}" type="slidenum">
              <a:rPr lang="pl-PL" altLang="pl-PL" smtClean="0"/>
              <a:pPr/>
              <a:t>1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3175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/>
              <a:t>Opracowano </a:t>
            </a:r>
            <a:br>
              <a:rPr lang="pl-PL" altLang="pl-PL" sz="800" b="1"/>
            </a:br>
            <a:r>
              <a:rPr lang="pl-PL" altLang="pl-PL" sz="800" b="1"/>
              <a:t>w Biurze Dyrektora Generalnego</a:t>
            </a:r>
            <a:br>
              <a:rPr lang="pl-PL" altLang="pl-PL" sz="800" b="1"/>
            </a:br>
            <a:r>
              <a:rPr lang="pl-PL" altLang="pl-PL" sz="800" b="1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 Box 345"/>
          <p:cNvSpPr txBox="1">
            <a:spLocks noChangeArrowheads="1"/>
          </p:cNvSpPr>
          <p:nvPr/>
        </p:nvSpPr>
        <p:spPr bwMode="auto">
          <a:xfrm>
            <a:off x="4602345" y="4089855"/>
            <a:ext cx="2041933" cy="527594"/>
          </a:xfrm>
          <a:prstGeom prst="rect">
            <a:avLst/>
          </a:prstGeom>
          <a:solidFill>
            <a:srgbClr val="FFFFFF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defPPr>
              <a:defRPr lang="pl-PL"/>
            </a:defPPr>
            <a:lvl1pPr>
              <a:spcBef>
                <a:spcPts val="0"/>
              </a:spcBef>
              <a:defRPr sz="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pl-PL" altLang="pl-PL" b="1" dirty="0"/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4602345" y="3550322"/>
            <a:ext cx="2041933" cy="46759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ts val="2400"/>
              </a:spcAft>
            </a:pPr>
            <a:endParaRPr lang="pl-PL" altLang="pl-PL" sz="700" b="1" dirty="0">
              <a:blipFill>
                <a:blip r:embed="rId3"/>
                <a:tile tx="0" ty="0" sx="100000" sy="100000" flip="none" algn="tl"/>
              </a:blipFill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5564675" y="1921172"/>
            <a:ext cx="3251452" cy="4800072"/>
          </a:xfrm>
          <a:prstGeom prst="rect">
            <a:avLst/>
          </a:prstGeom>
          <a:solidFill>
            <a:schemeClr val="bg1">
              <a:lumMod val="85000"/>
              <a:alpha val="37000"/>
            </a:schemeClr>
          </a:solidFill>
          <a:ln w="38100">
            <a:noFill/>
          </a:ln>
          <a:effectLst>
            <a:softEdge rad="50800"/>
          </a:effectLst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8847467" y="3021609"/>
            <a:ext cx="879859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Dyrektora Generalnego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BDG</a:t>
            </a: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691930" y="4672037"/>
            <a:ext cx="849802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Instytucji Płatniczej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 IP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687799" y="2480315"/>
            <a:ext cx="858884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Budżetu Państwa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BP</a:t>
            </a: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686981" y="3568836"/>
            <a:ext cx="860286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Sfery Gospodarczej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FG</a:t>
            </a: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689298" y="4122891"/>
            <a:ext cx="860286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Finansów Samorządu Terytorialnego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3611150" y="4689386"/>
            <a:ext cx="857367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Podatku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od Towarów i Usług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PT</a:t>
            </a: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2685087" y="4116880"/>
            <a:ext cx="836613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Wspierania Polityk Gospodarczych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PG</a:t>
            </a: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8845947" y="2481094"/>
            <a:ext cx="879859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Administracyjne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BAD</a:t>
            </a: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8841791" y="4689386"/>
            <a:ext cx="879859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Finansów i Księgowości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FK</a:t>
            </a: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2685087" y="3574176"/>
            <a:ext cx="836613" cy="467595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Współpracy Międzynarodowej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WM</a:t>
            </a: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7775689" y="5284581"/>
            <a:ext cx="953871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Ceł 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DC</a:t>
            </a: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5653363" y="5838452"/>
            <a:ext cx="990733" cy="49509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Poboru Podatków                               </a:t>
            </a:r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DPP</a:t>
            </a: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8847967" y="4115793"/>
            <a:ext cx="879859" cy="47630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  <a:br>
              <a:rPr lang="pl-PL" altLang="pl-PL" sz="700" dirty="0">
                <a:latin typeface="Calibri" panose="020F0502020204030204" pitchFamily="34" charset="0"/>
              </a:rPr>
            </a:br>
            <a:r>
              <a:rPr lang="pl-PL" altLang="pl-PL" sz="700" dirty="0">
                <a:latin typeface="Calibri" panose="020F0502020204030204" pitchFamily="34" charset="0"/>
              </a:rPr>
              <a:t>Bezpieczeństwa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 Ochrony Informacji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DB</a:t>
            </a: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7763042" y="3563658"/>
            <a:ext cx="956911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Audytu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Środków Publicznych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DAS</a:t>
            </a:r>
            <a:endParaRPr lang="pl-PL" altLang="pl-PL" sz="700" i="1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4596594" y="4689387"/>
            <a:ext cx="920066" cy="467595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  <a:ln w="3175">
            <a:solidFill>
              <a:schemeClr val="dk1">
                <a:alpha val="8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Informacji Finansowej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 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686981" y="3027557"/>
            <a:ext cx="859702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Sfery Budżetowej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FS</a:t>
            </a: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3630436" y="3027557"/>
            <a:ext cx="849998" cy="430144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Podatku Akcyzowego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 Podatku od Gier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DAG</a:t>
            </a: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3624127" y="3557547"/>
            <a:ext cx="854280" cy="47811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Podatków Dochodowych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DD</a:t>
            </a: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1653487" y="3573630"/>
            <a:ext cx="894071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Długu Publicznego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DP</a:t>
            </a: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8851538" y="1386629"/>
            <a:ext cx="870114" cy="100712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Dyrektor Generalny</a:t>
            </a:r>
            <a:b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Marta </a:t>
            </a:r>
          </a:p>
          <a:p>
            <a:r>
              <a:rPr lang="pl-PL" altLang="pl-PL" sz="9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Niżałowska-Pactwa</a:t>
            </a:r>
            <a:endParaRPr lang="pl-PL" altLang="pl-PL" sz="9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8841791" y="5838452"/>
            <a:ext cx="889644" cy="467595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pl-PL"/>
            </a:defPPr>
            <a:lvl1pPr eaLnBrk="1" hangingPunct="1">
              <a:spcBef>
                <a:spcPts val="600"/>
              </a:spcBef>
              <a:defRPr sz="700" i="1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altLang="pl-PL" dirty="0"/>
              <a:t>Pełnomocnik do spraw ochrony informacji niejawnych</a:t>
            </a: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2673100" y="2482418"/>
            <a:ext cx="844352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Gwarancji i Poręczeń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DG</a:t>
            </a: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1657311" y="4115793"/>
            <a:ext cx="887562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Polityki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Makroekonomicznej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PM</a:t>
            </a: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1649979" y="4676108"/>
            <a:ext cx="901088" cy="47093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Rozwoju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Rynku Finansowego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1657124" y="5265900"/>
            <a:ext cx="889343" cy="472402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Komitet Standardów Rachunkowości</a:t>
            </a: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1667660" y="3027298"/>
            <a:ext cx="877546" cy="46401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600" dirty="0">
                <a:latin typeface="Calibri" panose="020F0502020204030204" pitchFamily="34" charset="0"/>
              </a:rPr>
              <a:t>Departament Efektywności Wydatków Publicznych </a:t>
            </a:r>
          </a:p>
          <a:p>
            <a:pPr eaLnBrk="1" hangingPunct="1"/>
            <a:r>
              <a:rPr lang="pl-PL" altLang="pl-PL" sz="600" dirty="0">
                <a:latin typeface="Calibri" panose="020F0502020204030204" pitchFamily="34" charset="0"/>
              </a:rPr>
              <a:t>i Rachunkowości</a:t>
            </a:r>
          </a:p>
          <a:p>
            <a:pPr eaLnBrk="1" hangingPunct="1"/>
            <a:r>
              <a:rPr lang="pl-PL" altLang="pl-PL" sz="600" b="1" dirty="0">
                <a:latin typeface="Calibri" panose="020F0502020204030204" pitchFamily="34" charset="0"/>
              </a:rPr>
              <a:t>DWR</a:t>
            </a:r>
            <a:endParaRPr lang="pl-PL" altLang="pl-PL" sz="600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4602345" y="2478751"/>
            <a:ext cx="906677" cy="461882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pl-PL" altLang="pl-PL" sz="700" dirty="0">
                <a:solidFill>
                  <a:schemeClr val="tx1"/>
                </a:solidFill>
              </a:rPr>
              <a:t>Biuro Ministra</a:t>
            </a:r>
            <a:br>
              <a:rPr lang="pl-PL" altLang="pl-PL" sz="700" dirty="0">
                <a:solidFill>
                  <a:schemeClr val="tx1"/>
                </a:solidFill>
              </a:rPr>
            </a:br>
            <a:r>
              <a:rPr lang="pl-PL" altLang="pl-PL" sz="700" b="1" dirty="0">
                <a:solidFill>
                  <a:schemeClr val="tx1"/>
                </a:solidFill>
              </a:rPr>
              <a:t>BMI</a:t>
            </a:r>
            <a:endParaRPr lang="pl-PL" altLang="pl-PL" sz="7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2784190" y="332656"/>
            <a:ext cx="3359309" cy="692499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pl-PL" altLang="pl-PL" sz="1100" dirty="0">
                <a:latin typeface="Calibri" panose="020F0502020204030204" pitchFamily="34" charset="0"/>
              </a:rPr>
              <a:t>Minister Finansów </a:t>
            </a:r>
          </a:p>
          <a:p>
            <a:pPr eaLnBrk="1" hangingPunct="1">
              <a:spcBef>
                <a:spcPts val="0"/>
              </a:spcBef>
            </a:pPr>
            <a:r>
              <a:rPr lang="pl-PL" altLang="pl-PL" sz="1100" b="1" dirty="0">
                <a:latin typeface="Calibri" panose="020F0502020204030204" pitchFamily="34" charset="0"/>
              </a:rPr>
              <a:t>Andrzej Domański</a:t>
            </a: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4596594" y="1966376"/>
            <a:ext cx="906677" cy="437889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sz="700" dirty="0">
                <a:solidFill>
                  <a:schemeClr val="tx1"/>
                </a:solidFill>
              </a:rPr>
              <a:t>Gabinet </a:t>
            </a:r>
            <a:br>
              <a:rPr lang="pl-PL" altLang="pl-PL" sz="700" dirty="0">
                <a:solidFill>
                  <a:schemeClr val="tx1"/>
                </a:solidFill>
              </a:rPr>
            </a:br>
            <a:r>
              <a:rPr lang="pl-PL" altLang="pl-PL" sz="700" dirty="0">
                <a:solidFill>
                  <a:schemeClr val="tx1"/>
                </a:solidFill>
              </a:rPr>
              <a:t>Polityczny</a:t>
            </a: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7775689" y="4696821"/>
            <a:ext cx="946283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Zwalczania Przestępczości Ekonomicznej            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DZP</a:t>
            </a: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5609780" y="3026860"/>
            <a:ext cx="1034316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</a:t>
            </a:r>
            <a:r>
              <a:rPr lang="pl-PL" altLang="pl-PL" sz="700" dirty="0">
                <a:latin typeface="Calibri" panose="020F0502020204030204" pitchFamily="34" charset="0"/>
              </a:rPr>
              <a:t>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Kluczowych Podmiotów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DKP</a:t>
            </a:r>
            <a:endParaRPr lang="pl-PL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2675614" y="3026165"/>
            <a:ext cx="839324" cy="468987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Strategii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DST</a:t>
            </a: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5610309" y="2472147"/>
            <a:ext cx="1024814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Budżetu,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Majątku i Kadr KAS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DBM</a:t>
            </a: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8846717" y="3552328"/>
            <a:ext cx="879859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Kontroli i Audytu Wewnętrznego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BKA</a:t>
            </a:r>
            <a:endParaRPr lang="pl-PL" altLang="pl-PL" sz="7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6697130" y="3027558"/>
            <a:ext cx="965438" cy="467594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</a:t>
            </a:r>
            <a:r>
              <a:rPr lang="pl-PL" altLang="pl-PL" sz="700" dirty="0">
                <a:latin typeface="Calibri" panose="020F0502020204030204" pitchFamily="34" charset="0"/>
              </a:rPr>
              <a:t>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Relacji z Klientami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DRK</a:t>
            </a:r>
            <a:endParaRPr lang="pl-PL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8834814" y="5276824"/>
            <a:ext cx="886836" cy="467595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Zarządzania Informatyzacją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DZI</a:t>
            </a: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7775689" y="5831614"/>
            <a:ext cx="953871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Poboru Opłat Drogowych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DPO</a:t>
            </a: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7755083" y="3027557"/>
            <a:ext cx="966890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Analiz KAS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DAK</a:t>
            </a: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3632758" y="2472148"/>
            <a:ext cx="854280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Analiz Podatkowych </a:t>
            </a:r>
          </a:p>
          <a:p>
            <a:pPr eaLnBrk="1" hangingPunct="1"/>
            <a:r>
              <a:rPr lang="pl-PL" altLang="pl-PL" sz="700" b="1" dirty="0">
                <a:solidFill>
                  <a:schemeClr val="tx1"/>
                </a:solidFill>
                <a:latin typeface="Calibri" panose="020F0502020204030204" pitchFamily="34" charset="0"/>
              </a:rPr>
              <a:t>DAP</a:t>
            </a:r>
          </a:p>
        </p:txBody>
      </p:sp>
      <p:sp>
        <p:nvSpPr>
          <p:cNvPr id="69" name="Rectangle 257"/>
          <p:cNvSpPr>
            <a:spLocks noChangeArrowheads="1"/>
          </p:cNvSpPr>
          <p:nvPr/>
        </p:nvSpPr>
        <p:spPr bwMode="auto">
          <a:xfrm>
            <a:off x="7769111" y="4124506"/>
            <a:ext cx="955376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Nadzoru nad Kontrolami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DNK</a:t>
            </a:r>
          </a:p>
        </p:txBody>
      </p:sp>
      <p:sp>
        <p:nvSpPr>
          <p:cNvPr id="73" name="Rectangle 257"/>
          <p:cNvSpPr>
            <a:spLocks noChangeArrowheads="1"/>
          </p:cNvSpPr>
          <p:nvPr/>
        </p:nvSpPr>
        <p:spPr bwMode="auto">
          <a:xfrm>
            <a:off x="5641320" y="4689386"/>
            <a:ext cx="1002776" cy="46219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  <a:b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</a:br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Organizacji KAS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 DKS</a:t>
            </a:r>
          </a:p>
        </p:txBody>
      </p:sp>
      <p:sp>
        <p:nvSpPr>
          <p:cNvPr id="74" name="Text Box 275"/>
          <p:cNvSpPr txBox="1">
            <a:spLocks noChangeArrowheads="1"/>
          </p:cNvSpPr>
          <p:nvPr/>
        </p:nvSpPr>
        <p:spPr bwMode="auto">
          <a:xfrm>
            <a:off x="5661876" y="5274401"/>
            <a:ext cx="982220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Orzecznictwa Podatkowego                            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DOP</a:t>
            </a:r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 </a:t>
            </a:r>
          </a:p>
        </p:txBody>
      </p:sp>
      <p:sp>
        <p:nvSpPr>
          <p:cNvPr id="80" name="Rectangle 342"/>
          <p:cNvSpPr>
            <a:spLocks noChangeArrowheads="1"/>
          </p:cNvSpPr>
          <p:nvPr/>
        </p:nvSpPr>
        <p:spPr bwMode="auto">
          <a:xfrm>
            <a:off x="2663687" y="1388851"/>
            <a:ext cx="865445" cy="100712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Podsekretarz Stanu</a:t>
            </a: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Paweł Karbownik</a:t>
            </a:r>
          </a:p>
        </p:txBody>
      </p:sp>
      <p:sp>
        <p:nvSpPr>
          <p:cNvPr id="84" name="Text Box 294"/>
          <p:cNvSpPr txBox="1">
            <a:spLocks noChangeArrowheads="1"/>
          </p:cNvSpPr>
          <p:nvPr/>
        </p:nvSpPr>
        <p:spPr bwMode="auto">
          <a:xfrm>
            <a:off x="3617244" y="4116879"/>
            <a:ext cx="854280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Polityki Podatkowej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DSP</a:t>
            </a:r>
          </a:p>
        </p:txBody>
      </p:sp>
      <p:sp>
        <p:nvSpPr>
          <p:cNvPr id="71" name="Text Box 345"/>
          <p:cNvSpPr txBox="1">
            <a:spLocks noChangeArrowheads="1"/>
          </p:cNvSpPr>
          <p:nvPr/>
        </p:nvSpPr>
        <p:spPr bwMode="auto">
          <a:xfrm>
            <a:off x="5808635" y="4275235"/>
            <a:ext cx="789666" cy="30924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550" i="1" dirty="0">
                <a:latin typeface="Calibri" panose="020F0502020204030204" pitchFamily="34" charset="0"/>
              </a:rPr>
              <a:t>w zakresie </a:t>
            </a:r>
            <a:r>
              <a:rPr lang="pl-PL" sz="550" i="1" dirty="0">
                <a:latin typeface="Calibri" panose="020F0502020204030204" pitchFamily="34" charset="0"/>
              </a:rPr>
              <a:t>działalności </a:t>
            </a:r>
            <a:r>
              <a:rPr lang="pl-PL" sz="550" i="1" dirty="0" err="1">
                <a:latin typeface="Calibri" panose="020F0502020204030204" pitchFamily="34" charset="0"/>
              </a:rPr>
              <a:t>informacyjno</a:t>
            </a:r>
            <a:r>
              <a:rPr lang="pl-PL" sz="550" i="1" dirty="0">
                <a:latin typeface="Calibri" panose="020F0502020204030204" pitchFamily="34" charset="0"/>
              </a:rPr>
              <a:t>–promocyjnej KAS</a:t>
            </a:r>
            <a:endParaRPr lang="pl-PL" altLang="pl-PL" sz="550" b="1" i="1" dirty="0">
              <a:latin typeface="Calibri" panose="020F0502020204030204" pitchFamily="34" charset="0"/>
            </a:endParaRPr>
          </a:p>
        </p:txBody>
      </p:sp>
      <p:sp>
        <p:nvSpPr>
          <p:cNvPr id="61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4604380" y="3022737"/>
            <a:ext cx="914837" cy="467595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sz="700" dirty="0">
                <a:solidFill>
                  <a:schemeClr val="tx1"/>
                </a:solidFill>
              </a:rPr>
              <a:t>Departament Prawny </a:t>
            </a:r>
          </a:p>
          <a:p>
            <a:r>
              <a:rPr lang="pl-PL" altLang="pl-PL" sz="700" b="1" dirty="0">
                <a:ln w="0"/>
                <a:solidFill>
                  <a:schemeClr val="tx1"/>
                </a:solidFill>
              </a:rPr>
              <a:t>PR</a:t>
            </a:r>
          </a:p>
        </p:txBody>
      </p:sp>
      <p:sp>
        <p:nvSpPr>
          <p:cNvPr id="81" name="Rectangle 257"/>
          <p:cNvSpPr>
            <a:spLocks noChangeArrowheads="1"/>
          </p:cNvSpPr>
          <p:nvPr/>
        </p:nvSpPr>
        <p:spPr bwMode="auto">
          <a:xfrm>
            <a:off x="6690776" y="2476279"/>
            <a:ext cx="971792" cy="471631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Współpracy Międzynarodowej KAS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DWK</a:t>
            </a:r>
          </a:p>
        </p:txBody>
      </p:sp>
      <p:sp>
        <p:nvSpPr>
          <p:cNvPr id="87" name="Rectangle 342"/>
          <p:cNvSpPr>
            <a:spLocks noChangeArrowheads="1"/>
          </p:cNvSpPr>
          <p:nvPr/>
        </p:nvSpPr>
        <p:spPr bwMode="auto">
          <a:xfrm>
            <a:off x="1674199" y="1388851"/>
            <a:ext cx="892603" cy="100712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Podsekretarz Stanu  </a:t>
            </a:r>
          </a:p>
          <a:p>
            <a:r>
              <a:rPr 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Jurand Drop</a:t>
            </a:r>
          </a:p>
          <a:p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" name="Łącznik prosty 2"/>
          <p:cNvCxnSpPr/>
          <p:nvPr/>
        </p:nvCxnSpPr>
        <p:spPr bwMode="auto">
          <a:xfrm>
            <a:off x="1130509" y="1172941"/>
            <a:ext cx="8189455" cy="0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5" name="Łącznik prosty 94"/>
          <p:cNvCxnSpPr/>
          <p:nvPr/>
        </p:nvCxnSpPr>
        <p:spPr bwMode="auto">
          <a:xfrm>
            <a:off x="1136841" y="1181521"/>
            <a:ext cx="629" cy="215813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7" name="Łącznik prosty 16"/>
          <p:cNvCxnSpPr/>
          <p:nvPr/>
        </p:nvCxnSpPr>
        <p:spPr bwMode="auto">
          <a:xfrm>
            <a:off x="4402081" y="1025155"/>
            <a:ext cx="0" cy="156366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1" name="Łącznik prosty 30"/>
          <p:cNvCxnSpPr>
            <a:endCxn id="68" idx="0"/>
          </p:cNvCxnSpPr>
          <p:nvPr/>
        </p:nvCxnSpPr>
        <p:spPr bwMode="auto">
          <a:xfrm>
            <a:off x="5046204" y="1182261"/>
            <a:ext cx="3728" cy="784115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6" name="Łącznik prosty 45"/>
          <p:cNvCxnSpPr>
            <a:cxnSpLocks/>
          </p:cNvCxnSpPr>
          <p:nvPr/>
        </p:nvCxnSpPr>
        <p:spPr bwMode="auto">
          <a:xfrm>
            <a:off x="6999793" y="2046404"/>
            <a:ext cx="0" cy="99823"/>
          </a:xfrm>
          <a:prstGeom prst="line">
            <a:avLst/>
          </a:prstGeom>
          <a:solidFill>
            <a:srgbClr val="FFFF99"/>
          </a:solidFill>
          <a:ln w="25400" cap="flat" cmpd="sng" algn="ctr">
            <a:solidFill>
              <a:srgbClr val="95DFB6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99" name="Rectangle 257"/>
          <p:cNvSpPr>
            <a:spLocks noChangeArrowheads="1"/>
          </p:cNvSpPr>
          <p:nvPr/>
        </p:nvSpPr>
        <p:spPr bwMode="auto">
          <a:xfrm>
            <a:off x="5787983" y="3766135"/>
            <a:ext cx="753518" cy="215813"/>
          </a:xfrm>
          <a:prstGeom prst="rect">
            <a:avLst/>
          </a:prstGeom>
          <a:solidFill>
            <a:srgbClr val="00B050">
              <a:alpha val="0"/>
            </a:srgb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z wyłączeniem określonym  </a:t>
            </a:r>
            <a:b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art. 12d ustawy o KAS</a:t>
            </a:r>
            <a:endParaRPr lang="pl-PL" altLang="pl-PL" sz="55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0" name="Text Box 345"/>
          <p:cNvSpPr txBox="1">
            <a:spLocks noChangeArrowheads="1"/>
          </p:cNvSpPr>
          <p:nvPr/>
        </p:nvSpPr>
        <p:spPr bwMode="auto">
          <a:xfrm>
            <a:off x="4654686" y="4275235"/>
            <a:ext cx="861974" cy="309240"/>
          </a:xfrm>
          <a:prstGeom prst="rect">
            <a:avLst/>
          </a:prstGeom>
          <a:noFill/>
          <a:ln w="254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550" i="1" dirty="0">
                <a:latin typeface="Calibri" panose="020F0502020204030204" pitchFamily="34" charset="0"/>
              </a:rPr>
              <a:t>z wyłączeniem działalności </a:t>
            </a:r>
            <a:r>
              <a:rPr lang="pl-PL" altLang="pl-PL" sz="550" i="1" dirty="0" err="1">
                <a:latin typeface="Calibri" panose="020F0502020204030204" pitchFamily="34" charset="0"/>
              </a:rPr>
              <a:t>informacyjno</a:t>
            </a:r>
            <a:r>
              <a:rPr lang="pl-PL" altLang="pl-PL" sz="550" i="1" dirty="0">
                <a:latin typeface="Calibri" panose="020F0502020204030204" pitchFamily="34" charset="0"/>
              </a:rPr>
              <a:t>–promocyjnej KAS </a:t>
            </a:r>
          </a:p>
        </p:txBody>
      </p:sp>
      <p:cxnSp>
        <p:nvCxnSpPr>
          <p:cNvPr id="102" name="Łącznik prosty 101"/>
          <p:cNvCxnSpPr/>
          <p:nvPr/>
        </p:nvCxnSpPr>
        <p:spPr bwMode="auto">
          <a:xfrm>
            <a:off x="6727676" y="1183056"/>
            <a:ext cx="0" cy="215813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3" name="Łącznik prosty 102"/>
          <p:cNvCxnSpPr/>
          <p:nvPr/>
        </p:nvCxnSpPr>
        <p:spPr bwMode="auto">
          <a:xfrm>
            <a:off x="8320839" y="1182261"/>
            <a:ext cx="0" cy="215813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07" name="Prostokąt 106"/>
          <p:cNvSpPr/>
          <p:nvPr/>
        </p:nvSpPr>
        <p:spPr bwMode="auto">
          <a:xfrm>
            <a:off x="5598689" y="1390140"/>
            <a:ext cx="2040840" cy="1007128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pl-PL" sz="900" dirty="0">
                <a:latin typeface="Calibri" panose="020F0502020204030204" pitchFamily="34" charset="0"/>
                <a:cs typeface="Calibri" panose="020F0502020204030204" pitchFamily="34" charset="0"/>
              </a:rPr>
              <a:t>Sekretarz </a:t>
            </a:r>
          </a:p>
          <a:p>
            <a:r>
              <a:rPr lang="pl-PL" sz="900" dirty="0">
                <a:latin typeface="Calibri" panose="020F0502020204030204" pitchFamily="34" charset="0"/>
                <a:cs typeface="Calibri" panose="020F0502020204030204" pitchFamily="34" charset="0"/>
              </a:rPr>
              <a:t>Stanu  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Marcin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 Łoboda</a:t>
            </a:r>
            <a:endParaRPr lang="pl-PL" sz="800" dirty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600"/>
              </a:spcBef>
            </a:pPr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Szef Krajowej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Administracji Skarbowej</a:t>
            </a: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0" name="Prostokąt 109"/>
          <p:cNvSpPr/>
          <p:nvPr/>
        </p:nvSpPr>
        <p:spPr bwMode="auto">
          <a:xfrm>
            <a:off x="7757101" y="1394958"/>
            <a:ext cx="974800" cy="1546263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pl-PL" sz="900" dirty="0">
                <a:latin typeface="Calibri" panose="020F0502020204030204" pitchFamily="34" charset="0"/>
                <a:cs typeface="Calibri" panose="020F0502020204030204" pitchFamily="34" charset="0"/>
              </a:rPr>
              <a:t>Podsekretarz Stanu 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Zbigniew</a:t>
            </a:r>
            <a:b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Stawicki</a:t>
            </a: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Zastępca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Szefa Krajowej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Administracji Skarbowej</a:t>
            </a: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5" name="Rectangle 342"/>
          <p:cNvSpPr>
            <a:spLocks noChangeArrowheads="1"/>
          </p:cNvSpPr>
          <p:nvPr/>
        </p:nvSpPr>
        <p:spPr bwMode="auto">
          <a:xfrm>
            <a:off x="679004" y="1388851"/>
            <a:ext cx="903011" cy="100712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Podsekretarz </a:t>
            </a:r>
            <a:b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Stanu  </a:t>
            </a: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Hanna Majszczyk</a:t>
            </a: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23" name="Łącznik prosty 122"/>
          <p:cNvCxnSpPr/>
          <p:nvPr/>
        </p:nvCxnSpPr>
        <p:spPr bwMode="auto">
          <a:xfrm>
            <a:off x="2190741" y="1183079"/>
            <a:ext cx="629" cy="215813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5" name="Łącznik prosty 124"/>
          <p:cNvCxnSpPr/>
          <p:nvPr/>
        </p:nvCxnSpPr>
        <p:spPr bwMode="auto">
          <a:xfrm>
            <a:off x="3113534" y="1175862"/>
            <a:ext cx="0" cy="214278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7" name="Łącznik prosty 6"/>
          <p:cNvCxnSpPr>
            <a:cxnSpLocks/>
          </p:cNvCxnSpPr>
          <p:nvPr/>
        </p:nvCxnSpPr>
        <p:spPr bwMode="auto">
          <a:xfrm>
            <a:off x="7061156" y="2148010"/>
            <a:ext cx="1202823" cy="0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1" name="Łącznik prosty 10"/>
          <p:cNvCxnSpPr>
            <a:cxnSpLocks/>
          </p:cNvCxnSpPr>
          <p:nvPr/>
        </p:nvCxnSpPr>
        <p:spPr bwMode="auto">
          <a:xfrm>
            <a:off x="8259767" y="2146227"/>
            <a:ext cx="0" cy="278918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sm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3" name="Prostokąt 12"/>
          <p:cNvSpPr/>
          <p:nvPr/>
        </p:nvSpPr>
        <p:spPr bwMode="auto">
          <a:xfrm>
            <a:off x="4968669" y="3586292"/>
            <a:ext cx="1174829" cy="100234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0" i="0" u="none" strike="noStrike" cap="none" normalizeH="0" baseline="0" dirty="0">
                <a:ln>
                  <a:noFill/>
                </a:ln>
                <a:solidFill>
                  <a:srgbClr val="CF22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Biuro Inspekcji Wewnętrznej</a:t>
            </a: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4668213" y="3766135"/>
            <a:ext cx="712091" cy="215813"/>
          </a:xfrm>
          <a:prstGeom prst="rect">
            <a:avLst/>
          </a:prstGeom>
          <a:solidFill>
            <a:schemeClr val="bg1">
              <a:alpha val="33000"/>
            </a:schemeClr>
          </a:solidFill>
          <a:ln w="3175" cap="rnd">
            <a:solidFill>
              <a:schemeClr val="dk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zakresie określonym  </a:t>
            </a:r>
            <a:b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art. 12d ustawy o KAS</a:t>
            </a:r>
            <a:endParaRPr lang="pl-PL" altLang="pl-PL" sz="55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7" name="Prostokąt 126"/>
          <p:cNvSpPr/>
          <p:nvPr/>
        </p:nvSpPr>
        <p:spPr bwMode="auto">
          <a:xfrm>
            <a:off x="4968670" y="4125824"/>
            <a:ext cx="1174828" cy="89567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Biuro Komunikacji i Promocji</a:t>
            </a:r>
          </a:p>
        </p:txBody>
      </p:sp>
      <p:sp>
        <p:nvSpPr>
          <p:cNvPr id="129" name="Prostokąt 128"/>
          <p:cNvSpPr/>
          <p:nvPr/>
        </p:nvSpPr>
        <p:spPr bwMode="auto">
          <a:xfrm>
            <a:off x="5511517" y="4233375"/>
            <a:ext cx="197584" cy="107907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BKP</a:t>
            </a:r>
          </a:p>
        </p:txBody>
      </p:sp>
      <p:sp>
        <p:nvSpPr>
          <p:cNvPr id="104" name="Prostokąt 103"/>
          <p:cNvSpPr/>
          <p:nvPr/>
        </p:nvSpPr>
        <p:spPr bwMode="auto">
          <a:xfrm>
            <a:off x="5509021" y="3715595"/>
            <a:ext cx="181505" cy="107907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1" i="0" u="none" strike="noStrike" cap="none" normalizeH="0" baseline="0" dirty="0">
                <a:ln>
                  <a:noFill/>
                </a:ln>
                <a:solidFill>
                  <a:srgbClr val="CF22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</a:p>
        </p:txBody>
      </p:sp>
      <p:cxnSp>
        <p:nvCxnSpPr>
          <p:cNvPr id="92" name="Łącznik prosty 91">
            <a:extLst>
              <a:ext uri="{FF2B5EF4-FFF2-40B4-BE49-F238E27FC236}">
                <a16:creationId xmlns:a16="http://schemas.microsoft.com/office/drawing/2014/main" id="{D8148CC0-D21B-443D-9B19-7F282530D24C}"/>
              </a:ext>
            </a:extLst>
          </p:cNvPr>
          <p:cNvCxnSpPr/>
          <p:nvPr/>
        </p:nvCxnSpPr>
        <p:spPr bwMode="auto">
          <a:xfrm>
            <a:off x="4035697" y="1181521"/>
            <a:ext cx="0" cy="229573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85" name="Rectangle 307">
            <a:extLst>
              <a:ext uri="{FF2B5EF4-FFF2-40B4-BE49-F238E27FC236}">
                <a16:creationId xmlns:a16="http://schemas.microsoft.com/office/drawing/2014/main" id="{4ABBC569-F987-46E2-BD74-4E64BA9AAF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6202" y="1400204"/>
            <a:ext cx="858685" cy="100712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Podsekretarz Stanu</a:t>
            </a:r>
            <a:b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Jarosław Neneman</a:t>
            </a:r>
          </a:p>
        </p:txBody>
      </p:sp>
      <p:sp>
        <p:nvSpPr>
          <p:cNvPr id="89" name="pole tekstowe 88">
            <a:extLst>
              <a:ext uri="{FF2B5EF4-FFF2-40B4-BE49-F238E27FC236}">
                <a16:creationId xmlns:a16="http://schemas.microsoft.com/office/drawing/2014/main" id="{FF37D67C-EF13-44E7-B662-064C352CEC5E}"/>
              </a:ext>
            </a:extLst>
          </p:cNvPr>
          <p:cNvSpPr txBox="1"/>
          <p:nvPr/>
        </p:nvSpPr>
        <p:spPr>
          <a:xfrm>
            <a:off x="1708766" y="1991711"/>
            <a:ext cx="833708" cy="180425"/>
          </a:xfrm>
          <a:prstGeom prst="rect">
            <a:avLst/>
          </a:prstGeom>
          <a:noFill/>
        </p:spPr>
        <p:txBody>
          <a:bodyPr wrap="square" lIns="0" tIns="36000" rIns="36000" bIns="36000" rtlCol="0">
            <a:spAutoFit/>
          </a:bodyPr>
          <a:lstStyle/>
          <a:p>
            <a:endParaRPr lang="pl-PL" sz="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3" name="Rectangle 285">
            <a:extLst>
              <a:ext uri="{FF2B5EF4-FFF2-40B4-BE49-F238E27FC236}">
                <a16:creationId xmlns:a16="http://schemas.microsoft.com/office/drawing/2014/main" id="{044162EE-663E-48BD-82D2-F2B86454C2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4255" y="2488699"/>
            <a:ext cx="876732" cy="467595"/>
          </a:xfrm>
          <a:prstGeom prst="rect">
            <a:avLst/>
          </a:prstGeom>
          <a:noFill/>
          <a:ln w="12700">
            <a:solidFill>
              <a:schemeClr val="dk1">
                <a:alpha val="8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Dyscypliny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Finansów Publicznych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BDF</a:t>
            </a:r>
          </a:p>
        </p:txBody>
      </p:sp>
      <p:cxnSp>
        <p:nvCxnSpPr>
          <p:cNvPr id="86" name="Łącznik prosty 85">
            <a:extLst>
              <a:ext uri="{FF2B5EF4-FFF2-40B4-BE49-F238E27FC236}">
                <a16:creationId xmlns:a16="http://schemas.microsoft.com/office/drawing/2014/main" id="{637FA4BB-148E-4B3C-9A14-128A784401A0}"/>
              </a:ext>
            </a:extLst>
          </p:cNvPr>
          <p:cNvCxnSpPr/>
          <p:nvPr/>
        </p:nvCxnSpPr>
        <p:spPr bwMode="auto">
          <a:xfrm>
            <a:off x="9319964" y="1170816"/>
            <a:ext cx="0" cy="215813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/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ED38E8AF27DBC4894FD84D87ABB19E6" ma:contentTypeVersion="" ma:contentTypeDescription="Utwórz nowy dokument." ma:contentTypeScope="" ma:versionID="ab3ce4e06ac2af5e91f3b3065473d0f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ec4c7b05c76d60ee97006aba598cf4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D10D63B-45F1-4465-B3A2-B71B932EB0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8AA289B-8775-414C-8095-E2129DEAF2A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D4F992F-09A8-4BCD-8E9F-8D0A2ACBDFD0}">
  <ds:schemaRefs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20556</TotalTime>
  <Words>305</Words>
  <Application>Microsoft Office PowerPoint</Application>
  <PresentationFormat>Slajdy 35 mm</PresentationFormat>
  <Paragraphs>151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 w jęz. polskim</dc:title>
  <dc:creator>Waniek Michał</dc:creator>
  <cp:lastModifiedBy>Waniek Michał</cp:lastModifiedBy>
  <cp:revision>1796</cp:revision>
  <cp:lastPrinted>2023-12-18T18:51:27Z</cp:lastPrinted>
  <dcterms:created xsi:type="dcterms:W3CDTF">2006-06-26T12:00:33Z</dcterms:created>
  <dcterms:modified xsi:type="dcterms:W3CDTF">2023-12-20T08:40:15Z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0x0101004ED38E8AF27DBC4894FD84D87ABB19E6</vt:lpwstr>
  </property>
  <property fmtid="{D5CDD505-2E9C-101B-9397-08002B2CF9AE}" pid="3" name="MFCATEGORY">
    <vt:lpwstr>InformacjePrzeznaczoneWylacznieDoUzytkuWewnetrznego</vt:lpwstr>
  </property>
  <property fmtid="{D5CDD505-2E9C-101B-9397-08002B2CF9AE}" pid="4" name="MFClassifiedBy">
    <vt:lpwstr>UxC4dwLulzfINJ8nQH+xvX5LNGipWa4BRSZhPgxsCvkzJX0eXv1avSGNVkWZXf5R0nLY06PkqUTtMev+7Mk9iA==</vt:lpwstr>
  </property>
  <property fmtid="{D5CDD505-2E9C-101B-9397-08002B2CF9AE}" pid="5" name="MFClassificationDate">
    <vt:lpwstr>2022-01-04T14:59:43.4735580+01:00</vt:lpwstr>
  </property>
  <property fmtid="{D5CDD505-2E9C-101B-9397-08002B2CF9AE}" pid="6" name="MFClassifiedBySID">
    <vt:lpwstr>UxC4dwLulzfINJ8nQH+xvX5LNGipWa4BRSZhPgxsCvm42mrIC/DSDv0ggS+FjUN/2v1BBotkLlY5aAiEhoi6uYK8tD0NJ7EmZUO6ODVcBQ29uFWLuek7jmiX2uLpl1I3</vt:lpwstr>
  </property>
  <property fmtid="{D5CDD505-2E9C-101B-9397-08002B2CF9AE}" pid="7" name="MFGRNItemId">
    <vt:lpwstr>GRN-569a127c-acaf-42a7-840d-e6b3b70d7784</vt:lpwstr>
  </property>
  <property fmtid="{D5CDD505-2E9C-101B-9397-08002B2CF9AE}" pid="8" name="MFHash">
    <vt:lpwstr>WffuaNkZHjlylgoUCOM0Due3Mg9uJJ7nxkh235wukpM=</vt:lpwstr>
  </property>
  <property fmtid="{D5CDD505-2E9C-101B-9397-08002B2CF9AE}" pid="9" name="DLPManualFileClassification">
    <vt:lpwstr>{5fdfc941-3fcf-4a5b-87be-4848800d39d0}</vt:lpwstr>
  </property>
  <property fmtid="{D5CDD505-2E9C-101B-9397-08002B2CF9AE}" pid="10" name="MFRefresh">
    <vt:lpwstr>False</vt:lpwstr>
  </property>
</Properties>
</file>