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4" r:id="rId10"/>
    <p:sldId id="275" r:id="rId11"/>
    <p:sldId id="273" r:id="rId12"/>
  </p:sldIdLst>
  <p:sldSz cx="24382413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ciej Majtczak" initials="MM" lastIdx="1" clrIdx="0">
    <p:extLst>
      <p:ext uri="{19B8F6BF-5375-455C-9EA6-DF929625EA0E}">
        <p15:presenceInfo xmlns:p15="http://schemas.microsoft.com/office/powerpoint/2012/main" userId="8697d10888525e6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DABB"/>
    <a:srgbClr val="628FC6"/>
    <a:srgbClr val="F05F57"/>
    <a:srgbClr val="186D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/>
    <p:restoredTop sz="96405"/>
  </p:normalViewPr>
  <p:slideViewPr>
    <p:cSldViewPr snapToGrid="0">
      <p:cViewPr varScale="1">
        <p:scale>
          <a:sx n="66" d="100"/>
          <a:sy n="66" d="100"/>
        </p:scale>
        <p:origin x="3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46FB8-EA1E-9D47-A664-7BFC908237DA}" type="datetimeFigureOut">
              <a:rPr lang="pl-PL" smtClean="0"/>
              <a:t>2022-12-29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8192B-6C28-954B-B79B-FF7B3726BD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0198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802" y="2244726"/>
            <a:ext cx="18286810" cy="4775200"/>
          </a:xfrm>
        </p:spPr>
        <p:txBody>
          <a:bodyPr anchor="b"/>
          <a:lstStyle>
            <a:lvl1pPr algn="ctr">
              <a:defRPr sz="11999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802" y="7204076"/>
            <a:ext cx="1828681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1FC5-AF8B-2747-A608-EA1D9500AB2D}" type="datetimeFigureOut">
              <a:rPr lang="pl-PL" smtClean="0"/>
              <a:t>2022-12-29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2475-C107-7A44-8CF1-176410E9C2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9875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1FC5-AF8B-2747-A608-EA1D9500AB2D}" type="datetimeFigureOut">
              <a:rPr lang="pl-PL" smtClean="0"/>
              <a:t>2022-12-29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2475-C107-7A44-8CF1-176410E9C2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3176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8664" y="730250"/>
            <a:ext cx="5257458" cy="11623676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291" y="730250"/>
            <a:ext cx="15467593" cy="11623676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1FC5-AF8B-2747-A608-EA1D9500AB2D}" type="datetimeFigureOut">
              <a:rPr lang="pl-PL" smtClean="0"/>
              <a:t>2022-12-29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2475-C107-7A44-8CF1-176410E9C2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8133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474DC6CE-798E-4BC1-29A7-183887478B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189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8BF53F33-60ED-6FEA-EC46-BCBD9FB0C6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446"/>
            <a:ext cx="24382412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847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1FC5-AF8B-2747-A608-EA1D9500AB2D}" type="datetimeFigureOut">
              <a:rPr lang="pl-PL" smtClean="0"/>
              <a:t>2022-12-29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2475-C107-7A44-8CF1-176410E9C2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7144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592" y="3419477"/>
            <a:ext cx="21029831" cy="5705474"/>
          </a:xfrm>
        </p:spPr>
        <p:txBody>
          <a:bodyPr anchor="b"/>
          <a:lstStyle>
            <a:lvl1pPr>
              <a:defRPr sz="11999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592" y="9178927"/>
            <a:ext cx="21029831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1FC5-AF8B-2747-A608-EA1D9500AB2D}" type="datetimeFigureOut">
              <a:rPr lang="pl-PL" smtClean="0"/>
              <a:t>2022-12-29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2475-C107-7A44-8CF1-176410E9C2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3555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291" y="3651250"/>
            <a:ext cx="10362526" cy="870267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3596" y="3651250"/>
            <a:ext cx="10362526" cy="870267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1FC5-AF8B-2747-A608-EA1D9500AB2D}" type="datetimeFigureOut">
              <a:rPr lang="pl-PL" smtClean="0"/>
              <a:t>2022-12-29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2475-C107-7A44-8CF1-176410E9C2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2554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7" y="730251"/>
            <a:ext cx="21029831" cy="26511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467" y="3362326"/>
            <a:ext cx="10314903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467" y="5010150"/>
            <a:ext cx="10314903" cy="736917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3597" y="3362326"/>
            <a:ext cx="10365701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3597" y="5010150"/>
            <a:ext cx="10365701" cy="736917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1FC5-AF8B-2747-A608-EA1D9500AB2D}" type="datetimeFigureOut">
              <a:rPr lang="pl-PL" smtClean="0"/>
              <a:t>2022-12-29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2475-C107-7A44-8CF1-176410E9C2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3204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1FC5-AF8B-2747-A608-EA1D9500AB2D}" type="datetimeFigureOut">
              <a:rPr lang="pl-PL" smtClean="0"/>
              <a:t>2022-12-29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2475-C107-7A44-8CF1-176410E9C2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7322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1FC5-AF8B-2747-A608-EA1D9500AB2D}" type="datetimeFigureOut">
              <a:rPr lang="pl-PL" smtClean="0"/>
              <a:t>2022-12-29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2475-C107-7A44-8CF1-176410E9C2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9301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5701" y="1974851"/>
            <a:ext cx="1234359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1FC5-AF8B-2747-A608-EA1D9500AB2D}" type="datetimeFigureOut">
              <a:rPr lang="pl-PL" smtClean="0"/>
              <a:t>2022-12-29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2475-C107-7A44-8CF1-176410E9C2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9757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5701" y="1974851"/>
            <a:ext cx="12343597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4" indent="0">
              <a:buNone/>
              <a:defRPr sz="4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1FC5-AF8B-2747-A608-EA1D9500AB2D}" type="datetimeFigureOut">
              <a:rPr lang="pl-PL" smtClean="0"/>
              <a:t>2022-12-29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2475-C107-7A44-8CF1-176410E9C2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9133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A1FC5-AF8B-2747-A608-EA1D9500AB2D}" type="datetimeFigureOut">
              <a:rPr lang="pl-PL" smtClean="0"/>
              <a:t>2022-12-29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F2475-C107-7A44-8CF1-176410E9C2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7728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>
            <a:extLst>
              <a:ext uri="{FF2B5EF4-FFF2-40B4-BE49-F238E27FC236}">
                <a16:creationId xmlns:a16="http://schemas.microsoft.com/office/drawing/2014/main" id="{71841751-09C0-A169-AFBE-C56A4B7A82DB}"/>
              </a:ext>
            </a:extLst>
          </p:cNvPr>
          <p:cNvSpPr txBox="1"/>
          <p:nvPr/>
        </p:nvSpPr>
        <p:spPr>
          <a:xfrm>
            <a:off x="9290669" y="2640287"/>
            <a:ext cx="15638276" cy="1701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0"/>
              </a:lnSpc>
            </a:pPr>
            <a:r>
              <a:rPr lang="pl-PL" sz="96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#</a:t>
            </a:r>
            <a:r>
              <a:rPr lang="pl-PL" sz="96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Rok</a:t>
            </a:r>
            <a:r>
              <a:rPr lang="pl-PL" sz="9600" b="1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Wsparcia</a:t>
            </a:r>
            <a:r>
              <a:rPr lang="pl-PL" sz="9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 </a:t>
            </a:r>
            <a:r>
              <a:rPr lang="pl-PL" sz="96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MRiT</a:t>
            </a:r>
            <a:endParaRPr lang="pl-PL" sz="96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26F9171E-CB55-983B-8DC5-7808321F8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3064" y="3283209"/>
            <a:ext cx="283142" cy="73359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33ED88E-F017-DE5C-55E7-F237D1DF4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331" y="7341203"/>
            <a:ext cx="762000" cy="6858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0DDFFF25-10F6-364F-5D71-61C5111D6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331" y="9552598"/>
            <a:ext cx="762000" cy="6858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C975AD22-107C-FB10-663B-DABF97295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331" y="11144190"/>
            <a:ext cx="762000" cy="6858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756139BF-28DD-F52F-90EC-53B34CABB941}"/>
              </a:ext>
            </a:extLst>
          </p:cNvPr>
          <p:cNvSpPr txBox="1"/>
          <p:nvPr/>
        </p:nvSpPr>
        <p:spPr>
          <a:xfrm>
            <a:off x="10064187" y="7182090"/>
            <a:ext cx="5949388" cy="1902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20"/>
              </a:lnSpc>
            </a:pPr>
            <a:r>
              <a:rPr lang="pl-PL" sz="3600" b="1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Pomoc dla firm w związku z wysokimi cenami energii i sytuacją międzynarodową</a:t>
            </a:r>
            <a:endParaRPr lang="pl-PL" sz="3600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AAEE174-5B01-0BE1-2315-49EA18B46509}"/>
              </a:ext>
            </a:extLst>
          </p:cNvPr>
          <p:cNvSpPr txBox="1"/>
          <p:nvPr/>
        </p:nvSpPr>
        <p:spPr>
          <a:xfrm>
            <a:off x="10064187" y="9387068"/>
            <a:ext cx="5949388" cy="1286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20"/>
              </a:lnSpc>
            </a:pPr>
            <a:r>
              <a:rPr lang="pl-PL" sz="3600" b="1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Wsparcie i ułatwienia dla przedsiębiorców</a:t>
            </a:r>
            <a:endParaRPr lang="pl-PL" sz="3600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2A69B413-6D09-8E03-A18D-CD31F263F21A}"/>
              </a:ext>
            </a:extLst>
          </p:cNvPr>
          <p:cNvSpPr txBox="1"/>
          <p:nvPr/>
        </p:nvSpPr>
        <p:spPr>
          <a:xfrm>
            <a:off x="10064187" y="10984374"/>
            <a:ext cx="5949388" cy="1286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20"/>
              </a:lnSpc>
            </a:pPr>
            <a:r>
              <a:rPr lang="pl-PL" sz="3600" b="1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Nowe podejście do polityki mieszkaniowej</a:t>
            </a:r>
            <a:endParaRPr lang="pl-PL" sz="3600" dirty="0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3422B205-7953-222D-190C-B9E656F273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63665" y="5945607"/>
            <a:ext cx="4813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26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E3104E28-3716-7FBF-AE16-718B83DCB98B}"/>
              </a:ext>
            </a:extLst>
          </p:cNvPr>
          <p:cNvSpPr txBox="1"/>
          <p:nvPr/>
        </p:nvSpPr>
        <p:spPr>
          <a:xfrm>
            <a:off x="9405475" y="1364877"/>
            <a:ext cx="9152689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0"/>
              </a:lnSpc>
            </a:pPr>
            <a:r>
              <a:rPr lang="pl-PL" sz="7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Cyfryzacja procesu budowlanego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847FE232-B676-C6D7-2B87-2ACCB86E0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6039" y="1628849"/>
            <a:ext cx="228600" cy="5969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C6F85B84-048E-E8F2-AAF3-CA335667AB40}"/>
              </a:ext>
            </a:extLst>
          </p:cNvPr>
          <p:cNvSpPr txBox="1"/>
          <p:nvPr/>
        </p:nvSpPr>
        <p:spPr>
          <a:xfrm>
            <a:off x="9405475" y="357816"/>
            <a:ext cx="64171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spc="300" dirty="0">
                <a:solidFill>
                  <a:srgbClr val="628FC6"/>
                </a:solidFill>
                <a:effectLst/>
                <a:latin typeface="Lato" panose="020F0502020204030203" pitchFamily="34" charset="0"/>
              </a:rPr>
              <a:t>#</a:t>
            </a:r>
            <a:r>
              <a:rPr lang="pl-PL" sz="3000" spc="300" dirty="0" err="1">
                <a:solidFill>
                  <a:srgbClr val="628FC6"/>
                </a:solidFill>
                <a:effectLst/>
                <a:latin typeface="Lato" panose="020F0502020204030203" pitchFamily="34" charset="0"/>
              </a:rPr>
              <a:t>Rok</a:t>
            </a:r>
            <a:r>
              <a:rPr lang="pl-PL" sz="3000" b="1" spc="300" dirty="0" err="1">
                <a:solidFill>
                  <a:srgbClr val="628FC6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Wsparcia</a:t>
            </a:r>
            <a:r>
              <a:rPr lang="pl-PL" sz="3000" spc="300" dirty="0">
                <a:solidFill>
                  <a:srgbClr val="628FC6"/>
                </a:solidFill>
                <a:effectLst/>
                <a:latin typeface="Lato" panose="020F0502020204030203" pitchFamily="34" charset="0"/>
              </a:rPr>
              <a:t> w </a:t>
            </a:r>
            <a:r>
              <a:rPr lang="pl-PL" sz="3000" spc="300" dirty="0" err="1">
                <a:solidFill>
                  <a:srgbClr val="628FC6"/>
                </a:solidFill>
                <a:effectLst/>
                <a:latin typeface="Lato" panose="020F0502020204030203" pitchFamily="34" charset="0"/>
              </a:rPr>
              <a:t>MRiT</a:t>
            </a:r>
            <a:endParaRPr lang="pl-PL" sz="3000" spc="30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A124235-F2D3-9CC4-B9CF-B6421A03EAA7}"/>
              </a:ext>
            </a:extLst>
          </p:cNvPr>
          <p:cNvSpPr txBox="1"/>
          <p:nvPr/>
        </p:nvSpPr>
        <p:spPr>
          <a:xfrm>
            <a:off x="12100046" y="6015022"/>
            <a:ext cx="11659506" cy="1883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800"/>
              </a:lnSpc>
              <a:spcAft>
                <a:spcPts val="2700"/>
              </a:spcAft>
            </a:pPr>
            <a:r>
              <a:rPr lang="pl-PL" sz="36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CYFROWA KSIĄŻKA OBIEKTU BUDOWLANEGO </a:t>
            </a:r>
            <a:br>
              <a:rPr lang="pl-PL" sz="36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pl-PL" sz="36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(C-KOB) </a:t>
            </a:r>
            <a:r>
              <a:rPr lang="pl-PL" sz="36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– gromadzenie i szybkie udostępnianie danych, przeciwdziałanie zagrożeniom budowlanym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A81B5B3-EEAF-534D-971A-BD0820542FCF}"/>
              </a:ext>
            </a:extLst>
          </p:cNvPr>
          <p:cNvSpPr txBox="1"/>
          <p:nvPr/>
        </p:nvSpPr>
        <p:spPr>
          <a:xfrm>
            <a:off x="12089867" y="9349985"/>
            <a:ext cx="11659505" cy="1883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800"/>
              </a:lnSpc>
              <a:spcAft>
                <a:spcPts val="2700"/>
              </a:spcAft>
            </a:pPr>
            <a:r>
              <a:rPr lang="pl-PL" sz="36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SYSTEM EDB (ELEKTRONICZNY DZIENNIK BUDOWY) </a:t>
            </a:r>
            <a:r>
              <a:rPr lang="pl-PL" sz="36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– cyfrowa rejestracja przebiegu robót budowlanych, nowoczesne narzędzie pracy kierownika budowy</a:t>
            </a:r>
          </a:p>
        </p:txBody>
      </p:sp>
      <p:pic>
        <p:nvPicPr>
          <p:cNvPr id="11" name="Grafika 10">
            <a:extLst>
              <a:ext uri="{FF2B5EF4-FFF2-40B4-BE49-F238E27FC236}">
                <a16:creationId xmlns:a16="http://schemas.microsoft.com/office/drawing/2014/main" id="{13252941-8A84-ACDC-94DE-0417670821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6040" y="6015022"/>
            <a:ext cx="1983842" cy="551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39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>
            <a:extLst>
              <a:ext uri="{FF2B5EF4-FFF2-40B4-BE49-F238E27FC236}">
                <a16:creationId xmlns:a16="http://schemas.microsoft.com/office/drawing/2014/main" id="{71841751-09C0-A169-AFBE-C56A4B7A82DB}"/>
              </a:ext>
            </a:extLst>
          </p:cNvPr>
          <p:cNvSpPr txBox="1"/>
          <p:nvPr/>
        </p:nvSpPr>
        <p:spPr>
          <a:xfrm>
            <a:off x="9290669" y="2640287"/>
            <a:ext cx="15638276" cy="1701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0"/>
              </a:lnSpc>
            </a:pPr>
            <a:r>
              <a:rPr lang="pl-PL" sz="96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#</a:t>
            </a:r>
            <a:r>
              <a:rPr lang="pl-PL" sz="96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Rok</a:t>
            </a:r>
            <a:r>
              <a:rPr lang="pl-PL" sz="9600" b="1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Wsparcia</a:t>
            </a:r>
            <a:r>
              <a:rPr lang="pl-PL" sz="9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 </a:t>
            </a:r>
            <a:r>
              <a:rPr lang="pl-PL" sz="96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MRiT</a:t>
            </a:r>
            <a:endParaRPr lang="pl-PL" sz="96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26F9171E-CB55-983B-8DC5-7808321F8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3064" y="3283209"/>
            <a:ext cx="283142" cy="73359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33ED88E-F017-DE5C-55E7-F237D1DF4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331" y="7341203"/>
            <a:ext cx="762000" cy="6858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0DDFFF25-10F6-364F-5D71-61C5111D6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331" y="9552598"/>
            <a:ext cx="762000" cy="6858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C975AD22-107C-FB10-663B-DABF97295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331" y="11144190"/>
            <a:ext cx="762000" cy="6858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756139BF-28DD-F52F-90EC-53B34CABB941}"/>
              </a:ext>
            </a:extLst>
          </p:cNvPr>
          <p:cNvSpPr txBox="1"/>
          <p:nvPr/>
        </p:nvSpPr>
        <p:spPr>
          <a:xfrm>
            <a:off x="10064187" y="7182090"/>
            <a:ext cx="5949388" cy="1902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20"/>
              </a:lnSpc>
            </a:pPr>
            <a:r>
              <a:rPr lang="pl-PL" sz="3600" b="1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Pomoc dla firm w związku z wysokimi cenami energii i sytuacją międzynarodową</a:t>
            </a:r>
            <a:endParaRPr lang="pl-PL" sz="3600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AAEE174-5B01-0BE1-2315-49EA18B46509}"/>
              </a:ext>
            </a:extLst>
          </p:cNvPr>
          <p:cNvSpPr txBox="1"/>
          <p:nvPr/>
        </p:nvSpPr>
        <p:spPr>
          <a:xfrm>
            <a:off x="10064187" y="9387068"/>
            <a:ext cx="5949388" cy="1286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20"/>
              </a:lnSpc>
            </a:pPr>
            <a:r>
              <a:rPr lang="pl-PL" sz="3600" b="1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Wsparcie i ułatwienia dla przedsiębiorców</a:t>
            </a:r>
            <a:endParaRPr lang="pl-PL" sz="3600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2A69B413-6D09-8E03-A18D-CD31F263F21A}"/>
              </a:ext>
            </a:extLst>
          </p:cNvPr>
          <p:cNvSpPr txBox="1"/>
          <p:nvPr/>
        </p:nvSpPr>
        <p:spPr>
          <a:xfrm>
            <a:off x="10064187" y="10984374"/>
            <a:ext cx="5949388" cy="1286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20"/>
              </a:lnSpc>
            </a:pPr>
            <a:r>
              <a:rPr lang="pl-PL" sz="3600" b="1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Nowe podejście do polityki mieszkaniowej</a:t>
            </a:r>
            <a:endParaRPr lang="pl-PL" sz="3600" dirty="0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3422B205-7953-222D-190C-B9E656F273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63665" y="5945607"/>
            <a:ext cx="4813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586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E3104E28-3716-7FBF-AE16-718B83DCB98B}"/>
              </a:ext>
            </a:extLst>
          </p:cNvPr>
          <p:cNvSpPr txBox="1"/>
          <p:nvPr/>
        </p:nvSpPr>
        <p:spPr>
          <a:xfrm>
            <a:off x="9405475" y="1364877"/>
            <a:ext cx="14354077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0"/>
              </a:lnSpc>
            </a:pPr>
            <a:r>
              <a:rPr lang="pl-PL" sz="7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Pomoc dla firm w związku</a:t>
            </a:r>
          </a:p>
          <a:p>
            <a:pPr>
              <a:lnSpc>
                <a:spcPts val="8000"/>
              </a:lnSpc>
            </a:pPr>
            <a:r>
              <a:rPr lang="pl-PL" sz="7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rosyjską agresją na Ukrainę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89B4D1AA-67AF-8E70-F74E-E7969ADAF88F}"/>
              </a:ext>
            </a:extLst>
          </p:cNvPr>
          <p:cNvSpPr txBox="1"/>
          <p:nvPr/>
        </p:nvSpPr>
        <p:spPr>
          <a:xfrm>
            <a:off x="8853554" y="7149368"/>
            <a:ext cx="6600353" cy="1116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200"/>
              </a:lnSpc>
            </a:pPr>
            <a:r>
              <a:rPr lang="pl-PL" sz="30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Prawie</a:t>
            </a:r>
            <a:r>
              <a:rPr lang="pl-PL" sz="32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pl-PL" sz="4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99% firm</a:t>
            </a:r>
            <a:br>
              <a:rPr lang="pl-PL" sz="3000" dirty="0">
                <a:solidFill>
                  <a:schemeClr val="bg1">
                    <a:lumMod val="95000"/>
                  </a:schemeClr>
                </a:solidFill>
                <a:effectLst/>
                <a:latin typeface="Lato" panose="020F0502020204030203" pitchFamily="34" charset="0"/>
              </a:rPr>
            </a:br>
            <a:r>
              <a:rPr lang="pl-PL" sz="3000" dirty="0">
                <a:solidFill>
                  <a:schemeClr val="bg1">
                    <a:lumMod val="95000"/>
                  </a:schemeClr>
                </a:solidFill>
                <a:effectLst/>
                <a:latin typeface="Lato" panose="020F0502020204030203" pitchFamily="34" charset="0"/>
              </a:rPr>
              <a:t>objętych rządową pomocą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847FE232-B676-C6D7-2B87-2ACCB86E0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6039" y="1628849"/>
            <a:ext cx="228600" cy="5969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C6F85B84-048E-E8F2-AAF3-CA335667AB40}"/>
              </a:ext>
            </a:extLst>
          </p:cNvPr>
          <p:cNvSpPr txBox="1"/>
          <p:nvPr/>
        </p:nvSpPr>
        <p:spPr>
          <a:xfrm>
            <a:off x="9405475" y="357816"/>
            <a:ext cx="64171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spc="300" dirty="0">
                <a:solidFill>
                  <a:srgbClr val="628FC6"/>
                </a:solidFill>
                <a:effectLst/>
                <a:latin typeface="Lato" panose="020F0502020204030203" pitchFamily="34" charset="0"/>
              </a:rPr>
              <a:t>#</a:t>
            </a:r>
            <a:r>
              <a:rPr lang="pl-PL" sz="3000" spc="300" dirty="0" err="1">
                <a:solidFill>
                  <a:srgbClr val="628FC6"/>
                </a:solidFill>
                <a:effectLst/>
                <a:latin typeface="Lato" panose="020F0502020204030203" pitchFamily="34" charset="0"/>
              </a:rPr>
              <a:t>Rok</a:t>
            </a:r>
            <a:r>
              <a:rPr lang="pl-PL" sz="3000" b="1" spc="300" dirty="0" err="1">
                <a:solidFill>
                  <a:srgbClr val="628FC6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Wsparcia</a:t>
            </a:r>
            <a:r>
              <a:rPr lang="pl-PL" sz="3000" spc="300" dirty="0">
                <a:solidFill>
                  <a:srgbClr val="628FC6"/>
                </a:solidFill>
                <a:effectLst/>
                <a:latin typeface="Lato" panose="020F0502020204030203" pitchFamily="34" charset="0"/>
              </a:rPr>
              <a:t> w </a:t>
            </a:r>
            <a:r>
              <a:rPr lang="pl-PL" sz="3000" spc="300" dirty="0" err="1">
                <a:solidFill>
                  <a:srgbClr val="628FC6"/>
                </a:solidFill>
                <a:effectLst/>
                <a:latin typeface="Lato" panose="020F0502020204030203" pitchFamily="34" charset="0"/>
              </a:rPr>
              <a:t>MRiT</a:t>
            </a:r>
            <a:endParaRPr lang="pl-PL" sz="3000" spc="3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6F9A7F51-737B-469B-0693-B61D3B089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5999" y="4802574"/>
            <a:ext cx="2222500" cy="22352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B205D017-8540-5AE0-486A-31048341A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53641" y="4800600"/>
            <a:ext cx="2057400" cy="20574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048BA12-0B02-8DDF-6E59-CAF2BDADA9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7874" y="9599609"/>
            <a:ext cx="2286000" cy="228600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29819EFD-223C-1334-D667-8C938C53737C}"/>
              </a:ext>
            </a:extLst>
          </p:cNvPr>
          <p:cNvSpPr txBox="1"/>
          <p:nvPr/>
        </p:nvSpPr>
        <p:spPr>
          <a:xfrm>
            <a:off x="16968066" y="7164358"/>
            <a:ext cx="6600353" cy="1116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200"/>
              </a:lnSpc>
            </a:pPr>
            <a:r>
              <a:rPr lang="pl-PL" sz="4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785 zł</a:t>
            </a:r>
            <a:r>
              <a:rPr lang="pl-PL" sz="3000" dirty="0">
                <a:solidFill>
                  <a:schemeClr val="bg1">
                    <a:lumMod val="95000"/>
                  </a:schemeClr>
                </a:solidFill>
                <a:effectLst/>
                <a:latin typeface="Lato" panose="020F0502020204030203" pitchFamily="34" charset="0"/>
              </a:rPr>
              <a:t> za MWh maksymalną ceną za prąd dla MŚP 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173B154D-48AD-78F8-070E-2CB99CC53EDB}"/>
              </a:ext>
            </a:extLst>
          </p:cNvPr>
          <p:cNvSpPr txBox="1"/>
          <p:nvPr/>
        </p:nvSpPr>
        <p:spPr>
          <a:xfrm>
            <a:off x="11889061" y="9838822"/>
            <a:ext cx="11795398" cy="2732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200"/>
              </a:lnSpc>
            </a:pPr>
            <a:r>
              <a:rPr lang="pl-PL" sz="3000" dirty="0">
                <a:solidFill>
                  <a:schemeClr val="bg1">
                    <a:lumMod val="95000"/>
                  </a:schemeClr>
                </a:solidFill>
                <a:effectLst/>
                <a:latin typeface="Lato" panose="020F0502020204030203" pitchFamily="34" charset="0"/>
              </a:rPr>
              <a:t>Wsparcie dla przemysłów energochłonnych</a:t>
            </a:r>
          </a:p>
          <a:p>
            <a:pPr>
              <a:lnSpc>
                <a:spcPts val="4200"/>
              </a:lnSpc>
            </a:pPr>
            <a:r>
              <a:rPr lang="pl-PL" sz="3000" dirty="0">
                <a:solidFill>
                  <a:schemeClr val="bg1">
                    <a:lumMod val="95000"/>
                  </a:schemeClr>
                </a:solidFill>
                <a:effectLst/>
                <a:latin typeface="Lato" panose="020F0502020204030203" pitchFamily="34" charset="0"/>
              </a:rPr>
              <a:t>▪	I transza rządowej pomocy: </a:t>
            </a:r>
            <a:r>
              <a:rPr lang="pl-PL" sz="3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800 mln zł dla 92 firm </a:t>
            </a:r>
          </a:p>
          <a:p>
            <a:pPr>
              <a:lnSpc>
                <a:spcPts val="4200"/>
              </a:lnSpc>
            </a:pPr>
            <a:r>
              <a:rPr lang="pl-PL" sz="3000" dirty="0">
                <a:solidFill>
                  <a:schemeClr val="bg1">
                    <a:lumMod val="95000"/>
                  </a:schemeClr>
                </a:solidFill>
                <a:effectLst/>
                <a:latin typeface="Lato" panose="020F0502020204030203" pitchFamily="34" charset="0"/>
              </a:rPr>
              <a:t>▪	II transza rządowej pomocy: </a:t>
            </a:r>
            <a:r>
              <a:rPr lang="pl-PL" sz="3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 mld zł </a:t>
            </a:r>
            <a:r>
              <a:rPr lang="pl-PL" sz="3000" dirty="0">
                <a:solidFill>
                  <a:schemeClr val="bg1">
                    <a:lumMod val="95000"/>
                  </a:schemeClr>
                </a:solidFill>
                <a:effectLst/>
                <a:latin typeface="Lato" panose="020F0502020204030203" pitchFamily="34" charset="0"/>
              </a:rPr>
              <a:t>za 2022 r.</a:t>
            </a:r>
            <a:br>
              <a:rPr lang="pl-PL" sz="3000" dirty="0">
                <a:solidFill>
                  <a:schemeClr val="bg1">
                    <a:lumMod val="95000"/>
                  </a:schemeClr>
                </a:solidFill>
                <a:effectLst/>
                <a:latin typeface="Lato" panose="020F0502020204030203" pitchFamily="34" charset="0"/>
              </a:rPr>
            </a:br>
            <a:r>
              <a:rPr lang="pl-PL" sz="3000" dirty="0">
                <a:solidFill>
                  <a:schemeClr val="bg1">
                    <a:lumMod val="95000"/>
                  </a:schemeClr>
                </a:solidFill>
                <a:effectLst/>
                <a:latin typeface="Lato" panose="020F0502020204030203" pitchFamily="34" charset="0"/>
              </a:rPr>
              <a:t>	(pomoc powinna trafić do przedsiębiorców na przełomie stycznia</a:t>
            </a:r>
            <a:br>
              <a:rPr lang="pl-PL" sz="3000" dirty="0">
                <a:solidFill>
                  <a:schemeClr val="bg1">
                    <a:lumMod val="95000"/>
                  </a:schemeClr>
                </a:solidFill>
                <a:effectLst/>
                <a:latin typeface="Lato" panose="020F0502020204030203" pitchFamily="34" charset="0"/>
              </a:rPr>
            </a:br>
            <a:r>
              <a:rPr lang="pl-PL" sz="3000" dirty="0">
                <a:solidFill>
                  <a:schemeClr val="bg1">
                    <a:lumMod val="95000"/>
                  </a:schemeClr>
                </a:solidFill>
                <a:effectLst/>
                <a:latin typeface="Lato" panose="020F0502020204030203" pitchFamily="34" charset="0"/>
              </a:rPr>
              <a:t>	i lutego), założenia programu ze zgodą KE</a:t>
            </a:r>
          </a:p>
        </p:txBody>
      </p:sp>
    </p:spTree>
    <p:extLst>
      <p:ext uri="{BB962C8B-B14F-4D97-AF65-F5344CB8AC3E}">
        <p14:creationId xmlns:p14="http://schemas.microsoft.com/office/powerpoint/2010/main" val="3518250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E3104E28-3716-7FBF-AE16-718B83DCB98B}"/>
              </a:ext>
            </a:extLst>
          </p:cNvPr>
          <p:cNvSpPr txBox="1"/>
          <p:nvPr/>
        </p:nvSpPr>
        <p:spPr>
          <a:xfrm>
            <a:off x="9405475" y="1364877"/>
            <a:ext cx="14354077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0"/>
              </a:lnSpc>
            </a:pPr>
            <a:r>
              <a:rPr lang="pl-PL" sz="7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Odbudowa Ukrainy</a:t>
            </a:r>
          </a:p>
          <a:p>
            <a:pPr>
              <a:lnSpc>
                <a:spcPts val="8000"/>
              </a:lnSpc>
            </a:pPr>
            <a:r>
              <a:rPr lang="pl-PL" sz="7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 wsparcie eksportu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89B4D1AA-67AF-8E70-F74E-E7969ADAF88F}"/>
              </a:ext>
            </a:extLst>
          </p:cNvPr>
          <p:cNvSpPr txBox="1"/>
          <p:nvPr/>
        </p:nvSpPr>
        <p:spPr>
          <a:xfrm>
            <a:off x="8856583" y="7181994"/>
            <a:ext cx="130987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800"/>
              </a:lnSpc>
            </a:pPr>
            <a:r>
              <a:rPr lang="pl-PL" sz="36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W ciągu 10 miesięcy br. eksport do Ukrainy wzrósł o </a:t>
            </a:r>
            <a:r>
              <a:rPr lang="pl-PL" sz="48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48%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847FE232-B676-C6D7-2B87-2ACCB86E0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6039" y="1628849"/>
            <a:ext cx="228600" cy="5969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C6F85B84-048E-E8F2-AAF3-CA335667AB40}"/>
              </a:ext>
            </a:extLst>
          </p:cNvPr>
          <p:cNvSpPr txBox="1"/>
          <p:nvPr/>
        </p:nvSpPr>
        <p:spPr>
          <a:xfrm>
            <a:off x="9405475" y="357816"/>
            <a:ext cx="64171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spc="300" dirty="0">
                <a:solidFill>
                  <a:srgbClr val="628FC6"/>
                </a:solidFill>
                <a:effectLst/>
                <a:latin typeface="Lato" panose="020F0502020204030203" pitchFamily="34" charset="0"/>
              </a:rPr>
              <a:t>#</a:t>
            </a:r>
            <a:r>
              <a:rPr lang="pl-PL" sz="3000" spc="300" dirty="0" err="1">
                <a:solidFill>
                  <a:srgbClr val="628FC6"/>
                </a:solidFill>
                <a:effectLst/>
                <a:latin typeface="Lato" panose="020F0502020204030203" pitchFamily="34" charset="0"/>
              </a:rPr>
              <a:t>Rok</a:t>
            </a:r>
            <a:r>
              <a:rPr lang="pl-PL" sz="3000" b="1" spc="300" dirty="0" err="1">
                <a:solidFill>
                  <a:srgbClr val="628FC6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Wsparcia</a:t>
            </a:r>
            <a:r>
              <a:rPr lang="pl-PL" sz="3000" spc="300" dirty="0">
                <a:solidFill>
                  <a:srgbClr val="628FC6"/>
                </a:solidFill>
                <a:effectLst/>
                <a:latin typeface="Lato" panose="020F0502020204030203" pitchFamily="34" charset="0"/>
              </a:rPr>
              <a:t> w </a:t>
            </a:r>
            <a:r>
              <a:rPr lang="pl-PL" sz="3000" spc="300" dirty="0" err="1">
                <a:solidFill>
                  <a:srgbClr val="628FC6"/>
                </a:solidFill>
                <a:effectLst/>
                <a:latin typeface="Lato" panose="020F0502020204030203" pitchFamily="34" charset="0"/>
              </a:rPr>
              <a:t>MRiT</a:t>
            </a:r>
            <a:endParaRPr lang="pl-PL" sz="3000" spc="300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28E803C1-645C-4E21-3114-1D7386EA0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1699" y="4800598"/>
            <a:ext cx="3505200" cy="205740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D94488D-31CF-C1E4-FE19-B28E559C6945}"/>
              </a:ext>
            </a:extLst>
          </p:cNvPr>
          <p:cNvSpPr txBox="1"/>
          <p:nvPr/>
        </p:nvSpPr>
        <p:spPr>
          <a:xfrm>
            <a:off x="8856583" y="9465158"/>
            <a:ext cx="5958643" cy="3271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200"/>
              </a:lnSpc>
              <a:spcAft>
                <a:spcPts val="4200"/>
              </a:spcAft>
            </a:pPr>
            <a:r>
              <a:rPr lang="pl-PL" sz="46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Ponad</a:t>
            </a:r>
          </a:p>
          <a:p>
            <a:pPr>
              <a:lnSpc>
                <a:spcPts val="4200"/>
              </a:lnSpc>
            </a:pPr>
            <a:r>
              <a:rPr lang="pl-PL" sz="9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1 400</a:t>
            </a:r>
            <a:r>
              <a:rPr lang="pl-PL" sz="5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firm</a:t>
            </a:r>
          </a:p>
          <a:p>
            <a:pPr>
              <a:lnSpc>
                <a:spcPts val="4200"/>
              </a:lnSpc>
            </a:pPr>
            <a:r>
              <a:rPr lang="pl-PL" sz="30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zainteresowanych udziałem w odbudowie Ukrainy</a:t>
            </a:r>
          </a:p>
          <a:p>
            <a:pPr>
              <a:lnSpc>
                <a:spcPts val="4200"/>
              </a:lnSpc>
            </a:pPr>
            <a:r>
              <a:rPr lang="pl-PL" sz="30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i wznowieniem eksportu</a:t>
            </a:r>
            <a:endParaRPr lang="pl-PL" sz="3000" b="1" dirty="0">
              <a:solidFill>
                <a:srgbClr val="AFDABB"/>
              </a:solidFill>
              <a:effectLst/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205FAF88-9032-DD47-4B70-74658281C418}"/>
              </a:ext>
            </a:extLst>
          </p:cNvPr>
          <p:cNvSpPr txBox="1"/>
          <p:nvPr/>
        </p:nvSpPr>
        <p:spPr>
          <a:xfrm>
            <a:off x="16979178" y="10503464"/>
            <a:ext cx="6561758" cy="2194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200"/>
              </a:lnSpc>
            </a:pPr>
            <a:r>
              <a:rPr lang="pl-PL" sz="96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423,29</a:t>
            </a:r>
            <a:r>
              <a:rPr lang="pl-PL" sz="5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mln zł</a:t>
            </a:r>
          </a:p>
          <a:p>
            <a:pPr>
              <a:lnSpc>
                <a:spcPts val="4200"/>
              </a:lnSpc>
            </a:pPr>
            <a:r>
              <a:rPr lang="pl-PL" sz="30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kwota ubezpieczenia przez KUKE należności w kontraktach eksportowych</a:t>
            </a:r>
            <a:endParaRPr lang="pl-PL" sz="3000" b="1" dirty="0">
              <a:solidFill>
                <a:srgbClr val="AFDABB"/>
              </a:solidFill>
              <a:effectLst/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288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E3104E28-3716-7FBF-AE16-718B83DCB98B}"/>
              </a:ext>
            </a:extLst>
          </p:cNvPr>
          <p:cNvSpPr txBox="1"/>
          <p:nvPr/>
        </p:nvSpPr>
        <p:spPr>
          <a:xfrm>
            <a:off x="9405475" y="1364877"/>
            <a:ext cx="14354077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0"/>
              </a:lnSpc>
            </a:pPr>
            <a:r>
              <a:rPr lang="pl-PL" sz="7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Odbudowa Ukrainy</a:t>
            </a:r>
          </a:p>
          <a:p>
            <a:pPr>
              <a:lnSpc>
                <a:spcPts val="8000"/>
              </a:lnSpc>
            </a:pPr>
            <a:r>
              <a:rPr lang="pl-PL" sz="7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 wsparcie eksportu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847FE232-B676-C6D7-2B87-2ACCB86E0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6039" y="1628849"/>
            <a:ext cx="228600" cy="5969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C6F85B84-048E-E8F2-AAF3-CA335667AB40}"/>
              </a:ext>
            </a:extLst>
          </p:cNvPr>
          <p:cNvSpPr txBox="1"/>
          <p:nvPr/>
        </p:nvSpPr>
        <p:spPr>
          <a:xfrm>
            <a:off x="9405475" y="357816"/>
            <a:ext cx="64171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spc="300" dirty="0">
                <a:solidFill>
                  <a:srgbClr val="628FC6"/>
                </a:solidFill>
                <a:effectLst/>
                <a:latin typeface="Lato" panose="020F0502020204030203" pitchFamily="34" charset="0"/>
              </a:rPr>
              <a:t>#</a:t>
            </a:r>
            <a:r>
              <a:rPr lang="pl-PL" sz="3000" spc="300" dirty="0" err="1">
                <a:solidFill>
                  <a:srgbClr val="628FC6"/>
                </a:solidFill>
                <a:effectLst/>
                <a:latin typeface="Lato" panose="020F0502020204030203" pitchFamily="34" charset="0"/>
              </a:rPr>
              <a:t>Rok</a:t>
            </a:r>
            <a:r>
              <a:rPr lang="pl-PL" sz="3000" b="1" spc="300" dirty="0" err="1">
                <a:solidFill>
                  <a:srgbClr val="628FC6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Wsparcia</a:t>
            </a:r>
            <a:r>
              <a:rPr lang="pl-PL" sz="3000" spc="300" dirty="0">
                <a:solidFill>
                  <a:srgbClr val="628FC6"/>
                </a:solidFill>
                <a:effectLst/>
                <a:latin typeface="Lato" panose="020F0502020204030203" pitchFamily="34" charset="0"/>
              </a:rPr>
              <a:t> w </a:t>
            </a:r>
            <a:r>
              <a:rPr lang="pl-PL" sz="3000" spc="300" dirty="0" err="1">
                <a:solidFill>
                  <a:srgbClr val="628FC6"/>
                </a:solidFill>
                <a:effectLst/>
                <a:latin typeface="Lato" panose="020F0502020204030203" pitchFamily="34" charset="0"/>
              </a:rPr>
              <a:t>MRiT</a:t>
            </a:r>
            <a:endParaRPr lang="pl-PL" sz="3000" spc="3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943C212-208B-7A84-3F09-057BB53FFE9B}"/>
              </a:ext>
            </a:extLst>
          </p:cNvPr>
          <p:cNvSpPr txBox="1"/>
          <p:nvPr/>
        </p:nvSpPr>
        <p:spPr>
          <a:xfrm>
            <a:off x="8841017" y="4778132"/>
            <a:ext cx="664201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10,2</a:t>
            </a:r>
            <a:r>
              <a:rPr lang="pl-PL" sz="75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tys.</a:t>
            </a:r>
          </a:p>
          <a:p>
            <a:pPr>
              <a:lnSpc>
                <a:spcPts val="4200"/>
              </a:lnSpc>
            </a:pPr>
            <a:r>
              <a:rPr lang="pl-PL" sz="52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nowych firm</a:t>
            </a:r>
            <a:br>
              <a:rPr lang="pl-PL" sz="5000" dirty="0">
                <a:effectLst/>
                <a:latin typeface="Lato" panose="020F0502020204030203" pitchFamily="34" charset="0"/>
              </a:rPr>
            </a:br>
            <a:r>
              <a:rPr lang="pl-PL" sz="3000" dirty="0">
                <a:solidFill>
                  <a:schemeClr val="bg1">
                    <a:lumMod val="95000"/>
                  </a:schemeClr>
                </a:solidFill>
                <a:effectLst/>
                <a:latin typeface="Lato" panose="020F0502020204030203" pitchFamily="34" charset="0"/>
              </a:rPr>
              <a:t>założonych przez obywateli Ukrainy</a:t>
            </a:r>
          </a:p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D1E4AA4-4885-405A-5EE3-EFA347731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2059" y="5027984"/>
            <a:ext cx="2514600" cy="17145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AA60282C-949F-B2C6-C0E9-548BE19029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1699" y="9609839"/>
            <a:ext cx="2438400" cy="243840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163561F8-1A19-25BC-418C-7A05EB175D59}"/>
              </a:ext>
            </a:extLst>
          </p:cNvPr>
          <p:cNvSpPr txBox="1"/>
          <p:nvPr/>
        </p:nvSpPr>
        <p:spPr>
          <a:xfrm>
            <a:off x="12096981" y="9466860"/>
            <a:ext cx="12163802" cy="2732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200"/>
              </a:lnSpc>
              <a:spcAft>
                <a:spcPts val="4200"/>
              </a:spcAft>
            </a:pPr>
            <a:r>
              <a:rPr lang="pl-PL" sz="46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Ponad</a:t>
            </a:r>
          </a:p>
          <a:p>
            <a:pPr>
              <a:lnSpc>
                <a:spcPts val="4200"/>
              </a:lnSpc>
            </a:pPr>
            <a:r>
              <a:rPr lang="pl-PL" sz="9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4,8</a:t>
            </a:r>
            <a:r>
              <a:rPr lang="pl-PL" sz="50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tys.</a:t>
            </a:r>
          </a:p>
          <a:p>
            <a:pPr>
              <a:lnSpc>
                <a:spcPts val="4200"/>
              </a:lnSpc>
            </a:pPr>
            <a:r>
              <a:rPr lang="pl-PL" sz="30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konsultacji w </a:t>
            </a:r>
            <a:r>
              <a:rPr lang="pl-PL" sz="3000" dirty="0" err="1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Diia.Business</a:t>
            </a:r>
            <a:r>
              <a:rPr lang="pl-PL" sz="30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pl-PL" sz="3000" dirty="0" err="1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Warsaw</a:t>
            </a:r>
            <a:r>
              <a:rPr lang="pl-PL" sz="30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, pierwszym międzynarodowym centrum wsparcia dla przedsiębiorców z Ukrainy</a:t>
            </a:r>
            <a:endParaRPr lang="pl-PL" sz="3000" b="1" dirty="0">
              <a:solidFill>
                <a:srgbClr val="AFDABB"/>
              </a:solidFill>
              <a:effectLst/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FC82D906-B59C-FD1C-26B0-AD7BF739AEDA}"/>
              </a:ext>
            </a:extLst>
          </p:cNvPr>
          <p:cNvSpPr txBox="1"/>
          <p:nvPr/>
        </p:nvSpPr>
        <p:spPr>
          <a:xfrm>
            <a:off x="16980266" y="6949273"/>
            <a:ext cx="7192968" cy="1655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200"/>
              </a:lnSpc>
              <a:spcAft>
                <a:spcPts val="4200"/>
              </a:spcAft>
            </a:pPr>
            <a:r>
              <a:rPr lang="pl-PL" sz="30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Nowa zakładka na naszej stronie www dotycząca międzynarodowych zamówień publicznych na rzecz Ukrainy</a:t>
            </a:r>
            <a:endParaRPr lang="pl-PL" sz="3000" b="1" dirty="0">
              <a:solidFill>
                <a:srgbClr val="AFDABB"/>
              </a:solidFill>
              <a:effectLst/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871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E3104E28-3716-7FBF-AE16-718B83DCB98B}"/>
              </a:ext>
            </a:extLst>
          </p:cNvPr>
          <p:cNvSpPr txBox="1"/>
          <p:nvPr/>
        </p:nvSpPr>
        <p:spPr>
          <a:xfrm>
            <a:off x="9405475" y="1364877"/>
            <a:ext cx="14354077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0"/>
              </a:lnSpc>
            </a:pPr>
            <a:r>
              <a:rPr lang="pl-PL" sz="7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Bardziej cyfrowo,</a:t>
            </a:r>
          </a:p>
          <a:p>
            <a:pPr>
              <a:lnSpc>
                <a:spcPts val="8000"/>
              </a:lnSpc>
            </a:pPr>
            <a:r>
              <a:rPr lang="pl-PL" sz="7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szybciej i prościej dla firm 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847FE232-B676-C6D7-2B87-2ACCB86E0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6039" y="1628849"/>
            <a:ext cx="228600" cy="5969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C6F85B84-048E-E8F2-AAF3-CA335667AB40}"/>
              </a:ext>
            </a:extLst>
          </p:cNvPr>
          <p:cNvSpPr txBox="1"/>
          <p:nvPr/>
        </p:nvSpPr>
        <p:spPr>
          <a:xfrm>
            <a:off x="9405475" y="357816"/>
            <a:ext cx="64171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spc="300" dirty="0">
                <a:solidFill>
                  <a:srgbClr val="628FC6"/>
                </a:solidFill>
                <a:effectLst/>
                <a:latin typeface="Lato" panose="020F0502020204030203" pitchFamily="34" charset="0"/>
              </a:rPr>
              <a:t>#</a:t>
            </a:r>
            <a:r>
              <a:rPr lang="pl-PL" sz="3000" spc="300" dirty="0" err="1">
                <a:solidFill>
                  <a:srgbClr val="628FC6"/>
                </a:solidFill>
                <a:effectLst/>
                <a:latin typeface="Lato" panose="020F0502020204030203" pitchFamily="34" charset="0"/>
              </a:rPr>
              <a:t>Rok</a:t>
            </a:r>
            <a:r>
              <a:rPr lang="pl-PL" sz="3000" b="1" spc="300" dirty="0" err="1">
                <a:solidFill>
                  <a:srgbClr val="628FC6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Wsparcia</a:t>
            </a:r>
            <a:r>
              <a:rPr lang="pl-PL" sz="3000" spc="300" dirty="0">
                <a:solidFill>
                  <a:srgbClr val="628FC6"/>
                </a:solidFill>
                <a:effectLst/>
                <a:latin typeface="Lato" panose="020F0502020204030203" pitchFamily="34" charset="0"/>
              </a:rPr>
              <a:t> w </a:t>
            </a:r>
            <a:r>
              <a:rPr lang="pl-PL" sz="3000" spc="300" dirty="0" err="1">
                <a:solidFill>
                  <a:srgbClr val="628FC6"/>
                </a:solidFill>
                <a:effectLst/>
                <a:latin typeface="Lato" panose="020F0502020204030203" pitchFamily="34" charset="0"/>
              </a:rPr>
              <a:t>MRiT</a:t>
            </a:r>
            <a:endParaRPr lang="pl-PL" sz="3000" spc="3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FC82D906-B59C-FD1C-26B0-AD7BF739AEDA}"/>
              </a:ext>
            </a:extLst>
          </p:cNvPr>
          <p:cNvSpPr txBox="1"/>
          <p:nvPr/>
        </p:nvSpPr>
        <p:spPr>
          <a:xfrm>
            <a:off x="9405475" y="4873035"/>
            <a:ext cx="14976938" cy="8114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540"/>
              </a:lnSpc>
              <a:spcAft>
                <a:spcPts val="1800"/>
              </a:spcAft>
            </a:pPr>
            <a:r>
              <a:rPr lang="pl-PL" sz="3200" b="1" dirty="0">
                <a:solidFill>
                  <a:srgbClr val="F05F57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▪</a:t>
            </a:r>
            <a:r>
              <a:rPr lang="pl-PL" sz="3200" b="1" dirty="0"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	</a:t>
            </a:r>
            <a:r>
              <a:rPr lang="pl-PL" sz="32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TARCZA PRAWNA</a:t>
            </a:r>
            <a:r>
              <a:rPr lang="pl-PL" sz="32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 – zmiana ponad 40 ustaw, cyfryzacja wielu procesów </a:t>
            </a:r>
          </a:p>
          <a:p>
            <a:pPr>
              <a:lnSpc>
                <a:spcPts val="4540"/>
              </a:lnSpc>
              <a:spcAft>
                <a:spcPts val="1800"/>
              </a:spcAft>
            </a:pPr>
            <a:r>
              <a:rPr lang="pl-PL" sz="3200" b="1" dirty="0">
                <a:solidFill>
                  <a:srgbClr val="F05F57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▪</a:t>
            </a:r>
            <a:r>
              <a:rPr lang="pl-PL" sz="3200" b="1" dirty="0"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	</a:t>
            </a:r>
            <a:r>
              <a:rPr lang="pl-PL" sz="32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PORTAL BIZNES.GOV.PL </a:t>
            </a:r>
            <a:r>
              <a:rPr lang="pl-PL" sz="32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– przydatne informacje i usługi </a:t>
            </a:r>
            <a:br>
              <a:rPr lang="pl-PL" sz="32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</a:br>
            <a:r>
              <a:rPr lang="pl-PL" sz="32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	dla przedsiębiorców zebrane w jednym miejscu </a:t>
            </a:r>
          </a:p>
          <a:p>
            <a:pPr>
              <a:lnSpc>
                <a:spcPts val="4540"/>
              </a:lnSpc>
              <a:spcAft>
                <a:spcPts val="1800"/>
              </a:spcAft>
            </a:pPr>
            <a:r>
              <a:rPr lang="pl-PL" sz="3200" b="1" dirty="0">
                <a:solidFill>
                  <a:srgbClr val="F05F57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▪</a:t>
            </a:r>
            <a:r>
              <a:rPr lang="pl-PL" sz="3200" b="1" dirty="0"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	</a:t>
            </a:r>
            <a:r>
              <a:rPr lang="pl-PL" sz="32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USTAWA ANTYZATOROWA</a:t>
            </a:r>
            <a:r>
              <a:rPr lang="pl-PL" sz="32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 – nowe narzędzia w walce z zatorami </a:t>
            </a:r>
            <a:br>
              <a:rPr lang="pl-PL" sz="32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</a:br>
            <a:r>
              <a:rPr lang="pl-PL" sz="32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	płatniczymi</a:t>
            </a:r>
          </a:p>
          <a:p>
            <a:pPr>
              <a:lnSpc>
                <a:spcPts val="4540"/>
              </a:lnSpc>
              <a:spcAft>
                <a:spcPts val="1800"/>
              </a:spcAft>
            </a:pPr>
            <a:r>
              <a:rPr lang="pl-PL" sz="3200" b="1" dirty="0">
                <a:solidFill>
                  <a:srgbClr val="F05F57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▪</a:t>
            </a:r>
            <a:r>
              <a:rPr lang="pl-PL" sz="3200" b="1" dirty="0"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	</a:t>
            </a:r>
            <a:r>
              <a:rPr lang="pl-PL" sz="32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FUNDACJA RODZINNA </a:t>
            </a:r>
            <a:r>
              <a:rPr lang="pl-PL" sz="32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– zachowanie ciągłości firmy, utrzymanie majątku </a:t>
            </a:r>
            <a:br>
              <a:rPr lang="pl-PL" sz="32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</a:br>
            <a:r>
              <a:rPr lang="pl-PL" sz="32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	rodzinnego w jednych rękach i zabezpieczenie go przed jego utratą</a:t>
            </a:r>
          </a:p>
          <a:p>
            <a:pPr>
              <a:lnSpc>
                <a:spcPts val="4540"/>
              </a:lnSpc>
              <a:spcAft>
                <a:spcPts val="1800"/>
              </a:spcAft>
            </a:pPr>
            <a:r>
              <a:rPr lang="pl-PL" sz="3200" b="1" dirty="0">
                <a:solidFill>
                  <a:srgbClr val="F05F57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▪</a:t>
            </a:r>
            <a:r>
              <a:rPr lang="pl-PL" sz="3200" b="1" dirty="0"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	</a:t>
            </a:r>
            <a:r>
              <a:rPr lang="pl-PL" sz="32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POLITYKA ZAKUPOWA PAŃSTWA </a:t>
            </a:r>
            <a:r>
              <a:rPr lang="pl-PL" sz="32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– ułatwiania dla MŚP w dostępie </a:t>
            </a:r>
            <a:br>
              <a:rPr lang="pl-PL" sz="32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</a:br>
            <a:r>
              <a:rPr lang="pl-PL" sz="32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	do zamówień publicznych</a:t>
            </a:r>
          </a:p>
          <a:p>
            <a:pPr>
              <a:lnSpc>
                <a:spcPts val="4540"/>
              </a:lnSpc>
              <a:spcAft>
                <a:spcPts val="1800"/>
              </a:spcAft>
            </a:pPr>
            <a:r>
              <a:rPr lang="pl-PL" sz="3200" b="1" dirty="0">
                <a:solidFill>
                  <a:srgbClr val="F05F57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▪</a:t>
            </a:r>
            <a:r>
              <a:rPr lang="pl-PL" sz="3200" b="1" dirty="0"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	</a:t>
            </a:r>
            <a:r>
              <a:rPr lang="pl-PL" sz="32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WALORYZACJA WYNAGRODZENIA WYKONAWCY</a:t>
            </a:r>
            <a:r>
              <a:rPr lang="pl-PL" sz="32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 – pomoc </a:t>
            </a:r>
            <a:br>
              <a:rPr lang="pl-PL" sz="32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</a:br>
            <a:r>
              <a:rPr lang="pl-PL" sz="32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	przedsiębiorcom w zachowaniu rentowności kontraktów i ich</a:t>
            </a:r>
            <a:br>
              <a:rPr lang="pl-PL" sz="32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</a:br>
            <a:r>
              <a:rPr lang="pl-PL" sz="32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	terminowej realizacji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8E9C8B7B-ED37-7044-341C-7980281E7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7304" y="921542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613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E3104E28-3716-7FBF-AE16-718B83DCB98B}"/>
              </a:ext>
            </a:extLst>
          </p:cNvPr>
          <p:cNvSpPr txBox="1"/>
          <p:nvPr/>
        </p:nvSpPr>
        <p:spPr>
          <a:xfrm>
            <a:off x="9405475" y="1364877"/>
            <a:ext cx="14354077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0"/>
              </a:lnSpc>
            </a:pPr>
            <a:r>
              <a:rPr lang="pl-PL" sz="7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Fundusz Transformacji Województwa Śląskiego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847FE232-B676-C6D7-2B87-2ACCB86E0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6039" y="1628849"/>
            <a:ext cx="228600" cy="5969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C6F85B84-048E-E8F2-AAF3-CA335667AB40}"/>
              </a:ext>
            </a:extLst>
          </p:cNvPr>
          <p:cNvSpPr txBox="1"/>
          <p:nvPr/>
        </p:nvSpPr>
        <p:spPr>
          <a:xfrm>
            <a:off x="9405475" y="357816"/>
            <a:ext cx="64171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spc="300" dirty="0">
                <a:solidFill>
                  <a:srgbClr val="628FC6"/>
                </a:solidFill>
                <a:effectLst/>
                <a:latin typeface="Lato" panose="020F0502020204030203" pitchFamily="34" charset="0"/>
              </a:rPr>
              <a:t>#</a:t>
            </a:r>
            <a:r>
              <a:rPr lang="pl-PL" sz="3000" spc="300" dirty="0" err="1">
                <a:solidFill>
                  <a:srgbClr val="628FC6"/>
                </a:solidFill>
                <a:effectLst/>
                <a:latin typeface="Lato" panose="020F0502020204030203" pitchFamily="34" charset="0"/>
              </a:rPr>
              <a:t>Rok</a:t>
            </a:r>
            <a:r>
              <a:rPr lang="pl-PL" sz="3000" b="1" spc="300" dirty="0" err="1">
                <a:solidFill>
                  <a:srgbClr val="628FC6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Wsparcia</a:t>
            </a:r>
            <a:r>
              <a:rPr lang="pl-PL" sz="3000" spc="300" dirty="0">
                <a:solidFill>
                  <a:srgbClr val="628FC6"/>
                </a:solidFill>
                <a:effectLst/>
                <a:latin typeface="Lato" panose="020F0502020204030203" pitchFamily="34" charset="0"/>
              </a:rPr>
              <a:t> w </a:t>
            </a:r>
            <a:r>
              <a:rPr lang="pl-PL" sz="3000" spc="300" dirty="0" err="1">
                <a:solidFill>
                  <a:srgbClr val="628FC6"/>
                </a:solidFill>
                <a:effectLst/>
                <a:latin typeface="Lato" panose="020F0502020204030203" pitchFamily="34" charset="0"/>
              </a:rPr>
              <a:t>MRiT</a:t>
            </a:r>
            <a:endParaRPr lang="pl-PL" sz="3000" spc="3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5185FB8-A955-7471-6BF1-6948EA68B0A0}"/>
              </a:ext>
            </a:extLst>
          </p:cNvPr>
          <p:cNvSpPr txBox="1"/>
          <p:nvPr/>
        </p:nvSpPr>
        <p:spPr>
          <a:xfrm>
            <a:off x="8856583" y="7188668"/>
            <a:ext cx="7192968" cy="1267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800"/>
              </a:lnSpc>
              <a:spcAft>
                <a:spcPts val="4200"/>
              </a:spcAft>
            </a:pPr>
            <a:r>
              <a:rPr lang="pl-PL" sz="36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Pomoc w społecznym i gospodarczym rozwoju regionu</a:t>
            </a:r>
            <a:endParaRPr lang="pl-PL" sz="3600" b="1" dirty="0">
              <a:solidFill>
                <a:srgbClr val="AFDABB"/>
              </a:solidFill>
              <a:effectLst/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1B70F9C-7353-5608-D1B7-4864911BDEB9}"/>
              </a:ext>
            </a:extLst>
          </p:cNvPr>
          <p:cNvSpPr txBox="1"/>
          <p:nvPr/>
        </p:nvSpPr>
        <p:spPr>
          <a:xfrm>
            <a:off x="16979179" y="7188668"/>
            <a:ext cx="7192968" cy="1267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800"/>
              </a:lnSpc>
              <a:spcAft>
                <a:spcPts val="4200"/>
              </a:spcAft>
            </a:pPr>
            <a:r>
              <a:rPr lang="pl-PL" sz="36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Poprawa sytuacji obywateli i przedsiębiorców</a:t>
            </a:r>
            <a:endParaRPr lang="pl-PL" sz="3600" b="1" dirty="0">
              <a:solidFill>
                <a:srgbClr val="AFDABB"/>
              </a:solidFill>
              <a:effectLst/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789D9FD-85CB-96F8-C7CD-4B9E80886911}"/>
              </a:ext>
            </a:extLst>
          </p:cNvPr>
          <p:cNvSpPr txBox="1"/>
          <p:nvPr/>
        </p:nvSpPr>
        <p:spPr>
          <a:xfrm>
            <a:off x="8846855" y="11756079"/>
            <a:ext cx="7192968" cy="1267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800"/>
              </a:lnSpc>
              <a:spcAft>
                <a:spcPts val="4200"/>
              </a:spcAft>
            </a:pPr>
            <a:r>
              <a:rPr lang="pl-PL" sz="36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Ochrona i tworzenie nowych miejsc pracy </a:t>
            </a:r>
            <a:endParaRPr lang="pl-PL" sz="3600" b="1" dirty="0">
              <a:solidFill>
                <a:srgbClr val="AFDABB"/>
              </a:solidFill>
              <a:effectLst/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4AD61C27-9218-440D-5027-AECFB3C08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4679" y="4799794"/>
            <a:ext cx="2057400" cy="205740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183A9F95-43E7-D581-C629-B4F60E0949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1427" y="9375059"/>
            <a:ext cx="2057400" cy="2057400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50066354-913C-811F-8BED-D4C99C7167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47737" y="4799794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125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E3104E28-3716-7FBF-AE16-718B83DCB98B}"/>
              </a:ext>
            </a:extLst>
          </p:cNvPr>
          <p:cNvSpPr txBox="1"/>
          <p:nvPr/>
        </p:nvSpPr>
        <p:spPr>
          <a:xfrm>
            <a:off x="9405475" y="1364877"/>
            <a:ext cx="14354077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0"/>
              </a:lnSpc>
            </a:pPr>
            <a:r>
              <a:rPr lang="pl-PL" sz="7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Nowe podejście</a:t>
            </a:r>
            <a:br>
              <a:rPr lang="pl-PL" sz="7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pl-PL" sz="7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do polityki mieszkaniowej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847FE232-B676-C6D7-2B87-2ACCB86E0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6039" y="1628849"/>
            <a:ext cx="228600" cy="5969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C6F85B84-048E-E8F2-AAF3-CA335667AB40}"/>
              </a:ext>
            </a:extLst>
          </p:cNvPr>
          <p:cNvSpPr txBox="1"/>
          <p:nvPr/>
        </p:nvSpPr>
        <p:spPr>
          <a:xfrm>
            <a:off x="9405475" y="357816"/>
            <a:ext cx="64171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spc="300" dirty="0">
                <a:solidFill>
                  <a:srgbClr val="628FC6"/>
                </a:solidFill>
                <a:effectLst/>
                <a:latin typeface="Lato" panose="020F0502020204030203" pitchFamily="34" charset="0"/>
              </a:rPr>
              <a:t>#</a:t>
            </a:r>
            <a:r>
              <a:rPr lang="pl-PL" sz="3000" spc="300" dirty="0" err="1">
                <a:solidFill>
                  <a:srgbClr val="628FC6"/>
                </a:solidFill>
                <a:effectLst/>
                <a:latin typeface="Lato" panose="020F0502020204030203" pitchFamily="34" charset="0"/>
              </a:rPr>
              <a:t>Rok</a:t>
            </a:r>
            <a:r>
              <a:rPr lang="pl-PL" sz="3000" b="1" spc="300" dirty="0" err="1">
                <a:solidFill>
                  <a:srgbClr val="628FC6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Wsparcia</a:t>
            </a:r>
            <a:r>
              <a:rPr lang="pl-PL" sz="3000" spc="300" dirty="0">
                <a:solidFill>
                  <a:srgbClr val="628FC6"/>
                </a:solidFill>
                <a:effectLst/>
                <a:latin typeface="Lato" panose="020F0502020204030203" pitchFamily="34" charset="0"/>
              </a:rPr>
              <a:t> w </a:t>
            </a:r>
            <a:r>
              <a:rPr lang="pl-PL" sz="3000" spc="300" dirty="0" err="1">
                <a:solidFill>
                  <a:srgbClr val="628FC6"/>
                </a:solidFill>
                <a:effectLst/>
                <a:latin typeface="Lato" panose="020F0502020204030203" pitchFamily="34" charset="0"/>
              </a:rPr>
              <a:t>MRiT</a:t>
            </a:r>
            <a:endParaRPr lang="pl-PL" sz="3000" spc="300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1370EFE3-5346-6D41-3797-1A59763E1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5906" y="911814"/>
            <a:ext cx="2997200" cy="3200400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F674C12F-CE25-CD0A-EB50-077F45F56C49}"/>
              </a:ext>
            </a:extLst>
          </p:cNvPr>
          <p:cNvSpPr txBox="1"/>
          <p:nvPr/>
        </p:nvSpPr>
        <p:spPr>
          <a:xfrm>
            <a:off x="9444387" y="5021434"/>
            <a:ext cx="14354077" cy="7038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800"/>
              </a:lnSpc>
              <a:spcAft>
                <a:spcPts val="2700"/>
              </a:spcAft>
            </a:pPr>
            <a:r>
              <a:rPr lang="pl-PL" sz="3600" b="1" dirty="0">
                <a:solidFill>
                  <a:srgbClr val="F05F57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▪</a:t>
            </a:r>
            <a:r>
              <a:rPr lang="pl-PL" sz="3600" b="1" dirty="0"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	</a:t>
            </a:r>
            <a:r>
              <a:rPr lang="pl-PL" sz="36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PROGRAM PIERWSZE MIESZKANIE </a:t>
            </a:r>
            <a:r>
              <a:rPr lang="pl-PL" sz="36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– Bezpieczny Kredyt 2%</a:t>
            </a:r>
            <a:br>
              <a:rPr lang="pl-PL" sz="36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</a:br>
            <a:r>
              <a:rPr lang="pl-PL" sz="36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	i Konto Mieszkaniowe </a:t>
            </a:r>
          </a:p>
          <a:p>
            <a:pPr>
              <a:lnSpc>
                <a:spcPts val="4800"/>
              </a:lnSpc>
              <a:spcAft>
                <a:spcPts val="600"/>
              </a:spcAft>
            </a:pPr>
            <a:r>
              <a:rPr lang="pl-PL" sz="3600" b="1" dirty="0">
                <a:solidFill>
                  <a:srgbClr val="F05F57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▪</a:t>
            </a:r>
            <a:r>
              <a:rPr lang="pl-PL" sz="3600" b="1" dirty="0"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	</a:t>
            </a:r>
            <a:r>
              <a:rPr lang="pl-PL" sz="36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DOM BEZ FORMALNOŚCI</a:t>
            </a:r>
          </a:p>
          <a:p>
            <a:pPr>
              <a:lnSpc>
                <a:spcPts val="4800"/>
              </a:lnSpc>
            </a:pPr>
            <a:r>
              <a:rPr lang="pl-PL" sz="34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	</a:t>
            </a:r>
            <a:r>
              <a:rPr lang="pl-PL" sz="34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–	1109 zgłoszeń budowy domów do 70 m</a:t>
            </a:r>
            <a:r>
              <a:rPr lang="pl-PL" sz="3400" baseline="300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2</a:t>
            </a:r>
            <a:r>
              <a:rPr lang="pl-PL" sz="34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 (stan na 28 grudnia 2022 r.)</a:t>
            </a:r>
          </a:p>
          <a:p>
            <a:pPr lvl="1">
              <a:lnSpc>
                <a:spcPts val="4800"/>
              </a:lnSpc>
            </a:pPr>
            <a:r>
              <a:rPr lang="pl-PL" sz="34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–	22 500 pobrań projektów domów do 70 m</a:t>
            </a:r>
            <a:r>
              <a:rPr lang="pl-PL" sz="3400" baseline="300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2</a:t>
            </a:r>
            <a:r>
              <a:rPr lang="pl-PL" sz="34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 </a:t>
            </a:r>
          </a:p>
          <a:p>
            <a:pPr lvl="1">
              <a:lnSpc>
                <a:spcPts val="4800"/>
              </a:lnSpc>
              <a:spcAft>
                <a:spcPts val="2700"/>
              </a:spcAft>
            </a:pPr>
            <a:r>
              <a:rPr lang="pl-PL" sz="34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–	Nowość: Likwidacja pozwoleń na budowę domów jednorodzinnych</a:t>
            </a:r>
            <a:br>
              <a:rPr lang="pl-PL" sz="34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</a:br>
            <a:r>
              <a:rPr lang="pl-PL" sz="34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	bez ograniczenia powierzchni</a:t>
            </a:r>
          </a:p>
          <a:p>
            <a:pPr>
              <a:lnSpc>
                <a:spcPts val="4800"/>
              </a:lnSpc>
              <a:spcAft>
                <a:spcPts val="2700"/>
              </a:spcAft>
            </a:pPr>
            <a:r>
              <a:rPr lang="pl-PL" sz="3600" b="1" dirty="0">
                <a:solidFill>
                  <a:srgbClr val="F05F57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▪</a:t>
            </a:r>
            <a:r>
              <a:rPr lang="pl-PL" sz="3600" b="1" dirty="0"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	</a:t>
            </a:r>
            <a:r>
              <a:rPr lang="pl-PL" sz="36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MIESZKANIE BEZ WKŁADU WŁASNEGO </a:t>
            </a:r>
            <a:r>
              <a:rPr lang="pl-PL" sz="36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– 127 kredytów</a:t>
            </a:r>
            <a:br>
              <a:rPr lang="pl-PL" sz="36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</a:br>
            <a:r>
              <a:rPr lang="pl-PL" sz="36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	na kwotę ok. 36,6 mln zł. Nowe zasady uwzględniające zmiany</a:t>
            </a:r>
            <a:br>
              <a:rPr lang="pl-PL" sz="36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</a:br>
            <a:r>
              <a:rPr lang="pl-PL" sz="36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	na rynku kredytów hipotecznych</a:t>
            </a:r>
          </a:p>
        </p:txBody>
      </p:sp>
    </p:spTree>
    <p:extLst>
      <p:ext uri="{BB962C8B-B14F-4D97-AF65-F5344CB8AC3E}">
        <p14:creationId xmlns:p14="http://schemas.microsoft.com/office/powerpoint/2010/main" val="1118871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E3104E28-3716-7FBF-AE16-718B83DCB98B}"/>
              </a:ext>
            </a:extLst>
          </p:cNvPr>
          <p:cNvSpPr txBox="1"/>
          <p:nvPr/>
        </p:nvSpPr>
        <p:spPr>
          <a:xfrm>
            <a:off x="9405475" y="1364877"/>
            <a:ext cx="14354077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0"/>
              </a:lnSpc>
            </a:pPr>
            <a:r>
              <a:rPr lang="pl-PL" sz="7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Nowe podejście</a:t>
            </a:r>
            <a:br>
              <a:rPr lang="pl-PL" sz="7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pl-PL" sz="7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do polityki mieszkaniowej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847FE232-B676-C6D7-2B87-2ACCB86E0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6039" y="1628849"/>
            <a:ext cx="228600" cy="5969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C6F85B84-048E-E8F2-AAF3-CA335667AB40}"/>
              </a:ext>
            </a:extLst>
          </p:cNvPr>
          <p:cNvSpPr txBox="1"/>
          <p:nvPr/>
        </p:nvSpPr>
        <p:spPr>
          <a:xfrm>
            <a:off x="9405475" y="357816"/>
            <a:ext cx="64171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spc="300" dirty="0">
                <a:solidFill>
                  <a:srgbClr val="628FC6"/>
                </a:solidFill>
                <a:effectLst/>
                <a:latin typeface="Lato" panose="020F0502020204030203" pitchFamily="34" charset="0"/>
              </a:rPr>
              <a:t>#</a:t>
            </a:r>
            <a:r>
              <a:rPr lang="pl-PL" sz="3000" spc="300" dirty="0" err="1">
                <a:solidFill>
                  <a:srgbClr val="628FC6"/>
                </a:solidFill>
                <a:effectLst/>
                <a:latin typeface="Lato" panose="020F0502020204030203" pitchFamily="34" charset="0"/>
              </a:rPr>
              <a:t>Rok</a:t>
            </a:r>
            <a:r>
              <a:rPr lang="pl-PL" sz="3000" b="1" spc="300" dirty="0" err="1">
                <a:solidFill>
                  <a:srgbClr val="628FC6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Wsparcia</a:t>
            </a:r>
            <a:r>
              <a:rPr lang="pl-PL" sz="3000" spc="300" dirty="0">
                <a:solidFill>
                  <a:srgbClr val="628FC6"/>
                </a:solidFill>
                <a:effectLst/>
                <a:latin typeface="Lato" panose="020F0502020204030203" pitchFamily="34" charset="0"/>
              </a:rPr>
              <a:t> w </a:t>
            </a:r>
            <a:r>
              <a:rPr lang="pl-PL" sz="3000" spc="300" dirty="0" err="1">
                <a:solidFill>
                  <a:srgbClr val="628FC6"/>
                </a:solidFill>
                <a:effectLst/>
                <a:latin typeface="Lato" panose="020F0502020204030203" pitchFamily="34" charset="0"/>
              </a:rPr>
              <a:t>MRiT</a:t>
            </a:r>
            <a:endParaRPr lang="pl-PL" sz="3000" spc="30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0CD4F88-276C-4E1A-9EA5-212B0F82D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4135" y="9710636"/>
            <a:ext cx="2057400" cy="205740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B5AD14B3-0B03-02E6-BB00-54799CC61CE5}"/>
              </a:ext>
            </a:extLst>
          </p:cNvPr>
          <p:cNvSpPr txBox="1"/>
          <p:nvPr/>
        </p:nvSpPr>
        <p:spPr>
          <a:xfrm>
            <a:off x="12100046" y="6015022"/>
            <a:ext cx="11659506" cy="1883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800"/>
              </a:lnSpc>
              <a:spcAft>
                <a:spcPts val="2700"/>
              </a:spcAft>
            </a:pPr>
            <a:r>
              <a:rPr lang="pl-PL" sz="36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FOTOWOLTAIKA TRAFI SZERSZYM STRUMIENIEM DO MIAST </a:t>
            </a:r>
            <a:r>
              <a:rPr lang="pl-PL" sz="36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– rewolucyjne i przełomowe rozwiązanie dla spółdzielni i wspólnot mieszkaniowych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19663D5B-1EFE-2913-BB36-77CB631754F2}"/>
              </a:ext>
            </a:extLst>
          </p:cNvPr>
          <p:cNvSpPr txBox="1"/>
          <p:nvPr/>
        </p:nvSpPr>
        <p:spPr>
          <a:xfrm>
            <a:off x="12089868" y="9748995"/>
            <a:ext cx="11659506" cy="1883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800"/>
              </a:lnSpc>
              <a:spcAft>
                <a:spcPts val="2700"/>
              </a:spcAft>
            </a:pPr>
            <a:r>
              <a:rPr lang="pl-PL" sz="36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KONWERSJA BUDYNKÓW</a:t>
            </a:r>
            <a:r>
              <a:rPr lang="pl-PL" sz="36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 – zmiana sposobu użytkowania pustych powierzchni biurowych i handlowych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465C115-712C-2AA4-184C-10529740AA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1699" y="6015022"/>
            <a:ext cx="2044700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008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E3104E28-3716-7FBF-AE16-718B83DCB98B}"/>
              </a:ext>
            </a:extLst>
          </p:cNvPr>
          <p:cNvSpPr txBox="1"/>
          <p:nvPr/>
        </p:nvSpPr>
        <p:spPr>
          <a:xfrm>
            <a:off x="9405475" y="1364877"/>
            <a:ext cx="14354077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0"/>
              </a:lnSpc>
            </a:pPr>
            <a:r>
              <a:rPr lang="pl-PL" sz="7000" b="1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Nowe podejście</a:t>
            </a:r>
            <a:br>
              <a:rPr lang="pl-PL" sz="7000" b="1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pl-PL" sz="7000" b="1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do polityki mieszkaniowej</a:t>
            </a:r>
            <a:endParaRPr lang="pl-PL" sz="7000" b="1" dirty="0">
              <a:solidFill>
                <a:schemeClr val="bg1"/>
              </a:solidFill>
              <a:effectLst/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847FE232-B676-C6D7-2B87-2ACCB86E0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6039" y="1628849"/>
            <a:ext cx="228600" cy="5969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C6F85B84-048E-E8F2-AAF3-CA335667AB40}"/>
              </a:ext>
            </a:extLst>
          </p:cNvPr>
          <p:cNvSpPr txBox="1"/>
          <p:nvPr/>
        </p:nvSpPr>
        <p:spPr>
          <a:xfrm>
            <a:off x="9405475" y="357816"/>
            <a:ext cx="64171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spc="300" dirty="0">
                <a:solidFill>
                  <a:srgbClr val="628FC6"/>
                </a:solidFill>
                <a:effectLst/>
                <a:latin typeface="Lato" panose="020F0502020204030203" pitchFamily="34" charset="0"/>
              </a:rPr>
              <a:t>#</a:t>
            </a:r>
            <a:r>
              <a:rPr lang="pl-PL" sz="3000" spc="300" dirty="0" err="1">
                <a:solidFill>
                  <a:srgbClr val="628FC6"/>
                </a:solidFill>
                <a:effectLst/>
                <a:latin typeface="Lato" panose="020F0502020204030203" pitchFamily="34" charset="0"/>
              </a:rPr>
              <a:t>Rok</a:t>
            </a:r>
            <a:r>
              <a:rPr lang="pl-PL" sz="3000" b="1" spc="300" dirty="0" err="1">
                <a:solidFill>
                  <a:srgbClr val="628FC6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Wsparcia</a:t>
            </a:r>
            <a:r>
              <a:rPr lang="pl-PL" sz="3000" spc="300" dirty="0">
                <a:solidFill>
                  <a:srgbClr val="628FC6"/>
                </a:solidFill>
                <a:effectLst/>
                <a:latin typeface="Lato" panose="020F0502020204030203" pitchFamily="34" charset="0"/>
              </a:rPr>
              <a:t> w </a:t>
            </a:r>
            <a:r>
              <a:rPr lang="pl-PL" sz="3000" spc="300" dirty="0" err="1">
                <a:solidFill>
                  <a:srgbClr val="628FC6"/>
                </a:solidFill>
                <a:effectLst/>
                <a:latin typeface="Lato" panose="020F0502020204030203" pitchFamily="34" charset="0"/>
              </a:rPr>
              <a:t>MRiT</a:t>
            </a:r>
            <a:endParaRPr lang="pl-PL" sz="3000" spc="3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F0C14FA-53A9-E9F1-5860-CE125F8CC3FE}"/>
              </a:ext>
            </a:extLst>
          </p:cNvPr>
          <p:cNvSpPr txBox="1"/>
          <p:nvPr/>
        </p:nvSpPr>
        <p:spPr>
          <a:xfrm>
            <a:off x="9444387" y="4426658"/>
            <a:ext cx="14354077" cy="10039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800"/>
              </a:lnSpc>
              <a:spcAft>
                <a:spcPts val="2700"/>
              </a:spcAft>
            </a:pPr>
            <a:r>
              <a:rPr lang="pl-PL" sz="3600" b="1" dirty="0">
                <a:solidFill>
                  <a:srgbClr val="F05F57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▪</a:t>
            </a:r>
            <a:r>
              <a:rPr lang="pl-PL" sz="3600" b="1" dirty="0"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	</a:t>
            </a:r>
            <a:r>
              <a:rPr lang="pl-PL" sz="36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Podniesienie efektywności energetycznej budynków</a:t>
            </a:r>
            <a:br>
              <a:rPr lang="pl-PL" sz="36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pl-PL" sz="36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	</a:t>
            </a:r>
            <a:r>
              <a:rPr lang="pl-PL" sz="36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– grant na pokrycie kosztów instalacji OZE, wyższa premia</a:t>
            </a:r>
            <a:br>
              <a:rPr lang="pl-PL" sz="36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</a:br>
            <a:r>
              <a:rPr lang="pl-PL" sz="36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	na pokrycie kosztów termomodernizacji oraz remontów budynków</a:t>
            </a:r>
            <a:br>
              <a:rPr lang="pl-PL" sz="36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</a:br>
            <a:r>
              <a:rPr lang="pl-PL" sz="36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	komunalnych</a:t>
            </a:r>
          </a:p>
          <a:p>
            <a:pPr>
              <a:lnSpc>
                <a:spcPts val="4800"/>
              </a:lnSpc>
              <a:spcAft>
                <a:spcPts val="2700"/>
              </a:spcAft>
            </a:pPr>
            <a:r>
              <a:rPr lang="pl-PL" sz="3600" b="1" dirty="0">
                <a:solidFill>
                  <a:srgbClr val="F05F57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▪</a:t>
            </a:r>
            <a:r>
              <a:rPr lang="pl-PL" sz="3600" b="1" dirty="0"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	</a:t>
            </a:r>
            <a:r>
              <a:rPr lang="pl-PL" sz="36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Rozwój budownictwa mieszkaniowego dla osób o niższych</a:t>
            </a:r>
            <a:br>
              <a:rPr lang="pl-PL" sz="36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pl-PL" sz="36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	dochodach </a:t>
            </a:r>
            <a:r>
              <a:rPr lang="pl-PL" sz="36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– w 2022 r. BGK zakwalifikował do udzielenia</a:t>
            </a:r>
            <a:br>
              <a:rPr lang="pl-PL" sz="36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</a:br>
            <a:r>
              <a:rPr lang="pl-PL" sz="36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	preferencyjnego kredytu </a:t>
            </a:r>
            <a:r>
              <a:rPr lang="pl-PL" sz="3600" b="1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80</a:t>
            </a:r>
            <a:r>
              <a:rPr lang="pl-PL" sz="36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 wniosków obejmujących utworzenie</a:t>
            </a:r>
            <a:br>
              <a:rPr lang="pl-PL" sz="36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</a:br>
            <a:r>
              <a:rPr lang="pl-PL" sz="36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	</a:t>
            </a:r>
            <a:r>
              <a:rPr lang="pl-PL" sz="3600" b="1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6 450 </a:t>
            </a:r>
            <a:r>
              <a:rPr lang="pl-PL" sz="36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mieszkań (dane na 30.11.2022 r.) </a:t>
            </a:r>
          </a:p>
          <a:p>
            <a:pPr>
              <a:lnSpc>
                <a:spcPts val="4800"/>
              </a:lnSpc>
              <a:spcAft>
                <a:spcPts val="2700"/>
              </a:spcAft>
            </a:pPr>
            <a:r>
              <a:rPr lang="pl-PL" sz="3600" b="1" dirty="0">
                <a:solidFill>
                  <a:srgbClr val="F05F57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▪</a:t>
            </a:r>
            <a:r>
              <a:rPr lang="pl-PL" sz="3600" b="1" dirty="0"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	</a:t>
            </a:r>
            <a:r>
              <a:rPr lang="pl-PL" sz="36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Finansowanie inwestycji budownictwa komunalnego (do 80%)</a:t>
            </a:r>
            <a:br>
              <a:rPr lang="pl-PL" sz="36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pl-PL" sz="36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	</a:t>
            </a:r>
            <a:r>
              <a:rPr lang="pl-PL" sz="36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– w 2022 r. złożono </a:t>
            </a:r>
            <a:r>
              <a:rPr lang="pl-PL" sz="3600" b="1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261</a:t>
            </a:r>
            <a:r>
              <a:rPr lang="pl-PL" sz="36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 wniosków obejmujących utworzenie</a:t>
            </a:r>
            <a:br>
              <a:rPr lang="pl-PL" sz="36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</a:br>
            <a:r>
              <a:rPr lang="pl-PL" sz="36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	</a:t>
            </a:r>
            <a:r>
              <a:rPr lang="pl-PL" sz="3600" b="1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3 260 </a:t>
            </a:r>
            <a:r>
              <a:rPr lang="pl-PL" sz="36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mieszkań oraz </a:t>
            </a:r>
            <a:r>
              <a:rPr lang="pl-PL" sz="3600" b="1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185</a:t>
            </a:r>
            <a:r>
              <a:rPr lang="pl-PL" sz="36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 w schroniskach dla osób bezdomnych,</a:t>
            </a:r>
            <a:br>
              <a:rPr lang="pl-PL" sz="36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</a:br>
            <a:r>
              <a:rPr lang="pl-PL" sz="36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	ogrzewalniach i noclegowniach (dane na 30.11.2022 r.)</a:t>
            </a:r>
          </a:p>
          <a:p>
            <a:pPr>
              <a:lnSpc>
                <a:spcPts val="4800"/>
              </a:lnSpc>
              <a:spcAft>
                <a:spcPts val="2700"/>
              </a:spcAft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F05F57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▪  </a:t>
            </a:r>
            <a:r>
              <a:rPr lang="pl-PL" sz="36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Reforma systemu planowania przestrzennego</a:t>
            </a:r>
          </a:p>
          <a:p>
            <a:pPr>
              <a:lnSpc>
                <a:spcPts val="4800"/>
              </a:lnSpc>
              <a:spcAft>
                <a:spcPts val="2700"/>
              </a:spcAft>
            </a:pPr>
            <a:endParaRPr lang="pl-PL" sz="3600" dirty="0">
              <a:solidFill>
                <a:schemeClr val="bg1"/>
              </a:solidFill>
              <a:effectLst/>
              <a:latin typeface="Lato" panose="020F0502020204030203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EDA680D5-2417-814B-1202-5818E1D0A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4306" y="911814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271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1332</TotalTime>
  <Words>690</Words>
  <Application>Microsoft Office PowerPoint</Application>
  <PresentationFormat>Niestandardowy</PresentationFormat>
  <Paragraphs>71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Lato</vt:lpstr>
      <vt:lpstr>Lato Black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Maciej Majtczak</dc:creator>
  <cp:lastModifiedBy>Serkowska Aleksandra</cp:lastModifiedBy>
  <cp:revision>157</cp:revision>
  <dcterms:created xsi:type="dcterms:W3CDTF">2022-12-05T20:50:01Z</dcterms:created>
  <dcterms:modified xsi:type="dcterms:W3CDTF">2022-12-29T09:21:29Z</dcterms:modified>
</cp:coreProperties>
</file>