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1" r:id="rId7"/>
    <p:sldId id="260" r:id="rId8"/>
    <p:sldId id="258" r:id="rId9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 snapToGrid="0">
      <p:cViewPr varScale="1">
        <p:scale>
          <a:sx n="74" d="100"/>
          <a:sy n="74" d="100"/>
        </p:scale>
        <p:origin x="732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90F87-F80A-4939-9EB2-A9466EABC8B9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D335A-BC6B-4ED1-93B4-23C1313128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028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D335A-BC6B-4ED1-93B4-23C1313128D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46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D335A-BC6B-4ED1-93B4-23C1313128D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782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D335A-BC6B-4ED1-93B4-23C1313128D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186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578228" y="1764090"/>
            <a:ext cx="8040291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Informacja </a:t>
            </a:r>
            <a:r>
              <a:rPr lang="pl-PL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Sekretarza </a:t>
            </a:r>
            <a:r>
              <a:rPr lang="pl-PL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KRMC dot. statusu realizacji projektów informatycznych</a:t>
            </a:r>
            <a:endParaRPr lang="pl-PL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pozytywnie </a:t>
            </a:r>
            <a:r>
              <a:rPr lang="pl-PL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zaopiniowanych </a:t>
            </a:r>
          </a:p>
          <a:p>
            <a:r>
              <a:rPr lang="pl-PL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niemonitorowanych </a:t>
            </a:r>
          </a:p>
          <a:p>
            <a:r>
              <a:rPr lang="pl-PL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przez KRMC</a:t>
            </a:r>
            <a:r>
              <a:rPr lang="pl-PL" sz="4800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998561" y="1547239"/>
            <a:ext cx="10276765" cy="458587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Z</a:t>
            </a:r>
            <a:r>
              <a:rPr lang="pl-PL" sz="2000" dirty="0" smtClean="0"/>
              <a:t>godnie </a:t>
            </a:r>
            <a:r>
              <a:rPr lang="pl-PL" sz="2000" dirty="0"/>
              <a:t>z § </a:t>
            </a:r>
            <a:r>
              <a:rPr lang="pl-PL" sz="2000" dirty="0" smtClean="0"/>
              <a:t>2 ust. 1 pkt 2 i 3 </a:t>
            </a:r>
            <a:r>
              <a:rPr lang="pl-PL" sz="2000" dirty="0"/>
              <a:t>Zarządzenia </a:t>
            </a:r>
            <a:r>
              <a:rPr lang="pl-PL" sz="2000" dirty="0" smtClean="0"/>
              <a:t>w </a:t>
            </a:r>
            <a:r>
              <a:rPr lang="pl-PL" sz="2000" dirty="0"/>
              <a:t>sprawie Komitetu Rady Ministrów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do </a:t>
            </a:r>
            <a:r>
              <a:rPr lang="pl-PL" sz="2000" dirty="0"/>
              <a:t>spraw </a:t>
            </a:r>
            <a:r>
              <a:rPr lang="pl-PL" sz="2000" dirty="0" smtClean="0"/>
              <a:t>Cyfryzacji, do </a:t>
            </a:r>
            <a:r>
              <a:rPr lang="pl-PL" sz="2000" dirty="0"/>
              <a:t>zadań Komitetu należy </a:t>
            </a:r>
            <a:r>
              <a:rPr lang="pl-PL" sz="2000" dirty="0" smtClean="0"/>
              <a:t>monitorowanie </a:t>
            </a:r>
            <a:r>
              <a:rPr lang="pl-PL" sz="2000" dirty="0"/>
              <a:t>postępów </a:t>
            </a:r>
            <a:br>
              <a:rPr lang="pl-PL" sz="2000" dirty="0"/>
            </a:br>
            <a:r>
              <a:rPr lang="pl-PL" sz="2000" dirty="0" smtClean="0"/>
              <a:t>w </a:t>
            </a:r>
            <a:r>
              <a:rPr lang="pl-PL" sz="2000" dirty="0"/>
              <a:t>realizacji projektów </a:t>
            </a:r>
            <a:r>
              <a:rPr lang="pl-PL" sz="2000" dirty="0" smtClean="0"/>
              <a:t>informatycznych na </a:t>
            </a:r>
            <a:r>
              <a:rPr lang="pl-PL" sz="2000" dirty="0"/>
              <a:t>podstawie raportu z postępu </a:t>
            </a:r>
            <a:r>
              <a:rPr lang="pl-PL" sz="2000" dirty="0" smtClean="0"/>
              <a:t>rzeczowo-finansowego </a:t>
            </a:r>
            <a:r>
              <a:rPr lang="pl-PL" sz="2000" dirty="0"/>
              <a:t>projektu informatycznego lub raportu końcowego z realizacji projektu </a:t>
            </a:r>
            <a:r>
              <a:rPr lang="pl-PL" sz="2000" dirty="0" smtClean="0"/>
              <a:t>informatycznego.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l-PL" sz="2000" dirty="0" smtClean="0"/>
              <a:t>Raporty </a:t>
            </a:r>
            <a:r>
              <a:rPr lang="pl-PL" sz="2000" dirty="0"/>
              <a:t>z postępu rzeczowo­-finansowego </a:t>
            </a:r>
            <a:r>
              <a:rPr lang="pl-PL" sz="2000" dirty="0" smtClean="0"/>
              <a:t>powinny być przedłożone Komitetowi </a:t>
            </a:r>
            <a:r>
              <a:rPr lang="pl-PL" sz="2000" b="1" u="sng" dirty="0" smtClean="0"/>
              <a:t>w </a:t>
            </a:r>
            <a:r>
              <a:rPr lang="pl-PL" sz="2000" b="1" u="sng" dirty="0"/>
              <a:t>terminie 15 dni</a:t>
            </a:r>
            <a:r>
              <a:rPr lang="pl-PL" sz="2000" dirty="0"/>
              <a:t> po zakończeniu każdego </a:t>
            </a:r>
            <a:r>
              <a:rPr lang="pl-PL" sz="2000" dirty="0" smtClean="0"/>
              <a:t>kwartału.</a:t>
            </a:r>
          </a:p>
          <a:p>
            <a:pPr algn="ctr">
              <a:spcAft>
                <a:spcPts val="1200"/>
              </a:spcAft>
            </a:pPr>
            <a:r>
              <a:rPr lang="pl-PL" sz="2000" dirty="0" smtClean="0"/>
              <a:t>Raporty końcowe </a:t>
            </a:r>
            <a:r>
              <a:rPr lang="pl-PL" sz="2000" dirty="0"/>
              <a:t>z realizacji projektu informatycznego powinny być przedłożone Komitetowi </a:t>
            </a:r>
            <a:r>
              <a:rPr lang="pl-PL" sz="2000" dirty="0" smtClean="0"/>
              <a:t>w</a:t>
            </a:r>
            <a:r>
              <a:rPr lang="pl-PL" sz="2000" b="1" u="sng" dirty="0" smtClean="0"/>
              <a:t> </a:t>
            </a:r>
            <a:r>
              <a:rPr lang="pl-PL" sz="2000" b="1" u="sng" dirty="0"/>
              <a:t>terminie 30 dni </a:t>
            </a:r>
            <a:r>
              <a:rPr lang="pl-PL" sz="2000" dirty="0"/>
              <a:t>po zakończeniu realizacji projektu </a:t>
            </a:r>
            <a:r>
              <a:rPr lang="pl-PL" sz="2000" dirty="0" smtClean="0"/>
              <a:t>informatycznego.</a:t>
            </a:r>
          </a:p>
          <a:p>
            <a:pPr algn="ctr">
              <a:spcAft>
                <a:spcPts val="1200"/>
              </a:spcAft>
            </a:pPr>
            <a:endParaRPr lang="pl-PL" sz="2400" dirty="0"/>
          </a:p>
          <a:p>
            <a:pPr algn="ctr">
              <a:spcAft>
                <a:spcPts val="1200"/>
              </a:spcAft>
            </a:pPr>
            <a:r>
              <a:rPr lang="pl-PL" sz="2400" dirty="0" smtClean="0"/>
              <a:t>Prezentowane informacje dotyczą projektów opiniowanych </a:t>
            </a:r>
          </a:p>
          <a:p>
            <a:pPr algn="ctr">
              <a:spcAft>
                <a:spcPts val="1200"/>
              </a:spcAft>
            </a:pPr>
            <a:r>
              <a:rPr lang="pl-PL" sz="2400" dirty="0" smtClean="0"/>
              <a:t>i niemonitorowanych przez KRMC w okresie od 2016 do 2019 r.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448992"/>
              </p:ext>
            </p:extLst>
          </p:nvPr>
        </p:nvGraphicFramePr>
        <p:xfrm>
          <a:off x="209006" y="1158240"/>
          <a:ext cx="11838450" cy="563568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4947"/>
                <a:gridCol w="2272518"/>
                <a:gridCol w="5202502"/>
                <a:gridCol w="1998483"/>
              </a:tblGrid>
              <a:tr h="742578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Jednostka</a:t>
                      </a:r>
                      <a:r>
                        <a:rPr lang="pl-PL" sz="1400" baseline="0" dirty="0" smtClean="0"/>
                        <a:t> organizacyjna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Liczba projektów</a:t>
                      </a:r>
                      <a:r>
                        <a:rPr lang="pl-PL" sz="1400" baseline="0" dirty="0" smtClean="0"/>
                        <a:t> zaopiniowanych pozytywnie, które nie przekazują raportów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Odpowiedź udzielona na przekazane pismo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Liczba projektów</a:t>
                      </a:r>
                      <a:r>
                        <a:rPr lang="pl-PL" sz="1400" baseline="0" dirty="0" smtClean="0"/>
                        <a:t>, które potencjalnie powinny być monitorowane przez KRMC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32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Kancelaria Prezesa Rady Ministrów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6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6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Ministerstwo Edukacji</a:t>
                      </a:r>
                      <a:r>
                        <a:rPr lang="pl-PL" sz="1400" baseline="0" dirty="0" smtClean="0"/>
                        <a:t> Narodowej</a:t>
                      </a:r>
                      <a:endParaRPr lang="pl-PL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dirty="0" smtClean="0"/>
                        <a:t>Przekazanie raportu końcowego z realizacji projektu.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Ministerstwo Finansów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dirty="0" smtClean="0"/>
                        <a:t>Projekt nie został uruchomiony.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0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0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Ministerstwo</a:t>
                      </a:r>
                      <a:r>
                        <a:rPr lang="pl-PL" sz="1400" baseline="0" dirty="0" smtClean="0"/>
                        <a:t> </a:t>
                      </a:r>
                      <a:r>
                        <a:rPr lang="pl-PL" sz="1400" dirty="0" smtClean="0"/>
                        <a:t>Gospodarki Morskiej i Żeglugi Śródlądowej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dirty="0" smtClean="0"/>
                        <a:t>Projekt otrzymał negatywną opinie CPPC, na którą</a:t>
                      </a:r>
                      <a:r>
                        <a:rPr lang="pl-PL" sz="1400" baseline="0" dirty="0" smtClean="0"/>
                        <a:t> został wniesiony protest w dniu 25 maja br.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32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Infrastruktury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098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Kultury</a:t>
                      </a:r>
                      <a:r>
                        <a:rPr lang="pl-PL" sz="1400" baseline="0" dirty="0" smtClean="0"/>
                        <a:t> i Dziedzictwa Narodowego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17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</a:rPr>
                        <a:t>odpowiedź nieoficjalna:</a:t>
                      </a:r>
                    </a:p>
                    <a:p>
                      <a:r>
                        <a:rPr lang="pl-PL" sz="1400" dirty="0" smtClean="0"/>
                        <a:t>Większość projektów nie</a:t>
                      </a:r>
                      <a:r>
                        <a:rPr lang="pl-PL" sz="1400" baseline="0" dirty="0" smtClean="0"/>
                        <a:t> została uruchomiona bądź jeszcze nie uzyskała dofinasowania. Trzy projekty dopiero zaczęły lub zaczną realizację.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3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5122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Nauki i Szkolnictwa Wyższego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16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nieoficjalna:</a:t>
                      </a:r>
                    </a:p>
                    <a:p>
                      <a:r>
                        <a:rPr lang="pl-PL" sz="1400" baseline="0" dirty="0" smtClean="0"/>
                        <a:t>Większość projektów nie jest realizowana. Jeden z projektów otrzymał dofinansowanie w marcu, a drugi w maju. Jeden projekt czeka na informacje dotyczącą dofinansowania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3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8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315040"/>
              </p:ext>
            </p:extLst>
          </p:nvPr>
        </p:nvGraphicFramePr>
        <p:xfrm>
          <a:off x="254522" y="1273227"/>
          <a:ext cx="11717518" cy="54881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289828"/>
                <a:gridCol w="2157066"/>
                <a:gridCol w="5196728"/>
                <a:gridCol w="2073896"/>
              </a:tblGrid>
              <a:tr h="950454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Jednostka</a:t>
                      </a:r>
                      <a:r>
                        <a:rPr lang="pl-PL" sz="1400" baseline="0" dirty="0" smtClean="0"/>
                        <a:t> organizacyjna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Liczba projektów</a:t>
                      </a:r>
                      <a:r>
                        <a:rPr lang="pl-PL" sz="1400" baseline="0" dirty="0" smtClean="0"/>
                        <a:t> zaopiniowanych pozytywnie, które nie przekazują raportów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Odpowiedź udzielona na przekazane pismo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smtClean="0"/>
                        <a:t>Liczba projektów</a:t>
                      </a:r>
                      <a:r>
                        <a:rPr lang="pl-PL" sz="1400" baseline="0" dirty="0" smtClean="0"/>
                        <a:t>, które potencjalnie powinny być monitorowane przez KRMC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14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Obrony Narodowej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dirty="0" smtClean="0"/>
                        <a:t>Planowane</a:t>
                      </a:r>
                      <a:r>
                        <a:rPr lang="pl-PL" sz="1400" baseline="0" dirty="0" smtClean="0"/>
                        <a:t> jest podpisanie umowy o dofinansowanie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93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Rozwoju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5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5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432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Rolnictwa i Rozwoju Wsi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035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Sportu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baseline="0" dirty="0" smtClean="0"/>
                        <a:t>Projekt nie jest realizowany.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0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969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</a:t>
                      </a:r>
                      <a:r>
                        <a:rPr lang="pl-PL" sz="1400" baseline="0" dirty="0" smtClean="0"/>
                        <a:t> </a:t>
                      </a:r>
                      <a:r>
                        <a:rPr lang="pl-PL" sz="1400" dirty="0" smtClean="0"/>
                        <a:t>Spraw Wewnętrznych i Administracji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3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400" baseline="0" dirty="0" smtClean="0"/>
                        <a:t>Projekt nie jest realizowany albo nie uzyskał dofinansowania. Do jednego z projektów wniesiony został protest do CPPC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1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03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Sprawiedliwości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93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Ministerstwo Środowiska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brak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666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Ministerstwo Zdrowia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8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odpowiedź oficjalna:</a:t>
                      </a:r>
                    </a:p>
                    <a:p>
                      <a:r>
                        <a:rPr lang="pl-PL" sz="1500" dirty="0" smtClean="0"/>
                        <a:t>Tylko</a:t>
                      </a:r>
                      <a:r>
                        <a:rPr lang="pl-PL" sz="1500" baseline="0" dirty="0" smtClean="0"/>
                        <a:t> j</a:t>
                      </a:r>
                      <a:r>
                        <a:rPr lang="pl-PL" sz="1500" dirty="0" smtClean="0"/>
                        <a:t>eden</a:t>
                      </a:r>
                      <a:r>
                        <a:rPr lang="pl-PL" sz="1500" baseline="0" dirty="0" smtClean="0"/>
                        <a:t> z tych projektów otrzymał dofinansowanie, rozpoczął realizacje w dniu 1 kwietnia br.</a:t>
                      </a:r>
                      <a:endParaRPr lang="pl-PL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500" dirty="0" smtClean="0"/>
                        <a:t>1</a:t>
                      </a:r>
                      <a:endParaRPr lang="pl-PL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322</Words>
  <Application>Microsoft Office PowerPoint</Application>
  <PresentationFormat>Panoramiczny</PresentationFormat>
  <Paragraphs>91</Paragraphs>
  <Slides>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Autor</cp:lastModifiedBy>
  <cp:revision>35</cp:revision>
  <cp:lastPrinted>2020-06-18T12:13:01Z</cp:lastPrinted>
  <dcterms:created xsi:type="dcterms:W3CDTF">2017-01-27T12:50:17Z</dcterms:created>
  <dcterms:modified xsi:type="dcterms:W3CDTF">2020-06-18T14:13:06Z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