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0" r:id="rId3"/>
  </p:sldMasterIdLst>
  <p:notesMasterIdLst>
    <p:notesMasterId r:id="rId14"/>
  </p:notesMasterIdLst>
  <p:sldIdLst>
    <p:sldId id="257" r:id="rId4"/>
    <p:sldId id="261" r:id="rId5"/>
    <p:sldId id="259" r:id="rId6"/>
    <p:sldId id="265" r:id="rId7"/>
    <p:sldId id="264" r:id="rId8"/>
    <p:sldId id="267" r:id="rId9"/>
    <p:sldId id="268" r:id="rId10"/>
    <p:sldId id="269" r:id="rId11"/>
    <p:sldId id="270" r:id="rId12"/>
    <p:sldId id="272" r:id="rId13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00" autoAdjust="0"/>
  </p:normalViewPr>
  <p:slideViewPr>
    <p:cSldViewPr>
      <p:cViewPr varScale="1">
        <p:scale>
          <a:sx n="91" d="100"/>
          <a:sy n="91" d="100"/>
        </p:scale>
        <p:origin x="21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5E0E2-2718-484A-B5C2-D9BB57A22025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AEFD0-A78C-4862-83DE-80D6884214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293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24580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157F2490-8D3D-4CD2-A0BB-64C21E5E7663}" type="slidenum">
              <a:rPr lang="pl-PL" altLang="pl-PL">
                <a:solidFill>
                  <a:srgbClr val="000000"/>
                </a:solidFill>
              </a:rPr>
              <a:pPr/>
              <a:t>1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AEFD0-A78C-4862-83DE-80D6884214C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686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pl-PL" sz="1200" dirty="0">
              <a:effectLst/>
              <a:latin typeface="Times New Roman"/>
              <a:ea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AEFD0-A78C-4862-83DE-80D6884214C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600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AEFD0-A78C-4862-83DE-80D6884214C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5599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AEFD0-A78C-4862-83DE-80D6884214C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1925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28C526-6F26-497A-B378-E0D03AFA1658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AEFD0-A78C-4862-83DE-80D6884214C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9534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AEFD0-A78C-4862-83DE-80D6884214C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7169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AEFD0-A78C-4862-83DE-80D6884214C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7981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AEFD0-A78C-4862-83DE-80D6884214C0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324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orin.gov.pl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hyperlink" Target="mailto:gi@piorin.gov.pl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orin.gov.pl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gi@piorin.gov.pl" TargetMode="Externa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260350"/>
            <a:ext cx="588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2697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886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03690-B71D-40A7-A1DA-FBED8E9688B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AC565-2A77-4DB5-BD4B-51CFDC62E25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72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04228-C5DF-40A1-972C-F7305C15735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CE27B-DCB0-4978-A653-DBF2070B55F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05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93710-EDA6-4EF0-9914-4E020420E7CC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EE5B4-0156-4430-BEE5-55ED0B222C5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53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EE60D-099B-497C-8316-E1342886E2F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6382D-EAF2-4716-BC8B-2EB70C40F108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540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BA931-808D-457F-9F34-C35BBDAC314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72183-8850-4F25-A832-7FC94016CA0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61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FDF6B-31ED-44D8-BD29-91A1A7CD34E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84ED2-783C-4236-B83E-7AB1C7D4699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04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AA300-0686-4824-98E2-A726498A63B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4C167-2BD4-4DE6-8599-081427756FC7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41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42C81-C6CE-469D-BA3E-B5E0F7DD2CFA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38B70-79CF-4203-B520-86D3F2A73E4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66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6397B-9FF0-4D13-9320-2AB7E232E61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84F5-6F3F-4703-9740-83EBE9A3474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72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F740D-187E-4441-8DB4-65E474D3A1BA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BE193-E0AD-4E43-889D-6EF230F53498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0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5732463"/>
            <a:ext cx="436562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daty 4">
            <a:extLst/>
          </p:cNvPr>
          <p:cNvSpPr txBox="1">
            <a:spLocks/>
          </p:cNvSpPr>
          <p:nvPr/>
        </p:nvSpPr>
        <p:spPr>
          <a:xfrm>
            <a:off x="250825" y="6545263"/>
            <a:ext cx="2133600" cy="268287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4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dirty="0"/>
              <a:t>piorin.gov.pl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263898"/>
            <a:ext cx="8640960" cy="50891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051496"/>
            <a:ext cx="8640960" cy="4545856"/>
          </a:xfrm>
        </p:spPr>
        <p:txBody>
          <a:bodyPr/>
          <a:lstStyle>
            <a:lvl1pPr marL="357188" indent="-357188">
              <a:spcBef>
                <a:spcPts val="0"/>
              </a:spcBef>
              <a:tabLst>
                <a:tab pos="357188" algn="l"/>
              </a:tabLst>
              <a:defRPr>
                <a:solidFill>
                  <a:schemeClr val="tx1"/>
                </a:solidFill>
              </a:defRPr>
            </a:lvl1pPr>
            <a:lvl2pPr marL="627063" indent="-269875">
              <a:spcBef>
                <a:spcPts val="0"/>
              </a:spcBef>
              <a:tabLst>
                <a:tab pos="623888" algn="l"/>
              </a:tabLst>
              <a:defRPr>
                <a:solidFill>
                  <a:schemeClr val="tx1"/>
                </a:solidFill>
              </a:defRPr>
            </a:lvl2pPr>
            <a:lvl3pPr marL="901700" indent="-277813" defTabSz="898525">
              <a:spcBef>
                <a:spcPts val="0"/>
              </a:spcBef>
              <a:tabLst>
                <a:tab pos="898525" algn="l"/>
              </a:tabLst>
              <a:defRPr>
                <a:solidFill>
                  <a:schemeClr val="tx1"/>
                </a:solidFill>
              </a:defRPr>
            </a:lvl3pPr>
            <a:lvl4pPr marL="1166813" indent="-268288">
              <a:spcBef>
                <a:spcPts val="0"/>
              </a:spcBef>
              <a:tabLst>
                <a:tab pos="1163638" algn="l"/>
              </a:tabLst>
              <a:defRPr>
                <a:solidFill>
                  <a:schemeClr val="tx1"/>
                </a:solidFill>
              </a:defRPr>
            </a:lvl4pPr>
            <a:lvl5pPr marL="1441450" indent="-277813">
              <a:spcBef>
                <a:spcPts val="0"/>
              </a:spcBef>
              <a:tabLst>
                <a:tab pos="1438275" algn="l"/>
              </a:tabLs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2272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557AD-4BCC-495B-8E15-06E1CA8B615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AFFE7-C21F-4E6F-A31E-E69F61D76212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146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560CC-FB1A-4974-BCC9-41F28A1B192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53AA8-6DA5-4516-BDC6-BF759485D84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56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7995F-382C-44A7-A145-07207ECD7196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AF1CB-B1A5-4CFF-A705-EF2E2AC265C5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61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42028-E908-4310-8084-74FF9E9EC2E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E579B-79BE-4B0D-8171-90555A67958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96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40A29-0D75-435E-81FB-21E3F74732A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5D0A6-F78C-49F4-A34C-274432021AD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914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B5ACF-E635-42D8-A772-4993F7E6FD3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D3029-F229-4472-A85C-0DD7A458BB3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58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57E96-34B3-4192-9E6D-EF161D05EE1A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E5C61-7D60-4C61-8530-8A797243CBF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8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B586B-5942-45F5-9889-5B875EC58A7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C3F7A-A532-4EAB-810B-C78799B38AA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03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83F5F-2E11-474A-BB31-BD7C66DFF48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3C3AE-815D-4D0B-93AD-6679AAB20AC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15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C087B-E8BB-4416-B90E-FBE9CB55438F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B5AD7-2B46-4F91-A6B9-EDF817ACEC1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5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5732463"/>
            <a:ext cx="436562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daty 4">
            <a:extLst/>
          </p:cNvPr>
          <p:cNvSpPr txBox="1">
            <a:spLocks/>
          </p:cNvSpPr>
          <p:nvPr/>
        </p:nvSpPr>
        <p:spPr>
          <a:xfrm>
            <a:off x="250825" y="6545263"/>
            <a:ext cx="2133600" cy="268287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4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dirty="0"/>
              <a:t>piorin.gov.pl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263898"/>
            <a:ext cx="8640960" cy="50891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1520" y="1999381"/>
            <a:ext cx="4244280" cy="45259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 sz="24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 sz="2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199" y="1999381"/>
            <a:ext cx="4248421" cy="45259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defRPr sz="24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defRPr sz="24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82600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5732463"/>
            <a:ext cx="436562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daty 4"/>
          <p:cNvSpPr txBox="1">
            <a:spLocks/>
          </p:cNvSpPr>
          <p:nvPr/>
        </p:nvSpPr>
        <p:spPr>
          <a:xfrm>
            <a:off x="250825" y="65246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4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/>
              <a:t>piorin.gov.pl</a:t>
            </a: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 bwMode="auto">
          <a:xfrm>
            <a:off x="1476375" y="2459038"/>
            <a:ext cx="6172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4400" b="1">
                <a:solidFill>
                  <a:srgbClr val="1F497D"/>
                </a:solidFill>
              </a:rPr>
              <a:t>Dziękuję za uwagę</a:t>
            </a:r>
          </a:p>
        </p:txBody>
      </p:sp>
      <p:sp>
        <p:nvSpPr>
          <p:cNvPr id="5" name="pole tekstowe 1"/>
          <p:cNvSpPr txBox="1">
            <a:spLocks noChangeArrowheads="1"/>
          </p:cNvSpPr>
          <p:nvPr/>
        </p:nvSpPr>
        <p:spPr bwMode="auto">
          <a:xfrm>
            <a:off x="1646238" y="4872038"/>
            <a:ext cx="58324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l-PL" altLang="pl-PL" sz="1600" dirty="0">
                <a:solidFill>
                  <a:srgbClr val="376092"/>
                </a:solidFill>
                <a:latin typeface="Cambria Math" pitchFamily="18" charset="0"/>
                <a:cs typeface="Arial" charset="0"/>
              </a:rPr>
              <a:t>Główny Inspektorat Ochrony Roślin i Nasiennictwa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l-PL" altLang="pl-PL" sz="1600" dirty="0">
                <a:solidFill>
                  <a:srgbClr val="376092"/>
                </a:solidFill>
                <a:latin typeface="Cambria Math" pitchFamily="18" charset="0"/>
                <a:cs typeface="Arial" charset="0"/>
              </a:rPr>
              <a:t>al. Jana </a:t>
            </a:r>
            <a:r>
              <a:rPr lang="pl-PL" altLang="pl-PL" sz="1600" dirty="0">
                <a:solidFill>
                  <a:srgbClr val="376092"/>
                </a:solidFill>
                <a:latin typeface="Calibri"/>
                <a:cs typeface="Arial" charset="0"/>
              </a:rPr>
              <a:t>Pawła</a:t>
            </a:r>
            <a:r>
              <a:rPr lang="pl-PL" altLang="pl-PL" sz="1600" dirty="0">
                <a:solidFill>
                  <a:srgbClr val="376092"/>
                </a:solidFill>
                <a:latin typeface="Cambria Math" pitchFamily="18" charset="0"/>
                <a:cs typeface="Arial" charset="0"/>
              </a:rPr>
              <a:t> II 11; 00-828 warszawa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l-PL" altLang="pl-PL" sz="1600" dirty="0">
                <a:solidFill>
                  <a:srgbClr val="376092"/>
                </a:solidFill>
                <a:latin typeface="Cambria Math" pitchFamily="18" charset="0"/>
                <a:cs typeface="Arial" charset="0"/>
                <a:hlinkClick r:id="rId3"/>
              </a:rPr>
              <a:t>piorin.gov.pl</a:t>
            </a:r>
            <a:r>
              <a:rPr lang="pl-PL" altLang="pl-PL" sz="1600" dirty="0">
                <a:solidFill>
                  <a:srgbClr val="376092"/>
                </a:solidFill>
                <a:latin typeface="Cambria Math" pitchFamily="18" charset="0"/>
                <a:cs typeface="Arial" charset="0"/>
              </a:rPr>
              <a:t>; </a:t>
            </a:r>
            <a:r>
              <a:rPr lang="pl-PL" altLang="pl-PL" sz="1600" dirty="0">
                <a:solidFill>
                  <a:srgbClr val="376092"/>
                </a:solidFill>
                <a:latin typeface="Cambria Math" pitchFamily="18" charset="0"/>
                <a:cs typeface="Arial" charset="0"/>
                <a:hlinkClick r:id="rId4"/>
              </a:rPr>
              <a:t>gi@piorin.gov.pl</a:t>
            </a:r>
            <a:endParaRPr lang="pl-PL" altLang="pl-PL" sz="1600" dirty="0">
              <a:solidFill>
                <a:srgbClr val="376092"/>
              </a:solidFill>
              <a:latin typeface="Cambria Math" pitchFamily="18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l-PL" altLang="pl-PL" sz="1600" dirty="0">
                <a:solidFill>
                  <a:srgbClr val="376092"/>
                </a:solidFill>
                <a:latin typeface="Cambria Math" pitchFamily="18" charset="0"/>
                <a:cs typeface="Arial" charset="0"/>
              </a:rPr>
              <a:t>Tel. 22 xxx-xx-xx; fax 22 xxx-xx-xx</a:t>
            </a:r>
          </a:p>
        </p:txBody>
      </p:sp>
    </p:spTree>
    <p:extLst>
      <p:ext uri="{BB962C8B-B14F-4D97-AF65-F5344CB8AC3E}">
        <p14:creationId xmlns:p14="http://schemas.microsoft.com/office/powerpoint/2010/main" val="189945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usty slajd z tytuł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263898"/>
            <a:ext cx="8640960" cy="50891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340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52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ziękuje za uwag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5732463"/>
            <a:ext cx="436562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ytuł 1">
            <a:extLst/>
          </p:cNvPr>
          <p:cNvSpPr txBox="1">
            <a:spLocks/>
          </p:cNvSpPr>
          <p:nvPr/>
        </p:nvSpPr>
        <p:spPr bwMode="auto">
          <a:xfrm>
            <a:off x="1476375" y="2603500"/>
            <a:ext cx="6172200" cy="8969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4800" b="1">
                <a:solidFill>
                  <a:srgbClr val="376092"/>
                </a:solidFill>
              </a:rPr>
              <a:t>Dziękuję za uwagę</a:t>
            </a:r>
          </a:p>
        </p:txBody>
      </p:sp>
      <p:sp>
        <p:nvSpPr>
          <p:cNvPr id="4" name="pole tekstowe 1">
            <a:extLst/>
          </p:cNvPr>
          <p:cNvSpPr txBox="1">
            <a:spLocks noChangeArrowheads="1"/>
          </p:cNvSpPr>
          <p:nvPr/>
        </p:nvSpPr>
        <p:spPr bwMode="auto">
          <a:xfrm>
            <a:off x="1646238" y="4581525"/>
            <a:ext cx="5832475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600" dirty="0">
                <a:solidFill>
                  <a:srgbClr val="376092"/>
                </a:solidFill>
                <a:latin typeface="Cambria Math" pitchFamily="18" charset="0"/>
                <a:cs typeface="Arial" pitchFamily="34" charset="0"/>
              </a:rPr>
              <a:t>Główny Inspektorat Ochrony Roślin i Nasiennictwa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600" dirty="0">
                <a:solidFill>
                  <a:srgbClr val="376092"/>
                </a:solidFill>
                <a:latin typeface="Cambria Math" pitchFamily="18" charset="0"/>
                <a:cs typeface="Arial" pitchFamily="34" charset="0"/>
              </a:rPr>
              <a:t>al. Jana </a:t>
            </a:r>
            <a:r>
              <a:rPr lang="pl-PL" altLang="pl-PL" sz="1600" dirty="0">
                <a:solidFill>
                  <a:srgbClr val="376092"/>
                </a:solidFill>
                <a:latin typeface="Calibri"/>
                <a:cs typeface="Arial" pitchFamily="34" charset="0"/>
              </a:rPr>
              <a:t>Pawła</a:t>
            </a:r>
            <a:r>
              <a:rPr lang="pl-PL" altLang="pl-PL" sz="1600" dirty="0">
                <a:solidFill>
                  <a:srgbClr val="376092"/>
                </a:solidFill>
                <a:latin typeface="Cambria Math" pitchFamily="18" charset="0"/>
                <a:cs typeface="Arial" pitchFamily="34" charset="0"/>
              </a:rPr>
              <a:t> II 11; 00-828 warszawa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600" dirty="0">
                <a:solidFill>
                  <a:srgbClr val="376092"/>
                </a:solidFill>
                <a:latin typeface="Cambria Math" pitchFamily="18" charset="0"/>
                <a:cs typeface="Arial" pitchFamily="34" charset="0"/>
                <a:hlinkClick r:id="rId3"/>
              </a:rPr>
              <a:t>piorin.gov.pl</a:t>
            </a:r>
            <a:r>
              <a:rPr lang="pl-PL" altLang="pl-PL" sz="1600" dirty="0">
                <a:solidFill>
                  <a:srgbClr val="376092"/>
                </a:solidFill>
                <a:latin typeface="Cambria Math" pitchFamily="18" charset="0"/>
                <a:cs typeface="Arial" pitchFamily="34" charset="0"/>
              </a:rPr>
              <a:t>; </a:t>
            </a:r>
            <a:r>
              <a:rPr lang="pl-PL" altLang="pl-PL" sz="1600" dirty="0">
                <a:solidFill>
                  <a:srgbClr val="376092"/>
                </a:solidFill>
                <a:latin typeface="Cambria Math" pitchFamily="18" charset="0"/>
                <a:cs typeface="Arial" pitchFamily="34" charset="0"/>
                <a:hlinkClick r:id="rId4"/>
              </a:rPr>
              <a:t>gi@piorin.gov.pl</a:t>
            </a:r>
            <a:endParaRPr lang="pl-PL" altLang="pl-PL" sz="1600" dirty="0">
              <a:solidFill>
                <a:srgbClr val="376092"/>
              </a:solidFill>
              <a:latin typeface="Cambria Math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060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ziękuje za uwagę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5732463"/>
            <a:ext cx="436562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1">
            <a:extLst/>
          </p:cNvPr>
          <p:cNvSpPr txBox="1">
            <a:spLocks/>
          </p:cNvSpPr>
          <p:nvPr/>
        </p:nvSpPr>
        <p:spPr bwMode="auto">
          <a:xfrm>
            <a:off x="1476375" y="2459038"/>
            <a:ext cx="6172200" cy="8255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l-PL" altLang="pl-PL" sz="4400" b="1" dirty="0">
              <a:solidFill>
                <a:srgbClr val="1F497D"/>
              </a:solidFill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1259632" y="2564507"/>
            <a:ext cx="6480720" cy="864493"/>
          </a:xfrm>
        </p:spPr>
        <p:txBody>
          <a:bodyPr>
            <a:normAutofit/>
          </a:bodyPr>
          <a:lstStyle>
            <a:lvl1pPr marL="0" indent="0" algn="ctr" eaLnBrk="1" hangingPunct="1">
              <a:spcBef>
                <a:spcPct val="0"/>
              </a:spcBef>
              <a:buFontTx/>
              <a:buNone/>
              <a:defRPr sz="4400">
                <a:solidFill>
                  <a:srgbClr val="1F497D"/>
                </a:solidFill>
              </a:defRPr>
            </a:lvl1pPr>
          </a:lstStyle>
          <a:p>
            <a:pPr lvl="0"/>
            <a:r>
              <a:rPr lang="pl-PL" altLang="pl-PL"/>
              <a:t>Kliknij, aby edytować style wzorca tekstu</a:t>
            </a:r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1"/>
          </p:nvPr>
        </p:nvSpPr>
        <p:spPr>
          <a:xfrm>
            <a:off x="1259632" y="4293393"/>
            <a:ext cx="6480720" cy="935807"/>
          </a:xfrm>
        </p:spPr>
        <p:txBody>
          <a:bodyPr>
            <a:normAutofit/>
          </a:bodyPr>
          <a:lstStyle>
            <a:lvl1pPr marL="0" indent="0" algn="ctr" eaLnBrk="1" hangingPunct="1">
              <a:spcBef>
                <a:spcPct val="0"/>
              </a:spcBef>
              <a:buFontTx/>
              <a:buNone/>
              <a:defRPr sz="1600">
                <a:solidFill>
                  <a:srgbClr val="1F497D"/>
                </a:solidFill>
                <a:latin typeface="+mn-lt"/>
              </a:defRPr>
            </a:lvl1pPr>
          </a:lstStyle>
          <a:p>
            <a:pPr lvl="0"/>
            <a:r>
              <a:rPr lang="pl-PL" alt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4878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7D3E1-FE2A-42D7-904D-DE9784BE509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3DD4F-65D1-4ADE-8D23-D135AD2D94C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7EE04-13EC-4324-B6B8-56F5EAED25D6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5A858-097F-40DF-884F-B3724B629FC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6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250825" y="1263650"/>
            <a:ext cx="86423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250825" y="2071688"/>
            <a:ext cx="8642350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7077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F497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F497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F497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F497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F497D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497D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497D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497D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497D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CC4F02-8C31-4EAC-A6DA-2E5B817E9CA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4237F6-EE56-4B18-B608-10789636F93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557D68-F01E-4E2A-BBD1-547555C1010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02.06.2025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C0F51E-A4FF-4328-A72A-88F21C2D271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9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orin.gov.pl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hyperlink" Target="mailto:gi@piorin.gov.p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47664" y="4005064"/>
            <a:ext cx="6400800" cy="1126976"/>
          </a:xfrm>
        </p:spPr>
        <p:txBody>
          <a:bodyPr>
            <a:normAutofit fontScale="77500" lnSpcReduction="20000"/>
          </a:bodyPr>
          <a:lstStyle/>
          <a:p>
            <a:r>
              <a:rPr lang="pl-PL" b="1" dirty="0">
                <a:latin typeface="Times New Roman"/>
                <a:ea typeface="Calibri"/>
              </a:rPr>
              <a:t>Lidia Wysocka</a:t>
            </a:r>
          </a:p>
          <a:p>
            <a:endParaRPr lang="pl-PL" b="1" dirty="0">
              <a:latin typeface="Times New Roman"/>
              <a:ea typeface="Calibri"/>
            </a:endParaRPr>
          </a:p>
          <a:p>
            <a:r>
              <a:rPr lang="pl-PL" dirty="0">
                <a:latin typeface="Times New Roman"/>
                <a:ea typeface="Calibri"/>
              </a:rPr>
              <a:t>Główny Inspektorat Ochrony Roślin i Nasiennictwa</a:t>
            </a:r>
          </a:p>
          <a:p>
            <a:endParaRPr lang="pl-PL" dirty="0">
              <a:latin typeface="Times New Roman"/>
              <a:ea typeface="Calibri"/>
            </a:endParaRPr>
          </a:p>
          <a:p>
            <a:r>
              <a:rPr lang="pl-PL" dirty="0">
                <a:latin typeface="Times New Roman"/>
              </a:rPr>
              <a:t>Biuro Nasiennictwa</a:t>
            </a:r>
            <a:endParaRPr lang="pl-PL" dirty="0"/>
          </a:p>
        </p:txBody>
      </p:sp>
      <p:sp>
        <p:nvSpPr>
          <p:cNvPr id="7" name="Tytuł 1"/>
          <p:cNvSpPr txBox="1">
            <a:spLocks noGrp="1"/>
          </p:cNvSpPr>
          <p:nvPr>
            <p:ph type="ctrTitle"/>
          </p:nvPr>
        </p:nvSpPr>
        <p:spPr bwMode="auto">
          <a:xfrm>
            <a:off x="683568" y="1772816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pl-PL" sz="3200" b="1" dirty="0">
                <a:effectLst/>
                <a:latin typeface="Times New Roman"/>
                <a:ea typeface="Calibri"/>
                <a:cs typeface="Times New Roman"/>
              </a:rPr>
              <a:t>Import materiału siewnego roślin rolniczych </a:t>
            </a:r>
            <a:br>
              <a:rPr lang="pl-PL" sz="3200" b="1" dirty="0">
                <a:effectLst/>
                <a:latin typeface="Times New Roman"/>
                <a:ea typeface="Calibri"/>
                <a:cs typeface="Times New Roman"/>
              </a:rPr>
            </a:br>
            <a:r>
              <a:rPr lang="pl-PL" sz="3200" b="1" dirty="0">
                <a:effectLst/>
                <a:latin typeface="Times New Roman"/>
                <a:ea typeface="Calibri"/>
                <a:cs typeface="Times New Roman"/>
              </a:rPr>
              <a:t>z państw trzecich.</a:t>
            </a:r>
            <a:endParaRPr lang="pl-PL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0575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 txBox="1">
            <a:spLocks/>
          </p:cNvSpPr>
          <p:nvPr/>
        </p:nvSpPr>
        <p:spPr bwMode="auto">
          <a:xfrm>
            <a:off x="1476375" y="2459038"/>
            <a:ext cx="6172200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l-PL" altLang="pl-PL" sz="2400" b="1">
                <a:solidFill>
                  <a:srgbClr val="376092"/>
                </a:solidFill>
                <a:latin typeface="Cambria Math" pitchFamily="18" charset="0"/>
              </a:rPr>
              <a:t>Dziękuję za uwagę!</a:t>
            </a:r>
          </a:p>
        </p:txBody>
      </p:sp>
      <p:sp>
        <p:nvSpPr>
          <p:cNvPr id="32771" name="pole tekstowe 1"/>
          <p:cNvSpPr txBox="1">
            <a:spLocks noChangeArrowheads="1"/>
          </p:cNvSpPr>
          <p:nvPr/>
        </p:nvSpPr>
        <p:spPr bwMode="auto">
          <a:xfrm>
            <a:off x="2752725" y="3395663"/>
            <a:ext cx="36195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l-PL" altLang="pl-PL" sz="1600">
                <a:solidFill>
                  <a:srgbClr val="376092"/>
                </a:solidFill>
                <a:latin typeface="Cambria Math" pitchFamily="18" charset="0"/>
              </a:rPr>
              <a:t>Główny inspektorat Ochrony Roślin </a:t>
            </a:r>
            <a:br>
              <a:rPr lang="pl-PL" altLang="pl-PL" sz="1600">
                <a:solidFill>
                  <a:srgbClr val="376092"/>
                </a:solidFill>
                <a:latin typeface="Cambria Math" pitchFamily="18" charset="0"/>
              </a:rPr>
            </a:br>
            <a:r>
              <a:rPr lang="pl-PL" altLang="pl-PL" sz="1600">
                <a:solidFill>
                  <a:srgbClr val="376092"/>
                </a:solidFill>
                <a:latin typeface="Cambria Math" pitchFamily="18" charset="0"/>
              </a:rPr>
              <a:t>i Nasiennictwa</a:t>
            </a:r>
          </a:p>
          <a:p>
            <a:pPr algn="ctr"/>
            <a:r>
              <a:rPr lang="pl-PL" altLang="pl-PL" sz="1600">
                <a:solidFill>
                  <a:srgbClr val="376092"/>
                </a:solidFill>
                <a:latin typeface="Cambria Math" pitchFamily="18" charset="0"/>
              </a:rPr>
              <a:t>al. Jana Pawła II 11; 00-828 warszawa</a:t>
            </a:r>
          </a:p>
          <a:p>
            <a:pPr algn="ctr"/>
            <a:r>
              <a:rPr lang="pl-PL" altLang="pl-PL" sz="1600">
                <a:solidFill>
                  <a:srgbClr val="376092"/>
                </a:solidFill>
                <a:latin typeface="Cambria Math" pitchFamily="18" charset="0"/>
                <a:hlinkClick r:id="rId3"/>
              </a:rPr>
              <a:t>www.piorin.gov.pl</a:t>
            </a:r>
            <a:r>
              <a:rPr lang="pl-PL" altLang="pl-PL" sz="1600">
                <a:solidFill>
                  <a:srgbClr val="376092"/>
                </a:solidFill>
                <a:latin typeface="Cambria Math" pitchFamily="18" charset="0"/>
              </a:rPr>
              <a:t>; </a:t>
            </a:r>
            <a:r>
              <a:rPr lang="pl-PL" altLang="pl-PL" sz="1600">
                <a:solidFill>
                  <a:srgbClr val="376092"/>
                </a:solidFill>
                <a:latin typeface="Cambria Math" pitchFamily="18" charset="0"/>
                <a:hlinkClick r:id="rId4"/>
              </a:rPr>
              <a:t>gi@piorin.gov.pl</a:t>
            </a:r>
            <a:endParaRPr lang="pl-PL" altLang="pl-PL" sz="1600">
              <a:solidFill>
                <a:srgbClr val="376092"/>
              </a:solidFill>
              <a:latin typeface="Cambria Math" pitchFamily="18" charset="0"/>
            </a:endParaRPr>
          </a:p>
          <a:p>
            <a:pPr algn="ctr"/>
            <a:r>
              <a:rPr lang="pl-PL" altLang="pl-PL" sz="1600">
                <a:solidFill>
                  <a:srgbClr val="376092"/>
                </a:solidFill>
                <a:latin typeface="Cambria Math" pitchFamily="18" charset="0"/>
              </a:rPr>
              <a:t>Tel. 22 652 92 90; fax 22 652 93 03</a:t>
            </a:r>
          </a:p>
          <a:p>
            <a:pPr algn="ctr"/>
            <a:endParaRPr lang="pl-PL" altLang="pl-PL" sz="1600">
              <a:solidFill>
                <a:srgbClr val="376092"/>
              </a:solidFill>
              <a:latin typeface="Cambria Math" pitchFamily="18" charset="0"/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5445125"/>
            <a:ext cx="50482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Symbol zastępczy stopki 3"/>
          <p:cNvSpPr>
            <a:spLocks noGrp="1"/>
          </p:cNvSpPr>
          <p:nvPr>
            <p:ph type="ftr" sz="quarter" idx="11"/>
          </p:nvPr>
        </p:nvSpPr>
        <p:spPr bwMode="auto">
          <a:xfrm>
            <a:off x="250825" y="6235700"/>
            <a:ext cx="1733550" cy="37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400" b="1">
                <a:solidFill>
                  <a:srgbClr val="376092"/>
                </a:solidFill>
                <a:latin typeface="Arial Narrow" pitchFamily="34" charset="0"/>
                <a:cs typeface="Arial" pitchFamily="34" charset="0"/>
              </a:rPr>
              <a:t>www.piorin.gov.pl</a:t>
            </a:r>
          </a:p>
        </p:txBody>
      </p:sp>
    </p:spTree>
    <p:extLst>
      <p:ext uri="{BB962C8B-B14F-4D97-AF65-F5344CB8AC3E}">
        <p14:creationId xmlns:p14="http://schemas.microsoft.com/office/powerpoint/2010/main" val="314217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8" b="13824"/>
          <a:stretch>
            <a:fillRect/>
          </a:stretch>
        </p:blipFill>
        <p:spPr>
          <a:xfrm>
            <a:off x="-108520" y="1074613"/>
            <a:ext cx="5908147" cy="47087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19872" y="3756695"/>
            <a:ext cx="2663825" cy="188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6" name="Prostokąt 5"/>
          <p:cNvSpPr/>
          <p:nvPr/>
        </p:nvSpPr>
        <p:spPr>
          <a:xfrm>
            <a:off x="6404569" y="2852936"/>
            <a:ext cx="1911847" cy="1800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prstClr val="black"/>
                </a:solidFill>
              </a:rPr>
              <a:t>Państwa trzecie wymienione w Decyzji Rady</a:t>
            </a:r>
          </a:p>
        </p:txBody>
      </p:sp>
      <p:sp>
        <p:nvSpPr>
          <p:cNvPr id="7" name="Prostokąt 6"/>
          <p:cNvSpPr/>
          <p:nvPr/>
        </p:nvSpPr>
        <p:spPr>
          <a:xfrm>
            <a:off x="1511047" y="3172655"/>
            <a:ext cx="1656483" cy="11680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prstClr val="black"/>
                </a:solidFill>
              </a:rPr>
              <a:t> Decyzja Rady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prstClr val="black"/>
                </a:solidFill>
              </a:rPr>
              <a:t>z 16 grudnia 2002 r. 2003/17/WE</a:t>
            </a:r>
          </a:p>
        </p:txBody>
      </p:sp>
    </p:spTree>
    <p:extLst>
      <p:ext uri="{BB962C8B-B14F-4D97-AF65-F5344CB8AC3E}">
        <p14:creationId xmlns:p14="http://schemas.microsoft.com/office/powerpoint/2010/main" val="3726746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48185" y="1251783"/>
            <a:ext cx="750099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dirty="0">
                <a:solidFill>
                  <a:prstClr val="white"/>
                </a:solidFill>
              </a:rPr>
              <a:t>Materiał siewny roślin rolniczych z państw trzecich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20898" y="2368550"/>
            <a:ext cx="321471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prstClr val="white"/>
                </a:solidFill>
              </a:rPr>
              <a:t>Wyłącznie materiał siewny dopuszczony do obrotu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20898" y="3131509"/>
            <a:ext cx="3214710" cy="14773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prstClr val="white"/>
                </a:solidFill>
              </a:rPr>
              <a:t>Wytworzony w państwie trzecim, w którym obowiązuje  system  oceny równoważny z systemem obowiązującym w Unii Europejskiej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87020" y="4797152"/>
            <a:ext cx="3214710" cy="14773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prstClr val="white"/>
                </a:solidFill>
              </a:rPr>
              <a:t>Spełnia wymogi jakościowe, oraz zaopatrzony jest dokumenty : certyfikat OECD,  etykietę OECD  oraz świadectwo ISTA  lub świadectwo AOSA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881938" y="3547007"/>
            <a:ext cx="314327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>
                <a:solidFill>
                  <a:prstClr val="white"/>
                </a:solidFill>
              </a:rPr>
              <a:t>Podlega granicznej kontroli fitosanitarnej </a:t>
            </a:r>
          </a:p>
        </p:txBody>
      </p:sp>
    </p:spTree>
    <p:extLst>
      <p:ext uri="{BB962C8B-B14F-4D97-AF65-F5344CB8AC3E}">
        <p14:creationId xmlns:p14="http://schemas.microsoft.com/office/powerpoint/2010/main" val="2862716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580926"/>
          </a:xfrm>
        </p:spPr>
        <p:txBody>
          <a:bodyPr/>
          <a:lstStyle/>
          <a:p>
            <a:br>
              <a:rPr lang="pl-PL" sz="2000" b="1" dirty="0">
                <a:solidFill>
                  <a:schemeClr val="tx1"/>
                </a:solidFill>
              </a:rPr>
            </a:br>
            <a:r>
              <a:rPr lang="pl-PL" sz="2000" b="1" dirty="0"/>
              <a:t>Z państw trzecich może być przywożony wyłącznie materiał siewny roślin rolniczych dopuszczony do obrotu </a:t>
            </a:r>
            <a:br>
              <a:rPr lang="pl-PL" sz="2000" dirty="0">
                <a:solidFill>
                  <a:schemeClr val="tx1"/>
                </a:solidFill>
              </a:rPr>
            </a:b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l-PL" sz="1800" dirty="0"/>
          </a:p>
          <a:p>
            <a:pPr marL="0" indent="0" algn="just">
              <a:buNone/>
            </a:pPr>
            <a:endParaRPr lang="pl-PL" sz="1800" dirty="0"/>
          </a:p>
          <a:p>
            <a:pPr algn="just"/>
            <a:r>
              <a:rPr lang="pl-PL" sz="1800" dirty="0"/>
              <a:t>M</a:t>
            </a:r>
            <a:r>
              <a:rPr lang="pl-PL" sz="1800" dirty="0">
                <a:solidFill>
                  <a:schemeClr val="tx1"/>
                </a:solidFill>
              </a:rPr>
              <a:t>ateriał siewny kategorii elitarny, kategorii kwalifikowany i kategorii handlowy odmian roślin rolniczych wpisanych do krajowego rejestru, odpowiednich rejestrów innych niż Rzeczpospolita Polska państw członkowskich lub wspólnotowego katalogu lub rejestru państwa stowarzyszonego;</a:t>
            </a:r>
          </a:p>
          <a:p>
            <a:pPr marL="0" indent="0" algn="just">
              <a:buNone/>
            </a:pPr>
            <a:endParaRPr lang="pl-PL" sz="1800" dirty="0">
              <a:solidFill>
                <a:schemeClr val="tx1"/>
              </a:solidFill>
            </a:endParaRPr>
          </a:p>
          <a:p>
            <a:pPr algn="just"/>
            <a:r>
              <a:rPr lang="pl-PL" sz="1800" dirty="0"/>
              <a:t>M</a:t>
            </a:r>
            <a:r>
              <a:rPr lang="pl-PL" sz="1800" dirty="0">
                <a:solidFill>
                  <a:schemeClr val="tx1"/>
                </a:solidFill>
              </a:rPr>
              <a:t>ateriał siewny odmian wpisanych do wspólnotowego katalogu lub krajowego rejestru, </a:t>
            </a:r>
            <a:r>
              <a:rPr lang="pl-PL" sz="1800" b="1" u="sng" dirty="0">
                <a:solidFill>
                  <a:schemeClr val="tx1"/>
                </a:solidFill>
              </a:rPr>
              <a:t>wytworzony w państwie trzecim, w którym obowiązuje system oceny równoważny z systemem obowiązującym w Unii Europejskiej</a:t>
            </a:r>
          </a:p>
          <a:p>
            <a:pPr marL="0" indent="0" algn="just">
              <a:buNone/>
            </a:pPr>
            <a:endParaRPr lang="pl-PL" sz="1800" b="1" u="sng" dirty="0"/>
          </a:p>
          <a:p>
            <a:pPr algn="just"/>
            <a:r>
              <a:rPr lang="pl-PL" sz="1800" dirty="0"/>
              <a:t>Zaopatrzony w etykiety obowiązujące w UE</a:t>
            </a:r>
          </a:p>
          <a:p>
            <a:pPr marL="0" indent="0" algn="just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619624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1880" y="1412776"/>
            <a:ext cx="5319712" cy="4525962"/>
          </a:xfrm>
          <a:noFill/>
        </p:spPr>
      </p:pic>
      <p:sp>
        <p:nvSpPr>
          <p:cNvPr id="26627" name="Tytuł 3"/>
          <p:cNvSpPr>
            <a:spLocks noGrp="1"/>
          </p:cNvSpPr>
          <p:nvPr>
            <p:ph type="title"/>
          </p:nvPr>
        </p:nvSpPr>
        <p:spPr>
          <a:xfrm>
            <a:off x="180566" y="908720"/>
            <a:ext cx="9001125" cy="1077218"/>
          </a:xfrm>
        </p:spPr>
        <p:txBody>
          <a:bodyPr>
            <a:spAutoFit/>
          </a:bodyPr>
          <a:lstStyle/>
          <a:p>
            <a:r>
              <a:rPr lang="pl-PL" altLang="pl-PL" sz="3200" b="1" dirty="0">
                <a:solidFill>
                  <a:schemeClr val="tx2"/>
                </a:solidFill>
              </a:rPr>
              <a:t>Kontrola graniczna</a:t>
            </a:r>
            <a:br>
              <a:rPr lang="pl-PL" altLang="pl-PL" sz="3200" b="1" dirty="0">
                <a:solidFill>
                  <a:schemeClr val="tx2"/>
                </a:solidFill>
              </a:rPr>
            </a:br>
            <a:endParaRPr lang="pl-PL" altLang="pl-PL" sz="3200" b="1" dirty="0">
              <a:solidFill>
                <a:schemeClr val="tx2"/>
              </a:solidFill>
            </a:endParaRPr>
          </a:p>
        </p:txBody>
      </p:sp>
      <p:pic>
        <p:nvPicPr>
          <p:cNvPr id="26628" name="Picture 4" descr="Znalezione obrazy dla zapytania ship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22575"/>
            <a:ext cx="215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572000" y="2930525"/>
            <a:ext cx="7207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000" b="1" dirty="0">
                <a:latin typeface="+mj-lt"/>
                <a:cs typeface="Times New Roman" panose="02020603050405020304" pitchFamily="18" charset="0"/>
              </a:rPr>
              <a:t>Elbląg</a:t>
            </a:r>
            <a:endParaRPr lang="pl-PL" sz="105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Dowolny kształt 8"/>
          <p:cNvSpPr/>
          <p:nvPr/>
        </p:nvSpPr>
        <p:spPr>
          <a:xfrm>
            <a:off x="4283968" y="2060848"/>
            <a:ext cx="3127375" cy="3409950"/>
          </a:xfrm>
          <a:custGeom>
            <a:avLst/>
            <a:gdLst>
              <a:gd name="connsiteX0" fmla="*/ 0 w 3127022"/>
              <a:gd name="connsiteY0" fmla="*/ 600129 h 3411063"/>
              <a:gd name="connsiteX1" fmla="*/ 22578 w 3127022"/>
              <a:gd name="connsiteY1" fmla="*/ 487241 h 3411063"/>
              <a:gd name="connsiteX2" fmla="*/ 56444 w 3127022"/>
              <a:gd name="connsiteY2" fmla="*/ 453374 h 3411063"/>
              <a:gd name="connsiteX3" fmla="*/ 101600 w 3127022"/>
              <a:gd name="connsiteY3" fmla="*/ 442085 h 3411063"/>
              <a:gd name="connsiteX4" fmla="*/ 135467 w 3127022"/>
              <a:gd name="connsiteY4" fmla="*/ 419507 h 3411063"/>
              <a:gd name="connsiteX5" fmla="*/ 214489 w 3127022"/>
              <a:gd name="connsiteY5" fmla="*/ 396929 h 3411063"/>
              <a:gd name="connsiteX6" fmla="*/ 248355 w 3127022"/>
              <a:gd name="connsiteY6" fmla="*/ 385641 h 3411063"/>
              <a:gd name="connsiteX7" fmla="*/ 282222 w 3127022"/>
              <a:gd name="connsiteY7" fmla="*/ 363063 h 3411063"/>
              <a:gd name="connsiteX8" fmla="*/ 349955 w 3127022"/>
              <a:gd name="connsiteY8" fmla="*/ 340485 h 3411063"/>
              <a:gd name="connsiteX9" fmla="*/ 383822 w 3127022"/>
              <a:gd name="connsiteY9" fmla="*/ 317907 h 3411063"/>
              <a:gd name="connsiteX10" fmla="*/ 485422 w 3127022"/>
              <a:gd name="connsiteY10" fmla="*/ 284041 h 3411063"/>
              <a:gd name="connsiteX11" fmla="*/ 519289 w 3127022"/>
              <a:gd name="connsiteY11" fmla="*/ 272752 h 3411063"/>
              <a:gd name="connsiteX12" fmla="*/ 587022 w 3127022"/>
              <a:gd name="connsiteY12" fmla="*/ 238885 h 3411063"/>
              <a:gd name="connsiteX13" fmla="*/ 632178 w 3127022"/>
              <a:gd name="connsiteY13" fmla="*/ 216307 h 3411063"/>
              <a:gd name="connsiteX14" fmla="*/ 745067 w 3127022"/>
              <a:gd name="connsiteY14" fmla="*/ 182441 h 3411063"/>
              <a:gd name="connsiteX15" fmla="*/ 880533 w 3127022"/>
              <a:gd name="connsiteY15" fmla="*/ 159863 h 3411063"/>
              <a:gd name="connsiteX16" fmla="*/ 925689 w 3127022"/>
              <a:gd name="connsiteY16" fmla="*/ 137285 h 3411063"/>
              <a:gd name="connsiteX17" fmla="*/ 948267 w 3127022"/>
              <a:gd name="connsiteY17" fmla="*/ 103418 h 3411063"/>
              <a:gd name="connsiteX18" fmla="*/ 982133 w 3127022"/>
              <a:gd name="connsiteY18" fmla="*/ 92129 h 3411063"/>
              <a:gd name="connsiteX19" fmla="*/ 1049867 w 3127022"/>
              <a:gd name="connsiteY19" fmla="*/ 58263 h 3411063"/>
              <a:gd name="connsiteX20" fmla="*/ 1083733 w 3127022"/>
              <a:gd name="connsiteY20" fmla="*/ 35685 h 3411063"/>
              <a:gd name="connsiteX21" fmla="*/ 1095022 w 3127022"/>
              <a:gd name="connsiteY21" fmla="*/ 1818 h 3411063"/>
              <a:gd name="connsiteX22" fmla="*/ 1219200 w 3127022"/>
              <a:gd name="connsiteY22" fmla="*/ 13107 h 3411063"/>
              <a:gd name="connsiteX23" fmla="*/ 1275644 w 3127022"/>
              <a:gd name="connsiteY23" fmla="*/ 24396 h 3411063"/>
              <a:gd name="connsiteX24" fmla="*/ 1354667 w 3127022"/>
              <a:gd name="connsiteY24" fmla="*/ 69552 h 3411063"/>
              <a:gd name="connsiteX25" fmla="*/ 1388533 w 3127022"/>
              <a:gd name="connsiteY25" fmla="*/ 148574 h 3411063"/>
              <a:gd name="connsiteX26" fmla="*/ 1422400 w 3127022"/>
              <a:gd name="connsiteY26" fmla="*/ 171152 h 3411063"/>
              <a:gd name="connsiteX27" fmla="*/ 1456267 w 3127022"/>
              <a:gd name="connsiteY27" fmla="*/ 205018 h 3411063"/>
              <a:gd name="connsiteX28" fmla="*/ 1524000 w 3127022"/>
              <a:gd name="connsiteY28" fmla="*/ 250174 h 3411063"/>
              <a:gd name="connsiteX29" fmla="*/ 1557867 w 3127022"/>
              <a:gd name="connsiteY29" fmla="*/ 272752 h 3411063"/>
              <a:gd name="connsiteX30" fmla="*/ 1591733 w 3127022"/>
              <a:gd name="connsiteY30" fmla="*/ 284041 h 3411063"/>
              <a:gd name="connsiteX31" fmla="*/ 2652889 w 3127022"/>
              <a:gd name="connsiteY31" fmla="*/ 284041 h 3411063"/>
              <a:gd name="connsiteX32" fmla="*/ 2720622 w 3127022"/>
              <a:gd name="connsiteY32" fmla="*/ 295329 h 3411063"/>
              <a:gd name="connsiteX33" fmla="*/ 2754489 w 3127022"/>
              <a:gd name="connsiteY33" fmla="*/ 306618 h 3411063"/>
              <a:gd name="connsiteX34" fmla="*/ 2810933 w 3127022"/>
              <a:gd name="connsiteY34" fmla="*/ 317907 h 3411063"/>
              <a:gd name="connsiteX35" fmla="*/ 2844800 w 3127022"/>
              <a:gd name="connsiteY35" fmla="*/ 340485 h 3411063"/>
              <a:gd name="connsiteX36" fmla="*/ 2856089 w 3127022"/>
              <a:gd name="connsiteY36" fmla="*/ 408218 h 3411063"/>
              <a:gd name="connsiteX37" fmla="*/ 2878667 w 3127022"/>
              <a:gd name="connsiteY37" fmla="*/ 566263 h 3411063"/>
              <a:gd name="connsiteX38" fmla="*/ 2901244 w 3127022"/>
              <a:gd name="connsiteY38" fmla="*/ 600129 h 3411063"/>
              <a:gd name="connsiteX39" fmla="*/ 2935111 w 3127022"/>
              <a:gd name="connsiteY39" fmla="*/ 679152 h 3411063"/>
              <a:gd name="connsiteX40" fmla="*/ 2968978 w 3127022"/>
              <a:gd name="connsiteY40" fmla="*/ 701729 h 3411063"/>
              <a:gd name="connsiteX41" fmla="*/ 2980267 w 3127022"/>
              <a:gd name="connsiteY41" fmla="*/ 735596 h 3411063"/>
              <a:gd name="connsiteX42" fmla="*/ 3002844 w 3127022"/>
              <a:gd name="connsiteY42" fmla="*/ 769463 h 3411063"/>
              <a:gd name="connsiteX43" fmla="*/ 3014133 w 3127022"/>
              <a:gd name="connsiteY43" fmla="*/ 825907 h 3411063"/>
              <a:gd name="connsiteX44" fmla="*/ 3002844 w 3127022"/>
              <a:gd name="connsiteY44" fmla="*/ 1164574 h 3411063"/>
              <a:gd name="connsiteX45" fmla="*/ 2957689 w 3127022"/>
              <a:gd name="connsiteY45" fmla="*/ 1232307 h 3411063"/>
              <a:gd name="connsiteX46" fmla="*/ 2912533 w 3127022"/>
              <a:gd name="connsiteY46" fmla="*/ 1311329 h 3411063"/>
              <a:gd name="connsiteX47" fmla="*/ 2856089 w 3127022"/>
              <a:gd name="connsiteY47" fmla="*/ 1379063 h 3411063"/>
              <a:gd name="connsiteX48" fmla="*/ 2856089 w 3127022"/>
              <a:gd name="connsiteY48" fmla="*/ 1559685 h 3411063"/>
              <a:gd name="connsiteX49" fmla="*/ 2867378 w 3127022"/>
              <a:gd name="connsiteY49" fmla="*/ 1593552 h 3411063"/>
              <a:gd name="connsiteX50" fmla="*/ 2901244 w 3127022"/>
              <a:gd name="connsiteY50" fmla="*/ 1627418 h 3411063"/>
              <a:gd name="connsiteX51" fmla="*/ 2935111 w 3127022"/>
              <a:gd name="connsiteY51" fmla="*/ 1672574 h 3411063"/>
              <a:gd name="connsiteX52" fmla="*/ 3002844 w 3127022"/>
              <a:gd name="connsiteY52" fmla="*/ 1695152 h 3411063"/>
              <a:gd name="connsiteX53" fmla="*/ 3048000 w 3127022"/>
              <a:gd name="connsiteY53" fmla="*/ 1762885 h 3411063"/>
              <a:gd name="connsiteX54" fmla="*/ 3081867 w 3127022"/>
              <a:gd name="connsiteY54" fmla="*/ 1841907 h 3411063"/>
              <a:gd name="connsiteX55" fmla="*/ 3093155 w 3127022"/>
              <a:gd name="connsiteY55" fmla="*/ 1932218 h 3411063"/>
              <a:gd name="connsiteX56" fmla="*/ 3115733 w 3127022"/>
              <a:gd name="connsiteY56" fmla="*/ 1966085 h 3411063"/>
              <a:gd name="connsiteX57" fmla="*/ 3127022 w 3127022"/>
              <a:gd name="connsiteY57" fmla="*/ 2101552 h 3411063"/>
              <a:gd name="connsiteX58" fmla="*/ 3115733 w 3127022"/>
              <a:gd name="connsiteY58" fmla="*/ 2270885 h 3411063"/>
              <a:gd name="connsiteX59" fmla="*/ 3104444 w 3127022"/>
              <a:gd name="connsiteY59" fmla="*/ 2304752 h 3411063"/>
              <a:gd name="connsiteX60" fmla="*/ 3093155 w 3127022"/>
              <a:gd name="connsiteY60" fmla="*/ 2372485 h 3411063"/>
              <a:gd name="connsiteX61" fmla="*/ 3048000 w 3127022"/>
              <a:gd name="connsiteY61" fmla="*/ 2451507 h 3411063"/>
              <a:gd name="connsiteX62" fmla="*/ 3002844 w 3127022"/>
              <a:gd name="connsiteY62" fmla="*/ 2519241 h 3411063"/>
              <a:gd name="connsiteX63" fmla="*/ 2957689 w 3127022"/>
              <a:gd name="connsiteY63" fmla="*/ 2586974 h 3411063"/>
              <a:gd name="connsiteX64" fmla="*/ 2935111 w 3127022"/>
              <a:gd name="connsiteY64" fmla="*/ 2620841 h 3411063"/>
              <a:gd name="connsiteX65" fmla="*/ 2912533 w 3127022"/>
              <a:gd name="connsiteY65" fmla="*/ 2654707 h 3411063"/>
              <a:gd name="connsiteX66" fmla="*/ 2878667 w 3127022"/>
              <a:gd name="connsiteY66" fmla="*/ 2688574 h 3411063"/>
              <a:gd name="connsiteX67" fmla="*/ 2867378 w 3127022"/>
              <a:gd name="connsiteY67" fmla="*/ 2733729 h 3411063"/>
              <a:gd name="connsiteX68" fmla="*/ 2833511 w 3127022"/>
              <a:gd name="connsiteY68" fmla="*/ 2756307 h 3411063"/>
              <a:gd name="connsiteX69" fmla="*/ 2799644 w 3127022"/>
              <a:gd name="connsiteY69" fmla="*/ 2801463 h 3411063"/>
              <a:gd name="connsiteX70" fmla="*/ 2777067 w 3127022"/>
              <a:gd name="connsiteY70" fmla="*/ 2880485 h 3411063"/>
              <a:gd name="connsiteX71" fmla="*/ 2743200 w 3127022"/>
              <a:gd name="connsiteY71" fmla="*/ 2903063 h 3411063"/>
              <a:gd name="connsiteX72" fmla="*/ 2720622 w 3127022"/>
              <a:gd name="connsiteY72" fmla="*/ 2936929 h 3411063"/>
              <a:gd name="connsiteX73" fmla="*/ 2686755 w 3127022"/>
              <a:gd name="connsiteY73" fmla="*/ 2970796 h 3411063"/>
              <a:gd name="connsiteX74" fmla="*/ 2675467 w 3127022"/>
              <a:gd name="connsiteY74" fmla="*/ 3004663 h 3411063"/>
              <a:gd name="connsiteX75" fmla="*/ 2641600 w 3127022"/>
              <a:gd name="connsiteY75" fmla="*/ 3038529 h 3411063"/>
              <a:gd name="connsiteX76" fmla="*/ 2619022 w 3127022"/>
              <a:gd name="connsiteY76" fmla="*/ 3072396 h 3411063"/>
              <a:gd name="connsiteX77" fmla="*/ 2630311 w 3127022"/>
              <a:gd name="connsiteY77" fmla="*/ 3230441 h 3411063"/>
              <a:gd name="connsiteX78" fmla="*/ 2641600 w 3127022"/>
              <a:gd name="connsiteY78" fmla="*/ 3264307 h 3411063"/>
              <a:gd name="connsiteX79" fmla="*/ 2619022 w 3127022"/>
              <a:gd name="connsiteY79" fmla="*/ 3388485 h 3411063"/>
              <a:gd name="connsiteX80" fmla="*/ 2619022 w 3127022"/>
              <a:gd name="connsiteY80" fmla="*/ 3411063 h 341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127022" h="3411063">
                <a:moveTo>
                  <a:pt x="0" y="600129"/>
                </a:moveTo>
                <a:cubicBezTo>
                  <a:pt x="956" y="593435"/>
                  <a:pt x="8248" y="508736"/>
                  <a:pt x="22578" y="487241"/>
                </a:cubicBezTo>
                <a:cubicBezTo>
                  <a:pt x="31434" y="473957"/>
                  <a:pt x="42583" y="461295"/>
                  <a:pt x="56444" y="453374"/>
                </a:cubicBezTo>
                <a:cubicBezTo>
                  <a:pt x="69915" y="445676"/>
                  <a:pt x="86548" y="445848"/>
                  <a:pt x="101600" y="442085"/>
                </a:cubicBezTo>
                <a:cubicBezTo>
                  <a:pt x="112889" y="434559"/>
                  <a:pt x="123332" y="425575"/>
                  <a:pt x="135467" y="419507"/>
                </a:cubicBezTo>
                <a:cubicBezTo>
                  <a:pt x="153512" y="410484"/>
                  <a:pt x="197609" y="401752"/>
                  <a:pt x="214489" y="396929"/>
                </a:cubicBezTo>
                <a:cubicBezTo>
                  <a:pt x="225930" y="393660"/>
                  <a:pt x="237066" y="389404"/>
                  <a:pt x="248355" y="385641"/>
                </a:cubicBezTo>
                <a:cubicBezTo>
                  <a:pt x="259644" y="378115"/>
                  <a:pt x="269824" y="368573"/>
                  <a:pt x="282222" y="363063"/>
                </a:cubicBezTo>
                <a:cubicBezTo>
                  <a:pt x="303970" y="353397"/>
                  <a:pt x="330153" y="353686"/>
                  <a:pt x="349955" y="340485"/>
                </a:cubicBezTo>
                <a:cubicBezTo>
                  <a:pt x="361244" y="332959"/>
                  <a:pt x="371298" y="323125"/>
                  <a:pt x="383822" y="317907"/>
                </a:cubicBezTo>
                <a:cubicBezTo>
                  <a:pt x="416775" y="304177"/>
                  <a:pt x="451555" y="295330"/>
                  <a:pt x="485422" y="284041"/>
                </a:cubicBezTo>
                <a:lnTo>
                  <a:pt x="519289" y="272752"/>
                </a:lnTo>
                <a:cubicBezTo>
                  <a:pt x="584370" y="229364"/>
                  <a:pt x="521590" y="266927"/>
                  <a:pt x="587022" y="238885"/>
                </a:cubicBezTo>
                <a:cubicBezTo>
                  <a:pt x="602490" y="232256"/>
                  <a:pt x="616553" y="222557"/>
                  <a:pt x="632178" y="216307"/>
                </a:cubicBezTo>
                <a:cubicBezTo>
                  <a:pt x="657986" y="205984"/>
                  <a:pt x="713750" y="188313"/>
                  <a:pt x="745067" y="182441"/>
                </a:cubicBezTo>
                <a:cubicBezTo>
                  <a:pt x="790061" y="174005"/>
                  <a:pt x="880533" y="159863"/>
                  <a:pt x="880533" y="159863"/>
                </a:cubicBezTo>
                <a:cubicBezTo>
                  <a:pt x="895585" y="152337"/>
                  <a:pt x="912761" y="148058"/>
                  <a:pt x="925689" y="137285"/>
                </a:cubicBezTo>
                <a:cubicBezTo>
                  <a:pt x="936112" y="128599"/>
                  <a:pt x="937672" y="111894"/>
                  <a:pt x="948267" y="103418"/>
                </a:cubicBezTo>
                <a:cubicBezTo>
                  <a:pt x="957559" y="95984"/>
                  <a:pt x="971490" y="97450"/>
                  <a:pt x="982133" y="92129"/>
                </a:cubicBezTo>
                <a:cubicBezTo>
                  <a:pt x="1069666" y="48363"/>
                  <a:pt x="964744" y="86637"/>
                  <a:pt x="1049867" y="58263"/>
                </a:cubicBezTo>
                <a:cubicBezTo>
                  <a:pt x="1061156" y="50737"/>
                  <a:pt x="1075258" y="46279"/>
                  <a:pt x="1083733" y="35685"/>
                </a:cubicBezTo>
                <a:cubicBezTo>
                  <a:pt x="1091167" y="26393"/>
                  <a:pt x="1083284" y="3774"/>
                  <a:pt x="1095022" y="1818"/>
                </a:cubicBezTo>
                <a:cubicBezTo>
                  <a:pt x="1136020" y="-5015"/>
                  <a:pt x="1177807" y="9344"/>
                  <a:pt x="1219200" y="13107"/>
                </a:cubicBezTo>
                <a:cubicBezTo>
                  <a:pt x="1238015" y="16870"/>
                  <a:pt x="1258482" y="15815"/>
                  <a:pt x="1275644" y="24396"/>
                </a:cubicBezTo>
                <a:cubicBezTo>
                  <a:pt x="1410155" y="91652"/>
                  <a:pt x="1206876" y="32604"/>
                  <a:pt x="1354667" y="69552"/>
                </a:cubicBezTo>
                <a:cubicBezTo>
                  <a:pt x="1363303" y="104097"/>
                  <a:pt x="1362546" y="122587"/>
                  <a:pt x="1388533" y="148574"/>
                </a:cubicBezTo>
                <a:cubicBezTo>
                  <a:pt x="1398127" y="158168"/>
                  <a:pt x="1411977" y="162466"/>
                  <a:pt x="1422400" y="171152"/>
                </a:cubicBezTo>
                <a:cubicBezTo>
                  <a:pt x="1434665" y="181372"/>
                  <a:pt x="1443665" y="195217"/>
                  <a:pt x="1456267" y="205018"/>
                </a:cubicBezTo>
                <a:cubicBezTo>
                  <a:pt x="1477686" y="221677"/>
                  <a:pt x="1501422" y="235122"/>
                  <a:pt x="1524000" y="250174"/>
                </a:cubicBezTo>
                <a:cubicBezTo>
                  <a:pt x="1535289" y="257700"/>
                  <a:pt x="1544996" y="268461"/>
                  <a:pt x="1557867" y="272752"/>
                </a:cubicBezTo>
                <a:lnTo>
                  <a:pt x="1591733" y="284041"/>
                </a:lnTo>
                <a:cubicBezTo>
                  <a:pt x="2031025" y="252663"/>
                  <a:pt x="1805547" y="264336"/>
                  <a:pt x="2652889" y="284041"/>
                </a:cubicBezTo>
                <a:cubicBezTo>
                  <a:pt x="2675772" y="284573"/>
                  <a:pt x="2698044" y="291566"/>
                  <a:pt x="2720622" y="295329"/>
                </a:cubicBezTo>
                <a:cubicBezTo>
                  <a:pt x="2731911" y="299092"/>
                  <a:pt x="2742945" y="303732"/>
                  <a:pt x="2754489" y="306618"/>
                </a:cubicBezTo>
                <a:cubicBezTo>
                  <a:pt x="2773103" y="311272"/>
                  <a:pt x="2792967" y="311170"/>
                  <a:pt x="2810933" y="317907"/>
                </a:cubicBezTo>
                <a:cubicBezTo>
                  <a:pt x="2823637" y="322671"/>
                  <a:pt x="2833511" y="332959"/>
                  <a:pt x="2844800" y="340485"/>
                </a:cubicBezTo>
                <a:cubicBezTo>
                  <a:pt x="2848563" y="363063"/>
                  <a:pt x="2853415" y="385486"/>
                  <a:pt x="2856089" y="408218"/>
                </a:cubicBezTo>
                <a:cubicBezTo>
                  <a:pt x="2860083" y="442166"/>
                  <a:pt x="2856632" y="522191"/>
                  <a:pt x="2878667" y="566263"/>
                </a:cubicBezTo>
                <a:cubicBezTo>
                  <a:pt x="2884734" y="578398"/>
                  <a:pt x="2893718" y="588840"/>
                  <a:pt x="2901244" y="600129"/>
                </a:cubicBezTo>
                <a:cubicBezTo>
                  <a:pt x="2909880" y="634673"/>
                  <a:pt x="2909124" y="653166"/>
                  <a:pt x="2935111" y="679152"/>
                </a:cubicBezTo>
                <a:cubicBezTo>
                  <a:pt x="2944705" y="688746"/>
                  <a:pt x="2957689" y="694203"/>
                  <a:pt x="2968978" y="701729"/>
                </a:cubicBezTo>
                <a:cubicBezTo>
                  <a:pt x="2972741" y="713018"/>
                  <a:pt x="2974945" y="724953"/>
                  <a:pt x="2980267" y="735596"/>
                </a:cubicBezTo>
                <a:cubicBezTo>
                  <a:pt x="2986334" y="747731"/>
                  <a:pt x="2998080" y="756759"/>
                  <a:pt x="3002844" y="769463"/>
                </a:cubicBezTo>
                <a:cubicBezTo>
                  <a:pt x="3009581" y="787429"/>
                  <a:pt x="3010370" y="807092"/>
                  <a:pt x="3014133" y="825907"/>
                </a:cubicBezTo>
                <a:cubicBezTo>
                  <a:pt x="3010370" y="938796"/>
                  <a:pt x="3009677" y="1051829"/>
                  <a:pt x="3002844" y="1164574"/>
                </a:cubicBezTo>
                <a:cubicBezTo>
                  <a:pt x="3000510" y="1203085"/>
                  <a:pt x="2981182" y="1204115"/>
                  <a:pt x="2957689" y="1232307"/>
                </a:cubicBezTo>
                <a:cubicBezTo>
                  <a:pt x="2932686" y="1262310"/>
                  <a:pt x="2932608" y="1276198"/>
                  <a:pt x="2912533" y="1311329"/>
                </a:cubicBezTo>
                <a:cubicBezTo>
                  <a:pt x="2891577" y="1348002"/>
                  <a:pt x="2887220" y="1347931"/>
                  <a:pt x="2856089" y="1379063"/>
                </a:cubicBezTo>
                <a:cubicBezTo>
                  <a:pt x="2840882" y="1470304"/>
                  <a:pt x="2838724" y="1446812"/>
                  <a:pt x="2856089" y="1559685"/>
                </a:cubicBezTo>
                <a:cubicBezTo>
                  <a:pt x="2857898" y="1571446"/>
                  <a:pt x="2860777" y="1583651"/>
                  <a:pt x="2867378" y="1593552"/>
                </a:cubicBezTo>
                <a:cubicBezTo>
                  <a:pt x="2876234" y="1606835"/>
                  <a:pt x="2890854" y="1615297"/>
                  <a:pt x="2901244" y="1627418"/>
                </a:cubicBezTo>
                <a:cubicBezTo>
                  <a:pt x="2913489" y="1641703"/>
                  <a:pt x="2919456" y="1662137"/>
                  <a:pt x="2935111" y="1672574"/>
                </a:cubicBezTo>
                <a:cubicBezTo>
                  <a:pt x="2954913" y="1685775"/>
                  <a:pt x="3002844" y="1695152"/>
                  <a:pt x="3002844" y="1695152"/>
                </a:cubicBezTo>
                <a:cubicBezTo>
                  <a:pt x="3017896" y="1717730"/>
                  <a:pt x="3039419" y="1737142"/>
                  <a:pt x="3048000" y="1762885"/>
                </a:cubicBezTo>
                <a:cubicBezTo>
                  <a:pt x="3064611" y="1812717"/>
                  <a:pt x="3053967" y="1786109"/>
                  <a:pt x="3081867" y="1841907"/>
                </a:cubicBezTo>
                <a:cubicBezTo>
                  <a:pt x="3085630" y="1872011"/>
                  <a:pt x="3085173" y="1902949"/>
                  <a:pt x="3093155" y="1932218"/>
                </a:cubicBezTo>
                <a:cubicBezTo>
                  <a:pt x="3096725" y="1945308"/>
                  <a:pt x="3113072" y="1952781"/>
                  <a:pt x="3115733" y="1966085"/>
                </a:cubicBezTo>
                <a:cubicBezTo>
                  <a:pt x="3124620" y="2010517"/>
                  <a:pt x="3123259" y="2056396"/>
                  <a:pt x="3127022" y="2101552"/>
                </a:cubicBezTo>
                <a:cubicBezTo>
                  <a:pt x="3123259" y="2157996"/>
                  <a:pt x="3121980" y="2214661"/>
                  <a:pt x="3115733" y="2270885"/>
                </a:cubicBezTo>
                <a:cubicBezTo>
                  <a:pt x="3114419" y="2282712"/>
                  <a:pt x="3107025" y="2293136"/>
                  <a:pt x="3104444" y="2304752"/>
                </a:cubicBezTo>
                <a:cubicBezTo>
                  <a:pt x="3099479" y="2327096"/>
                  <a:pt x="3099732" y="2350561"/>
                  <a:pt x="3093155" y="2372485"/>
                </a:cubicBezTo>
                <a:cubicBezTo>
                  <a:pt x="3085341" y="2398531"/>
                  <a:pt x="3063119" y="2428829"/>
                  <a:pt x="3048000" y="2451507"/>
                </a:cubicBezTo>
                <a:cubicBezTo>
                  <a:pt x="3026410" y="2516277"/>
                  <a:pt x="3052172" y="2455819"/>
                  <a:pt x="3002844" y="2519241"/>
                </a:cubicBezTo>
                <a:cubicBezTo>
                  <a:pt x="2986185" y="2540660"/>
                  <a:pt x="2972741" y="2564396"/>
                  <a:pt x="2957689" y="2586974"/>
                </a:cubicBezTo>
                <a:lnTo>
                  <a:pt x="2935111" y="2620841"/>
                </a:lnTo>
                <a:cubicBezTo>
                  <a:pt x="2927585" y="2632130"/>
                  <a:pt x="2922126" y="2645113"/>
                  <a:pt x="2912533" y="2654707"/>
                </a:cubicBezTo>
                <a:lnTo>
                  <a:pt x="2878667" y="2688574"/>
                </a:lnTo>
                <a:cubicBezTo>
                  <a:pt x="2874904" y="2703626"/>
                  <a:pt x="2875984" y="2720820"/>
                  <a:pt x="2867378" y="2733729"/>
                </a:cubicBezTo>
                <a:cubicBezTo>
                  <a:pt x="2859852" y="2745018"/>
                  <a:pt x="2843105" y="2746713"/>
                  <a:pt x="2833511" y="2756307"/>
                </a:cubicBezTo>
                <a:cubicBezTo>
                  <a:pt x="2820207" y="2769611"/>
                  <a:pt x="2810933" y="2786411"/>
                  <a:pt x="2799644" y="2801463"/>
                </a:cubicBezTo>
                <a:cubicBezTo>
                  <a:pt x="2798907" y="2804409"/>
                  <a:pt x="2782954" y="2873126"/>
                  <a:pt x="2777067" y="2880485"/>
                </a:cubicBezTo>
                <a:cubicBezTo>
                  <a:pt x="2768591" y="2891080"/>
                  <a:pt x="2754489" y="2895537"/>
                  <a:pt x="2743200" y="2903063"/>
                </a:cubicBezTo>
                <a:cubicBezTo>
                  <a:pt x="2735674" y="2914352"/>
                  <a:pt x="2729308" y="2926506"/>
                  <a:pt x="2720622" y="2936929"/>
                </a:cubicBezTo>
                <a:cubicBezTo>
                  <a:pt x="2710401" y="2949194"/>
                  <a:pt x="2695611" y="2957512"/>
                  <a:pt x="2686755" y="2970796"/>
                </a:cubicBezTo>
                <a:cubicBezTo>
                  <a:pt x="2680154" y="2980697"/>
                  <a:pt x="2682068" y="2994762"/>
                  <a:pt x="2675467" y="3004663"/>
                </a:cubicBezTo>
                <a:cubicBezTo>
                  <a:pt x="2666611" y="3017947"/>
                  <a:pt x="2651821" y="3026265"/>
                  <a:pt x="2641600" y="3038529"/>
                </a:cubicBezTo>
                <a:cubicBezTo>
                  <a:pt x="2632914" y="3048952"/>
                  <a:pt x="2626548" y="3061107"/>
                  <a:pt x="2619022" y="3072396"/>
                </a:cubicBezTo>
                <a:cubicBezTo>
                  <a:pt x="2622785" y="3125078"/>
                  <a:pt x="2624140" y="3177987"/>
                  <a:pt x="2630311" y="3230441"/>
                </a:cubicBezTo>
                <a:cubicBezTo>
                  <a:pt x="2631701" y="3242259"/>
                  <a:pt x="2642448" y="3252438"/>
                  <a:pt x="2641600" y="3264307"/>
                </a:cubicBezTo>
                <a:cubicBezTo>
                  <a:pt x="2638603" y="3306271"/>
                  <a:pt x="2625419" y="3346903"/>
                  <a:pt x="2619022" y="3388485"/>
                </a:cubicBezTo>
                <a:cubicBezTo>
                  <a:pt x="2617878" y="3395923"/>
                  <a:pt x="2619022" y="3403537"/>
                  <a:pt x="2619022" y="3411063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l-PL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80566" y="2060848"/>
            <a:ext cx="288044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dirty="0"/>
              <a:t>Materiał siewny z państw trzecich</a:t>
            </a:r>
          </a:p>
          <a:p>
            <a:pPr>
              <a:defRPr/>
            </a:pPr>
            <a:endParaRPr lang="pl-PL" sz="2400" dirty="0"/>
          </a:p>
          <a:p>
            <a:pPr>
              <a:defRPr/>
            </a:pPr>
            <a:r>
              <a:rPr lang="pl-PL" sz="2400" dirty="0"/>
              <a:t>Kontrola fitosanitarna w punkcie granicznym</a:t>
            </a:r>
          </a:p>
          <a:p>
            <a:pPr>
              <a:defRPr/>
            </a:pPr>
            <a:endParaRPr lang="pl-PL" sz="2400" dirty="0"/>
          </a:p>
          <a:p>
            <a:pPr>
              <a:defRPr/>
            </a:pPr>
            <a:r>
              <a:rPr lang="pl-PL" sz="2400" dirty="0"/>
              <a:t>Kontrola wymogów jakościowych  w miejscu docelowym</a:t>
            </a:r>
          </a:p>
        </p:txBody>
      </p:sp>
      <p:sp>
        <p:nvSpPr>
          <p:cNvPr id="2" name="Strzałka w dół 1"/>
          <p:cNvSpPr/>
          <p:nvPr/>
        </p:nvSpPr>
        <p:spPr>
          <a:xfrm flipH="1">
            <a:off x="1377359" y="2876326"/>
            <a:ext cx="45719" cy="354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trzałka w dół 2"/>
          <p:cNvSpPr/>
          <p:nvPr/>
        </p:nvSpPr>
        <p:spPr>
          <a:xfrm>
            <a:off x="1377359" y="4365104"/>
            <a:ext cx="45719" cy="3868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304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zawartości 2"/>
          <p:cNvSpPr>
            <a:spLocks noGrp="1"/>
          </p:cNvSpPr>
          <p:nvPr>
            <p:ph idx="1"/>
          </p:nvPr>
        </p:nvSpPr>
        <p:spPr>
          <a:xfrm>
            <a:off x="446614" y="2276872"/>
            <a:ext cx="8229600" cy="2807692"/>
          </a:xfrm>
        </p:spPr>
        <p:txBody>
          <a:bodyPr/>
          <a:lstStyle/>
          <a:p>
            <a:r>
              <a:rPr lang="pl-PL" altLang="pl-PL" sz="2000" dirty="0"/>
              <a:t>Kontrola dokumentacji – świadectwo fitosanitarne, </a:t>
            </a:r>
            <a:r>
              <a:rPr lang="pl-PL" altLang="pl-PL" sz="2000" dirty="0">
                <a:solidFill>
                  <a:prstClr val="black"/>
                </a:solidFill>
              </a:rPr>
              <a:t>oficjalne certyfikaty, atesty i inne dokumenty, łącznie z dokumentami handlowymi, które muszą towarzyszyć przesyłce</a:t>
            </a:r>
          </a:p>
          <a:p>
            <a:r>
              <a:rPr lang="pl-PL" altLang="pl-PL" sz="2000" dirty="0"/>
              <a:t>Sprawdzenie, czy informacje zawarte w dokumencie CHED są zgodne z innymi dokumentami dołączonymi do przesyłki</a:t>
            </a:r>
            <a:endParaRPr lang="pl-PL" altLang="pl-PL" sz="2800" dirty="0"/>
          </a:p>
          <a:p>
            <a:r>
              <a:rPr lang="pl-PL" altLang="pl-PL" sz="2000" dirty="0"/>
              <a:t>Kontrola bezpośrednia (zdrowotności) </a:t>
            </a:r>
            <a:r>
              <a:rPr lang="pl-PL" sz="2000" dirty="0"/>
              <a:t>w tym pobranie próbek i przeprowadzenie analiz laboratoryjnych. </a:t>
            </a:r>
          </a:p>
          <a:p>
            <a:pPr marL="0" indent="0">
              <a:buNone/>
            </a:pPr>
            <a:endParaRPr lang="pl-PL" altLang="pl-PL" sz="2000" dirty="0"/>
          </a:p>
          <a:p>
            <a:pPr>
              <a:buFontTx/>
              <a:buChar char="-"/>
            </a:pPr>
            <a:endParaRPr lang="pl-PL" altLang="pl-PL" dirty="0"/>
          </a:p>
        </p:txBody>
      </p:sp>
      <p:sp>
        <p:nvSpPr>
          <p:cNvPr id="16387" name="Tytuł 3"/>
          <p:cNvSpPr>
            <a:spLocks noGrp="1"/>
          </p:cNvSpPr>
          <p:nvPr>
            <p:ph type="title"/>
          </p:nvPr>
        </p:nvSpPr>
        <p:spPr>
          <a:xfrm>
            <a:off x="158883" y="1196752"/>
            <a:ext cx="9001125" cy="523220"/>
          </a:xfrm>
        </p:spPr>
        <p:txBody>
          <a:bodyPr>
            <a:spAutoFit/>
          </a:bodyPr>
          <a:lstStyle/>
          <a:p>
            <a:r>
              <a:rPr lang="pl-PL" altLang="pl-PL" sz="2800" b="1" dirty="0">
                <a:solidFill>
                  <a:schemeClr val="tx2"/>
                </a:solidFill>
              </a:rPr>
              <a:t>Kontrola graniczna w miejscu wwozu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245" y="4797152"/>
            <a:ext cx="1901825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985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8229600" cy="792088"/>
          </a:xfrm>
        </p:spPr>
        <p:txBody>
          <a:bodyPr/>
          <a:lstStyle/>
          <a:p>
            <a:r>
              <a:rPr lang="pl-PL" sz="2400" b="1" dirty="0">
                <a:solidFill>
                  <a:schemeClr val="tx2"/>
                </a:solidFill>
              </a:rPr>
              <a:t>Kontrola w miejscu docelowym u odbiorcy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525963"/>
          </a:xfrm>
        </p:spPr>
        <p:txBody>
          <a:bodyPr/>
          <a:lstStyle/>
          <a:p>
            <a:r>
              <a:rPr lang="pl-PL" sz="2400" dirty="0"/>
              <a:t>Powiadomienie przez podmiot </a:t>
            </a:r>
            <a:r>
              <a:rPr lang="pl-PL" sz="2400" dirty="0">
                <a:solidFill>
                  <a:schemeClr val="tx1"/>
                </a:solidFill>
              </a:rPr>
              <a:t>wojewódzkiego inspektora  w terminie </a:t>
            </a:r>
            <a:r>
              <a:rPr lang="pl-PL" sz="2400" b="1" dirty="0">
                <a:solidFill>
                  <a:schemeClr val="tx1"/>
                </a:solidFill>
              </a:rPr>
              <a:t>3 dni od odprawy celnej </a:t>
            </a:r>
          </a:p>
          <a:p>
            <a:r>
              <a:rPr lang="pl-PL" sz="2400" dirty="0"/>
              <a:t>o</a:t>
            </a:r>
            <a:r>
              <a:rPr lang="pl-PL" sz="2400" dirty="0">
                <a:solidFill>
                  <a:schemeClr val="tx1"/>
                </a:solidFill>
              </a:rPr>
              <a:t> ilości i rodzaju przywiezionego materiału siewnego </a:t>
            </a:r>
          </a:p>
          <a:p>
            <a:r>
              <a:rPr lang="pl-PL" sz="2400" dirty="0"/>
              <a:t>Przedstawienie dokumentów dotyczących wytwarzania i jakości tego materiału</a:t>
            </a:r>
            <a:endParaRPr lang="pl-PL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Jeżeli wszystkie kontrole przebiegły pozytywnie </a:t>
            </a:r>
          </a:p>
          <a:p>
            <a:pPr marL="0" indent="0">
              <a:buNone/>
            </a:pPr>
            <a:r>
              <a:rPr lang="pl-PL" sz="2000" dirty="0"/>
              <a:t>to materiał siewny może być wprowadzony do obrotu</a:t>
            </a:r>
          </a:p>
          <a:p>
            <a:pPr marL="0" indent="0">
              <a:buNone/>
            </a:pPr>
            <a:r>
              <a:rPr lang="pl-PL" sz="2000" dirty="0">
                <a:sym typeface="Wingdings" panose="05000000000000000000" pitchFamily="2" charset="2"/>
              </a:rPr>
              <a:t></a:t>
            </a:r>
            <a:endParaRPr lang="pl-PL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633" y="4653136"/>
            <a:ext cx="15351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555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l-PL" sz="2400" dirty="0"/>
              <a:t>W przypadku stwierdzenia, że materiał siewny wyprodukowany w państwie trzecim i sprowadzony na teren Rzeczypospolitej Polskiej nie spełnia wymagań w zakresie jakości albo wytwarzania, w drodze </a:t>
            </a:r>
            <a:r>
              <a:rPr lang="pl-PL" sz="2400" b="1" dirty="0"/>
              <a:t>decyzji</a:t>
            </a:r>
            <a:r>
              <a:rPr lang="pl-PL" sz="2400" dirty="0"/>
              <a:t> wydaje się </a:t>
            </a:r>
            <a:r>
              <a:rPr lang="pl-PL" sz="2400" b="1" dirty="0"/>
              <a:t>zakaz wprowadzenia materiału siewnego do obrotu.</a:t>
            </a:r>
          </a:p>
          <a:p>
            <a:pPr marL="0" indent="0" algn="just">
              <a:buNone/>
            </a:pPr>
            <a:endParaRPr lang="pl-PL" sz="2400" b="1" dirty="0"/>
          </a:p>
          <a:p>
            <a:pPr marL="0" indent="0" algn="just">
              <a:buNone/>
            </a:pPr>
            <a:endParaRPr lang="pl-PL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7032"/>
            <a:ext cx="1871662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784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/>
              <a:t>Kto przywozi materiał siewny z państw trzecich niezgodnie z wymaganiami określonymi  w ustawie o nasiennictwie podlega karze grzywny</a:t>
            </a:r>
          </a:p>
          <a:p>
            <a:pPr marL="0" indent="0">
              <a:buNone/>
            </a:pPr>
            <a:r>
              <a:rPr lang="pl-PL" dirty="0"/>
              <a:t>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73015"/>
            <a:ext cx="1519238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119077"/>
      </p:ext>
    </p:extLst>
  </p:cSld>
  <p:clrMapOvr>
    <a:masterClrMapping/>
  </p:clrMapOvr>
</p:sld>
</file>

<file path=ppt/theme/theme1.xml><?xml version="1.0" encoding="utf-8"?>
<a:theme xmlns:a="http://schemas.openxmlformats.org/drawingml/2006/main" name="piorin_nowa kolorystyka_marcin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ZENTACJA PIORIN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EZENTACJA PIORIN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424</Words>
  <Application>Microsoft Office PowerPoint</Application>
  <PresentationFormat>Pokaz na ekranie (4:3)</PresentationFormat>
  <Paragraphs>60</Paragraphs>
  <Slides>10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10</vt:i4>
      </vt:variant>
    </vt:vector>
  </HeadingPairs>
  <TitlesOfParts>
    <vt:vector size="19" baseType="lpstr">
      <vt:lpstr>Arial</vt:lpstr>
      <vt:lpstr>Arial Narrow</vt:lpstr>
      <vt:lpstr>Calibri</vt:lpstr>
      <vt:lpstr>Cambria Math</vt:lpstr>
      <vt:lpstr>Times New Roman</vt:lpstr>
      <vt:lpstr>Wingdings</vt:lpstr>
      <vt:lpstr>piorin_nowa kolorystyka_marcin</vt:lpstr>
      <vt:lpstr>PREZENTACJA PIORIN</vt:lpstr>
      <vt:lpstr>1_PREZENTACJA PIORIN</vt:lpstr>
      <vt:lpstr>Import materiału siewnego roślin rolniczych  z państw trzecich.</vt:lpstr>
      <vt:lpstr>Prezentacja programu PowerPoint</vt:lpstr>
      <vt:lpstr>Prezentacja programu PowerPoint</vt:lpstr>
      <vt:lpstr> Z państw trzecich może być przywożony wyłącznie materiał siewny roślin rolniczych dopuszczony do obrotu  </vt:lpstr>
      <vt:lpstr>Kontrola graniczna </vt:lpstr>
      <vt:lpstr>Kontrola graniczna w miejscu wwozu</vt:lpstr>
      <vt:lpstr>Kontrola w miejscu docelowym u odbiorcy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 materiału siewnego roślin rolniczych z państw trzecich.</dc:title>
  <dc:creator>Biuro Nasiennictwa</dc:creator>
  <cp:lastModifiedBy>Wysocka, Lidia</cp:lastModifiedBy>
  <cp:revision>49</cp:revision>
  <cp:lastPrinted>2021-02-12T12:12:21Z</cp:lastPrinted>
  <dcterms:created xsi:type="dcterms:W3CDTF">2021-02-12T00:36:01Z</dcterms:created>
  <dcterms:modified xsi:type="dcterms:W3CDTF">2025-06-02T12:05:19Z</dcterms:modified>
</cp:coreProperties>
</file>