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5"/>
    <p:sldMasterId id="2147483749" r:id="rId6"/>
  </p:sldMasterIdLst>
  <p:notesMasterIdLst>
    <p:notesMasterId r:id="rId32"/>
  </p:notesMasterIdLst>
  <p:handoutMasterIdLst>
    <p:handoutMasterId r:id="rId33"/>
  </p:handoutMasterIdLst>
  <p:sldIdLst>
    <p:sldId id="262" r:id="rId7"/>
    <p:sldId id="338" r:id="rId8"/>
    <p:sldId id="311" r:id="rId9"/>
    <p:sldId id="310" r:id="rId10"/>
    <p:sldId id="339" r:id="rId11"/>
    <p:sldId id="340" r:id="rId12"/>
    <p:sldId id="315" r:id="rId13"/>
    <p:sldId id="317" r:id="rId14"/>
    <p:sldId id="316" r:id="rId15"/>
    <p:sldId id="318" r:id="rId16"/>
    <p:sldId id="320" r:id="rId17"/>
    <p:sldId id="319" r:id="rId18"/>
    <p:sldId id="321" r:id="rId19"/>
    <p:sldId id="322" r:id="rId20"/>
    <p:sldId id="324" r:id="rId21"/>
    <p:sldId id="325" r:id="rId22"/>
    <p:sldId id="305" r:id="rId23"/>
    <p:sldId id="330" r:id="rId24"/>
    <p:sldId id="323" r:id="rId25"/>
    <p:sldId id="326" r:id="rId26"/>
    <p:sldId id="327" r:id="rId27"/>
    <p:sldId id="331" r:id="rId28"/>
    <p:sldId id="342" r:id="rId29"/>
    <p:sldId id="328" r:id="rId30"/>
    <p:sldId id="407" r:id="rId31"/>
  </p:sldIdLst>
  <p:sldSz cx="5327650" cy="7559675"/>
  <p:notesSz cx="9906000" cy="676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p15:clr>
            <a:srgbClr val="A4A3A4"/>
          </p15:clr>
        </p15:guide>
      </p15:sldGuideLst>
    </p:ext>
    <p:ext uri="{2D200454-40CA-4A62-9FC3-DE9A4176ACB9}">
      <p15:notesGuideLst xmlns:p15="http://schemas.microsoft.com/office/powerpoint/2012/main">
        <p15:guide id="1" orient="horz" pos="2132" userDrawn="1">
          <p15:clr>
            <a:srgbClr val="A4A3A4"/>
          </p15:clr>
        </p15:guide>
        <p15:guide id="2" pos="312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21305-F2DB-16AB-7CAA-9F93679F554C}" name="Dublin Team" initials="DUB" userId="Dublin Team" providerId="None"/>
  <p188:author id="{35DA5D3E-A33C-DDF3-3488-0F6B9A0D0032}" name="JC" initials="JC" userId="JC" providerId="None"/>
  <p188:author id="{6AB8664E-F8F7-7381-2953-F0F50A699407}" name="Jakubaszek Justyna" initials="JJ" userId="S-1-5-21-1195664426-890523010-1848903544-2574" providerId="AD"/>
  <p188:author id="{F940C857-720A-5996-16DF-3C13EE84FE3B}" name="EUAA Dublin" initials="ED" userId="EUAA Dublin" providerId="None"/>
  <p188:author id="{09E87076-EB49-5DDB-09BD-7F24953C8C1B}" name="Joanna Kurcman" initials="JK" userId="S::joanna.kurcman@szkolenia.ksap.gov.pl::6ab83f3b-b215-4ee5-8ef8-c478c658dfe5" providerId="AD"/>
  <p188:author id="{9096F479-5002-8B1D-1E36-2784F5A171E2}" name="Jerca, Flavia" initials="FJ" userId="S::Flavia.Jerca@euaa.europa.eu::6a2b36bf-383a-464e-9f44-485308efb4e0" providerId="AD"/>
  <p188:author id="{BBE65D85-E8E0-2ECE-BCEF-F84AC4B72ED2}" name="EUAA" initials="EUAA" userId="EUAA" providerId="None"/>
  <p188:author id="{81502F93-8F36-8783-7BBD-910BAB7C1121}" name="Customisation" initials="FJ" userId="Customisation" providerId="None"/>
  <p188:author id="{41D6A394-B4A8-BC3C-03ED-8B5D6D45F054}" name="CHIAPPARICCI Renato (OP)" initials="RC" userId="S::renato.chiapparicci@publications.europa.eu::5c702fa2-9167-47db-9900-2b9190ecf9cf" providerId="AD"/>
  <p188:author id="{78C9979E-D27C-8944-3E28-A936ABA537F1}" name="Helena Agathangelou" initials="HA" userId="Helena Agathangelou" providerId="None"/>
  <p188:author id="{11AFA1AE-B96C-FDBF-85DB-A495D6679FA7}" name="Brancaleoni, Enrica" initials="BE" userId="S::enrica.brancaleoni@euaa.europa.eu::584fc1d0-2aa8-41ac-9214-79f1ffb2d566" providerId="AD"/>
  <p188:author id="{2F9688BF-4DAB-5FF0-8F10-9EEC5D4D655C}" name="FLIES Carole (OP)" initials="" userId="S::Carole.FLIES@ec.europa.eu::db4ca994-da78-49a6-8cab-144c5c0ee1bb" providerId="AD"/>
  <p188:author id="{581814D4-B03A-5F00-D9C8-A75B0AF6E127}" name="Francesca Vietti" initials="FV" userId="Francesca Vietti" providerId="None"/>
  <p188:author id="{D85DE2DA-81B9-1994-16AE-B51A7661F776}" name="Agathangelou, Helena" initials="AH" userId="S::helena.agathangelou@euaa.europa.eu::321956b6-5b17-435d-b13e-11d8af81b230" providerId="AD"/>
  <p188:author id="{DA8318F1-2820-5304-A1DA-BA7F3791E98D}" name="Kiran Mookerjee" initials="KM" userId="Kiran Mookerjee" providerId="None"/>
  <p188:author id="{8B5E46FE-F939-C3D3-0B99-08E9AD1168A0}" name="PACIOBE" initials="P" userId="PACIOB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4"/>
    <a:srgbClr val="FFC423"/>
    <a:srgbClr val="0E2841"/>
    <a:srgbClr val="39821F"/>
    <a:srgbClr val="C00000"/>
    <a:srgbClr val="058200"/>
    <a:srgbClr val="E3E1E8"/>
    <a:srgbClr val="0097A5"/>
    <a:srgbClr val="1E8711"/>
    <a:srgbClr val="242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84" autoAdjust="0"/>
    <p:restoredTop sz="94660"/>
  </p:normalViewPr>
  <p:slideViewPr>
    <p:cSldViewPr snapToGrid="0">
      <p:cViewPr varScale="1">
        <p:scale>
          <a:sx n="104" d="100"/>
          <a:sy n="104" d="100"/>
        </p:scale>
        <p:origin x="2718" y="102"/>
      </p:cViewPr>
      <p:guideLst>
        <p:guide orient="horz" pos="2381"/>
        <p:guide pos="1678"/>
      </p:guideLst>
    </p:cSldViewPr>
  </p:slideViewPr>
  <p:notesTextViewPr>
    <p:cViewPr>
      <p:scale>
        <a:sx n="1" d="1"/>
        <a:sy n="1" d="1"/>
      </p:scale>
      <p:origin x="0" y="0"/>
    </p:cViewPr>
  </p:notesTextViewPr>
  <p:notesViewPr>
    <p:cSldViewPr snapToGrid="0">
      <p:cViewPr>
        <p:scale>
          <a:sx n="1" d="2"/>
          <a:sy n="1" d="2"/>
        </p:scale>
        <p:origin x="0" y="0"/>
      </p:cViewPr>
      <p:guideLst>
        <p:guide orient="horz" pos="2132"/>
        <p:guide pos="31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8CFF4-6977-AB53-1D83-FE364DD582F8}"/>
              </a:ext>
            </a:extLst>
          </p:cNvPr>
          <p:cNvSpPr>
            <a:spLocks noGrp="1"/>
          </p:cNvSpPr>
          <p:nvPr>
            <p:ph type="hdr" sz="quarter"/>
          </p:nvPr>
        </p:nvSpPr>
        <p:spPr>
          <a:xfrm>
            <a:off x="0" y="0"/>
            <a:ext cx="4292600" cy="339631"/>
          </a:xfrm>
          <a:prstGeom prst="rect">
            <a:avLst/>
          </a:prstGeom>
        </p:spPr>
        <p:txBody>
          <a:bodyPr vert="horz" lIns="91440" tIns="45720" rIns="91440" bIns="45720" rtlCol="0"/>
          <a:lstStyle>
            <a:lvl1pPr algn="l">
              <a:defRPr sz="1200"/>
            </a:lvl1pPr>
          </a:lstStyle>
          <a:p>
            <a:endParaRPr lang="en-LU"/>
          </a:p>
        </p:txBody>
      </p:sp>
      <p:sp>
        <p:nvSpPr>
          <p:cNvPr id="3" name="Date Placeholder 2">
            <a:extLst>
              <a:ext uri="{FF2B5EF4-FFF2-40B4-BE49-F238E27FC236}">
                <a16:creationId xmlns:a16="http://schemas.microsoft.com/office/drawing/2014/main" id="{6C6E4097-14D0-CD5B-4FC2-B3B8468CC335}"/>
              </a:ext>
            </a:extLst>
          </p:cNvPr>
          <p:cNvSpPr>
            <a:spLocks noGrp="1"/>
          </p:cNvSpPr>
          <p:nvPr>
            <p:ph type="dt" sz="quarter" idx="1"/>
          </p:nvPr>
        </p:nvSpPr>
        <p:spPr>
          <a:xfrm>
            <a:off x="5611108" y="0"/>
            <a:ext cx="4292600" cy="339631"/>
          </a:xfrm>
          <a:prstGeom prst="rect">
            <a:avLst/>
          </a:prstGeom>
        </p:spPr>
        <p:txBody>
          <a:bodyPr vert="horz" lIns="91440" tIns="45720" rIns="91440" bIns="45720" rtlCol="0"/>
          <a:lstStyle>
            <a:lvl1pPr algn="r">
              <a:defRPr sz="1200"/>
            </a:lvl1pPr>
          </a:lstStyle>
          <a:p>
            <a:fld id="{4B43E643-9262-164E-A32F-7C2744C9584C}" type="datetimeFigureOut">
              <a:rPr lang="en-LU" smtClean="0"/>
              <a:t>06/16/2026</a:t>
            </a:fld>
            <a:endParaRPr lang="en-LU"/>
          </a:p>
        </p:txBody>
      </p:sp>
      <p:sp>
        <p:nvSpPr>
          <p:cNvPr id="4" name="Footer Placeholder 3">
            <a:extLst>
              <a:ext uri="{FF2B5EF4-FFF2-40B4-BE49-F238E27FC236}">
                <a16:creationId xmlns:a16="http://schemas.microsoft.com/office/drawing/2014/main" id="{256F17D9-2213-41C2-26C5-9B51515D2B39}"/>
              </a:ext>
            </a:extLst>
          </p:cNvPr>
          <p:cNvSpPr>
            <a:spLocks noGrp="1"/>
          </p:cNvSpPr>
          <p:nvPr>
            <p:ph type="ftr" sz="quarter" idx="2"/>
          </p:nvPr>
        </p:nvSpPr>
        <p:spPr>
          <a:xfrm>
            <a:off x="0" y="6429470"/>
            <a:ext cx="4292600" cy="339630"/>
          </a:xfrm>
          <a:prstGeom prst="rect">
            <a:avLst/>
          </a:prstGeom>
        </p:spPr>
        <p:txBody>
          <a:bodyPr vert="horz" lIns="91440" tIns="45720" rIns="91440" bIns="45720"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76FE6E46-28C3-D641-4B2B-3ECA912BE6E9}"/>
              </a:ext>
            </a:extLst>
          </p:cNvPr>
          <p:cNvSpPr>
            <a:spLocks noGrp="1"/>
          </p:cNvSpPr>
          <p:nvPr>
            <p:ph type="sldNum" sz="quarter" idx="3"/>
          </p:nvPr>
        </p:nvSpPr>
        <p:spPr>
          <a:xfrm>
            <a:off x="5611108" y="6429470"/>
            <a:ext cx="4292600" cy="339630"/>
          </a:xfrm>
          <a:prstGeom prst="rect">
            <a:avLst/>
          </a:prstGeom>
        </p:spPr>
        <p:txBody>
          <a:bodyPr vert="horz" lIns="91440" tIns="45720" rIns="91440" bIns="45720" rtlCol="0" anchor="b"/>
          <a:lstStyle>
            <a:lvl1pPr algn="r">
              <a:defRPr sz="1200"/>
            </a:lvl1pPr>
          </a:lstStyle>
          <a:p>
            <a:fld id="{4EB5E7B1-AC69-6243-ADCD-2B9EBF2133F9}" type="slidenum">
              <a:rPr lang="en-LU" smtClean="0"/>
              <a:t>‹#›</a:t>
            </a:fld>
            <a:endParaRPr lang="en-LU"/>
          </a:p>
        </p:txBody>
      </p:sp>
    </p:spTree>
    <p:extLst>
      <p:ext uri="{BB962C8B-B14F-4D97-AF65-F5344CB8AC3E}">
        <p14:creationId xmlns:p14="http://schemas.microsoft.com/office/powerpoint/2010/main" val="51178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631"/>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5611108" y="0"/>
            <a:ext cx="4292600" cy="339631"/>
          </a:xfrm>
          <a:prstGeom prst="rect">
            <a:avLst/>
          </a:prstGeom>
        </p:spPr>
        <p:txBody>
          <a:bodyPr vert="horz" lIns="91440" tIns="45720" rIns="91440" bIns="45720" rtlCol="0"/>
          <a:lstStyle>
            <a:lvl1pPr algn="r">
              <a:defRPr sz="1200"/>
            </a:lvl1pPr>
          </a:lstStyle>
          <a:p>
            <a:fld id="{4A04F185-2A15-C843-889E-D4A26B320F17}" type="datetimeFigureOut">
              <a:rPr lang="en-LU" smtClean="0"/>
              <a:t>06/16/2026</a:t>
            </a:fld>
            <a:endParaRPr lang="en-LU"/>
          </a:p>
        </p:txBody>
      </p:sp>
      <p:sp>
        <p:nvSpPr>
          <p:cNvPr id="4" name="Slide Image Placeholder 3"/>
          <p:cNvSpPr>
            <a:spLocks noGrp="1" noRot="1" noChangeAspect="1"/>
          </p:cNvSpPr>
          <p:nvPr>
            <p:ph type="sldImg" idx="2"/>
          </p:nvPr>
        </p:nvSpPr>
        <p:spPr>
          <a:xfrm>
            <a:off x="4148138" y="846138"/>
            <a:ext cx="1609725" cy="2284412"/>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990600" y="3257629"/>
            <a:ext cx="7924800" cy="266533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6429470"/>
            <a:ext cx="4292600" cy="339630"/>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5611108" y="6429470"/>
            <a:ext cx="4292600" cy="339630"/>
          </a:xfrm>
          <a:prstGeom prst="rect">
            <a:avLst/>
          </a:prstGeom>
        </p:spPr>
        <p:txBody>
          <a:bodyPr vert="horz" lIns="91440" tIns="45720" rIns="91440" bIns="45720" rtlCol="0" anchor="b"/>
          <a:lstStyle>
            <a:lvl1pPr algn="r">
              <a:defRPr sz="1200"/>
            </a:lvl1pPr>
          </a:lstStyle>
          <a:p>
            <a:fld id="{174F1190-8B96-A04F-9F2E-EA31CB0F635F}" type="slidenum">
              <a:rPr lang="en-LU" smtClean="0"/>
              <a:t>‹#›</a:t>
            </a:fld>
            <a:endParaRPr lang="en-LU"/>
          </a:p>
        </p:txBody>
      </p:sp>
    </p:spTree>
    <p:extLst>
      <p:ext uri="{BB962C8B-B14F-4D97-AF65-F5344CB8AC3E}">
        <p14:creationId xmlns:p14="http://schemas.microsoft.com/office/powerpoint/2010/main" val="82954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a:t>
            </a:fld>
            <a:endParaRPr lang="en-LU"/>
          </a:p>
        </p:txBody>
      </p:sp>
    </p:spTree>
    <p:extLst>
      <p:ext uri="{BB962C8B-B14F-4D97-AF65-F5344CB8AC3E}">
        <p14:creationId xmlns:p14="http://schemas.microsoft.com/office/powerpoint/2010/main" val="256772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3</a:t>
            </a:fld>
            <a:endParaRPr lang="en-LU"/>
          </a:p>
        </p:txBody>
      </p:sp>
    </p:spTree>
    <p:extLst>
      <p:ext uri="{BB962C8B-B14F-4D97-AF65-F5344CB8AC3E}">
        <p14:creationId xmlns:p14="http://schemas.microsoft.com/office/powerpoint/2010/main" val="116476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4</a:t>
            </a:fld>
            <a:endParaRPr lang="en-LU"/>
          </a:p>
        </p:txBody>
      </p:sp>
    </p:spTree>
    <p:extLst>
      <p:ext uri="{BB962C8B-B14F-4D97-AF65-F5344CB8AC3E}">
        <p14:creationId xmlns:p14="http://schemas.microsoft.com/office/powerpoint/2010/main" val="323823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4F1190-8B96-A04F-9F2E-EA31CB0F635F}" type="slidenum">
              <a:rPr lang="en-LU" smtClean="0"/>
              <a:t>7</a:t>
            </a:fld>
            <a:endParaRPr lang="en-LU"/>
          </a:p>
        </p:txBody>
      </p:sp>
    </p:spTree>
    <p:extLst>
      <p:ext uri="{BB962C8B-B14F-4D97-AF65-F5344CB8AC3E}">
        <p14:creationId xmlns:p14="http://schemas.microsoft.com/office/powerpoint/2010/main" val="338345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4F1190-8B96-A04F-9F2E-EA31CB0F635F}" type="slidenum">
              <a:rPr lang="en-LU" smtClean="0"/>
              <a:t>21</a:t>
            </a:fld>
            <a:endParaRPr lang="en-LU"/>
          </a:p>
        </p:txBody>
      </p:sp>
    </p:spTree>
    <p:extLst>
      <p:ext uri="{BB962C8B-B14F-4D97-AF65-F5344CB8AC3E}">
        <p14:creationId xmlns:p14="http://schemas.microsoft.com/office/powerpoint/2010/main" val="275025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22</a:t>
            </a:fld>
            <a:endParaRPr lang="en-LU"/>
          </a:p>
        </p:txBody>
      </p:sp>
    </p:spTree>
    <p:extLst>
      <p:ext uri="{BB962C8B-B14F-4D97-AF65-F5344CB8AC3E}">
        <p14:creationId xmlns:p14="http://schemas.microsoft.com/office/powerpoint/2010/main" val="1069542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622026"/>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pic>
        <p:nvPicPr>
          <p:cNvPr id="5" name="Picture 4">
            <a:extLst>
              <a:ext uri="{FF2B5EF4-FFF2-40B4-BE49-F238E27FC236}">
                <a16:creationId xmlns:a16="http://schemas.microsoft.com/office/drawing/2014/main" id="{C9CEDC05-4AF7-2A92-5B5E-C19170BB308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5601" y="360001"/>
            <a:ext cx="149980" cy="203198"/>
          </a:xfrm>
          <a:prstGeom prst="rect">
            <a:avLst/>
          </a:prstGeom>
        </p:spPr>
      </p:pic>
    </p:spTree>
    <p:extLst>
      <p:ext uri="{BB962C8B-B14F-4D97-AF65-F5344CB8AC3E}">
        <p14:creationId xmlns:p14="http://schemas.microsoft.com/office/powerpoint/2010/main" val="3920431329"/>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4A4D-9669-5F3E-D122-8DB221C9EE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56D36B-8438-9832-90D2-61CF829B3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7052A-EEF8-7089-D500-A84A39CEB510}"/>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5" name="Footer Placeholder 4">
            <a:extLst>
              <a:ext uri="{FF2B5EF4-FFF2-40B4-BE49-F238E27FC236}">
                <a16:creationId xmlns:a16="http://schemas.microsoft.com/office/drawing/2014/main" id="{DFE13790-3851-2EFB-0288-7C2174A5BB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3F5BE5-F58F-2C57-1E36-4A811DF48E50}"/>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5714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5061-BD14-973B-C8DC-357772B22DB8}"/>
              </a:ext>
            </a:extLst>
          </p:cNvPr>
          <p:cNvSpPr>
            <a:spLocks noGrp="1"/>
          </p:cNvSpPr>
          <p:nvPr>
            <p:ph type="title"/>
          </p:nvPr>
        </p:nvSpPr>
        <p:spPr>
          <a:xfrm>
            <a:off x="363538" y="1884363"/>
            <a:ext cx="4595812" cy="31448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675652-6AD1-177B-1A98-361758E6864E}"/>
              </a:ext>
            </a:extLst>
          </p:cNvPr>
          <p:cNvSpPr>
            <a:spLocks noGrp="1"/>
          </p:cNvSpPr>
          <p:nvPr>
            <p:ph type="body" idx="1"/>
          </p:nvPr>
        </p:nvSpPr>
        <p:spPr>
          <a:xfrm>
            <a:off x="363538" y="5059363"/>
            <a:ext cx="4595812" cy="16525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5C024B-2437-A696-4933-9046CB4558F0}"/>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5" name="Footer Placeholder 4">
            <a:extLst>
              <a:ext uri="{FF2B5EF4-FFF2-40B4-BE49-F238E27FC236}">
                <a16:creationId xmlns:a16="http://schemas.microsoft.com/office/drawing/2014/main" id="{4E29A0AD-DD63-1129-CD9C-13C24D26E1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B3F05-EB3F-4075-00F0-430B1D8E5FCB}"/>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144680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86C1-8AEA-A22B-7A84-0FB2053F38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DE2920-14CE-17E7-7EF4-E89F9BB0795C}"/>
              </a:ext>
            </a:extLst>
          </p:cNvPr>
          <p:cNvSpPr>
            <a:spLocks noGrp="1"/>
          </p:cNvSpPr>
          <p:nvPr>
            <p:ph sz="half" idx="1"/>
          </p:nvPr>
        </p:nvSpPr>
        <p:spPr>
          <a:xfrm>
            <a:off x="366713" y="2012950"/>
            <a:ext cx="2220912"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FF47D1-0902-3C23-870A-0EAD2760DC3D}"/>
              </a:ext>
            </a:extLst>
          </p:cNvPr>
          <p:cNvSpPr>
            <a:spLocks noGrp="1"/>
          </p:cNvSpPr>
          <p:nvPr>
            <p:ph sz="half" idx="2"/>
          </p:nvPr>
        </p:nvSpPr>
        <p:spPr>
          <a:xfrm>
            <a:off x="2740025" y="2012950"/>
            <a:ext cx="2220913" cy="479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E3DDE-9117-FC3F-77AA-50845A85BC62}"/>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6" name="Footer Placeholder 5">
            <a:extLst>
              <a:ext uri="{FF2B5EF4-FFF2-40B4-BE49-F238E27FC236}">
                <a16:creationId xmlns:a16="http://schemas.microsoft.com/office/drawing/2014/main" id="{C843158C-5472-577F-B6B8-71BD54E49B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AB873E-266A-21DC-C8F2-FC62EBBBB4D0}"/>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267848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4012-9D83-750E-555C-1F52CEA1CAF6}"/>
              </a:ext>
            </a:extLst>
          </p:cNvPr>
          <p:cNvSpPr>
            <a:spLocks noGrp="1"/>
          </p:cNvSpPr>
          <p:nvPr>
            <p:ph type="title"/>
          </p:nvPr>
        </p:nvSpPr>
        <p:spPr>
          <a:xfrm>
            <a:off x="366713" y="403225"/>
            <a:ext cx="4595812" cy="14605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C00F4B-82B9-2265-FBDC-67B0153EAE79}"/>
              </a:ext>
            </a:extLst>
          </p:cNvPr>
          <p:cNvSpPr>
            <a:spLocks noGrp="1"/>
          </p:cNvSpPr>
          <p:nvPr>
            <p:ph type="body" idx="1"/>
          </p:nvPr>
        </p:nvSpPr>
        <p:spPr>
          <a:xfrm>
            <a:off x="366713" y="1852613"/>
            <a:ext cx="225425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E4E813-65CE-F216-15AE-CBE5129CC86B}"/>
              </a:ext>
            </a:extLst>
          </p:cNvPr>
          <p:cNvSpPr>
            <a:spLocks noGrp="1"/>
          </p:cNvSpPr>
          <p:nvPr>
            <p:ph sz="half" idx="2"/>
          </p:nvPr>
        </p:nvSpPr>
        <p:spPr>
          <a:xfrm>
            <a:off x="366713" y="2760663"/>
            <a:ext cx="2254250"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9FB726-5003-7869-FE43-67F1BC8A59A5}"/>
              </a:ext>
            </a:extLst>
          </p:cNvPr>
          <p:cNvSpPr>
            <a:spLocks noGrp="1"/>
          </p:cNvSpPr>
          <p:nvPr>
            <p:ph type="body" sz="quarter" idx="3"/>
          </p:nvPr>
        </p:nvSpPr>
        <p:spPr>
          <a:xfrm>
            <a:off x="2697163" y="1852613"/>
            <a:ext cx="22653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F621B7-FD4C-9F3B-5FFE-4257A258ACE8}"/>
              </a:ext>
            </a:extLst>
          </p:cNvPr>
          <p:cNvSpPr>
            <a:spLocks noGrp="1"/>
          </p:cNvSpPr>
          <p:nvPr>
            <p:ph sz="quarter" idx="4"/>
          </p:nvPr>
        </p:nvSpPr>
        <p:spPr>
          <a:xfrm>
            <a:off x="2697163" y="2760663"/>
            <a:ext cx="22653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18CB37-BB28-9528-E179-D2C15A4B0B2F}"/>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8" name="Footer Placeholder 7">
            <a:extLst>
              <a:ext uri="{FF2B5EF4-FFF2-40B4-BE49-F238E27FC236}">
                <a16:creationId xmlns:a16="http://schemas.microsoft.com/office/drawing/2014/main" id="{E62023A1-2D2A-3907-09E7-CA8B18FF63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BA8347-C48C-7D57-3CBB-959DFF6A0A8D}"/>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2168656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9CAE-6F1E-AF30-E7AD-D68C571FCA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EFE2E5-43CB-17D2-0A22-8F40C7CF9EC3}"/>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4" name="Footer Placeholder 3">
            <a:extLst>
              <a:ext uri="{FF2B5EF4-FFF2-40B4-BE49-F238E27FC236}">
                <a16:creationId xmlns:a16="http://schemas.microsoft.com/office/drawing/2014/main" id="{F19E36DE-FAFC-82A2-9504-6A8A03E433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DD622D-AA3C-5E7F-1792-D4201331A64B}"/>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2627186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CE615-2BF5-B3B3-4042-33E002102A1B}"/>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3" name="Footer Placeholder 2">
            <a:extLst>
              <a:ext uri="{FF2B5EF4-FFF2-40B4-BE49-F238E27FC236}">
                <a16:creationId xmlns:a16="http://schemas.microsoft.com/office/drawing/2014/main" id="{FA28975F-0C57-6845-CC74-EE8E891597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BCA9B2-EA81-2377-5996-CC69E184044A}"/>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452381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706C-41F4-956E-1C4B-AB843AC2FCD3}"/>
              </a:ext>
            </a:extLst>
          </p:cNvPr>
          <p:cNvSpPr>
            <a:spLocks noGrp="1"/>
          </p:cNvSpPr>
          <p:nvPr>
            <p:ph type="title"/>
          </p:nvPr>
        </p:nvSpPr>
        <p:spPr>
          <a:xfrm>
            <a:off x="366713" y="503238"/>
            <a:ext cx="1719262" cy="1765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D21DEF-566E-11FD-B570-E524A1362AD7}"/>
              </a:ext>
            </a:extLst>
          </p:cNvPr>
          <p:cNvSpPr>
            <a:spLocks noGrp="1"/>
          </p:cNvSpPr>
          <p:nvPr>
            <p:ph idx="1"/>
          </p:nvPr>
        </p:nvSpPr>
        <p:spPr>
          <a:xfrm>
            <a:off x="2265363" y="1089025"/>
            <a:ext cx="2697162"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95CF99-4A62-1CE4-857F-4AD0693226CC}"/>
              </a:ext>
            </a:extLst>
          </p:cNvPr>
          <p:cNvSpPr>
            <a:spLocks noGrp="1"/>
          </p:cNvSpPr>
          <p:nvPr>
            <p:ph type="body" sz="half" idx="2"/>
          </p:nvPr>
        </p:nvSpPr>
        <p:spPr>
          <a:xfrm>
            <a:off x="366713" y="2268538"/>
            <a:ext cx="171926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F9F96-7B52-F1BC-42BD-1238E7D0CFE9}"/>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6" name="Footer Placeholder 5">
            <a:extLst>
              <a:ext uri="{FF2B5EF4-FFF2-40B4-BE49-F238E27FC236}">
                <a16:creationId xmlns:a16="http://schemas.microsoft.com/office/drawing/2014/main" id="{997FC0EB-0676-CB1B-DE4E-E66D5688DF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E1DF1-E373-0DBA-B319-38720E96B088}"/>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185704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F5A3-4985-89AB-98F0-BD4BBEF146B9}"/>
              </a:ext>
            </a:extLst>
          </p:cNvPr>
          <p:cNvSpPr>
            <a:spLocks noGrp="1"/>
          </p:cNvSpPr>
          <p:nvPr>
            <p:ph type="title"/>
          </p:nvPr>
        </p:nvSpPr>
        <p:spPr>
          <a:xfrm>
            <a:off x="366713" y="503238"/>
            <a:ext cx="1719262" cy="1765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9EF30D-DD33-E1AA-EC0E-FB248E1925A5}"/>
              </a:ext>
            </a:extLst>
          </p:cNvPr>
          <p:cNvSpPr>
            <a:spLocks noGrp="1"/>
          </p:cNvSpPr>
          <p:nvPr>
            <p:ph type="pic" idx="1"/>
          </p:nvPr>
        </p:nvSpPr>
        <p:spPr>
          <a:xfrm>
            <a:off x="2265363" y="1089025"/>
            <a:ext cx="2697162"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3351E7-70CF-E56C-4057-818043F691EE}"/>
              </a:ext>
            </a:extLst>
          </p:cNvPr>
          <p:cNvSpPr>
            <a:spLocks noGrp="1"/>
          </p:cNvSpPr>
          <p:nvPr>
            <p:ph type="body" sz="half" idx="2"/>
          </p:nvPr>
        </p:nvSpPr>
        <p:spPr>
          <a:xfrm>
            <a:off x="366713" y="2268538"/>
            <a:ext cx="171926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73851-1255-7B3B-A66A-386D450BFE73}"/>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6" name="Footer Placeholder 5">
            <a:extLst>
              <a:ext uri="{FF2B5EF4-FFF2-40B4-BE49-F238E27FC236}">
                <a16:creationId xmlns:a16="http://schemas.microsoft.com/office/drawing/2014/main" id="{18B94568-E680-92D8-952C-6F68D0BD17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C01F23-E095-701A-F823-BAD0449F2DD0}"/>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694573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289B-2817-3607-C105-8F41764555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84C248-B470-AFA2-9495-5BFAD1BE9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E62979-5DFF-2FF2-4A09-F8F0E72A57B5}"/>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5" name="Footer Placeholder 4">
            <a:extLst>
              <a:ext uri="{FF2B5EF4-FFF2-40B4-BE49-F238E27FC236}">
                <a16:creationId xmlns:a16="http://schemas.microsoft.com/office/drawing/2014/main" id="{D2E14D8D-ABCA-9155-7839-DEDC3E287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DEFD0-426E-23AB-1AA9-484A3DF2862B}"/>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2478655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E7CB6-2D2F-9C64-4280-D4C3916DD09C}"/>
              </a:ext>
            </a:extLst>
          </p:cNvPr>
          <p:cNvSpPr>
            <a:spLocks noGrp="1"/>
          </p:cNvSpPr>
          <p:nvPr>
            <p:ph type="title" orient="vert"/>
          </p:nvPr>
        </p:nvSpPr>
        <p:spPr>
          <a:xfrm>
            <a:off x="3813175" y="403225"/>
            <a:ext cx="1147763" cy="640556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1F57B8-41C7-272A-31E5-482A040D7981}"/>
              </a:ext>
            </a:extLst>
          </p:cNvPr>
          <p:cNvSpPr>
            <a:spLocks noGrp="1"/>
          </p:cNvSpPr>
          <p:nvPr>
            <p:ph type="body" orient="vert" idx="1"/>
          </p:nvPr>
        </p:nvSpPr>
        <p:spPr>
          <a:xfrm>
            <a:off x="366713" y="403225"/>
            <a:ext cx="3294062" cy="640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2494EA-41A0-8E4C-7A0E-768238729A75}"/>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5" name="Footer Placeholder 4">
            <a:extLst>
              <a:ext uri="{FF2B5EF4-FFF2-40B4-BE49-F238E27FC236}">
                <a16:creationId xmlns:a16="http://schemas.microsoft.com/office/drawing/2014/main" id="{358C5FD1-D447-89AA-2042-844157112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20E6E1-F7BC-FE8D-0844-8263F682A578}"/>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37514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453846604"/>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ECC4F8-ECD6-3DEA-C805-049BC97B9F7A}"/>
              </a:ext>
            </a:extLst>
          </p:cNvPr>
          <p:cNvSpPr/>
          <p:nvPr userDrawn="1"/>
        </p:nvSpPr>
        <p:spPr>
          <a:xfrm>
            <a:off x="0" y="-1"/>
            <a:ext cx="5327650" cy="7559676"/>
          </a:xfrm>
          <a:prstGeom prst="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lide Number Placeholder 2">
            <a:extLst>
              <a:ext uri="{FF2B5EF4-FFF2-40B4-BE49-F238E27FC236}">
                <a16:creationId xmlns:a16="http://schemas.microsoft.com/office/drawing/2014/main" id="{0F85D2B5-DC42-E614-68AD-3C4CEA2A7A3E}"/>
              </a:ext>
            </a:extLst>
          </p:cNvPr>
          <p:cNvSpPr>
            <a:spLocks noGrp="1"/>
          </p:cNvSpPr>
          <p:nvPr>
            <p:ph type="sldNum" sz="quarter" idx="10"/>
          </p:nvPr>
        </p:nvSpPr>
        <p:spPr/>
        <p:txBody>
          <a:bodyPr/>
          <a:lstStyle/>
          <a:p>
            <a:fld id="{40D27072-F98D-D44B-838D-C2300481805D}" type="slidenum">
              <a:rPr lang="en-LU" smtClean="0"/>
              <a:pPr/>
              <a:t>‹#›</a:t>
            </a:fld>
            <a:endParaRPr lang="en-LU"/>
          </a:p>
        </p:txBody>
      </p:sp>
      <p:sp>
        <p:nvSpPr>
          <p:cNvPr id="5" name="Subtitle 2">
            <a:extLst>
              <a:ext uri="{FF2B5EF4-FFF2-40B4-BE49-F238E27FC236}">
                <a16:creationId xmlns:a16="http://schemas.microsoft.com/office/drawing/2014/main" id="{06B97809-7652-E6C5-4933-DC73AEAD3B84}"/>
              </a:ext>
            </a:extLst>
          </p:cNvPr>
          <p:cNvSpPr>
            <a:spLocks noGrp="1"/>
          </p:cNvSpPr>
          <p:nvPr>
            <p:ph type="subTitle" idx="1" hasCustomPrompt="1"/>
          </p:nvPr>
        </p:nvSpPr>
        <p:spPr>
          <a:xfrm>
            <a:off x="396000" y="90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6" name="Rectangle 5">
            <a:extLst>
              <a:ext uri="{FF2B5EF4-FFF2-40B4-BE49-F238E27FC236}">
                <a16:creationId xmlns:a16="http://schemas.microsoft.com/office/drawing/2014/main" id="{E3B7D25F-639E-9C5D-ED4F-B52A29DE8CAC}"/>
              </a:ext>
            </a:extLst>
          </p:cNvPr>
          <p:cNvSpPr/>
          <p:nvPr userDrawn="1"/>
        </p:nvSpPr>
        <p:spPr>
          <a:xfrm>
            <a:off x="180000" y="180000"/>
            <a:ext cx="4968000" cy="89232"/>
          </a:xfrm>
          <a:prstGeom prst="rect">
            <a:avLst/>
          </a:prstGeom>
          <a:solidFill>
            <a:srgbClr val="0582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8" name="Text Placeholder 12">
            <a:extLst>
              <a:ext uri="{FF2B5EF4-FFF2-40B4-BE49-F238E27FC236}">
                <a16:creationId xmlns:a16="http://schemas.microsoft.com/office/drawing/2014/main" id="{4A31C3BB-5AF7-5F03-FB75-002A79862AAC}"/>
              </a:ext>
            </a:extLst>
          </p:cNvPr>
          <p:cNvSpPr>
            <a:spLocks noGrp="1"/>
          </p:cNvSpPr>
          <p:nvPr>
            <p:ph type="body" sz="quarter" idx="11" hasCustomPrompt="1"/>
          </p:nvPr>
        </p:nvSpPr>
        <p:spPr>
          <a:xfrm>
            <a:off x="396000" y="269875"/>
            <a:ext cx="4536000" cy="377825"/>
          </a:xfrm>
          <a:prstGeom prst="rect">
            <a:avLst/>
          </a:prstGeom>
        </p:spPr>
        <p:txBody>
          <a:bodyPr lIns="36000" tIns="36000" rIns="36000" bIns="36000" anchor="ctr" anchorCtr="0"/>
          <a:lstStyle>
            <a:lvl1pPr marL="0" indent="0">
              <a:buNone/>
              <a:defRPr sz="1400" b="1">
                <a:solidFill>
                  <a:srgbClr val="058200"/>
                </a:solidFill>
                <a:latin typeface="Calibri" panose="020F0502020204030204" pitchFamily="34" charset="0"/>
                <a:cs typeface="Calibri" panose="020F0502020204030204" pitchFamily="34" charset="0"/>
              </a:defRPr>
            </a:lvl1pPr>
          </a:lstStyle>
          <a:p>
            <a:pPr lvl="0"/>
            <a:r>
              <a:rPr lang="en-LU"/>
              <a:t>CLICK TO EDIT TEXT</a:t>
            </a:r>
          </a:p>
        </p:txBody>
      </p:sp>
    </p:spTree>
    <p:extLst>
      <p:ext uri="{BB962C8B-B14F-4D97-AF65-F5344CB8AC3E}">
        <p14:creationId xmlns:p14="http://schemas.microsoft.com/office/powerpoint/2010/main" val="231515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ECC4F8-ECD6-3DEA-C805-049BC97B9F7A}"/>
              </a:ext>
            </a:extLst>
          </p:cNvPr>
          <p:cNvSpPr/>
          <p:nvPr userDrawn="1"/>
        </p:nvSpPr>
        <p:spPr>
          <a:xfrm>
            <a:off x="0" y="-1"/>
            <a:ext cx="5327650" cy="7559676"/>
          </a:xfrm>
          <a:prstGeom prst="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lide Number Placeholder 2">
            <a:extLst>
              <a:ext uri="{FF2B5EF4-FFF2-40B4-BE49-F238E27FC236}">
                <a16:creationId xmlns:a16="http://schemas.microsoft.com/office/drawing/2014/main" id="{0F85D2B5-DC42-E614-68AD-3C4CEA2A7A3E}"/>
              </a:ext>
            </a:extLst>
          </p:cNvPr>
          <p:cNvSpPr>
            <a:spLocks noGrp="1"/>
          </p:cNvSpPr>
          <p:nvPr>
            <p:ph type="sldNum" sz="quarter" idx="10"/>
          </p:nvPr>
        </p:nvSpPr>
        <p:spPr/>
        <p:txBody>
          <a:bodyPr/>
          <a:lstStyle/>
          <a:p>
            <a:fld id="{40D27072-F98D-D44B-838D-C2300481805D}" type="slidenum">
              <a:rPr lang="en-LU" smtClean="0"/>
              <a:pPr/>
              <a:t>‹#›</a:t>
            </a:fld>
            <a:endParaRPr lang="en-LU"/>
          </a:p>
        </p:txBody>
      </p:sp>
    </p:spTree>
    <p:extLst>
      <p:ext uri="{BB962C8B-B14F-4D97-AF65-F5344CB8AC3E}">
        <p14:creationId xmlns:p14="http://schemas.microsoft.com/office/powerpoint/2010/main" val="373849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nside_Titl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31E9E-E200-2AF8-B14F-7D50F27FCC91}"/>
              </a:ext>
            </a:extLst>
          </p:cNvPr>
          <p:cNvSpPr/>
          <p:nvPr userDrawn="1"/>
        </p:nvSpPr>
        <p:spPr>
          <a:xfrm>
            <a:off x="0" y="-1"/>
            <a:ext cx="5327650" cy="7559675"/>
          </a:xfrm>
          <a:prstGeom prst="rect">
            <a:avLst/>
          </a:prstGeom>
          <a:solidFill>
            <a:schemeClr val="tx2">
              <a:lumMod val="10000"/>
              <a:lumOff val="90000"/>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396000" y="324000"/>
            <a:ext cx="4536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353107335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3C9A2-D1D0-2119-5B49-B57851297607}"/>
              </a:ext>
            </a:extLst>
          </p:cNvPr>
          <p:cNvSpPr/>
          <p:nvPr userDrawn="1"/>
        </p:nvSpPr>
        <p:spPr>
          <a:xfrm>
            <a:off x="0" y="-1"/>
            <a:ext cx="5327650" cy="7559675"/>
          </a:xfrm>
          <a:prstGeom prst="rect">
            <a:avLst/>
          </a:prstGeom>
          <a:solidFill>
            <a:schemeClr val="tx2">
              <a:lumMod val="10000"/>
              <a:lumOff val="90000"/>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sz="1400">
              <a:ln>
                <a:noFill/>
              </a:ln>
            </a:endParaRPr>
          </a:p>
        </p:txBody>
      </p:sp>
      <p:sp>
        <p:nvSpPr>
          <p:cNvPr id="3" name="Slide Number Placeholder 2">
            <a:extLst>
              <a:ext uri="{FF2B5EF4-FFF2-40B4-BE49-F238E27FC236}">
                <a16:creationId xmlns:a16="http://schemas.microsoft.com/office/drawing/2014/main" id="{AF9DC3D7-9A95-10B0-CDE1-0972BA98C9BD}"/>
              </a:ext>
            </a:extLst>
          </p:cNvPr>
          <p:cNvSpPr>
            <a:spLocks noGrp="1"/>
          </p:cNvSpPr>
          <p:nvPr>
            <p:ph type="sldNum" sz="quarter" idx="10"/>
          </p:nvPr>
        </p:nvSpPr>
        <p:spPr/>
        <p:txBody>
          <a:bodyPr/>
          <a:lstStyle>
            <a:lvl1pPr>
              <a:defRPr>
                <a:solidFill>
                  <a:schemeClr val="tx1"/>
                </a:solidFill>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2928386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nside_Titl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31E9E-E200-2AF8-B14F-7D50F27FCC91}"/>
              </a:ext>
            </a:extLst>
          </p:cNvPr>
          <p:cNvSpPr/>
          <p:nvPr userDrawn="1"/>
        </p:nvSpPr>
        <p:spPr>
          <a:xfrm>
            <a:off x="0" y="-1"/>
            <a:ext cx="5327650" cy="7559675"/>
          </a:xfrm>
          <a:prstGeom prst="rect">
            <a:avLst/>
          </a:prstGeom>
          <a:solidFill>
            <a:schemeClr val="tx2">
              <a:lumMod val="10000"/>
              <a:lumOff val="90000"/>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24000"/>
            <a:ext cx="4536000" cy="648174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242199525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2668991391"/>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0267-EB77-EA72-7D3A-C6E4C56B7CCC}"/>
              </a:ext>
            </a:extLst>
          </p:cNvPr>
          <p:cNvSpPr>
            <a:spLocks noGrp="1"/>
          </p:cNvSpPr>
          <p:nvPr>
            <p:ph type="ctrTitle"/>
          </p:nvPr>
        </p:nvSpPr>
        <p:spPr>
          <a:xfrm>
            <a:off x="666750" y="1236663"/>
            <a:ext cx="3995738" cy="263207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BD858A-B8C1-63DD-9624-C1F172B68B0B}"/>
              </a:ext>
            </a:extLst>
          </p:cNvPr>
          <p:cNvSpPr>
            <a:spLocks noGrp="1"/>
          </p:cNvSpPr>
          <p:nvPr>
            <p:ph type="subTitle" idx="1"/>
          </p:nvPr>
        </p:nvSpPr>
        <p:spPr>
          <a:xfrm>
            <a:off x="666750" y="3970338"/>
            <a:ext cx="3995738"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F1E8AD-0C96-6BE8-C33B-A5D30B879B14}"/>
              </a:ext>
            </a:extLst>
          </p:cNvPr>
          <p:cNvSpPr>
            <a:spLocks noGrp="1"/>
          </p:cNvSpPr>
          <p:nvPr>
            <p:ph type="dt" sz="half" idx="10"/>
          </p:nvPr>
        </p:nvSpPr>
        <p:spPr/>
        <p:txBody>
          <a:bodyPr/>
          <a:lstStyle/>
          <a:p>
            <a:fld id="{E88158A4-1894-4FCD-B840-717A2256919F}" type="datetimeFigureOut">
              <a:rPr lang="en-GB" smtClean="0"/>
              <a:t>16/06/2026</a:t>
            </a:fld>
            <a:endParaRPr lang="en-GB"/>
          </a:p>
        </p:txBody>
      </p:sp>
      <p:sp>
        <p:nvSpPr>
          <p:cNvPr id="5" name="Footer Placeholder 4">
            <a:extLst>
              <a:ext uri="{FF2B5EF4-FFF2-40B4-BE49-F238E27FC236}">
                <a16:creationId xmlns:a16="http://schemas.microsoft.com/office/drawing/2014/main" id="{33FAC3B6-1577-CFEB-EC07-80DAADCB6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33B7A-74B2-6D4B-7027-0DE78774563E}"/>
              </a:ext>
            </a:extLst>
          </p:cNvPr>
          <p:cNvSpPr>
            <a:spLocks noGrp="1"/>
          </p:cNvSpPr>
          <p:nvPr>
            <p:ph type="sldNum" sz="quarter" idx="12"/>
          </p:nvPr>
        </p:nvSpPr>
        <p:spPr/>
        <p:txBody>
          <a:bodyPr/>
          <a:lstStyle/>
          <a:p>
            <a:fld id="{2ACBA159-8BFF-45C8-9D32-26B6A61B305D}" type="slidenum">
              <a:rPr lang="en-GB" smtClean="0"/>
              <a:t>‹#›</a:t>
            </a:fld>
            <a:endParaRPr lang="en-GB"/>
          </a:p>
        </p:txBody>
      </p:sp>
    </p:spTree>
    <p:extLst>
      <p:ext uri="{BB962C8B-B14F-4D97-AF65-F5344CB8AC3E}">
        <p14:creationId xmlns:p14="http://schemas.microsoft.com/office/powerpoint/2010/main" val="412186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91861651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46" r:id="rId3"/>
    <p:sldLayoutId id="2147483747" r:id="rId4"/>
    <p:sldLayoutId id="2147483703" r:id="rId5"/>
    <p:sldLayoutId id="2147483748" r:id="rId6"/>
    <p:sldLayoutId id="2147483704" r:id="rId7"/>
    <p:sldLayoutId id="2147483745" r:id="rId8"/>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248C3-0734-04CE-86B3-BF08FCDBC875}"/>
              </a:ext>
            </a:extLst>
          </p:cNvPr>
          <p:cNvSpPr>
            <a:spLocks noGrp="1"/>
          </p:cNvSpPr>
          <p:nvPr>
            <p:ph type="title"/>
          </p:nvPr>
        </p:nvSpPr>
        <p:spPr>
          <a:xfrm>
            <a:off x="366713" y="403225"/>
            <a:ext cx="4594225" cy="1460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EA5629-934D-BFBC-59D5-4BEC1B9931B5}"/>
              </a:ext>
            </a:extLst>
          </p:cNvPr>
          <p:cNvSpPr>
            <a:spLocks noGrp="1"/>
          </p:cNvSpPr>
          <p:nvPr>
            <p:ph type="body" idx="1"/>
          </p:nvPr>
        </p:nvSpPr>
        <p:spPr>
          <a:xfrm>
            <a:off x="366713" y="2012950"/>
            <a:ext cx="4594225" cy="4795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FD45D6-8CCC-36B6-8DBB-D0AB184479CF}"/>
              </a:ext>
            </a:extLst>
          </p:cNvPr>
          <p:cNvSpPr>
            <a:spLocks noGrp="1"/>
          </p:cNvSpPr>
          <p:nvPr>
            <p:ph type="dt" sz="half" idx="2"/>
          </p:nvPr>
        </p:nvSpPr>
        <p:spPr>
          <a:xfrm>
            <a:off x="366713" y="7007225"/>
            <a:ext cx="1198562" cy="401638"/>
          </a:xfrm>
          <a:prstGeom prst="rect">
            <a:avLst/>
          </a:prstGeom>
        </p:spPr>
        <p:txBody>
          <a:bodyPr vert="horz" lIns="91440" tIns="45720" rIns="91440" bIns="45720" rtlCol="0" anchor="ctr"/>
          <a:lstStyle>
            <a:lvl1pPr algn="l">
              <a:defRPr sz="1200">
                <a:solidFill>
                  <a:schemeClr val="tx1">
                    <a:tint val="82000"/>
                  </a:schemeClr>
                </a:solidFill>
              </a:defRPr>
            </a:lvl1pPr>
          </a:lstStyle>
          <a:p>
            <a:fld id="{E88158A4-1894-4FCD-B840-717A2256919F}" type="datetimeFigureOut">
              <a:rPr lang="en-GB" smtClean="0"/>
              <a:t>16/06/2026</a:t>
            </a:fld>
            <a:endParaRPr lang="en-GB"/>
          </a:p>
        </p:txBody>
      </p:sp>
      <p:sp>
        <p:nvSpPr>
          <p:cNvPr id="5" name="Footer Placeholder 4">
            <a:extLst>
              <a:ext uri="{FF2B5EF4-FFF2-40B4-BE49-F238E27FC236}">
                <a16:creationId xmlns:a16="http://schemas.microsoft.com/office/drawing/2014/main" id="{FB5A0678-5581-F7A3-6F64-594A80F4CB15}"/>
              </a:ext>
            </a:extLst>
          </p:cNvPr>
          <p:cNvSpPr>
            <a:spLocks noGrp="1"/>
          </p:cNvSpPr>
          <p:nvPr>
            <p:ph type="ftr" sz="quarter" idx="3"/>
          </p:nvPr>
        </p:nvSpPr>
        <p:spPr>
          <a:xfrm>
            <a:off x="1765300" y="7007225"/>
            <a:ext cx="1797050" cy="40163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E5F5447-12E2-CB45-B5C3-17FE183AAD88}"/>
              </a:ext>
            </a:extLst>
          </p:cNvPr>
          <p:cNvSpPr>
            <a:spLocks noGrp="1"/>
          </p:cNvSpPr>
          <p:nvPr>
            <p:ph type="sldNum" sz="quarter" idx="4"/>
          </p:nvPr>
        </p:nvSpPr>
        <p:spPr>
          <a:xfrm>
            <a:off x="3762375" y="7007225"/>
            <a:ext cx="1198563" cy="401638"/>
          </a:xfrm>
          <a:prstGeom prst="rect">
            <a:avLst/>
          </a:prstGeom>
        </p:spPr>
        <p:txBody>
          <a:bodyPr vert="horz" lIns="91440" tIns="45720" rIns="91440" bIns="45720" rtlCol="0" anchor="ctr"/>
          <a:lstStyle>
            <a:lvl1pPr algn="r">
              <a:defRPr sz="1200">
                <a:solidFill>
                  <a:schemeClr val="tx1">
                    <a:tint val="82000"/>
                  </a:schemeClr>
                </a:solidFill>
              </a:defRPr>
            </a:lvl1pPr>
          </a:lstStyle>
          <a:p>
            <a:fld id="{2ACBA159-8BFF-45C8-9D32-26B6A61B305D}" type="slidenum">
              <a:rPr lang="en-GB" smtClean="0"/>
              <a:t>‹#›</a:t>
            </a:fld>
            <a:endParaRPr lang="en-GB"/>
          </a:p>
        </p:txBody>
      </p:sp>
    </p:spTree>
    <p:extLst>
      <p:ext uri="{BB962C8B-B14F-4D97-AF65-F5344CB8AC3E}">
        <p14:creationId xmlns:p14="http://schemas.microsoft.com/office/powerpoint/2010/main" val="211362957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hyperlink" Target="mailto:biuro.poszukiwan@pck.p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7.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help.unhcr.org/" TargetMode="External"/><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9951AA-B69D-C8A2-C164-877D5EB19C1F}"/>
              </a:ext>
              <a:ext uri="{C183D7F6-B498-43B3-948B-1728B52AA6E4}">
                <adec:decorative xmlns:adec="http://schemas.microsoft.com/office/drawing/2017/decorative" val="1"/>
              </a:ext>
            </a:extLst>
          </p:cNvPr>
          <p:cNvSpPr/>
          <p:nvPr/>
        </p:nvSpPr>
        <p:spPr>
          <a:xfrm>
            <a:off x="1930745" y="292028"/>
            <a:ext cx="1886727" cy="4729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B561AF8-0952-1197-5C6F-9933C784D0A2}"/>
              </a:ext>
              <a:ext uri="{C183D7F6-B498-43B3-948B-1728B52AA6E4}">
                <adec:decorative xmlns:adec="http://schemas.microsoft.com/office/drawing/2017/decorative" val="1"/>
              </a:ext>
            </a:extLst>
          </p:cNvPr>
          <p:cNvGrpSpPr/>
          <p:nvPr/>
        </p:nvGrpSpPr>
        <p:grpSpPr>
          <a:xfrm>
            <a:off x="3730896" y="-276225"/>
            <a:ext cx="2010028" cy="1005283"/>
            <a:chOff x="3730896" y="-276225"/>
            <a:chExt cx="2010028" cy="1005283"/>
          </a:xfrm>
        </p:grpSpPr>
        <p:cxnSp>
          <p:nvCxnSpPr>
            <p:cNvPr id="16" name="Straight Connector 15">
              <a:extLst>
                <a:ext uri="{FF2B5EF4-FFF2-40B4-BE49-F238E27FC236}">
                  <a16:creationId xmlns:a16="http://schemas.microsoft.com/office/drawing/2014/main" id="{2B4921A7-9155-1840-5C82-57ED97F94D18}"/>
                </a:ext>
                <a:ext uri="{C183D7F6-B498-43B3-948B-1728B52AA6E4}">
                  <adec:decorative xmlns:adec="http://schemas.microsoft.com/office/drawing/2017/decorative" val="1"/>
                </a:ext>
              </a:extLst>
            </p:cNvPr>
            <p:cNvCxnSpPr>
              <a:cxnSpLocks/>
            </p:cNvCxnSpPr>
            <p:nvPr/>
          </p:nvCxnSpPr>
          <p:spPr>
            <a:xfrm flipV="1">
              <a:off x="4021487" y="-276225"/>
              <a:ext cx="0" cy="257175"/>
            </a:xfrm>
            <a:prstGeom prst="line">
              <a:avLst/>
            </a:prstGeom>
            <a:ln>
              <a:solidFill>
                <a:schemeClr val="accent6"/>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208BDAB-2991-133C-096C-3F27318B6CD7}"/>
                </a:ext>
                <a:ext uri="{C183D7F6-B498-43B3-948B-1728B52AA6E4}">
                  <adec:decorative xmlns:adec="http://schemas.microsoft.com/office/drawing/2017/decorative" val="1"/>
                </a:ext>
              </a:extLst>
            </p:cNvPr>
            <p:cNvCxnSpPr>
              <a:cxnSpLocks/>
            </p:cNvCxnSpPr>
            <p:nvPr/>
          </p:nvCxnSpPr>
          <p:spPr>
            <a:xfrm flipV="1">
              <a:off x="5023549" y="-276225"/>
              <a:ext cx="0" cy="257175"/>
            </a:xfrm>
            <a:prstGeom prst="line">
              <a:avLst/>
            </a:prstGeom>
            <a:ln>
              <a:solidFill>
                <a:schemeClr val="accent6"/>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9716D69-C547-7A8F-0BA2-9C7DA45E01F2}"/>
                </a:ext>
                <a:ext uri="{C183D7F6-B498-43B3-948B-1728B52AA6E4}">
                  <adec:decorative xmlns:adec="http://schemas.microsoft.com/office/drawing/2017/decorative" val="1"/>
                </a:ext>
              </a:extLst>
            </p:cNvPr>
            <p:cNvCxnSpPr>
              <a:cxnSpLocks/>
            </p:cNvCxnSpPr>
            <p:nvPr/>
          </p:nvCxnSpPr>
          <p:spPr>
            <a:xfrm flipV="1">
              <a:off x="3738912" y="-276225"/>
              <a:ext cx="0" cy="257175"/>
            </a:xfrm>
            <a:prstGeom prst="line">
              <a:avLst/>
            </a:prstGeom>
            <a:ln>
              <a:solidFill>
                <a:schemeClr val="accent6"/>
              </a:solidFill>
              <a:prstDash val="sysDot"/>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84B48E-EFDA-4223-4268-67EC4DADD1A4}"/>
                </a:ext>
                <a:ext uri="{C183D7F6-B498-43B3-948B-1728B52AA6E4}">
                  <adec:decorative xmlns:adec="http://schemas.microsoft.com/office/drawing/2017/decorative" val="1"/>
                </a:ext>
              </a:extLst>
            </p:cNvPr>
            <p:cNvCxnSpPr>
              <a:cxnSpLocks/>
            </p:cNvCxnSpPr>
            <p:nvPr/>
          </p:nvCxnSpPr>
          <p:spPr>
            <a:xfrm>
              <a:off x="5355150" y="275033"/>
              <a:ext cx="385774" cy="0"/>
            </a:xfrm>
            <a:prstGeom prst="line">
              <a:avLst/>
            </a:prstGeom>
            <a:ln>
              <a:solidFill>
                <a:schemeClr val="accent6"/>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6D3AFAB-153D-92AE-4B8A-59144D48693C}"/>
                </a:ext>
                <a:ext uri="{C183D7F6-B498-43B3-948B-1728B52AA6E4}">
                  <adec:decorative xmlns:adec="http://schemas.microsoft.com/office/drawing/2017/decorative" val="1"/>
                </a:ext>
              </a:extLst>
            </p:cNvPr>
            <p:cNvCxnSpPr>
              <a:cxnSpLocks/>
            </p:cNvCxnSpPr>
            <p:nvPr/>
          </p:nvCxnSpPr>
          <p:spPr>
            <a:xfrm>
              <a:off x="5355150" y="729058"/>
              <a:ext cx="385774" cy="0"/>
            </a:xfrm>
            <a:prstGeom prst="line">
              <a:avLst/>
            </a:prstGeom>
            <a:ln>
              <a:solidFill>
                <a:schemeClr val="accent6"/>
              </a:solidFill>
              <a:prstDash val="sysDot"/>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947063C1-F9BB-574F-9575-F07A0875D11C}"/>
                </a:ext>
                <a:ext uri="{C183D7F6-B498-43B3-948B-1728B52AA6E4}">
                  <adec:decorative xmlns:adec="http://schemas.microsoft.com/office/drawing/2017/decorative" val="1"/>
                </a:ext>
              </a:extLst>
            </p:cNvPr>
            <p:cNvSpPr/>
            <p:nvPr/>
          </p:nvSpPr>
          <p:spPr>
            <a:xfrm>
              <a:off x="3730896" y="-172371"/>
              <a:ext cx="290591" cy="8756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5EEFD88B-5CC6-8BF3-61E1-3A0ADD68E098}"/>
              </a:ext>
            </a:extLst>
          </p:cNvPr>
          <p:cNvSpPr txBox="1">
            <a:spLocks noGrp="1"/>
          </p:cNvSpPr>
          <p:nvPr>
            <p:ph type="title" idx="4294967295"/>
          </p:nvPr>
        </p:nvSpPr>
        <p:spPr>
          <a:xfrm>
            <a:off x="436695" y="900159"/>
            <a:ext cx="4642150" cy="9889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pl-PL" sz="2500" b="1" i="0" u="none" strike="noStrike" cap="none" normalizeH="0" baseline="0" noProof="0" dirty="0">
                <a:ln>
                  <a:noFill/>
                </a:ln>
                <a:solidFill>
                  <a:srgbClr val="24234C"/>
                </a:solidFill>
                <a:effectLst/>
                <a:uLnTx/>
                <a:uFillTx/>
                <a:latin typeface="Calibri" panose="020F0502020204030204" pitchFamily="34" charset="0"/>
                <a:ea typeface="Calibri"/>
                <a:cs typeface="Arial" panose="020B0604020202020204" pitchFamily="34" charset="0"/>
              </a:rPr>
              <a:t>CO TRZEBA WIEDZIEĆ </a:t>
            </a:r>
            <a:br>
              <a:rPr kumimoji="0" lang="pl-PL" sz="2500" b="1" i="0" u="none" strike="noStrike" cap="none" normalizeH="0" baseline="0" noProof="0" dirty="0">
                <a:ln>
                  <a:noFill/>
                </a:ln>
                <a:solidFill>
                  <a:srgbClr val="24234C"/>
                </a:solidFill>
                <a:effectLst/>
                <a:uLnTx/>
                <a:uFillTx/>
                <a:latin typeface="Calibri" panose="020F0502020204030204" pitchFamily="34" charset="0"/>
                <a:ea typeface="Calibri"/>
                <a:cs typeface="Arial" panose="020B0604020202020204" pitchFamily="34" charset="0"/>
              </a:rPr>
            </a:br>
            <a:r>
              <a:rPr kumimoji="0" lang="pl-PL" sz="2500" b="1" i="0" u="none" strike="noStrike" cap="none" normalizeH="0" baseline="0" noProof="0" dirty="0">
                <a:ln>
                  <a:noFill/>
                </a:ln>
                <a:solidFill>
                  <a:srgbClr val="24234C"/>
                </a:solidFill>
                <a:effectLst/>
                <a:uLnTx/>
                <a:uFillTx/>
                <a:latin typeface="Calibri" panose="020F0502020204030204" pitchFamily="34" charset="0"/>
                <a:ea typeface="Calibri"/>
                <a:cs typeface="Arial" panose="020B0604020202020204" pitchFamily="34" charset="0"/>
              </a:rPr>
              <a:t>O ROZPORZĄDZENIU </a:t>
            </a:r>
            <a:br>
              <a:rPr kumimoji="0" lang="pl-PL" sz="2500" b="1" i="0" u="none" strike="noStrike" cap="none" normalizeH="0" baseline="0" noProof="0" dirty="0">
                <a:ln>
                  <a:noFill/>
                </a:ln>
                <a:solidFill>
                  <a:srgbClr val="24234C"/>
                </a:solidFill>
                <a:effectLst/>
                <a:uLnTx/>
                <a:uFillTx/>
                <a:latin typeface="Calibri" panose="020F0502020204030204" pitchFamily="34" charset="0"/>
                <a:ea typeface="Calibri"/>
                <a:cs typeface="Arial" panose="020B0604020202020204" pitchFamily="34" charset="0"/>
              </a:rPr>
            </a:br>
            <a:r>
              <a:rPr kumimoji="0" lang="pl-PL" sz="2500" b="1" i="0" u="none" strike="noStrike" cap="none" normalizeH="0" baseline="0" noProof="0" dirty="0">
                <a:ln>
                  <a:noFill/>
                </a:ln>
                <a:solidFill>
                  <a:srgbClr val="24234C"/>
                </a:solidFill>
                <a:effectLst/>
                <a:uLnTx/>
                <a:uFillTx/>
                <a:latin typeface="Calibri" panose="020F0502020204030204" pitchFamily="34" charset="0"/>
                <a:ea typeface="Calibri"/>
                <a:cs typeface="Arial" panose="020B0604020202020204" pitchFamily="34" charset="0"/>
              </a:rPr>
              <a:t>W SPRAWIE ZARZĄDZANIA </a:t>
            </a:r>
            <a:br>
              <a:rPr kumimoji="0" lang="en-US" sz="2500" b="1" i="0" u="none" strike="noStrike" cap="none" normalizeH="0" baseline="0" noProof="0" dirty="0">
                <a:ln>
                  <a:noFill/>
                </a:ln>
                <a:solidFill>
                  <a:srgbClr val="24234C"/>
                </a:solidFill>
                <a:effectLst/>
                <a:uLnTx/>
                <a:uFillTx/>
                <a:latin typeface="Calibri" panose="020F0502020204030204" pitchFamily="34" charset="0"/>
                <a:ea typeface="Calibri"/>
                <a:cs typeface="Arial" panose="020B0604020202020204" pitchFamily="34" charset="0"/>
              </a:rPr>
            </a:br>
            <a:r>
              <a:rPr kumimoji="0" lang="pl-PL" sz="2500" b="1" i="0" u="none" strike="noStrike" cap="none" normalizeH="0" baseline="0" noProof="0" dirty="0">
                <a:ln>
                  <a:noFill/>
                </a:ln>
                <a:solidFill>
                  <a:srgbClr val="24234C"/>
                </a:solidFill>
                <a:effectLst/>
                <a:uLnTx/>
                <a:uFillTx/>
                <a:latin typeface="Calibri" panose="020F0502020204030204" pitchFamily="34" charset="0"/>
                <a:ea typeface="Calibri"/>
                <a:cs typeface="Arial" panose="020B0604020202020204" pitchFamily="34" charset="0"/>
              </a:rPr>
              <a:t>AZYLEM I MIGRACJĄ</a:t>
            </a:r>
          </a:p>
        </p:txBody>
      </p:sp>
      <p:sp>
        <p:nvSpPr>
          <p:cNvPr id="26" name="TextBox 25">
            <a:extLst>
              <a:ext uri="{FF2B5EF4-FFF2-40B4-BE49-F238E27FC236}">
                <a16:creationId xmlns:a16="http://schemas.microsoft.com/office/drawing/2014/main" id="{52AD79A2-5B0C-CE1C-3F29-FA0634FA8CB3}"/>
              </a:ext>
            </a:extLst>
          </p:cNvPr>
          <p:cNvSpPr txBox="1"/>
          <p:nvPr/>
        </p:nvSpPr>
        <p:spPr>
          <a:xfrm>
            <a:off x="439172" y="2374146"/>
            <a:ext cx="3735788" cy="184666"/>
          </a:xfrm>
          <a:prstGeom prst="rect">
            <a:avLst/>
          </a:prstGeom>
          <a:noFill/>
        </p:spPr>
        <p:txBody>
          <a:bodyPr wrap="square" lIns="108000" tIns="0" rIns="108000" bIns="0" anchor="t" anchorCtr="0">
            <a:spAutoFit/>
          </a:bodyPr>
          <a:lstStyle/>
          <a:p>
            <a:r>
              <a:rPr lang="pl-PL" sz="1200" dirty="0">
                <a:solidFill>
                  <a:srgbClr val="24234C"/>
                </a:solidFill>
                <a:latin typeface="Calibri" panose="020F0502020204030204" pitchFamily="34" charset="0"/>
                <a:ea typeface="Calibri"/>
                <a:cs typeface="Arial" panose="020B0604020202020204" pitchFamily="34" charset="0"/>
              </a:rPr>
              <a:t>Typ A</a:t>
            </a:r>
          </a:p>
        </p:txBody>
      </p:sp>
      <p:sp>
        <p:nvSpPr>
          <p:cNvPr id="25" name="TextBox 24">
            <a:extLst>
              <a:ext uri="{FF2B5EF4-FFF2-40B4-BE49-F238E27FC236}">
                <a16:creationId xmlns:a16="http://schemas.microsoft.com/office/drawing/2014/main" id="{23C52161-3C06-C0E1-A2B3-F1F14014DF44}"/>
              </a:ext>
            </a:extLst>
          </p:cNvPr>
          <p:cNvSpPr txBox="1"/>
          <p:nvPr/>
        </p:nvSpPr>
        <p:spPr>
          <a:xfrm>
            <a:off x="427140" y="2592868"/>
            <a:ext cx="3992460" cy="430887"/>
          </a:xfrm>
          <a:prstGeom prst="rect">
            <a:avLst/>
          </a:prstGeom>
          <a:solidFill>
            <a:schemeClr val="bg1"/>
          </a:solidFill>
        </p:spPr>
        <p:txBody>
          <a:bodyPr wrap="square" lIns="108000" tIns="0" rIns="108000" bIns="0" anchor="ctr" anchorCtr="0">
            <a:spAutoFit/>
          </a:bodyPr>
          <a:lstStyle/>
          <a:p>
            <a:r>
              <a:rPr lang="pl-PL" sz="1400" b="1">
                <a:solidFill>
                  <a:srgbClr val="24234C"/>
                </a:solidFill>
                <a:latin typeface="Calibri" panose="020F0502020204030204" pitchFamily="34" charset="0"/>
                <a:ea typeface="Calibri"/>
                <a:cs typeface="Arial" panose="020B0604020202020204" pitchFamily="34" charset="0"/>
              </a:rPr>
              <a:t>OSOBY UBIEGAJĄCE SIĘ O OCHRONĘ MIĘDZYNARODOWĄ</a:t>
            </a:r>
          </a:p>
        </p:txBody>
      </p:sp>
      <p:sp>
        <p:nvSpPr>
          <p:cNvPr id="6" name="TextBox 5">
            <a:extLst>
              <a:ext uri="{FF2B5EF4-FFF2-40B4-BE49-F238E27FC236}">
                <a16:creationId xmlns:a16="http://schemas.microsoft.com/office/drawing/2014/main" id="{62FFFAE0-52BA-8AC1-2F65-B4D3295E691C}"/>
              </a:ext>
            </a:extLst>
          </p:cNvPr>
          <p:cNvSpPr txBox="1"/>
          <p:nvPr/>
        </p:nvSpPr>
        <p:spPr>
          <a:xfrm>
            <a:off x="288010" y="365480"/>
            <a:ext cx="140420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Polska</a:t>
            </a:r>
            <a:r>
              <a:rPr kumimoji="0" lang="pl-PL" sz="9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pic>
        <p:nvPicPr>
          <p:cNvPr id="15" name="Graphic 14" descr="Logo Agencji Unii Europejskiej ds. Azylu (EUAA).">
            <a:extLst>
              <a:ext uri="{FF2B5EF4-FFF2-40B4-BE49-F238E27FC236}">
                <a16:creationId xmlns:a16="http://schemas.microsoft.com/office/drawing/2014/main" id="{87C051B2-59EF-C44B-809C-3E395A717C5B}"/>
              </a:ext>
            </a:extLst>
          </p:cNvPr>
          <p:cNvPicPr>
            <a:picLocks noChangeAspect="1"/>
          </p:cNvPicPr>
          <p:nvPr/>
        </p:nvPicPr>
        <p:blipFill>
          <a:blip r:embed="rId3">
            <a:extLst>
              <a:ext uri="{96DAC541-7B7A-43D3-8B79-37D633B846F1}">
                <asvg:svgBlip xmlns:asvg="http://schemas.microsoft.com/office/drawing/2016/SVG/main" r:embed="rId4"/>
              </a:ext>
            </a:extLst>
          </a:blip>
          <a:srcRect l="13876" t="24684" r="18422" b="28311"/>
          <a:stretch>
            <a:fillRect/>
          </a:stretch>
        </p:blipFill>
        <p:spPr>
          <a:xfrm>
            <a:off x="4059697" y="274967"/>
            <a:ext cx="963852" cy="472998"/>
          </a:xfrm>
          <a:prstGeom prst="rect">
            <a:avLst/>
          </a:prstGeom>
        </p:spPr>
      </p:pic>
      <p:pic>
        <p:nvPicPr>
          <p:cNvPr id="11" name="Picture 10" descr="Mapa państw UE+ z kołem zębatym i drogowskazem z oznaczeniami „obecne państwo” i „inne państwo UE+” wskazującymi w przeciwnych kierunkach.">
            <a:extLst>
              <a:ext uri="{FF2B5EF4-FFF2-40B4-BE49-F238E27FC236}">
                <a16:creationId xmlns:a16="http://schemas.microsoft.com/office/drawing/2014/main" id="{A022FD0B-727D-CE09-F72C-72B30D0389F6}"/>
              </a:ext>
            </a:extLst>
          </p:cNvPr>
          <p:cNvPicPr>
            <a:picLocks noChangeAspect="1"/>
          </p:cNvPicPr>
          <p:nvPr/>
        </p:nvPicPr>
        <p:blipFill>
          <a:blip r:embed="rId5"/>
          <a:srcRect t="1216" b="1216"/>
          <a:stretch/>
        </p:blipFill>
        <p:spPr>
          <a:xfrm>
            <a:off x="164963" y="2650713"/>
            <a:ext cx="5162687" cy="4905179"/>
          </a:xfrm>
          <a:prstGeom prst="rect">
            <a:avLst/>
          </a:prstGeom>
        </p:spPr>
      </p:pic>
      <p:sp>
        <p:nvSpPr>
          <p:cNvPr id="12" name="TextBox 11">
            <a:extLst>
              <a:ext uri="{FF2B5EF4-FFF2-40B4-BE49-F238E27FC236}">
                <a16:creationId xmlns:a16="http://schemas.microsoft.com/office/drawing/2014/main" id="{43CA1987-8C0B-62B7-DC0D-567039BD5700}"/>
              </a:ext>
              <a:ext uri="{C183D7F6-B498-43B3-948B-1728B52AA6E4}">
                <adec:decorative xmlns:adec="http://schemas.microsoft.com/office/drawing/2017/decorative" val="1"/>
              </a:ext>
            </a:extLst>
          </p:cNvPr>
          <p:cNvSpPr txBox="1"/>
          <p:nvPr/>
        </p:nvSpPr>
        <p:spPr>
          <a:xfrm>
            <a:off x="743083" y="3622906"/>
            <a:ext cx="746893" cy="323165"/>
          </a:xfrm>
          <a:prstGeom prst="rect">
            <a:avLst/>
          </a:prstGeom>
          <a:noFill/>
        </p:spPr>
        <p:txBody>
          <a:bodyPr wrap="square" lIns="0" tIns="0" rIns="0" bIns="0" rtlCol="0">
            <a:spAutoFit/>
          </a:bodyPr>
          <a:lstStyle/>
          <a:p>
            <a:pPr algn="ctr"/>
            <a:r>
              <a:rPr lang="pl-PL" sz="1050" b="1">
                <a:solidFill>
                  <a:srgbClr val="FFC423"/>
                </a:solidFill>
              </a:rPr>
              <a:t>Obecne</a:t>
            </a:r>
            <a:br>
              <a:rPr lang="pl-PL" sz="1050" b="1">
                <a:solidFill>
                  <a:schemeClr val="bg1"/>
                </a:solidFill>
              </a:rPr>
            </a:br>
            <a:r>
              <a:rPr lang="pl-PL" sz="1050" b="1">
                <a:solidFill>
                  <a:schemeClr val="bg1"/>
                </a:solidFill>
              </a:rPr>
              <a:t>państwo</a:t>
            </a:r>
          </a:p>
        </p:txBody>
      </p:sp>
      <p:sp>
        <p:nvSpPr>
          <p:cNvPr id="14" name="TextBox 13">
            <a:extLst>
              <a:ext uri="{FF2B5EF4-FFF2-40B4-BE49-F238E27FC236}">
                <a16:creationId xmlns:a16="http://schemas.microsoft.com/office/drawing/2014/main" id="{31019440-598F-96D4-6084-6FDBD3131929}"/>
              </a:ext>
              <a:ext uri="{C183D7F6-B498-43B3-948B-1728B52AA6E4}">
                <adec:decorative xmlns:adec="http://schemas.microsoft.com/office/drawing/2017/decorative" val="1"/>
              </a:ext>
            </a:extLst>
          </p:cNvPr>
          <p:cNvSpPr txBox="1"/>
          <p:nvPr/>
        </p:nvSpPr>
        <p:spPr>
          <a:xfrm>
            <a:off x="709569" y="4183767"/>
            <a:ext cx="746893" cy="323165"/>
          </a:xfrm>
          <a:prstGeom prst="rect">
            <a:avLst/>
          </a:prstGeom>
          <a:noFill/>
        </p:spPr>
        <p:txBody>
          <a:bodyPr wrap="square" lIns="0" tIns="0" rIns="0" bIns="0" rtlCol="0">
            <a:spAutoFit/>
          </a:bodyPr>
          <a:lstStyle/>
          <a:p>
            <a:pPr algn="ctr"/>
            <a:r>
              <a:rPr lang="pl-PL" sz="1050" b="1" dirty="0">
                <a:solidFill>
                  <a:srgbClr val="FFC423"/>
                </a:solidFill>
              </a:rPr>
              <a:t>Inne</a:t>
            </a:r>
            <a:br>
              <a:rPr lang="pl-PL" sz="1050" b="1" dirty="0">
                <a:solidFill>
                  <a:schemeClr val="bg1"/>
                </a:solidFill>
              </a:rPr>
            </a:br>
            <a:r>
              <a:rPr lang="pl-PL" sz="1050" b="1" dirty="0">
                <a:solidFill>
                  <a:schemeClr val="bg1"/>
                </a:solidFill>
              </a:rPr>
              <a:t>państwo </a:t>
            </a:r>
            <a:r>
              <a:rPr lang="pl-PL" sz="1050" b="1" dirty="0">
                <a:solidFill>
                  <a:srgbClr val="FFC423"/>
                </a:solidFill>
              </a:rPr>
              <a:t>UE+</a:t>
            </a:r>
          </a:p>
        </p:txBody>
      </p:sp>
      <p:sp>
        <p:nvSpPr>
          <p:cNvPr id="34" name="TextBox 33">
            <a:extLst>
              <a:ext uri="{FF2B5EF4-FFF2-40B4-BE49-F238E27FC236}">
                <a16:creationId xmlns:a16="http://schemas.microsoft.com/office/drawing/2014/main" id="{AFB2A267-7986-698F-558F-785A8BB25258}"/>
              </a:ext>
            </a:extLst>
          </p:cNvPr>
          <p:cNvSpPr txBox="1"/>
          <p:nvPr/>
        </p:nvSpPr>
        <p:spPr>
          <a:xfrm>
            <a:off x="3239589" y="7159568"/>
            <a:ext cx="1908880" cy="276999"/>
          </a:xfrm>
          <a:prstGeom prst="rect">
            <a:avLst/>
          </a:prstGeom>
          <a:noFill/>
        </p:spPr>
        <p:txBody>
          <a:bodyPr wrap="square">
            <a:spAutoFit/>
          </a:bodyPr>
          <a:lstStyle/>
          <a:p>
            <a:pPr algn="r" fontAlgn="base"/>
            <a:r>
              <a:rPr lang="pl-PL" sz="1200" dirty="0">
                <a:solidFill>
                  <a:srgbClr val="24234C"/>
                </a:solidFill>
                <a:latin typeface="Calibri" panose="020F0502020204030204" pitchFamily="34" charset="0"/>
                <a:cs typeface="Calibri" panose="020F0502020204030204" pitchFamily="34" charset="0"/>
              </a:rPr>
              <a:t>POLSKI</a:t>
            </a:r>
          </a:p>
        </p:txBody>
      </p:sp>
      <p:sp>
        <p:nvSpPr>
          <p:cNvPr id="8" name="Rectangle 7">
            <a:extLst>
              <a:ext uri="{FF2B5EF4-FFF2-40B4-BE49-F238E27FC236}">
                <a16:creationId xmlns:a16="http://schemas.microsoft.com/office/drawing/2014/main" id="{609D9C0B-D57A-AD7D-813F-E4918F1AF149}"/>
              </a:ext>
              <a:ext uri="{C183D7F6-B498-43B3-948B-1728B52AA6E4}">
                <adec:decorative xmlns:adec="http://schemas.microsoft.com/office/drawing/2017/decorative" val="1"/>
              </a:ext>
            </a:extLst>
          </p:cNvPr>
          <p:cNvSpPr/>
          <p:nvPr/>
        </p:nvSpPr>
        <p:spPr>
          <a:xfrm>
            <a:off x="0" y="-1"/>
            <a:ext cx="198000" cy="7560000"/>
          </a:xfrm>
          <a:prstGeom prst="rect">
            <a:avLst/>
          </a:prstGeom>
          <a:solidFill>
            <a:srgbClr val="0097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solidFill>
                <a:srgbClr val="0097A5"/>
              </a:solidFill>
            </a:endParaRPr>
          </a:p>
        </p:txBody>
      </p:sp>
      <p:pic>
        <p:nvPicPr>
          <p:cNvPr id="4" name="Picture 3">
            <a:extLst>
              <a:ext uri="{FF2B5EF4-FFF2-40B4-BE49-F238E27FC236}">
                <a16:creationId xmlns:a16="http://schemas.microsoft.com/office/drawing/2014/main" id="{22A71251-3534-58BA-5896-90EC753013D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86218" y="859248"/>
            <a:ext cx="349116" cy="472997"/>
          </a:xfrm>
          <a:prstGeom prst="rect">
            <a:avLst/>
          </a:prstGeom>
        </p:spPr>
      </p:pic>
      <p:pic>
        <p:nvPicPr>
          <p:cNvPr id="23" name="Obraz 22">
            <a:extLst>
              <a:ext uri="{FF2B5EF4-FFF2-40B4-BE49-F238E27FC236}">
                <a16:creationId xmlns:a16="http://schemas.microsoft.com/office/drawing/2014/main" id="{4E0292EA-8895-42AE-9B82-AD4CA49AB8CB}"/>
              </a:ext>
            </a:extLst>
          </p:cNvPr>
          <p:cNvPicPr>
            <a:picLocks noChangeAspect="1"/>
          </p:cNvPicPr>
          <p:nvPr/>
        </p:nvPicPr>
        <p:blipFill>
          <a:blip r:embed="rId7"/>
          <a:stretch>
            <a:fillRect/>
          </a:stretch>
        </p:blipFill>
        <p:spPr>
          <a:xfrm>
            <a:off x="1599144" y="2655"/>
            <a:ext cx="2061211" cy="1034247"/>
          </a:xfrm>
          <a:prstGeom prst="rect">
            <a:avLst/>
          </a:prstGeom>
        </p:spPr>
      </p:pic>
    </p:spTree>
    <p:extLst>
      <p:ext uri="{BB962C8B-B14F-4D97-AF65-F5344CB8AC3E}">
        <p14:creationId xmlns:p14="http://schemas.microsoft.com/office/powerpoint/2010/main" val="207058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CC752-96F7-A659-015A-96F6461BF8E2}"/>
              </a:ext>
              <a:ext uri="{C183D7F6-B498-43B3-948B-1728B52AA6E4}">
                <adec:decorative xmlns:adec="http://schemas.microsoft.com/office/drawing/2017/decorative" val="1"/>
              </a:ext>
            </a:extLst>
          </p:cNvPr>
          <p:cNvSpPr/>
          <p:nvPr/>
        </p:nvSpPr>
        <p:spPr>
          <a:xfrm>
            <a:off x="0" y="-1"/>
            <a:ext cx="5327650" cy="7559675"/>
          </a:xfrm>
          <a:prstGeom prst="rect">
            <a:avLst/>
          </a:prstGeom>
          <a:solidFill>
            <a:srgbClr val="C00000">
              <a:alpha val="1175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4" name="Slide Number Placeholder 3">
            <a:extLst>
              <a:ext uri="{FF2B5EF4-FFF2-40B4-BE49-F238E27FC236}">
                <a16:creationId xmlns:a16="http://schemas.microsoft.com/office/drawing/2014/main" id="{30983148-86C3-D027-EB57-335487D27020}"/>
              </a:ext>
            </a:extLst>
          </p:cNvPr>
          <p:cNvSpPr>
            <a:spLocks noGrp="1"/>
          </p:cNvSpPr>
          <p:nvPr>
            <p:ph type="sldNum" sz="quarter" idx="4"/>
          </p:nvPr>
        </p:nvSpPr>
        <p:spPr/>
        <p:txBody>
          <a:bodyPr/>
          <a:lstStyle/>
          <a:p>
            <a:r>
              <a:rPr lang="pl-PL" dirty="0">
                <a:solidFill>
                  <a:schemeClr val="tx1"/>
                </a:solidFill>
              </a:rPr>
              <a:t>10</a:t>
            </a:r>
          </a:p>
        </p:txBody>
      </p:sp>
      <p:sp>
        <p:nvSpPr>
          <p:cNvPr id="2" name="Title 1">
            <a:extLst>
              <a:ext uri="{FF2B5EF4-FFF2-40B4-BE49-F238E27FC236}">
                <a16:creationId xmlns:a16="http://schemas.microsoft.com/office/drawing/2014/main" id="{EBAD95FC-0030-DCA4-3ABC-239F723D3CB7}"/>
              </a:ext>
            </a:extLst>
          </p:cNvPr>
          <p:cNvSpPr>
            <a:spLocks noGrp="1"/>
          </p:cNvSpPr>
          <p:nvPr>
            <p:ph type="ctrTitle"/>
          </p:nvPr>
        </p:nvSpPr>
        <p:spPr>
          <a:xfrm>
            <a:off x="648000" y="324000"/>
            <a:ext cx="4284000" cy="460502"/>
          </a:xfrm>
        </p:spPr>
        <p:txBody>
          <a:bodyPr/>
          <a:lstStyle/>
          <a:p>
            <a:r>
              <a:rPr lang="pl-PL"/>
              <a:t>JAKIE SĄ KONSEKWENCJE NIEWYWIĄZANIA SIĘ Z OBOWIĄZKÓW?</a:t>
            </a:r>
          </a:p>
        </p:txBody>
      </p:sp>
      <p:sp>
        <p:nvSpPr>
          <p:cNvPr id="3" name="Subtitle 2">
            <a:extLst>
              <a:ext uri="{FF2B5EF4-FFF2-40B4-BE49-F238E27FC236}">
                <a16:creationId xmlns:a16="http://schemas.microsoft.com/office/drawing/2014/main" id="{146CF63F-1D44-4397-332A-EB7BB5ACF4FB}"/>
              </a:ext>
            </a:extLst>
          </p:cNvPr>
          <p:cNvSpPr>
            <a:spLocks noGrp="1"/>
          </p:cNvSpPr>
          <p:nvPr>
            <p:ph type="subTitle" idx="1"/>
          </p:nvPr>
        </p:nvSpPr>
        <p:spPr>
          <a:xfrm>
            <a:off x="2858947" y="900000"/>
            <a:ext cx="2007694" cy="2549256"/>
          </a:xfrm>
        </p:spPr>
        <p:txBody>
          <a:bodyPr/>
          <a:lstStyle/>
          <a:p>
            <a:pPr>
              <a:spcAft>
                <a:spcPts val="200"/>
              </a:spcAft>
            </a:pPr>
            <a:r>
              <a:rPr lang="pl-PL" dirty="0"/>
              <a:t>Jeśli nie będziesz współpracować z władzami, będzie to miało negatywny wpływ na Twój wniosek.</a:t>
            </a:r>
          </a:p>
          <a:p>
            <a:endParaRPr lang="en-GB" dirty="0"/>
          </a:p>
          <a:p>
            <a:r>
              <a:rPr lang="pl-PL" dirty="0"/>
              <a:t>Jeśli nie złożysz odcisków palców, władze mogą stwierdzić, że uzyskanie  ochrony w Europie już Cię nie interesuje. Przestaną rozpatrywać Twój wniosek, co oznacza, że nie będziesz już mieć prawa do pozostania w tym państwie. </a:t>
            </a:r>
          </a:p>
        </p:txBody>
      </p:sp>
      <p:pic>
        <p:nvPicPr>
          <p:cNvPr id="8" name="Picture 7" descr="Wnioskodawca siedzi przy stole z formularzem przed sobą, z gniewnym wyrazem twarzy i skrzyżowanymi rękami. W tle widoczna jest ikona z odciskami palców i aparatem fotograficznym, które są przekreślone. ">
            <a:extLst>
              <a:ext uri="{FF2B5EF4-FFF2-40B4-BE49-F238E27FC236}">
                <a16:creationId xmlns:a16="http://schemas.microsoft.com/office/drawing/2014/main" id="{057116E4-4586-285F-87D6-90A3908341AC}"/>
              </a:ext>
            </a:extLst>
          </p:cNvPr>
          <p:cNvPicPr>
            <a:picLocks noChangeAspect="1"/>
          </p:cNvPicPr>
          <p:nvPr/>
        </p:nvPicPr>
        <p:blipFill>
          <a:blip r:embed="rId2"/>
          <a:srcRect t="470" b="470"/>
          <a:stretch/>
        </p:blipFill>
        <p:spPr>
          <a:xfrm>
            <a:off x="432000" y="971316"/>
            <a:ext cx="2253506" cy="2783991"/>
          </a:xfrm>
          <a:prstGeom prst="rect">
            <a:avLst/>
          </a:prstGeom>
        </p:spPr>
      </p:pic>
      <p:sp>
        <p:nvSpPr>
          <p:cNvPr id="5" name="Subtitle 2">
            <a:extLst>
              <a:ext uri="{FF2B5EF4-FFF2-40B4-BE49-F238E27FC236}">
                <a16:creationId xmlns:a16="http://schemas.microsoft.com/office/drawing/2014/main" id="{84A3EFA4-860D-2CD8-C656-1992043AB627}"/>
              </a:ext>
            </a:extLst>
          </p:cNvPr>
          <p:cNvSpPr txBox="1">
            <a:spLocks/>
          </p:cNvSpPr>
          <p:nvPr/>
        </p:nvSpPr>
        <p:spPr>
          <a:xfrm>
            <a:off x="385841" y="4083038"/>
            <a:ext cx="1940800" cy="3111722"/>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wyjedziesz do innego państwa UE+ bez pozwolenia </a:t>
            </a:r>
            <a:br>
              <a:rPr lang="en-US" dirty="0"/>
            </a:br>
            <a:r>
              <a:rPr lang="pl-PL" dirty="0"/>
              <a:t>lub złożysz wniosek o ochronę międzynarodową w innym państwie UE+, prawdopodobnie zostaniesz odesłany(-a) do państwa UE+, które jest odpowiedzialne za rozpatrzenie Twojego wniosku.</a:t>
            </a:r>
          </a:p>
          <a:p>
            <a:endParaRPr lang="en-GB" dirty="0"/>
          </a:p>
          <a:p>
            <a:r>
              <a:rPr lang="pl-PL" dirty="0"/>
              <a:t>Jeśli przebywasz w państwie UE+ innym niż to, w którym musisz przebywać, Twoja swoboda może być ograniczona i możesz otrzymać mniejsze wsparcie.</a:t>
            </a:r>
          </a:p>
        </p:txBody>
      </p:sp>
      <p:pic>
        <p:nvPicPr>
          <p:cNvPr id="6" name="Picture 5">
            <a:extLst>
              <a:ext uri="{FF2B5EF4-FFF2-40B4-BE49-F238E27FC236}">
                <a16:creationId xmlns:a16="http://schemas.microsoft.com/office/drawing/2014/main" id="{A0FE4CC3-4C05-FBE3-BA2A-B1B0C0EAD6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b="19421"/>
          <a:stretch>
            <a:fillRect/>
          </a:stretch>
        </p:blipFill>
        <p:spPr>
          <a:xfrm>
            <a:off x="2224201" y="3896224"/>
            <a:ext cx="2904418" cy="2763451"/>
          </a:xfrm>
          <a:prstGeom prst="rect">
            <a:avLst/>
          </a:prstGeom>
        </p:spPr>
      </p:pic>
      <p:sp>
        <p:nvSpPr>
          <p:cNvPr id="11" name="Subtitle 2">
            <a:extLst>
              <a:ext uri="{FF2B5EF4-FFF2-40B4-BE49-F238E27FC236}">
                <a16:creationId xmlns:a16="http://schemas.microsoft.com/office/drawing/2014/main" id="{D29D3C63-D9DC-3BEA-D757-D70248A6E1C4}"/>
              </a:ext>
              <a:ext uri="{C183D7F6-B498-43B3-948B-1728B52AA6E4}">
                <adec:decorative xmlns:adec="http://schemas.microsoft.com/office/drawing/2017/decorative" val="1"/>
              </a:ext>
            </a:extLst>
          </p:cNvPr>
          <p:cNvSpPr txBox="1">
            <a:spLocks/>
          </p:cNvSpPr>
          <p:nvPr/>
        </p:nvSpPr>
        <p:spPr>
          <a:xfrm>
            <a:off x="2501265" y="4031413"/>
            <a:ext cx="883920" cy="3477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pl-PL" sz="850" b="1" dirty="0"/>
              <a:t>Polska</a:t>
            </a:r>
            <a:endParaRPr lang="pl-PL" sz="850" dirty="0"/>
          </a:p>
        </p:txBody>
      </p:sp>
      <p:sp>
        <p:nvSpPr>
          <p:cNvPr id="13" name="Subtitle 2">
            <a:extLst>
              <a:ext uri="{FF2B5EF4-FFF2-40B4-BE49-F238E27FC236}">
                <a16:creationId xmlns:a16="http://schemas.microsoft.com/office/drawing/2014/main" id="{B70729F3-EAC5-B5E9-33AC-EFC2A9676CB1}"/>
              </a:ext>
              <a:ext uri="{C183D7F6-B498-43B3-948B-1728B52AA6E4}">
                <adec:decorative xmlns:adec="http://schemas.microsoft.com/office/drawing/2017/decorative" val="1"/>
              </a:ext>
            </a:extLst>
          </p:cNvPr>
          <p:cNvSpPr txBox="1">
            <a:spLocks/>
          </p:cNvSpPr>
          <p:nvPr/>
        </p:nvSpPr>
        <p:spPr>
          <a:xfrm>
            <a:off x="4114403" y="4077352"/>
            <a:ext cx="742488" cy="321288"/>
          </a:xfrm>
          <a:prstGeom prst="rect">
            <a:avLst/>
          </a:prstGeom>
          <a:solidFill>
            <a:schemeClr val="accent5">
              <a:lumMod val="20000"/>
              <a:lumOff val="80000"/>
            </a:schemeClr>
          </a:solidFill>
        </p:spPr>
        <p:txBody>
          <a:bodyPr lIns="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80000"/>
              </a:lnSpc>
            </a:pPr>
            <a:r>
              <a:rPr lang="pl-PL" sz="850" b="1" dirty="0"/>
              <a:t>Inne </a:t>
            </a:r>
            <a:br>
              <a:rPr lang="en-US" sz="850" b="1" dirty="0"/>
            </a:br>
            <a:r>
              <a:rPr lang="pl-PL" sz="850" b="1" dirty="0"/>
              <a:t>państwo UE+</a:t>
            </a:r>
          </a:p>
        </p:txBody>
      </p:sp>
    </p:spTree>
    <p:extLst>
      <p:ext uri="{BB962C8B-B14F-4D97-AF65-F5344CB8AC3E}">
        <p14:creationId xmlns:p14="http://schemas.microsoft.com/office/powerpoint/2010/main" val="187496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6EDD75-D8E3-B844-49C8-5843EBE7A9CB}"/>
              </a:ext>
            </a:extLst>
          </p:cNvPr>
          <p:cNvSpPr>
            <a:spLocks noGrp="1"/>
          </p:cNvSpPr>
          <p:nvPr>
            <p:ph type="sldNum" sz="quarter" idx="4"/>
          </p:nvPr>
        </p:nvSpPr>
        <p:spPr/>
        <p:txBody>
          <a:bodyPr/>
          <a:lstStyle/>
          <a:p>
            <a:r>
              <a:rPr lang="pl-PL" dirty="0">
                <a:solidFill>
                  <a:schemeClr val="tx1"/>
                </a:solidFill>
              </a:rPr>
              <a:t>11</a:t>
            </a:r>
          </a:p>
        </p:txBody>
      </p:sp>
      <p:sp>
        <p:nvSpPr>
          <p:cNvPr id="2" name="Title 1">
            <a:extLst>
              <a:ext uri="{FF2B5EF4-FFF2-40B4-BE49-F238E27FC236}">
                <a16:creationId xmlns:a16="http://schemas.microsoft.com/office/drawing/2014/main" id="{C541F80B-C281-B568-D76F-E586CE3B8814}"/>
              </a:ext>
            </a:extLst>
          </p:cNvPr>
          <p:cNvSpPr>
            <a:spLocks noGrp="1"/>
          </p:cNvSpPr>
          <p:nvPr>
            <p:ph type="ctrTitle"/>
          </p:nvPr>
        </p:nvSpPr>
        <p:spPr>
          <a:xfrm>
            <a:off x="648000" y="342000"/>
            <a:ext cx="4284000" cy="266602"/>
          </a:xfrm>
        </p:spPr>
        <p:txBody>
          <a:bodyPr/>
          <a:lstStyle/>
          <a:p>
            <a:r>
              <a:rPr lang="pl-PL" dirty="0"/>
              <a:t>ZATRZYMANIE – CO TO JEST?</a:t>
            </a:r>
          </a:p>
        </p:txBody>
      </p:sp>
      <p:sp>
        <p:nvSpPr>
          <p:cNvPr id="3" name="Subtitle 2">
            <a:extLst>
              <a:ext uri="{FF2B5EF4-FFF2-40B4-BE49-F238E27FC236}">
                <a16:creationId xmlns:a16="http://schemas.microsoft.com/office/drawing/2014/main" id="{A892BD39-016B-1511-CB01-1EAFFEE07435}"/>
              </a:ext>
            </a:extLst>
          </p:cNvPr>
          <p:cNvSpPr>
            <a:spLocks noGrp="1"/>
          </p:cNvSpPr>
          <p:nvPr>
            <p:ph type="subTitle" idx="1"/>
          </p:nvPr>
        </p:nvSpPr>
        <p:spPr>
          <a:xfrm>
            <a:off x="396000" y="720000"/>
            <a:ext cx="4536000" cy="2947651"/>
          </a:xfrm>
        </p:spPr>
        <p:txBody>
          <a:bodyPr/>
          <a:lstStyle/>
          <a:p>
            <a:r>
              <a:rPr lang="pl-PL" dirty="0"/>
              <a:t>Zatrzymanie (zwane również detencją) oznacza umieszczenie w określonym miejscu, z którego nie można swobodnie wyjść. Władze muszą mieć uzasadniony powód, aby Cię zatrzymać. Muszą mieć pewność, że w Twoim przypadku nie ma innej możliwości. Przed podjęciem decyzji władze ocenią Twoją sytuację osobistą.  Powody zatrzymania mogą być między innymi takie: </a:t>
            </a:r>
          </a:p>
        </p:txBody>
      </p:sp>
      <p:sp>
        <p:nvSpPr>
          <p:cNvPr id="8" name="Subtitle 2">
            <a:extLst>
              <a:ext uri="{FF2B5EF4-FFF2-40B4-BE49-F238E27FC236}">
                <a16:creationId xmlns:a16="http://schemas.microsoft.com/office/drawing/2014/main" id="{D5805732-B4BE-9E29-653D-058441ABB35B}"/>
              </a:ext>
            </a:extLst>
          </p:cNvPr>
          <p:cNvSpPr txBox="1">
            <a:spLocks/>
          </p:cNvSpPr>
          <p:nvPr/>
        </p:nvSpPr>
        <p:spPr>
          <a:xfrm>
            <a:off x="2663825" y="1889013"/>
            <a:ext cx="2303340" cy="294765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bez zatrzymania nie można zweryfikować istotnych aspektów Twojego wniosku o udzielenie ochrony (na przykład tożsamości)</a:t>
            </a:r>
          </a:p>
          <a:p>
            <a:pPr marL="108000" indent="-108000">
              <a:spcAft>
                <a:spcPts val="200"/>
              </a:spcAft>
              <a:buFont typeface="Arial" panose="020B0604020202020204" pitchFamily="34" charset="0"/>
              <a:buChar char="•"/>
            </a:pPr>
            <a:r>
              <a:rPr lang="pl-PL" dirty="0"/>
              <a:t>nie wypełniłeś(-</a:t>
            </a:r>
            <a:r>
              <a:rPr lang="pl-PL" dirty="0" err="1"/>
              <a:t>aś</a:t>
            </a:r>
            <a:r>
              <a:rPr lang="pl-PL" dirty="0"/>
              <a:t>) obowiązku przebywania w określonym miejscu i istnieje ryzyko, że ponownie je opuścisz, a władze nie będą mogły się z Tobą skontaktować </a:t>
            </a:r>
          </a:p>
          <a:p>
            <a:pPr marL="108000" indent="-108000">
              <a:spcAft>
                <a:spcPts val="200"/>
              </a:spcAft>
              <a:buFont typeface="Arial" panose="020B0604020202020204" pitchFamily="34" charset="0"/>
              <a:buChar char="•"/>
            </a:pPr>
            <a:r>
              <a:rPr lang="pl-PL" dirty="0"/>
              <a:t>otrzymałeś(-</a:t>
            </a:r>
            <a:r>
              <a:rPr lang="pl-PL" dirty="0" err="1"/>
              <a:t>aś</a:t>
            </a:r>
            <a:r>
              <a:rPr lang="pl-PL" dirty="0"/>
              <a:t>) decyzję o przekazaniu do państwa UE+ odpowiedzialnego za rozpatrzenie Twojego wniosku o udzielenie ochrony i istnieje ryzyko, że uciekniesz przed przekazaniem </a:t>
            </a:r>
          </a:p>
          <a:p>
            <a:pPr marL="108000" indent="-108000">
              <a:spcAft>
                <a:spcPts val="200"/>
              </a:spcAft>
              <a:buFont typeface="Arial" panose="020B0604020202020204" pitchFamily="34" charset="0"/>
              <a:buChar char="•"/>
            </a:pPr>
            <a:r>
              <a:rPr lang="pl-PL" dirty="0"/>
              <a:t>stwarzasz ryzyko dla bezpieczeństwa.</a:t>
            </a:r>
          </a:p>
          <a:p>
            <a:pPr marL="108000" lvl="0" indent="-108000">
              <a:spcAft>
                <a:spcPts val="200"/>
              </a:spcAft>
              <a:buFont typeface="Arial" panose="020B0604020202020204" pitchFamily="34" charset="0"/>
              <a:buChar char="•"/>
            </a:pPr>
            <a:endParaRPr lang="en-LU" dirty="0"/>
          </a:p>
        </p:txBody>
      </p:sp>
      <p:pic>
        <p:nvPicPr>
          <p:cNvPr id="6" name="Picture 5" descr="Grupa wnioskodawców rozmawiających z pracownikiem i ochroniarzem na dziedzińcu ośrodka detencyjnego. Ośrodek detencyjny jest ogrodzony.">
            <a:extLst>
              <a:ext uri="{FF2B5EF4-FFF2-40B4-BE49-F238E27FC236}">
                <a16:creationId xmlns:a16="http://schemas.microsoft.com/office/drawing/2014/main" id="{22F9A681-C8E4-64F9-C381-FDE5258DB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65" y="1664843"/>
            <a:ext cx="1944113" cy="1858861"/>
          </a:xfrm>
          <a:prstGeom prst="rect">
            <a:avLst/>
          </a:prstGeom>
        </p:spPr>
      </p:pic>
      <p:sp>
        <p:nvSpPr>
          <p:cNvPr id="9" name="Subtitle 2">
            <a:extLst>
              <a:ext uri="{FF2B5EF4-FFF2-40B4-BE49-F238E27FC236}">
                <a16:creationId xmlns:a16="http://schemas.microsoft.com/office/drawing/2014/main" id="{DFF36655-EC78-8463-F4C1-6B56F59BEEF9}"/>
              </a:ext>
            </a:extLst>
          </p:cNvPr>
          <p:cNvSpPr txBox="1">
            <a:spLocks/>
          </p:cNvSpPr>
          <p:nvPr/>
        </p:nvSpPr>
        <p:spPr>
          <a:xfrm>
            <a:off x="396000" y="5197641"/>
            <a:ext cx="4536000" cy="118487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W przypadku zatrzymania możesz odwołać się od decyzji i zwrócić się o bezpłatną pomoc prawną i przedstawiciela prawnego. </a:t>
            </a:r>
          </a:p>
          <a:p>
            <a:pPr marL="216000" indent="-216000">
              <a:spcBef>
                <a:spcPts val="600"/>
              </a:spcBef>
              <a:buSzPct val="160000"/>
              <a:buBlip>
                <a:blip r:embed="rId3"/>
              </a:buBlip>
            </a:pPr>
            <a:r>
              <a:rPr lang="pl-PL" b="1" dirty="0">
                <a:solidFill>
                  <a:srgbClr val="C00000"/>
                </a:solidFill>
              </a:rPr>
              <a:t>WAŻNE!  </a:t>
            </a:r>
            <a:r>
              <a:rPr lang="pl-PL" dirty="0"/>
              <a:t>Jeśli udasz się do innego państwa UE+ bez zezwolenia, zwiększy to ryzyko zatrzymania w przyszłości.</a:t>
            </a:r>
          </a:p>
          <a:p>
            <a:endParaRPr lang="en-LU" dirty="0"/>
          </a:p>
        </p:txBody>
      </p:sp>
    </p:spTree>
    <p:extLst>
      <p:ext uri="{BB962C8B-B14F-4D97-AF65-F5344CB8AC3E}">
        <p14:creationId xmlns:p14="http://schemas.microsoft.com/office/powerpoint/2010/main" val="402779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70E198-6088-29E3-DBF8-8F9F9F3F67A4}"/>
              </a:ext>
            </a:extLst>
          </p:cNvPr>
          <p:cNvSpPr>
            <a:spLocks noGrp="1"/>
          </p:cNvSpPr>
          <p:nvPr>
            <p:ph type="sldNum" sz="quarter" idx="4"/>
          </p:nvPr>
        </p:nvSpPr>
        <p:spPr/>
        <p:txBody>
          <a:bodyPr/>
          <a:lstStyle/>
          <a:p>
            <a:r>
              <a:rPr lang="pl-PL" dirty="0">
                <a:solidFill>
                  <a:schemeClr val="tx1"/>
                </a:solidFill>
              </a:rPr>
              <a:t>12</a:t>
            </a:r>
          </a:p>
        </p:txBody>
      </p:sp>
      <p:sp>
        <p:nvSpPr>
          <p:cNvPr id="2" name="Title 1">
            <a:extLst>
              <a:ext uri="{FF2B5EF4-FFF2-40B4-BE49-F238E27FC236}">
                <a16:creationId xmlns:a16="http://schemas.microsoft.com/office/drawing/2014/main" id="{373618E4-37D9-51C4-6B20-E6FEBECA878D}"/>
              </a:ext>
            </a:extLst>
          </p:cNvPr>
          <p:cNvSpPr>
            <a:spLocks noGrp="1"/>
          </p:cNvSpPr>
          <p:nvPr>
            <p:ph type="ctrTitle"/>
          </p:nvPr>
        </p:nvSpPr>
        <p:spPr>
          <a:xfrm>
            <a:off x="648000" y="324000"/>
            <a:ext cx="4284000" cy="460502"/>
          </a:xfrm>
        </p:spPr>
        <p:txBody>
          <a:bodyPr/>
          <a:lstStyle/>
          <a:p>
            <a:r>
              <a:rPr lang="pl-PL" dirty="0"/>
              <a:t>W JAKI SPOSÓB WŁADZE DECYDUJĄ, KTÓRE PAŃSTWO UE+ ROZPATRZY TWÓJ WNIOSEK?</a:t>
            </a:r>
          </a:p>
        </p:txBody>
      </p:sp>
      <p:sp>
        <p:nvSpPr>
          <p:cNvPr id="3" name="Subtitle 2">
            <a:extLst>
              <a:ext uri="{FF2B5EF4-FFF2-40B4-BE49-F238E27FC236}">
                <a16:creationId xmlns:a16="http://schemas.microsoft.com/office/drawing/2014/main" id="{C28247E7-EAF5-EF36-9C48-6B745A0557F8}"/>
              </a:ext>
            </a:extLst>
          </p:cNvPr>
          <p:cNvSpPr>
            <a:spLocks noGrp="1"/>
          </p:cNvSpPr>
          <p:nvPr>
            <p:ph type="subTitle" idx="1"/>
          </p:nvPr>
        </p:nvSpPr>
        <p:spPr>
          <a:xfrm>
            <a:off x="396000" y="900001"/>
            <a:ext cx="4536000" cy="773086"/>
          </a:xfrm>
        </p:spPr>
        <p:txBody>
          <a:bodyPr/>
          <a:lstStyle/>
          <a:p>
            <a:r>
              <a:rPr lang="pl-PL" dirty="0"/>
              <a:t>Jeśli jest to Twój pierwszy wniosek o udzielenie ochrony międzynarodowej w państwie UE+, istnieje kilka powodów, dla których określone państwo UE+ może być odpowiedzialne za rozpatrzenie Twojego wniosku.</a:t>
            </a:r>
          </a:p>
        </p:txBody>
      </p:sp>
      <p:pic>
        <p:nvPicPr>
          <p:cNvPr id="14" name="Picture 13">
            <a:extLst>
              <a:ext uri="{FF2B5EF4-FFF2-40B4-BE49-F238E27FC236}">
                <a16:creationId xmlns:a16="http://schemas.microsoft.com/office/drawing/2014/main" id="{A6385679-A903-FBE7-105C-2DC063C3347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484277" y="2155986"/>
            <a:ext cx="354622" cy="922777"/>
          </a:xfrm>
          <a:prstGeom prst="rect">
            <a:avLst/>
          </a:prstGeom>
        </p:spPr>
      </p:pic>
      <p:pic>
        <p:nvPicPr>
          <p:cNvPr id="15" name="Picture 14">
            <a:extLst>
              <a:ext uri="{FF2B5EF4-FFF2-40B4-BE49-F238E27FC236}">
                <a16:creationId xmlns:a16="http://schemas.microsoft.com/office/drawing/2014/main" id="{7D774528-64BA-DC01-8ABF-FFEF796127E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877389" y="2152170"/>
            <a:ext cx="349598" cy="922776"/>
          </a:xfrm>
          <a:prstGeom prst="rect">
            <a:avLst/>
          </a:prstGeom>
        </p:spPr>
      </p:pic>
      <p:pic>
        <p:nvPicPr>
          <p:cNvPr id="7" name="Picture 6">
            <a:extLst>
              <a:ext uri="{FF2B5EF4-FFF2-40B4-BE49-F238E27FC236}">
                <a16:creationId xmlns:a16="http://schemas.microsoft.com/office/drawing/2014/main" id="{646F48D1-2B95-1B4C-9E9B-65D6BF2BF73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21602" y="2292857"/>
            <a:ext cx="249166" cy="790121"/>
          </a:xfrm>
          <a:prstGeom prst="rect">
            <a:avLst/>
          </a:prstGeom>
        </p:spPr>
      </p:pic>
      <p:sp>
        <p:nvSpPr>
          <p:cNvPr id="21" name="Subtitle 2">
            <a:extLst>
              <a:ext uri="{FF2B5EF4-FFF2-40B4-BE49-F238E27FC236}">
                <a16:creationId xmlns:a16="http://schemas.microsoft.com/office/drawing/2014/main" id="{0F5DCE70-DF04-7829-00F4-51A1D11C211B}"/>
              </a:ext>
            </a:extLst>
          </p:cNvPr>
          <p:cNvSpPr txBox="1">
            <a:spLocks/>
          </p:cNvSpPr>
          <p:nvPr/>
        </p:nvSpPr>
        <p:spPr>
          <a:xfrm>
            <a:off x="395650" y="1673086"/>
            <a:ext cx="4536350" cy="22540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200"/>
              </a:spcBef>
            </a:pPr>
            <a:r>
              <a:rPr lang="pl-PL" sz="1200" b="1"/>
              <a:t>1) Więzi rodzinne</a:t>
            </a:r>
          </a:p>
        </p:txBody>
      </p:sp>
      <p:sp>
        <p:nvSpPr>
          <p:cNvPr id="18" name="Subtitle 2">
            <a:extLst>
              <a:ext uri="{FF2B5EF4-FFF2-40B4-BE49-F238E27FC236}">
                <a16:creationId xmlns:a16="http://schemas.microsoft.com/office/drawing/2014/main" id="{4F3D04F9-4DB7-26AA-E90C-373B949D0A42}"/>
              </a:ext>
            </a:extLst>
          </p:cNvPr>
          <p:cNvSpPr txBox="1">
            <a:spLocks/>
          </p:cNvSpPr>
          <p:nvPr/>
        </p:nvSpPr>
        <p:spPr>
          <a:xfrm>
            <a:off x="1939834" y="1950151"/>
            <a:ext cx="2991816" cy="138650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Pierwszym i najważniejszym powodem jest to, że członek bliskiej rodziny otrzymał już ochronę międzynarodową lub obecnie ubiega się o ochronę międzynarodową w innym państwie UE+, a Ty powinieneś(powinnaś) połączyć się z nim przed rozpatrzeniem Twojego wniosku o ochronę międzynarodową.</a:t>
            </a:r>
          </a:p>
        </p:txBody>
      </p:sp>
      <p:sp>
        <p:nvSpPr>
          <p:cNvPr id="10" name="Subtitle 2">
            <a:extLst>
              <a:ext uri="{FF2B5EF4-FFF2-40B4-BE49-F238E27FC236}">
                <a16:creationId xmlns:a16="http://schemas.microsoft.com/office/drawing/2014/main" id="{49F566CB-C751-22AC-BFFF-AE7CBF4A0163}"/>
              </a:ext>
            </a:extLst>
          </p:cNvPr>
          <p:cNvSpPr txBox="1">
            <a:spLocks/>
          </p:cNvSpPr>
          <p:nvPr/>
        </p:nvSpPr>
        <p:spPr>
          <a:xfrm>
            <a:off x="395650" y="3336660"/>
            <a:ext cx="4536000" cy="99042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Za członków bliskiej rodziny uważa się:</a:t>
            </a:r>
          </a:p>
          <a:p>
            <a:r>
              <a:rPr lang="pl-PL"/>
              <a:t>• Twojego męża lub Twoją żonę</a:t>
            </a:r>
          </a:p>
          <a:p>
            <a:r>
              <a:rPr lang="pl-PL"/>
              <a:t>• Twojego partnera, z którym / Twoją partnerkę, z którą nie jesteś w związku małżeńskim, lecz pozostajesz w stałym związku</a:t>
            </a:r>
          </a:p>
          <a:p>
            <a:r>
              <a:rPr lang="pl-PL"/>
              <a:t>• dziecko (poniżej 18 lat i niepozostające w związku małżeńskim). </a:t>
            </a:r>
          </a:p>
          <a:p>
            <a:endParaRPr lang="en-GB"/>
          </a:p>
          <a:p>
            <a:endParaRPr lang="en-GB"/>
          </a:p>
        </p:txBody>
      </p:sp>
      <p:sp>
        <p:nvSpPr>
          <p:cNvPr id="16" name="Subtitle 2">
            <a:extLst>
              <a:ext uri="{FF2B5EF4-FFF2-40B4-BE49-F238E27FC236}">
                <a16:creationId xmlns:a16="http://schemas.microsoft.com/office/drawing/2014/main" id="{84B1D459-EE80-72F6-DEA5-EC182A8E1DE6}"/>
              </a:ext>
            </a:extLst>
          </p:cNvPr>
          <p:cNvSpPr txBox="1">
            <a:spLocks/>
          </p:cNvSpPr>
          <p:nvPr/>
        </p:nvSpPr>
        <p:spPr>
          <a:xfrm>
            <a:off x="395650" y="4524224"/>
            <a:ext cx="4536000" cy="61843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6000" indent="-216000">
              <a:spcBef>
                <a:spcPts val="600"/>
              </a:spcBef>
              <a:buSzPct val="160000"/>
              <a:buBlip>
                <a:blip r:embed="rId5"/>
              </a:buBlip>
            </a:pPr>
            <a:r>
              <a:rPr lang="pl-PL" b="1" dirty="0">
                <a:solidFill>
                  <a:srgbClr val="C00000"/>
                </a:solidFill>
              </a:rPr>
              <a:t>WAŻNE! </a:t>
            </a:r>
            <a:r>
              <a:rPr lang="pl-PL" dirty="0"/>
              <a:t>Musisz być w stanie jak najszybciej udowodnić, że byłeś(-</a:t>
            </a:r>
            <a:r>
              <a:rPr lang="pl-PL" dirty="0" err="1"/>
              <a:t>aś</a:t>
            </a:r>
            <a:r>
              <a:rPr lang="pl-PL" dirty="0"/>
              <a:t>) w związku z tą osobą przed wjazdem do regionu państwa UE+. Okres ten może obejmować podróż z państwa pochodzenia.</a:t>
            </a:r>
          </a:p>
        </p:txBody>
      </p:sp>
      <p:sp>
        <p:nvSpPr>
          <p:cNvPr id="8" name="Subtitle 2">
            <a:extLst>
              <a:ext uri="{FF2B5EF4-FFF2-40B4-BE49-F238E27FC236}">
                <a16:creationId xmlns:a16="http://schemas.microsoft.com/office/drawing/2014/main" id="{2DDBE976-7E2B-8D0B-1D86-F7B48F6F6617}"/>
              </a:ext>
            </a:extLst>
          </p:cNvPr>
          <p:cNvSpPr txBox="1">
            <a:spLocks/>
          </p:cNvSpPr>
          <p:nvPr/>
        </p:nvSpPr>
        <p:spPr>
          <a:xfrm>
            <a:off x="395650" y="5221829"/>
            <a:ext cx="4536000" cy="99042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członek Twojej rodziny przebywa w innym państwie UE+, poinformuj o tym władze, najlepiej wypełniając formularz zwany „</a:t>
            </a:r>
            <a:r>
              <a:rPr lang="pl-PL" b="1" dirty="0"/>
              <a:t>szablonem poszukiwania rodziny</a:t>
            </a:r>
            <a:r>
              <a:rPr lang="pl-PL" dirty="0"/>
              <a:t>”. Jeśli członek Twojej rodziny mieszka w innym państwie UE+, a jeszcze i nie otrzymałeś(-</a:t>
            </a:r>
            <a:r>
              <a:rPr lang="pl-PL" dirty="0" err="1"/>
              <a:t>aś</a:t>
            </a:r>
            <a:r>
              <a:rPr lang="pl-PL" dirty="0"/>
              <a:t>) tego formularza, porozmawiaj z urzędnikiem lub radcą prawnym. Mogą oni również pomóc Ci w wypełnieniu formularza.</a:t>
            </a:r>
          </a:p>
          <a:p>
            <a:endParaRPr lang="en-GB" dirty="0"/>
          </a:p>
          <a:p>
            <a:endParaRPr lang="en-GB" dirty="0"/>
          </a:p>
        </p:txBody>
      </p:sp>
      <p:sp>
        <p:nvSpPr>
          <p:cNvPr id="19" name="Subtitle 2">
            <a:extLst>
              <a:ext uri="{FF2B5EF4-FFF2-40B4-BE49-F238E27FC236}">
                <a16:creationId xmlns:a16="http://schemas.microsoft.com/office/drawing/2014/main" id="{E2F0F158-115E-269C-BBA9-B569C6776D63}"/>
              </a:ext>
            </a:extLst>
          </p:cNvPr>
          <p:cNvSpPr txBox="1">
            <a:spLocks/>
          </p:cNvSpPr>
          <p:nvPr/>
        </p:nvSpPr>
        <p:spPr>
          <a:xfrm>
            <a:off x="395300" y="6346170"/>
            <a:ext cx="4536350" cy="79919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Bardziej szczegółowe informacje na temat możliwości połączenia się z członkami rodziny można znaleźć w części zatytułowanej „</a:t>
            </a:r>
            <a:r>
              <a:rPr lang="pl-PL" b="1" dirty="0"/>
              <a:t>Jakie dowody możesz przedstawić, aby udowodnić, że masz rodzinę w innym państwie UE+?</a:t>
            </a:r>
            <a:r>
              <a:rPr lang="pl-PL" dirty="0"/>
              <a:t>”.</a:t>
            </a:r>
          </a:p>
        </p:txBody>
      </p:sp>
    </p:spTree>
    <p:extLst>
      <p:ext uri="{BB962C8B-B14F-4D97-AF65-F5344CB8AC3E}">
        <p14:creationId xmlns:p14="http://schemas.microsoft.com/office/powerpoint/2010/main" val="260361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088335-E40D-09E7-0ED2-30F96A54AA81}"/>
              </a:ext>
            </a:extLst>
          </p:cNvPr>
          <p:cNvSpPr>
            <a:spLocks noGrp="1"/>
          </p:cNvSpPr>
          <p:nvPr>
            <p:ph type="sldNum" sz="quarter" idx="4"/>
          </p:nvPr>
        </p:nvSpPr>
        <p:spPr>
          <a:xfrm>
            <a:off x="2374367" y="7191270"/>
            <a:ext cx="578566" cy="203200"/>
          </a:xfrm>
        </p:spPr>
        <p:txBody>
          <a:bodyPr/>
          <a:lstStyle/>
          <a:p>
            <a:r>
              <a:rPr lang="pl-PL" dirty="0">
                <a:solidFill>
                  <a:schemeClr val="tx1"/>
                </a:solidFill>
              </a:rPr>
              <a:t>13</a:t>
            </a:r>
          </a:p>
        </p:txBody>
      </p:sp>
      <p:sp>
        <p:nvSpPr>
          <p:cNvPr id="2" name="Title 1">
            <a:extLst>
              <a:ext uri="{FF2B5EF4-FFF2-40B4-BE49-F238E27FC236}">
                <a16:creationId xmlns:a16="http://schemas.microsoft.com/office/drawing/2014/main" id="{CF299734-9BEB-A306-EEE7-DA696F1B7D9A}"/>
              </a:ext>
            </a:extLst>
          </p:cNvPr>
          <p:cNvSpPr>
            <a:spLocks noGrp="1"/>
          </p:cNvSpPr>
          <p:nvPr>
            <p:ph type="title" idx="4294967295"/>
          </p:nvPr>
        </p:nvSpPr>
        <p:spPr>
          <a:xfrm>
            <a:off x="366713" y="-446310"/>
            <a:ext cx="4594225" cy="446310"/>
          </a:xfrm>
          <a:prstGeom prst="rect">
            <a:avLst/>
          </a:prstGeom>
        </p:spPr>
        <p:txBody>
          <a:bodyPr anchor="t"/>
          <a:lstStyle/>
          <a:p>
            <a:r>
              <a:rPr lang="pl-PL" sz="1100" b="0"/>
              <a:t>W JAKI SPOSÓB WŁADZE DECYDUJĄ, KTÓRE PAŃSTWO UE+ ROZPATRZY TWÓJ WNIOSEK? (CZĘŚĆ 2 z 3)</a:t>
            </a:r>
          </a:p>
        </p:txBody>
      </p:sp>
      <p:sp>
        <p:nvSpPr>
          <p:cNvPr id="12" name="Subtitle 2">
            <a:extLst>
              <a:ext uri="{FF2B5EF4-FFF2-40B4-BE49-F238E27FC236}">
                <a16:creationId xmlns:a16="http://schemas.microsoft.com/office/drawing/2014/main" id="{DB5BCA83-B7C8-5FAB-8A21-7B3DFE720452}"/>
              </a:ext>
            </a:extLst>
          </p:cNvPr>
          <p:cNvSpPr txBox="1">
            <a:spLocks/>
          </p:cNvSpPr>
          <p:nvPr/>
        </p:nvSpPr>
        <p:spPr>
          <a:xfrm>
            <a:off x="395650" y="342000"/>
            <a:ext cx="4536350" cy="22540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200"/>
              </a:spcBef>
            </a:pPr>
            <a:r>
              <a:rPr lang="pl-PL" sz="1200" b="1"/>
              <a:t>2) Zezwolenie na wjazd do określonego państwa UE+ </a:t>
            </a:r>
          </a:p>
        </p:txBody>
      </p:sp>
      <p:sp>
        <p:nvSpPr>
          <p:cNvPr id="5" name="Subtitle 2">
            <a:extLst>
              <a:ext uri="{FF2B5EF4-FFF2-40B4-BE49-F238E27FC236}">
                <a16:creationId xmlns:a16="http://schemas.microsoft.com/office/drawing/2014/main" id="{E722AA6F-CA52-66FD-B2A3-FEC86483BDFF}"/>
              </a:ext>
            </a:extLst>
          </p:cNvPr>
          <p:cNvSpPr txBox="1">
            <a:spLocks/>
          </p:cNvSpPr>
          <p:nvPr/>
        </p:nvSpPr>
        <p:spPr>
          <a:xfrm>
            <a:off x="395650" y="622201"/>
            <a:ext cx="4694510" cy="20076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Państwo UE+ może być odpowiedzialne za rozpatrzenie Twojego wniosku, jeśli:</a:t>
            </a:r>
          </a:p>
          <a:p>
            <a:endParaRPr lang="en-GB" dirty="0"/>
          </a:p>
        </p:txBody>
      </p:sp>
      <p:sp>
        <p:nvSpPr>
          <p:cNvPr id="26" name="Subtitle 1">
            <a:extLst>
              <a:ext uri="{FF2B5EF4-FFF2-40B4-BE49-F238E27FC236}">
                <a16:creationId xmlns:a16="http://schemas.microsoft.com/office/drawing/2014/main" id="{9722905A-8FA6-96E9-7494-2689B3A10536}"/>
              </a:ext>
            </a:extLst>
          </p:cNvPr>
          <p:cNvSpPr txBox="1">
            <a:spLocks/>
          </p:cNvSpPr>
          <p:nvPr/>
        </p:nvSpPr>
        <p:spPr>
          <a:xfrm>
            <a:off x="1733413" y="823887"/>
            <a:ext cx="3198586" cy="1372551"/>
          </a:xfrm>
          <a:prstGeom prst="rect">
            <a:avLst/>
          </a:prstGeom>
        </p:spPr>
        <p:txBody>
          <a:bodyPr lIns="36000" tIns="36000" rIns="36000" bIns="36000" anchor="ctr"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posiadasz wizę lub pozwolenie na pobyt w określonym państwie UE+</a:t>
            </a:r>
          </a:p>
          <a:p>
            <a:pPr marL="108000" indent="-108000">
              <a:spcAft>
                <a:spcPts val="200"/>
              </a:spcAft>
              <a:buFont typeface="Arial" panose="020B0604020202020204" pitchFamily="34" charset="0"/>
              <a:buChar char="•"/>
            </a:pPr>
            <a:r>
              <a:rPr lang="pl-PL" dirty="0"/>
              <a:t>wjechałeś(-</a:t>
            </a:r>
            <a:r>
              <a:rPr lang="pl-PL" dirty="0" err="1"/>
              <a:t>aś</a:t>
            </a:r>
            <a:r>
              <a:rPr lang="pl-PL" dirty="0"/>
              <a:t>) do państwa UE+, do którego możesz wjechać bez wizy, ponieważ Twój kraj pochodzenia zawarł umowę z tym państwem.</a:t>
            </a:r>
          </a:p>
        </p:txBody>
      </p:sp>
      <p:pic>
        <p:nvPicPr>
          <p:cNvPr id="10" name="Picture 9">
            <a:extLst>
              <a:ext uri="{FF2B5EF4-FFF2-40B4-BE49-F238E27FC236}">
                <a16:creationId xmlns:a16="http://schemas.microsoft.com/office/drawing/2014/main" id="{EE12414B-D7AB-129A-DEE8-D733396AD8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1109" y="1045867"/>
            <a:ext cx="991099" cy="991099"/>
          </a:xfrm>
          <a:prstGeom prst="rect">
            <a:avLst/>
          </a:prstGeom>
        </p:spPr>
      </p:pic>
      <p:sp>
        <p:nvSpPr>
          <p:cNvPr id="20" name="Subtitle 2">
            <a:extLst>
              <a:ext uri="{FF2B5EF4-FFF2-40B4-BE49-F238E27FC236}">
                <a16:creationId xmlns:a16="http://schemas.microsoft.com/office/drawing/2014/main" id="{C4510D2D-0BF7-1050-B772-CC639B7DDB0A}"/>
              </a:ext>
            </a:extLst>
          </p:cNvPr>
          <p:cNvSpPr txBox="1">
            <a:spLocks/>
          </p:cNvSpPr>
          <p:nvPr/>
        </p:nvSpPr>
        <p:spPr>
          <a:xfrm>
            <a:off x="395650" y="2153022"/>
            <a:ext cx="4536350" cy="22540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200"/>
              </a:spcBef>
            </a:pPr>
            <a:r>
              <a:rPr lang="pl-PL" sz="1200" b="1" dirty="0"/>
              <a:t>3) Kwalifikacje lub dyplom ukończenia studiów</a:t>
            </a:r>
          </a:p>
        </p:txBody>
      </p:sp>
      <p:sp>
        <p:nvSpPr>
          <p:cNvPr id="19" name="Subtitle 2">
            <a:extLst>
              <a:ext uri="{FF2B5EF4-FFF2-40B4-BE49-F238E27FC236}">
                <a16:creationId xmlns:a16="http://schemas.microsoft.com/office/drawing/2014/main" id="{BCCA88E7-9810-B6AA-7A62-DED55FE5C517}"/>
              </a:ext>
            </a:extLst>
          </p:cNvPr>
          <p:cNvSpPr txBox="1">
            <a:spLocks/>
          </p:cNvSpPr>
          <p:nvPr/>
        </p:nvSpPr>
        <p:spPr>
          <a:xfrm>
            <a:off x="1751480" y="2593390"/>
            <a:ext cx="3198449" cy="59709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buFont typeface="Arial" panose="020B0604020202020204" pitchFamily="34" charset="0"/>
              <a:buChar char="•"/>
            </a:pPr>
            <a:r>
              <a:rPr lang="pl-PL" dirty="0"/>
              <a:t>Otrzymałeś kwalifikacje lub dyplom po ukończeniu co najmniej jednego roku akademickiego nauki stacjonarnej w placówce edukacyjnej w państwie UE+.</a:t>
            </a:r>
          </a:p>
          <a:p>
            <a:endParaRPr lang="en-GB" dirty="0"/>
          </a:p>
        </p:txBody>
      </p:sp>
      <p:pic>
        <p:nvPicPr>
          <p:cNvPr id="4" name="Picture 3">
            <a:extLst>
              <a:ext uri="{FF2B5EF4-FFF2-40B4-BE49-F238E27FC236}">
                <a16:creationId xmlns:a16="http://schemas.microsoft.com/office/drawing/2014/main" id="{FD97FC23-384F-78C6-1417-1AFC62FA089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71815" y="2520105"/>
            <a:ext cx="989686" cy="989686"/>
          </a:xfrm>
          <a:prstGeom prst="rect">
            <a:avLst/>
          </a:prstGeom>
        </p:spPr>
      </p:pic>
      <p:sp>
        <p:nvSpPr>
          <p:cNvPr id="8" name="Subtitle 1">
            <a:extLst>
              <a:ext uri="{FF2B5EF4-FFF2-40B4-BE49-F238E27FC236}">
                <a16:creationId xmlns:a16="http://schemas.microsoft.com/office/drawing/2014/main" id="{18EAF091-4585-B216-7357-7717DE02F006}"/>
              </a:ext>
            </a:extLst>
          </p:cNvPr>
          <p:cNvSpPr txBox="1">
            <a:spLocks/>
          </p:cNvSpPr>
          <p:nvPr/>
        </p:nvSpPr>
        <p:spPr>
          <a:xfrm>
            <a:off x="395650" y="3558242"/>
            <a:ext cx="4536000" cy="61429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200" b="1"/>
              <a:t>4) Nielegalny wjazd do określonego państwa UE+</a:t>
            </a:r>
          </a:p>
          <a:p>
            <a:pPr>
              <a:spcAft>
                <a:spcPts val="200"/>
              </a:spcAft>
            </a:pPr>
            <a:r>
              <a:rPr lang="pl-PL"/>
              <a:t>Inne państwo UE+ może być odpowiedzialne za rozpatrzenie wniosku, jeżeli:</a:t>
            </a:r>
          </a:p>
        </p:txBody>
      </p:sp>
      <p:sp>
        <p:nvSpPr>
          <p:cNvPr id="14" name="Subtitle 1">
            <a:extLst>
              <a:ext uri="{FF2B5EF4-FFF2-40B4-BE49-F238E27FC236}">
                <a16:creationId xmlns:a16="http://schemas.microsoft.com/office/drawing/2014/main" id="{6B3A649E-5C3B-1053-B82B-A19C9142B462}"/>
              </a:ext>
            </a:extLst>
          </p:cNvPr>
          <p:cNvSpPr txBox="1">
            <a:spLocks/>
          </p:cNvSpPr>
          <p:nvPr/>
        </p:nvSpPr>
        <p:spPr>
          <a:xfrm>
            <a:off x="1733550" y="4442744"/>
            <a:ext cx="2945166" cy="46433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przekroczyłeś(-</a:t>
            </a:r>
            <a:r>
              <a:rPr lang="pl-PL" dirty="0" err="1"/>
              <a:t>aś</a:t>
            </a:r>
            <a:r>
              <a:rPr lang="pl-PL" dirty="0"/>
              <a:t>) granicę zewnętrzną jednego z państw UE+ bez zezwolenia</a:t>
            </a:r>
          </a:p>
        </p:txBody>
      </p:sp>
      <p:pic>
        <p:nvPicPr>
          <p:cNvPr id="6" name="Picture 5">
            <a:extLst>
              <a:ext uri="{FF2B5EF4-FFF2-40B4-BE49-F238E27FC236}">
                <a16:creationId xmlns:a16="http://schemas.microsoft.com/office/drawing/2014/main" id="{6BAE7D02-ABFC-0126-ADB8-1F895B70B2C0}"/>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471109" y="4288597"/>
            <a:ext cx="992800" cy="1028953"/>
          </a:xfrm>
          <a:prstGeom prst="rect">
            <a:avLst/>
          </a:prstGeom>
        </p:spPr>
      </p:pic>
      <p:sp>
        <p:nvSpPr>
          <p:cNvPr id="9" name="Subtitle 1">
            <a:extLst>
              <a:ext uri="{FF2B5EF4-FFF2-40B4-BE49-F238E27FC236}">
                <a16:creationId xmlns:a16="http://schemas.microsoft.com/office/drawing/2014/main" id="{D5CDFF7E-8D5E-C9E2-AE93-E609C0DC6CA8}"/>
              </a:ext>
            </a:extLst>
          </p:cNvPr>
          <p:cNvSpPr txBox="1">
            <a:spLocks/>
          </p:cNvSpPr>
          <p:nvPr/>
        </p:nvSpPr>
        <p:spPr>
          <a:xfrm>
            <a:off x="1733481" y="5442738"/>
            <a:ext cx="2945303" cy="46433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zostałeś uratowany/zostałaś uratowana na morzu przez władze państwa UE+ podczas podróży do Europy </a:t>
            </a:r>
          </a:p>
        </p:txBody>
      </p:sp>
      <p:pic>
        <p:nvPicPr>
          <p:cNvPr id="11" name="Picture 10">
            <a:extLst>
              <a:ext uri="{FF2B5EF4-FFF2-40B4-BE49-F238E27FC236}">
                <a16:creationId xmlns:a16="http://schemas.microsoft.com/office/drawing/2014/main" id="{4A769DA7-1B8C-0D77-95AB-B6A7DCC09C5A}"/>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431999" y="5419099"/>
            <a:ext cx="1028796" cy="628013"/>
          </a:xfrm>
          <a:prstGeom prst="rect">
            <a:avLst/>
          </a:prstGeom>
        </p:spPr>
      </p:pic>
      <p:sp>
        <p:nvSpPr>
          <p:cNvPr id="13" name="Subtitle 1">
            <a:extLst>
              <a:ext uri="{FF2B5EF4-FFF2-40B4-BE49-F238E27FC236}">
                <a16:creationId xmlns:a16="http://schemas.microsoft.com/office/drawing/2014/main" id="{F778BCA8-5FC5-4CB7-C39B-980F12A2B980}"/>
              </a:ext>
            </a:extLst>
          </p:cNvPr>
          <p:cNvSpPr txBox="1">
            <a:spLocks/>
          </p:cNvSpPr>
          <p:nvPr/>
        </p:nvSpPr>
        <p:spPr>
          <a:xfrm>
            <a:off x="1733413" y="6304023"/>
            <a:ext cx="3234585" cy="69243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a:t>złożyłeś(-aś) wniosek o udzielenie ochrony międzynarodowej w strefie tranzytowej portu lotniczego w jednym z państw UE+. </a:t>
            </a:r>
          </a:p>
        </p:txBody>
      </p:sp>
      <p:pic>
        <p:nvPicPr>
          <p:cNvPr id="7" name="Picture 6">
            <a:extLst>
              <a:ext uri="{FF2B5EF4-FFF2-40B4-BE49-F238E27FC236}">
                <a16:creationId xmlns:a16="http://schemas.microsoft.com/office/drawing/2014/main" id="{13CF2E71-1781-908B-2D87-EFE7FE8248A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71109" y="6220436"/>
            <a:ext cx="1119021" cy="817354"/>
          </a:xfrm>
          <a:prstGeom prst="rect">
            <a:avLst/>
          </a:prstGeom>
        </p:spPr>
      </p:pic>
    </p:spTree>
    <p:extLst>
      <p:ext uri="{BB962C8B-B14F-4D97-AF65-F5344CB8AC3E}">
        <p14:creationId xmlns:p14="http://schemas.microsoft.com/office/powerpoint/2010/main" val="2161436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DC3ABE-318B-29A7-A664-BBF3A22FF151}"/>
              </a:ext>
            </a:extLst>
          </p:cNvPr>
          <p:cNvSpPr>
            <a:spLocks noGrp="1"/>
          </p:cNvSpPr>
          <p:nvPr>
            <p:ph type="sldNum" sz="quarter" idx="4"/>
          </p:nvPr>
        </p:nvSpPr>
        <p:spPr>
          <a:xfrm>
            <a:off x="2374541" y="7219694"/>
            <a:ext cx="578566" cy="203200"/>
          </a:xfrm>
        </p:spPr>
        <p:txBody>
          <a:bodyPr/>
          <a:lstStyle/>
          <a:p>
            <a:r>
              <a:rPr lang="pl-PL" dirty="0">
                <a:solidFill>
                  <a:schemeClr val="tx1"/>
                </a:solidFill>
              </a:rPr>
              <a:t>14</a:t>
            </a:r>
          </a:p>
        </p:txBody>
      </p:sp>
      <p:sp>
        <p:nvSpPr>
          <p:cNvPr id="5" name="Title 4">
            <a:extLst>
              <a:ext uri="{FF2B5EF4-FFF2-40B4-BE49-F238E27FC236}">
                <a16:creationId xmlns:a16="http://schemas.microsoft.com/office/drawing/2014/main" id="{06995281-8947-7263-DB36-98E19ED2D087}"/>
              </a:ext>
            </a:extLst>
          </p:cNvPr>
          <p:cNvSpPr>
            <a:spLocks noGrp="1"/>
          </p:cNvSpPr>
          <p:nvPr>
            <p:ph type="title" idx="4294967295"/>
          </p:nvPr>
        </p:nvSpPr>
        <p:spPr>
          <a:xfrm>
            <a:off x="0" y="-403124"/>
            <a:ext cx="5327649" cy="403123"/>
          </a:xfrm>
          <a:prstGeom prst="rect">
            <a:avLst/>
          </a:prstGeom>
        </p:spPr>
        <p:txBody>
          <a:bodyPr anchor="t"/>
          <a:lstStyle/>
          <a:p>
            <a:r>
              <a:rPr lang="pl-PL" sz="1100" b="0">
                <a:latin typeface="+mj-lt"/>
              </a:rPr>
              <a:t>W JAKI SPOSÓB WŁADZE DECYDUJĄ, KTÓRE PAŃSTWO UE+ ROZPATRZY TWÓJ WNIOSEK? (CZĘŚĆ 3 z 3)</a:t>
            </a:r>
          </a:p>
        </p:txBody>
      </p:sp>
      <p:sp>
        <p:nvSpPr>
          <p:cNvPr id="2" name="Subtitle 1">
            <a:extLst>
              <a:ext uri="{FF2B5EF4-FFF2-40B4-BE49-F238E27FC236}">
                <a16:creationId xmlns:a16="http://schemas.microsoft.com/office/drawing/2014/main" id="{1EE4340C-DC94-2E2C-97DC-CC0E85A9F16B}"/>
              </a:ext>
            </a:extLst>
          </p:cNvPr>
          <p:cNvSpPr>
            <a:spLocks noGrp="1"/>
          </p:cNvSpPr>
          <p:nvPr>
            <p:ph type="subTitle" idx="1"/>
          </p:nvPr>
        </p:nvSpPr>
        <p:spPr>
          <a:xfrm>
            <a:off x="396000" y="360000"/>
            <a:ext cx="4536000" cy="788817"/>
          </a:xfrm>
        </p:spPr>
        <p:txBody>
          <a:bodyPr/>
          <a:lstStyle/>
          <a:p>
            <a:r>
              <a:rPr lang="pl-PL" sz="1200" b="1" dirty="0"/>
              <a:t>5) Połączenie opiekuna i członka rodziny pozostającego na utrzymaniu</a:t>
            </a:r>
          </a:p>
          <a:p>
            <a:r>
              <a:rPr lang="pl-PL" dirty="0"/>
              <a:t>Jesteś na utrzymaniu członka rodziny przebywającego w innym państwie UE+ lub członek Twojej rodziny, który jest na Twoim utrzymaniu, znajduje się w państwie UE+. </a:t>
            </a:r>
          </a:p>
        </p:txBody>
      </p:sp>
      <p:pic>
        <p:nvPicPr>
          <p:cNvPr id="6" name="Picture 5">
            <a:extLst>
              <a:ext uri="{FF2B5EF4-FFF2-40B4-BE49-F238E27FC236}">
                <a16:creationId xmlns:a16="http://schemas.microsoft.com/office/drawing/2014/main" id="{9CF5FBF8-0940-C9D9-C67B-BD3E2BCC17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373" y="1212317"/>
            <a:ext cx="2732903" cy="1735763"/>
          </a:xfrm>
          <a:prstGeom prst="rect">
            <a:avLst/>
          </a:prstGeom>
        </p:spPr>
      </p:pic>
      <p:sp>
        <p:nvSpPr>
          <p:cNvPr id="4" name="Subtitle 1">
            <a:extLst>
              <a:ext uri="{FF2B5EF4-FFF2-40B4-BE49-F238E27FC236}">
                <a16:creationId xmlns:a16="http://schemas.microsoft.com/office/drawing/2014/main" id="{C8C04CA3-FAC7-A00A-D8B8-CCEABEBD2B3E}"/>
              </a:ext>
            </a:extLst>
          </p:cNvPr>
          <p:cNvSpPr txBox="1">
            <a:spLocks/>
          </p:cNvSpPr>
          <p:nvPr/>
        </p:nvSpPr>
        <p:spPr>
          <a:xfrm>
            <a:off x="396000" y="3042458"/>
            <a:ext cx="4536000" cy="192652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Członek rodziny pozostający na utrzymaniu może potrzebować pomocy z powodu:</a:t>
            </a:r>
          </a:p>
          <a:p>
            <a:pPr marL="108000" indent="-108000">
              <a:spcAft>
                <a:spcPts val="200"/>
              </a:spcAft>
              <a:buFont typeface="Arial" panose="020B0604020202020204" pitchFamily="34" charset="0"/>
              <a:buChar char="•"/>
            </a:pPr>
            <a:r>
              <a:rPr lang="pl-PL" dirty="0"/>
              <a:t>ciąży</a:t>
            </a:r>
          </a:p>
          <a:p>
            <a:pPr marL="108000" indent="-108000">
              <a:spcAft>
                <a:spcPts val="200"/>
              </a:spcAft>
              <a:buFont typeface="Arial" panose="020B0604020202020204" pitchFamily="34" charset="0"/>
              <a:buChar char="•"/>
            </a:pPr>
            <a:r>
              <a:rPr lang="pl-PL" dirty="0"/>
              <a:t>opieki nad niemowlęciem</a:t>
            </a:r>
          </a:p>
          <a:p>
            <a:pPr marL="108000" indent="-108000">
              <a:spcAft>
                <a:spcPts val="200"/>
              </a:spcAft>
              <a:buFont typeface="Arial" panose="020B0604020202020204" pitchFamily="34" charset="0"/>
              <a:buChar char="•"/>
            </a:pPr>
            <a:r>
              <a:rPr lang="pl-PL" dirty="0"/>
              <a:t>poważnej choroby psychicznej lub fizycznej</a:t>
            </a:r>
          </a:p>
          <a:p>
            <a:pPr marL="108000" indent="-108000">
              <a:spcAft>
                <a:spcPts val="200"/>
              </a:spcAft>
              <a:buFont typeface="Arial" panose="020B0604020202020204" pitchFamily="34" charset="0"/>
              <a:buChar char="•"/>
            </a:pPr>
            <a:r>
              <a:rPr lang="pl-PL" dirty="0"/>
              <a:t>poważnej niepełnosprawności</a:t>
            </a:r>
          </a:p>
          <a:p>
            <a:pPr marL="108000" indent="-108000">
              <a:spcAft>
                <a:spcPts val="200"/>
              </a:spcAft>
              <a:buFont typeface="Arial" panose="020B0604020202020204" pitchFamily="34" charset="0"/>
              <a:buChar char="•"/>
            </a:pPr>
            <a:r>
              <a:rPr lang="pl-PL" dirty="0"/>
              <a:t>poważnej traumy psychologicznej</a:t>
            </a:r>
          </a:p>
          <a:p>
            <a:pPr marL="108000" indent="-108000">
              <a:buFont typeface="Arial" panose="020B0604020202020204" pitchFamily="34" charset="0"/>
              <a:buChar char="•"/>
            </a:pPr>
            <a:r>
              <a:rPr lang="pl-PL" dirty="0"/>
              <a:t>podeszłego wieku. </a:t>
            </a:r>
          </a:p>
          <a:p>
            <a:r>
              <a:rPr lang="pl-PL" dirty="0"/>
              <a:t>W takim przypadku musisz wykazać, że jesteś w stanie utrzymywać taką osobę, lub że członek Twojej rodziny jest w stanie Ciebie utrzymywać.</a:t>
            </a:r>
          </a:p>
        </p:txBody>
      </p:sp>
      <p:sp>
        <p:nvSpPr>
          <p:cNvPr id="8" name="Subtitle 1">
            <a:extLst>
              <a:ext uri="{FF2B5EF4-FFF2-40B4-BE49-F238E27FC236}">
                <a16:creationId xmlns:a16="http://schemas.microsoft.com/office/drawing/2014/main" id="{289C1238-4C02-E505-565A-65EE4E33BD09}"/>
              </a:ext>
            </a:extLst>
          </p:cNvPr>
          <p:cNvSpPr txBox="1">
            <a:spLocks/>
          </p:cNvSpPr>
          <p:nvPr/>
        </p:nvSpPr>
        <p:spPr>
          <a:xfrm>
            <a:off x="395824" y="5268239"/>
            <a:ext cx="4536000" cy="1753795"/>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200" b="1" dirty="0"/>
              <a:t>6) Powody humanitarne</a:t>
            </a:r>
          </a:p>
          <a:p>
            <a:pPr>
              <a:spcAft>
                <a:spcPts val="200"/>
              </a:spcAft>
            </a:pPr>
            <a:r>
              <a:rPr lang="pl-PL" dirty="0"/>
              <a:t>Może istnieć humanitarny powód, dla którego konkretne państwo UE+ mogłoby rozpatrzyć Twój wniosek. Może to wynikać z następujących przyczyn:</a:t>
            </a:r>
          </a:p>
          <a:p>
            <a:pPr marL="108000" indent="-108000">
              <a:spcAft>
                <a:spcPts val="200"/>
              </a:spcAft>
              <a:buFont typeface="Arial" panose="020B0604020202020204" pitchFamily="34" charset="0"/>
              <a:buChar char="•"/>
            </a:pPr>
            <a:r>
              <a:rPr lang="pl-PL" dirty="0"/>
              <a:t>względy rodzinne</a:t>
            </a:r>
          </a:p>
          <a:p>
            <a:pPr marL="108000" indent="-108000">
              <a:spcAft>
                <a:spcPts val="200"/>
              </a:spcAft>
              <a:buFont typeface="Arial" panose="020B0604020202020204" pitchFamily="34" charset="0"/>
              <a:buChar char="•"/>
            </a:pPr>
            <a:r>
              <a:rPr lang="pl-PL" dirty="0"/>
              <a:t>względy społeczne</a:t>
            </a:r>
          </a:p>
          <a:p>
            <a:pPr marL="108000" indent="-108000">
              <a:buFont typeface="Arial" panose="020B0604020202020204" pitchFamily="34" charset="0"/>
              <a:buChar char="•"/>
            </a:pPr>
            <a:r>
              <a:rPr lang="pl-PL" dirty="0"/>
              <a:t>względy kulturowe.</a:t>
            </a:r>
          </a:p>
          <a:p>
            <a:pPr>
              <a:spcAft>
                <a:spcPts val="200"/>
              </a:spcAft>
            </a:pPr>
            <a:r>
              <a:rPr lang="pl-PL" dirty="0"/>
              <a:t>Z tych powodów można zwrócić się do innego państwa UE+ o rozpatrzenie wniosku, ale ostateczna decyzja będzie należeć do władz w tym państwie.</a:t>
            </a:r>
          </a:p>
        </p:txBody>
      </p:sp>
    </p:spTree>
    <p:extLst>
      <p:ext uri="{BB962C8B-B14F-4D97-AF65-F5344CB8AC3E}">
        <p14:creationId xmlns:p14="http://schemas.microsoft.com/office/powerpoint/2010/main" val="301279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04AB8F-CCA9-DB6F-9D06-A02F2A295B05}"/>
              </a:ext>
            </a:extLst>
          </p:cNvPr>
          <p:cNvSpPr>
            <a:spLocks noGrp="1"/>
          </p:cNvSpPr>
          <p:nvPr>
            <p:ph type="sldNum" sz="quarter" idx="4"/>
          </p:nvPr>
        </p:nvSpPr>
        <p:spPr/>
        <p:txBody>
          <a:bodyPr/>
          <a:lstStyle/>
          <a:p>
            <a:r>
              <a:rPr lang="pl-PL" dirty="0">
                <a:solidFill>
                  <a:schemeClr val="tx1"/>
                </a:solidFill>
              </a:rPr>
              <a:t>15</a:t>
            </a:r>
          </a:p>
        </p:txBody>
      </p:sp>
      <p:sp>
        <p:nvSpPr>
          <p:cNvPr id="2" name="Title 1">
            <a:extLst>
              <a:ext uri="{FF2B5EF4-FFF2-40B4-BE49-F238E27FC236}">
                <a16:creationId xmlns:a16="http://schemas.microsoft.com/office/drawing/2014/main" id="{CEA3028D-7D05-537A-F912-19818D5345DD}"/>
              </a:ext>
            </a:extLst>
          </p:cNvPr>
          <p:cNvSpPr>
            <a:spLocks noGrp="1"/>
          </p:cNvSpPr>
          <p:nvPr>
            <p:ph type="ctrTitle"/>
          </p:nvPr>
        </p:nvSpPr>
        <p:spPr>
          <a:xfrm>
            <a:off x="647999" y="324000"/>
            <a:ext cx="4283651" cy="654401"/>
          </a:xfrm>
        </p:spPr>
        <p:txBody>
          <a:bodyPr/>
          <a:lstStyle/>
          <a:p>
            <a:r>
              <a:rPr lang="pl-PL"/>
              <a:t>MOŻE ODBYĆ SIĘ PRZESŁUCHANIE, ABY ŁATWIEJ STWIERDZIĆ, KTÓRE PAŃSTWO UE+ POWINNO ROZPATRZYĆ TWÓJ WNIOSEK</a:t>
            </a:r>
          </a:p>
        </p:txBody>
      </p:sp>
      <p:sp>
        <p:nvSpPr>
          <p:cNvPr id="3" name="Subtitle 2">
            <a:extLst>
              <a:ext uri="{FF2B5EF4-FFF2-40B4-BE49-F238E27FC236}">
                <a16:creationId xmlns:a16="http://schemas.microsoft.com/office/drawing/2014/main" id="{EE568CFB-EEB8-FAED-8172-250500E5389D}"/>
              </a:ext>
            </a:extLst>
          </p:cNvPr>
          <p:cNvSpPr>
            <a:spLocks noGrp="1"/>
          </p:cNvSpPr>
          <p:nvPr>
            <p:ph type="subTitle" idx="1"/>
          </p:nvPr>
        </p:nvSpPr>
        <p:spPr>
          <a:xfrm>
            <a:off x="396000" y="1080000"/>
            <a:ext cx="4536000" cy="3680464"/>
          </a:xfrm>
        </p:spPr>
        <p:txBody>
          <a:bodyPr/>
          <a:lstStyle/>
          <a:p>
            <a:r>
              <a:rPr lang="pl-PL" sz="1050" dirty="0"/>
              <a:t>Jeśli ubiegasz się o ochronę po raz pierwszy, władze powinny zorganizować przesłuchanie.</a:t>
            </a:r>
          </a:p>
          <a:p>
            <a:endParaRPr lang="en-GB" sz="1050" dirty="0"/>
          </a:p>
          <a:p>
            <a:pPr marL="216000" indent="-216000">
              <a:buSzPct val="160000"/>
              <a:buBlip>
                <a:blip r:embed="rId2"/>
              </a:buBlip>
            </a:pPr>
            <a:r>
              <a:rPr lang="pl-PL" sz="1050" b="1" dirty="0">
                <a:solidFill>
                  <a:srgbClr val="C00000"/>
                </a:solidFill>
              </a:rPr>
              <a:t>WAŻNE! </a:t>
            </a:r>
            <a:r>
              <a:rPr lang="pl-PL" sz="1050" dirty="0"/>
              <a:t>Nie będzie to przesłuchanie w sprawie  ochrony. Przesłuchanie ma na celu ustalenie, które państwo UE+ powinno rozpatrzyć Twój wniosek. </a:t>
            </a:r>
          </a:p>
          <a:p>
            <a:pPr marL="216000" indent="-216000">
              <a:buSzPct val="160000"/>
              <a:buBlip>
                <a:blip r:embed="rId2"/>
              </a:buBlip>
            </a:pPr>
            <a:endParaRPr lang="en-GB" sz="1050" dirty="0"/>
          </a:p>
          <a:p>
            <a:r>
              <a:rPr lang="pl-PL" sz="1050" b="1" dirty="0"/>
              <a:t>Przesłuchanie to ma cztery główne cele:</a:t>
            </a:r>
          </a:p>
          <a:p>
            <a:pPr marL="108000" indent="-108000">
              <a:spcAft>
                <a:spcPts val="200"/>
              </a:spcAft>
              <a:buFont typeface="Arial" panose="020B0604020202020204" pitchFamily="34" charset="0"/>
              <a:buChar char="•"/>
            </a:pPr>
            <a:r>
              <a:rPr lang="pl-PL" sz="1050" dirty="0"/>
              <a:t>zebrać informacje, które pomogą władzom podjąć decyzję w sprawie odpowiedzialnego państwa UE+</a:t>
            </a:r>
          </a:p>
          <a:p>
            <a:pPr marL="108000" indent="-108000">
              <a:spcAft>
                <a:spcPts val="200"/>
              </a:spcAft>
              <a:buFont typeface="Arial" panose="020B0604020202020204" pitchFamily="34" charset="0"/>
              <a:buChar char="•"/>
            </a:pPr>
            <a:r>
              <a:rPr lang="pl-PL" sz="1050" dirty="0"/>
              <a:t>pozwolić Ci zadać wszelkie pytania na temat sposobu, w jaki ustala się odpowiedzialne państwo UE+</a:t>
            </a:r>
          </a:p>
          <a:p>
            <a:pPr marL="108000" indent="-108000">
              <a:spcAft>
                <a:spcPts val="200"/>
              </a:spcAft>
              <a:buFont typeface="Arial" panose="020B0604020202020204" pitchFamily="34" charset="0"/>
              <a:buChar char="•"/>
            </a:pPr>
            <a:r>
              <a:rPr lang="pl-PL" sz="1050" dirty="0"/>
              <a:t>pozwolić Ci zadać pytania dotyczące wszelkich informacji zawartych w tej broszurze</a:t>
            </a:r>
          </a:p>
          <a:p>
            <a:pPr marL="108000" indent="-108000">
              <a:buFont typeface="Arial" panose="020B0604020202020204" pitchFamily="34" charset="0"/>
              <a:buChar char="•"/>
            </a:pPr>
            <a:r>
              <a:rPr lang="pl-PL" sz="1050" dirty="0"/>
              <a:t>zapytać Cię, czy istnieją jakieś powody, dla których nie należy Cię przekazywać do innego państwa UE+, lub dlaczego powinieneś(powinnaś) mieć możliwość pozostania w tym państwie.</a:t>
            </a:r>
          </a:p>
          <a:p>
            <a:r>
              <a:rPr lang="pl-PL" sz="1050" dirty="0"/>
              <a:t>Przesłuchanie będzie prowadzone w języku, który dobrze rozumiesz. </a:t>
            </a:r>
            <a:endParaRPr lang="pl-PL" sz="1050" dirty="0">
              <a:highlight>
                <a:srgbClr val="FFFF00"/>
              </a:highlight>
              <a:ea typeface=""/>
            </a:endParaRPr>
          </a:p>
        </p:txBody>
      </p:sp>
      <p:pic>
        <p:nvPicPr>
          <p:cNvPr id="5" name="Picture 4">
            <a:extLst>
              <a:ext uri="{FF2B5EF4-FFF2-40B4-BE49-F238E27FC236}">
                <a16:creationId xmlns:a16="http://schemas.microsoft.com/office/drawing/2014/main" id="{15E1C9C1-2900-C1EC-C4CB-DA8321C6B421}"/>
              </a:ext>
            </a:extLst>
          </p:cNvPr>
          <p:cNvPicPr>
            <a:picLocks noChangeAspect="1"/>
          </p:cNvPicPr>
          <p:nvPr/>
        </p:nvPicPr>
        <p:blipFill>
          <a:blip r:embed="rId3"/>
          <a:srcRect/>
          <a:stretch/>
        </p:blipFill>
        <p:spPr>
          <a:xfrm>
            <a:off x="1113916" y="4645085"/>
            <a:ext cx="3099819" cy="2549675"/>
          </a:xfrm>
          <a:prstGeom prst="rect">
            <a:avLst/>
          </a:prstGeom>
        </p:spPr>
      </p:pic>
    </p:spTree>
    <p:extLst>
      <p:ext uri="{BB962C8B-B14F-4D97-AF65-F5344CB8AC3E}">
        <p14:creationId xmlns:p14="http://schemas.microsoft.com/office/powerpoint/2010/main" val="334779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5A121C-DA4B-F1C0-4B5A-FD1099FFC9B2}"/>
              </a:ext>
            </a:extLst>
          </p:cNvPr>
          <p:cNvSpPr>
            <a:spLocks noGrp="1"/>
          </p:cNvSpPr>
          <p:nvPr>
            <p:ph type="sldNum" sz="quarter" idx="4"/>
          </p:nvPr>
        </p:nvSpPr>
        <p:spPr/>
        <p:txBody>
          <a:bodyPr/>
          <a:lstStyle/>
          <a:p>
            <a:r>
              <a:rPr lang="pl-PL" dirty="0">
                <a:solidFill>
                  <a:schemeClr val="tx1"/>
                </a:solidFill>
              </a:rPr>
              <a:t>16</a:t>
            </a:r>
          </a:p>
        </p:txBody>
      </p:sp>
      <p:sp>
        <p:nvSpPr>
          <p:cNvPr id="4" name="Title 3">
            <a:extLst>
              <a:ext uri="{FF2B5EF4-FFF2-40B4-BE49-F238E27FC236}">
                <a16:creationId xmlns:a16="http://schemas.microsoft.com/office/drawing/2014/main" id="{B153EEAB-D971-22F4-F836-A1D45177DCD8}"/>
              </a:ext>
            </a:extLst>
          </p:cNvPr>
          <p:cNvSpPr>
            <a:spLocks noGrp="1"/>
          </p:cNvSpPr>
          <p:nvPr>
            <p:ph type="title" idx="4294967295"/>
          </p:nvPr>
        </p:nvSpPr>
        <p:spPr>
          <a:xfrm>
            <a:off x="366713" y="-487106"/>
            <a:ext cx="4594225" cy="408448"/>
          </a:xfrm>
          <a:prstGeom prst="rect">
            <a:avLst/>
          </a:prstGeom>
        </p:spPr>
        <p:txBody>
          <a:bodyPr anchor="t"/>
          <a:lstStyle/>
          <a:p>
            <a:r>
              <a:rPr lang="pl-PL" sz="1100" b="0">
                <a:latin typeface="+mj-lt"/>
              </a:rPr>
              <a:t>MOŻE ODBYĆ SIĘ PRZESŁUCHANIE, ABY ŁATWIEJ STWIERDZIĆ, KTÓRE PAŃSTWO UE+ POWINNO ROZPATRZYĆ TWÓJ WNIOSEK (CZĘŚĆ 2)</a:t>
            </a:r>
          </a:p>
        </p:txBody>
      </p:sp>
      <p:sp>
        <p:nvSpPr>
          <p:cNvPr id="2" name="Subtitle 1">
            <a:extLst>
              <a:ext uri="{FF2B5EF4-FFF2-40B4-BE49-F238E27FC236}">
                <a16:creationId xmlns:a16="http://schemas.microsoft.com/office/drawing/2014/main" id="{4C5C9E8B-A74C-0F83-D72B-7B2F9DE5DAA0}"/>
              </a:ext>
            </a:extLst>
          </p:cNvPr>
          <p:cNvSpPr>
            <a:spLocks noGrp="1"/>
          </p:cNvSpPr>
          <p:nvPr>
            <p:ph type="subTitle" idx="1"/>
          </p:nvPr>
        </p:nvSpPr>
        <p:spPr>
          <a:xfrm>
            <a:off x="396000" y="360000"/>
            <a:ext cx="4536000" cy="1109985"/>
          </a:xfrm>
        </p:spPr>
        <p:txBody>
          <a:bodyPr/>
          <a:lstStyle/>
          <a:p>
            <a:r>
              <a:rPr lang="pl-PL" sz="1050" dirty="0"/>
              <a:t>Żadna z informacji, które podasz, nie zostanie przekazana rządowi ani władzom w Twoim kraju pochodzenia.</a:t>
            </a:r>
          </a:p>
          <a:p>
            <a:r>
              <a:rPr lang="pl-PL" sz="1050" dirty="0"/>
              <a:t>Jeśli podczas rozmowy coś jest niejasne, możesz zadawać pytania. Zarówno dla Ciebie, jak i dla urzędnika ważne jest, aby wszystko było zrozumiałe, dlatego pytania są zawsze mile widziane.</a:t>
            </a:r>
          </a:p>
          <a:p>
            <a:endParaRPr lang="en-GB" sz="1050" dirty="0"/>
          </a:p>
        </p:txBody>
      </p:sp>
      <p:sp>
        <p:nvSpPr>
          <p:cNvPr id="6" name="Subtitle 1">
            <a:extLst>
              <a:ext uri="{FF2B5EF4-FFF2-40B4-BE49-F238E27FC236}">
                <a16:creationId xmlns:a16="http://schemas.microsoft.com/office/drawing/2014/main" id="{63CD7710-F9A2-61C7-8289-69891BD333AF}"/>
              </a:ext>
            </a:extLst>
          </p:cNvPr>
          <p:cNvSpPr txBox="1">
            <a:spLocks/>
          </p:cNvSpPr>
          <p:nvPr/>
        </p:nvSpPr>
        <p:spPr>
          <a:xfrm>
            <a:off x="2533794" y="1641962"/>
            <a:ext cx="2398205" cy="273918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dirty="0"/>
              <a:t>Przesłuchanie będzie nagrywane, a następnie otrzymasz pisemne podsumowanie jego treści. </a:t>
            </a:r>
          </a:p>
          <a:p>
            <a:r>
              <a:rPr lang="pl-PL" sz="1050" dirty="0"/>
              <a:t>Jeśli stwierdzisz, że jakaś informacja w otrzymanym pisemnym podsumowaniu jest nieprawidłowa i zechcesz ją poprawić, możesz o to poprosić. </a:t>
            </a:r>
          </a:p>
        </p:txBody>
      </p:sp>
      <p:pic>
        <p:nvPicPr>
          <p:cNvPr id="5" name="Picture 4" descr="Wnioskodawca i urzędniczka imigracyjna siedzą przy stole podczas przesłuchania. Wnioskodawca ma mikrofon przyczepiony do bluzy, a urzędniczka imigracyjna trzyma urządzenie do nagrywania dźwięku.">
            <a:extLst>
              <a:ext uri="{FF2B5EF4-FFF2-40B4-BE49-F238E27FC236}">
                <a16:creationId xmlns:a16="http://schemas.microsoft.com/office/drawing/2014/main" id="{CA60B13C-94AF-F21F-DF25-C5E6176B41A9}"/>
              </a:ext>
            </a:extLst>
          </p:cNvPr>
          <p:cNvPicPr>
            <a:picLocks noChangeAspect="1"/>
          </p:cNvPicPr>
          <p:nvPr/>
        </p:nvPicPr>
        <p:blipFill>
          <a:blip r:embed="rId2"/>
          <a:srcRect t="2130" r="5691" b="2130"/>
          <a:stretch>
            <a:fillRect/>
          </a:stretch>
        </p:blipFill>
        <p:spPr>
          <a:xfrm>
            <a:off x="395650" y="1679756"/>
            <a:ext cx="1978891" cy="2565970"/>
          </a:xfrm>
          <a:prstGeom prst="rect">
            <a:avLst/>
          </a:prstGeom>
        </p:spPr>
      </p:pic>
      <p:sp>
        <p:nvSpPr>
          <p:cNvPr id="8" name="Subtitle 1">
            <a:extLst>
              <a:ext uri="{FF2B5EF4-FFF2-40B4-BE49-F238E27FC236}">
                <a16:creationId xmlns:a16="http://schemas.microsoft.com/office/drawing/2014/main" id="{72A809E7-ADBC-BE6B-8B6C-DBF99AD7B08F}"/>
              </a:ext>
            </a:extLst>
          </p:cNvPr>
          <p:cNvSpPr txBox="1">
            <a:spLocks/>
          </p:cNvSpPr>
          <p:nvPr/>
        </p:nvSpPr>
        <p:spPr>
          <a:xfrm>
            <a:off x="396000" y="4455496"/>
            <a:ext cx="4684000" cy="194530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dirty="0"/>
              <a:t>W razie potrzeby po przesłuchaniu możesz przedstawić dodatkowe dokumenty lub podać powody, dla których nie należy Cię przekazywać do innego państwa UE+. </a:t>
            </a:r>
          </a:p>
          <a:p>
            <a:r>
              <a:rPr lang="pl-PL" sz="1050" dirty="0"/>
              <a:t>Jeśli posiadasz jeszcze informacje lub dokumenty, których do tej pory nie przekazałeś(-</a:t>
            </a:r>
            <a:r>
              <a:rPr lang="pl-PL" sz="1050" dirty="0" err="1"/>
              <a:t>aś</a:t>
            </a:r>
            <a:r>
              <a:rPr lang="pl-PL" sz="1050" dirty="0"/>
              <a:t>), musisz je przedłożyć władzom.</a:t>
            </a:r>
          </a:p>
          <a:p>
            <a:r>
              <a:rPr lang="pl-PL" sz="1050" dirty="0"/>
              <a:t>Nowe informacje, dowody oraz wnioski możesz:</a:t>
            </a:r>
          </a:p>
          <a:p>
            <a:pPr marL="171450" indent="-171450">
              <a:buFontTx/>
              <a:buChar char="-"/>
            </a:pPr>
            <a:r>
              <a:rPr lang="pl-PL" sz="1050" dirty="0"/>
              <a:t>przesłać pocztą tradycyjną na adres Urzędu: Taborowa 33 02-699 Warszawa, lub</a:t>
            </a:r>
          </a:p>
          <a:p>
            <a:pPr marL="171450" indent="-171450">
              <a:buFontTx/>
              <a:buChar char="-"/>
            </a:pPr>
            <a:r>
              <a:rPr lang="pl-PL" sz="1050" dirty="0"/>
              <a:t>złożyć osobiście w siedzibie Urzędu przy ul. Taborowej 33 w Warszawie, lub</a:t>
            </a:r>
          </a:p>
          <a:p>
            <a:pPr marL="171450" indent="-171450">
              <a:buFontTx/>
              <a:buChar char="-"/>
            </a:pPr>
            <a:r>
              <a:rPr lang="pl-PL" sz="1050" dirty="0"/>
              <a:t>przesłać na adres do doręczeń elektronicznych: AE:PL-63297-42869-TJTIE-23. </a:t>
            </a:r>
            <a:endParaRPr lang="en-GB" sz="1050" dirty="0"/>
          </a:p>
        </p:txBody>
      </p:sp>
    </p:spTree>
    <p:extLst>
      <p:ext uri="{BB962C8B-B14F-4D97-AF65-F5344CB8AC3E}">
        <p14:creationId xmlns:p14="http://schemas.microsoft.com/office/powerpoint/2010/main" val="1132136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5CFF8-A955-3FD2-377F-B5DF0F7A91B8}"/>
              </a:ext>
            </a:extLst>
          </p:cNvPr>
          <p:cNvSpPr>
            <a:spLocks noGrp="1"/>
          </p:cNvSpPr>
          <p:nvPr>
            <p:ph type="sldNum" sz="quarter" idx="4"/>
          </p:nvPr>
        </p:nvSpPr>
        <p:spPr/>
        <p:txBody>
          <a:bodyPr/>
          <a:lstStyle/>
          <a:p>
            <a:r>
              <a:rPr lang="pl-PL" dirty="0">
                <a:solidFill>
                  <a:schemeClr val="tx1"/>
                </a:solidFill>
              </a:rPr>
              <a:t>17</a:t>
            </a:r>
          </a:p>
        </p:txBody>
      </p:sp>
      <p:sp>
        <p:nvSpPr>
          <p:cNvPr id="3" name="Title 2">
            <a:extLst>
              <a:ext uri="{FF2B5EF4-FFF2-40B4-BE49-F238E27FC236}">
                <a16:creationId xmlns:a16="http://schemas.microsoft.com/office/drawing/2014/main" id="{B3594B48-3397-D848-8DE4-10BD79F0F2B6}"/>
              </a:ext>
            </a:extLst>
          </p:cNvPr>
          <p:cNvSpPr>
            <a:spLocks noGrp="1"/>
          </p:cNvSpPr>
          <p:nvPr>
            <p:ph type="ctrTitle"/>
          </p:nvPr>
        </p:nvSpPr>
        <p:spPr>
          <a:xfrm>
            <a:off x="648000" y="342000"/>
            <a:ext cx="4284000" cy="266602"/>
          </a:xfrm>
        </p:spPr>
        <p:txBody>
          <a:bodyPr/>
          <a:lstStyle/>
          <a:p>
            <a:r>
              <a:rPr lang="pl-PL"/>
              <a:t>CZY PRZESŁUCHANIE ODBYWA SIĘ ZAWSZE?</a:t>
            </a:r>
          </a:p>
        </p:txBody>
      </p:sp>
      <p:sp>
        <p:nvSpPr>
          <p:cNvPr id="4" name="Subtitle 3">
            <a:extLst>
              <a:ext uri="{FF2B5EF4-FFF2-40B4-BE49-F238E27FC236}">
                <a16:creationId xmlns:a16="http://schemas.microsoft.com/office/drawing/2014/main" id="{132904D7-A6FD-21AF-24C9-8388B7011C8B}"/>
              </a:ext>
            </a:extLst>
          </p:cNvPr>
          <p:cNvSpPr>
            <a:spLocks noGrp="1"/>
          </p:cNvSpPr>
          <p:nvPr>
            <p:ph type="subTitle" idx="1"/>
          </p:nvPr>
        </p:nvSpPr>
        <p:spPr>
          <a:xfrm>
            <a:off x="396000" y="719999"/>
            <a:ext cx="4536000" cy="3891757"/>
          </a:xfrm>
        </p:spPr>
        <p:txBody>
          <a:bodyPr/>
          <a:lstStyle/>
          <a:p>
            <a:pPr>
              <a:spcAft>
                <a:spcPts val="200"/>
              </a:spcAft>
            </a:pPr>
            <a:r>
              <a:rPr lang="pl-PL" dirty="0"/>
              <a:t>Jeśli ubiegasz się o ochronę po raz pierwszy, władze mogą zdecydować, że Cię nie przesłuchają, jeśli:</a:t>
            </a:r>
          </a:p>
          <a:p>
            <a:pPr marL="108000" indent="-108000">
              <a:spcAft>
                <a:spcPts val="200"/>
              </a:spcAft>
              <a:buFont typeface="Arial" panose="020B0604020202020204" pitchFamily="34" charset="0"/>
              <a:buChar char="•"/>
            </a:pPr>
            <a:r>
              <a:rPr lang="pl-PL" dirty="0"/>
              <a:t>wiadomo już, które państwo UE+ jest odpowiedzialne za rozpatrzenie Twojego wniosku</a:t>
            </a:r>
          </a:p>
          <a:p>
            <a:pPr marL="108000" indent="-108000">
              <a:spcAft>
                <a:spcPts val="200"/>
              </a:spcAft>
              <a:buFont typeface="Arial" panose="020B0604020202020204" pitchFamily="34" charset="0"/>
              <a:buChar char="•"/>
            </a:pPr>
            <a:r>
              <a:rPr lang="pl-PL" dirty="0"/>
              <a:t>mają wystarczająco informacji, aby zdecydować, które państwo UE+ jest odpowiedzialne za rozpatrzenie wniosku</a:t>
            </a:r>
          </a:p>
          <a:p>
            <a:pPr marL="108000" indent="-108000">
              <a:spcAft>
                <a:spcPts val="200"/>
              </a:spcAft>
              <a:buFont typeface="Arial" panose="020B0604020202020204" pitchFamily="34" charset="0"/>
              <a:buChar char="•"/>
            </a:pPr>
            <a:r>
              <a:rPr lang="pl-PL" dirty="0"/>
              <a:t>nie stawiłeś(-</a:t>
            </a:r>
            <a:r>
              <a:rPr lang="pl-PL" dirty="0" err="1"/>
              <a:t>aś</a:t>
            </a:r>
            <a:r>
              <a:rPr lang="pl-PL" dirty="0"/>
              <a:t>) się na poprzednie przesłuchanie, nie podając władzom przyczyn swojej nieobecności</a:t>
            </a:r>
          </a:p>
          <a:p>
            <a:pPr marL="108000" indent="-108000">
              <a:buFont typeface="Arial" panose="020B0604020202020204" pitchFamily="34" charset="0"/>
              <a:buChar char="•"/>
            </a:pPr>
            <a:r>
              <a:rPr lang="pl-PL" dirty="0"/>
              <a:t>nie utrzymywałeś(-</a:t>
            </a:r>
            <a:r>
              <a:rPr lang="pl-PL" dirty="0" err="1"/>
              <a:t>aś</a:t>
            </a:r>
            <a:r>
              <a:rPr lang="pl-PL" dirty="0"/>
              <a:t>) kontaktu z władzami.</a:t>
            </a:r>
          </a:p>
          <a:p>
            <a:r>
              <a:rPr lang="pl-PL" dirty="0"/>
              <a:t>Jeżeli przesłuchanie nie zostało zorganizowane, możesz o nie poprosić. Jeśli urzędnicy uznają, że posiadają już wystarczające informacje do rozpatrzenia Twojej sprawy, mogą odrzucić Twój wniosek, ale muszą uzasadnić, dlaczego nie przeprowadzą przesłuchania. </a:t>
            </a:r>
          </a:p>
          <a:p>
            <a:r>
              <a:rPr lang="pl-PL" sz="1100" dirty="0"/>
              <a:t>Wniosek o przesłuchanie w tej sprawie możesz:</a:t>
            </a:r>
          </a:p>
          <a:p>
            <a:pPr marL="171450" indent="-171450">
              <a:buFontTx/>
              <a:buChar char="-"/>
            </a:pPr>
            <a:r>
              <a:rPr lang="pl-PL" sz="1100" dirty="0"/>
              <a:t>przesłać pocztą tradycyjną na adres Urzędu: Taborowa 33 02-699 Warszawa, lub</a:t>
            </a:r>
          </a:p>
          <a:p>
            <a:pPr marL="171450" indent="-171450">
              <a:buFontTx/>
              <a:buChar char="-"/>
            </a:pPr>
            <a:r>
              <a:rPr lang="pl-PL" sz="1100" dirty="0"/>
              <a:t>złożyć osobiście w siedzibie Urzędu przy ul. Taborowej 33 w Warszawie, lub</a:t>
            </a:r>
          </a:p>
          <a:p>
            <a:pPr marL="171450" indent="-171450">
              <a:buFontTx/>
              <a:buChar char="-"/>
            </a:pPr>
            <a:r>
              <a:rPr lang="pl-PL" sz="1100" dirty="0"/>
              <a:t>przesłać na adres do doręczeń elektronicznych: AE:PL-63297-42869-TJTIE-23. </a:t>
            </a:r>
            <a:endParaRPr lang="en-GB" sz="1100" dirty="0"/>
          </a:p>
          <a:p>
            <a:endParaRPr lang="en-LU" dirty="0"/>
          </a:p>
        </p:txBody>
      </p:sp>
    </p:spTree>
    <p:extLst>
      <p:ext uri="{BB962C8B-B14F-4D97-AF65-F5344CB8AC3E}">
        <p14:creationId xmlns:p14="http://schemas.microsoft.com/office/powerpoint/2010/main" val="3118323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FB6801-9A42-1E0E-4099-2554E9577460}"/>
              </a:ext>
            </a:extLst>
          </p:cNvPr>
          <p:cNvSpPr>
            <a:spLocks noGrp="1"/>
          </p:cNvSpPr>
          <p:nvPr>
            <p:ph type="sldNum" sz="quarter" idx="4"/>
          </p:nvPr>
        </p:nvSpPr>
        <p:spPr/>
        <p:txBody>
          <a:bodyPr/>
          <a:lstStyle/>
          <a:p>
            <a:r>
              <a:rPr lang="pl-PL" dirty="0">
                <a:solidFill>
                  <a:schemeClr val="tx1"/>
                </a:solidFill>
              </a:rPr>
              <a:t>18</a:t>
            </a:r>
          </a:p>
        </p:txBody>
      </p:sp>
      <p:sp>
        <p:nvSpPr>
          <p:cNvPr id="2" name="Title 1">
            <a:extLst>
              <a:ext uri="{FF2B5EF4-FFF2-40B4-BE49-F238E27FC236}">
                <a16:creationId xmlns:a16="http://schemas.microsoft.com/office/drawing/2014/main" id="{53B6F913-A70D-F42E-7BB3-BC55F35E5DC0}"/>
              </a:ext>
            </a:extLst>
          </p:cNvPr>
          <p:cNvSpPr>
            <a:spLocks noGrp="1"/>
          </p:cNvSpPr>
          <p:nvPr>
            <p:ph type="ctrTitle"/>
          </p:nvPr>
        </p:nvSpPr>
        <p:spPr>
          <a:xfrm>
            <a:off x="648000" y="342000"/>
            <a:ext cx="4284000" cy="654401"/>
          </a:xfrm>
        </p:spPr>
        <p:txBody>
          <a:bodyPr/>
          <a:lstStyle/>
          <a:p>
            <a:r>
              <a:rPr lang="pl-PL" dirty="0"/>
              <a:t>JAKIE DOWODY MOŻESZ PRZEDSTAWIĆ, ABY UDOWODNIĆ, ŻE MASZ RODZINĘ W INNYM PAŃSTWIE UE+?</a:t>
            </a:r>
          </a:p>
        </p:txBody>
      </p:sp>
      <p:sp>
        <p:nvSpPr>
          <p:cNvPr id="3" name="Subtitle 2">
            <a:extLst>
              <a:ext uri="{FF2B5EF4-FFF2-40B4-BE49-F238E27FC236}">
                <a16:creationId xmlns:a16="http://schemas.microsoft.com/office/drawing/2014/main" id="{446279DE-D6D8-9831-FB4A-AEA4B0E0E3C5}"/>
              </a:ext>
            </a:extLst>
          </p:cNvPr>
          <p:cNvSpPr>
            <a:spLocks noGrp="1"/>
          </p:cNvSpPr>
          <p:nvPr>
            <p:ph type="subTitle" idx="1"/>
          </p:nvPr>
        </p:nvSpPr>
        <p:spPr>
          <a:xfrm>
            <a:off x="396000" y="1060016"/>
            <a:ext cx="4536000" cy="1234695"/>
          </a:xfrm>
        </p:spPr>
        <p:txBody>
          <a:bodyPr/>
          <a:lstStyle/>
          <a:p>
            <a:r>
              <a:rPr lang="pl-PL" sz="1050" dirty="0"/>
              <a:t>Najlepszym sposobem przekazania informacji o członku rodziny jest wypełnienie formularza „</a:t>
            </a:r>
            <a:r>
              <a:rPr lang="pl-PL" sz="1050" b="1" dirty="0"/>
              <a:t>szablon poszukiwania rodziny</a:t>
            </a:r>
            <a:r>
              <a:rPr lang="pl-PL" sz="1050" dirty="0"/>
              <a:t>”. </a:t>
            </a:r>
          </a:p>
          <a:p>
            <a:r>
              <a:rPr lang="pl-PL" sz="1050" dirty="0"/>
              <a:t>Należy dostarczyć wszelkie oficjalne dokumenty rządowe, które mogą potwierdzić pokrewieństwo. Możesz również przedstawić inne rodzaje dowodów, na przykład dowody wskazujące, że utrzymujesz kontakt z członkiem rodziny, takie jak zdjęcia, wiadomości e-mail lub wiadomości tekstowe.</a:t>
            </a:r>
          </a:p>
        </p:txBody>
      </p:sp>
      <p:sp>
        <p:nvSpPr>
          <p:cNvPr id="8" name="Subtitle 2">
            <a:extLst>
              <a:ext uri="{FF2B5EF4-FFF2-40B4-BE49-F238E27FC236}">
                <a16:creationId xmlns:a16="http://schemas.microsoft.com/office/drawing/2014/main" id="{3D133C8D-42B8-B22E-8A24-8D3CFA729563}"/>
              </a:ext>
            </a:extLst>
          </p:cNvPr>
          <p:cNvSpPr txBox="1">
            <a:spLocks/>
          </p:cNvSpPr>
          <p:nvPr/>
        </p:nvSpPr>
        <p:spPr>
          <a:xfrm>
            <a:off x="1889788" y="2422522"/>
            <a:ext cx="3042211" cy="83237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dirty="0"/>
              <a:t>Jeśli nie masz dowodów potwierdzających pokrewieństwo, władze mogą poprosić Cię o wykonanie testu DNA w celu jego potwierdzenia. </a:t>
            </a:r>
          </a:p>
        </p:txBody>
      </p:sp>
      <p:pic>
        <p:nvPicPr>
          <p:cNvPr id="15" name="Picture 14">
            <a:extLst>
              <a:ext uri="{FF2B5EF4-FFF2-40B4-BE49-F238E27FC236}">
                <a16:creationId xmlns:a16="http://schemas.microsoft.com/office/drawing/2014/main" id="{81FA91EC-B16F-B365-AC34-575798A3FC5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4312" y="2294711"/>
            <a:ext cx="1337164" cy="1044660"/>
          </a:xfrm>
          <a:prstGeom prst="rect">
            <a:avLst/>
          </a:prstGeom>
        </p:spPr>
      </p:pic>
      <p:sp>
        <p:nvSpPr>
          <p:cNvPr id="5" name="Subtitle 2">
            <a:extLst>
              <a:ext uri="{FF2B5EF4-FFF2-40B4-BE49-F238E27FC236}">
                <a16:creationId xmlns:a16="http://schemas.microsoft.com/office/drawing/2014/main" id="{C92B8BC4-FFEA-F020-446D-8C51A73C80D4}"/>
              </a:ext>
            </a:extLst>
          </p:cNvPr>
          <p:cNvSpPr txBox="1">
            <a:spLocks/>
          </p:cNvSpPr>
          <p:nvPr/>
        </p:nvSpPr>
        <p:spPr>
          <a:xfrm>
            <a:off x="395651" y="3439620"/>
            <a:ext cx="4536349" cy="100268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dirty="0"/>
              <a:t>Możesz ponownie połączyć się z członkiem rodziny tylko wtedy, gdy oboje oświadczycie na piśmie, że tego chcecie. O ile to możliwe, oświadczenie takie należy złożyć w języku angielskim.</a:t>
            </a:r>
          </a:p>
          <a:p>
            <a:r>
              <a:rPr lang="pl-PL" sz="1050" dirty="0"/>
              <a:t>Informacje te trzeba zacząć przygotowywać jak najszybciej.</a:t>
            </a:r>
          </a:p>
        </p:txBody>
      </p:sp>
      <p:sp>
        <p:nvSpPr>
          <p:cNvPr id="13" name="Subtitle 2">
            <a:extLst>
              <a:ext uri="{FF2B5EF4-FFF2-40B4-BE49-F238E27FC236}">
                <a16:creationId xmlns:a16="http://schemas.microsoft.com/office/drawing/2014/main" id="{1621150C-3C62-3B98-7951-D1D38F07937B}"/>
              </a:ext>
            </a:extLst>
          </p:cNvPr>
          <p:cNvSpPr txBox="1">
            <a:spLocks/>
          </p:cNvSpPr>
          <p:nvPr/>
        </p:nvSpPr>
        <p:spPr>
          <a:xfrm>
            <a:off x="2663825" y="4299407"/>
            <a:ext cx="2268174" cy="204291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dirty="0"/>
              <a:t>Jeżeli masz więcej pytań lub potrzebujesz porady na temat procesu łączenia rodzin, możesz zwrócić się o pomoc do radcy prawnego. </a:t>
            </a:r>
          </a:p>
          <a:p>
            <a:r>
              <a:rPr lang="pl-PL" sz="1050" dirty="0"/>
              <a:t>Jeśli członek Twojej rodziny przebywa w innym państwie UE+, ale straciłeś(-</a:t>
            </a:r>
            <a:r>
              <a:rPr lang="pl-PL" sz="1050" dirty="0" err="1"/>
              <a:t>aś</a:t>
            </a:r>
            <a:r>
              <a:rPr lang="pl-PL" sz="1050" dirty="0"/>
              <a:t>) z nim kontakt, istnieją organizacje, które mogą pomóc Ci go odnaleźć. </a:t>
            </a:r>
          </a:p>
        </p:txBody>
      </p:sp>
      <p:pic>
        <p:nvPicPr>
          <p:cNvPr id="12" name="Picture 11" descr="Kobieta prosi pracownika przy biurku o pomoc w poszukiwaniu swojej rodziny.">
            <a:extLst>
              <a:ext uri="{FF2B5EF4-FFF2-40B4-BE49-F238E27FC236}">
                <a16:creationId xmlns:a16="http://schemas.microsoft.com/office/drawing/2014/main" id="{486F4075-4898-0E96-FEE0-CA3C5EE739C0}"/>
              </a:ext>
            </a:extLst>
          </p:cNvPr>
          <p:cNvPicPr>
            <a:picLocks noChangeAspect="1"/>
          </p:cNvPicPr>
          <p:nvPr/>
        </p:nvPicPr>
        <p:blipFill>
          <a:blip r:embed="rId3"/>
          <a:srcRect l="34127" t="17668" r="14960" b="35428"/>
          <a:stretch>
            <a:fillRect/>
          </a:stretch>
        </p:blipFill>
        <p:spPr>
          <a:xfrm>
            <a:off x="642934" y="4299407"/>
            <a:ext cx="1731608" cy="1451349"/>
          </a:xfrm>
          <a:prstGeom prst="rect">
            <a:avLst/>
          </a:prstGeom>
        </p:spPr>
      </p:pic>
      <p:sp>
        <p:nvSpPr>
          <p:cNvPr id="14" name="Subtitle 2">
            <a:extLst>
              <a:ext uri="{FF2B5EF4-FFF2-40B4-BE49-F238E27FC236}">
                <a16:creationId xmlns:a16="http://schemas.microsoft.com/office/drawing/2014/main" id="{1B2098E3-E977-858D-1A3A-FA17B8437855}"/>
              </a:ext>
            </a:extLst>
          </p:cNvPr>
          <p:cNvSpPr txBox="1">
            <a:spLocks/>
          </p:cNvSpPr>
          <p:nvPr/>
        </p:nvSpPr>
        <p:spPr>
          <a:xfrm>
            <a:off x="395651" y="5846619"/>
            <a:ext cx="4536349" cy="161410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dirty="0"/>
              <a:t>Możesz skontaktować się z tymi organizacjami, korzystając z poniższych informacji:</a:t>
            </a:r>
            <a:br>
              <a:rPr lang="pl-PL" sz="1050" dirty="0"/>
            </a:br>
            <a:r>
              <a:rPr lang="pl-PL" sz="1050" dirty="0">
                <a:ea typeface=""/>
              </a:rPr>
              <a:t>Polski Czerwony Krzyż: </a:t>
            </a:r>
            <a:r>
              <a:rPr lang="pl-PL" sz="1050" dirty="0">
                <a:ea typeface=""/>
                <a:hlinkClick r:id="rId4"/>
              </a:rPr>
              <a:t>biuro.poszukiwan@pck.pl</a:t>
            </a:r>
            <a:r>
              <a:rPr lang="pl-PL" sz="1050" dirty="0">
                <a:ea typeface=""/>
              </a:rPr>
              <a:t> / +48 800 088 136. Chęć połączenia z rodziną zgłoś swojemu opiekunowi w ośrodku dla cudzoziemców lub prześlij wniosek pocztą </a:t>
            </a:r>
            <a:r>
              <a:rPr lang="pl-PL" sz="1050" dirty="0"/>
              <a:t>na adres: ul. Taborowa 33, 02-699 Warszawa, lub dostarcz osobiście do Urzędu do Spraw Cudzoziemców (ul. Taborowa 33, Warszawa) lub zgłoś pracownikowi Urzędu do Spraw Cudzoziemców podczas przesłuchania.</a:t>
            </a:r>
          </a:p>
        </p:txBody>
      </p:sp>
    </p:spTree>
    <p:extLst>
      <p:ext uri="{BB962C8B-B14F-4D97-AF65-F5344CB8AC3E}">
        <p14:creationId xmlns:p14="http://schemas.microsoft.com/office/powerpoint/2010/main" val="2729173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A7C422E-9B34-50C3-DFB5-F80AA9AF4EBE}"/>
              </a:ext>
              <a:ext uri="{C183D7F6-B498-43B3-948B-1728B52AA6E4}">
                <adec:decorative xmlns:adec="http://schemas.microsoft.com/office/drawing/2017/decorative" val="1"/>
              </a:ext>
            </a:extLst>
          </p:cNvPr>
          <p:cNvSpPr/>
          <p:nvPr/>
        </p:nvSpPr>
        <p:spPr>
          <a:xfrm>
            <a:off x="154115" y="5984351"/>
            <a:ext cx="4892989" cy="1184253"/>
          </a:xfrm>
          <a:prstGeom prst="rect">
            <a:avLst/>
          </a:prstGeom>
          <a:solidFill>
            <a:srgbClr val="FCF2D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4" name="Slide Number Placeholder 3">
            <a:extLst>
              <a:ext uri="{FF2B5EF4-FFF2-40B4-BE49-F238E27FC236}">
                <a16:creationId xmlns:a16="http://schemas.microsoft.com/office/drawing/2014/main" id="{156AC7DC-B199-8C47-EA12-1EA6A3AED168}"/>
              </a:ext>
            </a:extLst>
          </p:cNvPr>
          <p:cNvSpPr>
            <a:spLocks noGrp="1"/>
          </p:cNvSpPr>
          <p:nvPr>
            <p:ph type="sldNum" sz="quarter" idx="4"/>
          </p:nvPr>
        </p:nvSpPr>
        <p:spPr/>
        <p:txBody>
          <a:bodyPr/>
          <a:lstStyle/>
          <a:p>
            <a:r>
              <a:rPr lang="pl-PL" dirty="0">
                <a:solidFill>
                  <a:schemeClr val="tx1"/>
                </a:solidFill>
              </a:rPr>
              <a:t>19</a:t>
            </a:r>
          </a:p>
        </p:txBody>
      </p:sp>
      <p:sp>
        <p:nvSpPr>
          <p:cNvPr id="2" name="Title 1">
            <a:extLst>
              <a:ext uri="{FF2B5EF4-FFF2-40B4-BE49-F238E27FC236}">
                <a16:creationId xmlns:a16="http://schemas.microsoft.com/office/drawing/2014/main" id="{C89AC50B-ACE7-9022-0B04-F550B00F45BB}"/>
              </a:ext>
            </a:extLst>
          </p:cNvPr>
          <p:cNvSpPr>
            <a:spLocks noGrp="1"/>
          </p:cNvSpPr>
          <p:nvPr>
            <p:ph type="ctrTitle"/>
          </p:nvPr>
        </p:nvSpPr>
        <p:spPr>
          <a:xfrm>
            <a:off x="648000" y="342000"/>
            <a:ext cx="4284000" cy="266602"/>
          </a:xfrm>
        </p:spPr>
        <p:txBody>
          <a:bodyPr/>
          <a:lstStyle/>
          <a:p>
            <a:r>
              <a:rPr lang="pl-PL"/>
              <a:t>JAK DŁUGO TO POTRWA? </a:t>
            </a:r>
          </a:p>
        </p:txBody>
      </p:sp>
      <p:sp>
        <p:nvSpPr>
          <p:cNvPr id="6" name="Subtitle 2">
            <a:extLst>
              <a:ext uri="{FF2B5EF4-FFF2-40B4-BE49-F238E27FC236}">
                <a16:creationId xmlns:a16="http://schemas.microsoft.com/office/drawing/2014/main" id="{A2389B06-06F3-5890-474F-92552BEDB645}"/>
              </a:ext>
            </a:extLst>
          </p:cNvPr>
          <p:cNvSpPr txBox="1">
            <a:spLocks/>
          </p:cNvSpPr>
          <p:nvPr/>
        </p:nvSpPr>
        <p:spPr>
          <a:xfrm>
            <a:off x="1471606" y="835912"/>
            <a:ext cx="3460044" cy="60233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Komunikacja między państwami trwa zazwyczaj </a:t>
            </a:r>
            <a:br>
              <a:rPr lang="pl-PL" dirty="0"/>
            </a:br>
            <a:r>
              <a:rPr lang="pl-PL" b="1" dirty="0"/>
              <a:t>1,5</a:t>
            </a:r>
            <a:r>
              <a:rPr lang="pl-PL" dirty="0"/>
              <a:t>–</a:t>
            </a:r>
            <a:r>
              <a:rPr lang="pl-PL" b="1" dirty="0"/>
              <a:t>3 miesiące</a:t>
            </a:r>
            <a:r>
              <a:rPr lang="pl-PL" dirty="0"/>
              <a:t>, ale w zależności od sprawy </a:t>
            </a:r>
            <a:r>
              <a:rPr lang="pl-PL" b="1" dirty="0"/>
              <a:t>może to potrwać dłużej</a:t>
            </a:r>
            <a:r>
              <a:rPr lang="pl-PL" dirty="0"/>
              <a:t>.</a:t>
            </a:r>
          </a:p>
        </p:txBody>
      </p:sp>
      <p:sp>
        <p:nvSpPr>
          <p:cNvPr id="19" name="Subtitle 2">
            <a:extLst>
              <a:ext uri="{FF2B5EF4-FFF2-40B4-BE49-F238E27FC236}">
                <a16:creationId xmlns:a16="http://schemas.microsoft.com/office/drawing/2014/main" id="{68396F03-55F2-0A0A-E83F-0444DF69F485}"/>
              </a:ext>
            </a:extLst>
          </p:cNvPr>
          <p:cNvSpPr txBox="1">
            <a:spLocks/>
          </p:cNvSpPr>
          <p:nvPr/>
        </p:nvSpPr>
        <p:spPr>
          <a:xfrm>
            <a:off x="1484800" y="1791534"/>
            <a:ext cx="3460044" cy="60233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a:t>Jeśli inne państwo UE+ potwierdzi, że rozpatrzy Twój wniosek, zostaniesz przekazany(-a) </a:t>
            </a:r>
            <a:r>
              <a:rPr lang="pl-PL" b="1"/>
              <a:t>w ciągu 6 miesięcy </a:t>
            </a:r>
            <a:r>
              <a:rPr lang="pl-PL"/>
              <a:t>od daty przyjęcia przez to państwo wniosku o przekazanie.</a:t>
            </a:r>
          </a:p>
        </p:txBody>
      </p:sp>
      <p:sp>
        <p:nvSpPr>
          <p:cNvPr id="3" name="Subtitle 2">
            <a:extLst>
              <a:ext uri="{FF2B5EF4-FFF2-40B4-BE49-F238E27FC236}">
                <a16:creationId xmlns:a16="http://schemas.microsoft.com/office/drawing/2014/main" id="{805D107C-BAF0-3B62-E5AF-88490290725F}"/>
              </a:ext>
            </a:extLst>
          </p:cNvPr>
          <p:cNvSpPr>
            <a:spLocks noGrp="1"/>
          </p:cNvSpPr>
          <p:nvPr>
            <p:ph type="subTitle" idx="1"/>
          </p:nvPr>
        </p:nvSpPr>
        <p:spPr>
          <a:xfrm>
            <a:off x="1484800" y="2790060"/>
            <a:ext cx="3411050" cy="602329"/>
          </a:xfrm>
        </p:spPr>
        <p:txBody>
          <a:bodyPr/>
          <a:lstStyle/>
          <a:p>
            <a:pPr>
              <a:spcAft>
                <a:spcPts val="200"/>
              </a:spcAft>
            </a:pPr>
            <a:r>
              <a:rPr lang="pl-PL" dirty="0"/>
              <a:t>Jeżeli powodem złożenia wniosku był fakt, że członek Twojej rodziny przebywa w innym państwie UE+, przekazanie będzie </a:t>
            </a:r>
            <a:r>
              <a:rPr lang="pl-PL" b="1" dirty="0"/>
              <a:t>traktowane priorytetowo</a:t>
            </a:r>
            <a:r>
              <a:rPr lang="pl-PL" dirty="0"/>
              <a:t>.</a:t>
            </a:r>
          </a:p>
        </p:txBody>
      </p:sp>
      <p:sp>
        <p:nvSpPr>
          <p:cNvPr id="11" name="Subtitle 2">
            <a:extLst>
              <a:ext uri="{FF2B5EF4-FFF2-40B4-BE49-F238E27FC236}">
                <a16:creationId xmlns:a16="http://schemas.microsoft.com/office/drawing/2014/main" id="{33DC472A-B1D2-3762-0C59-BF0851A63265}"/>
              </a:ext>
            </a:extLst>
          </p:cNvPr>
          <p:cNvSpPr txBox="1">
            <a:spLocks/>
          </p:cNvSpPr>
          <p:nvPr/>
        </p:nvSpPr>
        <p:spPr>
          <a:xfrm>
            <a:off x="1487048" y="3674095"/>
            <a:ext cx="3408802" cy="1557184"/>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Jeżeli jesteś obecnie </a:t>
            </a:r>
            <a:r>
              <a:rPr lang="pl-PL" b="1" dirty="0"/>
              <a:t>zatrzymany(-a) lub zostaniesz zatrzymany(-a) w przyszłości</a:t>
            </a:r>
            <a:r>
              <a:rPr lang="pl-PL" dirty="0"/>
              <a:t>, Twoja sprawa zostanie </a:t>
            </a:r>
            <a:r>
              <a:rPr lang="pl-PL" b="1" dirty="0"/>
              <a:t>rozpatrzona w trybie pilnym</a:t>
            </a:r>
            <a:r>
              <a:rPr lang="pl-PL" dirty="0"/>
              <a:t>. Przekazanie powinno nastąpić w ciągu </a:t>
            </a:r>
            <a:r>
              <a:rPr lang="pl-PL" b="1" dirty="0"/>
              <a:t>5 tygodni</a:t>
            </a:r>
            <a:r>
              <a:rPr lang="pl-PL" dirty="0"/>
              <a:t>. Jeżeli przekazanie nie nastąpi w ciągu 5 tygodni, zostaniesz zwolniony(-a) z zatrzymania. Przekazanie zostanie jednak zorganizowane </a:t>
            </a:r>
            <a:r>
              <a:rPr lang="pl-PL" b="1" dirty="0"/>
              <a:t>w ciągu 6 miesięcy </a:t>
            </a:r>
            <a:r>
              <a:rPr lang="pl-PL" dirty="0"/>
              <a:t>od daty, kiedy państwo UE+ odpowiedzialne za rozpatrzenie wniosku przyjęło wniosek o przekazanie.</a:t>
            </a:r>
          </a:p>
        </p:txBody>
      </p:sp>
      <p:sp>
        <p:nvSpPr>
          <p:cNvPr id="12" name="Subtitle 2">
            <a:extLst>
              <a:ext uri="{FF2B5EF4-FFF2-40B4-BE49-F238E27FC236}">
                <a16:creationId xmlns:a16="http://schemas.microsoft.com/office/drawing/2014/main" id="{E65A3BCC-D2FF-92EF-A93F-B9383A577496}"/>
              </a:ext>
            </a:extLst>
          </p:cNvPr>
          <p:cNvSpPr txBox="1">
            <a:spLocks/>
          </p:cNvSpPr>
          <p:nvPr/>
        </p:nvSpPr>
        <p:spPr>
          <a:xfrm>
            <a:off x="1471956" y="5288141"/>
            <a:ext cx="3547084" cy="589307"/>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Jeśli przebywasz w więzieniu za popełnienie przestępstwa, termin przekazania może zostać </a:t>
            </a:r>
            <a:r>
              <a:rPr lang="pl-PL" b="1" dirty="0"/>
              <a:t>wydłużony do maksymalnie 1 roku</a:t>
            </a:r>
            <a:r>
              <a:rPr lang="pl-PL" dirty="0"/>
              <a:t>.</a:t>
            </a:r>
          </a:p>
        </p:txBody>
      </p:sp>
      <p:pic>
        <p:nvPicPr>
          <p:cNvPr id="14" name="Picture 13">
            <a:extLst>
              <a:ext uri="{FF2B5EF4-FFF2-40B4-BE49-F238E27FC236}">
                <a16:creationId xmlns:a16="http://schemas.microsoft.com/office/drawing/2014/main" id="{E66B203F-974B-079E-C233-3DBEC76CFF3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91698" y="1707327"/>
            <a:ext cx="867642" cy="869713"/>
          </a:xfrm>
          <a:prstGeom prst="rect">
            <a:avLst/>
          </a:prstGeom>
        </p:spPr>
      </p:pic>
      <p:pic>
        <p:nvPicPr>
          <p:cNvPr id="16" name="Picture 15">
            <a:extLst>
              <a:ext uri="{FF2B5EF4-FFF2-40B4-BE49-F238E27FC236}">
                <a16:creationId xmlns:a16="http://schemas.microsoft.com/office/drawing/2014/main" id="{84DC002F-D3AC-1DA7-A0C4-2B24BF642A47}"/>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381927" y="2712433"/>
            <a:ext cx="865793" cy="867860"/>
          </a:xfrm>
          <a:prstGeom prst="rect">
            <a:avLst/>
          </a:prstGeom>
        </p:spPr>
      </p:pic>
      <p:pic>
        <p:nvPicPr>
          <p:cNvPr id="18" name="Picture 17">
            <a:extLst>
              <a:ext uri="{FF2B5EF4-FFF2-40B4-BE49-F238E27FC236}">
                <a16:creationId xmlns:a16="http://schemas.microsoft.com/office/drawing/2014/main" id="{579DC039-7FCE-5550-57C5-678187E9A9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9332" y="3715327"/>
            <a:ext cx="865794" cy="867860"/>
          </a:xfrm>
          <a:prstGeom prst="rect">
            <a:avLst/>
          </a:prstGeom>
        </p:spPr>
      </p:pic>
      <p:pic>
        <p:nvPicPr>
          <p:cNvPr id="20" name="Picture 19">
            <a:extLst>
              <a:ext uri="{FF2B5EF4-FFF2-40B4-BE49-F238E27FC236}">
                <a16:creationId xmlns:a16="http://schemas.microsoft.com/office/drawing/2014/main" id="{AA39D024-6C33-14C7-7EB2-9A506E7BE7C2}"/>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396000" y="702222"/>
            <a:ext cx="867642" cy="869712"/>
          </a:xfrm>
          <a:prstGeom prst="rect">
            <a:avLst/>
          </a:prstGeom>
        </p:spPr>
      </p:pic>
      <p:pic>
        <p:nvPicPr>
          <p:cNvPr id="36" name="Picture 35">
            <a:extLst>
              <a:ext uri="{FF2B5EF4-FFF2-40B4-BE49-F238E27FC236}">
                <a16:creationId xmlns:a16="http://schemas.microsoft.com/office/drawing/2014/main" id="{98FBC1BC-70E9-6EC6-EBA3-90F3BED2AA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21090" y="6147235"/>
            <a:ext cx="867643" cy="869714"/>
          </a:xfrm>
          <a:prstGeom prst="rect">
            <a:avLst/>
          </a:prstGeom>
        </p:spPr>
      </p:pic>
      <p:sp>
        <p:nvSpPr>
          <p:cNvPr id="42" name="TextBox 41">
            <a:extLst>
              <a:ext uri="{FF2B5EF4-FFF2-40B4-BE49-F238E27FC236}">
                <a16:creationId xmlns:a16="http://schemas.microsoft.com/office/drawing/2014/main" id="{43AA6608-2146-5F11-E266-6B71B1F0D16F}"/>
              </a:ext>
              <a:ext uri="{C183D7F6-B498-43B3-948B-1728B52AA6E4}">
                <adec:decorative xmlns:adec="http://schemas.microsoft.com/office/drawing/2017/decorative" val="1"/>
              </a:ext>
            </a:extLst>
          </p:cNvPr>
          <p:cNvSpPr txBox="1"/>
          <p:nvPr/>
        </p:nvSpPr>
        <p:spPr>
          <a:xfrm>
            <a:off x="627293" y="6727011"/>
            <a:ext cx="480636" cy="110800"/>
          </a:xfrm>
          <a:prstGeom prst="rect">
            <a:avLst/>
          </a:prstGeom>
          <a:noFill/>
        </p:spPr>
        <p:txBody>
          <a:bodyPr wrap="square" lIns="0" tIns="0" rIns="0" bIns="0" rtlCol="0">
            <a:spAutoFit/>
          </a:bodyPr>
          <a:lstStyle/>
          <a:p>
            <a:pPr algn="ctr">
              <a:lnSpc>
                <a:spcPct val="90000"/>
              </a:lnSpc>
            </a:pPr>
            <a:r>
              <a:rPr lang="pl-PL" sz="800" b="1" dirty="0">
                <a:latin typeface="Calibri" panose="020F0502020204030204" pitchFamily="34" charset="0"/>
                <a:cs typeface="Calibri" panose="020F0502020204030204" pitchFamily="34" charset="0"/>
              </a:rPr>
              <a:t>(3 lata)</a:t>
            </a:r>
          </a:p>
        </p:txBody>
      </p:sp>
      <p:sp>
        <p:nvSpPr>
          <p:cNvPr id="9" name="TextBox 8">
            <a:extLst>
              <a:ext uri="{FF2B5EF4-FFF2-40B4-BE49-F238E27FC236}">
                <a16:creationId xmlns:a16="http://schemas.microsoft.com/office/drawing/2014/main" id="{66C98149-E9A7-4D8B-6651-48E79C70393D}"/>
              </a:ext>
              <a:ext uri="{C183D7F6-B498-43B3-948B-1728B52AA6E4}">
                <adec:decorative xmlns:adec="http://schemas.microsoft.com/office/drawing/2017/decorative" val="1"/>
              </a:ext>
            </a:extLst>
          </p:cNvPr>
          <p:cNvSpPr txBox="1"/>
          <p:nvPr/>
        </p:nvSpPr>
        <p:spPr>
          <a:xfrm>
            <a:off x="731848" y="3020824"/>
            <a:ext cx="246125" cy="69250"/>
          </a:xfrm>
          <a:prstGeom prst="rect">
            <a:avLst/>
          </a:prstGeom>
          <a:noFill/>
        </p:spPr>
        <p:txBody>
          <a:bodyPr wrap="square" lIns="0" tIns="0" rIns="0" bIns="0" rtlCol="0">
            <a:spAutoFit/>
          </a:bodyPr>
          <a:lstStyle/>
          <a:p>
            <a:pPr algn="ctr">
              <a:lnSpc>
                <a:spcPct val="90000"/>
              </a:lnSpc>
            </a:pPr>
            <a:r>
              <a:rPr lang="pl-PL" sz="500" b="1" dirty="0">
                <a:latin typeface="Calibri" panose="020F0502020204030204" pitchFamily="34" charset="0"/>
                <a:cs typeface="Calibri" panose="020F0502020204030204" pitchFamily="34" charset="0"/>
              </a:rPr>
              <a:t>Priorytet</a:t>
            </a:r>
          </a:p>
        </p:txBody>
      </p:sp>
      <p:sp>
        <p:nvSpPr>
          <p:cNvPr id="10" name="Subtitle 2">
            <a:extLst>
              <a:ext uri="{FF2B5EF4-FFF2-40B4-BE49-F238E27FC236}">
                <a16:creationId xmlns:a16="http://schemas.microsoft.com/office/drawing/2014/main" id="{F7101516-F522-6115-FDF4-ECD90FD98DDC}"/>
              </a:ext>
            </a:extLst>
          </p:cNvPr>
          <p:cNvSpPr txBox="1">
            <a:spLocks/>
          </p:cNvSpPr>
          <p:nvPr/>
        </p:nvSpPr>
        <p:spPr>
          <a:xfrm>
            <a:off x="1314131" y="6243762"/>
            <a:ext cx="3732973" cy="95099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6000" indent="-216000">
              <a:spcBef>
                <a:spcPts val="600"/>
              </a:spcBef>
              <a:buSzPct val="160000"/>
              <a:buFont typeface="Arial" panose="020B0604020202020204" pitchFamily="34" charset="0"/>
              <a:buBlip>
                <a:blip r:embed="rId7"/>
              </a:buBlip>
            </a:pPr>
            <a:r>
              <a:rPr lang="pl-PL" b="1" dirty="0">
                <a:solidFill>
                  <a:srgbClr val="C00000"/>
                </a:solidFill>
              </a:rPr>
              <a:t>WAŻNE! </a:t>
            </a:r>
            <a:r>
              <a:rPr lang="pl-PL" dirty="0"/>
              <a:t>Jeśli uciekniesz, ukryjesz się lub nie będziesz współpracować z władzami w organizacji przekazania, </a:t>
            </a:r>
            <a:r>
              <a:rPr lang="pl-PL" b="1" dirty="0"/>
              <a:t>termin przekazania może zostać wydłużony maksymalnie do 3 lat</a:t>
            </a:r>
            <a:r>
              <a:rPr lang="pl-PL" dirty="0"/>
              <a:t>.</a:t>
            </a:r>
          </a:p>
          <a:p>
            <a:pPr>
              <a:spcBef>
                <a:spcPts val="600"/>
              </a:spcBef>
              <a:buSzPct val="160000"/>
            </a:pPr>
            <a:endParaRPr lang="en-GB" dirty="0"/>
          </a:p>
          <a:p>
            <a:pPr>
              <a:spcAft>
                <a:spcPts val="200"/>
              </a:spcAft>
            </a:pPr>
            <a:endParaRPr lang="en-GB" dirty="0"/>
          </a:p>
        </p:txBody>
      </p:sp>
    </p:spTree>
    <p:extLst>
      <p:ext uri="{BB962C8B-B14F-4D97-AF65-F5344CB8AC3E}">
        <p14:creationId xmlns:p14="http://schemas.microsoft.com/office/powerpoint/2010/main" val="118832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CB7973-FC43-3EBC-FE24-5C72B1C6C857}"/>
              </a:ext>
            </a:extLst>
          </p:cNvPr>
          <p:cNvSpPr>
            <a:spLocks noGrp="1"/>
          </p:cNvSpPr>
          <p:nvPr>
            <p:ph type="sldNum" sz="quarter" idx="4"/>
          </p:nvPr>
        </p:nvSpPr>
        <p:spPr/>
        <p:txBody>
          <a:bodyPr/>
          <a:lstStyle/>
          <a:p>
            <a:fld id="{40D27072-F98D-D44B-838D-C2300481805D}" type="slidenum">
              <a:rPr lang="en-LU" smtClean="0">
                <a:solidFill>
                  <a:schemeClr val="tx1"/>
                </a:solidFill>
              </a:rPr>
              <a:pPr/>
              <a:t>2</a:t>
            </a:fld>
            <a:endParaRPr lang="en-LU">
              <a:solidFill>
                <a:schemeClr val="tx1"/>
              </a:solidFill>
            </a:endParaRPr>
          </a:p>
        </p:txBody>
      </p:sp>
      <p:sp>
        <p:nvSpPr>
          <p:cNvPr id="2" name="Title 1">
            <a:extLst>
              <a:ext uri="{FF2B5EF4-FFF2-40B4-BE49-F238E27FC236}">
                <a16:creationId xmlns:a16="http://schemas.microsoft.com/office/drawing/2014/main" id="{98DC3689-260A-A9AF-3A2B-57582A7D3BD8}"/>
              </a:ext>
            </a:extLst>
          </p:cNvPr>
          <p:cNvSpPr>
            <a:spLocks noGrp="1"/>
          </p:cNvSpPr>
          <p:nvPr>
            <p:ph type="ctrTitle"/>
          </p:nvPr>
        </p:nvSpPr>
        <p:spPr>
          <a:xfrm>
            <a:off x="648000" y="324000"/>
            <a:ext cx="4284000" cy="266602"/>
          </a:xfrm>
        </p:spPr>
        <p:txBody>
          <a:bodyPr/>
          <a:lstStyle/>
          <a:p>
            <a:r>
              <a:rPr lang="pl-PL"/>
              <a:t>SPIS TREŚCI</a:t>
            </a:r>
          </a:p>
        </p:txBody>
      </p:sp>
      <p:sp>
        <p:nvSpPr>
          <p:cNvPr id="6" name="Subtitle 2">
            <a:extLst>
              <a:ext uri="{FF2B5EF4-FFF2-40B4-BE49-F238E27FC236}">
                <a16:creationId xmlns:a16="http://schemas.microsoft.com/office/drawing/2014/main" id="{484DD990-C978-A420-4E63-33BE01584901}"/>
              </a:ext>
            </a:extLst>
          </p:cNvPr>
          <p:cNvSpPr>
            <a:spLocks noGrp="1"/>
          </p:cNvSpPr>
          <p:nvPr>
            <p:ph type="subTitle" idx="1"/>
          </p:nvPr>
        </p:nvSpPr>
        <p:spPr>
          <a:xfrm>
            <a:off x="396000" y="719999"/>
            <a:ext cx="4536000" cy="6839676"/>
          </a:xfrm>
        </p:spPr>
        <p:txBody>
          <a:bodyPr/>
          <a:lstStyle/>
          <a:p>
            <a:pPr>
              <a:spcAft>
                <a:spcPts val="500"/>
              </a:spcAft>
              <a:tabLst>
                <a:tab pos="4392000" algn="r"/>
                <a:tab pos="4395600" algn="r"/>
              </a:tabLst>
            </a:pPr>
            <a:r>
              <a:rPr lang="pl-PL" sz="1000" dirty="0"/>
              <a:t>Dlaczego otrzymujesz tę broszurę?	3</a:t>
            </a:r>
          </a:p>
          <a:p>
            <a:pPr>
              <a:spcAft>
                <a:spcPts val="500"/>
              </a:spcAft>
              <a:tabLst>
                <a:tab pos="4392000" algn="r"/>
                <a:tab pos="4395600" algn="r"/>
              </a:tabLst>
            </a:pPr>
            <a:r>
              <a:rPr lang="pl-PL" sz="1000" dirty="0"/>
              <a:t>Ochrona międzynarodowa – co to jest i kto może ją otrzymać?	3</a:t>
            </a:r>
          </a:p>
          <a:p>
            <a:pPr>
              <a:spcAft>
                <a:spcPts val="500"/>
              </a:spcAft>
              <a:tabLst>
                <a:tab pos="4392000" algn="r"/>
                <a:tab pos="4395600" algn="r"/>
              </a:tabLst>
            </a:pPr>
            <a:r>
              <a:rPr lang="pl-PL" sz="1000" dirty="0"/>
              <a:t>Rozporządzenie w sprawie zarządzania azylem i migracją – co to jest?	4	</a:t>
            </a:r>
          </a:p>
          <a:p>
            <a:pPr>
              <a:spcAft>
                <a:spcPts val="500"/>
              </a:spcAft>
              <a:tabLst>
                <a:tab pos="4392000" algn="r"/>
                <a:tab pos="4395600" algn="r"/>
              </a:tabLst>
            </a:pPr>
            <a:r>
              <a:rPr lang="pl-PL" sz="1000" dirty="0">
                <a:solidFill>
                  <a:srgbClr val="39821F"/>
                </a:solidFill>
              </a:rPr>
              <a:t>Twoje prawa podczas oczekiwania na decyzję, które państwo UE+ rozpatrzy </a:t>
            </a:r>
            <a:br>
              <a:rPr lang="pl-PL" sz="1000" dirty="0">
                <a:solidFill>
                  <a:srgbClr val="39821F"/>
                </a:solidFill>
              </a:rPr>
            </a:br>
            <a:r>
              <a:rPr lang="pl-PL" sz="1000" dirty="0">
                <a:solidFill>
                  <a:srgbClr val="39821F"/>
                </a:solidFill>
              </a:rPr>
              <a:t>Twój wniosek</a:t>
            </a:r>
            <a:r>
              <a:rPr lang="pl-PL" sz="1000" dirty="0"/>
              <a:t>	</a:t>
            </a:r>
            <a:r>
              <a:rPr lang="pl-PL" sz="1000" dirty="0">
                <a:solidFill>
                  <a:srgbClr val="39821F"/>
                </a:solidFill>
              </a:rPr>
              <a:t>5</a:t>
            </a:r>
          </a:p>
          <a:p>
            <a:pPr>
              <a:spcAft>
                <a:spcPts val="500"/>
              </a:spcAft>
              <a:tabLst>
                <a:tab pos="4392000" algn="r"/>
                <a:tab pos="4395600" algn="r"/>
              </a:tabLst>
            </a:pPr>
            <a:r>
              <a:rPr lang="pl-PL" sz="1000" dirty="0">
                <a:solidFill>
                  <a:schemeClr val="tx2">
                    <a:lumMod val="75000"/>
                    <a:lumOff val="25000"/>
                  </a:schemeClr>
                </a:solidFill>
              </a:rPr>
              <a:t>Gdzie się będziesz przebywać w czasie oczekiwania na decyzję, które państwo </a:t>
            </a:r>
            <a:br>
              <a:rPr lang="en-US" sz="1000" dirty="0">
                <a:solidFill>
                  <a:schemeClr val="tx2">
                    <a:lumMod val="75000"/>
                    <a:lumOff val="25000"/>
                  </a:schemeClr>
                </a:solidFill>
              </a:rPr>
            </a:br>
            <a:r>
              <a:rPr lang="pl-PL" sz="1000" dirty="0">
                <a:solidFill>
                  <a:schemeClr val="tx2">
                    <a:lumMod val="75000"/>
                    <a:lumOff val="25000"/>
                  </a:schemeClr>
                </a:solidFill>
              </a:rPr>
              <a:t>UE+ rozpatrzy Twój wniosek?	7</a:t>
            </a:r>
          </a:p>
          <a:p>
            <a:pPr>
              <a:spcAft>
                <a:spcPts val="500"/>
              </a:spcAft>
              <a:tabLst>
                <a:tab pos="4392000" algn="r"/>
                <a:tab pos="4395600" algn="r"/>
              </a:tabLst>
            </a:pPr>
            <a:r>
              <a:rPr lang="pl-PL" sz="1000" dirty="0">
                <a:solidFill>
                  <a:schemeClr val="tx2">
                    <a:lumMod val="75000"/>
                    <a:lumOff val="25000"/>
                  </a:schemeClr>
                </a:solidFill>
              </a:rPr>
              <a:t>Czego oczekuje się od Ciebie w tej procedurze?</a:t>
            </a:r>
            <a:r>
              <a:rPr lang="pl-PL" sz="1000" dirty="0"/>
              <a:t>	</a:t>
            </a:r>
            <a:r>
              <a:rPr lang="pl-PL" sz="1000" dirty="0">
                <a:solidFill>
                  <a:schemeClr val="tx2">
                    <a:lumMod val="75000"/>
                    <a:lumOff val="25000"/>
                  </a:schemeClr>
                </a:solidFill>
              </a:rPr>
              <a:t>7</a:t>
            </a:r>
          </a:p>
          <a:p>
            <a:pPr>
              <a:spcAft>
                <a:spcPts val="500"/>
              </a:spcAft>
              <a:tabLst>
                <a:tab pos="4392000" algn="r"/>
                <a:tab pos="4395600" algn="r"/>
              </a:tabLst>
            </a:pPr>
            <a:r>
              <a:rPr lang="pl-PL" sz="1000" dirty="0">
                <a:solidFill>
                  <a:schemeClr val="tx2">
                    <a:lumMod val="75000"/>
                    <a:lumOff val="25000"/>
                  </a:schemeClr>
                </a:solidFill>
              </a:rPr>
              <a:t>Jakie dokumenty należy przedstawić?</a:t>
            </a:r>
            <a:r>
              <a:rPr lang="pl-PL" sz="1000" dirty="0"/>
              <a:t>	</a:t>
            </a:r>
            <a:r>
              <a:rPr lang="pl-PL" sz="1000" dirty="0">
                <a:solidFill>
                  <a:schemeClr val="tx2">
                    <a:lumMod val="75000"/>
                    <a:lumOff val="25000"/>
                  </a:schemeClr>
                </a:solidFill>
              </a:rPr>
              <a:t>8</a:t>
            </a:r>
          </a:p>
          <a:p>
            <a:pPr>
              <a:spcAft>
                <a:spcPts val="500"/>
              </a:spcAft>
              <a:tabLst>
                <a:tab pos="4392000" algn="r"/>
                <a:tab pos="4395600" algn="r"/>
              </a:tabLst>
            </a:pPr>
            <a:r>
              <a:rPr lang="pl-PL" sz="1000" dirty="0">
                <a:solidFill>
                  <a:schemeClr val="tx2">
                    <a:lumMod val="75000"/>
                    <a:lumOff val="25000"/>
                  </a:schemeClr>
                </a:solidFill>
              </a:rPr>
              <a:t>Dlaczego musisz złożyć odciski palców i pozwolić zrobić sobie zdjęcie?	9</a:t>
            </a:r>
          </a:p>
          <a:p>
            <a:pPr>
              <a:spcAft>
                <a:spcPts val="500"/>
              </a:spcAft>
              <a:tabLst>
                <a:tab pos="4392000" algn="r"/>
                <a:tab pos="4395600" algn="r"/>
              </a:tabLst>
            </a:pPr>
            <a:r>
              <a:rPr lang="pl-PL" sz="1000" dirty="0">
                <a:solidFill>
                  <a:srgbClr val="C00000"/>
                </a:solidFill>
              </a:rPr>
              <a:t>Jakie są konsekwencje niewywiązania się z obowiązków?</a:t>
            </a:r>
            <a:r>
              <a:rPr lang="pl-PL" sz="1000" dirty="0"/>
              <a:t>	</a:t>
            </a:r>
            <a:r>
              <a:rPr lang="pl-PL" sz="1000" dirty="0">
                <a:solidFill>
                  <a:srgbClr val="C00000"/>
                </a:solidFill>
              </a:rPr>
              <a:t>10</a:t>
            </a:r>
          </a:p>
          <a:p>
            <a:pPr>
              <a:spcAft>
                <a:spcPts val="500"/>
              </a:spcAft>
              <a:tabLst>
                <a:tab pos="4392000" algn="r"/>
                <a:tab pos="4395600" algn="r"/>
              </a:tabLst>
            </a:pPr>
            <a:r>
              <a:rPr lang="pl-PL" sz="1000" dirty="0"/>
              <a:t>Zatrzymanie – co to jest?	11</a:t>
            </a:r>
          </a:p>
          <a:p>
            <a:pPr>
              <a:spcAft>
                <a:spcPts val="500"/>
              </a:spcAft>
              <a:tabLst>
                <a:tab pos="4392000" algn="r"/>
                <a:tab pos="4395600" algn="r"/>
              </a:tabLst>
            </a:pPr>
            <a:r>
              <a:rPr lang="pl-PL" sz="1000" dirty="0"/>
              <a:t>W jaki sposób władze decydują, które państwo UE+ rozpatrzy Twój wniosek?	12</a:t>
            </a:r>
          </a:p>
          <a:p>
            <a:pPr>
              <a:spcAft>
                <a:spcPts val="500"/>
              </a:spcAft>
              <a:tabLst>
                <a:tab pos="4392000" algn="r"/>
                <a:tab pos="4395600" algn="r"/>
              </a:tabLst>
            </a:pPr>
            <a:r>
              <a:rPr lang="pl-PL" sz="1000" dirty="0"/>
              <a:t>Może odbyć się przesłuchanie, aby łatwiej stwierdzić, które państwo UE+</a:t>
            </a:r>
            <a:r>
              <a:rPr lang="en-US" sz="1000" dirty="0"/>
              <a:t> </a:t>
            </a:r>
            <a:br>
              <a:rPr lang="en-US" sz="1000" dirty="0"/>
            </a:br>
            <a:r>
              <a:rPr lang="pl-PL" sz="1000" dirty="0"/>
              <a:t>powinno rozpatrzyć Twój wniosek                                                                                        15</a:t>
            </a:r>
          </a:p>
          <a:p>
            <a:pPr>
              <a:spcAft>
                <a:spcPts val="500"/>
              </a:spcAft>
              <a:tabLst>
                <a:tab pos="4392000" algn="r"/>
                <a:tab pos="4395600" algn="r"/>
              </a:tabLst>
            </a:pPr>
            <a:r>
              <a:rPr lang="pl-PL" sz="1000" dirty="0"/>
              <a:t>Czy przesłuchanie odbywa się zawsze?	17</a:t>
            </a:r>
          </a:p>
          <a:p>
            <a:pPr>
              <a:spcAft>
                <a:spcPts val="500"/>
              </a:spcAft>
              <a:tabLst>
                <a:tab pos="4392000" algn="r"/>
                <a:tab pos="4395600" algn="r"/>
              </a:tabLst>
            </a:pPr>
            <a:r>
              <a:rPr lang="pl-PL" sz="1000" dirty="0"/>
              <a:t>Jakie dowody możesz przedstawić, aby udowodnić, że masz rodzinę w innym </a:t>
            </a:r>
            <a:br>
              <a:rPr lang="en-US" sz="1000" dirty="0"/>
            </a:br>
            <a:r>
              <a:rPr lang="pl-PL" sz="1000" dirty="0"/>
              <a:t>państwie UE+?	18</a:t>
            </a:r>
          </a:p>
          <a:p>
            <a:pPr>
              <a:spcAft>
                <a:spcPts val="500"/>
              </a:spcAft>
              <a:tabLst>
                <a:tab pos="4392000" algn="r"/>
                <a:tab pos="4395600" algn="r"/>
              </a:tabLst>
            </a:pPr>
            <a:r>
              <a:rPr lang="pl-PL" sz="1000" dirty="0"/>
              <a:t>Jak długo to potrwa?	19</a:t>
            </a:r>
          </a:p>
          <a:p>
            <a:pPr>
              <a:spcAft>
                <a:spcPts val="500"/>
              </a:spcAft>
              <a:tabLst>
                <a:tab pos="4392000" algn="r"/>
                <a:tab pos="4395600" algn="r"/>
              </a:tabLst>
            </a:pPr>
            <a:r>
              <a:rPr lang="pl-PL" sz="1000" dirty="0"/>
              <a:t>Co zrobić, jeśli złożyłeś(-</a:t>
            </a:r>
            <a:r>
              <a:rPr lang="pl-PL" sz="1000" dirty="0" err="1"/>
              <a:t>aś</a:t>
            </a:r>
            <a:r>
              <a:rPr lang="pl-PL" sz="1000" dirty="0"/>
              <a:t>) już wniosek o udzielenie ochrony międzynarodowej w innym państwie UE+?	20</a:t>
            </a:r>
          </a:p>
          <a:p>
            <a:pPr>
              <a:spcAft>
                <a:spcPts val="500"/>
              </a:spcAft>
              <a:tabLst>
                <a:tab pos="4392000" algn="r"/>
                <a:tab pos="4395600" algn="r"/>
              </a:tabLst>
            </a:pPr>
            <a:r>
              <a:rPr lang="pl-PL" sz="1000" dirty="0"/>
              <a:t>Co się stanie po podjęciu decyzji?	21</a:t>
            </a:r>
          </a:p>
          <a:p>
            <a:pPr>
              <a:spcAft>
                <a:spcPts val="500"/>
              </a:spcAft>
              <a:tabLst>
                <a:tab pos="4392000" algn="r"/>
                <a:tab pos="4395600" algn="r"/>
              </a:tabLst>
            </a:pPr>
            <a:r>
              <a:rPr lang="pl-PL" sz="1000" dirty="0"/>
              <a:t>Informacje o procedurze odwoławczej (w przypadku gdy odwołanie od wniosku </a:t>
            </a:r>
            <a:br>
              <a:rPr lang="en-US" sz="1000" dirty="0"/>
            </a:br>
            <a:r>
              <a:rPr lang="pl-PL" sz="1000" dirty="0"/>
              <a:t>o zawieszenie przekazania i odwołanie co do istoty sprawy są połączone) 	23</a:t>
            </a:r>
          </a:p>
          <a:p>
            <a:pPr>
              <a:spcAft>
                <a:spcPts val="500"/>
              </a:spcAft>
              <a:tabLst>
                <a:tab pos="4392000" algn="r"/>
                <a:tab pos="4395600" algn="r"/>
              </a:tabLst>
            </a:pPr>
            <a:r>
              <a:rPr lang="pl-PL" sz="1000" dirty="0"/>
              <a:t>Jakie dane osobowe będą gromadzone?	24</a:t>
            </a:r>
          </a:p>
          <a:p>
            <a:pPr>
              <a:spcAft>
                <a:spcPts val="500"/>
              </a:spcAft>
              <a:tabLst>
                <a:tab pos="4392000" algn="r"/>
                <a:tab pos="4395600" algn="r"/>
              </a:tabLst>
            </a:pPr>
            <a:r>
              <a:rPr lang="pl-PL" sz="1000" dirty="0"/>
              <a:t>Twoje prawa związane z danymi osobowymi</a:t>
            </a:r>
            <a:r>
              <a:rPr lang="pl-PL" sz="1000"/>
              <a:t>	24</a:t>
            </a:r>
            <a:endParaRPr lang="pl-PL" sz="1000" dirty="0"/>
          </a:p>
          <a:p>
            <a:pPr>
              <a:spcAft>
                <a:spcPts val="500"/>
              </a:spcAft>
              <a:tabLst>
                <a:tab pos="4392000" algn="r"/>
                <a:tab pos="4395600" algn="r"/>
              </a:tabLst>
            </a:pPr>
            <a:endParaRPr lang="en-GB" sz="1000" dirty="0"/>
          </a:p>
        </p:txBody>
      </p:sp>
    </p:spTree>
    <p:extLst>
      <p:ext uri="{BB962C8B-B14F-4D97-AF65-F5344CB8AC3E}">
        <p14:creationId xmlns:p14="http://schemas.microsoft.com/office/powerpoint/2010/main" val="220751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B89E4C-2D13-7782-7E1F-F94761D4E758}"/>
              </a:ext>
            </a:extLst>
          </p:cNvPr>
          <p:cNvSpPr>
            <a:spLocks noGrp="1"/>
          </p:cNvSpPr>
          <p:nvPr>
            <p:ph type="sldNum" sz="quarter" idx="4"/>
          </p:nvPr>
        </p:nvSpPr>
        <p:spPr/>
        <p:txBody>
          <a:bodyPr/>
          <a:lstStyle/>
          <a:p>
            <a:r>
              <a:rPr lang="pl-PL" dirty="0">
                <a:solidFill>
                  <a:schemeClr val="tx1"/>
                </a:solidFill>
              </a:rPr>
              <a:t>20</a:t>
            </a:r>
          </a:p>
        </p:txBody>
      </p:sp>
      <p:sp>
        <p:nvSpPr>
          <p:cNvPr id="2" name="Title 1">
            <a:extLst>
              <a:ext uri="{FF2B5EF4-FFF2-40B4-BE49-F238E27FC236}">
                <a16:creationId xmlns:a16="http://schemas.microsoft.com/office/drawing/2014/main" id="{38ED9E12-6182-83A8-C6CB-4AA4AE6B6EB2}"/>
              </a:ext>
            </a:extLst>
          </p:cNvPr>
          <p:cNvSpPr>
            <a:spLocks noGrp="1"/>
          </p:cNvSpPr>
          <p:nvPr>
            <p:ph type="ctrTitle"/>
          </p:nvPr>
        </p:nvSpPr>
        <p:spPr>
          <a:xfrm>
            <a:off x="648000" y="324000"/>
            <a:ext cx="4284000" cy="654401"/>
          </a:xfrm>
        </p:spPr>
        <p:txBody>
          <a:bodyPr/>
          <a:lstStyle/>
          <a:p>
            <a:r>
              <a:rPr lang="pl-PL"/>
              <a:t>CO ZROBIĆ, JEŚLI ZŁOŻYŁEŚ(-AŚ) JUŻ WNIOSEK O UDZIELENIE OCHRONY MIĘDZYNARODOWEJ W INNYM PAŃSTWIE UE+?</a:t>
            </a:r>
          </a:p>
        </p:txBody>
      </p:sp>
      <p:sp>
        <p:nvSpPr>
          <p:cNvPr id="3" name="Subtitle 2">
            <a:extLst>
              <a:ext uri="{FF2B5EF4-FFF2-40B4-BE49-F238E27FC236}">
                <a16:creationId xmlns:a16="http://schemas.microsoft.com/office/drawing/2014/main" id="{9CDF145F-560B-F6E1-EADF-0CF33E25297F}"/>
              </a:ext>
            </a:extLst>
          </p:cNvPr>
          <p:cNvSpPr>
            <a:spLocks noGrp="1"/>
          </p:cNvSpPr>
          <p:nvPr>
            <p:ph type="subTitle" idx="1"/>
          </p:nvPr>
        </p:nvSpPr>
        <p:spPr>
          <a:xfrm>
            <a:off x="434392" y="1044000"/>
            <a:ext cx="4536000" cy="1720465"/>
          </a:xfrm>
        </p:spPr>
        <p:txBody>
          <a:bodyPr/>
          <a:lstStyle/>
          <a:p>
            <a:r>
              <a:rPr lang="pl-PL" dirty="0"/>
              <a:t>O ochronę międzynarodową możesz ubiegać się tylko w jednym państwie UE+. Jeśli złożyłeś(-</a:t>
            </a:r>
            <a:r>
              <a:rPr lang="pl-PL" dirty="0" err="1"/>
              <a:t>aś</a:t>
            </a:r>
            <a:r>
              <a:rPr lang="pl-PL" dirty="0"/>
              <a:t>) już wniosek o udzielenie ochrony międzynarodowej w innym państwie UE+, zostaniesz odesłany(-a) do państwa UE+, które jest odpowiedzialne za rozpatrzenie Twojego wniosku.</a:t>
            </a:r>
          </a:p>
          <a:p>
            <a:r>
              <a:rPr lang="pl-PL" dirty="0"/>
              <a:t>Jeśli dostępne są informacje wskazujące, że za rozpatrzenie wniosku odpowiedzialne jest inne państwo UE+, do tego państwa zostanie wysłane powiadomienie. Jeżeli to państwo UE+ potwierdzi, że rozpatrzy Twój wniosek, otrzymasz </a:t>
            </a:r>
            <a:r>
              <a:rPr lang="pl-PL" b="1" dirty="0"/>
              <a:t>decyzję o przekazaniu</a:t>
            </a:r>
            <a:r>
              <a:rPr lang="pl-PL" dirty="0"/>
              <a:t> stwierdzającą, do którego państwa UE+ Twój wniosek zostanie przekazany.</a:t>
            </a:r>
            <a:endParaRPr lang="en-US" dirty="0"/>
          </a:p>
          <a:p>
            <a:endParaRPr lang="en-US" dirty="0"/>
          </a:p>
          <a:p>
            <a:r>
              <a:rPr lang="pl-PL" dirty="0"/>
              <a:t>Jeśli nie jest to Twój pierwszy wniosek o udzielenie ochrony międzynarodowej lub już ustalono, że za rozpatrzenie Twojego wniosku odpowiedzialne jest inne państwo UE+, możliwe, że władze nie będą Cię przesłuchiwać. </a:t>
            </a:r>
          </a:p>
          <a:p>
            <a:r>
              <a:rPr lang="pl-PL" dirty="0"/>
              <a:t>Otrzymasz jednak możliwość wyjaśnienia, dlaczego nie powinieneś(nie powinnaś) zostać przeniesiony(-a) do tego państwa lub dlaczego powinieneś(powinnaś) mieć prawo pozostać w tym państwie. </a:t>
            </a:r>
          </a:p>
          <a:p>
            <a:r>
              <a:rPr lang="pl-PL" sz="1100" dirty="0"/>
              <a:t>Wyjaśnienia możesz:</a:t>
            </a:r>
          </a:p>
          <a:p>
            <a:pPr marL="171450" indent="-171450">
              <a:buFontTx/>
              <a:buChar char="-"/>
            </a:pPr>
            <a:r>
              <a:rPr lang="pl-PL" sz="1100" dirty="0"/>
              <a:t>przesłać pocztą tradycyjną na adres Urzędu: Taborowa 33 02-699 Warszawa, lub</a:t>
            </a:r>
          </a:p>
          <a:p>
            <a:pPr marL="171450" indent="-171450">
              <a:buFontTx/>
              <a:buChar char="-"/>
            </a:pPr>
            <a:r>
              <a:rPr lang="pl-PL" sz="1100" dirty="0"/>
              <a:t>złożyć osobiście w siedzibie Urzędu przy ul. Taborowej 33 w Warszawie, lub</a:t>
            </a:r>
          </a:p>
          <a:p>
            <a:pPr marL="171450" indent="-171450">
              <a:buFontTx/>
              <a:buChar char="-"/>
            </a:pPr>
            <a:r>
              <a:rPr lang="pl-PL" sz="1100" dirty="0"/>
              <a:t>przesłać na adres do doręczeń elektronicznych: AE:PL-63297-42869-TJTIE-23. </a:t>
            </a:r>
            <a:endParaRPr lang="en-GB" sz="1100" dirty="0"/>
          </a:p>
          <a:p>
            <a:endParaRPr lang="en-GB" dirty="0"/>
          </a:p>
          <a:p>
            <a:endParaRPr lang="pl-PL" dirty="0"/>
          </a:p>
        </p:txBody>
      </p:sp>
    </p:spTree>
    <p:extLst>
      <p:ext uri="{BB962C8B-B14F-4D97-AF65-F5344CB8AC3E}">
        <p14:creationId xmlns:p14="http://schemas.microsoft.com/office/powerpoint/2010/main" val="562379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1BC2C7-E20D-1909-6AE6-F191AD3AC51A}"/>
              </a:ext>
            </a:extLst>
          </p:cNvPr>
          <p:cNvSpPr>
            <a:spLocks noGrp="1"/>
          </p:cNvSpPr>
          <p:nvPr>
            <p:ph type="sldNum" sz="quarter" idx="4"/>
          </p:nvPr>
        </p:nvSpPr>
        <p:spPr/>
        <p:txBody>
          <a:bodyPr/>
          <a:lstStyle/>
          <a:p>
            <a:r>
              <a:rPr lang="pl-PL" dirty="0">
                <a:solidFill>
                  <a:schemeClr val="tx1"/>
                </a:solidFill>
              </a:rPr>
              <a:t>21</a:t>
            </a:r>
          </a:p>
        </p:txBody>
      </p:sp>
      <p:sp>
        <p:nvSpPr>
          <p:cNvPr id="4" name="Title 1">
            <a:extLst>
              <a:ext uri="{FF2B5EF4-FFF2-40B4-BE49-F238E27FC236}">
                <a16:creationId xmlns:a16="http://schemas.microsoft.com/office/drawing/2014/main" id="{EAD8F223-3DC4-6692-1305-7C0F99AFB357}"/>
              </a:ext>
            </a:extLst>
          </p:cNvPr>
          <p:cNvSpPr txBox="1">
            <a:spLocks noGrp="1"/>
          </p:cNvSpPr>
          <p:nvPr>
            <p:ph type="title" idx="4294967295"/>
          </p:nvPr>
        </p:nvSpPr>
        <p:spPr>
          <a:xfrm>
            <a:off x="648000" y="360000"/>
            <a:ext cx="4283650" cy="266602"/>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1400" b="1" i="0" u="none" strike="noStrike" cap="none" normalizeH="0" baseline="0" noProof="0">
                <a:ln>
                  <a:noFill/>
                </a:ln>
                <a:solidFill>
                  <a:schemeClr val="tx2"/>
                </a:solidFill>
                <a:effectLst/>
                <a:uLnTx/>
                <a:uFillTx/>
                <a:latin typeface="Calibri" panose="020F0502020204030204" pitchFamily="34" charset="0"/>
                <a:ea typeface="Calibri"/>
                <a:cs typeface="Calibri" panose="020F0502020204030204" pitchFamily="34" charset="0"/>
              </a:rPr>
              <a:t>CO SIĘ STANIE PO PODJĘCIU DECYZJI?</a:t>
            </a:r>
          </a:p>
        </p:txBody>
      </p:sp>
      <p:sp>
        <p:nvSpPr>
          <p:cNvPr id="6" name="Subtitle 2">
            <a:extLst>
              <a:ext uri="{FF2B5EF4-FFF2-40B4-BE49-F238E27FC236}">
                <a16:creationId xmlns:a16="http://schemas.microsoft.com/office/drawing/2014/main" id="{933D8F16-94A4-2015-4606-CCC3E7BCE9B7}"/>
              </a:ext>
            </a:extLst>
          </p:cNvPr>
          <p:cNvSpPr txBox="1">
            <a:spLocks/>
          </p:cNvSpPr>
          <p:nvPr/>
        </p:nvSpPr>
        <p:spPr>
          <a:xfrm>
            <a:off x="396000" y="719582"/>
            <a:ext cx="4536000" cy="145231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Jeśli otrzymasz decyzję o przekazaniu do innego państwa UE+, niektóre z Twoich praw zostaną cofnięte, na przykład:</a:t>
            </a:r>
          </a:p>
          <a:p>
            <a:pPr marL="108000" indent="-108000">
              <a:spcAft>
                <a:spcPts val="200"/>
              </a:spcAft>
              <a:buFont typeface="Arial" panose="020B0604020202020204" pitchFamily="34" charset="0"/>
              <a:buChar char="•"/>
            </a:pPr>
            <a:r>
              <a:rPr lang="pl-PL" b="1" dirty="0"/>
              <a:t>stracisz możliwość korzystania z wielu usług i nie otrzymasz różnego rodzaju wsparcia </a:t>
            </a:r>
          </a:p>
          <a:p>
            <a:pPr marL="108000" indent="-108000">
              <a:spcAft>
                <a:spcPts val="200"/>
              </a:spcAft>
              <a:buFont typeface="Arial" panose="020B0604020202020204" pitchFamily="34" charset="0"/>
              <a:buChar char="•"/>
            </a:pPr>
            <a:r>
              <a:rPr lang="pl-PL" b="1" dirty="0"/>
              <a:t>stracisz możliwość pracy</a:t>
            </a:r>
            <a:r>
              <a:rPr lang="pl-PL" dirty="0"/>
              <a:t> lub </a:t>
            </a:r>
            <a:r>
              <a:rPr lang="pl-PL" b="1" dirty="0"/>
              <a:t>udziału w kursach</a:t>
            </a:r>
            <a:r>
              <a:rPr lang="pl-PL" dirty="0"/>
              <a:t>.</a:t>
            </a:r>
          </a:p>
        </p:txBody>
      </p:sp>
      <p:pic>
        <p:nvPicPr>
          <p:cNvPr id="8" name="Picture 7" descr="Mężczyzna pracujący jako kelner w kawiarni w czerwonym przekreślonym kółku, co oznacza, że mężczyzna nie ma prawa pracować.">
            <a:extLst>
              <a:ext uri="{FF2B5EF4-FFF2-40B4-BE49-F238E27FC236}">
                <a16:creationId xmlns:a16="http://schemas.microsoft.com/office/drawing/2014/main" id="{6DE48B17-60B4-D18C-8391-2938A88AA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92" y="1751059"/>
            <a:ext cx="1309709" cy="1309709"/>
          </a:xfrm>
          <a:prstGeom prst="rect">
            <a:avLst/>
          </a:prstGeom>
        </p:spPr>
      </p:pic>
      <p:pic>
        <p:nvPicPr>
          <p:cNvPr id="9" name="Picture 8" descr="Kobieta pracująca w call center w czerwonym przekreślonym kółku, co oznacza, że kobieta nie ma prawa pracować.">
            <a:extLst>
              <a:ext uri="{FF2B5EF4-FFF2-40B4-BE49-F238E27FC236}">
                <a16:creationId xmlns:a16="http://schemas.microsoft.com/office/drawing/2014/main" id="{29B75B4F-EBDD-2A37-75E7-E37B15010D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08970" y="1751059"/>
            <a:ext cx="1309709" cy="1309709"/>
          </a:xfrm>
          <a:prstGeom prst="rect">
            <a:avLst/>
          </a:prstGeom>
        </p:spPr>
      </p:pic>
      <p:pic>
        <p:nvPicPr>
          <p:cNvPr id="10" name="Picture 9" descr="Nauczyciel stojący przed tablicą i prowadzący zajęcia w czerwonym przekreślonym kółku, co oznacza, że dana osoba nie może uczestniczyć w takich zajęciach. ">
            <a:extLst>
              <a:ext uri="{FF2B5EF4-FFF2-40B4-BE49-F238E27FC236}">
                <a16:creationId xmlns:a16="http://schemas.microsoft.com/office/drawing/2014/main" id="{A455301B-1E15-DF0F-E8FB-4AD9112D34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83549" y="1751059"/>
            <a:ext cx="1309709" cy="1309709"/>
          </a:xfrm>
          <a:prstGeom prst="rect">
            <a:avLst/>
          </a:prstGeom>
        </p:spPr>
      </p:pic>
      <p:sp>
        <p:nvSpPr>
          <p:cNvPr id="7" name="Subtitle 2">
            <a:extLst>
              <a:ext uri="{FF2B5EF4-FFF2-40B4-BE49-F238E27FC236}">
                <a16:creationId xmlns:a16="http://schemas.microsoft.com/office/drawing/2014/main" id="{89150A8F-7E98-CC89-D782-8EAE53C33A01}"/>
              </a:ext>
            </a:extLst>
          </p:cNvPr>
          <p:cNvSpPr txBox="1">
            <a:spLocks/>
          </p:cNvSpPr>
          <p:nvPr/>
        </p:nvSpPr>
        <p:spPr>
          <a:xfrm>
            <a:off x="396000" y="3179308"/>
            <a:ext cx="4536000" cy="1008322"/>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Przekazanie powinno nastąpić w ciągu 6 miesięcy od dnia, w którym państwo UE+ potwierdziło lub zgodziło się rozpatrzyć Twój wniosek.</a:t>
            </a:r>
          </a:p>
          <a:p>
            <a:r>
              <a:rPr lang="pl-PL" dirty="0"/>
              <a:t>Jeśli zostaniesz zatrzymany(-a), sprawa zostanie rozpatrzona w trybie pilnym. Przekazanie powinno nastąpić w ciągu 5 tygodni. Jeżeli przekazanie nie nastąpi w ciągu 5 tygodni, zostaniesz zwolniony(-a) z zatrzymania. </a:t>
            </a:r>
          </a:p>
        </p:txBody>
      </p:sp>
      <p:sp>
        <p:nvSpPr>
          <p:cNvPr id="11" name="Subtitle 1">
            <a:extLst>
              <a:ext uri="{FF2B5EF4-FFF2-40B4-BE49-F238E27FC236}">
                <a16:creationId xmlns:a16="http://schemas.microsoft.com/office/drawing/2014/main" id="{DC3A669F-067C-8D5E-3D2C-78E1F0009ED1}"/>
              </a:ext>
            </a:extLst>
          </p:cNvPr>
          <p:cNvSpPr txBox="1">
            <a:spLocks/>
          </p:cNvSpPr>
          <p:nvPr/>
        </p:nvSpPr>
        <p:spPr>
          <a:xfrm>
            <a:off x="395650" y="4414671"/>
            <a:ext cx="4536000" cy="814144"/>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Przekazanie zostanie zorganizowane w ciągu 6 miesięcy od dnia, w którym państwo UE+ potwierdziło lub zgodziło się rozpatrzyć Twój wniosek.</a:t>
            </a:r>
          </a:p>
          <a:p>
            <a:r>
              <a:rPr lang="pl-PL" dirty="0"/>
              <a:t>Jeśli przebywasz w więzieniu za popełnienie przestępstwa, termin przekazania może zostać wydłużony do maksymalnie 1 roku.</a:t>
            </a:r>
          </a:p>
        </p:txBody>
      </p:sp>
      <p:sp>
        <p:nvSpPr>
          <p:cNvPr id="13" name="Rectangle 12">
            <a:extLst>
              <a:ext uri="{FF2B5EF4-FFF2-40B4-BE49-F238E27FC236}">
                <a16:creationId xmlns:a16="http://schemas.microsoft.com/office/drawing/2014/main" id="{EF0E7BE8-8096-E992-E333-4751F5CD571F}"/>
              </a:ext>
              <a:ext uri="{C183D7F6-B498-43B3-948B-1728B52AA6E4}">
                <adec:decorative xmlns:adec="http://schemas.microsoft.com/office/drawing/2017/decorative" val="1"/>
              </a:ext>
            </a:extLst>
          </p:cNvPr>
          <p:cNvSpPr/>
          <p:nvPr/>
        </p:nvSpPr>
        <p:spPr>
          <a:xfrm>
            <a:off x="217329" y="5450833"/>
            <a:ext cx="4892989" cy="584207"/>
          </a:xfrm>
          <a:prstGeom prst="rect">
            <a:avLst/>
          </a:prstGeom>
          <a:solidFill>
            <a:srgbClr val="FCF2D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2" name="Subtitle 1">
            <a:extLst>
              <a:ext uri="{FF2B5EF4-FFF2-40B4-BE49-F238E27FC236}">
                <a16:creationId xmlns:a16="http://schemas.microsoft.com/office/drawing/2014/main" id="{29B99164-4445-148C-2839-9A664666A305}"/>
              </a:ext>
            </a:extLst>
          </p:cNvPr>
          <p:cNvSpPr txBox="1">
            <a:spLocks/>
          </p:cNvSpPr>
          <p:nvPr/>
        </p:nvSpPr>
        <p:spPr>
          <a:xfrm>
            <a:off x="434392" y="5514321"/>
            <a:ext cx="4536000" cy="638467"/>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6000" indent="-216000">
              <a:spcBef>
                <a:spcPts val="600"/>
              </a:spcBef>
              <a:buSzPct val="160000"/>
              <a:buFont typeface="Arial" panose="020B0604020202020204" pitchFamily="34" charset="0"/>
              <a:buBlip>
                <a:blip r:embed="rId6"/>
              </a:buBlip>
            </a:pPr>
            <a:r>
              <a:rPr lang="pl-PL" b="1">
                <a:solidFill>
                  <a:srgbClr val="C00000"/>
                </a:solidFill>
              </a:rPr>
              <a:t>WAŻNE! </a:t>
            </a:r>
            <a:r>
              <a:rPr lang="pl-PL"/>
              <a:t>Jeśli uciekniesz lub nie będziesz współpracować z władzami, </a:t>
            </a:r>
            <a:r>
              <a:rPr lang="pl-PL" b="1"/>
              <a:t>termin przekazania może zostać wydłużony maksymalnie do 3 lat</a:t>
            </a:r>
            <a:r>
              <a:rPr lang="pl-PL"/>
              <a:t>.</a:t>
            </a:r>
          </a:p>
        </p:txBody>
      </p:sp>
      <p:pic>
        <p:nvPicPr>
          <p:cNvPr id="16" name="Picture 15">
            <a:extLst>
              <a:ext uri="{FF2B5EF4-FFF2-40B4-BE49-F238E27FC236}">
                <a16:creationId xmlns:a16="http://schemas.microsoft.com/office/drawing/2014/main" id="{95A5F031-1032-39DC-9CDF-880A9AF9079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435601" y="375903"/>
            <a:ext cx="149980" cy="203198"/>
          </a:xfrm>
          <a:prstGeom prst="rect">
            <a:avLst/>
          </a:prstGeom>
        </p:spPr>
      </p:pic>
    </p:spTree>
    <p:extLst>
      <p:ext uri="{BB962C8B-B14F-4D97-AF65-F5344CB8AC3E}">
        <p14:creationId xmlns:p14="http://schemas.microsoft.com/office/powerpoint/2010/main" val="2159990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0C04D-C3CC-5E56-408A-7111FE1077C4}"/>
              </a:ext>
            </a:extLst>
          </p:cNvPr>
          <p:cNvSpPr>
            <a:spLocks noGrp="1"/>
          </p:cNvSpPr>
          <p:nvPr>
            <p:ph type="sldNum" sz="quarter" idx="4"/>
          </p:nvPr>
        </p:nvSpPr>
        <p:spPr/>
        <p:txBody>
          <a:bodyPr/>
          <a:lstStyle/>
          <a:p>
            <a:r>
              <a:rPr lang="pl-PL" dirty="0">
                <a:solidFill>
                  <a:schemeClr val="tx1"/>
                </a:solidFill>
              </a:rPr>
              <a:t>22</a:t>
            </a:r>
          </a:p>
        </p:txBody>
      </p:sp>
      <p:sp>
        <p:nvSpPr>
          <p:cNvPr id="2" name="Title 1">
            <a:extLst>
              <a:ext uri="{FF2B5EF4-FFF2-40B4-BE49-F238E27FC236}">
                <a16:creationId xmlns:a16="http://schemas.microsoft.com/office/drawing/2014/main" id="{DE653543-7F0E-7AE1-7A63-044D14CD16EC}"/>
              </a:ext>
            </a:extLst>
          </p:cNvPr>
          <p:cNvSpPr>
            <a:spLocks noGrp="1"/>
          </p:cNvSpPr>
          <p:nvPr>
            <p:ph type="ctrTitle"/>
          </p:nvPr>
        </p:nvSpPr>
        <p:spPr>
          <a:xfrm>
            <a:off x="648000" y="324000"/>
            <a:ext cx="4284000" cy="460502"/>
          </a:xfrm>
        </p:spPr>
        <p:txBody>
          <a:bodyPr/>
          <a:lstStyle/>
          <a:p>
            <a:r>
              <a:rPr lang="pl-PL" dirty="0"/>
              <a:t>NIE ZGADZASZ SIĘ Z DECYZJĄ O PRZEKAZANIU – </a:t>
            </a:r>
            <a:br>
              <a:rPr lang="it-IT" dirty="0"/>
            </a:br>
            <a:r>
              <a:rPr lang="pl-PL" dirty="0"/>
              <a:t>CO DALEJ?</a:t>
            </a:r>
          </a:p>
        </p:txBody>
      </p:sp>
      <p:sp>
        <p:nvSpPr>
          <p:cNvPr id="7" name="Subtitle 2">
            <a:extLst>
              <a:ext uri="{FF2B5EF4-FFF2-40B4-BE49-F238E27FC236}">
                <a16:creationId xmlns:a16="http://schemas.microsoft.com/office/drawing/2014/main" id="{897FAFF4-1745-3648-3647-5FC8BF3B99FB}"/>
              </a:ext>
            </a:extLst>
          </p:cNvPr>
          <p:cNvSpPr txBox="1">
            <a:spLocks/>
          </p:cNvSpPr>
          <p:nvPr/>
        </p:nvSpPr>
        <p:spPr>
          <a:xfrm>
            <a:off x="2374542" y="1063866"/>
            <a:ext cx="2557108" cy="2394622"/>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zapadnie decyzja, że za rozpatrzenie Twojego wniosku odpowiedzialne jest inne państwo UE+, otrzymasz </a:t>
            </a:r>
            <a:r>
              <a:rPr lang="pl-PL" b="1" dirty="0"/>
              <a:t>decyzję o przekazaniu</a:t>
            </a:r>
            <a:r>
              <a:rPr lang="pl-PL" dirty="0"/>
              <a:t>. W decyzji tej otrzymasz informację, do którego państwa zostaniesz przekazany(-a).</a:t>
            </a:r>
          </a:p>
          <a:p>
            <a:r>
              <a:rPr lang="pl-PL" dirty="0"/>
              <a:t>Jeśli nie zgadzasz się z decyzją o przekazaniu, możesz przedstawić swoje powody przed sądem. Nazywa się to złożeniem odwołania. W przypadku odwoływania się ostateczną decyzję podejmuje sąd lub trybunał. </a:t>
            </a:r>
          </a:p>
          <a:p>
            <a:endParaRPr lang="en-GB" dirty="0"/>
          </a:p>
        </p:txBody>
      </p:sp>
      <p:pic>
        <p:nvPicPr>
          <p:cNvPr id="11" name="Picture 10" descr="Wnioskodawczyni i jej adwokat stojący obok sędziego w sali sądowej.">
            <a:extLst>
              <a:ext uri="{FF2B5EF4-FFF2-40B4-BE49-F238E27FC236}">
                <a16:creationId xmlns:a16="http://schemas.microsoft.com/office/drawing/2014/main" id="{8BB9ED3A-EAE5-0AD1-D816-A113EBC76B6A}"/>
              </a:ext>
            </a:extLst>
          </p:cNvPr>
          <p:cNvPicPr>
            <a:picLocks noChangeAspect="1"/>
          </p:cNvPicPr>
          <p:nvPr/>
        </p:nvPicPr>
        <p:blipFill>
          <a:blip r:embed="rId3"/>
          <a:srcRect/>
          <a:stretch/>
        </p:blipFill>
        <p:spPr>
          <a:xfrm>
            <a:off x="497041" y="1154846"/>
            <a:ext cx="1670551" cy="1916602"/>
          </a:xfrm>
          <a:prstGeom prst="rect">
            <a:avLst/>
          </a:prstGeom>
        </p:spPr>
      </p:pic>
      <p:sp>
        <p:nvSpPr>
          <p:cNvPr id="5" name="TextBox 4">
            <a:extLst>
              <a:ext uri="{FF2B5EF4-FFF2-40B4-BE49-F238E27FC236}">
                <a16:creationId xmlns:a16="http://schemas.microsoft.com/office/drawing/2014/main" id="{3E0CC3EB-3264-1069-D6AC-BD933733C054}"/>
              </a:ext>
            </a:extLst>
          </p:cNvPr>
          <p:cNvSpPr txBox="1"/>
          <p:nvPr/>
        </p:nvSpPr>
        <p:spPr>
          <a:xfrm>
            <a:off x="613888" y="3541686"/>
            <a:ext cx="3997658" cy="1718419"/>
          </a:xfrm>
          <a:prstGeom prst="rect">
            <a:avLst/>
          </a:prstGeom>
          <a:noFill/>
        </p:spPr>
        <p:txBody>
          <a:bodyPr wrap="square" lIns="0">
            <a:spAutoFit/>
          </a:bodyPr>
          <a:lstStyle/>
          <a:p>
            <a:pPr>
              <a:spcAft>
                <a:spcPts val="200"/>
              </a:spcAft>
            </a:pPr>
            <a:r>
              <a:rPr lang="pl-PL" sz="1100" dirty="0">
                <a:latin typeface="Calibri" panose="020F0502020204030204" pitchFamily="34" charset="0"/>
                <a:cs typeface="Calibri" panose="020F0502020204030204" pitchFamily="34" charset="0"/>
              </a:rPr>
              <a:t>Od decyzji o przekazaniu można się odwołać tylko z trzech powodów:</a:t>
            </a:r>
          </a:p>
          <a:p>
            <a:pPr>
              <a:spcAft>
                <a:spcPts val="200"/>
              </a:spcAft>
            </a:pPr>
            <a:endParaRPr lang="en-GB" sz="1100" dirty="0">
              <a:latin typeface="Calibri" panose="020F0502020204030204" pitchFamily="34" charset="0"/>
              <a:cs typeface="Calibri" panose="020F0502020204030204" pitchFamily="34" charset="0"/>
            </a:endParaRPr>
          </a:p>
          <a:p>
            <a:pPr marL="108000" indent="-108000">
              <a:spcAft>
                <a:spcPts val="200"/>
              </a:spcAft>
              <a:buFont typeface="Arial" panose="020B0604020202020204" pitchFamily="34" charset="0"/>
              <a:buChar char="•"/>
            </a:pPr>
            <a:r>
              <a:rPr lang="pl-PL" sz="1100" dirty="0">
                <a:latin typeface="Calibri" panose="020F0502020204030204" pitchFamily="34" charset="0"/>
                <a:cs typeface="Calibri" panose="020F0502020204030204" pitchFamily="34" charset="0"/>
              </a:rPr>
              <a:t>twierdzisz, że przeniesienie do tego konkretnego państwa UE+ byłoby sprzeczne z Twoimi prawami człowieka</a:t>
            </a:r>
          </a:p>
          <a:p>
            <a:pPr marL="108000" indent="-108000">
              <a:spcAft>
                <a:spcPts val="200"/>
              </a:spcAft>
              <a:buFont typeface="Arial" panose="020B0604020202020204" pitchFamily="34" charset="0"/>
              <a:buChar char="•"/>
            </a:pPr>
            <a:r>
              <a:rPr lang="pl-PL" sz="1100" dirty="0">
                <a:latin typeface="Calibri" panose="020F0502020204030204" pitchFamily="34" charset="0"/>
                <a:cs typeface="Calibri" panose="020F0502020204030204" pitchFamily="34" charset="0"/>
              </a:rPr>
              <a:t>dostępne są nowe informacje, które mogły mieć wpływ na decyzję o przekazaniu, a które nie były znane w chwili wydania tej decyzji</a:t>
            </a:r>
          </a:p>
          <a:p>
            <a:pPr marL="108000" indent="-108000">
              <a:buFont typeface="Arial" panose="020B0604020202020204" pitchFamily="34" charset="0"/>
              <a:buChar char="•"/>
            </a:pPr>
            <a:r>
              <a:rPr lang="pl-PL" sz="1100" dirty="0">
                <a:latin typeface="Calibri" panose="020F0502020204030204" pitchFamily="34" charset="0"/>
                <a:cs typeface="Calibri" panose="020F0502020204030204" pitchFamily="34" charset="0"/>
              </a:rPr>
              <a:t>masz rodzinę w innym państwie UE+, z którą powinieneś(powinnaś) zostać połączony(-a).</a:t>
            </a:r>
          </a:p>
        </p:txBody>
      </p:sp>
      <p:sp>
        <p:nvSpPr>
          <p:cNvPr id="10" name="Subtitle 2">
            <a:extLst>
              <a:ext uri="{FF2B5EF4-FFF2-40B4-BE49-F238E27FC236}">
                <a16:creationId xmlns:a16="http://schemas.microsoft.com/office/drawing/2014/main" id="{DD255067-6740-26B3-38E6-4621698B8C9C}"/>
              </a:ext>
            </a:extLst>
          </p:cNvPr>
          <p:cNvSpPr txBox="1">
            <a:spLocks/>
          </p:cNvSpPr>
          <p:nvPr/>
        </p:nvSpPr>
        <p:spPr>
          <a:xfrm>
            <a:off x="613888" y="5415466"/>
            <a:ext cx="3463260" cy="1202029"/>
          </a:xfrm>
          <a:prstGeom prst="rect">
            <a:avLst/>
          </a:prstGeom>
        </p:spPr>
        <p:txBody>
          <a:bodyPr lIns="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nie stać Cię na zatrudnienie radcy prawnego, zostanie Ci bezpłatnie zapewniony radca prawny, który pomoże Ci w złożeniu odwołania.</a:t>
            </a:r>
          </a:p>
          <a:p>
            <a:r>
              <a:rPr lang="pl-PL" dirty="0"/>
              <a:t>Przez cały czas trwania procesu będzie Ci pomagać tłumacz posługujący się językiem, który rozumiesz.</a:t>
            </a:r>
          </a:p>
        </p:txBody>
      </p:sp>
      <p:pic>
        <p:nvPicPr>
          <p:cNvPr id="13" name="Picture 12">
            <a:extLst>
              <a:ext uri="{FF2B5EF4-FFF2-40B4-BE49-F238E27FC236}">
                <a16:creationId xmlns:a16="http://schemas.microsoft.com/office/drawing/2014/main" id="{144A998C-C418-F1C8-3FED-11654F969C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320" y="5302508"/>
            <a:ext cx="812330" cy="812330"/>
          </a:xfrm>
          <a:prstGeom prst="rect">
            <a:avLst/>
          </a:prstGeom>
        </p:spPr>
      </p:pic>
    </p:spTree>
    <p:extLst>
      <p:ext uri="{BB962C8B-B14F-4D97-AF65-F5344CB8AC3E}">
        <p14:creationId xmlns:p14="http://schemas.microsoft.com/office/powerpoint/2010/main" val="4112872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22073-345F-972C-1DE3-01EA27871BB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DDA470-E88B-7131-7669-5C790D20E1AD}"/>
              </a:ext>
            </a:extLst>
          </p:cNvPr>
          <p:cNvSpPr>
            <a:spLocks noGrp="1"/>
          </p:cNvSpPr>
          <p:nvPr>
            <p:ph type="sldNum" sz="quarter" idx="4"/>
          </p:nvPr>
        </p:nvSpPr>
        <p:spPr/>
        <p:txBody>
          <a:bodyPr/>
          <a:lstStyle/>
          <a:p>
            <a:r>
              <a:rPr lang="pl-PL" dirty="0">
                <a:solidFill>
                  <a:schemeClr val="tx1"/>
                </a:solidFill>
              </a:rPr>
              <a:t>23</a:t>
            </a:r>
          </a:p>
        </p:txBody>
      </p:sp>
      <p:sp>
        <p:nvSpPr>
          <p:cNvPr id="2" name="Title 1">
            <a:extLst>
              <a:ext uri="{FF2B5EF4-FFF2-40B4-BE49-F238E27FC236}">
                <a16:creationId xmlns:a16="http://schemas.microsoft.com/office/drawing/2014/main" id="{F5CE4CF2-1C57-DD63-E845-FC7AD989D5A2}"/>
              </a:ext>
            </a:extLst>
          </p:cNvPr>
          <p:cNvSpPr txBox="1">
            <a:spLocks noGrp="1"/>
          </p:cNvSpPr>
          <p:nvPr>
            <p:ph type="title" idx="4294967295"/>
          </p:nvPr>
        </p:nvSpPr>
        <p:spPr>
          <a:xfrm>
            <a:off x="648000" y="324000"/>
            <a:ext cx="4284000" cy="72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1400" b="1" i="0" u="none" strike="noStrike" cap="none" normalizeH="0" baseline="0" noProof="0" dirty="0">
                <a:ln>
                  <a:noFill/>
                </a:ln>
                <a:solidFill>
                  <a:schemeClr val="tx2"/>
                </a:solidFill>
                <a:effectLst/>
                <a:uLnTx/>
                <a:uFillTx/>
                <a:latin typeface="+mj-lt"/>
                <a:ea typeface="+mj-lt"/>
                <a:cs typeface="Verdana" panose="020B0604030504040204" pitchFamily="34" charset="0"/>
              </a:rPr>
              <a:t>INFORMACJE O ODWOŁANIU, W PRZYPADKU GDY ODWOŁANIE DOTYCZĄCE WNIOSKU O ZAWIESZENIE PRZEKAZANIA I ODWOŁANIE CO DO ISTOTY SPRAWY SĄ POŁĄCZONE</a:t>
            </a:r>
          </a:p>
        </p:txBody>
      </p:sp>
      <p:sp>
        <p:nvSpPr>
          <p:cNvPr id="7" name="Subtitle 2">
            <a:extLst>
              <a:ext uri="{FF2B5EF4-FFF2-40B4-BE49-F238E27FC236}">
                <a16:creationId xmlns:a16="http://schemas.microsoft.com/office/drawing/2014/main" id="{C7DB3C1C-D47F-B8E1-D0AE-13121BDEF73F}"/>
              </a:ext>
            </a:extLst>
          </p:cNvPr>
          <p:cNvSpPr txBox="1">
            <a:spLocks/>
          </p:cNvSpPr>
          <p:nvPr/>
        </p:nvSpPr>
        <p:spPr>
          <a:xfrm>
            <a:off x="391744" y="1182667"/>
            <a:ext cx="4536000" cy="6143902"/>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Termin, miejsce i sposób złożenia odwołania zostaną wyjaśnione w pouczeniu do decyzji o przekazaniu, którą otrzymasz. </a:t>
            </a:r>
          </a:p>
          <a:p>
            <a:r>
              <a:rPr lang="pl-PL" dirty="0"/>
              <a:t>Musisz uzasadnić, dlaczego nie zgadzasz się z decyzją o przekazaniu Ciebie do innego państwa UE+.</a:t>
            </a:r>
          </a:p>
          <a:p>
            <a:r>
              <a:rPr lang="pl-PL" dirty="0"/>
              <a:t>Podaj również powód lub powody, dla których w trakcie procedury odwołania nie należy przekazywać Cię do państwa UE+, które jest odpowiedzialne za rozpatrzenie Twojego wniosku.</a:t>
            </a:r>
          </a:p>
          <a:p>
            <a:r>
              <a:rPr lang="pl-PL" dirty="0"/>
              <a:t>Jeśli Twoje odwołanie zostanie rozpatrzone negatywnie, zostaniesz przekazany(-a) do państwa UE+, które jest odpowiedzialne za rozpatrzenie Twojego wniosku. Przekazanie powinno nastąpić w ciągu 6 miesięcy od daty podjęcia przez sąd ostatecznej decyzji. </a:t>
            </a:r>
          </a:p>
          <a:p>
            <a:r>
              <a:rPr lang="pl-PL" dirty="0"/>
              <a:t>Jeżeli jesteś obecnie zatrzymany(-a) lub zostaniesz zatrzymany(-a) w przyszłości, Twoja sprawa zostanie rozpatrzona w trybie pilnym. Przekazanie powinno nastąpić w ciągu 5 tygodni. Jeżeli przekazanie nie nastąpi w ciągu 5 tygodni, zostaniesz zwolniony(-a) z zatrzymania. Przekazanie zostanie jednak zorganizowane w ciągu 6 miesięcy od dnia, w którym państwo UE+ odpowiedzialne za rozpatrzenie wniosku przyjęło wniosek o przekazanie.</a:t>
            </a:r>
          </a:p>
          <a:p>
            <a:endParaRPr lang="en-GB" b="1" dirty="0">
              <a:solidFill>
                <a:srgbClr val="C00000"/>
              </a:solidFill>
            </a:endParaRPr>
          </a:p>
          <a:p>
            <a:r>
              <a:rPr lang="pl-PL" b="1" dirty="0">
                <a:solidFill>
                  <a:srgbClr val="C00000"/>
                </a:solidFill>
              </a:rPr>
              <a:t>WAŻNE!  </a:t>
            </a:r>
            <a:r>
              <a:rPr lang="pl-PL" dirty="0">
                <a:solidFill>
                  <a:srgbClr val="C00000"/>
                </a:solidFill>
              </a:rPr>
              <a:t>Musisz współpracować z władzami i udać się do państwa UE+, które jest odpowiedzialne za rozpatrzenie Twojego wniosku.</a:t>
            </a:r>
          </a:p>
          <a:p>
            <a:endParaRPr lang="en-GB" dirty="0"/>
          </a:p>
          <a:p>
            <a:endParaRPr lang="en-LU" dirty="0"/>
          </a:p>
        </p:txBody>
      </p:sp>
      <p:pic>
        <p:nvPicPr>
          <p:cNvPr id="4" name="Picture 3">
            <a:extLst>
              <a:ext uri="{FF2B5EF4-FFF2-40B4-BE49-F238E27FC236}">
                <a16:creationId xmlns:a16="http://schemas.microsoft.com/office/drawing/2014/main" id="{82A65E8D-8106-C247-68AE-2C41A2AF07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35601" y="360001"/>
            <a:ext cx="149980" cy="203198"/>
          </a:xfrm>
          <a:prstGeom prst="rect">
            <a:avLst/>
          </a:prstGeom>
        </p:spPr>
      </p:pic>
    </p:spTree>
    <p:extLst>
      <p:ext uri="{BB962C8B-B14F-4D97-AF65-F5344CB8AC3E}">
        <p14:creationId xmlns:p14="http://schemas.microsoft.com/office/powerpoint/2010/main" val="1890678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6C4625-CCE3-6F37-57E1-39D5BFFE983B}"/>
              </a:ext>
            </a:extLst>
          </p:cNvPr>
          <p:cNvSpPr>
            <a:spLocks noGrp="1"/>
          </p:cNvSpPr>
          <p:nvPr>
            <p:ph type="sldNum" sz="quarter" idx="4"/>
          </p:nvPr>
        </p:nvSpPr>
        <p:spPr/>
        <p:txBody>
          <a:bodyPr/>
          <a:lstStyle/>
          <a:p>
            <a:r>
              <a:rPr lang="pl-PL" dirty="0">
                <a:solidFill>
                  <a:schemeClr val="tx1"/>
                </a:solidFill>
              </a:rPr>
              <a:t>24</a:t>
            </a:r>
          </a:p>
        </p:txBody>
      </p:sp>
      <p:sp>
        <p:nvSpPr>
          <p:cNvPr id="2" name="Title 1">
            <a:extLst>
              <a:ext uri="{FF2B5EF4-FFF2-40B4-BE49-F238E27FC236}">
                <a16:creationId xmlns:a16="http://schemas.microsoft.com/office/drawing/2014/main" id="{D52C38A4-7073-82A3-2138-2D87ED5D19C4}"/>
              </a:ext>
            </a:extLst>
          </p:cNvPr>
          <p:cNvSpPr>
            <a:spLocks noGrp="1"/>
          </p:cNvSpPr>
          <p:nvPr>
            <p:ph type="ctrTitle"/>
          </p:nvPr>
        </p:nvSpPr>
        <p:spPr>
          <a:xfrm>
            <a:off x="648000" y="342000"/>
            <a:ext cx="4284000" cy="266602"/>
          </a:xfrm>
        </p:spPr>
        <p:txBody>
          <a:bodyPr/>
          <a:lstStyle/>
          <a:p>
            <a:r>
              <a:rPr lang="pl-PL"/>
              <a:t>JAKIE DANE OSOBOWE BĘDĄ GROMADZONE? </a:t>
            </a:r>
          </a:p>
        </p:txBody>
      </p:sp>
      <p:sp>
        <p:nvSpPr>
          <p:cNvPr id="3" name="Subtitle 2">
            <a:extLst>
              <a:ext uri="{FF2B5EF4-FFF2-40B4-BE49-F238E27FC236}">
                <a16:creationId xmlns:a16="http://schemas.microsoft.com/office/drawing/2014/main" id="{61955198-5FE8-205B-33E1-0315567978D0}"/>
              </a:ext>
            </a:extLst>
          </p:cNvPr>
          <p:cNvSpPr>
            <a:spLocks noGrp="1"/>
          </p:cNvSpPr>
          <p:nvPr>
            <p:ph type="subTitle" idx="1"/>
          </p:nvPr>
        </p:nvSpPr>
        <p:spPr>
          <a:xfrm>
            <a:off x="1584495" y="720000"/>
            <a:ext cx="3347505" cy="853313"/>
          </a:xfrm>
        </p:spPr>
        <p:txBody>
          <a:bodyPr/>
          <a:lstStyle/>
          <a:p>
            <a:pPr>
              <a:spcAft>
                <a:spcPts val="200"/>
              </a:spcAft>
            </a:pPr>
            <a:r>
              <a:rPr lang="pl-PL" sz="1050" dirty="0"/>
              <a:t>Urzędnicy w państwie UE+, w którym przebywasz, będą gromadzić pewne informacje, w tym:</a:t>
            </a:r>
          </a:p>
          <a:p>
            <a:pPr marL="108000" indent="-108000">
              <a:spcAft>
                <a:spcPts val="200"/>
              </a:spcAft>
              <a:buFont typeface="Arial" panose="020B0604020202020204" pitchFamily="34" charset="0"/>
              <a:buChar char="•"/>
            </a:pPr>
            <a:r>
              <a:rPr lang="pl-PL" sz="1050" dirty="0"/>
              <a:t>Twoje dane osobowe oraz dane członków rodziny podróżujących z Tobą (imię i nazwisko, narodowość, data i miejsce urodzenia). Jeśli wcześniej używałeś(-</a:t>
            </a:r>
            <a:r>
              <a:rPr lang="pl-PL" sz="1050" dirty="0" err="1"/>
              <a:t>aś</a:t>
            </a:r>
            <a:r>
              <a:rPr lang="pl-PL" sz="1050" dirty="0"/>
              <a:t>) innego imienia i nazwiska i danych, urzędnicy poproszą Cię o ich podanie.</a:t>
            </a:r>
          </a:p>
          <a:p>
            <a:pPr marL="108000" indent="-108000">
              <a:spcAft>
                <a:spcPts val="200"/>
              </a:spcAft>
              <a:buFont typeface="Arial" panose="020B0604020202020204" pitchFamily="34" charset="0"/>
              <a:buChar char="•"/>
            </a:pPr>
            <a:r>
              <a:rPr lang="pl-PL" sz="1050" dirty="0"/>
              <a:t>Informacje o Twojej tożsamości i dokumentach podróży.</a:t>
            </a:r>
          </a:p>
          <a:p>
            <a:pPr>
              <a:spcAft>
                <a:spcPts val="200"/>
              </a:spcAft>
            </a:pPr>
            <a:endParaRPr lang="en-GB" sz="1050" dirty="0"/>
          </a:p>
        </p:txBody>
      </p:sp>
      <p:pic>
        <p:nvPicPr>
          <p:cNvPr id="7" name="Picture 6">
            <a:extLst>
              <a:ext uri="{FF2B5EF4-FFF2-40B4-BE49-F238E27FC236}">
                <a16:creationId xmlns:a16="http://schemas.microsoft.com/office/drawing/2014/main" id="{F5A86543-E529-2895-7F4A-4374C666E7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2" y="796774"/>
            <a:ext cx="1061841" cy="1061841"/>
          </a:xfrm>
          <a:prstGeom prst="rect">
            <a:avLst/>
          </a:prstGeom>
        </p:spPr>
      </p:pic>
      <p:sp>
        <p:nvSpPr>
          <p:cNvPr id="8" name="Subtitle 2">
            <a:extLst>
              <a:ext uri="{FF2B5EF4-FFF2-40B4-BE49-F238E27FC236}">
                <a16:creationId xmlns:a16="http://schemas.microsoft.com/office/drawing/2014/main" id="{E0F8903E-D02C-0A27-DBDA-8A1CA41D6FE6}"/>
              </a:ext>
            </a:extLst>
          </p:cNvPr>
          <p:cNvSpPr txBox="1">
            <a:spLocks/>
          </p:cNvSpPr>
          <p:nvPr/>
        </p:nvSpPr>
        <p:spPr>
          <a:xfrm>
            <a:off x="395999" y="2180274"/>
            <a:ext cx="4652251" cy="264873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sz="1050" dirty="0"/>
              <a:t>Wszelkie inne informacje, które mogą potwierdzić Twoją tożsamość, takie jak odciski palców.</a:t>
            </a:r>
          </a:p>
          <a:p>
            <a:pPr marL="108000" indent="-108000">
              <a:spcAft>
                <a:spcPts val="200"/>
              </a:spcAft>
              <a:buFont typeface="Arial" panose="020B0604020202020204" pitchFamily="34" charset="0"/>
              <a:buChar char="•"/>
            </a:pPr>
            <a:r>
              <a:rPr lang="pl-PL" sz="1050" dirty="0"/>
              <a:t>Szczegółowe informacje o członkach rodziny mieszkających w innym państwie UE+, takie jak dane osobowe, data ostatniego kontaktu, miejsce pobytu i status prawny.</a:t>
            </a:r>
          </a:p>
          <a:p>
            <a:pPr marL="108000" indent="-108000">
              <a:spcAft>
                <a:spcPts val="200"/>
              </a:spcAft>
              <a:buFont typeface="Arial" panose="020B0604020202020204" pitchFamily="34" charset="0"/>
              <a:buChar char="•"/>
            </a:pPr>
            <a:r>
              <a:rPr lang="pl-PL" sz="1050" dirty="0"/>
              <a:t>Szczegółowe informacje na temat wszelkich dokumentów, które umożliwiły Ci zamieszkanie w państwie UE+, jeśli ma to zastosowanie w Twoim przypadku.</a:t>
            </a:r>
          </a:p>
          <a:p>
            <a:pPr marL="108000" indent="-108000">
              <a:spcAft>
                <a:spcPts val="200"/>
              </a:spcAft>
              <a:buFont typeface="Arial" panose="020B0604020202020204" pitchFamily="34" charset="0"/>
              <a:buChar char="•"/>
            </a:pPr>
            <a:r>
              <a:rPr lang="pl-PL" sz="1050" dirty="0"/>
              <a:t>Informacje o dokumentach, z których wynika, że studiowałeś(-</a:t>
            </a:r>
            <a:r>
              <a:rPr lang="pl-PL" sz="1050" dirty="0" err="1"/>
              <a:t>aś</a:t>
            </a:r>
            <a:r>
              <a:rPr lang="pl-PL" sz="1050" dirty="0"/>
              <a:t>) w państwie UE+ przez ponad rok.</a:t>
            </a:r>
          </a:p>
          <a:p>
            <a:pPr marL="108000" indent="-108000">
              <a:spcAft>
                <a:spcPts val="200"/>
              </a:spcAft>
              <a:buFont typeface="Arial" panose="020B0604020202020204" pitchFamily="34" charset="0"/>
              <a:buChar char="•"/>
            </a:pPr>
            <a:r>
              <a:rPr lang="pl-PL" sz="1050" dirty="0"/>
              <a:t>Informacje, przez które państwa przejechałeś(-</a:t>
            </a:r>
            <a:r>
              <a:rPr lang="pl-PL" sz="1050" dirty="0" err="1"/>
              <a:t>aś</a:t>
            </a:r>
            <a:r>
              <a:rPr lang="pl-PL" sz="1050" dirty="0"/>
              <a:t>), aby dotrzeć do tego państwa.</a:t>
            </a:r>
          </a:p>
          <a:p>
            <a:pPr marL="108000" indent="-108000">
              <a:spcAft>
                <a:spcPts val="200"/>
              </a:spcAft>
              <a:buFont typeface="Arial" panose="020B0604020202020204" pitchFamily="34" charset="0"/>
              <a:buChar char="•"/>
            </a:pPr>
            <a:r>
              <a:rPr lang="pl-PL" sz="1050" dirty="0"/>
              <a:t>Informacje na temat Twojej sytuacji osobistej.</a:t>
            </a:r>
          </a:p>
          <a:p>
            <a:pPr marL="108000" indent="-108000">
              <a:spcAft>
                <a:spcPts val="200"/>
              </a:spcAft>
              <a:buFont typeface="Arial" panose="020B0604020202020204" pitchFamily="34" charset="0"/>
              <a:buChar char="•"/>
            </a:pPr>
            <a:r>
              <a:rPr lang="pl-PL" sz="1050" dirty="0"/>
              <a:t>Data złożenia wszelkich poprzednich wniosków o udzielenie ochrony międzynarodowej oraz wynik rozpatrzenia tych wniosków.</a:t>
            </a:r>
          </a:p>
          <a:p>
            <a:pPr marL="108000" indent="-108000">
              <a:spcAft>
                <a:spcPts val="200"/>
              </a:spcAft>
              <a:buFont typeface="Arial" panose="020B0604020202020204" pitchFamily="34" charset="0"/>
              <a:buChar char="•"/>
            </a:pPr>
            <a:endParaRPr lang="en-GB" sz="1050" dirty="0"/>
          </a:p>
        </p:txBody>
      </p:sp>
      <p:sp>
        <p:nvSpPr>
          <p:cNvPr id="9" name="Title 1">
            <a:extLst>
              <a:ext uri="{FF2B5EF4-FFF2-40B4-BE49-F238E27FC236}">
                <a16:creationId xmlns:a16="http://schemas.microsoft.com/office/drawing/2014/main" id="{79517B99-B32E-C798-FD70-48A28F99816A}"/>
              </a:ext>
            </a:extLst>
          </p:cNvPr>
          <p:cNvSpPr txBox="1">
            <a:spLocks/>
          </p:cNvSpPr>
          <p:nvPr/>
        </p:nvSpPr>
        <p:spPr>
          <a:xfrm>
            <a:off x="647999" y="4852021"/>
            <a:ext cx="4400251" cy="4605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pl-PL"/>
              <a:t>TWOJE PRAWA ZWIĄZANE Z DANYMI OSOBOWYMI</a:t>
            </a:r>
          </a:p>
        </p:txBody>
      </p:sp>
      <p:pic>
        <p:nvPicPr>
          <p:cNvPr id="10" name="Picture 9">
            <a:extLst>
              <a:ext uri="{FF2B5EF4-FFF2-40B4-BE49-F238E27FC236}">
                <a16:creationId xmlns:a16="http://schemas.microsoft.com/office/drawing/2014/main" id="{0C861659-906E-E55E-6E97-FBDC74F536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392" y="4869944"/>
            <a:ext cx="152400" cy="203200"/>
          </a:xfrm>
          <a:prstGeom prst="rect">
            <a:avLst/>
          </a:prstGeom>
        </p:spPr>
      </p:pic>
      <p:sp>
        <p:nvSpPr>
          <p:cNvPr id="11" name="Subtitle 2">
            <a:extLst>
              <a:ext uri="{FF2B5EF4-FFF2-40B4-BE49-F238E27FC236}">
                <a16:creationId xmlns:a16="http://schemas.microsoft.com/office/drawing/2014/main" id="{E7E8CB7E-CFE9-C60C-9880-F8A3119C3869}"/>
              </a:ext>
            </a:extLst>
          </p:cNvPr>
          <p:cNvSpPr txBox="1">
            <a:spLocks/>
          </p:cNvSpPr>
          <p:nvPr/>
        </p:nvSpPr>
        <p:spPr>
          <a:xfrm>
            <a:off x="396000" y="5190246"/>
            <a:ext cx="4536000" cy="1942074"/>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sz="1050" dirty="0"/>
              <a:t>Masz prawo dostępu do wszelkich danych przekazanych władzom.</a:t>
            </a:r>
          </a:p>
          <a:p>
            <a:r>
              <a:rPr lang="pl-PL" sz="1050" dirty="0"/>
              <a:t>Jeżeli uważasz, że jakiekolwiek Twoje dane osobowe są nieprawidłowe lub przetwarzane niezgodnie z prawem, możesz zażądać dostępu do nich. Skontaktuj się z administratorem danych, aby poprawić nieprawidłowe dane lub usunąć dane przetwarzane niezgodnie z prawem.</a:t>
            </a:r>
          </a:p>
          <a:p>
            <a:r>
              <a:rPr lang="pl-PL" sz="1050" dirty="0"/>
              <a:t>Możesz skontaktować się z administratorem danych w tym państwie, korzystając z poniższych informacji. </a:t>
            </a:r>
          </a:p>
          <a:p>
            <a:r>
              <a:rPr lang="pl-PL" sz="1050" dirty="0">
                <a:effectLst/>
                <a:latin typeface="+mn-lt"/>
              </a:rPr>
              <a:t>Administratorem danych jest Szef Urzędu do Spraw Cudzoziemców z siedzibą w Warszawie (00-564), przy ul. Koszykowej 16</a:t>
            </a:r>
            <a:r>
              <a:rPr lang="pl-PL" sz="1050" dirty="0">
                <a:latin typeface="+mn-lt"/>
              </a:rPr>
              <a:t>. A</a:t>
            </a:r>
            <a:r>
              <a:rPr lang="pl-PL" sz="1050" dirty="0">
                <a:effectLst/>
                <a:latin typeface="+mn-lt"/>
              </a:rPr>
              <a:t>dres do korespondencji: ul. Taborowa 33, 02-699 Warszawa.</a:t>
            </a:r>
          </a:p>
        </p:txBody>
      </p:sp>
    </p:spTree>
    <p:extLst>
      <p:ext uri="{BB962C8B-B14F-4D97-AF65-F5344CB8AC3E}">
        <p14:creationId xmlns:p14="http://schemas.microsoft.com/office/powerpoint/2010/main" val="248152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D3BF403-AFD6-24AD-4C63-05E83943F75C}"/>
              </a:ext>
            </a:extLst>
          </p:cNvPr>
          <p:cNvSpPr>
            <a:spLocks noGrp="1"/>
          </p:cNvSpPr>
          <p:nvPr>
            <p:ph type="title" idx="4294967295"/>
          </p:nvPr>
        </p:nvSpPr>
        <p:spPr>
          <a:xfrm>
            <a:off x="366713" y="-351394"/>
            <a:ext cx="4594225" cy="351393"/>
          </a:xfrm>
          <a:prstGeom prst="rect">
            <a:avLst/>
          </a:prstGeom>
        </p:spPr>
        <p:txBody>
          <a:bodyPr anchor="t"/>
          <a:lstStyle/>
          <a:p>
            <a:r>
              <a:rPr lang="pl-PL" sz="1100" b="0"/>
              <a:t>TYLNA OKŁADKA</a:t>
            </a:r>
          </a:p>
        </p:txBody>
      </p:sp>
      <p:sp>
        <p:nvSpPr>
          <p:cNvPr id="4" name="Rectangle 3">
            <a:extLst>
              <a:ext uri="{FF2B5EF4-FFF2-40B4-BE49-F238E27FC236}">
                <a16:creationId xmlns:a16="http://schemas.microsoft.com/office/drawing/2014/main" id="{C760FBF8-FDDA-9176-EDCF-0ACF78F9E477}"/>
              </a:ext>
              <a:ext uri="{C183D7F6-B498-43B3-948B-1728B52AA6E4}">
                <adec:decorative xmlns:adec="http://schemas.microsoft.com/office/drawing/2017/decorative" val="1"/>
              </a:ext>
            </a:extLst>
          </p:cNvPr>
          <p:cNvSpPr/>
          <p:nvPr/>
        </p:nvSpPr>
        <p:spPr>
          <a:xfrm>
            <a:off x="35388" y="-175698"/>
            <a:ext cx="5327650" cy="755967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ogo Agencji Unii Europejskiej ds. Azylu (EUAA).">
            <a:extLst>
              <a:ext uri="{FF2B5EF4-FFF2-40B4-BE49-F238E27FC236}">
                <a16:creationId xmlns:a16="http://schemas.microsoft.com/office/drawing/2014/main" id="{E3282250-AF6D-93CA-AA78-322BB95AC801}"/>
              </a:ext>
            </a:extLst>
          </p:cNvPr>
          <p:cNvPicPr>
            <a:picLocks noChangeAspect="1"/>
          </p:cNvPicPr>
          <p:nvPr/>
        </p:nvPicPr>
        <p:blipFill>
          <a:blip r:embed="rId2">
            <a:extLst>
              <a:ext uri="{96DAC541-7B7A-43D3-8B79-37D633B846F1}">
                <asvg:svgBlip xmlns:asvg="http://schemas.microsoft.com/office/drawing/2016/SVG/main" r:embed="rId3"/>
              </a:ext>
            </a:extLst>
          </a:blip>
          <a:srcRect l="13876" t="24684" r="18422" b="28311"/>
          <a:stretch>
            <a:fillRect/>
          </a:stretch>
        </p:blipFill>
        <p:spPr>
          <a:xfrm>
            <a:off x="395999" y="3876205"/>
            <a:ext cx="963852" cy="472998"/>
          </a:xfrm>
          <a:prstGeom prst="rect">
            <a:avLst/>
          </a:prstGeom>
        </p:spPr>
      </p:pic>
      <p:sp>
        <p:nvSpPr>
          <p:cNvPr id="8" name="Subtitle 1">
            <a:extLst>
              <a:ext uri="{FF2B5EF4-FFF2-40B4-BE49-F238E27FC236}">
                <a16:creationId xmlns:a16="http://schemas.microsoft.com/office/drawing/2014/main" id="{F219566C-F8F8-D091-BEFA-3C0AE1920621}"/>
              </a:ext>
            </a:extLst>
          </p:cNvPr>
          <p:cNvSpPr txBox="1">
            <a:spLocks/>
          </p:cNvSpPr>
          <p:nvPr/>
        </p:nvSpPr>
        <p:spPr>
          <a:xfrm>
            <a:off x="395999" y="4700596"/>
            <a:ext cx="4627550" cy="169534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900" dirty="0"/>
              <a:t>Broszura ta ma charakter wyłącznie informacyjny. Jej treść nie tworzy żadnych praw ani obowiązków. Agencja Unii Europejskiej ds. Azylu (EUAA) udostępniła główny tekst do tego materiału. EUAA zezwala na kopiowanie i modyfikowanie tej broszury wyłącznie państwom członkowskim UE. EUAA nie ponosi odpowiedzialności za dokładność, treść, kompletność, zgodność z prawem ani wiarygodność informacji zamieszczonych w tej broszurze przez państwa członkowskie UE lub inne odpowiedzialne podmioty. Ani EUAA, ani żadna osoba działająca w imieniu EUAA nie ponosi odpowiedzialności za sposób wykorzystania informacji zawartych w tej broszurze. </a:t>
            </a:r>
          </a:p>
          <a:p>
            <a:endParaRPr lang="en-US" sz="900" dirty="0"/>
          </a:p>
          <a:p>
            <a:r>
              <a:rPr lang="pl-PL" sz="900" dirty="0"/>
              <a:t>© Agencja Unii Europejskiej ds. Azylu, 2025</a:t>
            </a:r>
          </a:p>
        </p:txBody>
      </p:sp>
      <p:pic>
        <p:nvPicPr>
          <p:cNvPr id="9" name="Obraz 8">
            <a:extLst>
              <a:ext uri="{FF2B5EF4-FFF2-40B4-BE49-F238E27FC236}">
                <a16:creationId xmlns:a16="http://schemas.microsoft.com/office/drawing/2014/main" id="{74EE569E-69AC-4CCC-86AC-830E6B846519}"/>
              </a:ext>
            </a:extLst>
          </p:cNvPr>
          <p:cNvPicPr>
            <a:picLocks noChangeAspect="1"/>
          </p:cNvPicPr>
          <p:nvPr/>
        </p:nvPicPr>
        <p:blipFill>
          <a:blip r:embed="rId4"/>
          <a:stretch>
            <a:fillRect/>
          </a:stretch>
        </p:blipFill>
        <p:spPr>
          <a:xfrm>
            <a:off x="1335835" y="3524814"/>
            <a:ext cx="2524966" cy="1266944"/>
          </a:xfrm>
          <a:prstGeom prst="rect">
            <a:avLst/>
          </a:prstGeom>
        </p:spPr>
      </p:pic>
    </p:spTree>
    <p:extLst>
      <p:ext uri="{BB962C8B-B14F-4D97-AF65-F5344CB8AC3E}">
        <p14:creationId xmlns:p14="http://schemas.microsoft.com/office/powerpoint/2010/main" val="165693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72CE5-C5D4-AE35-996D-E5E384D16FF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A953EA-9F83-059A-F99D-916E74B1DD8F}"/>
              </a:ext>
            </a:extLst>
          </p:cNvPr>
          <p:cNvSpPr>
            <a:spLocks noGrp="1"/>
          </p:cNvSpPr>
          <p:nvPr>
            <p:ph type="sldNum" sz="quarter" idx="4"/>
          </p:nvPr>
        </p:nvSpPr>
        <p:spPr/>
        <p:txBody>
          <a:bodyPr/>
          <a:lstStyle/>
          <a:p>
            <a:fld id="{40D27072-F98D-D44B-838D-C2300481805D}" type="slidenum">
              <a:rPr lang="en-LU" smtClean="0">
                <a:solidFill>
                  <a:schemeClr val="tx1"/>
                </a:solidFill>
              </a:rPr>
              <a:pPr/>
              <a:t>3</a:t>
            </a:fld>
            <a:endParaRPr lang="en-LU">
              <a:solidFill>
                <a:schemeClr val="tx1"/>
              </a:solidFill>
            </a:endParaRPr>
          </a:p>
        </p:txBody>
      </p:sp>
      <p:sp>
        <p:nvSpPr>
          <p:cNvPr id="10" name="Rectangle 9">
            <a:extLst>
              <a:ext uri="{FF2B5EF4-FFF2-40B4-BE49-F238E27FC236}">
                <a16:creationId xmlns:a16="http://schemas.microsoft.com/office/drawing/2014/main" id="{5B98843C-4935-A1ED-4E1E-8EC81CC821A3}"/>
              </a:ext>
              <a:ext uri="{C183D7F6-B498-43B3-948B-1728B52AA6E4}">
                <adec:decorative xmlns:adec="http://schemas.microsoft.com/office/drawing/2017/decorative" val="1"/>
              </a:ext>
            </a:extLst>
          </p:cNvPr>
          <p:cNvSpPr/>
          <p:nvPr/>
        </p:nvSpPr>
        <p:spPr>
          <a:xfrm>
            <a:off x="218660" y="5245472"/>
            <a:ext cx="4892989" cy="1948246"/>
          </a:xfrm>
          <a:prstGeom prst="rect">
            <a:avLst/>
          </a:prstGeom>
          <a:solidFill>
            <a:srgbClr val="FCF2D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09D17859-C013-DDA6-6A03-93FB96A3EA65}"/>
              </a:ext>
            </a:extLst>
          </p:cNvPr>
          <p:cNvSpPr>
            <a:spLocks noGrp="1"/>
          </p:cNvSpPr>
          <p:nvPr>
            <p:ph type="ctrTitle"/>
          </p:nvPr>
        </p:nvSpPr>
        <p:spPr>
          <a:xfrm>
            <a:off x="648000" y="342000"/>
            <a:ext cx="4284000" cy="266602"/>
          </a:xfrm>
        </p:spPr>
        <p:txBody>
          <a:bodyPr/>
          <a:lstStyle/>
          <a:p>
            <a:r>
              <a:rPr lang="pl-PL"/>
              <a:t>DLACZEGO OTRZYMUJESZ TĘ BROSZURĘ?</a:t>
            </a:r>
          </a:p>
        </p:txBody>
      </p:sp>
      <p:sp>
        <p:nvSpPr>
          <p:cNvPr id="3" name="Subtitle 2">
            <a:extLst>
              <a:ext uri="{FF2B5EF4-FFF2-40B4-BE49-F238E27FC236}">
                <a16:creationId xmlns:a16="http://schemas.microsoft.com/office/drawing/2014/main" id="{F11A186C-FC79-8B5A-A812-8B21E6C7854C}"/>
              </a:ext>
            </a:extLst>
          </p:cNvPr>
          <p:cNvSpPr>
            <a:spLocks noGrp="1"/>
          </p:cNvSpPr>
          <p:nvPr>
            <p:ph type="subTitle" idx="1"/>
          </p:nvPr>
        </p:nvSpPr>
        <p:spPr>
          <a:xfrm>
            <a:off x="396000" y="713469"/>
            <a:ext cx="4536000" cy="1502339"/>
          </a:xfrm>
        </p:spPr>
        <p:txBody>
          <a:bodyPr/>
          <a:lstStyle/>
          <a:p>
            <a:r>
              <a:rPr lang="pl-PL" sz="1050" dirty="0"/>
              <a:t>Złożyłeś(-</a:t>
            </a:r>
            <a:r>
              <a:rPr lang="pl-PL" sz="1050" dirty="0" err="1"/>
              <a:t>aś</a:t>
            </a:r>
            <a:r>
              <a:rPr lang="pl-PL" sz="1050" dirty="0"/>
              <a:t>) wniosek o udzielenie ochrony międzynarodowej (zwanej również azylem) w jednym z 31 państw UE+. Oznacza to, że jesteś obecnie osobą ubiegającą się o ochronę międzynarodową. Możliwe, że za rozpatrzenie Twojego wniosku odpowiedzialne jest inne państwo UE+. Obecnie czekasz na tę decyzję.</a:t>
            </a:r>
          </a:p>
          <a:p>
            <a:r>
              <a:rPr lang="pl-PL" sz="1050" dirty="0"/>
              <a:t>Ważne jest, aby zrozumieć, w jaki sposób państwa UE+ ze sobą współpracują, ponieważ może to mieć wpływ na to, które państwo rozpatrzy Twój wniosek.</a:t>
            </a:r>
          </a:p>
          <a:p>
            <a:r>
              <a:rPr lang="pl-PL" sz="1050" dirty="0"/>
              <a:t>Wszelkie niezbędne informacje znajdują się w tej broszurze.</a:t>
            </a:r>
          </a:p>
          <a:p>
            <a:endParaRPr lang="en-GB" sz="1050" dirty="0"/>
          </a:p>
        </p:txBody>
      </p:sp>
      <p:sp>
        <p:nvSpPr>
          <p:cNvPr id="7" name="Title 1">
            <a:extLst>
              <a:ext uri="{FF2B5EF4-FFF2-40B4-BE49-F238E27FC236}">
                <a16:creationId xmlns:a16="http://schemas.microsoft.com/office/drawing/2014/main" id="{D3BDC724-B0AC-E417-8800-BBF6FADA16AB}"/>
              </a:ext>
            </a:extLst>
          </p:cNvPr>
          <p:cNvSpPr txBox="1">
            <a:spLocks/>
          </p:cNvSpPr>
          <p:nvPr/>
        </p:nvSpPr>
        <p:spPr>
          <a:xfrm>
            <a:off x="648000" y="2369217"/>
            <a:ext cx="4283650" cy="4605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pl-PL"/>
              <a:t>OCHRONA MIĘDZYNARODOWA </a:t>
            </a:r>
            <a:br>
              <a:rPr lang="pl-PL"/>
            </a:br>
            <a:r>
              <a:rPr lang="pl-PL"/>
              <a:t>– CO TO JEST I KTO MOŻE JĄ OTRZYMAĆ?</a:t>
            </a:r>
          </a:p>
        </p:txBody>
      </p:sp>
      <p:sp>
        <p:nvSpPr>
          <p:cNvPr id="9" name="Subtitle 2">
            <a:extLst>
              <a:ext uri="{FF2B5EF4-FFF2-40B4-BE49-F238E27FC236}">
                <a16:creationId xmlns:a16="http://schemas.microsoft.com/office/drawing/2014/main" id="{C76E249A-B288-836F-C9DE-F678B2D1036B}"/>
              </a:ext>
            </a:extLst>
          </p:cNvPr>
          <p:cNvSpPr txBox="1">
            <a:spLocks/>
          </p:cNvSpPr>
          <p:nvPr/>
        </p:nvSpPr>
        <p:spPr>
          <a:xfrm>
            <a:off x="2663825" y="2971919"/>
            <a:ext cx="2354489" cy="166745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dirty="0"/>
              <a:t>Możesz potrzebować ochrony międzynarodowej, jeśli nie możesz wrócić do swojego państwa, ponieważ obawiasz się prześladowań lub grozi Ci rzeczywiste ryzyko doznania poważnej krzywdy. Oznacza to na przykład, że Twoje życie lub wolność byłyby zagrożone, a władze w Twoim państwie nie zapewniłyby Ci ochrony przed niebezpieczeństwem. </a:t>
            </a:r>
          </a:p>
          <a:p>
            <a:endParaRPr lang="en-GB" sz="1050" dirty="0"/>
          </a:p>
        </p:txBody>
      </p:sp>
      <p:pic>
        <p:nvPicPr>
          <p:cNvPr id="13" name="Picture 12" descr="Ilustracja przedstawiająca dziewczynkę wspominającą moment, gdy uciekała z płonącego budynku, przed którym stali ludzie z bronią. Obok niej stoi chłopiec, wspominający chwilę, gdy był skuty kajdankami na podłodze. Na podłodze obok chłopca leży znak protestacyjny, a w tle widać jego twarz za kratami. Obok dziewczynki i chłopca widać urzędnika zajmującego się procedurą azylową siedzącego przed komputerem. Gestykuluje uprzejmie w ich stronę.">
            <a:extLst>
              <a:ext uri="{FF2B5EF4-FFF2-40B4-BE49-F238E27FC236}">
                <a16:creationId xmlns:a16="http://schemas.microsoft.com/office/drawing/2014/main" id="{8F745AB9-A5A4-D1EF-E5B2-C42161A50DF7}"/>
              </a:ext>
            </a:extLst>
          </p:cNvPr>
          <p:cNvPicPr>
            <a:picLocks noChangeAspect="1"/>
          </p:cNvPicPr>
          <p:nvPr/>
        </p:nvPicPr>
        <p:blipFill>
          <a:blip r:embed="rId3"/>
          <a:srcRect/>
          <a:stretch/>
        </p:blipFill>
        <p:spPr>
          <a:xfrm>
            <a:off x="695727" y="2971918"/>
            <a:ext cx="1601418" cy="1667457"/>
          </a:xfrm>
          <a:prstGeom prst="rect">
            <a:avLst/>
          </a:prstGeom>
        </p:spPr>
      </p:pic>
      <p:sp>
        <p:nvSpPr>
          <p:cNvPr id="18" name="Subtitle 2">
            <a:extLst>
              <a:ext uri="{FF2B5EF4-FFF2-40B4-BE49-F238E27FC236}">
                <a16:creationId xmlns:a16="http://schemas.microsoft.com/office/drawing/2014/main" id="{172B2CCD-6110-691D-09A6-ACBD6B4EDA96}"/>
              </a:ext>
            </a:extLst>
          </p:cNvPr>
          <p:cNvSpPr txBox="1">
            <a:spLocks/>
          </p:cNvSpPr>
          <p:nvPr/>
        </p:nvSpPr>
        <p:spPr>
          <a:xfrm>
            <a:off x="396000" y="4696214"/>
            <a:ext cx="4621215" cy="40879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dirty="0"/>
              <a:t>Więcej informacji na temat ochrony międzynarodowej znajduje się w innej broszurze.</a:t>
            </a:r>
          </a:p>
        </p:txBody>
      </p:sp>
      <p:pic>
        <p:nvPicPr>
          <p:cNvPr id="6" name="Picture 5">
            <a:extLst>
              <a:ext uri="{FF2B5EF4-FFF2-40B4-BE49-F238E27FC236}">
                <a16:creationId xmlns:a16="http://schemas.microsoft.com/office/drawing/2014/main" id="{1391C24D-E400-5266-992A-DE686B18D70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3185" y="6769171"/>
            <a:ext cx="212319" cy="284088"/>
          </a:xfrm>
          <a:prstGeom prst="rect">
            <a:avLst/>
          </a:prstGeom>
        </p:spPr>
      </p:pic>
      <p:pic>
        <p:nvPicPr>
          <p:cNvPr id="15" name="Picture 14">
            <a:extLst>
              <a:ext uri="{FF2B5EF4-FFF2-40B4-BE49-F238E27FC236}">
                <a16:creationId xmlns:a16="http://schemas.microsoft.com/office/drawing/2014/main" id="{CF7FE2AF-5683-B27A-B29B-116B7293EA3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3185" y="5995548"/>
            <a:ext cx="212319" cy="284088"/>
          </a:xfrm>
          <a:prstGeom prst="rect">
            <a:avLst/>
          </a:prstGeom>
        </p:spPr>
      </p:pic>
      <p:sp>
        <p:nvSpPr>
          <p:cNvPr id="11" name="Subtitle 1">
            <a:extLst>
              <a:ext uri="{FF2B5EF4-FFF2-40B4-BE49-F238E27FC236}">
                <a16:creationId xmlns:a16="http://schemas.microsoft.com/office/drawing/2014/main" id="{91133E14-3730-AFD0-51F8-E6E7119AB31E}"/>
              </a:ext>
            </a:extLst>
          </p:cNvPr>
          <p:cNvSpPr txBox="1">
            <a:spLocks/>
          </p:cNvSpPr>
          <p:nvPr/>
        </p:nvSpPr>
        <p:spPr>
          <a:xfrm>
            <a:off x="434392" y="5327247"/>
            <a:ext cx="4518608" cy="51418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dirty="0"/>
              <a:t>Obecnie znajdujesz się w Polsce – jest to państwo UE+. </a:t>
            </a:r>
          </a:p>
          <a:p>
            <a:r>
              <a:rPr lang="pl-PL" b="1" dirty="0"/>
              <a:t>Państwa UE+ to:</a:t>
            </a:r>
          </a:p>
        </p:txBody>
      </p:sp>
      <p:sp>
        <p:nvSpPr>
          <p:cNvPr id="16" name="Subtitle 2">
            <a:extLst>
              <a:ext uri="{FF2B5EF4-FFF2-40B4-BE49-F238E27FC236}">
                <a16:creationId xmlns:a16="http://schemas.microsoft.com/office/drawing/2014/main" id="{26445D03-1464-0DDB-0702-ACA6E6E97A7D}"/>
              </a:ext>
            </a:extLst>
          </p:cNvPr>
          <p:cNvSpPr txBox="1">
            <a:spLocks/>
          </p:cNvSpPr>
          <p:nvPr/>
        </p:nvSpPr>
        <p:spPr>
          <a:xfrm>
            <a:off x="943709" y="5737404"/>
            <a:ext cx="3987941" cy="126764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27 państw członkowskich Unii Europejskiej (UE): Austria, Belgia, Bułgaria, Chorwacja, Cypr, Czechy, Dania, Estonia, Finlandia, Francja, Grecja, Hiszpania, Irlandia, Litwa, Luksemburg, Łotwa, Malta, Niderlandy, Niemcy, Polska, Portugalia, Rumunia, Słowacja, Słowenia, Szwecja, Węgry i Włochy oraz</a:t>
            </a:r>
          </a:p>
          <a:p>
            <a:br>
              <a:rPr lang="pl-PL"/>
            </a:br>
            <a:r>
              <a:rPr lang="pl-PL"/>
              <a:t>4 inne państwa: Islandia, Liechtenstein, Norwegia, Szwajcaria.</a:t>
            </a:r>
          </a:p>
        </p:txBody>
      </p:sp>
      <p:pic>
        <p:nvPicPr>
          <p:cNvPr id="5" name="Picture 4">
            <a:extLst>
              <a:ext uri="{FF2B5EF4-FFF2-40B4-BE49-F238E27FC236}">
                <a16:creationId xmlns:a16="http://schemas.microsoft.com/office/drawing/2014/main" id="{26568519-754A-1DF0-C2AE-24B0777EC94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428227" y="2380411"/>
            <a:ext cx="149980" cy="203198"/>
          </a:xfrm>
          <a:prstGeom prst="rect">
            <a:avLst/>
          </a:prstGeom>
        </p:spPr>
      </p:pic>
    </p:spTree>
    <p:extLst>
      <p:ext uri="{BB962C8B-B14F-4D97-AF65-F5344CB8AC3E}">
        <p14:creationId xmlns:p14="http://schemas.microsoft.com/office/powerpoint/2010/main" val="33181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0D3CF-93FD-69B4-B92D-DEC52D08801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76CA96-417F-16D7-B31D-26BAFA7FBE86}"/>
              </a:ext>
            </a:extLst>
          </p:cNvPr>
          <p:cNvSpPr>
            <a:spLocks noGrp="1"/>
          </p:cNvSpPr>
          <p:nvPr>
            <p:ph type="sldNum" sz="quarter" idx="4"/>
          </p:nvPr>
        </p:nvSpPr>
        <p:spPr/>
        <p:txBody>
          <a:bodyPr/>
          <a:lstStyle/>
          <a:p>
            <a:fld id="{40D27072-F98D-D44B-838D-C2300481805D}" type="slidenum">
              <a:rPr lang="en-LU" smtClean="0">
                <a:solidFill>
                  <a:schemeClr val="tx1"/>
                </a:solidFill>
              </a:rPr>
              <a:pPr/>
              <a:t>4</a:t>
            </a:fld>
            <a:endParaRPr lang="en-LU">
              <a:solidFill>
                <a:schemeClr val="tx1"/>
              </a:solidFill>
            </a:endParaRPr>
          </a:p>
        </p:txBody>
      </p:sp>
      <p:sp>
        <p:nvSpPr>
          <p:cNvPr id="2" name="Title 1">
            <a:extLst>
              <a:ext uri="{FF2B5EF4-FFF2-40B4-BE49-F238E27FC236}">
                <a16:creationId xmlns:a16="http://schemas.microsoft.com/office/drawing/2014/main" id="{AF707CD6-0936-387D-C06E-8A9FAD1D1E0F}"/>
              </a:ext>
            </a:extLst>
          </p:cNvPr>
          <p:cNvSpPr>
            <a:spLocks noGrp="1"/>
          </p:cNvSpPr>
          <p:nvPr>
            <p:ph type="ctrTitle"/>
          </p:nvPr>
        </p:nvSpPr>
        <p:spPr>
          <a:xfrm>
            <a:off x="648000" y="324000"/>
            <a:ext cx="4284000" cy="460502"/>
          </a:xfrm>
        </p:spPr>
        <p:txBody>
          <a:bodyPr/>
          <a:lstStyle/>
          <a:p>
            <a:r>
              <a:rPr lang="pl-PL" dirty="0"/>
              <a:t>ROZPORZĄDZENIE W SPRAWIE ZARZĄDZANIA AZYLEM </a:t>
            </a:r>
            <a:br>
              <a:rPr lang="pl-PL" dirty="0"/>
            </a:br>
            <a:r>
              <a:rPr lang="pl-PL" dirty="0"/>
              <a:t>I MIGRACJĄ – CO TO JEST? </a:t>
            </a:r>
          </a:p>
        </p:txBody>
      </p:sp>
      <p:sp>
        <p:nvSpPr>
          <p:cNvPr id="9" name="Subtitle 2">
            <a:extLst>
              <a:ext uri="{FF2B5EF4-FFF2-40B4-BE49-F238E27FC236}">
                <a16:creationId xmlns:a16="http://schemas.microsoft.com/office/drawing/2014/main" id="{403534C3-5DAB-B211-BF03-0EC13D824FDD}"/>
              </a:ext>
            </a:extLst>
          </p:cNvPr>
          <p:cNvSpPr txBox="1">
            <a:spLocks/>
          </p:cNvSpPr>
          <p:nvPr/>
        </p:nvSpPr>
        <p:spPr>
          <a:xfrm>
            <a:off x="1740877" y="900000"/>
            <a:ext cx="3191123" cy="136640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Państwa UE+ uzgodniły wspólne prawo zwane rozporządzeniem w sprawie zarządzania azylem i migracją (AMMR). Pomaga ono określić, które państwo jest odpowiedzialne za rozpatrzenie wniosku o udzielenie ochrony międzynarodowej. Prawo to umożliwia również państwom UE+ udzielanie sobie wzajemnej pomocy, jeżeli jedno państwo otrzymuje zbyt wiele wniosków w tym samym czasie.</a:t>
            </a:r>
          </a:p>
        </p:txBody>
      </p:sp>
      <p:pic>
        <p:nvPicPr>
          <p:cNvPr id="8" name="Picture 7" descr="Mapa państw UE+ z kołem zębatym i drogowskazem z oznaczeniami „obecne państwo” i „inne państwo UE+” wskazującymi w przeciwnych kierunkach.">
            <a:extLst>
              <a:ext uri="{FF2B5EF4-FFF2-40B4-BE49-F238E27FC236}">
                <a16:creationId xmlns:a16="http://schemas.microsoft.com/office/drawing/2014/main" id="{F74644F9-FB97-BD26-598A-3CD8E0D7C7B3}"/>
              </a:ext>
            </a:extLst>
          </p:cNvPr>
          <p:cNvPicPr>
            <a:picLocks noChangeAspect="1"/>
          </p:cNvPicPr>
          <p:nvPr/>
        </p:nvPicPr>
        <p:blipFill>
          <a:blip r:embed="rId3"/>
          <a:srcRect t="1030" b="15199"/>
          <a:stretch>
            <a:fillRect/>
          </a:stretch>
        </p:blipFill>
        <p:spPr>
          <a:xfrm>
            <a:off x="395648" y="865584"/>
            <a:ext cx="1190895" cy="1551881"/>
          </a:xfrm>
          <a:prstGeom prst="rect">
            <a:avLst/>
          </a:prstGeom>
        </p:spPr>
      </p:pic>
      <p:sp>
        <p:nvSpPr>
          <p:cNvPr id="12" name="Subtitle 2">
            <a:extLst>
              <a:ext uri="{FF2B5EF4-FFF2-40B4-BE49-F238E27FC236}">
                <a16:creationId xmlns:a16="http://schemas.microsoft.com/office/drawing/2014/main" id="{3F6E3EC0-7942-BFC8-DF96-6B71BC1461C9}"/>
              </a:ext>
            </a:extLst>
          </p:cNvPr>
          <p:cNvSpPr txBox="1">
            <a:spLocks/>
          </p:cNvSpPr>
          <p:nvPr/>
        </p:nvSpPr>
        <p:spPr>
          <a:xfrm>
            <a:off x="395999" y="2608228"/>
            <a:ext cx="4662137" cy="60853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Jedno z państw UE+ na pewno rozpatrzy Twój wniosek, ale nie możesz wybrać, które państwo UE+ będzie za to odpowiedzialne. Państwo, które rozpatruje Twój wniosek, zostanie określone zgodnie z przepisami rozporządzenia w sprawie zarządzania azylem i migracją. </a:t>
            </a:r>
          </a:p>
        </p:txBody>
      </p:sp>
      <p:sp>
        <p:nvSpPr>
          <p:cNvPr id="15" name="Subtitle 2">
            <a:extLst>
              <a:ext uri="{FF2B5EF4-FFF2-40B4-BE49-F238E27FC236}">
                <a16:creationId xmlns:a16="http://schemas.microsoft.com/office/drawing/2014/main" id="{EDA3F321-B9E0-75A6-D504-B0D19186D4B9}"/>
              </a:ext>
            </a:extLst>
          </p:cNvPr>
          <p:cNvSpPr txBox="1">
            <a:spLocks/>
          </p:cNvSpPr>
          <p:nvPr/>
        </p:nvSpPr>
        <p:spPr>
          <a:xfrm>
            <a:off x="397207" y="3362082"/>
            <a:ext cx="2489683" cy="60853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coś w tej broszurze jest dla Ciebie niejasne, możesz zapytać o to urzędnika imigracyjnego. </a:t>
            </a:r>
          </a:p>
        </p:txBody>
      </p:sp>
      <p:pic>
        <p:nvPicPr>
          <p:cNvPr id="3" name="Picture 2" descr="Wnioskodawca rozmawiający z urzędnikiem imigracyjnym.">
            <a:extLst>
              <a:ext uri="{FF2B5EF4-FFF2-40B4-BE49-F238E27FC236}">
                <a16:creationId xmlns:a16="http://schemas.microsoft.com/office/drawing/2014/main" id="{F9521895-23E8-F34B-B608-D80AAE6F4169}"/>
              </a:ext>
            </a:extLst>
          </p:cNvPr>
          <p:cNvPicPr>
            <a:picLocks noChangeAspect="1"/>
          </p:cNvPicPr>
          <p:nvPr/>
        </p:nvPicPr>
        <p:blipFill>
          <a:blip r:embed="rId4"/>
          <a:srcRect t="11504" b="5137"/>
          <a:stretch>
            <a:fillRect/>
          </a:stretch>
        </p:blipFill>
        <p:spPr>
          <a:xfrm>
            <a:off x="2953108" y="3282822"/>
            <a:ext cx="2098571" cy="2459623"/>
          </a:xfrm>
          <a:prstGeom prst="rect">
            <a:avLst/>
          </a:prstGeom>
        </p:spPr>
      </p:pic>
      <p:sp>
        <p:nvSpPr>
          <p:cNvPr id="6" name="Subtitle 2">
            <a:extLst>
              <a:ext uri="{FF2B5EF4-FFF2-40B4-BE49-F238E27FC236}">
                <a16:creationId xmlns:a16="http://schemas.microsoft.com/office/drawing/2014/main" id="{60714428-C116-D8D0-B3F9-959F0A21E299}"/>
              </a:ext>
            </a:extLst>
          </p:cNvPr>
          <p:cNvSpPr txBox="1">
            <a:spLocks/>
          </p:cNvSpPr>
          <p:nvPr/>
        </p:nvSpPr>
        <p:spPr>
          <a:xfrm>
            <a:off x="401805" y="5947159"/>
            <a:ext cx="4536000" cy="84076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W tym momencie państwa UE+ decydują jedynie, które z nich jest odpowiedzialne za rozpatrzenie Twojego wniosku. </a:t>
            </a:r>
          </a:p>
          <a:p>
            <a:r>
              <a:rPr lang="pl-PL"/>
              <a:t>Jeśli zapadnie decyzja, że za rozpatrzenie Twojego wniosku odpowiedzialne jest inne państwo UE+, zostaniesz przekazany(-a) do tego państwa.</a:t>
            </a:r>
          </a:p>
        </p:txBody>
      </p:sp>
      <p:sp>
        <p:nvSpPr>
          <p:cNvPr id="5" name="TextBox 4">
            <a:extLst>
              <a:ext uri="{FF2B5EF4-FFF2-40B4-BE49-F238E27FC236}">
                <a16:creationId xmlns:a16="http://schemas.microsoft.com/office/drawing/2014/main" id="{ED433DE5-2F96-6DFA-0E1D-9C11986D1CF5}"/>
              </a:ext>
              <a:ext uri="{C183D7F6-B498-43B3-948B-1728B52AA6E4}">
                <adec:decorative xmlns:adec="http://schemas.microsoft.com/office/drawing/2017/decorative" val="1"/>
              </a:ext>
            </a:extLst>
          </p:cNvPr>
          <p:cNvSpPr txBox="1"/>
          <p:nvPr/>
        </p:nvSpPr>
        <p:spPr>
          <a:xfrm>
            <a:off x="463213" y="1447123"/>
            <a:ext cx="228936" cy="76944"/>
          </a:xfrm>
          <a:prstGeom prst="rect">
            <a:avLst/>
          </a:prstGeom>
          <a:noFill/>
        </p:spPr>
        <p:txBody>
          <a:bodyPr wrap="square" lIns="0" tIns="0" rIns="0" bIns="0" rtlCol="0">
            <a:spAutoFit/>
          </a:bodyPr>
          <a:lstStyle/>
          <a:p>
            <a:pPr algn="ctr"/>
            <a:r>
              <a:rPr lang="pl-PL" sz="250" b="1" dirty="0">
                <a:solidFill>
                  <a:srgbClr val="FFC423"/>
                </a:solidFill>
              </a:rPr>
              <a:t>Obecne</a:t>
            </a:r>
            <a:br>
              <a:rPr lang="pl-PL" sz="250" b="1" dirty="0">
                <a:solidFill>
                  <a:schemeClr val="bg1"/>
                </a:solidFill>
              </a:rPr>
            </a:br>
            <a:r>
              <a:rPr lang="pl-PL" sz="250" b="1" dirty="0">
                <a:solidFill>
                  <a:schemeClr val="bg1"/>
                </a:solidFill>
              </a:rPr>
              <a:t>państwo</a:t>
            </a:r>
          </a:p>
        </p:txBody>
      </p:sp>
      <p:sp>
        <p:nvSpPr>
          <p:cNvPr id="7" name="TextBox 6">
            <a:extLst>
              <a:ext uri="{FF2B5EF4-FFF2-40B4-BE49-F238E27FC236}">
                <a16:creationId xmlns:a16="http://schemas.microsoft.com/office/drawing/2014/main" id="{D2076335-7D9F-1E0D-86D9-3EDDAEEFF214}"/>
              </a:ext>
              <a:ext uri="{C183D7F6-B498-43B3-948B-1728B52AA6E4}">
                <adec:decorative xmlns:adec="http://schemas.microsoft.com/office/drawing/2017/decorative" val="1"/>
              </a:ext>
            </a:extLst>
          </p:cNvPr>
          <p:cNvSpPr txBox="1"/>
          <p:nvPr/>
        </p:nvSpPr>
        <p:spPr>
          <a:xfrm>
            <a:off x="463215" y="1578755"/>
            <a:ext cx="202682" cy="76944"/>
          </a:xfrm>
          <a:prstGeom prst="rect">
            <a:avLst/>
          </a:prstGeom>
          <a:noFill/>
        </p:spPr>
        <p:txBody>
          <a:bodyPr wrap="square" lIns="0" tIns="0" rIns="0" bIns="0" rtlCol="0">
            <a:spAutoFit/>
          </a:bodyPr>
          <a:lstStyle/>
          <a:p>
            <a:pPr algn="ctr"/>
            <a:r>
              <a:rPr lang="pl-PL" sz="250" b="1" dirty="0">
                <a:solidFill>
                  <a:srgbClr val="FFC423"/>
                </a:solidFill>
              </a:rPr>
              <a:t>Inne </a:t>
            </a:r>
            <a:br>
              <a:rPr lang="en-US" sz="250" b="1" dirty="0">
                <a:solidFill>
                  <a:srgbClr val="FFC423"/>
                </a:solidFill>
              </a:rPr>
            </a:br>
            <a:r>
              <a:rPr lang="pl-PL" sz="250" b="1" dirty="0">
                <a:solidFill>
                  <a:schemeClr val="bg1"/>
                </a:solidFill>
              </a:rPr>
              <a:t>państwo </a:t>
            </a:r>
            <a:r>
              <a:rPr lang="pl-PL" sz="250" b="1" dirty="0">
                <a:solidFill>
                  <a:srgbClr val="FFC423"/>
                </a:solidFill>
              </a:rPr>
              <a:t>UE</a:t>
            </a:r>
            <a:r>
              <a:rPr lang="en-GB" sz="250" b="1" dirty="0">
                <a:solidFill>
                  <a:srgbClr val="FFC423"/>
                </a:solidFill>
              </a:rPr>
              <a:t>+</a:t>
            </a:r>
            <a:endParaRPr lang="pl-PL" sz="250" b="1" dirty="0">
              <a:solidFill>
                <a:srgbClr val="FFC423"/>
              </a:solidFill>
            </a:endParaRPr>
          </a:p>
        </p:txBody>
      </p:sp>
    </p:spTree>
    <p:extLst>
      <p:ext uri="{BB962C8B-B14F-4D97-AF65-F5344CB8AC3E}">
        <p14:creationId xmlns:p14="http://schemas.microsoft.com/office/powerpoint/2010/main" val="238889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DBE0A4-5E3E-2A55-A8FB-BF2467C6FE53}"/>
              </a:ext>
            </a:extLst>
          </p:cNvPr>
          <p:cNvSpPr>
            <a:spLocks noGrp="1"/>
          </p:cNvSpPr>
          <p:nvPr>
            <p:ph type="sldNum" sz="quarter" idx="10"/>
          </p:nvPr>
        </p:nvSpPr>
        <p:spPr/>
        <p:txBody>
          <a:bodyPr/>
          <a:lstStyle/>
          <a:p>
            <a:r>
              <a:rPr lang="pl-PL" dirty="0">
                <a:solidFill>
                  <a:schemeClr val="tx1"/>
                </a:solidFill>
              </a:rPr>
              <a:t>5</a:t>
            </a:r>
          </a:p>
        </p:txBody>
      </p:sp>
      <p:sp>
        <p:nvSpPr>
          <p:cNvPr id="5" name="Title 1">
            <a:extLst>
              <a:ext uri="{FF2B5EF4-FFF2-40B4-BE49-F238E27FC236}">
                <a16:creationId xmlns:a16="http://schemas.microsoft.com/office/drawing/2014/main" id="{D1A4621E-A757-7956-FD09-8F9B6F2DADCD}"/>
              </a:ext>
            </a:extLst>
          </p:cNvPr>
          <p:cNvSpPr txBox="1">
            <a:spLocks noGrp="1"/>
          </p:cNvSpPr>
          <p:nvPr>
            <p:ph type="title" idx="4294967295"/>
          </p:nvPr>
        </p:nvSpPr>
        <p:spPr>
          <a:xfrm>
            <a:off x="648000" y="342000"/>
            <a:ext cx="4284000" cy="654401"/>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1400" b="1" i="0" u="none" strike="noStrike" cap="none" normalizeH="0" baseline="0" noProof="0">
                <a:ln>
                  <a:noFill/>
                </a:ln>
                <a:solidFill>
                  <a:srgbClr val="0E2841"/>
                </a:solidFill>
                <a:effectLst/>
                <a:uLnTx/>
                <a:uFillTx/>
                <a:latin typeface="Calibri" panose="020F0502020204030204" pitchFamily="34" charset="0"/>
                <a:ea typeface="Calibri"/>
                <a:cs typeface="Calibri" panose="020F0502020204030204" pitchFamily="34" charset="0"/>
              </a:rPr>
              <a:t>TWOJE PRAWA PODCZAS OCZEKIWANIA NA DECYZJĘ, KTÓRE PAŃSTWO UE+ ROZPATRZY TWÓJ WNIOSEK</a:t>
            </a:r>
          </a:p>
        </p:txBody>
      </p:sp>
      <p:sp>
        <p:nvSpPr>
          <p:cNvPr id="7" name="Subtitle 2">
            <a:extLst>
              <a:ext uri="{FF2B5EF4-FFF2-40B4-BE49-F238E27FC236}">
                <a16:creationId xmlns:a16="http://schemas.microsoft.com/office/drawing/2014/main" id="{C9D198D6-1D2E-DC17-370E-DEE9C79E4423}"/>
              </a:ext>
            </a:extLst>
          </p:cNvPr>
          <p:cNvSpPr txBox="1">
            <a:spLocks/>
          </p:cNvSpPr>
          <p:nvPr/>
        </p:nvSpPr>
        <p:spPr>
          <a:xfrm>
            <a:off x="395650" y="3467946"/>
            <a:ext cx="4536350" cy="2851574"/>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ubiegasz się o ochronę międzynarodową po raz pierwszy, masz prawo do bezpłatnego </a:t>
            </a:r>
            <a:r>
              <a:rPr lang="pl-PL" b="1" dirty="0"/>
              <a:t>doradztwa prawnego</a:t>
            </a:r>
            <a:r>
              <a:rPr lang="pl-PL" dirty="0"/>
              <a:t>. W każdej chwili możesz zwrócić się o to do władz. </a:t>
            </a:r>
          </a:p>
          <a:p>
            <a:r>
              <a:rPr lang="pl-PL" dirty="0"/>
              <a:t>Radca prawny poinformuje Cię, jakie masz prawa i będzie wspierał Cię podczas całego procesu. Jeżeli zapłaciłeś(-</a:t>
            </a:r>
            <a:r>
              <a:rPr lang="pl-PL" dirty="0" err="1"/>
              <a:t>aś</a:t>
            </a:r>
            <a:r>
              <a:rPr lang="pl-PL" dirty="0"/>
              <a:t>) już za zatrudnienie radcy prawnego, władze mogą nie zapewnić Ci bezpłatnej pomocy prawnej. Porady prawne mogą być udzielane w grupie, ale radca nie będzie udostępniać Twoich prywatnych informacji innym osobom.</a:t>
            </a:r>
          </a:p>
          <a:p>
            <a:r>
              <a:rPr lang="pl-PL" dirty="0"/>
              <a:t>Możesz zwrócić się o pomoc prawną, kontaktując się  z przedstawicielem  Departamentu Postępowań Uchodźczych Urzędu do Spraw Cudzoziemców. Doradztwo realizowane jest w poniedziałki w godzinach 10.00-12.00 w siedzibie Urzędu przy ulicy Taborowej 33 w Warszawie.</a:t>
            </a:r>
            <a:endParaRPr lang="en-GB" dirty="0"/>
          </a:p>
        </p:txBody>
      </p:sp>
      <p:pic>
        <p:nvPicPr>
          <p:cNvPr id="11" name="Picture 10" descr="Wnioskodawca rozmawia z doradcą prawnym, siedząc przy stole.">
            <a:extLst>
              <a:ext uri="{FF2B5EF4-FFF2-40B4-BE49-F238E27FC236}">
                <a16:creationId xmlns:a16="http://schemas.microsoft.com/office/drawing/2014/main" id="{6C4D3493-9020-1F2A-1C37-F288DF483F93}"/>
              </a:ext>
            </a:extLst>
          </p:cNvPr>
          <p:cNvPicPr>
            <a:picLocks noChangeAspect="1"/>
          </p:cNvPicPr>
          <p:nvPr/>
        </p:nvPicPr>
        <p:blipFill>
          <a:blip r:embed="rId2"/>
          <a:srcRect/>
          <a:stretch/>
        </p:blipFill>
        <p:spPr>
          <a:xfrm>
            <a:off x="1401346" y="1436612"/>
            <a:ext cx="2524957" cy="1745583"/>
          </a:xfrm>
          <a:prstGeom prst="rect">
            <a:avLst/>
          </a:prstGeom>
        </p:spPr>
      </p:pic>
      <p:pic>
        <p:nvPicPr>
          <p:cNvPr id="4" name="Picture 3">
            <a:extLst>
              <a:ext uri="{FF2B5EF4-FFF2-40B4-BE49-F238E27FC236}">
                <a16:creationId xmlns:a16="http://schemas.microsoft.com/office/drawing/2014/main" id="{BFB6DC06-4E7B-4A0F-CBDE-562549F4A8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35601" y="360001"/>
            <a:ext cx="149980" cy="203198"/>
          </a:xfrm>
          <a:prstGeom prst="rect">
            <a:avLst/>
          </a:prstGeom>
        </p:spPr>
      </p:pic>
    </p:spTree>
    <p:extLst>
      <p:ext uri="{BB962C8B-B14F-4D97-AF65-F5344CB8AC3E}">
        <p14:creationId xmlns:p14="http://schemas.microsoft.com/office/powerpoint/2010/main" val="343976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408A15-B588-3D72-E673-9A970E5AEF82}"/>
              </a:ext>
            </a:extLst>
          </p:cNvPr>
          <p:cNvSpPr>
            <a:spLocks noGrp="1"/>
          </p:cNvSpPr>
          <p:nvPr>
            <p:ph type="sldNum" sz="quarter" idx="10"/>
          </p:nvPr>
        </p:nvSpPr>
        <p:spPr/>
        <p:txBody>
          <a:bodyPr/>
          <a:lstStyle/>
          <a:p>
            <a:r>
              <a:rPr lang="pl-PL" dirty="0">
                <a:solidFill>
                  <a:schemeClr val="tx1"/>
                </a:solidFill>
              </a:rPr>
              <a:t>6</a:t>
            </a:r>
          </a:p>
        </p:txBody>
      </p:sp>
      <p:sp>
        <p:nvSpPr>
          <p:cNvPr id="9" name="Title 8">
            <a:extLst>
              <a:ext uri="{FF2B5EF4-FFF2-40B4-BE49-F238E27FC236}">
                <a16:creationId xmlns:a16="http://schemas.microsoft.com/office/drawing/2014/main" id="{E7A21825-1DEB-2177-40FE-60737C882AE4}"/>
              </a:ext>
            </a:extLst>
          </p:cNvPr>
          <p:cNvSpPr>
            <a:spLocks noGrp="1"/>
          </p:cNvSpPr>
          <p:nvPr>
            <p:ph type="title" idx="4294967295"/>
          </p:nvPr>
        </p:nvSpPr>
        <p:spPr>
          <a:xfrm>
            <a:off x="366713" y="-471948"/>
            <a:ext cx="4594225" cy="471948"/>
          </a:xfrm>
          <a:prstGeom prst="rect">
            <a:avLst/>
          </a:prstGeom>
        </p:spPr>
        <p:txBody>
          <a:bodyPr anchor="t"/>
          <a:lstStyle/>
          <a:p>
            <a:r>
              <a:rPr lang="pl-PL" sz="1100" b="0">
                <a:solidFill>
                  <a:srgbClr val="0E2841"/>
                </a:solidFill>
                <a:latin typeface="Calibri" panose="020F0502020204030204" pitchFamily="34" charset="0"/>
                <a:cs typeface="Calibri" panose="020F0502020204030204" pitchFamily="34" charset="0"/>
              </a:rPr>
              <a:t>TWOJE PRAWA PODCZAS OCZEKIWANIA NA DECYZJĘ, KTÓRE PAŃSTWO UE+ ROZPATRZY TWÓJ WNIOSEK (CZĘŚĆ 2)</a:t>
            </a:r>
          </a:p>
        </p:txBody>
      </p:sp>
      <p:sp>
        <p:nvSpPr>
          <p:cNvPr id="5" name="Subtitle 2">
            <a:extLst>
              <a:ext uri="{FF2B5EF4-FFF2-40B4-BE49-F238E27FC236}">
                <a16:creationId xmlns:a16="http://schemas.microsoft.com/office/drawing/2014/main" id="{13C59DEF-7D7C-E58F-9DFB-EAA7D828AAA8}"/>
              </a:ext>
            </a:extLst>
          </p:cNvPr>
          <p:cNvSpPr txBox="1">
            <a:spLocks/>
          </p:cNvSpPr>
          <p:nvPr/>
        </p:nvSpPr>
        <p:spPr>
          <a:xfrm>
            <a:off x="1972492" y="360001"/>
            <a:ext cx="2917008" cy="1048814"/>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ułatwi Ci to rozmowę o Twojej sytuacji, możesz zwrócić się o pomoc osoby określonej płci: tłumacza/tłumaczki i urzędnika prowadzącego/urzędniczki prowadzącej postępowanie. W miarę możliwości władze spełnią Twoje życzenie.</a:t>
            </a:r>
          </a:p>
        </p:txBody>
      </p:sp>
      <p:sp>
        <p:nvSpPr>
          <p:cNvPr id="4" name="Subtitle 1">
            <a:extLst>
              <a:ext uri="{FF2B5EF4-FFF2-40B4-BE49-F238E27FC236}">
                <a16:creationId xmlns:a16="http://schemas.microsoft.com/office/drawing/2014/main" id="{A103ECB4-4412-F827-AA6F-8A31DC3881DB}"/>
              </a:ext>
            </a:extLst>
          </p:cNvPr>
          <p:cNvSpPr txBox="1">
            <a:spLocks/>
          </p:cNvSpPr>
          <p:nvPr/>
        </p:nvSpPr>
        <p:spPr>
          <a:xfrm>
            <a:off x="1972492" y="1806595"/>
            <a:ext cx="2840808" cy="2422826"/>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Masz również prawo zwrócić się o udzielenie aktualnych informacji na temat procedury podejmowania decyzji, które państwo UE+ rozpatrzy Twój wniosek. Jeśli chcesz uzyskać aktualne informacje, możesz skontaktować się z </a:t>
            </a:r>
            <a:r>
              <a:rPr lang="pl-PL" dirty="0" err="1"/>
              <a:t>z</a:t>
            </a:r>
            <a:r>
              <a:rPr lang="pl-PL" dirty="0"/>
              <a:t> </a:t>
            </a:r>
            <a:r>
              <a:rPr lang="pl-PL" dirty="0">
                <a:ea typeface=""/>
              </a:rPr>
              <a:t>Urzędem do Spraw Cudzoziemców za pośrednictwem </a:t>
            </a:r>
            <a:r>
              <a:rPr lang="pl-PL" dirty="0"/>
              <a:t>poczty tradycyjnej na adres Taborowa 33 02-699 Warszawa,  osobiście w tym samym miejscu albo w postaci elektronicznej na adres do doręczeń elektronicznych: AE:PL-63297-42869-TJTIE-23. </a:t>
            </a:r>
            <a:endParaRPr lang="pl-PL" dirty="0">
              <a:ea typeface=""/>
            </a:endParaRPr>
          </a:p>
        </p:txBody>
      </p:sp>
      <p:pic>
        <p:nvPicPr>
          <p:cNvPr id="3" name="Picture 2" descr="Urzędnik imigracyjny wyjmuje akta sprawy z szafki.">
            <a:extLst>
              <a:ext uri="{FF2B5EF4-FFF2-40B4-BE49-F238E27FC236}">
                <a16:creationId xmlns:a16="http://schemas.microsoft.com/office/drawing/2014/main" id="{527E7AE5-AA0F-20C4-75E6-D7F4267D5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06" y="2463632"/>
            <a:ext cx="1082021" cy="1452576"/>
          </a:xfrm>
          <a:prstGeom prst="rect">
            <a:avLst/>
          </a:prstGeom>
        </p:spPr>
      </p:pic>
      <p:sp>
        <p:nvSpPr>
          <p:cNvPr id="7" name="Subtitle 1">
            <a:extLst>
              <a:ext uri="{FF2B5EF4-FFF2-40B4-BE49-F238E27FC236}">
                <a16:creationId xmlns:a16="http://schemas.microsoft.com/office/drawing/2014/main" id="{C9FE06D9-6C46-A4E6-F4C9-FECFD4B90616}"/>
              </a:ext>
            </a:extLst>
          </p:cNvPr>
          <p:cNvSpPr txBox="1">
            <a:spLocks/>
          </p:cNvSpPr>
          <p:nvPr/>
        </p:nvSpPr>
        <p:spPr>
          <a:xfrm>
            <a:off x="1972492" y="4409427"/>
            <a:ext cx="2959508" cy="2137225"/>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Na każdym etapie procedury możesz kontaktować się i korespondować z UNHCR lub organizacjami partnerskimi.</a:t>
            </a:r>
          </a:p>
          <a:p>
            <a:r>
              <a:rPr lang="pl-PL" dirty="0"/>
              <a:t>UNHCR chroni interesy i prawa osób ubiegających się o azyl i uchodźców.</a:t>
            </a:r>
          </a:p>
          <a:p>
            <a:r>
              <a:rPr lang="pl-PL" dirty="0"/>
              <a:t>Dane kontaktowe UNHCR oraz informacje na temat procedury możesz znaleźć na stronie internetowej UNHCR </a:t>
            </a:r>
            <a:r>
              <a:rPr lang="pl-PL" u="sng" dirty="0">
                <a:hlinkClick r:id="rId3"/>
              </a:rPr>
              <a:t>https://help.unhcr.org/</a:t>
            </a:r>
            <a:r>
              <a:rPr lang="pl-PL" dirty="0"/>
              <a:t>.</a:t>
            </a:r>
          </a:p>
          <a:p>
            <a:endParaRPr lang="en-GB" dirty="0"/>
          </a:p>
        </p:txBody>
      </p:sp>
      <p:pic>
        <p:nvPicPr>
          <p:cNvPr id="8" name="Picture 7">
            <a:extLst>
              <a:ext uri="{FF2B5EF4-FFF2-40B4-BE49-F238E27FC236}">
                <a16:creationId xmlns:a16="http://schemas.microsoft.com/office/drawing/2014/main" id="{2ADF909B-1038-3002-E0C7-B9E0D6325ED4}"/>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677366" y="4409428"/>
            <a:ext cx="966956" cy="1658906"/>
          </a:xfrm>
          <a:prstGeom prst="rect">
            <a:avLst/>
          </a:prstGeom>
        </p:spPr>
      </p:pic>
      <p:sp>
        <p:nvSpPr>
          <p:cNvPr id="13" name="Subtitle 1">
            <a:extLst>
              <a:ext uri="{FF2B5EF4-FFF2-40B4-BE49-F238E27FC236}">
                <a16:creationId xmlns:a16="http://schemas.microsoft.com/office/drawing/2014/main" id="{146B5BDC-BA04-36F8-A2CE-3476FA2B7A1E}"/>
              </a:ext>
            </a:extLst>
          </p:cNvPr>
          <p:cNvSpPr txBox="1">
            <a:spLocks/>
          </p:cNvSpPr>
          <p:nvPr/>
        </p:nvSpPr>
        <p:spPr>
          <a:xfrm>
            <a:off x="395652" y="6466114"/>
            <a:ext cx="4536348" cy="54864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dirty="0"/>
              <a:t>Więcej informacji na temat wsparcia i pomocy, jakie otrzymasz, możesz znaleźć w innej broszurze.</a:t>
            </a:r>
          </a:p>
        </p:txBody>
      </p:sp>
      <p:pic>
        <p:nvPicPr>
          <p:cNvPr id="10" name="Picture 9">
            <a:extLst>
              <a:ext uri="{FF2B5EF4-FFF2-40B4-BE49-F238E27FC236}">
                <a16:creationId xmlns:a16="http://schemas.microsoft.com/office/drawing/2014/main" id="{CB409D70-D4B8-0B12-F34B-E5B5FBC7208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t="14904"/>
          <a:stretch>
            <a:fillRect/>
          </a:stretch>
        </p:blipFill>
        <p:spPr>
          <a:xfrm>
            <a:off x="166518" y="279462"/>
            <a:ext cx="1825923" cy="1800000"/>
          </a:xfrm>
          <a:prstGeom prst="rect">
            <a:avLst/>
          </a:prstGeom>
        </p:spPr>
      </p:pic>
    </p:spTree>
    <p:extLst>
      <p:ext uri="{BB962C8B-B14F-4D97-AF65-F5344CB8AC3E}">
        <p14:creationId xmlns:p14="http://schemas.microsoft.com/office/powerpoint/2010/main" val="26907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0690FA-7C03-8406-0C9D-EF6A3E2ADA0E}"/>
              </a:ext>
              <a:ext uri="{C183D7F6-B498-43B3-948B-1728B52AA6E4}">
                <adec:decorative xmlns:adec="http://schemas.microsoft.com/office/drawing/2017/decorative" val="1"/>
              </a:ext>
            </a:extLst>
          </p:cNvPr>
          <p:cNvSpPr/>
          <p:nvPr/>
        </p:nvSpPr>
        <p:spPr>
          <a:xfrm>
            <a:off x="0" y="-1"/>
            <a:ext cx="5327650" cy="7559675"/>
          </a:xfrm>
          <a:prstGeom prst="rect">
            <a:avLst/>
          </a:prstGeom>
          <a:solidFill>
            <a:schemeClr val="tx2">
              <a:lumMod val="10000"/>
              <a:lumOff val="90000"/>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sz="1400" dirty="0">
              <a:ln>
                <a:noFill/>
              </a:ln>
            </a:endParaRPr>
          </a:p>
        </p:txBody>
      </p:sp>
      <p:sp>
        <p:nvSpPr>
          <p:cNvPr id="4" name="Slide Number Placeholder 3">
            <a:extLst>
              <a:ext uri="{FF2B5EF4-FFF2-40B4-BE49-F238E27FC236}">
                <a16:creationId xmlns:a16="http://schemas.microsoft.com/office/drawing/2014/main" id="{77419318-332B-9ADF-FDB2-0B51708FE1B7}"/>
              </a:ext>
            </a:extLst>
          </p:cNvPr>
          <p:cNvSpPr>
            <a:spLocks noGrp="1"/>
          </p:cNvSpPr>
          <p:nvPr>
            <p:ph type="sldNum" sz="quarter" idx="4"/>
          </p:nvPr>
        </p:nvSpPr>
        <p:spPr/>
        <p:txBody>
          <a:bodyPr/>
          <a:lstStyle/>
          <a:p>
            <a:r>
              <a:rPr lang="pl-PL" dirty="0">
                <a:solidFill>
                  <a:schemeClr val="tx1"/>
                </a:solidFill>
              </a:rPr>
              <a:t>7</a:t>
            </a:r>
          </a:p>
        </p:txBody>
      </p:sp>
      <p:sp>
        <p:nvSpPr>
          <p:cNvPr id="2" name="Title 1">
            <a:extLst>
              <a:ext uri="{FF2B5EF4-FFF2-40B4-BE49-F238E27FC236}">
                <a16:creationId xmlns:a16="http://schemas.microsoft.com/office/drawing/2014/main" id="{9189FE08-E4F8-CD1D-23A8-FFB44495F053}"/>
              </a:ext>
            </a:extLst>
          </p:cNvPr>
          <p:cNvSpPr>
            <a:spLocks noGrp="1"/>
          </p:cNvSpPr>
          <p:nvPr>
            <p:ph type="ctrTitle"/>
          </p:nvPr>
        </p:nvSpPr>
        <p:spPr>
          <a:xfrm>
            <a:off x="648000" y="324000"/>
            <a:ext cx="4284000" cy="654401"/>
          </a:xfrm>
        </p:spPr>
        <p:txBody>
          <a:bodyPr/>
          <a:lstStyle/>
          <a:p>
            <a:r>
              <a:rPr lang="pl-PL" dirty="0">
                <a:solidFill>
                  <a:srgbClr val="0E2841"/>
                </a:solidFill>
              </a:rPr>
              <a:t>GDZIE SIĘ BĘDZIESZ PRZEBYWAĆ W CZASIE OCZEKIWANIA NA DECYZJĘ, KTÓRE PAŃSTWO UE+ ROZPATRZY TWÓJ WNIOSEK?</a:t>
            </a:r>
          </a:p>
        </p:txBody>
      </p:sp>
      <p:sp>
        <p:nvSpPr>
          <p:cNvPr id="3" name="Subtitle 2">
            <a:extLst>
              <a:ext uri="{FF2B5EF4-FFF2-40B4-BE49-F238E27FC236}">
                <a16:creationId xmlns:a16="http://schemas.microsoft.com/office/drawing/2014/main" id="{DF2A22E9-88F8-E42B-A3B9-14049747A8A4}"/>
              </a:ext>
            </a:extLst>
          </p:cNvPr>
          <p:cNvSpPr>
            <a:spLocks noGrp="1"/>
          </p:cNvSpPr>
          <p:nvPr>
            <p:ph type="subTitle" idx="1"/>
          </p:nvPr>
        </p:nvSpPr>
        <p:spPr>
          <a:xfrm>
            <a:off x="2142309" y="1062854"/>
            <a:ext cx="2789691" cy="1959043"/>
          </a:xfrm>
        </p:spPr>
        <p:txBody>
          <a:bodyPr/>
          <a:lstStyle/>
          <a:p>
            <a:pPr marL="108000" indent="-108000">
              <a:spcAft>
                <a:spcPts val="200"/>
              </a:spcAft>
              <a:buFont typeface="Arial" panose="020B0604020202020204" pitchFamily="34" charset="0"/>
              <a:buChar char="•"/>
            </a:pPr>
            <a:r>
              <a:rPr lang="pl-PL" dirty="0"/>
              <a:t>Na razie musisz zostać w tym państwie.</a:t>
            </a:r>
          </a:p>
          <a:p>
            <a:pPr marL="108000" indent="-108000">
              <a:spcAft>
                <a:spcPts val="200"/>
              </a:spcAft>
              <a:buFont typeface="Arial" panose="020B0604020202020204" pitchFamily="34" charset="0"/>
              <a:buChar char="•"/>
            </a:pPr>
            <a:r>
              <a:rPr lang="pl-PL" dirty="0"/>
              <a:t>Możesz podróżować do innego państwa UE+ tylko wtedy, gdy uzyskasz na to zgodę władz.</a:t>
            </a:r>
          </a:p>
          <a:p>
            <a:pPr marL="108000" indent="-108000">
              <a:spcAft>
                <a:spcPts val="200"/>
              </a:spcAft>
              <a:buFont typeface="Arial" panose="020B0604020202020204" pitchFamily="34" charset="0"/>
              <a:buChar char="•"/>
            </a:pPr>
            <a:r>
              <a:rPr lang="pl-PL" dirty="0"/>
              <a:t>Jeśli władze zdecydują, że to inne państwo UE+ rozpatrzy Twój wniosek, zorganizują dla Ciebie podróż do tego państwa.</a:t>
            </a:r>
          </a:p>
          <a:p>
            <a:endParaRPr lang="en-GB" dirty="0"/>
          </a:p>
        </p:txBody>
      </p:sp>
      <p:pic>
        <p:nvPicPr>
          <p:cNvPr id="7" name="Picture 6" descr="Podkładka z kartką papieru zawierającą informacje o tym, co jest dozwolone, a co nie. ">
            <a:extLst>
              <a:ext uri="{FF2B5EF4-FFF2-40B4-BE49-F238E27FC236}">
                <a16:creationId xmlns:a16="http://schemas.microsoft.com/office/drawing/2014/main" id="{F7B44862-BC4A-6BAB-676C-4D13CC46B478}"/>
              </a:ext>
            </a:extLst>
          </p:cNvPr>
          <p:cNvPicPr>
            <a:picLocks noChangeAspect="1"/>
          </p:cNvPicPr>
          <p:nvPr/>
        </p:nvPicPr>
        <p:blipFill>
          <a:blip r:embed="rId3"/>
          <a:srcRect/>
          <a:stretch/>
        </p:blipFill>
        <p:spPr>
          <a:xfrm>
            <a:off x="648000" y="1084305"/>
            <a:ext cx="1332141" cy="1766882"/>
          </a:xfrm>
          <a:prstGeom prst="rect">
            <a:avLst/>
          </a:prstGeom>
        </p:spPr>
      </p:pic>
      <p:sp>
        <p:nvSpPr>
          <p:cNvPr id="10" name="Title 1">
            <a:extLst>
              <a:ext uri="{FF2B5EF4-FFF2-40B4-BE49-F238E27FC236}">
                <a16:creationId xmlns:a16="http://schemas.microsoft.com/office/drawing/2014/main" id="{17A17DFD-4132-E4D7-AA66-9E084653614E}"/>
              </a:ext>
            </a:extLst>
          </p:cNvPr>
          <p:cNvSpPr txBox="1">
            <a:spLocks/>
          </p:cNvSpPr>
          <p:nvPr/>
        </p:nvSpPr>
        <p:spPr>
          <a:xfrm>
            <a:off x="648000" y="3127801"/>
            <a:ext cx="428365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pl-PL"/>
              <a:t>CZEGO OCZEKUJE SIĘ OD CIEBIE W TEJ PROCEDURZE?</a:t>
            </a:r>
          </a:p>
        </p:txBody>
      </p:sp>
      <p:sp>
        <p:nvSpPr>
          <p:cNvPr id="6" name="Subtitle 2">
            <a:extLst>
              <a:ext uri="{FF2B5EF4-FFF2-40B4-BE49-F238E27FC236}">
                <a16:creationId xmlns:a16="http://schemas.microsoft.com/office/drawing/2014/main" id="{20E5988C-CD42-B7BD-53A0-00547DCD19F2}"/>
              </a:ext>
            </a:extLst>
          </p:cNvPr>
          <p:cNvSpPr txBox="1">
            <a:spLocks/>
          </p:cNvSpPr>
          <p:nvPr/>
        </p:nvSpPr>
        <p:spPr>
          <a:xfrm>
            <a:off x="434392" y="3503110"/>
            <a:ext cx="4536351" cy="369165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1000"/>
              </a:spcAft>
              <a:buSzPct val="170000"/>
            </a:pPr>
            <a:r>
              <a:rPr lang="pl-PL" dirty="0"/>
              <a:t>Musisz:</a:t>
            </a:r>
          </a:p>
          <a:p>
            <a:pPr marL="252000" indent="-252000">
              <a:lnSpc>
                <a:spcPct val="100000"/>
              </a:lnSpc>
              <a:spcAft>
                <a:spcPts val="1000"/>
              </a:spcAft>
              <a:buSzPct val="170000"/>
              <a:buBlip>
                <a:blip r:embed="rId4"/>
              </a:buBlip>
            </a:pPr>
            <a:r>
              <a:rPr lang="pl-PL" dirty="0"/>
              <a:t>Pozostać w tym państwie do czasu zarejestrowania Twojego wniosku.</a:t>
            </a:r>
          </a:p>
          <a:p>
            <a:pPr marL="252000" indent="-252000">
              <a:lnSpc>
                <a:spcPct val="100000"/>
              </a:lnSpc>
              <a:spcAft>
                <a:spcPts val="1000"/>
              </a:spcAft>
              <a:buSzPct val="170000"/>
              <a:buBlip>
                <a:blip r:embed="rId4"/>
              </a:buBlip>
            </a:pPr>
            <a:r>
              <a:rPr lang="pl-PL" dirty="0"/>
              <a:t>Jeśli w przeszłości wydano Ci wizę lub dokument pobytowy, złożyć wniosek o udzielenie ochrony w państwie, które Ci go wydało, po Twoim przyjeździe.</a:t>
            </a:r>
          </a:p>
          <a:p>
            <a:pPr marL="252000" indent="-252000">
              <a:lnSpc>
                <a:spcPct val="100000"/>
              </a:lnSpc>
              <a:spcAft>
                <a:spcPts val="1000"/>
              </a:spcAft>
              <a:buSzPct val="170000"/>
              <a:buBlip>
                <a:blip r:embed="rId4"/>
              </a:buBlip>
            </a:pPr>
            <a:r>
              <a:rPr lang="pl-PL" dirty="0"/>
              <a:t>Przedstawić wszystkie dokumenty tożsamości, aby udowodnić swoją tożsamość.</a:t>
            </a:r>
            <a:br>
              <a:rPr lang="pl-PL" dirty="0"/>
            </a:br>
            <a:r>
              <a:rPr lang="pl-PL" dirty="0"/>
              <a:t>Jeśli miałeś(-</a:t>
            </a:r>
            <a:r>
              <a:rPr lang="pl-PL" dirty="0" err="1"/>
              <a:t>aś</a:t>
            </a:r>
            <a:r>
              <a:rPr lang="pl-PL" dirty="0"/>
              <a:t>) dokument tożsamości, ale nie masz go przy sobie, poinformuj władze, że otrzymałeś(-</a:t>
            </a:r>
            <a:r>
              <a:rPr lang="pl-PL" dirty="0" err="1"/>
              <a:t>aś</a:t>
            </a:r>
            <a:r>
              <a:rPr lang="pl-PL" dirty="0"/>
              <a:t>) go wcześniej od rządu swojego państwa.</a:t>
            </a:r>
          </a:p>
          <a:p>
            <a:pPr marL="252000" indent="-252000">
              <a:lnSpc>
                <a:spcPct val="100000"/>
              </a:lnSpc>
              <a:spcAft>
                <a:spcPts val="1000"/>
              </a:spcAft>
              <a:buSzPct val="170000"/>
              <a:buBlip>
                <a:blip r:embed="rId4"/>
              </a:buBlip>
            </a:pPr>
            <a:r>
              <a:rPr lang="pl-PL" dirty="0"/>
              <a:t>Poinformuj władze o każdej podróży do innego państwa UE+. </a:t>
            </a:r>
          </a:p>
          <a:p>
            <a:pPr marL="252000" indent="-252000">
              <a:lnSpc>
                <a:spcPct val="100000"/>
              </a:lnSpc>
              <a:spcAft>
                <a:spcPts val="1000"/>
              </a:spcAft>
              <a:buSzPct val="170000"/>
              <a:buBlip>
                <a:blip r:embed="rId4"/>
              </a:buBlip>
            </a:pPr>
            <a:r>
              <a:rPr lang="pl-PL" dirty="0"/>
              <a:t>Poinformuj władze, jeśli przebywałeś(-</a:t>
            </a:r>
            <a:r>
              <a:rPr lang="pl-PL" dirty="0" err="1"/>
              <a:t>aś</a:t>
            </a:r>
            <a:r>
              <a:rPr lang="pl-PL" dirty="0"/>
              <a:t>) w państwie UE+ bez zezwolenia.</a:t>
            </a:r>
          </a:p>
          <a:p>
            <a:pPr marL="252000" indent="-252000">
              <a:lnSpc>
                <a:spcPct val="100000"/>
              </a:lnSpc>
              <a:spcAft>
                <a:spcPts val="1000"/>
              </a:spcAft>
              <a:buSzPct val="170000"/>
              <a:buBlip>
                <a:blip r:embed="rId4"/>
              </a:buBlip>
            </a:pPr>
            <a:r>
              <a:rPr lang="pl-PL" dirty="0"/>
              <a:t>Poinformuj władze o wszystkich członkach Twojej bliskiej rodziny, którzy mieszkają w innym państwie UE+. </a:t>
            </a:r>
          </a:p>
          <a:p>
            <a:pPr marL="216000" indent="-216000">
              <a:spcBef>
                <a:spcPts val="600"/>
              </a:spcBef>
              <a:buSzPct val="160000"/>
              <a:buBlip>
                <a:blip r:embed="rId5"/>
              </a:buBlip>
            </a:pPr>
            <a:r>
              <a:rPr lang="pl-PL" b="1" dirty="0">
                <a:solidFill>
                  <a:srgbClr val="C00000"/>
                </a:solidFill>
              </a:rPr>
              <a:t>WAŻNE! </a:t>
            </a:r>
            <a:r>
              <a:rPr lang="pl-PL" dirty="0"/>
              <a:t>Zgodnie z prawem masz obowiązek złożyć odciski palców </a:t>
            </a:r>
            <a:br>
              <a:rPr lang="pl-PL" dirty="0"/>
            </a:br>
            <a:r>
              <a:rPr lang="pl-PL" dirty="0"/>
              <a:t>i pozwolić zrobić sobie zdjęcie.</a:t>
            </a:r>
          </a:p>
        </p:txBody>
      </p:sp>
      <p:sp>
        <p:nvSpPr>
          <p:cNvPr id="12" name="Subtitle 2">
            <a:extLst>
              <a:ext uri="{FF2B5EF4-FFF2-40B4-BE49-F238E27FC236}">
                <a16:creationId xmlns:a16="http://schemas.microsoft.com/office/drawing/2014/main" id="{B072FD19-1DFB-8458-08EF-E23993037122}"/>
              </a:ext>
            </a:extLst>
          </p:cNvPr>
          <p:cNvSpPr txBox="1">
            <a:spLocks/>
          </p:cNvSpPr>
          <p:nvPr/>
        </p:nvSpPr>
        <p:spPr>
          <a:xfrm>
            <a:off x="396000" y="5203312"/>
            <a:ext cx="4536000" cy="183409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endParaRPr lang="en-GB"/>
          </a:p>
        </p:txBody>
      </p:sp>
      <p:pic>
        <p:nvPicPr>
          <p:cNvPr id="9" name="Picture 8">
            <a:extLst>
              <a:ext uri="{FF2B5EF4-FFF2-40B4-BE49-F238E27FC236}">
                <a16:creationId xmlns:a16="http://schemas.microsoft.com/office/drawing/2014/main" id="{89A3F6FA-A9D4-02BE-23F6-D721EEF45F5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435601" y="360001"/>
            <a:ext cx="149980" cy="203198"/>
          </a:xfrm>
          <a:prstGeom prst="rect">
            <a:avLst/>
          </a:prstGeom>
        </p:spPr>
      </p:pic>
      <p:pic>
        <p:nvPicPr>
          <p:cNvPr id="13" name="Picture 12">
            <a:extLst>
              <a:ext uri="{FF2B5EF4-FFF2-40B4-BE49-F238E27FC236}">
                <a16:creationId xmlns:a16="http://schemas.microsoft.com/office/drawing/2014/main" id="{4BAFA1CE-9231-D399-6E71-486FD146DF5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435601" y="3150826"/>
            <a:ext cx="149980" cy="203198"/>
          </a:xfrm>
          <a:prstGeom prst="rect">
            <a:avLst/>
          </a:prstGeom>
        </p:spPr>
      </p:pic>
    </p:spTree>
    <p:extLst>
      <p:ext uri="{BB962C8B-B14F-4D97-AF65-F5344CB8AC3E}">
        <p14:creationId xmlns:p14="http://schemas.microsoft.com/office/powerpoint/2010/main" val="309553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46392-9113-048A-0EDB-A7068C937047}"/>
              </a:ext>
              <a:ext uri="{C183D7F6-B498-43B3-948B-1728B52AA6E4}">
                <adec:decorative xmlns:adec="http://schemas.microsoft.com/office/drawing/2017/decorative" val="1"/>
              </a:ext>
            </a:extLst>
          </p:cNvPr>
          <p:cNvSpPr/>
          <p:nvPr/>
        </p:nvSpPr>
        <p:spPr>
          <a:xfrm>
            <a:off x="0" y="-1"/>
            <a:ext cx="5327650" cy="7559675"/>
          </a:xfrm>
          <a:prstGeom prst="rect">
            <a:avLst/>
          </a:prstGeom>
          <a:solidFill>
            <a:schemeClr val="tx2">
              <a:lumMod val="10000"/>
              <a:lumOff val="90000"/>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sz="1400">
              <a:ln>
                <a:noFill/>
              </a:ln>
            </a:endParaRPr>
          </a:p>
        </p:txBody>
      </p:sp>
      <p:sp>
        <p:nvSpPr>
          <p:cNvPr id="4" name="Slide Number Placeholder 3">
            <a:extLst>
              <a:ext uri="{FF2B5EF4-FFF2-40B4-BE49-F238E27FC236}">
                <a16:creationId xmlns:a16="http://schemas.microsoft.com/office/drawing/2014/main" id="{891732B2-2059-D1F0-BB48-A80C2BF0C491}"/>
              </a:ext>
            </a:extLst>
          </p:cNvPr>
          <p:cNvSpPr>
            <a:spLocks noGrp="1"/>
          </p:cNvSpPr>
          <p:nvPr>
            <p:ph type="sldNum" sz="quarter" idx="4"/>
          </p:nvPr>
        </p:nvSpPr>
        <p:spPr/>
        <p:txBody>
          <a:bodyPr/>
          <a:lstStyle/>
          <a:p>
            <a:r>
              <a:rPr lang="pl-PL" dirty="0">
                <a:solidFill>
                  <a:schemeClr val="tx1"/>
                </a:solidFill>
              </a:rPr>
              <a:t>8</a:t>
            </a:r>
          </a:p>
        </p:txBody>
      </p:sp>
      <p:sp>
        <p:nvSpPr>
          <p:cNvPr id="2" name="Title 1">
            <a:extLst>
              <a:ext uri="{FF2B5EF4-FFF2-40B4-BE49-F238E27FC236}">
                <a16:creationId xmlns:a16="http://schemas.microsoft.com/office/drawing/2014/main" id="{2B32EA1D-3E3D-0E38-6A49-CA751CB48D80}"/>
              </a:ext>
            </a:extLst>
          </p:cNvPr>
          <p:cNvSpPr>
            <a:spLocks noGrp="1"/>
          </p:cNvSpPr>
          <p:nvPr>
            <p:ph type="ctrTitle"/>
          </p:nvPr>
        </p:nvSpPr>
        <p:spPr>
          <a:xfrm>
            <a:off x="648000" y="342000"/>
            <a:ext cx="4284000" cy="266602"/>
          </a:xfrm>
        </p:spPr>
        <p:txBody>
          <a:bodyPr/>
          <a:lstStyle/>
          <a:p>
            <a:r>
              <a:rPr lang="pl-PL"/>
              <a:t>JAKIE DOKUMENTY NALEŻY PRZEDSTAWIĆ?</a:t>
            </a:r>
          </a:p>
        </p:txBody>
      </p:sp>
      <p:sp>
        <p:nvSpPr>
          <p:cNvPr id="3" name="Subtitle 2">
            <a:extLst>
              <a:ext uri="{FF2B5EF4-FFF2-40B4-BE49-F238E27FC236}">
                <a16:creationId xmlns:a16="http://schemas.microsoft.com/office/drawing/2014/main" id="{BD82F996-076A-55D0-1867-7CBD8D674AB9}"/>
              </a:ext>
            </a:extLst>
          </p:cNvPr>
          <p:cNvSpPr>
            <a:spLocks noGrp="1"/>
          </p:cNvSpPr>
          <p:nvPr>
            <p:ph type="subTitle" idx="1"/>
          </p:nvPr>
        </p:nvSpPr>
        <p:spPr>
          <a:xfrm>
            <a:off x="396000" y="720000"/>
            <a:ext cx="4536000" cy="373935"/>
          </a:xfrm>
        </p:spPr>
        <p:txBody>
          <a:bodyPr/>
          <a:lstStyle/>
          <a:p>
            <a:r>
              <a:rPr lang="pl-PL"/>
              <a:t>Udostępnij władzom wszystkie dokumenty, które posiadasz, dotyczące:</a:t>
            </a:r>
          </a:p>
        </p:txBody>
      </p:sp>
      <p:sp>
        <p:nvSpPr>
          <p:cNvPr id="5" name="Subtitle 2">
            <a:extLst>
              <a:ext uri="{FF2B5EF4-FFF2-40B4-BE49-F238E27FC236}">
                <a16:creationId xmlns:a16="http://schemas.microsoft.com/office/drawing/2014/main" id="{94705349-44D1-A07B-F2AF-C73D3B24A03E}"/>
              </a:ext>
            </a:extLst>
          </p:cNvPr>
          <p:cNvSpPr txBox="1">
            <a:spLocks/>
          </p:cNvSpPr>
          <p:nvPr/>
        </p:nvSpPr>
        <p:spPr>
          <a:xfrm>
            <a:off x="1990846" y="1692310"/>
            <a:ext cx="2941154" cy="37393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a:t>Twojej tożsamości (akt urodzenia, paszport, dowód tożsamości) </a:t>
            </a:r>
          </a:p>
        </p:txBody>
      </p:sp>
      <p:pic>
        <p:nvPicPr>
          <p:cNvPr id="10" name="Picture 9">
            <a:extLst>
              <a:ext uri="{FF2B5EF4-FFF2-40B4-BE49-F238E27FC236}">
                <a16:creationId xmlns:a16="http://schemas.microsoft.com/office/drawing/2014/main" id="{03950E5A-9164-B984-1988-6771BCB04E5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888" y="1044666"/>
            <a:ext cx="1450396" cy="1450396"/>
          </a:xfrm>
          <a:prstGeom prst="rect">
            <a:avLst/>
          </a:prstGeom>
        </p:spPr>
      </p:pic>
      <p:sp>
        <p:nvSpPr>
          <p:cNvPr id="6" name="Subtitle 2">
            <a:extLst>
              <a:ext uri="{FF2B5EF4-FFF2-40B4-BE49-F238E27FC236}">
                <a16:creationId xmlns:a16="http://schemas.microsoft.com/office/drawing/2014/main" id="{407659EF-EB5F-7301-DD8F-2EDE0815DEBD}"/>
              </a:ext>
            </a:extLst>
          </p:cNvPr>
          <p:cNvSpPr txBox="1">
            <a:spLocks/>
          </p:cNvSpPr>
          <p:nvPr/>
        </p:nvSpPr>
        <p:spPr>
          <a:xfrm>
            <a:off x="1990846" y="3187812"/>
            <a:ext cx="2941154" cy="64106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a:t>członków Twojej bliskiej rodziny w państwach UE+ (oficjalne dokumenty, dowód utrzymywania kontaktu) </a:t>
            </a:r>
          </a:p>
        </p:txBody>
      </p:sp>
      <p:pic>
        <p:nvPicPr>
          <p:cNvPr id="16" name="Picture 15" descr="Akt urodzenia zawierający zdjęcie twarzy niemowlęcia i widoczny podpis.">
            <a:extLst>
              <a:ext uri="{FF2B5EF4-FFF2-40B4-BE49-F238E27FC236}">
                <a16:creationId xmlns:a16="http://schemas.microsoft.com/office/drawing/2014/main" id="{B75061BA-92FA-26AE-5105-9924CFF8D4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2887" y="2708733"/>
            <a:ext cx="1433315" cy="1433315"/>
          </a:xfrm>
          <a:prstGeom prst="rect">
            <a:avLst/>
          </a:prstGeom>
        </p:spPr>
      </p:pic>
      <p:sp>
        <p:nvSpPr>
          <p:cNvPr id="7" name="Subtitle 2">
            <a:extLst>
              <a:ext uri="{FF2B5EF4-FFF2-40B4-BE49-F238E27FC236}">
                <a16:creationId xmlns:a16="http://schemas.microsoft.com/office/drawing/2014/main" id="{EDCB9C00-7EEE-0744-09FF-40EEE5960524}"/>
              </a:ext>
            </a:extLst>
          </p:cNvPr>
          <p:cNvSpPr txBox="1">
            <a:spLocks/>
          </p:cNvSpPr>
          <p:nvPr/>
        </p:nvSpPr>
        <p:spPr>
          <a:xfrm>
            <a:off x="1990846" y="4731533"/>
            <a:ext cx="2941154" cy="794381"/>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a:t>poprzednich pobytów w państwach UE+ (dokument pobytowy, wiza albo świadectwo szkolne lub dyplom uniwersytecki).</a:t>
            </a:r>
          </a:p>
        </p:txBody>
      </p:sp>
      <p:pic>
        <p:nvPicPr>
          <p:cNvPr id="12" name="Picture 11">
            <a:extLst>
              <a:ext uri="{FF2B5EF4-FFF2-40B4-BE49-F238E27FC236}">
                <a16:creationId xmlns:a16="http://schemas.microsoft.com/office/drawing/2014/main" id="{3DF83D51-F14C-26E8-AB1A-052AB69952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5807" y="4355720"/>
            <a:ext cx="1450396" cy="1450396"/>
          </a:xfrm>
          <a:prstGeom prst="rect">
            <a:avLst/>
          </a:prstGeom>
        </p:spPr>
      </p:pic>
      <p:sp>
        <p:nvSpPr>
          <p:cNvPr id="8" name="Subtitle 2">
            <a:extLst>
              <a:ext uri="{FF2B5EF4-FFF2-40B4-BE49-F238E27FC236}">
                <a16:creationId xmlns:a16="http://schemas.microsoft.com/office/drawing/2014/main" id="{4545E17C-B9DB-D78E-5CD3-B3A06C7CEE91}"/>
              </a:ext>
            </a:extLst>
          </p:cNvPr>
          <p:cNvSpPr txBox="1">
            <a:spLocks/>
          </p:cNvSpPr>
          <p:nvPr/>
        </p:nvSpPr>
        <p:spPr>
          <a:xfrm>
            <a:off x="396000" y="6011247"/>
            <a:ext cx="4536000" cy="52362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Podaj te informacje jak najszybciej. W ten sposób można szybciej stwierdzić, które państwo UE+ odpowiada za rozpatrzenie Twojego wniosku.</a:t>
            </a:r>
          </a:p>
        </p:txBody>
      </p:sp>
      <p:pic>
        <p:nvPicPr>
          <p:cNvPr id="11" name="Picture 10">
            <a:extLst>
              <a:ext uri="{FF2B5EF4-FFF2-40B4-BE49-F238E27FC236}">
                <a16:creationId xmlns:a16="http://schemas.microsoft.com/office/drawing/2014/main" id="{734936A5-6BC5-494E-7B6A-0F6C81F6AA4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435601" y="360001"/>
            <a:ext cx="149980" cy="203198"/>
          </a:xfrm>
          <a:prstGeom prst="rect">
            <a:avLst/>
          </a:prstGeom>
        </p:spPr>
      </p:pic>
    </p:spTree>
    <p:extLst>
      <p:ext uri="{BB962C8B-B14F-4D97-AF65-F5344CB8AC3E}">
        <p14:creationId xmlns:p14="http://schemas.microsoft.com/office/powerpoint/2010/main" val="215922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1809CD-A5BC-4356-0B00-FB014C5338D8}"/>
              </a:ext>
              <a:ext uri="{C183D7F6-B498-43B3-948B-1728B52AA6E4}">
                <adec:decorative xmlns:adec="http://schemas.microsoft.com/office/drawing/2017/decorative" val="1"/>
              </a:ext>
            </a:extLst>
          </p:cNvPr>
          <p:cNvSpPr/>
          <p:nvPr/>
        </p:nvSpPr>
        <p:spPr>
          <a:xfrm>
            <a:off x="0" y="-1"/>
            <a:ext cx="5327650" cy="7559675"/>
          </a:xfrm>
          <a:prstGeom prst="rect">
            <a:avLst/>
          </a:prstGeom>
          <a:solidFill>
            <a:schemeClr val="tx2">
              <a:lumMod val="10000"/>
              <a:lumOff val="90000"/>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sz="1400">
              <a:ln>
                <a:noFill/>
              </a:ln>
            </a:endParaRPr>
          </a:p>
        </p:txBody>
      </p:sp>
      <p:sp>
        <p:nvSpPr>
          <p:cNvPr id="4" name="Slide Number Placeholder 3">
            <a:extLst>
              <a:ext uri="{FF2B5EF4-FFF2-40B4-BE49-F238E27FC236}">
                <a16:creationId xmlns:a16="http://schemas.microsoft.com/office/drawing/2014/main" id="{D8EA77C1-7E1C-2BBD-AB52-395DD62D14EA}"/>
              </a:ext>
            </a:extLst>
          </p:cNvPr>
          <p:cNvSpPr>
            <a:spLocks noGrp="1"/>
          </p:cNvSpPr>
          <p:nvPr>
            <p:ph type="sldNum" sz="quarter" idx="4"/>
          </p:nvPr>
        </p:nvSpPr>
        <p:spPr/>
        <p:txBody>
          <a:bodyPr/>
          <a:lstStyle/>
          <a:p>
            <a:r>
              <a:rPr lang="pl-PL">
                <a:solidFill>
                  <a:schemeClr val="tx1"/>
                </a:solidFill>
              </a:rPr>
              <a:t>9</a:t>
            </a:r>
          </a:p>
        </p:txBody>
      </p:sp>
      <p:sp>
        <p:nvSpPr>
          <p:cNvPr id="2" name="Title 1">
            <a:extLst>
              <a:ext uri="{FF2B5EF4-FFF2-40B4-BE49-F238E27FC236}">
                <a16:creationId xmlns:a16="http://schemas.microsoft.com/office/drawing/2014/main" id="{60A45014-376E-CFBB-6C21-A5FCD3FA3409}"/>
              </a:ext>
            </a:extLst>
          </p:cNvPr>
          <p:cNvSpPr>
            <a:spLocks noGrp="1"/>
          </p:cNvSpPr>
          <p:nvPr>
            <p:ph type="ctrTitle"/>
          </p:nvPr>
        </p:nvSpPr>
        <p:spPr>
          <a:xfrm>
            <a:off x="648000" y="324000"/>
            <a:ext cx="4284000" cy="460502"/>
          </a:xfrm>
        </p:spPr>
        <p:txBody>
          <a:bodyPr/>
          <a:lstStyle/>
          <a:p>
            <a:r>
              <a:rPr lang="pl-PL" dirty="0"/>
              <a:t>DLACZEGO MUSISZ ZŁOŻYĆ ODCISKI PALCÓW </a:t>
            </a:r>
            <a:br>
              <a:rPr lang="pl-PL" dirty="0"/>
            </a:br>
            <a:r>
              <a:rPr lang="pl-PL" dirty="0"/>
              <a:t>I POZWOLIĆ ZROBIĆ SOBIE ZDJĘCIE?</a:t>
            </a:r>
          </a:p>
        </p:txBody>
      </p:sp>
      <p:sp>
        <p:nvSpPr>
          <p:cNvPr id="3" name="Subtitle 2">
            <a:extLst>
              <a:ext uri="{FF2B5EF4-FFF2-40B4-BE49-F238E27FC236}">
                <a16:creationId xmlns:a16="http://schemas.microsoft.com/office/drawing/2014/main" id="{BBD3B8C4-416E-96FD-178B-D6E75382571E}"/>
              </a:ext>
            </a:extLst>
          </p:cNvPr>
          <p:cNvSpPr>
            <a:spLocks noGrp="1"/>
          </p:cNvSpPr>
          <p:nvPr>
            <p:ph type="subTitle" idx="1"/>
          </p:nvPr>
        </p:nvSpPr>
        <p:spPr>
          <a:xfrm>
            <a:off x="2841171" y="900000"/>
            <a:ext cx="2183933" cy="1746701"/>
          </a:xfrm>
        </p:spPr>
        <p:txBody>
          <a:bodyPr/>
          <a:lstStyle/>
          <a:p>
            <a:r>
              <a:rPr lang="pl-PL" dirty="0"/>
              <a:t>Władze w tym państwie pobiorą Twoje odciski palców i zrobią Ci zdjęcie. Dane te, wraz z informacjami o Twojej tożsamości i innymi ważnymi informacjami, zostaną przekazane do wspólnej europejskiej bazy danych o nazwie </a:t>
            </a:r>
            <a:r>
              <a:rPr lang="pl-PL" dirty="0" err="1"/>
              <a:t>Eurodac</a:t>
            </a:r>
            <a:r>
              <a:rPr lang="pl-PL" dirty="0"/>
              <a:t>.</a:t>
            </a:r>
          </a:p>
        </p:txBody>
      </p:sp>
      <p:pic>
        <p:nvPicPr>
          <p:cNvPr id="11" name="Picture 10" descr="Wnioskodawca i urzędnik imigracyjny siedzą przy stole. W tle widoczna jest kamera na statywie, a obok niej ikona odcisku palca, co oznacza, że zostanie wykonane zdjęcie i pobrany odcisk palca.">
            <a:extLst>
              <a:ext uri="{FF2B5EF4-FFF2-40B4-BE49-F238E27FC236}">
                <a16:creationId xmlns:a16="http://schemas.microsoft.com/office/drawing/2014/main" id="{0B53D466-347D-1D93-C2E9-E2AD05924156}"/>
              </a:ext>
            </a:extLst>
          </p:cNvPr>
          <p:cNvPicPr>
            <a:picLocks noChangeAspect="1"/>
          </p:cNvPicPr>
          <p:nvPr/>
        </p:nvPicPr>
        <p:blipFill>
          <a:blip r:embed="rId2"/>
          <a:srcRect/>
          <a:stretch/>
        </p:blipFill>
        <p:spPr>
          <a:xfrm>
            <a:off x="471439" y="927474"/>
            <a:ext cx="2183933" cy="2785699"/>
          </a:xfrm>
          <a:prstGeom prst="rect">
            <a:avLst/>
          </a:prstGeom>
        </p:spPr>
      </p:pic>
      <p:sp>
        <p:nvSpPr>
          <p:cNvPr id="12" name="Subtitle 2">
            <a:extLst>
              <a:ext uri="{FF2B5EF4-FFF2-40B4-BE49-F238E27FC236}">
                <a16:creationId xmlns:a16="http://schemas.microsoft.com/office/drawing/2014/main" id="{4DD8CE89-71F7-15D9-EA0E-43E5E2921B94}"/>
              </a:ext>
            </a:extLst>
          </p:cNvPr>
          <p:cNvSpPr txBox="1">
            <a:spLocks/>
          </p:cNvSpPr>
          <p:nvPr/>
        </p:nvSpPr>
        <p:spPr>
          <a:xfrm>
            <a:off x="462987" y="3986288"/>
            <a:ext cx="2378184" cy="269254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Z tej bazy korzysta wszystkie 31 państw UE+, które mogą przetwarzać Twoje dane, aby uzyskać informacje o Tobie. Jeśli przeprowadzisz się do innego państwa UE+ bez pozwolenia i znów zostaną pobrane Twoje odciski palców, wszystkie Twoje dane przechowywane w systemie </a:t>
            </a:r>
            <a:r>
              <a:rPr lang="pl-PL" dirty="0" err="1"/>
              <a:t>Eurodac</a:t>
            </a:r>
            <a:r>
              <a:rPr lang="pl-PL" dirty="0"/>
              <a:t> będą widoczne dla organów tego państwa.  </a:t>
            </a:r>
          </a:p>
          <a:p>
            <a:r>
              <a:rPr lang="pl-PL" dirty="0"/>
              <a:t>Więcej informacji o bazie danych </a:t>
            </a:r>
            <a:r>
              <a:rPr lang="pl-PL" dirty="0" err="1"/>
              <a:t>Eurodac</a:t>
            </a:r>
            <a:r>
              <a:rPr lang="pl-PL" dirty="0"/>
              <a:t> znajduje się w innej broszurze.</a:t>
            </a:r>
          </a:p>
        </p:txBody>
      </p:sp>
      <p:pic>
        <p:nvPicPr>
          <p:cNvPr id="9" name="Picture 8" descr="Ilustracja mapy państw UE+ w kręgu z czterema serwerami danych wokół niej. Serwery są połączone za pomocą wielokierunkowych strzałek przedstawiających przepływy informacji między wszystkimi punktami. Ikona odcisku palca poza okręgiem oznacza, że informacje te dotyczą danych biometrycznych.  ">
            <a:extLst>
              <a:ext uri="{FF2B5EF4-FFF2-40B4-BE49-F238E27FC236}">
                <a16:creationId xmlns:a16="http://schemas.microsoft.com/office/drawing/2014/main" id="{251F4510-D6D0-919E-D2E0-E022A692A335}"/>
              </a:ext>
            </a:extLst>
          </p:cNvPr>
          <p:cNvPicPr>
            <a:picLocks noChangeAspect="1"/>
          </p:cNvPicPr>
          <p:nvPr/>
        </p:nvPicPr>
        <p:blipFill>
          <a:blip r:embed="rId3"/>
          <a:srcRect/>
          <a:stretch/>
        </p:blipFill>
        <p:spPr>
          <a:xfrm>
            <a:off x="2961686" y="4045563"/>
            <a:ext cx="1902977" cy="1902977"/>
          </a:xfrm>
          <a:prstGeom prst="rect">
            <a:avLst/>
          </a:prstGeom>
        </p:spPr>
      </p:pic>
      <p:pic>
        <p:nvPicPr>
          <p:cNvPr id="6" name="Picture 5">
            <a:extLst>
              <a:ext uri="{FF2B5EF4-FFF2-40B4-BE49-F238E27FC236}">
                <a16:creationId xmlns:a16="http://schemas.microsoft.com/office/drawing/2014/main" id="{1DC834BD-320C-943E-9B66-01D58CA6B6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35601" y="360001"/>
            <a:ext cx="149980" cy="203198"/>
          </a:xfrm>
          <a:prstGeom prst="rect">
            <a:avLst/>
          </a:prstGeom>
        </p:spPr>
      </p:pic>
    </p:spTree>
    <p:extLst>
      <p:ext uri="{BB962C8B-B14F-4D97-AF65-F5344CB8AC3E}">
        <p14:creationId xmlns:p14="http://schemas.microsoft.com/office/powerpoint/2010/main" val="1995463685"/>
      </p:ext>
    </p:extLst>
  </p:cSld>
  <p:clrMapOvr>
    <a:masterClrMapping/>
  </p:clrMapOvr>
</p:sld>
</file>

<file path=ppt/theme/theme1.xml><?xml version="1.0" encoding="utf-8"?>
<a:theme xmlns:a="http://schemas.openxmlformats.org/drawingml/2006/main" name="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af3d24-2c00-4fff-b753-464d92bed99a">
      <Value>162</Value>
      <Value>2</Value>
      <Value>1</Value>
    </TaxCatchAll>
    <o8afd3c3b2c14229af30eb97d0576c14 xmlns="a1af3d24-2c00-4fff-b753-464d92bed99a">
      <Terms xmlns="http://schemas.microsoft.com/office/infopath/2007/PartnerControls"/>
    </o8afd3c3b2c14229af30eb97d0576c14>
    <DocumentSetDescription xmlns="http://schemas.microsoft.com/sharepoint/v3" xsi:nil="true"/>
    <easoResponsible xmlns="a1af3d24-2c00-4fff-b753-464d92bed99a">
      <UserInfo>
        <DisplayName/>
        <AccountId xsi:nil="true"/>
        <AccountType/>
      </UserInfo>
    </easoResponsible>
    <_dlc_DocIdUrl xmlns="a1af3d24-2c00-4fff-b753-464d92bed99a">
      <Url>https://easo.sharepoint.com/sites/c3akc/_layouts/15/DocIdRedir.aspx?ID=EUAA2026-153028471-153678</Url>
      <Description>EUAA2026-153028471-153678</Description>
    </_dlc_DocIdUrl>
    <TaxCatchAllLabel xmlns="a1af3d24-2c00-4fff-b753-464d92bed99a" xsi:nil="true"/>
    <d843e2ab0fe040a0b8f15c0cb043c02e xmlns="a1af3d24-2c00-4fff-b753-464d92bed99a">
      <Terms xmlns="http://schemas.microsoft.com/office/infopath/2007/PartnerControls">
        <TermInfo xmlns="http://schemas.microsoft.com/office/infopath/2007/PartnerControls">
          <TermName xmlns="http://schemas.microsoft.com/office/infopath/2007/PartnerControls">Unlocked</TermName>
          <TermId xmlns="http://schemas.microsoft.com/office/infopath/2007/PartnerControls">657cf70e-6c76-40b5-8378-d1bef5a86504</TermId>
        </TermInfo>
      </Terms>
    </d843e2ab0fe040a0b8f15c0cb043c02e>
    <b449eb92237c479dbb476bba4132e4d0 xmlns="a1af3d24-2c00-4fff-b753-464d92bed99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d0063956-0b9b-4740-b4be-2689507f2aae</TermId>
        </TermInfo>
      </Terms>
    </b449eb92237c479dbb476bba4132e4d0>
    <_dlc_DocIdPersistId xmlns="a1af3d24-2c00-4fff-b753-464d92bed99a" xsi:nil="true"/>
    <o7284467db3d4acd87ce2ae955c53c32 xmlns="a1af3d24-2c00-4fff-b753-464d92bed99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532fa66a-4cdf-4129-bab9-a1f47b418755</TermId>
        </TermInfo>
      </Terms>
    </o7284467db3d4acd87ce2ae955c53c32>
    <_dlc_DocId xmlns="a1af3d24-2c00-4fff-b753-464d92bed99a">EUAA2026-153028471-153678</_dlc_DocI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UAA Document" ma:contentTypeID="0x010100702862A3062E044D8ABC14AA6FFFBF2A00C78088BC43A0B245ADDCF2EF1D8E6B82" ma:contentTypeVersion="70" ma:contentTypeDescription="" ma:contentTypeScope="" ma:versionID="b4839795ba266f437b2cebc8d31fa6a4">
  <xsd:schema xmlns:xsd="http://www.w3.org/2001/XMLSchema" xmlns:xs="http://www.w3.org/2001/XMLSchema" xmlns:p="http://schemas.microsoft.com/office/2006/metadata/properties" xmlns:ns1="http://schemas.microsoft.com/sharepoint/v3" xmlns:ns2="a1af3d24-2c00-4fff-b753-464d92bed99a" xmlns:ns3="b0736fa6-7b88-44d3-b02a-aeeea6500900" targetNamespace="http://schemas.microsoft.com/office/2006/metadata/properties" ma:root="true" ma:fieldsID="5dd0d681244ab747bab84af0950325eb" ns1:_="" ns2:_="" ns3:_="">
    <xsd:import namespace="http://schemas.microsoft.com/sharepoint/v3"/>
    <xsd:import namespace="a1af3d24-2c00-4fff-b753-464d92bed99a"/>
    <xsd:import namespace="b0736fa6-7b88-44d3-b02a-aeeea6500900"/>
    <xsd:element name="properties">
      <xsd:complexType>
        <xsd:sequence>
          <xsd:element name="documentManagement">
            <xsd:complexType>
              <xsd:all>
                <xsd:element ref="ns2:_dlc_DocId" minOccurs="0"/>
                <xsd:element ref="ns2:_dlc_DocIdUrl" minOccurs="0"/>
                <xsd:element ref="ns2:_dlc_DocIdPersistId" minOccurs="0"/>
                <xsd:element ref="ns2:o8afd3c3b2c14229af30eb97d0576c14" minOccurs="0"/>
                <xsd:element ref="ns2:TaxCatchAll" minOccurs="0"/>
                <xsd:element ref="ns2:TaxCatchAllLabel" minOccurs="0"/>
                <xsd:element ref="ns2:d843e2ab0fe040a0b8f15c0cb043c02e" minOccurs="0"/>
                <xsd:element ref="ns2:b449eb92237c479dbb476bba4132e4d0" minOccurs="0"/>
                <xsd:element ref="ns2:o7284467db3d4acd87ce2ae955c53c32" minOccurs="0"/>
                <xsd:element ref="ns1:DocumentSetDescription" minOccurs="0"/>
                <xsd:element ref="ns2:easoResponsible"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f3d24-2c00-4fff-b753-464d92bed99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dexed="true" ma:internalName="_dlc_DocId" ma:readOnly="true">
      <xsd:simpleType>
        <xsd:restriction base="dms:Text"/>
      </xsd:simpleType>
    </xsd:element>
    <xsd:element name="_dlc_DocIdUrl" ma:index="8"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o8afd3c3b2c14229af30eb97d0576c14" ma:index="10" nillable="true" ma:taxonomy="true" ma:internalName="o8afd3c3b2c14229af30eb97d0576c14" ma:taxonomyFieldName="easoBusinessClassification" ma:displayName="Business Classification" ma:indexed="true" ma:readOnly="false" ma:fieldId="{88afd3c3-b2c1-4229-af30-eb97d0576c14}" ma:sspId="503e7a41-821a-4582-8c5b-0263b9d2f658" ma:termSetId="420852fe-df73-4459-b6e8-0279ecfd170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fc23c42-694e-4320-8421-b7a8887742b5}" ma:internalName="TaxCatchAll" ma:readOnly="false" ma:showField="CatchAllData"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fc23c42-694e-4320-8421-b7a8887742b5}" ma:internalName="TaxCatchAllLabel" ma:readOnly="false" ma:showField="CatchAllDataLabel"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d843e2ab0fe040a0b8f15c0cb043c02e" ma:index="14" nillable="true" ma:taxonomy="true" ma:internalName="d843e2ab0fe040a0b8f15c0cb043c02e" ma:taxonomyFieldName="RecordStatus" ma:displayName="Record Status" ma:indexed="true" ma:readOnly="false" ma:default="162;#Unlocked|657cf70e-6c76-40b5-8378-d1bef5a86504" ma:fieldId="{d843e2ab-0fe0-40a0-b8f1-5c0cb043c02e}" ma:sspId="503e7a41-821a-4582-8c5b-0263b9d2f658" ma:termSetId="d074c5b3-79b4-4232-8673-c47649e6f2e0" ma:anchorId="00000000-0000-0000-0000-000000000000" ma:open="false" ma:isKeyword="false">
      <xsd:complexType>
        <xsd:sequence>
          <xsd:element ref="pc:Terms" minOccurs="0" maxOccurs="1"/>
        </xsd:sequence>
      </xsd:complexType>
    </xsd:element>
    <xsd:element name="b449eb92237c479dbb476bba4132e4d0" ma:index="16" nillable="true" ma:taxonomy="true" ma:internalName="b449eb92237c479dbb476bba4132e4d0" ma:taxonomyFieldName="easoSecurityClassification" ma:displayName="Security Classification" ma:readOnly="false" ma:default="1;#Internal|d0063956-0b9b-4740-b4be-2689507f2aae" ma:fieldId="{b449eb92-237c-479d-bb47-6bba4132e4d0}" ma:sspId="503e7a41-821a-4582-8c5b-0263b9d2f658" ma:termSetId="6aae6405-aa79-4b16-b633-2137dc1ce12b" ma:anchorId="00000000-0000-0000-0000-000000000000" ma:open="false" ma:isKeyword="false">
      <xsd:complexType>
        <xsd:sequence>
          <xsd:element ref="pc:Terms" minOccurs="0" maxOccurs="1"/>
        </xsd:sequence>
      </xsd:complexType>
    </xsd:element>
    <xsd:element name="o7284467db3d4acd87ce2ae955c53c32" ma:index="18" nillable="true" ma:taxonomy="true" ma:internalName="o7284467db3d4acd87ce2ae955c53c32" ma:taxonomyFieldName="easoDocumentLanguage" ma:displayName="Document Language" ma:readOnly="false" ma:default="2;#English|532fa66a-4cdf-4129-bab9-a1f47b418755" ma:fieldId="{87284467-db3d-4acd-87ce-2ae955c53c32}" ma:taxonomyMulti="true" ma:sspId="503e7a41-821a-4582-8c5b-0263b9d2f658" ma:termSetId="e6dd9656-7aa6-44e5-ac68-59003ab7070e" ma:anchorId="00000000-0000-0000-0000-000000000000" ma:open="false" ma:isKeyword="false">
      <xsd:complexType>
        <xsd:sequence>
          <xsd:element ref="pc:Terms" minOccurs="0" maxOccurs="1"/>
        </xsd:sequence>
      </xsd:complexType>
    </xsd:element>
    <xsd:element name="easoResponsible" ma:index="22" nillable="true" ma:displayName="Responsible" ma:description="The responsible person of the document" ma:SharePointGroup="0" ma:internalName="easo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36fa6-7b88-44d3-b02a-aeeea6500900" elementFormDefault="qualified">
    <xsd:import namespace="http://schemas.microsoft.com/office/2006/documentManagement/types"/>
    <xsd:import namespace="http://schemas.microsoft.com/office/infopath/2007/PartnerControls"/>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EBAB82-E52B-4176-BEDC-EC19D21BD2C1}">
  <ds:schemaRefs>
    <ds:schemaRef ds:uri="http://purl.org/dc/elements/1.1/"/>
    <ds:schemaRef ds:uri="http://www.w3.org/XML/1998/namespace"/>
    <ds:schemaRef ds:uri="http://purl.org/dc/terms/"/>
    <ds:schemaRef ds:uri="b0736fa6-7b88-44d3-b02a-aeeea6500900"/>
    <ds:schemaRef ds:uri="http://schemas.microsoft.com/office/2006/documentManagement/types"/>
    <ds:schemaRef ds:uri="http://schemas.microsoft.com/office/infopath/2007/PartnerControls"/>
    <ds:schemaRef ds:uri="http://purl.org/dc/dcmitype/"/>
    <ds:schemaRef ds:uri="a1af3d24-2c00-4fff-b753-464d92bed99a"/>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FB5E97B1-82E7-4EE9-B077-966154977CC3}">
  <ds:schemaRefs>
    <ds:schemaRef ds:uri="http://schemas.microsoft.com/sharepoint/events"/>
  </ds:schemaRefs>
</ds:datastoreItem>
</file>

<file path=customXml/itemProps3.xml><?xml version="1.0" encoding="utf-8"?>
<ds:datastoreItem xmlns:ds="http://schemas.openxmlformats.org/officeDocument/2006/customXml" ds:itemID="{039B7C3F-1B4F-428A-8926-B861FB801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af3d24-2c00-4fff-b753-464d92bed99a"/>
    <ds:schemaRef ds:uri="b0736fa6-7b88-44d3-b02a-aeeea650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87AB6C9-1DDB-45E8-8FF6-54F0FE032E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785</TotalTime>
  <Words>4629</Words>
  <Application>Microsoft Office PowerPoint</Application>
  <PresentationFormat>Niestandardowy</PresentationFormat>
  <Paragraphs>275</Paragraphs>
  <Slides>25</Slides>
  <Notes>6</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25</vt:i4>
      </vt:variant>
    </vt:vector>
  </HeadingPairs>
  <TitlesOfParts>
    <vt:vector size="32" baseType="lpstr">
      <vt:lpstr>Aptos</vt:lpstr>
      <vt:lpstr>Aptos Display</vt:lpstr>
      <vt:lpstr>Arial</vt:lpstr>
      <vt:lpstr>Calibri</vt:lpstr>
      <vt:lpstr>Verdana</vt:lpstr>
      <vt:lpstr>Inside</vt:lpstr>
      <vt:lpstr>Custom Design</vt:lpstr>
      <vt:lpstr>CO TRZEBA WIEDZIEĆ  O ROZPORZĄDZENIU  W SPRAWIE ZARZĄDZANIA  AZYLEM I MIGRACJĄ</vt:lpstr>
      <vt:lpstr>SPIS TREŚCI</vt:lpstr>
      <vt:lpstr>DLACZEGO OTRZYMUJESZ TĘ BROSZURĘ?</vt:lpstr>
      <vt:lpstr>ROZPORZĄDZENIE W SPRAWIE ZARZĄDZANIA AZYLEM  I MIGRACJĄ – CO TO JEST? </vt:lpstr>
      <vt:lpstr>TWOJE PRAWA PODCZAS OCZEKIWANIA NA DECYZJĘ, KTÓRE PAŃSTWO UE+ ROZPATRZY TWÓJ WNIOSEK</vt:lpstr>
      <vt:lpstr>TWOJE PRAWA PODCZAS OCZEKIWANIA NA DECYZJĘ, KTÓRE PAŃSTWO UE+ ROZPATRZY TWÓJ WNIOSEK (CZĘŚĆ 2)</vt:lpstr>
      <vt:lpstr>GDZIE SIĘ BĘDZIESZ PRZEBYWAĆ W CZASIE OCZEKIWANIA NA DECYZJĘ, KTÓRE PAŃSTWO UE+ ROZPATRZY TWÓJ WNIOSEK?</vt:lpstr>
      <vt:lpstr>JAKIE DOKUMENTY NALEŻY PRZEDSTAWIĆ?</vt:lpstr>
      <vt:lpstr>DLACZEGO MUSISZ ZŁOŻYĆ ODCISKI PALCÓW  I POZWOLIĆ ZROBIĆ SOBIE ZDJĘCIE?</vt:lpstr>
      <vt:lpstr>JAKIE SĄ KONSEKWENCJE NIEWYWIĄZANIA SIĘ Z OBOWIĄZKÓW?</vt:lpstr>
      <vt:lpstr>ZATRZYMANIE – CO TO JEST?</vt:lpstr>
      <vt:lpstr>W JAKI SPOSÓB WŁADZE DECYDUJĄ, KTÓRE PAŃSTWO UE+ ROZPATRZY TWÓJ WNIOSEK?</vt:lpstr>
      <vt:lpstr>W JAKI SPOSÓB WŁADZE DECYDUJĄ, KTÓRE PAŃSTWO UE+ ROZPATRZY TWÓJ WNIOSEK? (CZĘŚĆ 2 z 3)</vt:lpstr>
      <vt:lpstr>W JAKI SPOSÓB WŁADZE DECYDUJĄ, KTÓRE PAŃSTWO UE+ ROZPATRZY TWÓJ WNIOSEK? (CZĘŚĆ 3 z 3)</vt:lpstr>
      <vt:lpstr>MOŻE ODBYĆ SIĘ PRZESŁUCHANIE, ABY ŁATWIEJ STWIERDZIĆ, KTÓRE PAŃSTWO UE+ POWINNO ROZPATRZYĆ TWÓJ WNIOSEK</vt:lpstr>
      <vt:lpstr>MOŻE ODBYĆ SIĘ PRZESŁUCHANIE, ABY ŁATWIEJ STWIERDZIĆ, KTÓRE PAŃSTWO UE+ POWINNO ROZPATRZYĆ TWÓJ WNIOSEK (CZĘŚĆ 2)</vt:lpstr>
      <vt:lpstr>CZY PRZESŁUCHANIE ODBYWA SIĘ ZAWSZE?</vt:lpstr>
      <vt:lpstr>JAKIE DOWODY MOŻESZ PRZEDSTAWIĆ, ABY UDOWODNIĆ, ŻE MASZ RODZINĘ W INNYM PAŃSTWIE UE+?</vt:lpstr>
      <vt:lpstr>JAK DŁUGO TO POTRWA? </vt:lpstr>
      <vt:lpstr>CO ZROBIĆ, JEŚLI ZŁOŻYŁEŚ(-AŚ) JUŻ WNIOSEK O UDZIELENIE OCHRONY MIĘDZYNARODOWEJ W INNYM PAŃSTWIE UE+?</vt:lpstr>
      <vt:lpstr>CO SIĘ STANIE PO PODJĘCIU DECYZJI?</vt:lpstr>
      <vt:lpstr>NIE ZGADZASZ SIĘ Z DECYZJĄ O PRZEKAZANIU –  CO DALEJ?</vt:lpstr>
      <vt:lpstr>INFORMACJE O ODWOŁANIU, W PRZYPADKU GDY ODWOŁANIE DOTYCZĄCE WNIOSKU O ZAWIESZENIE PRZEKAZANIA I ODWOŁANIE CO DO ISTOTY SPRAWY SĄ POŁĄCZONE</vt:lpstr>
      <vt:lpstr>JAKIE DANE OSOBOWE BĘDĄ GROMADZONE? </vt:lpstr>
      <vt:lpstr>TYLNA OKŁADKA</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Kujawska Martyna</cp:lastModifiedBy>
  <cp:revision>77</cp:revision>
  <cp:lastPrinted>2026-06-16T07:30:26Z</cp:lastPrinted>
  <dcterms:created xsi:type="dcterms:W3CDTF">2024-12-17T08:37:06Z</dcterms:created>
  <dcterms:modified xsi:type="dcterms:W3CDTF">2026-06-16T07:51:07Z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2024-12-17T09:42:49Z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6e70dc80-7ab3-4eb4-b269-69fcccff3521</vt:lpwstr>
  </property>
  <property fmtid="{D5CDD505-2E9C-101B-9397-08002B2CF9AE}" pid="8" name="MSIP_Label_6bd9ddd1-4d20-43f6-abfa-fc3c07406f94_ContentBits">
    <vt:lpwstr>0</vt:lpwstr>
  </property>
  <property fmtid="{D5CDD505-2E9C-101B-9397-08002B2CF9AE}" pid="9" name="ContentTypeId">
    <vt:lpwstr>0x010100702862A3062E044D8ABC14AA6FFFBF2A00C78088BC43A0B245ADDCF2EF1D8E6B82</vt:lpwstr>
  </property>
  <property fmtid="{D5CDD505-2E9C-101B-9397-08002B2CF9AE}" pid="10" name="easoDocumentLanguage">
    <vt:lpwstr>2;#English|532fa66a-4cdf-4129-bab9-a1f47b418755</vt:lpwstr>
  </property>
  <property fmtid="{D5CDD505-2E9C-101B-9397-08002B2CF9AE}" pid="11" name="_dlc_DocIdItemGuid">
    <vt:lpwstr>632c4f30-550c-42e7-b1ee-5645a2be0531</vt:lpwstr>
  </property>
  <property fmtid="{D5CDD505-2E9C-101B-9397-08002B2CF9AE}" pid="12" name="easoDocumentCoverage">
    <vt:lpwstr/>
  </property>
  <property fmtid="{D5CDD505-2E9C-101B-9397-08002B2CF9AE}" pid="13" name="RecordStatus">
    <vt:lpwstr>162;#Unlocked|657cf70e-6c76-40b5-8378-d1bef5a86504</vt:lpwstr>
  </property>
  <property fmtid="{D5CDD505-2E9C-101B-9397-08002B2CF9AE}" pid="14" name="lcf76f155ced4ddcb4097134ff3c332f">
    <vt:lpwstr/>
  </property>
  <property fmtid="{D5CDD505-2E9C-101B-9397-08002B2CF9AE}" pid="15" name="MediaServiceImageTags">
    <vt:lpwstr/>
  </property>
  <property fmtid="{D5CDD505-2E9C-101B-9397-08002B2CF9AE}" pid="16" name="p96fb03dbcf94747b8ec018a65a2d03d">
    <vt:lpwstr/>
  </property>
  <property fmtid="{D5CDD505-2E9C-101B-9397-08002B2CF9AE}" pid="17" name="easoBusinessClassification">
    <vt:lpwstr/>
  </property>
  <property fmtid="{D5CDD505-2E9C-101B-9397-08002B2CF9AE}" pid="18" name="easoSecurityClassification">
    <vt:lpwstr>1;#Internal|d0063956-0b9b-4740-b4be-2689507f2aae</vt:lpwstr>
  </property>
</Properties>
</file>