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59" r:id="rId6"/>
    <p:sldId id="260" r:id="rId7"/>
    <p:sldId id="263" r:id="rId8"/>
    <p:sldId id="262" r:id="rId9"/>
    <p:sldId id="261" r:id="rId10"/>
    <p:sldId id="264" r:id="rId11"/>
    <p:sldId id="269" r:id="rId12"/>
    <p:sldId id="271" r:id="rId13"/>
    <p:sldId id="268" r:id="rId14"/>
    <p:sldId id="267" r:id="rId15"/>
    <p:sldId id="272" r:id="rId16"/>
    <p:sldId id="258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7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Strzelczyk Justyna (Prokuratura Krajowa)" initials="SJ(K" lastIdx="5" clrIdx="1">
    <p:extLst>
      <p:ext uri="{19B8F6BF-5375-455C-9EA6-DF929625EA0E}">
        <p15:presenceInfo xmlns:p15="http://schemas.microsoft.com/office/powerpoint/2012/main" userId="S-1-5-21-3333512803-775242645-2510227674-105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40294514818661"/>
          <c:y val="8.3655652511818598E-2"/>
          <c:w val="0.71998670170848766"/>
          <c:h val="0.729933607225781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numFmt formatCode="#\ ###\ ###.##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1F7-4C4D-B039-CDF4DDEC0E2D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numFmt formatCode="#\ ###\ ###.##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#\ ##0.00\ "zł"</c:formatCode>
                <c:ptCount val="2"/>
                <c:pt idx="0">
                  <c:v>189811467.65000001</c:v>
                </c:pt>
                <c:pt idx="1">
                  <c:v>189016079.18000001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1F7-4C4D-B039-CDF4DDEC0E2D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numFmt formatCode="#\ ###\ ###.##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#\ ##0.00\ "zł"</c:formatCode>
                <c:ptCount val="2"/>
                <c:pt idx="0">
                  <c:v>160517516.00999999</c:v>
                </c:pt>
                <c:pt idx="1">
                  <c:v>159619678.09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1F7-4C4D-B039-CDF4DDEC0E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9"/>
        <c:axId val="280895576"/>
        <c:axId val="280900280"/>
      </c:barChart>
      <c:catAx>
        <c:axId val="280895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80900280"/>
        <c:crosses val="autoZero"/>
        <c:auto val="1"/>
        <c:lblAlgn val="ctr"/>
        <c:lblOffset val="100"/>
        <c:noMultiLvlLbl val="0"/>
      </c:catAx>
      <c:valAx>
        <c:axId val="280900280"/>
        <c:scaling>
          <c:orientation val="minMax"/>
          <c:max val="25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#\ 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80895576"/>
        <c:crosses val="autoZero"/>
        <c:crossBetween val="between"/>
      </c:valAx>
      <c:spPr>
        <a:noFill/>
        <a:ln cmpd="sng">
          <a:solidFill>
            <a:schemeClr val="accent1"/>
          </a:solidFill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D972F-7C70-495D-8663-65CF7E47E082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8A217-B14F-4190-B581-DA74CEA3D0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362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D8A217-B14F-4190-B581-DA74CEA3D067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3007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15.06.2022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926724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„Rozwój Systemu Digitalizacji Akt Postępowań Przygotowawczych w Sprawach Karnych (</a:t>
            </a:r>
            <a:r>
              <a:rPr lang="pl-PL" sz="4800" b="1" dirty="0" err="1">
                <a:solidFill>
                  <a:schemeClr val="bg1"/>
                </a:solidFill>
              </a:rPr>
              <a:t>iSDA</a:t>
            </a:r>
            <a:r>
              <a:rPr lang="pl-PL" sz="4800" b="1" dirty="0">
                <a:solidFill>
                  <a:schemeClr val="bg1"/>
                </a:solidFill>
              </a:rPr>
              <a:t> 2.0)”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841160" y="1334313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05762"/>
              </p:ext>
            </p:extLst>
          </p:nvPr>
        </p:nvGraphicFramePr>
        <p:xfrm>
          <a:off x="695400" y="2360336"/>
          <a:ext cx="10801199" cy="25748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informatyczny realizujący zadania publiczne (PROK- SYS)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Wysoki poziom bezpieczeństwa wdrożonego systemu informatycznego zapewniany jest za pomocą: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Przygotowanych aktów wewnętrznych regulujących zarządzanie bezpieczeństwem informacji,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Wdrożenie mechanizmów autentyfikacji użytkowników wewnętrznych oparty o domenę oraz autentyfikacji użytkowników zewnętrznych w oparciu o każdorazowo generowany login i hasło,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Wdrożenie mechanizmów zabezpieczających przed nieuprawnionym dostępem (IPS, WAF),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Zapewnienie mechanizmów zapewniających minimalizowanie ryzyka utraty informacji (wysoka dostępność systemu, system backupów),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Wdrożenie rozwiązań technicznych i organizacyjnych pozwalającego na zgłaszanie incydentów bezpieczeństwa,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pl-PL" sz="1200" i="0" dirty="0">
                          <a:solidFill>
                            <a:schemeClr val="tx1"/>
                          </a:solidFill>
                        </a:rPr>
                        <a:t>Zapewnienie okresowych audytów bezpieczeństwa.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pl-PL" sz="1200" i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13380" y="114609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46691" y="1754350"/>
            <a:ext cx="10596012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Prokuratury Krajowej na 2022 r. oraz dokumentacja wieloletniego planowania finansowego w odniesieniu do lat kolejnych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147200"/>
              </p:ext>
            </p:extLst>
          </p:nvPr>
        </p:nvGraphicFramePr>
        <p:xfrm>
          <a:off x="849297" y="3324225"/>
          <a:ext cx="1070452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45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669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052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14758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Niewystarczające zasoby ludzkie (np. pracownicy merytoryczni, informatycy).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Reorganizacja zatrudnienia w jednostkach organizacyjnych prokuratury i w Prokuraturze Krajowej.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Niewystarczające kompetencje kadry odpowiedzialnej za utrzymanie Systemu 	</a:t>
                      </a:r>
                    </a:p>
                    <a:p>
                      <a:endParaRPr lang="pl-PL" sz="11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Wprowadzenie specjalizacji w strukturze organizacyjnej. Szkolenia na etapie wdrożenia Systemu oraz przygotowanie planu szkoleń dla pracowników zaangażowanych w utrzymanie Systemu.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Brak akceptacji produktów ze strony użytkowników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Zaangażowanie użytkowników na etapie przygotowania produktów (przede wszystkim oprogramowania Systemu). Przeprowadzenie szkoleń dla użytkowników. Przygotowanie dobrej jakości materiałów informacyjnych dla użytkowników.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Niska wydajność Systemu na etapie eksploatacji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1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Uwzględnienie w ramach umów z wykonawcą Systemu obowiązków związanych z monitorowaniem wydajności Systemu w okresie gwarancji. Wydajność Systemu jako kryterium akceptacji produktu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93718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57767" y="1184015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 cd.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327808"/>
              </p:ext>
            </p:extLst>
          </p:nvPr>
        </p:nvGraphicFramePr>
        <p:xfrm>
          <a:off x="731403" y="2107919"/>
          <a:ext cx="10729194" cy="345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2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002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4406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Zwiększenie zakresu wykorzystania Systemu ponad przewidywany poziom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Zaprojektowanie warunków licencyjnych lub zapewnienie autorskich praw majątkowych umożliwiające korzystanie z </a:t>
                      </a:r>
                    </a:p>
                    <a:p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produktów dla nieograniczonej liczby użytkowników. Zapewnienie </a:t>
                      </a:r>
                    </a:p>
                    <a:p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architektury zapewniającej rozwój Systemu. </a:t>
                      </a:r>
                      <a:endParaRPr lang="pl-PL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Ograniczone środki finansowe na utrzymanie i rozwój Systemu </a:t>
                      </a:r>
                      <a:endParaRPr lang="pl-PL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Zawarcie w ofertach Wykonawców zobowiązań do świadczenia usług rozwojowych oraz dostawy produktów po kosztach określonych w ofercie. Właściwe planowanie środków z uwzględnieniem priorytetów i krytycznego charakteru systemów obsługujących procesy biznesowe </a:t>
                      </a:r>
                      <a:endParaRPr lang="pl-PL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Niskie zainteresowanie użytkowników wykorzystaniem produktów Projektu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Zapewnia się udział przedstawicieli użytkowników w realizacji zadań projektowych na wszystkich etapach realizacji oraz prowadzi się szkolenia oraz prezentacje produktów projektu, mających wpływ na interesariuszy.</a:t>
                      </a:r>
                      <a:endParaRPr lang="pl-PL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72635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Brak przygotowania rozwiązań pozwalających na przyjęcie danych z Systemu PROK-SYS po stronie sądów i Policji </a:t>
                      </a:r>
                      <a:endParaRPr lang="pl-PL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Monitorowanie działań związanych przygotowaniem systemów dziedzinowych po stronie głównych odbiorców usług A2A, przygotowanie porozumienia z Ministerstwem Sprawiedliwości dotyczącego współpracy w zakresie informatyzacji postępowania karnego</a:t>
                      </a:r>
                      <a:endParaRPr lang="pl-PL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8166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05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07472" y="1242561"/>
            <a:ext cx="842944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dirty="0"/>
              <a:t>„Rozwój Systemu Digitalizacji Akt Postępowań Przygotowawczych w Sprawach Karnych (</a:t>
            </a:r>
            <a:r>
              <a:rPr lang="pl-PL" dirty="0" err="1"/>
              <a:t>iSDA</a:t>
            </a:r>
            <a:r>
              <a:rPr lang="pl-PL" dirty="0"/>
              <a:t> 2.0)”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6" y="2140536"/>
            <a:ext cx="10783530" cy="3098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</a:t>
            </a:r>
            <a:r>
              <a:rPr lang="pl-PL" dirty="0"/>
              <a:t>Ministerstwo Sprawiedliwości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</a:t>
            </a:r>
            <a:r>
              <a:rPr lang="pl-PL" dirty="0"/>
              <a:t>Prokuratura Krajowa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</a:t>
            </a:r>
            <a:r>
              <a:rPr lang="pl-PL" dirty="0"/>
              <a:t>Nie dotyczy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finansowania: </a:t>
            </a:r>
            <a:r>
              <a:rPr lang="pl-PL" dirty="0"/>
              <a:t>II Oś Priorytetowa Programu Operacyjnego Polska Cyfrowa Działanie 2.1. Wysoka dostępność i jakość e- usług publicznych, Część 88 budżetu państwa – powszechne jednostki organizacyjne prokuratury </a:t>
            </a:r>
          </a:p>
          <a:p>
            <a:r>
              <a:rPr lang="pl-PL" dirty="0">
                <a:solidFill>
                  <a:srgbClr val="FF0000"/>
                </a:solidFill>
              </a:rPr>
              <a:t>	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433783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4276" y="5088430"/>
            <a:ext cx="10881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/>
              <a:t>Celem projektu jest zapewnienie narzędzi informatycznych umożliwiających poprawę stopnia partycypacji uczestników postępowania karnego w czynnościach tego postępowania oraz zwiększenie efektywności działania organów uczestniczących w realizacji czynności tego postępowania</a:t>
            </a: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57947" y="122167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229062"/>
              </p:ext>
            </p:extLst>
          </p:nvPr>
        </p:nvGraphicFramePr>
        <p:xfrm>
          <a:off x="658875" y="1959235"/>
          <a:ext cx="10946674" cy="1044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4366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2019.01.01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2021.02.28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2019.01.01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dirty="0">
                          <a:solidFill>
                            <a:schemeClr val="tx1"/>
                          </a:solidFill>
                        </a:rPr>
                        <a:t>2021.12.31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35034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3" name="Wykres 12">
            <a:extLst>
              <a:ext uri="{FF2B5EF4-FFF2-40B4-BE49-F238E27FC236}">
                <a16:creationId xmlns:a16="http://schemas.microsoft.com/office/drawing/2014/main" xmlns="" id="{321DD700-57B0-4491-8E12-B5C597FA42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963590"/>
              </p:ext>
            </p:extLst>
          </p:nvPr>
        </p:nvGraphicFramePr>
        <p:xfrm>
          <a:off x="894735" y="4004842"/>
          <a:ext cx="10215717" cy="2646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18294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42153" y="1818856"/>
            <a:ext cx="1091642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W ramach projektu zostały osiągnięte wskaźniki produktu tj. wdrożono centralny system informatyczny PROK-SYS, którego komponenty dają możliwość korzystania przez obywateli z e -usługi: </a:t>
            </a:r>
            <a:r>
              <a:rPr lang="pl-PL" i="1" dirty="0"/>
              <a:t>Udostępnianie </a:t>
            </a:r>
            <a:r>
              <a:rPr lang="pl-PL" i="1" dirty="0" err="1"/>
              <a:t>zdigitalizowanych</a:t>
            </a:r>
            <a:r>
              <a:rPr lang="pl-PL" i="1" dirty="0"/>
              <a:t> akt postępowań przygotowawczych uprawnionym obywatelom i przedsiębiorcom oraz </a:t>
            </a:r>
            <a:r>
              <a:rPr lang="pl-PL" dirty="0"/>
              <a:t>wymiany danych z systemami sądów i Policji. </a:t>
            </a:r>
          </a:p>
          <a:p>
            <a:r>
              <a:rPr lang="pl-PL" dirty="0"/>
              <a:t>Poza wskazanymi wyżej produktami w ramach projektu:  	</a:t>
            </a:r>
          </a:p>
          <a:p>
            <a:r>
              <a:rPr lang="pl-PL" dirty="0"/>
              <a:t>- wdrożono farmę stacji roboczych- zintegrowano stanowiska pracy (stacje robocze) w jednostkach organizacyjnych prokuratury (ponad 10 tyś stacji roboczych), wdrożony podsystem zarządzania tożsamością, obejmujący wszystkich pracowników jednostek organizacyjnych prokuratury (ok 15 </a:t>
            </a:r>
            <a:r>
              <a:rPr lang="pl-PL" dirty="0" err="1"/>
              <a:t>tys</a:t>
            </a:r>
            <a:r>
              <a:rPr lang="pl-PL" dirty="0"/>
              <a:t> osób), </a:t>
            </a:r>
          </a:p>
          <a:p>
            <a:r>
              <a:rPr lang="pl-PL" dirty="0"/>
              <a:t>- wdrożono podsystem usług katalogowych, </a:t>
            </a:r>
          </a:p>
          <a:p>
            <a:r>
              <a:rPr lang="pl-PL" dirty="0"/>
              <a:t>- wdrożono centrum certyfikacji,</a:t>
            </a:r>
          </a:p>
          <a:p>
            <a:r>
              <a:rPr lang="pl-PL" dirty="0"/>
              <a:t>- wdrożono podsystem zarządzania i monitorowania infrastrukturą techniczno- systemową we wszystkich jednostkach organizacyjnych prokuratury, </a:t>
            </a:r>
          </a:p>
          <a:p>
            <a:r>
              <a:rPr lang="pl-PL" dirty="0"/>
              <a:t>- wdrożono centralny </a:t>
            </a:r>
            <a:r>
              <a:rPr lang="pl-PL" dirty="0" err="1"/>
              <a:t>help</a:t>
            </a:r>
            <a:r>
              <a:rPr lang="pl-PL" dirty="0"/>
              <a:t> </a:t>
            </a:r>
            <a:r>
              <a:rPr lang="pl-PL" dirty="0" err="1"/>
              <a:t>desk</a:t>
            </a:r>
            <a:r>
              <a:rPr lang="pl-PL" dirty="0"/>
              <a:t> dla użytkowników, </a:t>
            </a:r>
          </a:p>
          <a:p>
            <a:r>
              <a:rPr lang="pl-PL" dirty="0"/>
              <a:t>- wdrożono podstawowy ośrodek przetwarzania danych prokuratury oraz testowy ośrodek przetwarzania danych                 w siedzibie Prokuratury Krajowej, zintegrowany z jednostkami organizacyjnymi za pośrednictwem bezpiecznej sieci,</a:t>
            </a:r>
          </a:p>
          <a:p>
            <a:r>
              <a:rPr lang="pl-PL" dirty="0"/>
              <a:t>	</a:t>
            </a:r>
          </a:p>
          <a:p>
            <a:r>
              <a:rPr lang="pl-PL" dirty="0"/>
              <a:t>	</a:t>
            </a:r>
          </a:p>
          <a:p>
            <a:r>
              <a:rPr lang="pl-PL" dirty="0"/>
              <a:t> 	</a:t>
            </a:r>
          </a:p>
          <a:p>
            <a:r>
              <a:rPr lang="pl-PL" dirty="0"/>
              <a:t>	</a:t>
            </a: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-83844" y="126284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51384" y="2013438"/>
            <a:ext cx="11245090" cy="2931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 smtClean="0"/>
              <a:t>- </a:t>
            </a:r>
            <a:r>
              <a:rPr lang="pl-PL" dirty="0"/>
              <a:t>wdrożono urządzenia do digitalizacji akt w jednostkach organizacyjnych prokuratury (skanery A3 i A4), </a:t>
            </a:r>
          </a:p>
          <a:p>
            <a:pPr algn="just">
              <a:lnSpc>
                <a:spcPct val="150000"/>
              </a:lnSpc>
            </a:pPr>
            <a:r>
              <a:rPr lang="pl-PL" dirty="0"/>
              <a:t>- </a:t>
            </a:r>
            <a:r>
              <a:rPr lang="pl-PL" dirty="0" smtClean="0"/>
              <a:t>wdrożono centralny </a:t>
            </a:r>
            <a:r>
              <a:rPr lang="pl-PL" dirty="0"/>
              <a:t>podsystem elektronicznego obiegu dokumentów w jednostkach organizacyjnych prokuratury, </a:t>
            </a:r>
          </a:p>
          <a:p>
            <a:pPr algn="just">
              <a:lnSpc>
                <a:spcPct val="150000"/>
              </a:lnSpc>
            </a:pPr>
            <a:r>
              <a:rPr lang="pl-PL" dirty="0"/>
              <a:t>- wdrożono centralny podsystem gromadzenia danych o sprawach karnych, </a:t>
            </a:r>
          </a:p>
          <a:p>
            <a:pPr algn="just">
              <a:lnSpc>
                <a:spcPct val="150000"/>
              </a:lnSpc>
            </a:pPr>
            <a:r>
              <a:rPr lang="pl-PL" dirty="0" smtClean="0"/>
              <a:t>- wdrożono </a:t>
            </a:r>
            <a:r>
              <a:rPr lang="pl-PL" dirty="0"/>
              <a:t>podsystem umożliwiający prowadzenie analiz danych gromadzonych w systemie, </a:t>
            </a:r>
            <a:endParaRPr lang="pl-PL" dirty="0" smtClean="0"/>
          </a:p>
          <a:p>
            <a:pPr algn="just">
              <a:lnSpc>
                <a:spcPct val="150000"/>
              </a:lnSpc>
            </a:pPr>
            <a:r>
              <a:rPr lang="pl-PL" dirty="0" smtClean="0"/>
              <a:t>- wdrożono </a:t>
            </a:r>
            <a:r>
              <a:rPr lang="pl-PL" dirty="0"/>
              <a:t>portal zewnętrzny, umożliwiający komunikację z obywatelami. </a:t>
            </a:r>
            <a:endParaRPr lang="pl-PL" dirty="0" smtClean="0"/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endParaRPr lang="pl-PL" sz="900" dirty="0"/>
          </a:p>
          <a:p>
            <a:pPr algn="just"/>
            <a:r>
              <a:rPr lang="pl-PL" dirty="0"/>
              <a:t>Stan realizacji wskaźnika rezultatu tj. </a:t>
            </a:r>
            <a:r>
              <a:rPr lang="pl-PL" i="1" dirty="0"/>
              <a:t>Liczba załatwionych spraw poprzez udostępnioną on-line usługę publiczną</a:t>
            </a:r>
            <a:r>
              <a:rPr lang="pl-PL" dirty="0"/>
              <a:t> </a:t>
            </a:r>
            <a:r>
              <a:rPr lang="pl-PL"/>
              <a:t>jest </a:t>
            </a:r>
            <a:r>
              <a:rPr lang="pl-PL" smtClean="0"/>
              <a:t>                na </a:t>
            </a:r>
            <a:r>
              <a:rPr lang="pl-PL" dirty="0"/>
              <a:t>bieżąco monitorowany i w chwili obecnej w systemie odnotowano 1 962 udostępnień.</a:t>
            </a:r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1" y="1201628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962689"/>
              </p:ext>
            </p:extLst>
          </p:nvPr>
        </p:nvGraphicFramePr>
        <p:xfrm>
          <a:off x="671804" y="2060293"/>
          <a:ext cx="10734596" cy="3859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84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019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709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776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9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1203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Udostępnianie </a:t>
                      </a:r>
                      <a:r>
                        <a:rPr lang="pl-PL" sz="1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akt postępowań przygotowawczych uprawnionym obywatelom </a:t>
                      </a:r>
                      <a:r>
                        <a:rPr lang="pl-PL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i </a:t>
                      </a: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przedsiębiorcom (A2C/A2B) o stopniu dojrzałości co najmniej 4 – transakcja </a:t>
                      </a:r>
                      <a:endParaRPr lang="pl-PL" sz="12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15.12.2021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Przekazywanie akt oraz danych o sprawie Policji i innym uprawnionym organom prowadzącym postępowania przygotowawcze w sprawach karnych (A2A) o stopniu dojrzałości </a:t>
                      </a:r>
                      <a:r>
                        <a:rPr lang="pl-PL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                                co </a:t>
                      </a: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najmniej 3 – transakcja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15.12.2021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Zdigitalizowane</a:t>
                      </a: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akta spraw postępowań przygotowawczych w sprawach karnych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15.12.2021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758317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informatyczny realizujący zadania publiczne (PROK- SYS)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15.12.2021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Interfejsy (API) do współpracy z instytucjami współpracującymi (sądy, Policja, CBA, ABW, KAS)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15.12.2021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61533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958520" y="13473993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936048" y="1354949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6787721" y="5275290"/>
            <a:ext cx="1493999" cy="111241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KRK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KCIK</a:t>
            </a:r>
          </a:p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CEPiK</a:t>
            </a:r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SISII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CEIDG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4762529" y="4070806"/>
            <a:ext cx="1494000" cy="12741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tx2"/>
                </a:solidFill>
              </a:rPr>
              <a:t>Centralny system teleinformatyczny PROK-SYS</a:t>
            </a:r>
          </a:p>
        </p:txBody>
      </p:sp>
      <p:sp>
        <p:nvSpPr>
          <p:cNvPr id="46" name="Prostokąt 45"/>
          <p:cNvSpPr/>
          <p:nvPr/>
        </p:nvSpPr>
        <p:spPr>
          <a:xfrm>
            <a:off x="2354665" y="3112738"/>
            <a:ext cx="1494124" cy="36568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Sądy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Policja</a:t>
            </a:r>
          </a:p>
          <a:p>
            <a:pPr algn="ctr"/>
            <a:endParaRPr lang="pl-PL" sz="1000" i="1" dirty="0">
              <a:solidFill>
                <a:schemeClr val="bg1"/>
              </a:solidFill>
            </a:endParaRPr>
          </a:p>
        </p:txBody>
      </p:sp>
      <p:cxnSp>
        <p:nvCxnSpPr>
          <p:cNvPr id="49" name="Łącznik prosty 48"/>
          <p:cNvCxnSpPr>
            <a:cxnSpLocks/>
          </p:cNvCxnSpPr>
          <p:nvPr/>
        </p:nvCxnSpPr>
        <p:spPr>
          <a:xfrm flipV="1">
            <a:off x="4612058" y="3237221"/>
            <a:ext cx="1" cy="86524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/>
          <p:cNvCxnSpPr>
            <a:cxnSpLocks/>
          </p:cNvCxnSpPr>
          <p:nvPr/>
        </p:nvCxnSpPr>
        <p:spPr>
          <a:xfrm flipH="1">
            <a:off x="3833969" y="3253772"/>
            <a:ext cx="790912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50"/>
          <p:cNvCxnSpPr>
            <a:cxnSpLocks/>
          </p:cNvCxnSpPr>
          <p:nvPr/>
        </p:nvCxnSpPr>
        <p:spPr>
          <a:xfrm>
            <a:off x="3851494" y="3436782"/>
            <a:ext cx="65117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Łącznik prosty 51"/>
          <p:cNvCxnSpPr>
            <a:cxnSpLocks/>
          </p:cNvCxnSpPr>
          <p:nvPr/>
        </p:nvCxnSpPr>
        <p:spPr>
          <a:xfrm flipH="1">
            <a:off x="4485731" y="3436782"/>
            <a:ext cx="7116" cy="83990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Łącznik prosty ze strzałką 52"/>
          <p:cNvCxnSpPr>
            <a:cxnSpLocks/>
          </p:cNvCxnSpPr>
          <p:nvPr/>
        </p:nvCxnSpPr>
        <p:spPr>
          <a:xfrm>
            <a:off x="4139756" y="5003886"/>
            <a:ext cx="63550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59"/>
          <p:cNvCxnSpPr>
            <a:cxnSpLocks/>
          </p:cNvCxnSpPr>
          <p:nvPr/>
        </p:nvCxnSpPr>
        <p:spPr>
          <a:xfrm flipV="1">
            <a:off x="6390841" y="5022918"/>
            <a:ext cx="0" cy="97520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/>
          <p:cNvCxnSpPr/>
          <p:nvPr/>
        </p:nvCxnSpPr>
        <p:spPr>
          <a:xfrm flipH="1">
            <a:off x="6237946" y="5026875"/>
            <a:ext cx="15564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82"/>
          <p:cNvCxnSpPr>
            <a:cxnSpLocks/>
          </p:cNvCxnSpPr>
          <p:nvPr/>
        </p:nvCxnSpPr>
        <p:spPr>
          <a:xfrm flipH="1">
            <a:off x="6383370" y="5998119"/>
            <a:ext cx="396740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8873100" y="2926638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994350" y="3364782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994350" y="3553838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994350" y="3741038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xmlns="" id="{1EDEAB69-276F-4BB4-89BB-3D6E1D346C9A}"/>
              </a:ext>
            </a:extLst>
          </p:cNvPr>
          <p:cNvSpPr/>
          <p:nvPr/>
        </p:nvSpPr>
        <p:spPr>
          <a:xfrm>
            <a:off x="6808675" y="2998488"/>
            <a:ext cx="1470012" cy="16291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PESEL-2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KRS</a:t>
            </a:r>
          </a:p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Noe.Net</a:t>
            </a:r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REGON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EKW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UUDOD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DZ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POBYT v.2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TERYT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9" name="Łącznik prosty 88">
            <a:extLst>
              <a:ext uri="{FF2B5EF4-FFF2-40B4-BE49-F238E27FC236}">
                <a16:creationId xmlns:a16="http://schemas.microsoft.com/office/drawing/2014/main" xmlns="" id="{9DD2C356-17CB-451D-8E29-8CD4E09BCE0B}"/>
              </a:ext>
            </a:extLst>
          </p:cNvPr>
          <p:cNvCxnSpPr/>
          <p:nvPr/>
        </p:nvCxnSpPr>
        <p:spPr>
          <a:xfrm>
            <a:off x="6237946" y="4943457"/>
            <a:ext cx="26366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Łącznik prosty 89">
            <a:extLst>
              <a:ext uri="{FF2B5EF4-FFF2-40B4-BE49-F238E27FC236}">
                <a16:creationId xmlns:a16="http://schemas.microsoft.com/office/drawing/2014/main" xmlns="" id="{DB43A619-0122-4748-9564-433805F8A610}"/>
              </a:ext>
            </a:extLst>
          </p:cNvPr>
          <p:cNvCxnSpPr>
            <a:cxnSpLocks/>
          </p:cNvCxnSpPr>
          <p:nvPr/>
        </p:nvCxnSpPr>
        <p:spPr>
          <a:xfrm flipV="1">
            <a:off x="6500473" y="4942718"/>
            <a:ext cx="0" cy="80441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Łącznik prosty ze strzałką 92">
            <a:extLst>
              <a:ext uri="{FF2B5EF4-FFF2-40B4-BE49-F238E27FC236}">
                <a16:creationId xmlns:a16="http://schemas.microsoft.com/office/drawing/2014/main" xmlns="" id="{1AD2FCFB-B2B2-49F9-B9B6-A2684388AE09}"/>
              </a:ext>
            </a:extLst>
          </p:cNvPr>
          <p:cNvCxnSpPr/>
          <p:nvPr/>
        </p:nvCxnSpPr>
        <p:spPr>
          <a:xfrm flipH="1">
            <a:off x="6256529" y="4546348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Łącznik prosty 93">
            <a:extLst>
              <a:ext uri="{FF2B5EF4-FFF2-40B4-BE49-F238E27FC236}">
                <a16:creationId xmlns:a16="http://schemas.microsoft.com/office/drawing/2014/main" xmlns="" id="{0002D20F-D7CB-4352-A2E0-63A8D8E12F33}"/>
              </a:ext>
            </a:extLst>
          </p:cNvPr>
          <p:cNvCxnSpPr>
            <a:cxnSpLocks/>
          </p:cNvCxnSpPr>
          <p:nvPr/>
        </p:nvCxnSpPr>
        <p:spPr>
          <a:xfrm flipV="1">
            <a:off x="6556023" y="3729431"/>
            <a:ext cx="0" cy="81691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Łącznik prosty 95">
            <a:extLst>
              <a:ext uri="{FF2B5EF4-FFF2-40B4-BE49-F238E27FC236}">
                <a16:creationId xmlns:a16="http://schemas.microsoft.com/office/drawing/2014/main" xmlns="" id="{295E9391-0F80-412C-9246-1A1EFB6D3875}"/>
              </a:ext>
            </a:extLst>
          </p:cNvPr>
          <p:cNvCxnSpPr>
            <a:cxnSpLocks/>
          </p:cNvCxnSpPr>
          <p:nvPr/>
        </p:nvCxnSpPr>
        <p:spPr>
          <a:xfrm>
            <a:off x="6556023" y="3729431"/>
            <a:ext cx="25265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Prostokąt 97">
            <a:extLst>
              <a:ext uri="{FF2B5EF4-FFF2-40B4-BE49-F238E27FC236}">
                <a16:creationId xmlns:a16="http://schemas.microsoft.com/office/drawing/2014/main" xmlns="" id="{5DAECF73-3EB1-4204-B617-1C2547DDFBD2}"/>
              </a:ext>
            </a:extLst>
          </p:cNvPr>
          <p:cNvSpPr/>
          <p:nvPr/>
        </p:nvSpPr>
        <p:spPr>
          <a:xfrm>
            <a:off x="2359925" y="5290718"/>
            <a:ext cx="1493999" cy="329153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Operatorzy Pocztowi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99" name="Łącznik prosty ze strzałką 98">
            <a:extLst>
              <a:ext uri="{FF2B5EF4-FFF2-40B4-BE49-F238E27FC236}">
                <a16:creationId xmlns:a16="http://schemas.microsoft.com/office/drawing/2014/main" xmlns="" id="{4C3810B1-A2C0-4A0D-8806-9484706F2F47}"/>
              </a:ext>
            </a:extLst>
          </p:cNvPr>
          <p:cNvCxnSpPr/>
          <p:nvPr/>
        </p:nvCxnSpPr>
        <p:spPr>
          <a:xfrm>
            <a:off x="4492847" y="4276685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Łącznik prosty 99">
            <a:extLst>
              <a:ext uri="{FF2B5EF4-FFF2-40B4-BE49-F238E27FC236}">
                <a16:creationId xmlns:a16="http://schemas.microsoft.com/office/drawing/2014/main" xmlns="" id="{616EE38A-9512-42AA-BA1B-9E187DDA4172}"/>
              </a:ext>
            </a:extLst>
          </p:cNvPr>
          <p:cNvCxnSpPr/>
          <p:nvPr/>
        </p:nvCxnSpPr>
        <p:spPr>
          <a:xfrm>
            <a:off x="4147262" y="5010169"/>
            <a:ext cx="0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Łącznik prosty ze strzałką 100">
            <a:extLst>
              <a:ext uri="{FF2B5EF4-FFF2-40B4-BE49-F238E27FC236}">
                <a16:creationId xmlns:a16="http://schemas.microsoft.com/office/drawing/2014/main" xmlns="" id="{7AD27426-8943-49CF-AE95-E1EB2E5FB59D}"/>
              </a:ext>
            </a:extLst>
          </p:cNvPr>
          <p:cNvCxnSpPr/>
          <p:nvPr/>
        </p:nvCxnSpPr>
        <p:spPr>
          <a:xfrm flipH="1">
            <a:off x="3853924" y="5514917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Łącznik prosty ze strzałką 101">
            <a:extLst>
              <a:ext uri="{FF2B5EF4-FFF2-40B4-BE49-F238E27FC236}">
                <a16:creationId xmlns:a16="http://schemas.microsoft.com/office/drawing/2014/main" xmlns="" id="{AA013D00-3A22-450C-B3E6-8131B2196AA8}"/>
              </a:ext>
            </a:extLst>
          </p:cNvPr>
          <p:cNvCxnSpPr>
            <a:cxnSpLocks/>
          </p:cNvCxnSpPr>
          <p:nvPr/>
        </p:nvCxnSpPr>
        <p:spPr>
          <a:xfrm>
            <a:off x="6498992" y="5747135"/>
            <a:ext cx="28872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Prostokąt 102">
            <a:extLst>
              <a:ext uri="{FF2B5EF4-FFF2-40B4-BE49-F238E27FC236}">
                <a16:creationId xmlns:a16="http://schemas.microsoft.com/office/drawing/2014/main" xmlns="" id="{C913D67F-4D09-465C-9EA1-B68C8D3ACC3D}"/>
              </a:ext>
            </a:extLst>
          </p:cNvPr>
          <p:cNvSpPr/>
          <p:nvPr/>
        </p:nvSpPr>
        <p:spPr>
          <a:xfrm>
            <a:off x="2354666" y="5855089"/>
            <a:ext cx="1493997" cy="329153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</a:rPr>
              <a:t>ePUAP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04" name="Łącznik prosty ze strzałką 103">
            <a:extLst>
              <a:ext uri="{FF2B5EF4-FFF2-40B4-BE49-F238E27FC236}">
                <a16:creationId xmlns:a16="http://schemas.microsoft.com/office/drawing/2014/main" xmlns="" id="{48C04439-88F7-487D-8D0C-1D532303D996}"/>
              </a:ext>
            </a:extLst>
          </p:cNvPr>
          <p:cNvCxnSpPr>
            <a:cxnSpLocks/>
          </p:cNvCxnSpPr>
          <p:nvPr/>
        </p:nvCxnSpPr>
        <p:spPr>
          <a:xfrm flipH="1">
            <a:off x="3853925" y="5998119"/>
            <a:ext cx="6460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Łącznik prosty ze strzałką 104">
            <a:extLst>
              <a:ext uri="{FF2B5EF4-FFF2-40B4-BE49-F238E27FC236}">
                <a16:creationId xmlns:a16="http://schemas.microsoft.com/office/drawing/2014/main" xmlns="" id="{7E30CC48-A957-48AC-99C0-E08CFE50685E}"/>
              </a:ext>
            </a:extLst>
          </p:cNvPr>
          <p:cNvCxnSpPr/>
          <p:nvPr/>
        </p:nvCxnSpPr>
        <p:spPr>
          <a:xfrm>
            <a:off x="4487233" y="5147087"/>
            <a:ext cx="275296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Łącznik prosty 105">
            <a:extLst>
              <a:ext uri="{FF2B5EF4-FFF2-40B4-BE49-F238E27FC236}">
                <a16:creationId xmlns:a16="http://schemas.microsoft.com/office/drawing/2014/main" xmlns="" id="{5DCEFA63-5796-40AA-A6D9-63069021EB34}"/>
              </a:ext>
            </a:extLst>
          </p:cNvPr>
          <p:cNvCxnSpPr>
            <a:cxnSpLocks/>
          </p:cNvCxnSpPr>
          <p:nvPr/>
        </p:nvCxnSpPr>
        <p:spPr>
          <a:xfrm flipH="1">
            <a:off x="4485731" y="5146720"/>
            <a:ext cx="14232" cy="85139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Prostokąt 106">
            <a:extLst>
              <a:ext uri="{FF2B5EF4-FFF2-40B4-BE49-F238E27FC236}">
                <a16:creationId xmlns:a16="http://schemas.microsoft.com/office/drawing/2014/main" xmlns="" id="{964E194C-3120-46DF-8844-C34AC317DC40}"/>
              </a:ext>
            </a:extLst>
          </p:cNvPr>
          <p:cNvSpPr/>
          <p:nvPr/>
        </p:nvSpPr>
        <p:spPr>
          <a:xfrm>
            <a:off x="2345853" y="4621992"/>
            <a:ext cx="1494124" cy="37931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Operatorzy Telekomunikacyjni </a:t>
            </a:r>
          </a:p>
        </p:txBody>
      </p:sp>
      <p:cxnSp>
        <p:nvCxnSpPr>
          <p:cNvPr id="108" name="Łącznik prosty ze strzałką 107">
            <a:extLst>
              <a:ext uri="{FF2B5EF4-FFF2-40B4-BE49-F238E27FC236}">
                <a16:creationId xmlns:a16="http://schemas.microsoft.com/office/drawing/2014/main" xmlns="" id="{393A40E1-5CE4-49F3-9EB7-902E880EDC1C}"/>
              </a:ext>
            </a:extLst>
          </p:cNvPr>
          <p:cNvCxnSpPr>
            <a:cxnSpLocks/>
          </p:cNvCxnSpPr>
          <p:nvPr/>
        </p:nvCxnSpPr>
        <p:spPr>
          <a:xfrm flipV="1">
            <a:off x="3848663" y="4719736"/>
            <a:ext cx="926596" cy="339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Łącznik prosty ze strzałką 108">
            <a:extLst>
              <a:ext uri="{FF2B5EF4-FFF2-40B4-BE49-F238E27FC236}">
                <a16:creationId xmlns:a16="http://schemas.microsoft.com/office/drawing/2014/main" xmlns="" id="{C56B8463-7448-4668-A21D-CE1EEC1EDC42}"/>
              </a:ext>
            </a:extLst>
          </p:cNvPr>
          <p:cNvCxnSpPr>
            <a:cxnSpLocks/>
          </p:cNvCxnSpPr>
          <p:nvPr/>
        </p:nvCxnSpPr>
        <p:spPr>
          <a:xfrm flipH="1">
            <a:off x="3833969" y="4834765"/>
            <a:ext cx="855225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Łącznik prosty 116">
            <a:extLst>
              <a:ext uri="{FF2B5EF4-FFF2-40B4-BE49-F238E27FC236}">
                <a16:creationId xmlns:a16="http://schemas.microsoft.com/office/drawing/2014/main" xmlns="" id="{ADB51131-6C3E-4252-91B9-25B36D3082E6}"/>
              </a:ext>
            </a:extLst>
          </p:cNvPr>
          <p:cNvCxnSpPr>
            <a:cxnSpLocks/>
          </p:cNvCxnSpPr>
          <p:nvPr/>
        </p:nvCxnSpPr>
        <p:spPr>
          <a:xfrm>
            <a:off x="4622980" y="4102233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Prostokąt 120">
            <a:extLst>
              <a:ext uri="{FF2B5EF4-FFF2-40B4-BE49-F238E27FC236}">
                <a16:creationId xmlns:a16="http://schemas.microsoft.com/office/drawing/2014/main" xmlns="" id="{DDD6FD23-752F-45BC-91FE-978113137E31}"/>
              </a:ext>
            </a:extLst>
          </p:cNvPr>
          <p:cNvSpPr/>
          <p:nvPr/>
        </p:nvSpPr>
        <p:spPr>
          <a:xfrm>
            <a:off x="2364590" y="3682046"/>
            <a:ext cx="1494124" cy="36568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i="1" dirty="0">
              <a:solidFill>
                <a:schemeClr val="bg1"/>
              </a:solidFill>
            </a:endParaRP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ABW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CBA</a:t>
            </a:r>
          </a:p>
          <a:p>
            <a:pPr algn="ctr"/>
            <a:endParaRPr lang="pl-PL" sz="1000" i="1" dirty="0">
              <a:solidFill>
                <a:schemeClr val="bg1"/>
              </a:solidFill>
            </a:endParaRPr>
          </a:p>
        </p:txBody>
      </p:sp>
      <p:cxnSp>
        <p:nvCxnSpPr>
          <p:cNvPr id="122" name="Łącznik prosty ze strzałką 121">
            <a:extLst>
              <a:ext uri="{FF2B5EF4-FFF2-40B4-BE49-F238E27FC236}">
                <a16:creationId xmlns:a16="http://schemas.microsoft.com/office/drawing/2014/main" xmlns="" id="{C212C4F2-6D55-41A4-946A-FDA1151EC33E}"/>
              </a:ext>
            </a:extLst>
          </p:cNvPr>
          <p:cNvCxnSpPr>
            <a:cxnSpLocks/>
          </p:cNvCxnSpPr>
          <p:nvPr/>
        </p:nvCxnSpPr>
        <p:spPr>
          <a:xfrm flipH="1">
            <a:off x="3821146" y="3885038"/>
            <a:ext cx="408279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Łącznik prosty 123">
            <a:extLst>
              <a:ext uri="{FF2B5EF4-FFF2-40B4-BE49-F238E27FC236}">
                <a16:creationId xmlns:a16="http://schemas.microsoft.com/office/drawing/2014/main" xmlns="" id="{FF028F78-6F73-4E87-9774-1A53C5FDA98F}"/>
              </a:ext>
            </a:extLst>
          </p:cNvPr>
          <p:cNvCxnSpPr>
            <a:cxnSpLocks/>
          </p:cNvCxnSpPr>
          <p:nvPr/>
        </p:nvCxnSpPr>
        <p:spPr>
          <a:xfrm flipV="1">
            <a:off x="4229425" y="3885038"/>
            <a:ext cx="0" cy="61392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Łącznik prosty 125">
            <a:extLst>
              <a:ext uri="{FF2B5EF4-FFF2-40B4-BE49-F238E27FC236}">
                <a16:creationId xmlns:a16="http://schemas.microsoft.com/office/drawing/2014/main" xmlns="" id="{31589F03-719D-4A1E-9048-FC2F897BE5A4}"/>
              </a:ext>
            </a:extLst>
          </p:cNvPr>
          <p:cNvCxnSpPr>
            <a:cxnSpLocks/>
          </p:cNvCxnSpPr>
          <p:nvPr/>
        </p:nvCxnSpPr>
        <p:spPr>
          <a:xfrm flipH="1">
            <a:off x="4229425" y="4498964"/>
            <a:ext cx="526725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31134" y="124508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656663"/>
              </p:ext>
            </p:extLst>
          </p:nvPr>
        </p:nvGraphicFramePr>
        <p:xfrm>
          <a:off x="611453" y="1894797"/>
          <a:ext cx="10947273" cy="3902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17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870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811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772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554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70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Liczba usług publicznych udostępnionych on-line o stopniu dojrzałości co najmniej 4 - transakcja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153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Liczba udostępnionych usług wewnątrzadministracyjnych (A2A)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szt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Liczba uruchomionych systemów teleinformatycznych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Liczba załatwionych spraw poprzez udostępnioną on-line usługę publiczną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szt</a:t>
                      </a: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/rok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150 000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1 962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68415129"/>
                  </a:ext>
                </a:extLst>
              </a:tr>
              <a:tr h="4977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Liczba osób korzystających z systemu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114 600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29820164"/>
                  </a:ext>
                </a:extLst>
              </a:tr>
              <a:tr h="49773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Liczba jednostek sektora publicznego korzystających z utworzonych aplikacji i usług teleinformatycznych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588632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752236"/>
              </p:ext>
            </p:extLst>
          </p:nvPr>
        </p:nvGraphicFramePr>
        <p:xfrm>
          <a:off x="781235" y="2347558"/>
          <a:ext cx="10740205" cy="31971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767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634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206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Ograniczenie czasu i kosztów niezbędnych do uzyskania dostępu do akt przez osoby uprawnione  i co za tym idzie zwiększeniu możliwości bezpośredniego zaangażowania osób, których interesów dotyczy postępowanie, w czynności postępowania</a:t>
                      </a:r>
                      <a:r>
                        <a:rPr lang="pl-PL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pl-PL" sz="12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Obywatele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Ograniczenie czasu i kosztów niezbędnych do wprowadzania do systemów poszczególnych instytucji tych samych danych, uzyskaniu przez osoby pełniące funkcje orzecznicze narzędzia umożliwiającego analizę danych zawartych w aktach postępowania przy wykorzystaniu narzędzi informatycznych oraz ograniczenia liczby błędów wynikających z wykorzystania nieaktualnych danych w związku z czynnościami postępowania karnego 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Administracja publiczna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5df3a10b-8748-402e-bef4-aee373db4dbb"/>
    <ds:schemaRef ds:uri="9affde3b-50dd-4e74-9e2c-6b9654ae514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6148</TotalTime>
  <Words>1027</Words>
  <Application>Microsoft Office PowerPoint</Application>
  <PresentationFormat>Panoramiczny</PresentationFormat>
  <Paragraphs>187</Paragraphs>
  <Slides>13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104</cp:revision>
  <dcterms:created xsi:type="dcterms:W3CDTF">2017-01-27T12:50:17Z</dcterms:created>
  <dcterms:modified xsi:type="dcterms:W3CDTF">2022-06-15T08:37:03Z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