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43"/>
  </p:notesMasterIdLst>
  <p:handoutMasterIdLst>
    <p:handoutMasterId r:id="rId44"/>
  </p:handoutMasterIdLst>
  <p:sldIdLst>
    <p:sldId id="1520" r:id="rId5"/>
    <p:sldId id="1569" r:id="rId6"/>
    <p:sldId id="1578" r:id="rId7"/>
    <p:sldId id="1572" r:id="rId8"/>
    <p:sldId id="1602" r:id="rId9"/>
    <p:sldId id="1586" r:id="rId10"/>
    <p:sldId id="1587" r:id="rId11"/>
    <p:sldId id="1588" r:id="rId12"/>
    <p:sldId id="1608" r:id="rId13"/>
    <p:sldId id="1581" r:id="rId14"/>
    <p:sldId id="1576" r:id="rId15"/>
    <p:sldId id="1541" r:id="rId16"/>
    <p:sldId id="1582" r:id="rId17"/>
    <p:sldId id="1526" r:id="rId18"/>
    <p:sldId id="1584" r:id="rId19"/>
    <p:sldId id="1592" r:id="rId20"/>
    <p:sldId id="1604" r:id="rId21"/>
    <p:sldId id="1535" r:id="rId22"/>
    <p:sldId id="1610" r:id="rId23"/>
    <p:sldId id="1590" r:id="rId24"/>
    <p:sldId id="1591" r:id="rId25"/>
    <p:sldId id="1607" r:id="rId26"/>
    <p:sldId id="430" r:id="rId27"/>
    <p:sldId id="431" r:id="rId28"/>
    <p:sldId id="1622" r:id="rId29"/>
    <p:sldId id="1623" r:id="rId30"/>
    <p:sldId id="1629" r:id="rId31"/>
    <p:sldId id="1630" r:id="rId32"/>
    <p:sldId id="1631" r:id="rId33"/>
    <p:sldId id="1632" r:id="rId34"/>
    <p:sldId id="1633" r:id="rId35"/>
    <p:sldId id="1634" r:id="rId36"/>
    <p:sldId id="1627" r:id="rId37"/>
    <p:sldId id="1638" r:id="rId38"/>
    <p:sldId id="1639" r:id="rId39"/>
    <p:sldId id="1641" r:id="rId40"/>
    <p:sldId id="1642" r:id="rId41"/>
    <p:sldId id="155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DDC8CF7B-CB27-4999-BF66-7907918AC058}">
          <p14:sldIdLst>
            <p14:sldId id="1520"/>
            <p14:sldId id="1569"/>
            <p14:sldId id="1578"/>
            <p14:sldId id="1572"/>
            <p14:sldId id="1602"/>
            <p14:sldId id="1586"/>
            <p14:sldId id="1587"/>
            <p14:sldId id="1588"/>
            <p14:sldId id="1608"/>
            <p14:sldId id="1581"/>
            <p14:sldId id="1576"/>
            <p14:sldId id="1541"/>
            <p14:sldId id="1582"/>
            <p14:sldId id="1526"/>
            <p14:sldId id="1584"/>
            <p14:sldId id="1592"/>
            <p14:sldId id="1604"/>
            <p14:sldId id="1535"/>
            <p14:sldId id="1610"/>
            <p14:sldId id="1590"/>
            <p14:sldId id="1591"/>
            <p14:sldId id="1607"/>
            <p14:sldId id="430"/>
            <p14:sldId id="431"/>
            <p14:sldId id="1622"/>
            <p14:sldId id="1623"/>
            <p14:sldId id="1629"/>
            <p14:sldId id="1630"/>
            <p14:sldId id="1631"/>
            <p14:sldId id="1632"/>
            <p14:sldId id="1633"/>
            <p14:sldId id="1634"/>
            <p14:sldId id="1627"/>
            <p14:sldId id="1638"/>
            <p14:sldId id="1639"/>
            <p14:sldId id="1641"/>
            <p14:sldId id="1642"/>
            <p14:sldId id="1556"/>
          </p14:sldIdLst>
        </p14:section>
        <p14:section name="Sekcja bez tytułu" id="{A8E6F70B-6647-4158-B7D6-BD39FC4B0A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 z motywem 2 — Ak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 z motywem 2 — Ak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Styl jasny 2 — Ak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34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6/22/2026</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3816" y="4421221"/>
            <a:ext cx="10478450" cy="914400"/>
          </a:xfrm>
        </p:spPr>
        <p:txBody>
          <a:bodyPr anchor="t" anchorCtr="0">
            <a:normAutofit/>
          </a:bodyPr>
          <a:lstStyle>
            <a:lvl1pPr algn="l">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5335373"/>
            <a:ext cx="10478450" cy="731520"/>
          </a:xfrm>
          <a:prstGeom prst="rect">
            <a:avLst/>
          </a:prstGeo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10">
            <a:extLst>
              <a:ext uri="{FF2B5EF4-FFF2-40B4-BE49-F238E27FC236}">
                <a16:creationId xmlns:a16="http://schemas.microsoft.com/office/drawing/2014/main" id="{8CC9A669-A9A2-C81A-7659-2BE084D43C34}"/>
              </a:ext>
            </a:extLst>
          </p:cNvPr>
          <p:cNvSpPr>
            <a:spLocks noGrp="1"/>
          </p:cNvSpPr>
          <p:nvPr>
            <p:ph type="pic" sz="quarter" idx="17"/>
          </p:nvPr>
        </p:nvSpPr>
        <p:spPr>
          <a:xfrm>
            <a:off x="0" y="0"/>
            <a:ext cx="12192000" cy="377827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5" name="Prostokąt 4">
            <a:extLst>
              <a:ext uri="{FF2B5EF4-FFF2-40B4-BE49-F238E27FC236}">
                <a16:creationId xmlns:a16="http://schemas.microsoft.com/office/drawing/2014/main" id="{0CE49F5C-A5C2-D242-8D52-740EDA0C7D2A}"/>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C309633C-4073-444C-3C9D-6534B65749A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0520793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813816" y="810063"/>
            <a:ext cx="8467558" cy="1554480"/>
          </a:xfrm>
        </p:spPr>
        <p:txBody>
          <a:bodyPr anchor="t" anchorCtr="0">
            <a:normAutofit/>
          </a:bodyPr>
          <a:lstStyle>
            <a:lvl1pPr>
              <a:defRPr sz="4000"/>
            </a:lvl1pPr>
          </a:lstStyle>
          <a:p>
            <a:r>
              <a:rPr lang="en-US" err="1"/>
              <a:t>Tytuł</a:t>
            </a:r>
            <a:r>
              <a:rPr lang="en-US"/>
              <a:t> </a:t>
            </a:r>
            <a:r>
              <a:rPr lang="en-US" err="1"/>
              <a:t>Slajdu</a:t>
            </a:r>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813816" y="2380995"/>
            <a:ext cx="8869680" cy="3291840"/>
          </a:xfrm>
          <a:prstGeom prst="rect">
            <a:avLst/>
          </a:prstGeom>
        </p:spPr>
        <p:txBody>
          <a:bodyPr>
            <a:normAutofit/>
          </a:bodyPr>
          <a:lstStyle>
            <a:lvl1pPr marL="0" indent="0">
              <a:buFont typeface="+mj-lt"/>
              <a:buNone/>
              <a:defRPr sz="2000"/>
            </a:lvl1pPr>
            <a:lvl2pPr marL="228600" indent="0">
              <a:buFont typeface="+mj-lt"/>
              <a:buNone/>
              <a:defRPr sz="1800"/>
            </a:lvl2pPr>
            <a:lvl3pPr marL="457200" indent="0">
              <a:buFont typeface="+mj-lt"/>
              <a:buNone/>
              <a:defRPr sz="1600"/>
            </a:lvl3pPr>
            <a:lvl4pPr marL="685800" indent="0">
              <a:buFont typeface="+mj-lt"/>
              <a:buNone/>
              <a:defRPr sz="1400"/>
            </a:lvl4pPr>
            <a:lvl5pPr marL="914400" indent="0">
              <a:buFont typeface="+mj-lt"/>
              <a:buNone/>
              <a:defRPr sz="120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Prostokąt 2">
            <a:extLst>
              <a:ext uri="{FF2B5EF4-FFF2-40B4-BE49-F238E27FC236}">
                <a16:creationId xmlns:a16="http://schemas.microsoft.com/office/drawing/2014/main" id="{DAA5563F-232C-2635-C4B9-CBC56B3F9C8E}"/>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286EE302-3E0B-49C1-1765-F1D5192EB2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65585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813816" y="1051688"/>
            <a:ext cx="5577962" cy="4807131"/>
          </a:xfrm>
        </p:spPr>
        <p:txBody>
          <a:bodyPr anchor="b">
            <a:normAutofit/>
          </a:bodyPr>
          <a:lstStyle>
            <a:lvl1pPr>
              <a:defRPr sz="3200"/>
            </a:lvl1pPr>
          </a:lstStyle>
          <a:p>
            <a:r>
              <a:rPr lang="en-US" err="1"/>
              <a:t>Tytuł</a:t>
            </a:r>
            <a:r>
              <a:rPr lang="en-US"/>
              <a:t> </a:t>
            </a:r>
            <a:r>
              <a:rPr lang="en-US" err="1"/>
              <a:t>Slajdu</a:t>
            </a:r>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411808" y="1633600"/>
            <a:ext cx="3596952" cy="4151675"/>
          </a:xfrm>
          <a:prstGeom prst="rect">
            <a:avLst/>
          </a:prstGeom>
        </p:spPr>
        <p:txBody>
          <a:bodyPr anchor="b" anchorCtr="0">
            <a:normAutofit/>
          </a:bodyPr>
          <a:lstStyle>
            <a:lvl1pPr marL="0" indent="0">
              <a:spcAft>
                <a:spcPts val="1000"/>
              </a:spcAft>
              <a:buFontTx/>
              <a:buNone/>
              <a:defRPr sz="1800"/>
            </a:lvl1pPr>
            <a:lvl2pPr marL="228600" indent="0">
              <a:spcAft>
                <a:spcPts val="1000"/>
              </a:spcAft>
              <a:buFontTx/>
              <a:buNone/>
              <a:defRPr sz="1600"/>
            </a:lvl2pPr>
            <a:lvl3pPr marL="457200" indent="0">
              <a:spcAft>
                <a:spcPts val="1000"/>
              </a:spcAft>
              <a:buFontTx/>
              <a:buNone/>
              <a:defRPr sz="1400"/>
            </a:lvl3pPr>
            <a:lvl4pPr marL="685800" indent="0">
              <a:spcAft>
                <a:spcPts val="1000"/>
              </a:spcAft>
              <a:buFontTx/>
              <a:buNone/>
              <a:defRPr sz="1800"/>
            </a:lvl4pPr>
            <a:lvl5pPr marL="914400" indent="0">
              <a:spcAft>
                <a:spcPts val="1000"/>
              </a:spcAft>
              <a:buFontTx/>
              <a:buNone/>
              <a:defRPr sz="18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E59BF474-0648-42DE-65A1-19DE76460C04}"/>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4347605-E848-BB0F-9FFD-45B453E84B9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58366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813816" y="1302209"/>
            <a:ext cx="3234184" cy="4202629"/>
          </a:xfrm>
        </p:spPr>
        <p:txBody>
          <a:bodyPr anchor="ctr" anchorCtr="0">
            <a:normAutofit/>
          </a:bodyPr>
          <a:lstStyle>
            <a:lvl1pPr>
              <a:defRPr sz="3200"/>
            </a:lvl1pPr>
          </a:lstStyle>
          <a:p>
            <a:r>
              <a:rPr lang="en-US" err="1"/>
              <a:t>Tytuł</a:t>
            </a:r>
            <a:r>
              <a:rPr lang="en-US"/>
              <a:t> </a:t>
            </a:r>
            <a:r>
              <a:rPr lang="en-US" err="1"/>
              <a:t>Slajdu</a:t>
            </a:r>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297524" y="1353163"/>
            <a:ext cx="3596952" cy="4151675"/>
          </a:xfrm>
          <a:prstGeom prst="rect">
            <a:avLst/>
          </a:prstGeom>
        </p:spPr>
        <p:txBody>
          <a:bodyPr anchor="ctr" anchorCtr="0">
            <a:normAutofit/>
          </a:bodyPr>
          <a:lstStyle>
            <a:lvl1pPr marL="0" indent="0">
              <a:spcAft>
                <a:spcPts val="1000"/>
              </a:spcAft>
              <a:buFontTx/>
              <a:buNone/>
              <a:defRPr sz="1800"/>
            </a:lvl1pPr>
            <a:lvl2pPr marL="228600" indent="0">
              <a:spcAft>
                <a:spcPts val="1000"/>
              </a:spcAft>
              <a:buFontTx/>
              <a:buNone/>
              <a:defRPr sz="1600"/>
            </a:lvl2pPr>
            <a:lvl3pPr marL="457200" indent="0">
              <a:spcAft>
                <a:spcPts val="1000"/>
              </a:spcAft>
              <a:buFontTx/>
              <a:buNone/>
              <a:defRPr sz="1400"/>
            </a:lvl3pPr>
            <a:lvl4pPr marL="685800" indent="0">
              <a:spcAft>
                <a:spcPts val="1000"/>
              </a:spcAft>
              <a:buFontTx/>
              <a:buNone/>
              <a:defRPr sz="1800"/>
            </a:lvl4pPr>
            <a:lvl5pPr marL="914400" indent="0">
              <a:spcAft>
                <a:spcPts val="1000"/>
              </a:spcAft>
              <a:buFontTx/>
              <a:buNone/>
              <a:defRPr sz="18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F9410534-6B46-788C-CBEF-C5E218A2C8A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86B027D0-3EAB-59C3-FD4C-17204BC27CC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896386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813816" y="4411632"/>
            <a:ext cx="4663440" cy="1554480"/>
          </a:xfrm>
        </p:spPr>
        <p:txBody>
          <a:bodyPr anchor="b" anchorCtr="0">
            <a:noAutofit/>
          </a:bodyPr>
          <a:lstStyle>
            <a:lvl1pPr>
              <a:defRPr sz="3200"/>
            </a:lvl1pPr>
          </a:lstStyle>
          <a:p>
            <a:r>
              <a:rPr lang="en-US" err="1"/>
              <a:t>Tytuł</a:t>
            </a:r>
            <a:r>
              <a:rPr lang="en-US"/>
              <a:t> </a:t>
            </a:r>
            <a:r>
              <a:rPr lang="en-US" err="1"/>
              <a:t>Slajdu</a:t>
            </a:r>
            <a:endParaRPr lang="en-US"/>
          </a:p>
        </p:txBody>
      </p:sp>
      <p:sp>
        <p:nvSpPr>
          <p:cNvPr id="9" name="Picture Placeholder 10">
            <a:extLst>
              <a:ext uri="{FF2B5EF4-FFF2-40B4-BE49-F238E27FC236}">
                <a16:creationId xmlns:a16="http://schemas.microsoft.com/office/drawing/2014/main" id="{622FFB4D-B5E7-3882-7509-50FC147AD0C1}"/>
              </a:ext>
            </a:extLst>
          </p:cNvPr>
          <p:cNvSpPr>
            <a:spLocks noGrp="1"/>
          </p:cNvSpPr>
          <p:nvPr>
            <p:ph type="pic" sz="quarter" idx="14"/>
          </p:nvPr>
        </p:nvSpPr>
        <p:spPr>
          <a:xfrm>
            <a:off x="923544" y="941832"/>
            <a:ext cx="4179742" cy="2992856"/>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765388" y="2578608"/>
            <a:ext cx="4663440" cy="3337560"/>
          </a:xfrm>
          <a:prstGeom prst="rect">
            <a:avLst/>
          </a:prstGeom>
        </p:spPr>
        <p:txBody>
          <a:bodyPr anchor="b" anchorCtr="0">
            <a:normAutofit/>
          </a:bodyPr>
          <a:lstStyle>
            <a:lvl1pPr marL="0" indent="0">
              <a:buFont typeface="+mj-lt"/>
              <a:buNone/>
              <a:defRPr sz="1800"/>
            </a:lvl1pPr>
            <a:lvl2pPr marL="228600" indent="0">
              <a:buFont typeface="+mj-lt"/>
              <a:buNone/>
              <a:defRPr sz="1600"/>
            </a:lvl2pPr>
            <a:lvl3pPr marL="457200" indent="0">
              <a:buFont typeface="+mj-lt"/>
              <a:buNone/>
              <a:defRPr sz="1400"/>
            </a:lvl3pPr>
            <a:lvl4pPr marL="685800" indent="0">
              <a:buFont typeface="+mj-lt"/>
              <a:buNone/>
              <a:defRPr sz="1800"/>
            </a:lvl4pPr>
            <a:lvl5pPr>
              <a:buFont typeface="+mj-lt"/>
              <a:buNone/>
              <a:defRPr sz="18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A453B979-61B6-269F-2AB2-0B036271515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287B01DC-B616-4BEB-E4F8-AB8CD66E99B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787598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24975" y="831439"/>
            <a:ext cx="10440990" cy="1132258"/>
          </a:xfrm>
        </p:spPr>
        <p:txBody>
          <a:bodyPr>
            <a:normAutofit/>
          </a:bodyPr>
          <a:lstStyle>
            <a:lvl1pPr>
              <a:defRPr sz="3200"/>
            </a:lvl1pPr>
          </a:lstStyle>
          <a:p>
            <a:r>
              <a:rPr lang="en-US" err="1"/>
              <a:t>Tytuł</a:t>
            </a:r>
            <a:r>
              <a:rPr lang="en-US"/>
              <a:t> </a:t>
            </a:r>
            <a:r>
              <a:rPr lang="en-US" err="1"/>
              <a:t>Slajdu</a:t>
            </a:r>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24975" y="2103120"/>
            <a:ext cx="10440989" cy="3577294"/>
          </a:xfrm>
          <a:prstGeom prst="rect">
            <a:avLst/>
          </a:prstGeo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rostokąt 4">
            <a:extLst>
              <a:ext uri="{FF2B5EF4-FFF2-40B4-BE49-F238E27FC236}">
                <a16:creationId xmlns:a16="http://schemas.microsoft.com/office/drawing/2014/main" id="{418EF15D-1601-4D87-A180-ADBEFD4715D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9183414F-EC7B-5F97-4C83-0481FCF4D8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896419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09404" y="2385975"/>
            <a:ext cx="4325112" cy="2454796"/>
          </a:xfrm>
        </p:spPr>
        <p:txBody>
          <a:bodyPr>
            <a:normAutofit/>
          </a:bodyPr>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668ABABF-0A27-8C1E-8792-B8299120AB88}"/>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46FE19BF-1A11-8AE2-899C-D8B6311973E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13239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3815" y="2819320"/>
            <a:ext cx="4372547" cy="2834640"/>
          </a:xfrm>
        </p:spPr>
        <p:txBody>
          <a:bodyPr>
            <a:normAutofit/>
          </a:bodyPr>
          <a:lstStyle>
            <a:lvl1pPr>
              <a:defRPr sz="3200"/>
            </a:lvl1pPr>
          </a:lstStyle>
          <a:p>
            <a:r>
              <a:rPr lang="en-US" err="1"/>
              <a:t>Tytuł</a:t>
            </a:r>
            <a:r>
              <a:rPr lang="en-US"/>
              <a:t> </a:t>
            </a:r>
            <a:r>
              <a:rPr lang="en-US" err="1"/>
              <a:t>Slajdu</a:t>
            </a:r>
            <a:endParaRPr lang="en-US"/>
          </a:p>
        </p:txBody>
      </p:sp>
      <p:sp>
        <p:nvSpPr>
          <p:cNvPr id="3" name="Picture Placeholder 10">
            <a:extLst>
              <a:ext uri="{FF2B5EF4-FFF2-40B4-BE49-F238E27FC236}">
                <a16:creationId xmlns:a16="http://schemas.microsoft.com/office/drawing/2014/main" id="{8B0E68BA-9AEE-909E-56B9-A14C4D9AD352}"/>
              </a:ext>
            </a:extLst>
          </p:cNvPr>
          <p:cNvSpPr>
            <a:spLocks noGrp="1"/>
          </p:cNvSpPr>
          <p:nvPr>
            <p:ph type="pic" sz="quarter" idx="14"/>
          </p:nvPr>
        </p:nvSpPr>
        <p:spPr>
          <a:xfrm>
            <a:off x="1" y="0"/>
            <a:ext cx="12191999" cy="2171156"/>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t="1"/>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096000" y="2815002"/>
            <a:ext cx="5162550" cy="2834640"/>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5" name="Prostokąt 4">
            <a:extLst>
              <a:ext uri="{FF2B5EF4-FFF2-40B4-BE49-F238E27FC236}">
                <a16:creationId xmlns:a16="http://schemas.microsoft.com/office/drawing/2014/main" id="{51D7016D-C08B-7B3B-5259-77586F691DA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62170998-162D-43DE-102D-19D4B19D875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0543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3816" y="848082"/>
            <a:ext cx="4145582" cy="4638825"/>
          </a:xfrm>
        </p:spPr>
        <p:txBody>
          <a:bodyPr>
            <a:normAutofit/>
          </a:bodyPr>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97419" y="848517"/>
            <a:ext cx="5681662" cy="4818062"/>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0AE5D3C3-7028-9022-5292-7C7F5B8FF0F3}"/>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0B2CF4F5-9622-7352-4159-FEEFBA23490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490759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3816" y="850392"/>
            <a:ext cx="4142232" cy="4940661"/>
          </a:xfrm>
        </p:spPr>
        <p:txBody>
          <a:bodyPr>
            <a:normAutofit/>
          </a:bodyPr>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66305"/>
            <a:ext cx="6159500" cy="4924748"/>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DE43DE62-5946-44C1-E51D-FBBE5FA92FE2}"/>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FD5AA3D2-EEDE-B264-FA96-69F85CC43ED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31882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7901" y="842956"/>
            <a:ext cx="3494314" cy="5116409"/>
          </a:xfrm>
        </p:spPr>
        <p:txBody>
          <a:bodyPr>
            <a:normAutofit/>
          </a:bodyPr>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865504"/>
            <a:ext cx="6766560" cy="5093862"/>
          </a:xfrm>
          <a:prstGeom prst="rect">
            <a:avLst/>
          </a:prstGeom>
        </p:spPr>
        <p:txBody>
          <a:bodyPr>
            <a:normAutofit/>
          </a:bodyPr>
          <a:lstStyle>
            <a:lvl1pPr>
              <a:lnSpc>
                <a:spcPct val="90000"/>
              </a:lnSpc>
              <a:defRPr sz="1800"/>
            </a:lvl1pPr>
            <a:lvl2pPr>
              <a:lnSpc>
                <a:spcPct val="90000"/>
              </a:lnSpc>
              <a:defRPr sz="1600"/>
            </a:lvl2pPr>
            <a:lvl3pPr>
              <a:lnSpc>
                <a:spcPct val="90000"/>
              </a:lnSpc>
              <a:defRPr sz="1400"/>
            </a:lvl3pPr>
            <a:lvl4pPr>
              <a:lnSpc>
                <a:spcPct val="90000"/>
              </a:lnSpc>
              <a:defRPr sz="1200"/>
            </a:lvl4pPr>
            <a:lvl5pPr>
              <a:lnSpc>
                <a:spcPct val="90000"/>
              </a:lnSpc>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DA692BD7-ECEF-D5EA-E216-98B514C84321}"/>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CDBDB61F-5B7A-55DF-FBD4-50A8E8D7E2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91119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Picture_logo">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8CC9A669-A9A2-C81A-7659-2BE084D43C34}"/>
              </a:ext>
            </a:extLst>
          </p:cNvPr>
          <p:cNvSpPr>
            <a:spLocks noGrp="1"/>
          </p:cNvSpPr>
          <p:nvPr>
            <p:ph type="pic" sz="quarter" idx="17"/>
          </p:nvPr>
        </p:nvSpPr>
        <p:spPr>
          <a:xfrm>
            <a:off x="0" y="2540510"/>
            <a:ext cx="12192000" cy="377827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6" name="Prostokąt 5">
            <a:extLst>
              <a:ext uri="{FF2B5EF4-FFF2-40B4-BE49-F238E27FC236}">
                <a16:creationId xmlns:a16="http://schemas.microsoft.com/office/drawing/2014/main" id="{96652687-90E6-844C-8F24-1ABDDB5EC30D}"/>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3816" y="539220"/>
            <a:ext cx="10478450" cy="914400"/>
          </a:xfrm>
        </p:spPr>
        <p:txBody>
          <a:bodyPr anchor="t" anchorCtr="0">
            <a:normAutofit/>
          </a:bodyPr>
          <a:lstStyle>
            <a:lvl1pPr algn="l">
              <a:defRPr sz="4000"/>
            </a:lvl1pPr>
          </a:lstStyle>
          <a:p>
            <a:r>
              <a:rPr lang="en-US" err="1"/>
              <a:t>Tytuł</a:t>
            </a:r>
            <a:r>
              <a:rPr lang="en-US"/>
              <a:t> </a:t>
            </a:r>
            <a:r>
              <a:rPr lang="en-US" err="1"/>
              <a:t>Slajdu</a:t>
            </a:r>
            <a:endParaRPr lang="en-US"/>
          </a:p>
        </p:txBody>
      </p:sp>
      <p:sp>
        <p:nvSpPr>
          <p:cNvPr id="9"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1453372"/>
            <a:ext cx="10478450" cy="731520"/>
          </a:xfrm>
          <a:prstGeom prst="rect">
            <a:avLst/>
          </a:prstGeo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Grafika 2">
            <a:extLst>
              <a:ext uri="{FF2B5EF4-FFF2-40B4-BE49-F238E27FC236}">
                <a16:creationId xmlns:a16="http://schemas.microsoft.com/office/drawing/2014/main" id="{F1FD2634-9F3A-30FE-C10F-A6D771122A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7680724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5216209" y="868680"/>
            <a:ext cx="6093225" cy="1143000"/>
          </a:xfrm>
        </p:spPr>
        <p:txBody>
          <a:bodyPr anchor="t" anchorCtr="0">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437529"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6209" y="2017058"/>
            <a:ext cx="6071616" cy="4036412"/>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2C104405-0316-34F5-91C0-86258241E40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0D76D40A-7E9D-CC48-8896-6570A4E7D24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523774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7190" y="822960"/>
            <a:ext cx="6135624" cy="1143000"/>
          </a:xfrm>
        </p:spPr>
        <p:txBody>
          <a:bodyPr anchor="b"/>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17316" y="2057402"/>
            <a:ext cx="6135624" cy="4489704"/>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3" name="Prostokąt 2">
            <a:extLst>
              <a:ext uri="{FF2B5EF4-FFF2-40B4-BE49-F238E27FC236}">
                <a16:creationId xmlns:a16="http://schemas.microsoft.com/office/drawing/2014/main" id="{2E03D360-6A82-FAA7-90D3-39121E038267}"/>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6B5B796C-FF92-2306-94B7-434CD5F42AC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503081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4408854" y="829325"/>
            <a:ext cx="6858000" cy="932688"/>
          </a:xfrm>
        </p:spPr>
        <p:txBody>
          <a:bodyPr anchor="t" anchorCtr="0"/>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3429000"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08854" y="1878456"/>
            <a:ext cx="6858000" cy="4150219"/>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F0BF898C-74B1-460D-C48F-AF3E0628AF7A}"/>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D5A3C07E-7CA0-7201-B3C9-CD7A6BD5DE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79363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1046" y="3832180"/>
            <a:ext cx="4297661" cy="1852154"/>
          </a:xfrm>
        </p:spPr>
        <p:txBody>
          <a:bodyPr anchor="b">
            <a:noAutofit/>
          </a:bodyPr>
          <a:lstStyle>
            <a:lvl1pPr>
              <a:defRPr sz="3200"/>
            </a:lvl1pPr>
          </a:lstStyle>
          <a:p>
            <a:r>
              <a:rPr lang="en-US" err="1"/>
              <a:t>Tytuł</a:t>
            </a:r>
            <a:r>
              <a:rPr lang="en-US"/>
              <a:t> </a:t>
            </a:r>
            <a:r>
              <a:rPr lang="en-US" err="1"/>
              <a:t>Slajdu</a:t>
            </a:r>
            <a:endParaRPr lang="en-US"/>
          </a:p>
        </p:txBody>
      </p:sp>
      <p:sp>
        <p:nvSpPr>
          <p:cNvPr id="3" name="Picture Placeholder 10">
            <a:extLst>
              <a:ext uri="{FF2B5EF4-FFF2-40B4-BE49-F238E27FC236}">
                <a16:creationId xmlns:a16="http://schemas.microsoft.com/office/drawing/2014/main" id="{A9DF44A2-0708-C962-D4F6-461FBBBE261F}"/>
              </a:ext>
            </a:extLst>
          </p:cNvPr>
          <p:cNvSpPr>
            <a:spLocks noGrp="1"/>
          </p:cNvSpPr>
          <p:nvPr>
            <p:ph type="pic" sz="quarter" idx="13"/>
          </p:nvPr>
        </p:nvSpPr>
        <p:spPr>
          <a:xfrm>
            <a:off x="935034" y="849445"/>
            <a:ext cx="4173673" cy="2913664"/>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b="159"/>
            </a:stretch>
          </a:blipFill>
        </p:spPr>
        <p:txBody>
          <a:bodyPr/>
          <a:lstStyle/>
          <a:p>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12179" y="849444"/>
            <a:ext cx="5295472" cy="4834890"/>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5C1EE7F5-8A4C-5BBF-FE63-142E1205CD25}"/>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6901F3C1-6AFD-C304-D76C-45F7626A5D1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93354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909038" y="832804"/>
            <a:ext cx="4361688" cy="1527048"/>
          </a:xfrm>
        </p:spPr>
        <p:txBody>
          <a:bodyPr anchor="t" anchorCtr="0">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096000"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908975" y="2467805"/>
            <a:ext cx="4362450" cy="3557391"/>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9AF5AE9A-9030-DC0B-0318-AD81E4EA3D14}"/>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8BEE9291-70F9-ED22-B0E7-57606762019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087542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433023" y="2132530"/>
            <a:ext cx="4961795" cy="1527048"/>
          </a:xfrm>
        </p:spPr>
        <p:txBody>
          <a:bodyPr anchor="t" anchorCtr="0">
            <a:normAutofit/>
          </a:bodyPr>
          <a:lstStyle>
            <a:lvl1pPr>
              <a:defRPr sz="3200"/>
            </a:lvl1pPr>
          </a:lstStyle>
          <a:p>
            <a:r>
              <a:rPr lang="en-US" err="1"/>
              <a:t>Tytuł</a:t>
            </a:r>
            <a:r>
              <a:rPr lang="en-US"/>
              <a:t> </a:t>
            </a:r>
            <a:r>
              <a:rPr lang="en-US" err="1"/>
              <a:t>Slajdu</a:t>
            </a:r>
            <a:endParaRPr lang="en-US"/>
          </a:p>
        </p:txBody>
      </p:sp>
      <p:sp>
        <p:nvSpPr>
          <p:cNvPr id="5" name="Picture Placeholder 2">
            <a:extLst>
              <a:ext uri="{FF2B5EF4-FFF2-40B4-BE49-F238E27FC236}">
                <a16:creationId xmlns:a16="http://schemas.microsoft.com/office/drawing/2014/main" id="{AA2C06F4-46D4-E31A-FE24-FA262F3070BA}"/>
              </a:ext>
            </a:extLst>
          </p:cNvPr>
          <p:cNvSpPr>
            <a:spLocks noGrp="1"/>
          </p:cNvSpPr>
          <p:nvPr>
            <p:ph type="pic" idx="1"/>
          </p:nvPr>
        </p:nvSpPr>
        <p:spPr>
          <a:xfrm>
            <a:off x="0" y="909016"/>
            <a:ext cx="5685399" cy="5039969"/>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433023" y="3788229"/>
            <a:ext cx="4961795" cy="1919224"/>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D4151D0E-D472-2838-4642-33F6D086FD2A}"/>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2CCD5D70-97FE-97B2-50FC-69CADB298D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98978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738094" y="825703"/>
            <a:ext cx="4522936" cy="932688"/>
          </a:xfrm>
        </p:spPr>
        <p:txBody>
          <a:bodyPr anchor="t" anchorCtr="0"/>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5672379"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748429" y="1789540"/>
            <a:ext cx="4512601" cy="4334888"/>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79F8AF00-E5F2-48D2-FB33-23EF035240FD}"/>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F554977C-C14E-9413-C17E-25C8C59117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098587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873104"/>
            <a:ext cx="4572000" cy="932688"/>
          </a:xfrm>
        </p:spPr>
        <p:txBody>
          <a:bodyPr anchor="b"/>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3816" y="1933808"/>
            <a:ext cx="4572000" cy="4983480"/>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a:p>
            <a:pPr lvl="3"/>
            <a:endParaRPr lang="en-US"/>
          </a:p>
        </p:txBody>
      </p:sp>
      <p:sp>
        <p:nvSpPr>
          <p:cNvPr id="3" name="Picture Placeholder 10">
            <a:extLst>
              <a:ext uri="{FF2B5EF4-FFF2-40B4-BE49-F238E27FC236}">
                <a16:creationId xmlns:a16="http://schemas.microsoft.com/office/drawing/2014/main" id="{3CD55653-C8C9-068F-CF5A-7E1436D7EFA1}"/>
              </a:ext>
            </a:extLst>
          </p:cNvPr>
          <p:cNvSpPr>
            <a:spLocks noGrp="1"/>
          </p:cNvSpPr>
          <p:nvPr>
            <p:ph type="pic" sz="quarter" idx="13"/>
          </p:nvPr>
        </p:nvSpPr>
        <p:spPr>
          <a:xfrm>
            <a:off x="6519621" y="0"/>
            <a:ext cx="5672379"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5" name="Prostokąt 4">
            <a:extLst>
              <a:ext uri="{FF2B5EF4-FFF2-40B4-BE49-F238E27FC236}">
                <a16:creationId xmlns:a16="http://schemas.microsoft.com/office/drawing/2014/main" id="{0BA282D3-422D-DD2C-77F8-3615D2CCDB9F}"/>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94786F25-E418-F390-1746-7A87152C92B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26072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7866298" y="831603"/>
            <a:ext cx="3401568" cy="1527048"/>
          </a:xfrm>
        </p:spPr>
        <p:txBody>
          <a:bodyPr anchor="t" anchorCtr="0">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038109"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866425" y="2379232"/>
            <a:ext cx="3401568" cy="3647165"/>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4EAAEF1A-1C72-D1B5-02E2-1CB9C2F28901}"/>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2153D81-1DD4-D410-1C82-A96EA1A3A6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109857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822960"/>
            <a:ext cx="3401568" cy="1527048"/>
          </a:xfrm>
        </p:spPr>
        <p:txBody>
          <a:bodyPr anchor="b">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3816" y="2377440"/>
            <a:ext cx="3401568" cy="4095750"/>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E8EA6ECE-A15F-6912-D7D2-5068334FB124}"/>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3FEF7B74-7DA0-66C7-34CD-2107AF95C36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30093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168896" y="1242744"/>
            <a:ext cx="4206240" cy="3362045"/>
          </a:xfrm>
        </p:spPr>
        <p:txBody>
          <a:bodyPr anchor="b">
            <a:normAutofit/>
          </a:bodyPr>
          <a:lstStyle>
            <a:lvl1pPr algn="l">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a:prstGeom prst="rect">
            <a:avLst/>
          </a:prstGeo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4" name="Prostokąt 3">
            <a:extLst>
              <a:ext uri="{FF2B5EF4-FFF2-40B4-BE49-F238E27FC236}">
                <a16:creationId xmlns:a16="http://schemas.microsoft.com/office/drawing/2014/main" id="{F54B0559-51E5-322E-E61A-85E35AAB21A3}"/>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5C03AD97-6732-3DBC-5F7F-1D565F6866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7031977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7997417" y="822516"/>
            <a:ext cx="3273552" cy="1942773"/>
          </a:xfrm>
        </p:spPr>
        <p:txBody>
          <a:bodyPr anchor="t" anchorCtr="0">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220197"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998411" y="2778536"/>
            <a:ext cx="3273552" cy="2926080"/>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C5D60F6D-7FF3-C9D1-CB12-403BEB124093}"/>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3EAB4119-7351-DFD5-EC01-9586DB2524A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957292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09413" y="4136739"/>
            <a:ext cx="3739896" cy="1390330"/>
          </a:xfrm>
        </p:spPr>
        <p:txBody>
          <a:bodyPr anchor="t">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692106"/>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136738"/>
            <a:ext cx="6400800" cy="1390330"/>
          </a:xfrm>
          <a:prstGeom prst="rect">
            <a:avLst/>
          </a:prstGeo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B29F458F-C7D5-DC33-3092-68F26AA1125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20A3F5A0-BC86-6AE5-B924-213EEBC133A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65726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3610091"/>
            <a:ext cx="2953618" cy="1892808"/>
          </a:xfrm>
        </p:spPr>
        <p:txBody>
          <a:bodyPr anchor="t">
            <a:normAutofit/>
          </a:bodyPr>
          <a:lstStyle>
            <a:lvl1pPr>
              <a:defRPr sz="3200">
                <a:latin typeface=""/>
              </a:defRPr>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141683"/>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t="2"/>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3610091"/>
            <a:ext cx="7772400" cy="2240280"/>
          </a:xfrm>
          <a:prstGeom prst="rect">
            <a:avLst/>
          </a:prstGeo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104CE6B2-DB89-5D15-2F98-896B6A2AD8DE}"/>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D3013462-CB05-ABD2-F343-65E05EBCC6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70500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223" y="833527"/>
            <a:ext cx="2953618" cy="1892808"/>
          </a:xfrm>
        </p:spPr>
        <p:txBody>
          <a:bodyPr anchor="t">
            <a:normAutofit/>
          </a:bodyPr>
          <a:lstStyle>
            <a:lvl1pPr>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833527"/>
            <a:ext cx="7772400" cy="2240280"/>
          </a:xfrm>
          <a:prstGeom prst="rect">
            <a:avLst/>
          </a:prstGeo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3" name="Prostokąt 2">
            <a:extLst>
              <a:ext uri="{FF2B5EF4-FFF2-40B4-BE49-F238E27FC236}">
                <a16:creationId xmlns:a16="http://schemas.microsoft.com/office/drawing/2014/main" id="{A9022279-744A-C7A3-BD3D-E2832EF3AB8D}"/>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141B128-604F-DC32-B32C-C8A5D13E57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798399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635034"/>
            <a:ext cx="10765539" cy="970463"/>
          </a:xfrm>
        </p:spPr>
        <p:txBody>
          <a:bodyPr anchor="ct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09210" y="1828800"/>
            <a:ext cx="5701655" cy="4088298"/>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1"/>
            <a:ext cx="4251960" cy="4088298"/>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1AD1240C-3A3E-4C5A-E62C-1052C5963FAA}"/>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5BC81448-5DCB-7580-2A6F-27D6B7AB09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031047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814645"/>
            <a:ext cx="4672584" cy="1453896"/>
          </a:xfrm>
        </p:spPr>
        <p:txBody>
          <a:bodyPr>
            <a:normAutofit/>
          </a:bodyPr>
          <a:lstStyle>
            <a:lvl1pPr>
              <a:defRPr sz="36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04874" y="2971800"/>
            <a:ext cx="4219217" cy="2968589"/>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48"/>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94950" y="838032"/>
            <a:ext cx="5585925" cy="5102358"/>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endParaRPr lang="en-US"/>
          </a:p>
        </p:txBody>
      </p:sp>
      <p:sp>
        <p:nvSpPr>
          <p:cNvPr id="3" name="Prostokąt 2">
            <a:extLst>
              <a:ext uri="{FF2B5EF4-FFF2-40B4-BE49-F238E27FC236}">
                <a16:creationId xmlns:a16="http://schemas.microsoft.com/office/drawing/2014/main" id="{E2555C7B-D069-3CB5-1FEC-E27843C9B8CF}"/>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96E26BED-C9BC-E3F6-E826-E478B772F7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704261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828825"/>
            <a:ext cx="3657603" cy="1453896"/>
          </a:xfrm>
        </p:spPr>
        <p:txBody>
          <a:bodyPr anchor="t">
            <a:normAutofit/>
          </a:bodyPr>
          <a:lstStyle>
            <a:lvl1pPr>
              <a:defRPr sz="3200"/>
            </a:lvl1pPr>
          </a:lstStyle>
          <a:p>
            <a:r>
              <a:rPr lang="en-US" err="1"/>
              <a:t>Tytuł</a:t>
            </a:r>
            <a:r>
              <a:rPr lang="en-US"/>
              <a:t> </a:t>
            </a:r>
            <a:r>
              <a:rPr lang="en-US" err="1"/>
              <a:t>Slajdu</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953473" y="2662694"/>
            <a:ext cx="2826675" cy="3273309"/>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708493" y="840587"/>
            <a:ext cx="6561138" cy="5095416"/>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EBA338FD-0577-0BFF-1166-54C91E1F0D22}"/>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8DAA2CF-F307-6B48-8473-9BCBEAD2B9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157804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7624688" y="4318002"/>
            <a:ext cx="3741303" cy="1727191"/>
          </a:xfrm>
        </p:spPr>
        <p:txBody>
          <a:bodyPr anchor="b" anchorCtr="0">
            <a:normAutofit/>
          </a:bodyPr>
          <a:lstStyle>
            <a:lvl1pPr>
              <a:lnSpc>
                <a:spcPct val="110000"/>
              </a:lnSpc>
              <a:defRPr sz="2000" b="0" i="0" cap="none" spc="0" baseline="0">
                <a:solidFill>
                  <a:schemeClr val="tx1"/>
                </a:solidFill>
                <a:latin typeface="+mn-lt"/>
                <a:cs typeface="Poppins Light" pitchFamily="2" charset="77"/>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603503"/>
            <a:ext cx="10535513" cy="4334256"/>
          </a:xfrm>
          <a:prstGeom prst="rect">
            <a:avLst/>
          </a:prstGeom>
        </p:spPr>
        <p:txBody>
          <a:bodyPr anchor="b">
            <a:normAutofit/>
          </a:bodyPr>
          <a:lstStyle>
            <a:lvl1pPr marL="0" indent="0">
              <a:lnSpc>
                <a:spcPct val="90000"/>
              </a:lnSpc>
              <a:spcBef>
                <a:spcPts val="0"/>
              </a:spcBef>
              <a:buNone/>
              <a:defRPr sz="17500" b="1">
                <a:solidFill>
                  <a:schemeClr val="tx1"/>
                </a:solidFill>
                <a:latin typeface="+mj-lt"/>
                <a:cs typeface="Poppins" pitchFamily="2" charset="77"/>
              </a:defRPr>
            </a:lvl1pPr>
          </a:lstStyle>
          <a:p>
            <a:pPr lvl="0"/>
            <a:r>
              <a:rPr lang="en-US"/>
              <a:t>##%</a:t>
            </a:r>
          </a:p>
        </p:txBody>
      </p:sp>
      <p:sp>
        <p:nvSpPr>
          <p:cNvPr id="3" name="Prostokąt 2">
            <a:extLst>
              <a:ext uri="{FF2B5EF4-FFF2-40B4-BE49-F238E27FC236}">
                <a16:creationId xmlns:a16="http://schemas.microsoft.com/office/drawing/2014/main" id="{ADC2EE25-80F9-44F1-9317-B7009BFD55F2}"/>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92C2DE1B-8B51-BEC7-660D-D838103FD97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05622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ABD31F-6790-1046-FAA9-F005395197D6}"/>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rot="16200000">
            <a:off x="1177710" y="676656"/>
            <a:ext cx="36576" cy="521208"/>
          </a:xfrm>
          <a:prstGeom prst="rect">
            <a:avLst/>
          </a:prstGeom>
        </p:spPr>
      </p:pic>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3733074" y="4520514"/>
            <a:ext cx="7525512" cy="1545336"/>
          </a:xfrm>
        </p:spPr>
        <p:txBody>
          <a:bodyPr anchor="b" anchorCtr="0">
            <a:normAutofit/>
          </a:bodyPr>
          <a:lstStyle>
            <a:lvl1pPr algn="r">
              <a:lnSpc>
                <a:spcPct val="110000"/>
              </a:lnSpc>
              <a:defRPr sz="2000" b="0" i="0" cap="none" spc="0" baseline="0">
                <a:solidFill>
                  <a:schemeClr val="tx1"/>
                </a:solidFill>
                <a:latin typeface="+mn-lt"/>
                <a:cs typeface="Poppins Light" pitchFamily="2" charset="77"/>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816863"/>
            <a:ext cx="10543032" cy="4206240"/>
          </a:xfrm>
          <a:prstGeom prst="rect">
            <a:avLst/>
          </a:prstGeom>
        </p:spPr>
        <p:txBody>
          <a:bodyPr anchor="b">
            <a:normAutofit/>
          </a:bodyPr>
          <a:lstStyle>
            <a:lvl1pPr marL="0" indent="0" algn="l">
              <a:lnSpc>
                <a:spcPct val="90000"/>
              </a:lnSpc>
              <a:buNone/>
              <a:defRPr sz="17500" b="1">
                <a:solidFill>
                  <a:schemeClr val="tx1"/>
                </a:solidFill>
                <a:latin typeface="+mj-lt"/>
                <a:cs typeface="Poppins" pitchFamily="2" charset="77"/>
              </a:defRPr>
            </a:lvl1pPr>
          </a:lstStyle>
          <a:p>
            <a:pPr lvl="0"/>
            <a:r>
              <a:rPr lang="en-US"/>
              <a:t>##%</a:t>
            </a:r>
          </a:p>
        </p:txBody>
      </p:sp>
      <p:sp>
        <p:nvSpPr>
          <p:cNvPr id="5" name="Prostokąt 4">
            <a:extLst>
              <a:ext uri="{FF2B5EF4-FFF2-40B4-BE49-F238E27FC236}">
                <a16:creationId xmlns:a16="http://schemas.microsoft.com/office/drawing/2014/main" id="{42CC69D9-40F7-A854-9B42-002AE75E5D24}"/>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E5B726F5-A71D-4145-66C4-10E4ACBB5FA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4290147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889898" y="1318437"/>
            <a:ext cx="4368688" cy="4747413"/>
          </a:xfrm>
        </p:spPr>
        <p:txBody>
          <a:bodyPr anchor="b" anchorCtr="0">
            <a:normAutofit/>
          </a:bodyPr>
          <a:lstStyle>
            <a:lvl1pPr algn="r">
              <a:lnSpc>
                <a:spcPct val="110000"/>
              </a:lnSpc>
              <a:defRPr sz="2000" b="0" i="0" cap="none" spc="0" baseline="0">
                <a:solidFill>
                  <a:schemeClr val="tx1"/>
                </a:solidFill>
                <a:latin typeface="+mn-lt"/>
                <a:cs typeface="Poppins Light" pitchFamily="2" charset="77"/>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777240" y="1318437"/>
            <a:ext cx="5318760" cy="4747413"/>
          </a:xfrm>
          <a:prstGeom prst="rect">
            <a:avLst/>
          </a:prstGeom>
        </p:spPr>
        <p:txBody>
          <a:bodyPr anchor="b">
            <a:normAutofit/>
          </a:bodyPr>
          <a:lstStyle>
            <a:lvl1pPr marL="0" indent="0" algn="l">
              <a:lnSpc>
                <a:spcPct val="90000"/>
              </a:lnSpc>
              <a:buNone/>
              <a:defRPr sz="17500" b="1">
                <a:solidFill>
                  <a:schemeClr val="tx1"/>
                </a:solidFill>
                <a:latin typeface="+mj-lt"/>
                <a:cs typeface="Poppins" pitchFamily="2" charset="77"/>
              </a:defRPr>
            </a:lvl1pPr>
          </a:lstStyle>
          <a:p>
            <a:pPr lvl="0"/>
            <a:r>
              <a:rPr lang="en-US"/>
              <a:t>##%</a:t>
            </a:r>
          </a:p>
        </p:txBody>
      </p:sp>
      <p:sp>
        <p:nvSpPr>
          <p:cNvPr id="4" name="Prostokąt 3">
            <a:extLst>
              <a:ext uri="{FF2B5EF4-FFF2-40B4-BE49-F238E27FC236}">
                <a16:creationId xmlns:a16="http://schemas.microsoft.com/office/drawing/2014/main" id="{F5CB5F9D-A91D-EF42-BE25-ABCCF697A04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10F799FF-AC3B-A784-0C06-F18768BE61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47455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7073" y="2059770"/>
            <a:ext cx="6675120" cy="2468880"/>
          </a:xfrm>
        </p:spPr>
        <p:txBody>
          <a:bodyPr anchor="t" anchorCtr="0">
            <a:normAutofit/>
          </a:bodyPr>
          <a:lstStyle>
            <a:lvl1pPr algn="l">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7073" y="4553176"/>
            <a:ext cx="6675120" cy="640080"/>
          </a:xfrm>
          <a:prstGeom prst="rect">
            <a:avLst/>
          </a:prstGeo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7985760" y="-1"/>
            <a:ext cx="4206240" cy="6870263"/>
          </a:xfrm>
          <a:prstGeom prst="rect">
            <a:avLst/>
          </a:prstGeom>
          <a:blipFill dpi="0" rotWithShape="1">
            <a:blip r:embed="rId2" cstate="email">
              <a:extLst>
                <a:ext uri="{28A0092B-C50C-407E-A947-70E740481C1C}">
                  <a14:useLocalDpi xmlns:a14="http://schemas.microsoft.com/office/drawing/2010/main"/>
                </a:ext>
              </a:extLst>
            </a:blip>
            <a:srcRect/>
            <a:stretch>
              <a:fillRect b="179"/>
            </a:stretch>
          </a:blipFill>
        </p:spPr>
        <p:txBody>
          <a:bodyPr/>
          <a:lstStyle/>
          <a:p>
            <a:r>
              <a:rPr lang="en-US"/>
              <a:t>Click icon to add picture</a:t>
            </a:r>
          </a:p>
        </p:txBody>
      </p:sp>
      <p:sp>
        <p:nvSpPr>
          <p:cNvPr id="4" name="Prostokąt 3">
            <a:extLst>
              <a:ext uri="{FF2B5EF4-FFF2-40B4-BE49-F238E27FC236}">
                <a16:creationId xmlns:a16="http://schemas.microsoft.com/office/drawing/2014/main" id="{36D5C045-B359-9D72-A788-FB8E4472A0D3}"/>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3DA85DD0-9645-098E-812C-0DFF836B764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42113482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000" b="0" i="0" cap="none" spc="0" baseline="0">
                <a:solidFill>
                  <a:schemeClr val="tx1"/>
                </a:solidFill>
                <a:latin typeface="+mn-lt"/>
                <a:cs typeface="Poppins Light" pitchFamily="2" charset="77"/>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4484" y="558436"/>
            <a:ext cx="10543032" cy="4206240"/>
          </a:xfrm>
          <a:prstGeom prst="rect">
            <a:avLst/>
          </a:prstGeom>
        </p:spPr>
        <p:txBody>
          <a:bodyPr anchor="b">
            <a:normAutofit/>
          </a:bodyPr>
          <a:lstStyle>
            <a:lvl1pPr marL="0" indent="0" algn="ctr">
              <a:lnSpc>
                <a:spcPct val="90000"/>
              </a:lnSpc>
              <a:buNone/>
              <a:defRPr sz="23200" b="1">
                <a:solidFill>
                  <a:schemeClr val="tx1"/>
                </a:solidFill>
                <a:latin typeface="+mj-lt"/>
                <a:cs typeface="Poppins" pitchFamily="2" charset="77"/>
              </a:defRPr>
            </a:lvl1pPr>
          </a:lstStyle>
          <a:p>
            <a:pPr lvl="0"/>
            <a:r>
              <a:rPr lang="en-US"/>
              <a:t>##%</a:t>
            </a:r>
          </a:p>
        </p:txBody>
      </p:sp>
      <p:sp>
        <p:nvSpPr>
          <p:cNvPr id="3" name="Prostokąt 2">
            <a:extLst>
              <a:ext uri="{FF2B5EF4-FFF2-40B4-BE49-F238E27FC236}">
                <a16:creationId xmlns:a16="http://schemas.microsoft.com/office/drawing/2014/main" id="{F9ADCC69-FA92-2778-31E3-076D08D6D352}"/>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A28011C2-1180-0E36-EC95-F160158928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184023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962912" y="715224"/>
            <a:ext cx="8266176" cy="4968093"/>
          </a:xfrm>
          <a:prstGeom prst="rect">
            <a:avLst/>
          </a:prstGeom>
        </p:spPr>
        <p:txBody>
          <a:bodyPr anchor="ctr">
            <a:noAutofit/>
          </a:bodyPr>
          <a:lstStyle>
            <a:lvl1pPr marL="0" indent="0" algn="ctr">
              <a:lnSpc>
                <a:spcPct val="100000"/>
              </a:lnSpc>
              <a:buNone/>
              <a:defRPr sz="4000" b="1" i="0" cap="all" spc="50" baseline="0">
                <a:latin typeface="+mj-lt"/>
                <a:cs typeface="Poppins" pitchFamily="2" charset="77"/>
              </a:defRPr>
            </a:lvl1pPr>
            <a:lvl2pPr marL="228600" indent="0" algn="ctr">
              <a:lnSpc>
                <a:spcPct val="100000"/>
              </a:lnSpc>
              <a:buNone/>
              <a:defRPr sz="3600" b="1" i="0" cap="all" spc="50" baseline="0">
                <a:latin typeface="+mj-lt"/>
                <a:cs typeface="Poppins" pitchFamily="2" charset="77"/>
              </a:defRPr>
            </a:lvl2pPr>
            <a:lvl3pPr marL="457200" indent="0" algn="ctr">
              <a:lnSpc>
                <a:spcPct val="100000"/>
              </a:lnSpc>
              <a:buNone/>
              <a:defRPr sz="3200" b="1" i="0" cap="all" spc="50" baseline="0">
                <a:latin typeface="+mj-lt"/>
                <a:cs typeface="Poppins" pitchFamily="2" charset="77"/>
              </a:defRPr>
            </a:lvl3pPr>
            <a:lvl4pPr marL="685800" indent="0" algn="ctr">
              <a:lnSpc>
                <a:spcPct val="100000"/>
              </a:lnSpc>
              <a:buNone/>
              <a:defRPr sz="2800" b="1" i="0" cap="all" spc="50" baseline="0">
                <a:latin typeface="+mj-lt"/>
                <a:cs typeface="Poppins" pitchFamily="2" charset="77"/>
              </a:defRPr>
            </a:lvl4pPr>
            <a:lvl5pPr marL="914400" indent="0" algn="ctr">
              <a:lnSpc>
                <a:spcPct val="100000"/>
              </a:lnSpc>
              <a:buNone/>
              <a:defRPr sz="2400" b="1" i="0" cap="all" spc="50" baseline="0">
                <a:latin typeface="+mj-lt"/>
                <a:cs typeface="Poppins" pitchFamily="2" charset="77"/>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Prostokąt 3">
            <a:extLst>
              <a:ext uri="{FF2B5EF4-FFF2-40B4-BE49-F238E27FC236}">
                <a16:creationId xmlns:a16="http://schemas.microsoft.com/office/drawing/2014/main" id="{846AB2C5-E440-3347-2CFA-12FB267C8399}"/>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F6C1D2A-27A2-49FA-F0FE-A19AB5E843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232514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813816" y="1533385"/>
            <a:ext cx="8266176" cy="4142232"/>
          </a:xfrm>
          <a:prstGeom prst="rect">
            <a:avLst/>
          </a:prstGeom>
        </p:spPr>
        <p:txBody>
          <a:bodyPr anchor="b">
            <a:noAutofit/>
          </a:bodyPr>
          <a:lstStyle>
            <a:lvl1pPr marL="0" indent="0">
              <a:lnSpc>
                <a:spcPct val="100000"/>
              </a:lnSpc>
              <a:buNone/>
              <a:defRPr sz="4000" b="1" i="0" cap="all" spc="50" baseline="0">
                <a:latin typeface="+mj-lt"/>
                <a:cs typeface="Poppins" pitchFamily="2" charset="77"/>
              </a:defRPr>
            </a:lvl1pPr>
            <a:lvl2pPr marL="228600" indent="0">
              <a:lnSpc>
                <a:spcPct val="100000"/>
              </a:lnSpc>
              <a:buNone/>
              <a:defRPr sz="3200" b="1" i="0" cap="all" spc="50" baseline="0">
                <a:latin typeface="+mj-lt"/>
                <a:cs typeface="Poppins" pitchFamily="2" charset="77"/>
              </a:defRPr>
            </a:lvl2pPr>
            <a:lvl3pPr marL="457200" indent="0">
              <a:lnSpc>
                <a:spcPct val="100000"/>
              </a:lnSpc>
              <a:buNone/>
              <a:defRPr sz="2800" b="1" i="0" cap="all" spc="50" baseline="0">
                <a:latin typeface="+mj-lt"/>
                <a:cs typeface="Poppins" pitchFamily="2" charset="77"/>
              </a:defRPr>
            </a:lvl3pPr>
            <a:lvl4pPr marL="685800" indent="0">
              <a:lnSpc>
                <a:spcPct val="100000"/>
              </a:lnSpc>
              <a:buNone/>
              <a:defRPr sz="2400" b="1" i="0" cap="all" spc="50" baseline="0">
                <a:latin typeface="+mj-lt"/>
                <a:cs typeface="Poppins" pitchFamily="2" charset="77"/>
              </a:defRPr>
            </a:lvl4pPr>
            <a:lvl5pPr marL="914400" indent="0">
              <a:lnSpc>
                <a:spcPct val="100000"/>
              </a:lnSpc>
              <a:buNone/>
              <a:defRPr sz="2000" b="1" i="0" cap="all" spc="50" baseline="0">
                <a:latin typeface="+mj-lt"/>
                <a:cs typeface="Poppins" pitchFamily="2" charset="77"/>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Prostokąt 3">
            <a:extLst>
              <a:ext uri="{FF2B5EF4-FFF2-40B4-BE49-F238E27FC236}">
                <a16:creationId xmlns:a16="http://schemas.microsoft.com/office/drawing/2014/main" id="{345E90BD-858F-C043-9EFC-57110FBF2375}"/>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594E8E9A-DAAB-9B7D-1C43-F2B75F168E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54493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824681" y="760672"/>
            <a:ext cx="8266176" cy="5239295"/>
          </a:xfrm>
          <a:prstGeom prst="rect">
            <a:avLst/>
          </a:prstGeom>
        </p:spPr>
        <p:txBody>
          <a:bodyPr anchor="t">
            <a:noAutofit/>
          </a:bodyPr>
          <a:lstStyle>
            <a:lvl1pPr marL="0" indent="0">
              <a:lnSpc>
                <a:spcPct val="100000"/>
              </a:lnSpc>
              <a:buNone/>
              <a:defRPr sz="4000" b="1" i="0" cap="all" spc="50" baseline="0">
                <a:latin typeface="+mj-lt"/>
                <a:cs typeface="Poppins" pitchFamily="2" charset="77"/>
              </a:defRPr>
            </a:lvl1pPr>
            <a:lvl2pPr marL="228600" indent="0">
              <a:lnSpc>
                <a:spcPct val="100000"/>
              </a:lnSpc>
              <a:buNone/>
              <a:defRPr sz="3200" b="1" i="0" cap="all" spc="50" baseline="0">
                <a:latin typeface="+mj-lt"/>
                <a:cs typeface="Poppins" pitchFamily="2" charset="77"/>
              </a:defRPr>
            </a:lvl2pPr>
            <a:lvl3pPr marL="457200" indent="0">
              <a:lnSpc>
                <a:spcPct val="100000"/>
              </a:lnSpc>
              <a:buNone/>
              <a:defRPr sz="2800" b="1" i="0" cap="all" spc="50" baseline="0">
                <a:latin typeface="+mj-lt"/>
                <a:cs typeface="Poppins" pitchFamily="2" charset="77"/>
              </a:defRPr>
            </a:lvl3pPr>
            <a:lvl4pPr marL="685800" indent="0">
              <a:lnSpc>
                <a:spcPct val="100000"/>
              </a:lnSpc>
              <a:buNone/>
              <a:defRPr sz="2400" b="1" i="0" cap="all" spc="50" baseline="0">
                <a:latin typeface="+mj-lt"/>
                <a:cs typeface="Poppins" pitchFamily="2" charset="77"/>
              </a:defRPr>
            </a:lvl4pPr>
            <a:lvl5pPr marL="914400" indent="0">
              <a:lnSpc>
                <a:spcPct val="100000"/>
              </a:lnSpc>
              <a:buNone/>
              <a:defRPr sz="2000" b="1" i="0" cap="all" spc="50" baseline="0">
                <a:latin typeface="+mj-lt"/>
                <a:cs typeface="Poppins" pitchFamily="2" charset="77"/>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Prostokąt 3">
            <a:extLst>
              <a:ext uri="{FF2B5EF4-FFF2-40B4-BE49-F238E27FC236}">
                <a16:creationId xmlns:a16="http://schemas.microsoft.com/office/drawing/2014/main" id="{ABF5EEF3-EE20-F313-B546-5BDE92570AFE}"/>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1E8E8AF3-93B1-99C6-38CB-D4BF82EC5D9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949104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12600" y="5367060"/>
            <a:ext cx="8229600" cy="466344"/>
          </a:xfrm>
        </p:spPr>
        <p:txBody>
          <a:bodyPr anchor="ctr">
            <a:normAutofit/>
          </a:bodyPr>
          <a:lstStyle>
            <a:lvl1pPr>
              <a:lnSpc>
                <a:spcPct val="120000"/>
              </a:lnSpc>
              <a:defRPr sz="2000" b="0" i="0" cap="none" baseline="0">
                <a:solidFill>
                  <a:schemeClr val="bg1"/>
                </a:solidFill>
                <a:latin typeface="+mn-lt"/>
                <a:cs typeface="Poppins Light" pitchFamily="2" charset="77"/>
              </a:defRPr>
            </a:lvl1pPr>
          </a:lstStyle>
          <a:p>
            <a:r>
              <a:rPr lang="en-US"/>
              <a:t>Autor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792280" y="776028"/>
            <a:ext cx="8229600" cy="4234383"/>
          </a:xfrm>
          <a:prstGeom prst="rect">
            <a:avLst/>
          </a:prstGeom>
        </p:spPr>
        <p:txBody>
          <a:bodyPr anchor="t" anchorCtr="0">
            <a:normAutofit/>
          </a:bodyPr>
          <a:lstStyle>
            <a:lvl1pPr marL="164592" indent="-164592">
              <a:lnSpc>
                <a:spcPct val="100000"/>
              </a:lnSpc>
              <a:spcBef>
                <a:spcPts val="0"/>
              </a:spcBef>
              <a:buNone/>
              <a:defRPr sz="4000" b="1" cap="all" spc="50" baseline="0">
                <a:latin typeface="+mj-lt"/>
                <a:cs typeface="Poppins" pitchFamily="2" charset="77"/>
              </a:defRPr>
            </a:lvl1pPr>
          </a:lstStyle>
          <a:p>
            <a:pPr lvl="0"/>
            <a:r>
              <a:rPr lang="en-US" err="1"/>
              <a:t>Cytat</a:t>
            </a:r>
            <a:endParaRPr lang="en-US"/>
          </a:p>
        </p:txBody>
      </p:sp>
      <p:sp>
        <p:nvSpPr>
          <p:cNvPr id="4" name="Prostokąt 3">
            <a:extLst>
              <a:ext uri="{FF2B5EF4-FFF2-40B4-BE49-F238E27FC236}">
                <a16:creationId xmlns:a16="http://schemas.microsoft.com/office/drawing/2014/main" id="{7F1F0230-A3EF-AA33-1608-054329B6E06B}"/>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DD90A1A9-8BF3-146C-4855-FC74FA0700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4776" y="6318780"/>
            <a:ext cx="5672379" cy="539220"/>
          </a:xfrm>
          <a:prstGeom prst="rect">
            <a:avLst/>
          </a:prstGeom>
        </p:spPr>
      </p:pic>
    </p:spTree>
    <p:extLst>
      <p:ext uri="{BB962C8B-B14F-4D97-AF65-F5344CB8AC3E}">
        <p14:creationId xmlns:p14="http://schemas.microsoft.com/office/powerpoint/2010/main" val="3379534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12600" y="5367060"/>
            <a:ext cx="8229600" cy="466344"/>
          </a:xfrm>
        </p:spPr>
        <p:txBody>
          <a:bodyPr anchor="ctr">
            <a:normAutofit/>
          </a:bodyPr>
          <a:lstStyle>
            <a:lvl1pPr>
              <a:lnSpc>
                <a:spcPct val="120000"/>
              </a:lnSpc>
              <a:defRPr sz="2000" b="0" i="0" cap="none" baseline="0">
                <a:solidFill>
                  <a:schemeClr val="bg1"/>
                </a:solidFill>
                <a:latin typeface="+mn-lt"/>
                <a:cs typeface="Poppins Light" pitchFamily="2" charset="77"/>
              </a:defRPr>
            </a:lvl1pPr>
          </a:lstStyle>
          <a:p>
            <a:r>
              <a:rPr lang="en-US"/>
              <a:t>Autor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792280" y="776028"/>
            <a:ext cx="8229600" cy="4234383"/>
          </a:xfrm>
          <a:prstGeom prst="rect">
            <a:avLst/>
          </a:prstGeom>
        </p:spPr>
        <p:txBody>
          <a:bodyPr anchor="t" anchorCtr="0">
            <a:normAutofit/>
          </a:bodyPr>
          <a:lstStyle>
            <a:lvl1pPr marL="164592" indent="-164592">
              <a:lnSpc>
                <a:spcPct val="100000"/>
              </a:lnSpc>
              <a:spcBef>
                <a:spcPts val="0"/>
              </a:spcBef>
              <a:buNone/>
              <a:defRPr sz="4000" b="1" cap="all" spc="50" baseline="0">
                <a:latin typeface="+mj-lt"/>
                <a:cs typeface="Poppins" pitchFamily="2" charset="77"/>
              </a:defRPr>
            </a:lvl1pPr>
          </a:lstStyle>
          <a:p>
            <a:pPr lvl="0"/>
            <a:r>
              <a:rPr lang="en-US" err="1"/>
              <a:t>Cytat</a:t>
            </a:r>
            <a:endParaRPr lang="en-US"/>
          </a:p>
        </p:txBody>
      </p:sp>
      <p:sp>
        <p:nvSpPr>
          <p:cNvPr id="4" name="Prostokąt 3">
            <a:extLst>
              <a:ext uri="{FF2B5EF4-FFF2-40B4-BE49-F238E27FC236}">
                <a16:creationId xmlns:a16="http://schemas.microsoft.com/office/drawing/2014/main" id="{7F1F0230-A3EF-AA33-1608-054329B6E06B}"/>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CB228B89-483C-D005-6625-38938B31ECF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824813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09723" y="797065"/>
            <a:ext cx="9343225" cy="1132258"/>
          </a:xfrm>
        </p:spPr>
        <p:txBody>
          <a:bodyPr/>
          <a:lstStyle/>
          <a:p>
            <a:r>
              <a:rPr lang="en-US" err="1"/>
              <a:t>Tytuł</a:t>
            </a:r>
            <a:r>
              <a:rPr lang="en-US"/>
              <a:t> </a:t>
            </a:r>
            <a:r>
              <a:rPr lang="en-US" err="1"/>
              <a:t>Slajdu</a:t>
            </a:r>
            <a:endParaRPr lang="en-US"/>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809723" y="1980371"/>
            <a:ext cx="5181600" cy="4055304"/>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369148" y="1980371"/>
            <a:ext cx="5181600" cy="4055304"/>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3" name="Prostokąt 2">
            <a:extLst>
              <a:ext uri="{FF2B5EF4-FFF2-40B4-BE49-F238E27FC236}">
                <a16:creationId xmlns:a16="http://schemas.microsoft.com/office/drawing/2014/main" id="{2E256C25-6661-5052-378F-54DEC69E4F04}"/>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C08773C6-47F2-212B-D40E-EB3C0BDBFD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058868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2 Photo">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77FBFB58-BD7D-0E9B-7D02-1BE0CDCEA434}"/>
              </a:ext>
            </a:extLst>
          </p:cNvPr>
          <p:cNvSpPr>
            <a:spLocks noGrp="1"/>
          </p:cNvSpPr>
          <p:nvPr>
            <p:ph type="pic" sz="quarter" idx="15"/>
          </p:nvPr>
        </p:nvSpPr>
        <p:spPr>
          <a:xfrm>
            <a:off x="0" y="0"/>
            <a:ext cx="12192000" cy="972457"/>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t="1"/>
            </a:stretch>
          </a:blipFill>
        </p:spPr>
        <p:txBody>
          <a:bodyPr/>
          <a:lstStyle/>
          <a:p>
            <a:r>
              <a:rPr lang="en-US"/>
              <a:t>Click icon to add picture</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13816" y="1615443"/>
            <a:ext cx="3437583" cy="4099202"/>
          </a:xfrm>
        </p:spPr>
        <p:txBody>
          <a:bodyPr>
            <a:normAutofit/>
          </a:bodyPr>
          <a:lstStyle>
            <a:lvl1pPr>
              <a:defRPr sz="3200"/>
            </a:lvl1pPr>
          </a:lstStyle>
          <a:p>
            <a:r>
              <a:rPr lang="en-US" err="1"/>
              <a:t>Tytuł</a:t>
            </a:r>
            <a:r>
              <a:rPr lang="en-US"/>
              <a:t> </a:t>
            </a:r>
            <a:r>
              <a:rPr lang="en-US" err="1"/>
              <a:t>Slajdu</a:t>
            </a:r>
            <a:endParaRPr lang="en-US"/>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5151840" y="1615442"/>
            <a:ext cx="6119865" cy="2011680"/>
          </a:xfrm>
          <a:prstGeom prst="rect">
            <a:avLst/>
          </a:prstGeom>
        </p:spPr>
        <p:txBody>
          <a:bodyPr>
            <a:normAutofit/>
          </a:bodyPr>
          <a:lstStyle>
            <a:lvl1pPr marL="0" indent="0">
              <a:lnSpc>
                <a:spcPct val="90000"/>
              </a:lnSpc>
              <a:buNone/>
              <a:defRPr sz="1800"/>
            </a:lvl1pPr>
            <a:lvl2pPr marL="228600" indent="0">
              <a:lnSpc>
                <a:spcPct val="90000"/>
              </a:lnSpc>
              <a:buNone/>
              <a:defRPr sz="1600"/>
            </a:lvl2pPr>
            <a:lvl3pPr marL="457200" indent="0">
              <a:lnSpc>
                <a:spcPct val="90000"/>
              </a:lnSpc>
              <a:buNone/>
              <a:defRPr sz="1400"/>
            </a:lvl3pPr>
            <a:lvl4pPr marL="685800" indent="0">
              <a:lnSpc>
                <a:spcPct val="90000"/>
              </a:lnSpc>
              <a:buNone/>
              <a:defRPr sz="1200"/>
            </a:lvl4pPr>
            <a:lvl5pPr marL="914400" indent="0">
              <a:lnSpc>
                <a:spcPct val="90000"/>
              </a:lnSpc>
              <a:buNone/>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5148775" y="3945380"/>
            <a:ext cx="6119865" cy="2011680"/>
          </a:xfrm>
          <a:prstGeom prst="rect">
            <a:avLst/>
          </a:prstGeom>
        </p:spPr>
        <p:txBody>
          <a:bodyPr>
            <a:normAutofit/>
          </a:bodyPr>
          <a:lstStyle>
            <a:lvl1pPr marL="0" indent="0">
              <a:lnSpc>
                <a:spcPct val="90000"/>
              </a:lnSpc>
              <a:buNone/>
              <a:defRPr sz="1800"/>
            </a:lvl1pPr>
            <a:lvl2pPr marL="228600" indent="0">
              <a:lnSpc>
                <a:spcPct val="90000"/>
              </a:lnSpc>
              <a:buNone/>
              <a:defRPr sz="1600"/>
            </a:lvl2pPr>
            <a:lvl3pPr marL="457200" indent="0">
              <a:lnSpc>
                <a:spcPct val="90000"/>
              </a:lnSpc>
              <a:buNone/>
              <a:defRPr sz="1400"/>
            </a:lvl3pPr>
            <a:lvl4pPr marL="685800" indent="0">
              <a:lnSpc>
                <a:spcPct val="90000"/>
              </a:lnSpc>
              <a:buNone/>
              <a:defRPr sz="1200"/>
            </a:lvl4pPr>
            <a:lvl5pPr marL="914400" indent="0">
              <a:lnSpc>
                <a:spcPct val="90000"/>
              </a:lnSpc>
              <a:buNone/>
              <a:defRPr sz="1100"/>
            </a:lvl5pPr>
          </a:lstStyle>
          <a:p>
            <a:pPr lvl="0"/>
            <a:r>
              <a:rPr lang="en-US"/>
              <a:t>Click to edit Master text styles</a:t>
            </a:r>
          </a:p>
          <a:p>
            <a:pPr lvl="1"/>
            <a:r>
              <a:rPr lang="en-US"/>
              <a:t>Second level</a:t>
            </a:r>
          </a:p>
          <a:p>
            <a:pPr lvl="2"/>
            <a:r>
              <a:rPr lang="en-US"/>
              <a:t>Third level</a:t>
            </a:r>
          </a:p>
          <a:p>
            <a:pPr lvl="3"/>
            <a:endParaRPr lang="en-US"/>
          </a:p>
        </p:txBody>
      </p:sp>
      <p:sp>
        <p:nvSpPr>
          <p:cNvPr id="4" name="Prostokąt 3">
            <a:extLst>
              <a:ext uri="{FF2B5EF4-FFF2-40B4-BE49-F238E27FC236}">
                <a16:creationId xmlns:a16="http://schemas.microsoft.com/office/drawing/2014/main" id="{030572DE-B324-F93B-2999-CDA3AC635CFC}"/>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32E28120-1CDF-1CE6-B85C-525A963F46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4092388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D0B0C3-835D-D0D0-D9E9-7D74C49867E3}"/>
              </a:ext>
            </a:extLst>
          </p:cNvPr>
          <p:cNvSpPr>
            <a:spLocks noGrp="1"/>
          </p:cNvSpPr>
          <p:nvPr>
            <p:ph type="pic" sz="quarter" idx="15"/>
          </p:nvPr>
        </p:nvSpPr>
        <p:spPr>
          <a:xfrm>
            <a:off x="0" y="0"/>
            <a:ext cx="12192000" cy="972457"/>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t="1"/>
            </a:stretch>
          </a:blipFill>
        </p:spPr>
        <p:txBody>
          <a:bodyPr/>
          <a:lstStyle/>
          <a:p>
            <a:r>
              <a:rPr lang="en-US"/>
              <a:t>Click icon to add picture</a:t>
            </a:r>
          </a:p>
        </p:txBody>
      </p:sp>
      <p:sp>
        <p:nvSpPr>
          <p:cNvPr id="16" name="Content Placeholder 6">
            <a:extLst>
              <a:ext uri="{FF2B5EF4-FFF2-40B4-BE49-F238E27FC236}">
                <a16:creationId xmlns:a16="http://schemas.microsoft.com/office/drawing/2014/main" id="{0C2B6C37-DB7E-A276-A874-09F3C035FEE5}"/>
              </a:ext>
            </a:extLst>
          </p:cNvPr>
          <p:cNvSpPr>
            <a:spLocks noGrp="1"/>
          </p:cNvSpPr>
          <p:nvPr>
            <p:ph sz="quarter" idx="13" hasCustomPrompt="1"/>
          </p:nvPr>
        </p:nvSpPr>
        <p:spPr>
          <a:xfrm>
            <a:off x="815248" y="1949986"/>
            <a:ext cx="10528593" cy="3759287"/>
          </a:xfrm>
          <a:prstGeom prst="rect">
            <a:avLst/>
          </a:prstGeom>
        </p:spPr>
        <p:txBody>
          <a:bodyPr anchor="ctr">
            <a:normAutofit/>
          </a:bodyPr>
          <a:lstStyle>
            <a:lvl1pPr marL="164592" indent="-164592">
              <a:lnSpc>
                <a:spcPct val="100000"/>
              </a:lnSpc>
              <a:spcBef>
                <a:spcPts val="0"/>
              </a:spcBef>
              <a:buNone/>
              <a:defRPr sz="4200" b="1" i="0" cap="all" spc="50" baseline="0">
                <a:latin typeface="+mj-lt"/>
                <a:cs typeface="Poppins" pitchFamily="2" charset="77"/>
              </a:defRPr>
            </a:lvl1pPr>
          </a:lstStyle>
          <a:p>
            <a:pPr lvl="0"/>
            <a:r>
              <a:rPr lang="en-US"/>
              <a:t>Click to add Quote</a:t>
            </a:r>
          </a:p>
        </p:txBody>
      </p:sp>
      <p:sp>
        <p:nvSpPr>
          <p:cNvPr id="17" name="Title 1">
            <a:extLst>
              <a:ext uri="{FF2B5EF4-FFF2-40B4-BE49-F238E27FC236}">
                <a16:creationId xmlns:a16="http://schemas.microsoft.com/office/drawing/2014/main" id="{0D87E2B3-5FE0-798D-4C40-E2716319B65C}"/>
              </a:ext>
            </a:extLst>
          </p:cNvPr>
          <p:cNvSpPr>
            <a:spLocks noGrp="1"/>
          </p:cNvSpPr>
          <p:nvPr>
            <p:ph type="title" hasCustomPrompt="1"/>
          </p:nvPr>
        </p:nvSpPr>
        <p:spPr>
          <a:xfrm>
            <a:off x="797567" y="1148728"/>
            <a:ext cx="10546274" cy="713124"/>
          </a:xfrm>
        </p:spPr>
        <p:txBody>
          <a:bodyPr>
            <a:normAutofit/>
          </a:bodyPr>
          <a:lstStyle>
            <a:lvl1pPr>
              <a:defRPr sz="3200"/>
            </a:lvl1pPr>
          </a:lstStyle>
          <a:p>
            <a:r>
              <a:rPr lang="en-US" err="1"/>
              <a:t>Tytuł</a:t>
            </a:r>
            <a:r>
              <a:rPr lang="en-US"/>
              <a:t> </a:t>
            </a:r>
            <a:r>
              <a:rPr lang="en-US" err="1"/>
              <a:t>Slajdu</a:t>
            </a:r>
            <a:endParaRPr lang="en-US"/>
          </a:p>
        </p:txBody>
      </p:sp>
      <p:sp>
        <p:nvSpPr>
          <p:cNvPr id="3" name="Prostokąt 2">
            <a:extLst>
              <a:ext uri="{FF2B5EF4-FFF2-40B4-BE49-F238E27FC236}">
                <a16:creationId xmlns:a16="http://schemas.microsoft.com/office/drawing/2014/main" id="{92935E78-B026-8EBB-A147-9892DF30AEBD}"/>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8D443E91-5C70-6EC9-3C28-9CB3CCD99A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960253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Układ niestandardowy">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D0B0C3-835D-D0D0-D9E9-7D74C49867E3}"/>
              </a:ext>
            </a:extLst>
          </p:cNvPr>
          <p:cNvSpPr>
            <a:spLocks noGrp="1"/>
          </p:cNvSpPr>
          <p:nvPr>
            <p:ph type="pic" sz="quarter" idx="15"/>
          </p:nvPr>
        </p:nvSpPr>
        <p:spPr>
          <a:xfrm>
            <a:off x="0" y="0"/>
            <a:ext cx="12192000" cy="972457"/>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t="1"/>
            </a:stretch>
          </a:blipFill>
        </p:spPr>
        <p:txBody>
          <a:bodyPr/>
          <a:lstStyle/>
          <a:p>
            <a:r>
              <a:rPr lang="en-US"/>
              <a:t>Click icon to add picture</a:t>
            </a:r>
          </a:p>
        </p:txBody>
      </p:sp>
      <p:sp>
        <p:nvSpPr>
          <p:cNvPr id="16" name="Content Placeholder 6">
            <a:extLst>
              <a:ext uri="{FF2B5EF4-FFF2-40B4-BE49-F238E27FC236}">
                <a16:creationId xmlns:a16="http://schemas.microsoft.com/office/drawing/2014/main" id="{0C2B6C37-DB7E-A276-A874-09F3C035FEE5}"/>
              </a:ext>
            </a:extLst>
          </p:cNvPr>
          <p:cNvSpPr>
            <a:spLocks noGrp="1"/>
          </p:cNvSpPr>
          <p:nvPr>
            <p:ph sz="quarter" idx="13" hasCustomPrompt="1"/>
          </p:nvPr>
        </p:nvSpPr>
        <p:spPr>
          <a:xfrm>
            <a:off x="815248" y="1949986"/>
            <a:ext cx="10528593" cy="3759287"/>
          </a:xfrm>
          <a:prstGeom prst="rect">
            <a:avLst/>
          </a:prstGeom>
        </p:spPr>
        <p:txBody>
          <a:bodyPr anchor="ctr">
            <a:normAutofit/>
          </a:bodyPr>
          <a:lstStyle>
            <a:lvl1pPr marL="164592" indent="-164592">
              <a:lnSpc>
                <a:spcPct val="100000"/>
              </a:lnSpc>
              <a:spcBef>
                <a:spcPts val="0"/>
              </a:spcBef>
              <a:buNone/>
              <a:defRPr sz="4200" b="1" i="0" cap="all" spc="50" baseline="0">
                <a:latin typeface="+mj-lt"/>
                <a:cs typeface="Poppins" pitchFamily="2" charset="77"/>
              </a:defRPr>
            </a:lvl1pPr>
          </a:lstStyle>
          <a:p>
            <a:pPr lvl="0"/>
            <a:r>
              <a:rPr lang="en-US"/>
              <a:t>Click to add Quote</a:t>
            </a:r>
          </a:p>
        </p:txBody>
      </p:sp>
      <p:sp>
        <p:nvSpPr>
          <p:cNvPr id="17" name="Title 1">
            <a:extLst>
              <a:ext uri="{FF2B5EF4-FFF2-40B4-BE49-F238E27FC236}">
                <a16:creationId xmlns:a16="http://schemas.microsoft.com/office/drawing/2014/main" id="{0D87E2B3-5FE0-798D-4C40-E2716319B65C}"/>
              </a:ext>
            </a:extLst>
          </p:cNvPr>
          <p:cNvSpPr>
            <a:spLocks noGrp="1"/>
          </p:cNvSpPr>
          <p:nvPr>
            <p:ph type="title" hasCustomPrompt="1"/>
          </p:nvPr>
        </p:nvSpPr>
        <p:spPr>
          <a:xfrm>
            <a:off x="797567" y="1148728"/>
            <a:ext cx="10546274" cy="713124"/>
          </a:xfrm>
        </p:spPr>
        <p:txBody>
          <a:bodyPr>
            <a:normAutofit/>
          </a:bodyPr>
          <a:lstStyle>
            <a:lvl1pPr>
              <a:defRPr sz="3200">
                <a:solidFill>
                  <a:schemeClr val="accent6"/>
                </a:solidFill>
              </a:defRPr>
            </a:lvl1pPr>
          </a:lstStyle>
          <a:p>
            <a:r>
              <a:rPr lang="en-US" err="1"/>
              <a:t>Tytuł</a:t>
            </a:r>
            <a:r>
              <a:rPr lang="en-US"/>
              <a:t> </a:t>
            </a:r>
            <a:r>
              <a:rPr lang="en-US" err="1"/>
              <a:t>Slajdu</a:t>
            </a:r>
            <a:endParaRPr lang="en-US"/>
          </a:p>
        </p:txBody>
      </p:sp>
      <p:sp>
        <p:nvSpPr>
          <p:cNvPr id="3" name="Prostokąt 2">
            <a:extLst>
              <a:ext uri="{FF2B5EF4-FFF2-40B4-BE49-F238E27FC236}">
                <a16:creationId xmlns:a16="http://schemas.microsoft.com/office/drawing/2014/main" id="{FE45ED87-5130-BEDD-6EE0-0C30ADB78720}"/>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B2498759-59BC-3545-3FB5-863E2687609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3842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3816" y="832850"/>
            <a:ext cx="7478991" cy="3635797"/>
          </a:xfrm>
        </p:spPr>
        <p:txBody>
          <a:bodyPr anchor="t">
            <a:normAutofit/>
          </a:bodyPr>
          <a:lstStyle>
            <a:lvl1pPr algn="l">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4526561"/>
            <a:ext cx="6655522" cy="1545336"/>
          </a:xfrm>
          <a:prstGeom prst="rect">
            <a:avLst/>
          </a:prstGeo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rostokąt 3">
            <a:extLst>
              <a:ext uri="{FF2B5EF4-FFF2-40B4-BE49-F238E27FC236}">
                <a16:creationId xmlns:a16="http://schemas.microsoft.com/office/drawing/2014/main" id="{F74904B2-F7EB-AF34-EEEB-D62E3868EF1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59174D36-0A87-1C54-9CDA-64F15B843A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6623594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hasCustomPrompt="1"/>
          </p:nvPr>
        </p:nvSpPr>
        <p:spPr>
          <a:xfrm>
            <a:off x="809625" y="830733"/>
            <a:ext cx="10439463" cy="1034247"/>
          </a:xfrm>
        </p:spPr>
        <p:txBody>
          <a:bodyPr/>
          <a:lstStyle/>
          <a:p>
            <a:r>
              <a:rPr lang="en-US" err="1"/>
              <a:t>Tytuł</a:t>
            </a:r>
            <a:r>
              <a:rPr lang="en-US"/>
              <a:t> </a:t>
            </a:r>
            <a:r>
              <a:rPr lang="en-US" err="1"/>
              <a:t>Slajdu</a:t>
            </a:r>
            <a:endParaRPr lang="en-US"/>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09625" y="2007011"/>
            <a:ext cx="4937760" cy="559834"/>
          </a:xfrm>
          <a:prstGeom prst="rect">
            <a:avLst/>
          </a:prstGeom>
        </p:spPr>
        <p:txBody>
          <a:bodyPr anchor="b">
            <a:normAutofit/>
          </a:bodyPr>
          <a:lstStyle>
            <a:lvl1pPr marL="0" indent="0">
              <a:lnSpc>
                <a:spcPct val="90000"/>
              </a:lnSpc>
              <a:buNone/>
              <a:defRPr sz="2000" b="1" i="0" cap="all" baseline="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30246" y="2007011"/>
            <a:ext cx="4937760" cy="559834"/>
          </a:xfrm>
          <a:prstGeom prst="rect">
            <a:avLst/>
          </a:prstGeom>
        </p:spPr>
        <p:txBody>
          <a:bodyPr anchor="b">
            <a:normAutofit/>
          </a:bodyPr>
          <a:lstStyle>
            <a:lvl1pPr marL="0" indent="0">
              <a:lnSpc>
                <a:spcPct val="90000"/>
              </a:lnSpc>
              <a:buNone/>
              <a:defRPr sz="2000" b="1" i="0" cap="all" baseline="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09625" y="2708876"/>
            <a:ext cx="4937760" cy="3326799"/>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330246" y="2708876"/>
            <a:ext cx="4937760" cy="3326799"/>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4" name="Prostokąt 3">
            <a:extLst>
              <a:ext uri="{FF2B5EF4-FFF2-40B4-BE49-F238E27FC236}">
                <a16:creationId xmlns:a16="http://schemas.microsoft.com/office/drawing/2014/main" id="{A88758AD-CE0D-0C41-E4E6-40F245560AF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9052629D-130D-FECE-BCC9-FAA97962DD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167201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30477" y="775748"/>
            <a:ext cx="9322472" cy="1132258"/>
          </a:xfrm>
        </p:spPr>
        <p:txBody>
          <a:bodyPr/>
          <a:lstStyle/>
          <a:p>
            <a:r>
              <a:rPr lang="en-US" err="1"/>
              <a:t>Tytuł</a:t>
            </a:r>
            <a:r>
              <a:rPr lang="en-US"/>
              <a:t> </a:t>
            </a:r>
            <a:r>
              <a:rPr lang="en-US" err="1"/>
              <a:t>Slajdu</a:t>
            </a:r>
            <a:endParaRPr lang="en-US"/>
          </a:p>
        </p:txBody>
      </p:sp>
      <p:sp>
        <p:nvSpPr>
          <p:cNvPr id="4" name="Prostokąt 3">
            <a:extLst>
              <a:ext uri="{FF2B5EF4-FFF2-40B4-BE49-F238E27FC236}">
                <a16:creationId xmlns:a16="http://schemas.microsoft.com/office/drawing/2014/main" id="{90BD54DF-FDFE-5578-824C-DB83C29EA991}"/>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800CC8E8-C4D9-8CC8-0E34-C1A9B343384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51693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BE3724F5-BEC4-6D3F-3BD6-058EFAE54879}"/>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C62AD346-4519-89DF-A3C5-560FBDA00B9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826883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hasCustomPrompt="1"/>
          </p:nvPr>
        </p:nvSpPr>
        <p:spPr>
          <a:xfrm>
            <a:off x="813816" y="847531"/>
            <a:ext cx="3595634" cy="1757505"/>
          </a:xfrm>
        </p:spPr>
        <p:txBody>
          <a:bodyPr anchor="t">
            <a:normAutofit/>
          </a:bodyPr>
          <a:lstStyle>
            <a:lvl1pPr>
              <a:defRPr sz="2800"/>
            </a:lvl1pPr>
          </a:lstStyle>
          <a:p>
            <a:r>
              <a:rPr lang="en-US" err="1"/>
              <a:t>Tytuł</a:t>
            </a:r>
            <a:r>
              <a:rPr lang="en-US"/>
              <a:t> </a:t>
            </a:r>
            <a:r>
              <a:rPr lang="en-US" err="1"/>
              <a:t>Slajdu</a:t>
            </a:r>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1490553" y="457200"/>
            <a:ext cx="1845772" cy="365125"/>
          </a:xfrm>
        </p:spPr>
        <p:txBody>
          <a:bodyPr/>
          <a:lstStyle/>
          <a:p>
            <a:endParaRPr lang="en-US"/>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813816" y="2605037"/>
            <a:ext cx="3595634" cy="3390574"/>
          </a:xfrm>
          <a:prstGeom prst="rect">
            <a:avLst/>
          </a:prstGeo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13868" y="842372"/>
            <a:ext cx="6440258" cy="5057387"/>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Prostokąt 4">
            <a:extLst>
              <a:ext uri="{FF2B5EF4-FFF2-40B4-BE49-F238E27FC236}">
                <a16:creationId xmlns:a16="http://schemas.microsoft.com/office/drawing/2014/main" id="{EB08D515-513B-C56C-49D1-0DB83015779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FED3A6BA-FF12-7EDB-D14A-98894ADA17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067161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hasCustomPrompt="1"/>
          </p:nvPr>
        </p:nvSpPr>
        <p:spPr>
          <a:xfrm>
            <a:off x="813816" y="894666"/>
            <a:ext cx="3595634" cy="2212313"/>
          </a:xfrm>
        </p:spPr>
        <p:txBody>
          <a:bodyPr anchor="t">
            <a:normAutofit/>
          </a:bodyPr>
          <a:lstStyle>
            <a:lvl1pPr>
              <a:defRPr sz="2800"/>
            </a:lvl1pPr>
          </a:lstStyle>
          <a:p>
            <a:r>
              <a:rPr lang="en-US" err="1"/>
              <a:t>Tytuł</a:t>
            </a:r>
            <a:r>
              <a:rPr lang="en-US"/>
              <a:t> </a:t>
            </a:r>
            <a:r>
              <a:rPr lang="en-US" err="1"/>
              <a:t>Slajdu</a:t>
            </a:r>
            <a:endParaRPr lang="en-US"/>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3816" y="3163019"/>
            <a:ext cx="3585586" cy="2800315"/>
          </a:xfrm>
          <a:prstGeom prst="rect">
            <a:avLst/>
          </a:prstGeom>
        </p:spPr>
        <p:txBody>
          <a:bodyPr anchor="t" anchorCtr="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589154" y="894665"/>
            <a:ext cx="5685399" cy="5039969"/>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Prostokąt 4">
            <a:extLst>
              <a:ext uri="{FF2B5EF4-FFF2-40B4-BE49-F238E27FC236}">
                <a16:creationId xmlns:a16="http://schemas.microsoft.com/office/drawing/2014/main" id="{2CBB4743-45DF-3343-305C-7B969C958290}"/>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204EC018-74B4-A37C-D127-F36016D2E0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28047"/>
            <a:ext cx="5672379" cy="539220"/>
          </a:xfrm>
          <a:prstGeom prst="rect">
            <a:avLst/>
          </a:prstGeom>
        </p:spPr>
      </p:pic>
    </p:spTree>
    <p:extLst>
      <p:ext uri="{BB962C8B-B14F-4D97-AF65-F5344CB8AC3E}">
        <p14:creationId xmlns:p14="http://schemas.microsoft.com/office/powerpoint/2010/main" val="635195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90" y="826903"/>
            <a:ext cx="7342307" cy="1133856"/>
          </a:xfrm>
        </p:spPr>
        <p:txBody>
          <a:bodyPr anchor="t" anchorCtr="0">
            <a:noAutofit/>
          </a:bodyPr>
          <a:lstStyle>
            <a:lvl1pPr algn="l">
              <a:defRPr sz="3200"/>
            </a:lvl1pPr>
          </a:lstStyle>
          <a:p>
            <a:r>
              <a:rPr lang="en-US" err="1"/>
              <a:t>Tytuł</a:t>
            </a:r>
            <a:r>
              <a:rPr lang="en-US"/>
              <a:t> </a:t>
            </a:r>
            <a:r>
              <a:rPr lang="en-US" err="1"/>
              <a:t>Slajdu</a:t>
            </a:r>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830476" y="457200"/>
            <a:ext cx="429207" cy="365125"/>
          </a:xfrm>
        </p:spPr>
        <p:txBody>
          <a:bodyPr/>
          <a:lstStyle/>
          <a:p>
            <a:fld id="{CC057153-B650-4DEB-B370-79DDCFDCE934}" type="slidenum">
              <a:rPr lang="en-US" smtClean="0"/>
              <a:t>‹#›</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490553" y="457200"/>
            <a:ext cx="1845772" cy="365125"/>
          </a:xfrm>
        </p:spPr>
        <p:txBody>
          <a:bodyPr/>
          <a:lstStyle/>
          <a:p>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15390" y="1996874"/>
            <a:ext cx="10467653" cy="2743200"/>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3" name="Picture Placeholder 10">
            <a:extLst>
              <a:ext uri="{FF2B5EF4-FFF2-40B4-BE49-F238E27FC236}">
                <a16:creationId xmlns:a16="http://schemas.microsoft.com/office/drawing/2014/main" id="{F099A399-8358-4832-8F28-17D6ED3E7425}"/>
              </a:ext>
            </a:extLst>
          </p:cNvPr>
          <p:cNvSpPr>
            <a:spLocks noGrp="1"/>
          </p:cNvSpPr>
          <p:nvPr>
            <p:ph type="pic" sz="quarter" idx="15"/>
          </p:nvPr>
        </p:nvSpPr>
        <p:spPr>
          <a:xfrm>
            <a:off x="0" y="5346323"/>
            <a:ext cx="12192000" cy="972457"/>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l="1" t="1"/>
            </a:stretch>
          </a:blipFill>
        </p:spPr>
        <p:txBody>
          <a:bodyPr/>
          <a:lstStyle/>
          <a:p>
            <a:r>
              <a:rPr lang="en-US"/>
              <a:t>Click icon to add picture</a:t>
            </a:r>
          </a:p>
        </p:txBody>
      </p:sp>
      <p:sp>
        <p:nvSpPr>
          <p:cNvPr id="7" name="Prostokąt 6">
            <a:extLst>
              <a:ext uri="{FF2B5EF4-FFF2-40B4-BE49-F238E27FC236}">
                <a16:creationId xmlns:a16="http://schemas.microsoft.com/office/drawing/2014/main" id="{2C3B66EE-2183-80CD-170E-743C9C9A0754}"/>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E82F01D3-ED15-4671-FACF-8CDE489C85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036967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3688" y="775748"/>
            <a:ext cx="8430767" cy="1842020"/>
          </a:xfrm>
        </p:spPr>
        <p:txBody>
          <a:bodyPr anchor="t" anchorCtr="0">
            <a:noAutofit/>
          </a:bodyPr>
          <a:lstStyle>
            <a:lvl1pPr>
              <a:defRPr sz="3200"/>
            </a:lvl1pPr>
          </a:lstStyle>
          <a:p>
            <a:r>
              <a:rPr lang="en-US" err="1"/>
              <a:t>Tytuł</a:t>
            </a:r>
            <a:r>
              <a:rPr lang="en-US"/>
              <a:t> </a:t>
            </a:r>
            <a:r>
              <a:rPr lang="en-US" err="1"/>
              <a:t>Slajdu</a:t>
            </a:r>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813816" y="2717420"/>
            <a:ext cx="8430639" cy="1279615"/>
          </a:xfrm>
          <a:prstGeom prst="rect">
            <a:avLst/>
          </a:prstGeom>
        </p:spPr>
        <p:txBody>
          <a:bodyPr>
            <a:no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a:p>
            <a:pPr lvl="3"/>
            <a:endParaRPr lang="en-US"/>
          </a:p>
        </p:txBody>
      </p:sp>
      <p:sp>
        <p:nvSpPr>
          <p:cNvPr id="4" name="Prostokąt 3">
            <a:extLst>
              <a:ext uri="{FF2B5EF4-FFF2-40B4-BE49-F238E27FC236}">
                <a16:creationId xmlns:a16="http://schemas.microsoft.com/office/drawing/2014/main" id="{A6D1AD8F-E6C8-025F-4DB7-D254F18C99AD}"/>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A804FF54-8F1C-D7DE-A464-2365DD50FD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516513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clusion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90" y="826903"/>
            <a:ext cx="7342307" cy="1133856"/>
          </a:xfrm>
        </p:spPr>
        <p:txBody>
          <a:bodyPr anchor="t" anchorCtr="0">
            <a:noAutofit/>
          </a:bodyPr>
          <a:lstStyle>
            <a:lvl1pPr algn="l">
              <a:defRPr sz="3200"/>
            </a:lvl1pPr>
          </a:lstStyle>
          <a:p>
            <a:r>
              <a:rPr lang="en-US" err="1"/>
              <a:t>Tytuł</a:t>
            </a:r>
            <a:r>
              <a:rPr lang="en-US"/>
              <a:t> </a:t>
            </a:r>
            <a:r>
              <a:rPr lang="en-US" err="1"/>
              <a:t>Slajdu</a:t>
            </a:r>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15390" y="1993393"/>
            <a:ext cx="10467653" cy="787908"/>
          </a:xfrm>
          <a:prstGeom prst="rect">
            <a:avLst/>
          </a:prstGeom>
        </p:spPr>
        <p:txBody>
          <a:bodyPr>
            <a:norm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p:txBody>
      </p:sp>
      <p:sp>
        <p:nvSpPr>
          <p:cNvPr id="6" name="Picture Placeholder 10">
            <a:extLst>
              <a:ext uri="{FF2B5EF4-FFF2-40B4-BE49-F238E27FC236}">
                <a16:creationId xmlns:a16="http://schemas.microsoft.com/office/drawing/2014/main" id="{3A2C70C2-1398-E6BF-EFFB-35D9A02DE71C}"/>
              </a:ext>
            </a:extLst>
          </p:cNvPr>
          <p:cNvSpPr>
            <a:spLocks noGrp="1"/>
          </p:cNvSpPr>
          <p:nvPr>
            <p:ph type="pic" sz="quarter" idx="14"/>
          </p:nvPr>
        </p:nvSpPr>
        <p:spPr>
          <a:xfrm>
            <a:off x="-1" y="3079730"/>
            <a:ext cx="12192000" cy="377827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4" name="Prostokąt 3">
            <a:extLst>
              <a:ext uri="{FF2B5EF4-FFF2-40B4-BE49-F238E27FC236}">
                <a16:creationId xmlns:a16="http://schemas.microsoft.com/office/drawing/2014/main" id="{26E899E3-4B39-99AE-E132-28638BF452D2}"/>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54AF03E-1024-2DAB-CB1F-620B8FD8F93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606393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clusion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89" y="1020815"/>
            <a:ext cx="5280025" cy="566928"/>
          </a:xfrm>
        </p:spPr>
        <p:txBody>
          <a:bodyPr anchor="t" anchorCtr="0">
            <a:noAutofit/>
          </a:bodyPr>
          <a:lstStyle>
            <a:lvl1pPr algn="l">
              <a:defRPr sz="3200" cap="none"/>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815974" y="2471933"/>
            <a:ext cx="5280025" cy="968375"/>
          </a:xfrm>
        </p:spPr>
        <p:txBody>
          <a:bodyPr>
            <a:noAutofit/>
          </a:bodyPr>
          <a:lstStyle>
            <a:lvl1pPr>
              <a:defRPr sz="1400"/>
            </a:lvl1pPr>
            <a:lvl2pPr>
              <a:defRPr sz="1400"/>
            </a:lvl2pPr>
            <a:lvl3pPr>
              <a:defRPr sz="1400"/>
            </a:lvl3pPr>
            <a:lvl4pPr>
              <a:defRPr sz="1400"/>
            </a:lvl4pPr>
            <a:lvl5pPr>
              <a:defRPr sz="14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itle 1">
            <a:extLst>
              <a:ext uri="{FF2B5EF4-FFF2-40B4-BE49-F238E27FC236}">
                <a16:creationId xmlns:a16="http://schemas.microsoft.com/office/drawing/2014/main" id="{03DB974F-3752-47A7-1D87-51663C0214BD}"/>
              </a:ext>
            </a:extLst>
          </p:cNvPr>
          <p:cNvSpPr txBox="1">
            <a:spLocks/>
          </p:cNvSpPr>
          <p:nvPr userDrawn="1"/>
        </p:nvSpPr>
        <p:spPr>
          <a:xfrm>
            <a:off x="815389" y="1722563"/>
            <a:ext cx="5280025" cy="56692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cap="none" spc="50" baseline="0">
                <a:solidFill>
                  <a:schemeClr val="tx1"/>
                </a:solidFill>
                <a:latin typeface=""/>
                <a:ea typeface="+mj-ea"/>
                <a:cs typeface="Poppins" pitchFamily="2" charset="77"/>
              </a:defRPr>
            </a:lvl1pPr>
          </a:lstStyle>
          <a:p>
            <a:r>
              <a:rPr lang="en-US" sz="2000" err="1">
                <a:solidFill>
                  <a:schemeClr val="bg1"/>
                </a:solidFill>
              </a:rPr>
              <a:t>Podtytuł</a:t>
            </a:r>
            <a:endParaRPr lang="en-US" sz="2000">
              <a:solidFill>
                <a:schemeClr val="bg1"/>
              </a:solidFill>
            </a:endParaRPr>
          </a:p>
        </p:txBody>
      </p:sp>
      <p:sp>
        <p:nvSpPr>
          <p:cNvPr id="9" name="Prostokąt 8">
            <a:extLst>
              <a:ext uri="{FF2B5EF4-FFF2-40B4-BE49-F238E27FC236}">
                <a16:creationId xmlns:a16="http://schemas.microsoft.com/office/drawing/2014/main" id="{424560CC-D48C-4B31-DCD4-E00D645F177F}"/>
              </a:ext>
            </a:extLst>
          </p:cNvPr>
          <p:cNvSpPr/>
          <p:nvPr userDrawn="1"/>
        </p:nvSpPr>
        <p:spPr>
          <a:xfrm>
            <a:off x="9204960" y="1020815"/>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9995FDFE-84CF-4F36-E6F0-CF4C62BE1AA0}"/>
              </a:ext>
            </a:extLst>
          </p:cNvPr>
          <p:cNvSpPr/>
          <p:nvPr userDrawn="1"/>
        </p:nvSpPr>
        <p:spPr>
          <a:xfrm>
            <a:off x="6601844" y="1020815"/>
            <a:ext cx="2438400" cy="2438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obrazu 13">
            <a:extLst>
              <a:ext uri="{FF2B5EF4-FFF2-40B4-BE49-F238E27FC236}">
                <a16:creationId xmlns:a16="http://schemas.microsoft.com/office/drawing/2014/main" id="{AE7E60E8-1566-F3CA-5A06-6DD1738B1F9B}"/>
              </a:ext>
            </a:extLst>
          </p:cNvPr>
          <p:cNvSpPr>
            <a:spLocks noGrp="1"/>
          </p:cNvSpPr>
          <p:nvPr>
            <p:ph type="pic" sz="quarter" idx="16"/>
          </p:nvPr>
        </p:nvSpPr>
        <p:spPr>
          <a:xfrm>
            <a:off x="7514455" y="1386172"/>
            <a:ext cx="613178" cy="613178"/>
          </a:xfrm>
        </p:spPr>
        <p:txBody>
          <a:bodyPr/>
          <a:lstStyle/>
          <a:p>
            <a:endParaRPr lang="pl-PL"/>
          </a:p>
        </p:txBody>
      </p:sp>
      <p:sp>
        <p:nvSpPr>
          <p:cNvPr id="15" name="Symbol zastępczy tekstu 7">
            <a:extLst>
              <a:ext uri="{FF2B5EF4-FFF2-40B4-BE49-F238E27FC236}">
                <a16:creationId xmlns:a16="http://schemas.microsoft.com/office/drawing/2014/main" id="{2AF48533-6054-2968-B2C6-9283A40C39EE}"/>
              </a:ext>
            </a:extLst>
          </p:cNvPr>
          <p:cNvSpPr>
            <a:spLocks noGrp="1"/>
          </p:cNvSpPr>
          <p:nvPr>
            <p:ph type="body" sz="quarter" idx="21" hasCustomPrompt="1"/>
          </p:nvPr>
        </p:nvSpPr>
        <p:spPr>
          <a:xfrm>
            <a:off x="6675438" y="2133642"/>
            <a:ext cx="2278062" cy="260350"/>
          </a:xfrm>
        </p:spPr>
        <p:txBody>
          <a:bodyPr>
            <a:noAutofit/>
          </a:bodyPr>
          <a:lstStyle>
            <a:lvl1pPr algn="ctr">
              <a:defRPr sz="1200" b="1">
                <a:latin typeface=""/>
              </a:defRPr>
            </a:lvl1pPr>
          </a:lstStyle>
          <a:p>
            <a:pPr lvl="0"/>
            <a:r>
              <a:rPr lang="pl-PL"/>
              <a:t>tytuł</a:t>
            </a:r>
          </a:p>
        </p:txBody>
      </p:sp>
      <p:sp>
        <p:nvSpPr>
          <p:cNvPr id="16" name="Symbol zastępczy tekstu 7">
            <a:extLst>
              <a:ext uri="{FF2B5EF4-FFF2-40B4-BE49-F238E27FC236}">
                <a16:creationId xmlns:a16="http://schemas.microsoft.com/office/drawing/2014/main" id="{D06229F9-6290-7E1E-C665-BA15457D1878}"/>
              </a:ext>
            </a:extLst>
          </p:cNvPr>
          <p:cNvSpPr>
            <a:spLocks noGrp="1"/>
          </p:cNvSpPr>
          <p:nvPr>
            <p:ph type="body" sz="quarter" idx="22" hasCustomPrompt="1"/>
          </p:nvPr>
        </p:nvSpPr>
        <p:spPr>
          <a:xfrm>
            <a:off x="6675438" y="2516413"/>
            <a:ext cx="2278062" cy="942801"/>
          </a:xfrm>
        </p:spPr>
        <p:txBody>
          <a:bodyPr>
            <a:noAutofit/>
          </a:bodyPr>
          <a:lstStyle>
            <a:lvl1pPr algn="ctr">
              <a:defRPr sz="1100" b="0">
                <a:latin typeface=""/>
              </a:defRPr>
            </a:lvl1pPr>
          </a:lstStyle>
          <a:p>
            <a:pPr lvl="0"/>
            <a:r>
              <a:rPr lang="pl-PL"/>
              <a:t>tytuł</a:t>
            </a:r>
          </a:p>
        </p:txBody>
      </p:sp>
      <p:sp>
        <p:nvSpPr>
          <p:cNvPr id="36" name="Symbol zastępczy obrazu 13">
            <a:extLst>
              <a:ext uri="{FF2B5EF4-FFF2-40B4-BE49-F238E27FC236}">
                <a16:creationId xmlns:a16="http://schemas.microsoft.com/office/drawing/2014/main" id="{ED6B73C7-10F2-7056-8FA1-53B800B94CBD}"/>
              </a:ext>
            </a:extLst>
          </p:cNvPr>
          <p:cNvSpPr>
            <a:spLocks noGrp="1"/>
          </p:cNvSpPr>
          <p:nvPr>
            <p:ph type="pic" sz="quarter" idx="23"/>
          </p:nvPr>
        </p:nvSpPr>
        <p:spPr>
          <a:xfrm>
            <a:off x="10117007" y="1386172"/>
            <a:ext cx="613178" cy="613178"/>
          </a:xfrm>
        </p:spPr>
        <p:txBody>
          <a:bodyPr/>
          <a:lstStyle/>
          <a:p>
            <a:endParaRPr lang="pl-PL"/>
          </a:p>
        </p:txBody>
      </p:sp>
      <p:sp>
        <p:nvSpPr>
          <p:cNvPr id="37" name="Symbol zastępczy tekstu 7">
            <a:extLst>
              <a:ext uri="{FF2B5EF4-FFF2-40B4-BE49-F238E27FC236}">
                <a16:creationId xmlns:a16="http://schemas.microsoft.com/office/drawing/2014/main" id="{344E6293-1D25-C7CF-C726-A0C57F908785}"/>
              </a:ext>
            </a:extLst>
          </p:cNvPr>
          <p:cNvSpPr>
            <a:spLocks noGrp="1"/>
          </p:cNvSpPr>
          <p:nvPr>
            <p:ph type="body" sz="quarter" idx="24" hasCustomPrompt="1"/>
          </p:nvPr>
        </p:nvSpPr>
        <p:spPr>
          <a:xfrm>
            <a:off x="9277990" y="2133642"/>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38" name="Symbol zastępczy tekstu 7">
            <a:extLst>
              <a:ext uri="{FF2B5EF4-FFF2-40B4-BE49-F238E27FC236}">
                <a16:creationId xmlns:a16="http://schemas.microsoft.com/office/drawing/2014/main" id="{FB83F2AE-562C-1ADE-79B8-C34DB4471D53}"/>
              </a:ext>
            </a:extLst>
          </p:cNvPr>
          <p:cNvSpPr>
            <a:spLocks noGrp="1"/>
          </p:cNvSpPr>
          <p:nvPr>
            <p:ph type="body" sz="quarter" idx="25" hasCustomPrompt="1"/>
          </p:nvPr>
        </p:nvSpPr>
        <p:spPr>
          <a:xfrm>
            <a:off x="9277990" y="2516413"/>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39" name="Prostokąt 38">
            <a:extLst>
              <a:ext uri="{FF2B5EF4-FFF2-40B4-BE49-F238E27FC236}">
                <a16:creationId xmlns:a16="http://schemas.microsoft.com/office/drawing/2014/main" id="{C0FF10DC-4971-D738-449D-2EB52D307495}"/>
              </a:ext>
            </a:extLst>
          </p:cNvPr>
          <p:cNvSpPr/>
          <p:nvPr userDrawn="1"/>
        </p:nvSpPr>
        <p:spPr>
          <a:xfrm>
            <a:off x="9204960" y="3652885"/>
            <a:ext cx="2438400" cy="2438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ymbol zastępczy obrazu 13">
            <a:extLst>
              <a:ext uri="{FF2B5EF4-FFF2-40B4-BE49-F238E27FC236}">
                <a16:creationId xmlns:a16="http://schemas.microsoft.com/office/drawing/2014/main" id="{E38F8ACA-A9D2-09A8-5FAA-13FE614C47C4}"/>
              </a:ext>
            </a:extLst>
          </p:cNvPr>
          <p:cNvSpPr>
            <a:spLocks noGrp="1"/>
          </p:cNvSpPr>
          <p:nvPr>
            <p:ph type="pic" sz="quarter" idx="26"/>
          </p:nvPr>
        </p:nvSpPr>
        <p:spPr>
          <a:xfrm>
            <a:off x="10117571" y="4018242"/>
            <a:ext cx="613178" cy="613178"/>
          </a:xfrm>
        </p:spPr>
        <p:txBody>
          <a:bodyPr/>
          <a:lstStyle/>
          <a:p>
            <a:endParaRPr lang="pl-PL"/>
          </a:p>
        </p:txBody>
      </p:sp>
      <p:sp>
        <p:nvSpPr>
          <p:cNvPr id="41" name="Symbol zastępczy tekstu 7">
            <a:extLst>
              <a:ext uri="{FF2B5EF4-FFF2-40B4-BE49-F238E27FC236}">
                <a16:creationId xmlns:a16="http://schemas.microsoft.com/office/drawing/2014/main" id="{0B7A9BD8-B036-17E0-2EE0-30353B12360C}"/>
              </a:ext>
            </a:extLst>
          </p:cNvPr>
          <p:cNvSpPr>
            <a:spLocks noGrp="1"/>
          </p:cNvSpPr>
          <p:nvPr>
            <p:ph type="body" sz="quarter" idx="27" hasCustomPrompt="1"/>
          </p:nvPr>
        </p:nvSpPr>
        <p:spPr>
          <a:xfrm>
            <a:off x="9278554" y="4765712"/>
            <a:ext cx="2278062" cy="260350"/>
          </a:xfrm>
        </p:spPr>
        <p:txBody>
          <a:bodyPr>
            <a:noAutofit/>
          </a:bodyPr>
          <a:lstStyle>
            <a:lvl1pPr algn="ctr">
              <a:defRPr sz="1200" b="1">
                <a:latin typeface=""/>
              </a:defRPr>
            </a:lvl1pPr>
          </a:lstStyle>
          <a:p>
            <a:pPr lvl="0"/>
            <a:r>
              <a:rPr lang="pl-PL"/>
              <a:t>tytuł</a:t>
            </a:r>
          </a:p>
        </p:txBody>
      </p:sp>
      <p:sp>
        <p:nvSpPr>
          <p:cNvPr id="42" name="Symbol zastępczy tekstu 7">
            <a:extLst>
              <a:ext uri="{FF2B5EF4-FFF2-40B4-BE49-F238E27FC236}">
                <a16:creationId xmlns:a16="http://schemas.microsoft.com/office/drawing/2014/main" id="{44EAE3AE-B616-601B-8EFB-7F3BCDF53E2F}"/>
              </a:ext>
            </a:extLst>
          </p:cNvPr>
          <p:cNvSpPr>
            <a:spLocks noGrp="1"/>
          </p:cNvSpPr>
          <p:nvPr>
            <p:ph type="body" sz="quarter" idx="28" hasCustomPrompt="1"/>
          </p:nvPr>
        </p:nvSpPr>
        <p:spPr>
          <a:xfrm>
            <a:off x="9278554" y="5148483"/>
            <a:ext cx="2278062" cy="942801"/>
          </a:xfrm>
        </p:spPr>
        <p:txBody>
          <a:bodyPr>
            <a:noAutofit/>
          </a:bodyPr>
          <a:lstStyle>
            <a:lvl1pPr algn="ctr">
              <a:defRPr sz="1100" b="0">
                <a:latin typeface=""/>
              </a:defRPr>
            </a:lvl1pPr>
          </a:lstStyle>
          <a:p>
            <a:pPr lvl="0"/>
            <a:r>
              <a:rPr lang="pl-PL"/>
              <a:t>tytuł</a:t>
            </a:r>
          </a:p>
        </p:txBody>
      </p:sp>
      <p:sp>
        <p:nvSpPr>
          <p:cNvPr id="43" name="Prostokąt 42">
            <a:extLst>
              <a:ext uri="{FF2B5EF4-FFF2-40B4-BE49-F238E27FC236}">
                <a16:creationId xmlns:a16="http://schemas.microsoft.com/office/drawing/2014/main" id="{A8A81AD4-E8A8-4A6F-E60B-678BAC075473}"/>
              </a:ext>
            </a:extLst>
          </p:cNvPr>
          <p:cNvSpPr/>
          <p:nvPr userDrawn="1"/>
        </p:nvSpPr>
        <p:spPr>
          <a:xfrm>
            <a:off x="6601844" y="3652884"/>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ymbol zastępczy obrazu 13">
            <a:extLst>
              <a:ext uri="{FF2B5EF4-FFF2-40B4-BE49-F238E27FC236}">
                <a16:creationId xmlns:a16="http://schemas.microsoft.com/office/drawing/2014/main" id="{84F2D8CE-B85D-017F-0B90-6F8CF241B045}"/>
              </a:ext>
            </a:extLst>
          </p:cNvPr>
          <p:cNvSpPr>
            <a:spLocks noGrp="1"/>
          </p:cNvSpPr>
          <p:nvPr>
            <p:ph type="pic" sz="quarter" idx="29"/>
          </p:nvPr>
        </p:nvSpPr>
        <p:spPr>
          <a:xfrm>
            <a:off x="7513891" y="4018241"/>
            <a:ext cx="613178" cy="613178"/>
          </a:xfrm>
        </p:spPr>
        <p:txBody>
          <a:bodyPr/>
          <a:lstStyle/>
          <a:p>
            <a:endParaRPr lang="pl-PL"/>
          </a:p>
        </p:txBody>
      </p:sp>
      <p:sp>
        <p:nvSpPr>
          <p:cNvPr id="45" name="Symbol zastępczy tekstu 7">
            <a:extLst>
              <a:ext uri="{FF2B5EF4-FFF2-40B4-BE49-F238E27FC236}">
                <a16:creationId xmlns:a16="http://schemas.microsoft.com/office/drawing/2014/main" id="{23A803E2-A7A6-816F-0C4E-E74A60C2DD79}"/>
              </a:ext>
            </a:extLst>
          </p:cNvPr>
          <p:cNvSpPr>
            <a:spLocks noGrp="1"/>
          </p:cNvSpPr>
          <p:nvPr>
            <p:ph type="body" sz="quarter" idx="30" hasCustomPrompt="1"/>
          </p:nvPr>
        </p:nvSpPr>
        <p:spPr>
          <a:xfrm>
            <a:off x="6674874" y="4765711"/>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46" name="Symbol zastępczy tekstu 7">
            <a:extLst>
              <a:ext uri="{FF2B5EF4-FFF2-40B4-BE49-F238E27FC236}">
                <a16:creationId xmlns:a16="http://schemas.microsoft.com/office/drawing/2014/main" id="{4F6B5CA4-9C15-770F-7C46-1D6720266523}"/>
              </a:ext>
            </a:extLst>
          </p:cNvPr>
          <p:cNvSpPr>
            <a:spLocks noGrp="1"/>
          </p:cNvSpPr>
          <p:nvPr>
            <p:ph type="body" sz="quarter" idx="31" hasCustomPrompt="1"/>
          </p:nvPr>
        </p:nvSpPr>
        <p:spPr>
          <a:xfrm>
            <a:off x="6674874" y="5148482"/>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47" name="Prostokąt 46">
            <a:extLst>
              <a:ext uri="{FF2B5EF4-FFF2-40B4-BE49-F238E27FC236}">
                <a16:creationId xmlns:a16="http://schemas.microsoft.com/office/drawing/2014/main" id="{81E5D354-98C8-A5F8-2515-8D08AFFDC3B5}"/>
              </a:ext>
            </a:extLst>
          </p:cNvPr>
          <p:cNvSpPr/>
          <p:nvPr userDrawn="1"/>
        </p:nvSpPr>
        <p:spPr>
          <a:xfrm>
            <a:off x="3993323" y="3652884"/>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ymbol zastępczy obrazu 13">
            <a:extLst>
              <a:ext uri="{FF2B5EF4-FFF2-40B4-BE49-F238E27FC236}">
                <a16:creationId xmlns:a16="http://schemas.microsoft.com/office/drawing/2014/main" id="{5BB9E036-976A-A335-4026-66305088E00A}"/>
              </a:ext>
            </a:extLst>
          </p:cNvPr>
          <p:cNvSpPr>
            <a:spLocks noGrp="1"/>
          </p:cNvSpPr>
          <p:nvPr>
            <p:ph type="pic" sz="quarter" idx="32"/>
          </p:nvPr>
        </p:nvSpPr>
        <p:spPr>
          <a:xfrm>
            <a:off x="4905370" y="4018241"/>
            <a:ext cx="613178" cy="613178"/>
          </a:xfrm>
        </p:spPr>
        <p:txBody>
          <a:bodyPr/>
          <a:lstStyle/>
          <a:p>
            <a:endParaRPr lang="pl-PL"/>
          </a:p>
        </p:txBody>
      </p:sp>
      <p:sp>
        <p:nvSpPr>
          <p:cNvPr id="49" name="Symbol zastępczy tekstu 7">
            <a:extLst>
              <a:ext uri="{FF2B5EF4-FFF2-40B4-BE49-F238E27FC236}">
                <a16:creationId xmlns:a16="http://schemas.microsoft.com/office/drawing/2014/main" id="{9FA19DDF-40CA-60C3-BC67-64F4C7B46447}"/>
              </a:ext>
            </a:extLst>
          </p:cNvPr>
          <p:cNvSpPr>
            <a:spLocks noGrp="1"/>
          </p:cNvSpPr>
          <p:nvPr>
            <p:ph type="body" sz="quarter" idx="33" hasCustomPrompt="1"/>
          </p:nvPr>
        </p:nvSpPr>
        <p:spPr>
          <a:xfrm>
            <a:off x="4066353" y="4765711"/>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50" name="Symbol zastępczy tekstu 7">
            <a:extLst>
              <a:ext uri="{FF2B5EF4-FFF2-40B4-BE49-F238E27FC236}">
                <a16:creationId xmlns:a16="http://schemas.microsoft.com/office/drawing/2014/main" id="{2FC2EBC2-2D63-EB87-F8F4-38A811C43BB0}"/>
              </a:ext>
            </a:extLst>
          </p:cNvPr>
          <p:cNvSpPr>
            <a:spLocks noGrp="1"/>
          </p:cNvSpPr>
          <p:nvPr>
            <p:ph type="body" sz="quarter" idx="34" hasCustomPrompt="1"/>
          </p:nvPr>
        </p:nvSpPr>
        <p:spPr>
          <a:xfrm>
            <a:off x="4066353" y="5148482"/>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3" name="Prostokąt 2">
            <a:extLst>
              <a:ext uri="{FF2B5EF4-FFF2-40B4-BE49-F238E27FC236}">
                <a16:creationId xmlns:a16="http://schemas.microsoft.com/office/drawing/2014/main" id="{B2690864-201E-A7B0-4147-644E35094FE2}"/>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00D9092D-9209-3A38-B0C4-1485DD7C04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988291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onclusion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89" y="1020815"/>
            <a:ext cx="5280025" cy="566928"/>
          </a:xfrm>
        </p:spPr>
        <p:txBody>
          <a:bodyPr anchor="t" anchorCtr="0">
            <a:noAutofit/>
          </a:bodyPr>
          <a:lstStyle>
            <a:lvl1pPr algn="l">
              <a:defRPr sz="3200" cap="none"/>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815974" y="2471933"/>
            <a:ext cx="5280025" cy="968375"/>
          </a:xfrm>
        </p:spPr>
        <p:txBody>
          <a:bodyPr>
            <a:noAutofit/>
          </a:bodyPr>
          <a:lstStyle>
            <a:lvl1pPr>
              <a:defRPr sz="1400"/>
            </a:lvl1pPr>
            <a:lvl2pPr>
              <a:defRPr sz="1400"/>
            </a:lvl2pPr>
            <a:lvl3pPr>
              <a:defRPr sz="1400"/>
            </a:lvl3pPr>
            <a:lvl4pPr>
              <a:defRPr sz="1400"/>
            </a:lvl4pPr>
            <a:lvl5pPr>
              <a:defRPr sz="14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Prostokąt 2">
            <a:extLst>
              <a:ext uri="{FF2B5EF4-FFF2-40B4-BE49-F238E27FC236}">
                <a16:creationId xmlns:a16="http://schemas.microsoft.com/office/drawing/2014/main" id="{F182A970-BE2A-A18E-4E88-C87BD99B9A3E}"/>
              </a:ext>
            </a:extLst>
          </p:cNvPr>
          <p:cNvSpPr/>
          <p:nvPr userDrawn="1"/>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6D6708FE-14F8-7B82-233E-6BEAA665C3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61544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3816" y="1097280"/>
            <a:ext cx="7876287" cy="3592629"/>
          </a:xfrm>
        </p:spPr>
        <p:txBody>
          <a:bodyPr anchor="b">
            <a:normAutofit/>
          </a:bodyPr>
          <a:lstStyle>
            <a:lvl1pPr algn="l">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3816" y="5057409"/>
            <a:ext cx="7375466" cy="1014984"/>
          </a:xfrm>
          <a:prstGeom prst="rect">
            <a:avLst/>
          </a:prstGeo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95D914E6-8049-9561-C97E-2ED8FCDB89E6}"/>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rot="16200000">
            <a:off x="1154030" y="676656"/>
            <a:ext cx="36576" cy="521208"/>
          </a:xfrm>
          <a:prstGeom prst="rect">
            <a:avLst/>
          </a:prstGeom>
        </p:spPr>
      </p:pic>
      <p:sp>
        <p:nvSpPr>
          <p:cNvPr id="5" name="Prostokąt 4">
            <a:extLst>
              <a:ext uri="{FF2B5EF4-FFF2-40B4-BE49-F238E27FC236}">
                <a16:creationId xmlns:a16="http://schemas.microsoft.com/office/drawing/2014/main" id="{2FDC7677-B255-2E46-B8DE-D1DA3E85428B}"/>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B7AB7F20-6F42-6DCD-0B43-0C7B9146E3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9697243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clusion 3 Photo">
    <p:bg>
      <p:bgRef idx="1001">
        <a:schemeClr val="bg1"/>
      </p:bgRef>
    </p:bg>
    <p:spTree>
      <p:nvGrpSpPr>
        <p:cNvPr id="1" name=""/>
        <p:cNvGrpSpPr/>
        <p:nvPr/>
      </p:nvGrpSpPr>
      <p:grpSpPr>
        <a:xfrm>
          <a:off x="0" y="0"/>
          <a:ext cx="0" cy="0"/>
          <a:chOff x="0" y="0"/>
          <a:chExt cx="0" cy="0"/>
        </a:xfrm>
      </p:grpSpPr>
      <p:sp>
        <p:nvSpPr>
          <p:cNvPr id="19" name="Prostokąt 18">
            <a:extLst>
              <a:ext uri="{FF2B5EF4-FFF2-40B4-BE49-F238E27FC236}">
                <a16:creationId xmlns:a16="http://schemas.microsoft.com/office/drawing/2014/main" id="{C4872F25-ABD0-9D63-992E-49E6C3D061CE}"/>
              </a:ext>
            </a:extLst>
          </p:cNvPr>
          <p:cNvSpPr/>
          <p:nvPr userDrawn="1"/>
        </p:nvSpPr>
        <p:spPr>
          <a:xfrm>
            <a:off x="9204960" y="1020815"/>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89" y="1020815"/>
            <a:ext cx="5280025" cy="566928"/>
          </a:xfrm>
        </p:spPr>
        <p:txBody>
          <a:bodyPr anchor="t" anchorCtr="0">
            <a:noAutofit/>
          </a:bodyPr>
          <a:lstStyle>
            <a:lvl1pPr algn="l">
              <a:defRPr sz="3200" cap="none">
                <a:solidFill>
                  <a:schemeClr val="tx1"/>
                </a:solidFill>
              </a:defRPr>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815974" y="2471933"/>
            <a:ext cx="5280025" cy="968375"/>
          </a:xfrm>
        </p:spPr>
        <p:txBody>
          <a:bodyPr>
            <a:noAutofit/>
          </a:bodyPr>
          <a:lstStyle>
            <a:lvl1pPr>
              <a:defRPr sz="14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1" name="Prostokąt 10">
            <a:extLst>
              <a:ext uri="{FF2B5EF4-FFF2-40B4-BE49-F238E27FC236}">
                <a16:creationId xmlns:a16="http://schemas.microsoft.com/office/drawing/2014/main" id="{29B51494-524C-7EB9-0600-3BBF781D7FF8}"/>
              </a:ext>
            </a:extLst>
          </p:cNvPr>
          <p:cNvSpPr/>
          <p:nvPr userDrawn="1"/>
        </p:nvSpPr>
        <p:spPr>
          <a:xfrm>
            <a:off x="6601844" y="1020815"/>
            <a:ext cx="2438400" cy="2438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ymbol zastępczy obrazu 13">
            <a:extLst>
              <a:ext uri="{FF2B5EF4-FFF2-40B4-BE49-F238E27FC236}">
                <a16:creationId xmlns:a16="http://schemas.microsoft.com/office/drawing/2014/main" id="{C00A9342-7A7F-224C-0BAE-B9DFFAC54107}"/>
              </a:ext>
            </a:extLst>
          </p:cNvPr>
          <p:cNvSpPr>
            <a:spLocks noGrp="1"/>
          </p:cNvSpPr>
          <p:nvPr>
            <p:ph type="pic" sz="quarter" idx="16"/>
          </p:nvPr>
        </p:nvSpPr>
        <p:spPr>
          <a:xfrm>
            <a:off x="7514455" y="1386172"/>
            <a:ext cx="613178" cy="613178"/>
          </a:xfrm>
        </p:spPr>
        <p:txBody>
          <a:bodyPr/>
          <a:lstStyle/>
          <a:p>
            <a:endParaRPr lang="pl-PL"/>
          </a:p>
        </p:txBody>
      </p:sp>
      <p:sp>
        <p:nvSpPr>
          <p:cNvPr id="5" name="Title 1">
            <a:extLst>
              <a:ext uri="{FF2B5EF4-FFF2-40B4-BE49-F238E27FC236}">
                <a16:creationId xmlns:a16="http://schemas.microsoft.com/office/drawing/2014/main" id="{DC777CAF-2200-550C-1663-F132EB9F2BE0}"/>
              </a:ext>
            </a:extLst>
          </p:cNvPr>
          <p:cNvSpPr txBox="1">
            <a:spLocks/>
          </p:cNvSpPr>
          <p:nvPr userDrawn="1"/>
        </p:nvSpPr>
        <p:spPr>
          <a:xfrm>
            <a:off x="815389" y="1722563"/>
            <a:ext cx="5280025" cy="56692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cap="none" spc="50" baseline="0">
                <a:solidFill>
                  <a:schemeClr val="tx1"/>
                </a:solidFill>
                <a:latin typeface=""/>
                <a:ea typeface="+mj-ea"/>
                <a:cs typeface="Poppins" pitchFamily="2" charset="77"/>
              </a:defRPr>
            </a:lvl1pPr>
          </a:lstStyle>
          <a:p>
            <a:r>
              <a:rPr lang="en-US" sz="2000" err="1">
                <a:solidFill>
                  <a:schemeClr val="accent6"/>
                </a:solidFill>
              </a:rPr>
              <a:t>Podtytuł</a:t>
            </a:r>
            <a:endParaRPr lang="en-US" sz="2000">
              <a:solidFill>
                <a:schemeClr val="accent6"/>
              </a:solidFill>
            </a:endParaRPr>
          </a:p>
        </p:txBody>
      </p:sp>
      <p:sp>
        <p:nvSpPr>
          <p:cNvPr id="8" name="Symbol zastępczy tekstu 7">
            <a:extLst>
              <a:ext uri="{FF2B5EF4-FFF2-40B4-BE49-F238E27FC236}">
                <a16:creationId xmlns:a16="http://schemas.microsoft.com/office/drawing/2014/main" id="{64F5E99C-FB7E-58FF-210B-B8AB5348C649}"/>
              </a:ext>
            </a:extLst>
          </p:cNvPr>
          <p:cNvSpPr>
            <a:spLocks noGrp="1"/>
          </p:cNvSpPr>
          <p:nvPr>
            <p:ph type="body" sz="quarter" idx="21" hasCustomPrompt="1"/>
          </p:nvPr>
        </p:nvSpPr>
        <p:spPr>
          <a:xfrm>
            <a:off x="6675438" y="2133642"/>
            <a:ext cx="2278062" cy="260350"/>
          </a:xfrm>
        </p:spPr>
        <p:txBody>
          <a:bodyPr>
            <a:noAutofit/>
          </a:bodyPr>
          <a:lstStyle>
            <a:lvl1pPr algn="ctr">
              <a:defRPr sz="1200" b="1">
                <a:latin typeface=""/>
              </a:defRPr>
            </a:lvl1pPr>
          </a:lstStyle>
          <a:p>
            <a:pPr lvl="0"/>
            <a:r>
              <a:rPr lang="pl-PL"/>
              <a:t>tytuł</a:t>
            </a:r>
          </a:p>
        </p:txBody>
      </p:sp>
      <p:sp>
        <p:nvSpPr>
          <p:cNvPr id="9" name="Symbol zastępczy tekstu 7">
            <a:extLst>
              <a:ext uri="{FF2B5EF4-FFF2-40B4-BE49-F238E27FC236}">
                <a16:creationId xmlns:a16="http://schemas.microsoft.com/office/drawing/2014/main" id="{771088A5-7073-1467-F236-F1CBDF59CA05}"/>
              </a:ext>
            </a:extLst>
          </p:cNvPr>
          <p:cNvSpPr>
            <a:spLocks noGrp="1"/>
          </p:cNvSpPr>
          <p:nvPr>
            <p:ph type="body" sz="quarter" idx="22" hasCustomPrompt="1"/>
          </p:nvPr>
        </p:nvSpPr>
        <p:spPr>
          <a:xfrm>
            <a:off x="6675438" y="2516413"/>
            <a:ext cx="2278062" cy="942801"/>
          </a:xfrm>
        </p:spPr>
        <p:txBody>
          <a:bodyPr>
            <a:noAutofit/>
          </a:bodyPr>
          <a:lstStyle>
            <a:lvl1pPr algn="ctr">
              <a:defRPr sz="1100" b="0">
                <a:latin typeface=""/>
              </a:defRPr>
            </a:lvl1pPr>
          </a:lstStyle>
          <a:p>
            <a:pPr lvl="0"/>
            <a:r>
              <a:rPr lang="pl-PL"/>
              <a:t>tytuł</a:t>
            </a:r>
          </a:p>
        </p:txBody>
      </p:sp>
      <p:sp>
        <p:nvSpPr>
          <p:cNvPr id="16" name="Symbol zastępczy obrazu 13">
            <a:extLst>
              <a:ext uri="{FF2B5EF4-FFF2-40B4-BE49-F238E27FC236}">
                <a16:creationId xmlns:a16="http://schemas.microsoft.com/office/drawing/2014/main" id="{ED6C2310-9F64-734C-8A38-BFE93C36D792}"/>
              </a:ext>
            </a:extLst>
          </p:cNvPr>
          <p:cNvSpPr>
            <a:spLocks noGrp="1"/>
          </p:cNvSpPr>
          <p:nvPr>
            <p:ph type="pic" sz="quarter" idx="23"/>
          </p:nvPr>
        </p:nvSpPr>
        <p:spPr>
          <a:xfrm>
            <a:off x="10117007" y="1386172"/>
            <a:ext cx="613178" cy="613178"/>
          </a:xfrm>
        </p:spPr>
        <p:txBody>
          <a:bodyPr/>
          <a:lstStyle/>
          <a:p>
            <a:endParaRPr lang="pl-PL"/>
          </a:p>
        </p:txBody>
      </p:sp>
      <p:sp>
        <p:nvSpPr>
          <p:cNvPr id="36" name="Symbol zastępczy tekstu 7">
            <a:extLst>
              <a:ext uri="{FF2B5EF4-FFF2-40B4-BE49-F238E27FC236}">
                <a16:creationId xmlns:a16="http://schemas.microsoft.com/office/drawing/2014/main" id="{F2E6473D-528C-1C73-E795-65A6D277B411}"/>
              </a:ext>
            </a:extLst>
          </p:cNvPr>
          <p:cNvSpPr>
            <a:spLocks noGrp="1"/>
          </p:cNvSpPr>
          <p:nvPr>
            <p:ph type="body" sz="quarter" idx="24" hasCustomPrompt="1"/>
          </p:nvPr>
        </p:nvSpPr>
        <p:spPr>
          <a:xfrm>
            <a:off x="9277990" y="2133642"/>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37" name="Symbol zastępczy tekstu 7">
            <a:extLst>
              <a:ext uri="{FF2B5EF4-FFF2-40B4-BE49-F238E27FC236}">
                <a16:creationId xmlns:a16="http://schemas.microsoft.com/office/drawing/2014/main" id="{BB0B1544-E2E3-96E7-F84D-6C7C2B5068FC}"/>
              </a:ext>
            </a:extLst>
          </p:cNvPr>
          <p:cNvSpPr>
            <a:spLocks noGrp="1"/>
          </p:cNvSpPr>
          <p:nvPr>
            <p:ph type="body" sz="quarter" idx="25" hasCustomPrompt="1"/>
          </p:nvPr>
        </p:nvSpPr>
        <p:spPr>
          <a:xfrm>
            <a:off x="9277990" y="2516413"/>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42" name="Prostokąt 41">
            <a:extLst>
              <a:ext uri="{FF2B5EF4-FFF2-40B4-BE49-F238E27FC236}">
                <a16:creationId xmlns:a16="http://schemas.microsoft.com/office/drawing/2014/main" id="{8258CCC1-F8BC-9184-3E86-60ECAF7F50EF}"/>
              </a:ext>
            </a:extLst>
          </p:cNvPr>
          <p:cNvSpPr/>
          <p:nvPr userDrawn="1"/>
        </p:nvSpPr>
        <p:spPr>
          <a:xfrm>
            <a:off x="9204960" y="3652885"/>
            <a:ext cx="2438400" cy="2438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ymbol zastępczy obrazu 13">
            <a:extLst>
              <a:ext uri="{FF2B5EF4-FFF2-40B4-BE49-F238E27FC236}">
                <a16:creationId xmlns:a16="http://schemas.microsoft.com/office/drawing/2014/main" id="{10B261FF-CEF2-A16A-961E-932ED114A86D}"/>
              </a:ext>
            </a:extLst>
          </p:cNvPr>
          <p:cNvSpPr>
            <a:spLocks noGrp="1"/>
          </p:cNvSpPr>
          <p:nvPr>
            <p:ph type="pic" sz="quarter" idx="26"/>
          </p:nvPr>
        </p:nvSpPr>
        <p:spPr>
          <a:xfrm>
            <a:off x="10117571" y="4018242"/>
            <a:ext cx="613178" cy="613178"/>
          </a:xfrm>
        </p:spPr>
        <p:txBody>
          <a:bodyPr/>
          <a:lstStyle/>
          <a:p>
            <a:endParaRPr lang="pl-PL"/>
          </a:p>
        </p:txBody>
      </p:sp>
      <p:sp>
        <p:nvSpPr>
          <p:cNvPr id="44" name="Symbol zastępczy tekstu 7">
            <a:extLst>
              <a:ext uri="{FF2B5EF4-FFF2-40B4-BE49-F238E27FC236}">
                <a16:creationId xmlns:a16="http://schemas.microsoft.com/office/drawing/2014/main" id="{AC0E8964-BD80-0B20-F45F-01078C90A872}"/>
              </a:ext>
            </a:extLst>
          </p:cNvPr>
          <p:cNvSpPr>
            <a:spLocks noGrp="1"/>
          </p:cNvSpPr>
          <p:nvPr>
            <p:ph type="body" sz="quarter" idx="27" hasCustomPrompt="1"/>
          </p:nvPr>
        </p:nvSpPr>
        <p:spPr>
          <a:xfrm>
            <a:off x="9278554" y="4765712"/>
            <a:ext cx="2278062" cy="260350"/>
          </a:xfrm>
        </p:spPr>
        <p:txBody>
          <a:bodyPr>
            <a:noAutofit/>
          </a:bodyPr>
          <a:lstStyle>
            <a:lvl1pPr algn="ctr">
              <a:defRPr sz="1200" b="1">
                <a:latin typeface=""/>
              </a:defRPr>
            </a:lvl1pPr>
          </a:lstStyle>
          <a:p>
            <a:pPr lvl="0"/>
            <a:r>
              <a:rPr lang="pl-PL"/>
              <a:t>tytuł</a:t>
            </a:r>
          </a:p>
        </p:txBody>
      </p:sp>
      <p:sp>
        <p:nvSpPr>
          <p:cNvPr id="45" name="Symbol zastępczy tekstu 7">
            <a:extLst>
              <a:ext uri="{FF2B5EF4-FFF2-40B4-BE49-F238E27FC236}">
                <a16:creationId xmlns:a16="http://schemas.microsoft.com/office/drawing/2014/main" id="{0B639ED2-F379-B21C-F886-60B89A8E3527}"/>
              </a:ext>
            </a:extLst>
          </p:cNvPr>
          <p:cNvSpPr>
            <a:spLocks noGrp="1"/>
          </p:cNvSpPr>
          <p:nvPr>
            <p:ph type="body" sz="quarter" idx="28" hasCustomPrompt="1"/>
          </p:nvPr>
        </p:nvSpPr>
        <p:spPr>
          <a:xfrm>
            <a:off x="9278554" y="5148483"/>
            <a:ext cx="2278062" cy="942801"/>
          </a:xfrm>
        </p:spPr>
        <p:txBody>
          <a:bodyPr>
            <a:noAutofit/>
          </a:bodyPr>
          <a:lstStyle>
            <a:lvl1pPr algn="ctr">
              <a:defRPr sz="1100" b="0">
                <a:latin typeface=""/>
              </a:defRPr>
            </a:lvl1pPr>
          </a:lstStyle>
          <a:p>
            <a:pPr lvl="0"/>
            <a:r>
              <a:rPr lang="pl-PL"/>
              <a:t>tytuł</a:t>
            </a:r>
          </a:p>
        </p:txBody>
      </p:sp>
      <p:sp>
        <p:nvSpPr>
          <p:cNvPr id="50" name="Prostokąt 49">
            <a:extLst>
              <a:ext uri="{FF2B5EF4-FFF2-40B4-BE49-F238E27FC236}">
                <a16:creationId xmlns:a16="http://schemas.microsoft.com/office/drawing/2014/main" id="{1B731167-925A-9B9D-B916-8B7C000BEFB4}"/>
              </a:ext>
            </a:extLst>
          </p:cNvPr>
          <p:cNvSpPr/>
          <p:nvPr userDrawn="1"/>
        </p:nvSpPr>
        <p:spPr>
          <a:xfrm>
            <a:off x="6601844" y="3652884"/>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ymbol zastępczy obrazu 13">
            <a:extLst>
              <a:ext uri="{FF2B5EF4-FFF2-40B4-BE49-F238E27FC236}">
                <a16:creationId xmlns:a16="http://schemas.microsoft.com/office/drawing/2014/main" id="{168CDB92-FA7D-2382-13BC-9922A0B7F0E0}"/>
              </a:ext>
            </a:extLst>
          </p:cNvPr>
          <p:cNvSpPr>
            <a:spLocks noGrp="1"/>
          </p:cNvSpPr>
          <p:nvPr>
            <p:ph type="pic" sz="quarter" idx="29"/>
          </p:nvPr>
        </p:nvSpPr>
        <p:spPr>
          <a:xfrm>
            <a:off x="7513891" y="4018241"/>
            <a:ext cx="613178" cy="613178"/>
          </a:xfrm>
        </p:spPr>
        <p:txBody>
          <a:bodyPr/>
          <a:lstStyle/>
          <a:p>
            <a:endParaRPr lang="pl-PL"/>
          </a:p>
        </p:txBody>
      </p:sp>
      <p:sp>
        <p:nvSpPr>
          <p:cNvPr id="52" name="Symbol zastępczy tekstu 7">
            <a:extLst>
              <a:ext uri="{FF2B5EF4-FFF2-40B4-BE49-F238E27FC236}">
                <a16:creationId xmlns:a16="http://schemas.microsoft.com/office/drawing/2014/main" id="{6A02ACB1-CF3F-FB28-360E-D57C800615A6}"/>
              </a:ext>
            </a:extLst>
          </p:cNvPr>
          <p:cNvSpPr>
            <a:spLocks noGrp="1"/>
          </p:cNvSpPr>
          <p:nvPr>
            <p:ph type="body" sz="quarter" idx="30" hasCustomPrompt="1"/>
          </p:nvPr>
        </p:nvSpPr>
        <p:spPr>
          <a:xfrm>
            <a:off x="6674874" y="4765711"/>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53" name="Symbol zastępczy tekstu 7">
            <a:extLst>
              <a:ext uri="{FF2B5EF4-FFF2-40B4-BE49-F238E27FC236}">
                <a16:creationId xmlns:a16="http://schemas.microsoft.com/office/drawing/2014/main" id="{5EBA4CB1-7737-7DC6-7F7C-FB919CF01CB3}"/>
              </a:ext>
            </a:extLst>
          </p:cNvPr>
          <p:cNvSpPr>
            <a:spLocks noGrp="1"/>
          </p:cNvSpPr>
          <p:nvPr>
            <p:ph type="body" sz="quarter" idx="31" hasCustomPrompt="1"/>
          </p:nvPr>
        </p:nvSpPr>
        <p:spPr>
          <a:xfrm>
            <a:off x="6674874" y="5148482"/>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58" name="Prostokąt 57">
            <a:extLst>
              <a:ext uri="{FF2B5EF4-FFF2-40B4-BE49-F238E27FC236}">
                <a16:creationId xmlns:a16="http://schemas.microsoft.com/office/drawing/2014/main" id="{AC274D81-EB91-8441-6B6E-6EF9685612EC}"/>
              </a:ext>
            </a:extLst>
          </p:cNvPr>
          <p:cNvSpPr/>
          <p:nvPr userDrawn="1"/>
        </p:nvSpPr>
        <p:spPr>
          <a:xfrm>
            <a:off x="3993323" y="3652884"/>
            <a:ext cx="2438400" cy="2438400"/>
          </a:xfrm>
          <a:prstGeom prst="rect">
            <a:avLst/>
          </a:prstGeom>
          <a:solidFill>
            <a:schemeClr val="bg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Symbol zastępczy obrazu 13">
            <a:extLst>
              <a:ext uri="{FF2B5EF4-FFF2-40B4-BE49-F238E27FC236}">
                <a16:creationId xmlns:a16="http://schemas.microsoft.com/office/drawing/2014/main" id="{FC49884D-5D63-36C8-2910-9D955AA23E08}"/>
              </a:ext>
            </a:extLst>
          </p:cNvPr>
          <p:cNvSpPr>
            <a:spLocks noGrp="1"/>
          </p:cNvSpPr>
          <p:nvPr>
            <p:ph type="pic" sz="quarter" idx="32"/>
          </p:nvPr>
        </p:nvSpPr>
        <p:spPr>
          <a:xfrm>
            <a:off x="4905370" y="4018241"/>
            <a:ext cx="613178" cy="613178"/>
          </a:xfrm>
        </p:spPr>
        <p:txBody>
          <a:bodyPr/>
          <a:lstStyle/>
          <a:p>
            <a:endParaRPr lang="pl-PL"/>
          </a:p>
        </p:txBody>
      </p:sp>
      <p:sp>
        <p:nvSpPr>
          <p:cNvPr id="60" name="Symbol zastępczy tekstu 7">
            <a:extLst>
              <a:ext uri="{FF2B5EF4-FFF2-40B4-BE49-F238E27FC236}">
                <a16:creationId xmlns:a16="http://schemas.microsoft.com/office/drawing/2014/main" id="{F2BAFBCC-6E2E-11FB-86F4-1C22AAA0A394}"/>
              </a:ext>
            </a:extLst>
          </p:cNvPr>
          <p:cNvSpPr>
            <a:spLocks noGrp="1"/>
          </p:cNvSpPr>
          <p:nvPr>
            <p:ph type="body" sz="quarter" idx="33" hasCustomPrompt="1"/>
          </p:nvPr>
        </p:nvSpPr>
        <p:spPr>
          <a:xfrm>
            <a:off x="4066353" y="4765711"/>
            <a:ext cx="2278062" cy="260350"/>
          </a:xfrm>
        </p:spPr>
        <p:txBody>
          <a:bodyPr>
            <a:noAutofit/>
          </a:bodyPr>
          <a:lstStyle>
            <a:lvl1pPr algn="ctr">
              <a:defRPr sz="1200" b="1">
                <a:solidFill>
                  <a:schemeClr val="tx2"/>
                </a:solidFill>
                <a:latin typeface=""/>
              </a:defRPr>
            </a:lvl1pPr>
          </a:lstStyle>
          <a:p>
            <a:pPr lvl="0"/>
            <a:r>
              <a:rPr lang="pl-PL"/>
              <a:t>tytuł</a:t>
            </a:r>
          </a:p>
        </p:txBody>
      </p:sp>
      <p:sp>
        <p:nvSpPr>
          <p:cNvPr id="61" name="Symbol zastępczy tekstu 7">
            <a:extLst>
              <a:ext uri="{FF2B5EF4-FFF2-40B4-BE49-F238E27FC236}">
                <a16:creationId xmlns:a16="http://schemas.microsoft.com/office/drawing/2014/main" id="{57772DCA-C149-3F7B-8044-C9A2FBAB7244}"/>
              </a:ext>
            </a:extLst>
          </p:cNvPr>
          <p:cNvSpPr>
            <a:spLocks noGrp="1"/>
          </p:cNvSpPr>
          <p:nvPr>
            <p:ph type="body" sz="quarter" idx="34" hasCustomPrompt="1"/>
          </p:nvPr>
        </p:nvSpPr>
        <p:spPr>
          <a:xfrm>
            <a:off x="4066353" y="5148482"/>
            <a:ext cx="2278062" cy="942801"/>
          </a:xfrm>
        </p:spPr>
        <p:txBody>
          <a:bodyPr>
            <a:noAutofit/>
          </a:bodyPr>
          <a:lstStyle>
            <a:lvl1pPr algn="ctr">
              <a:defRPr sz="1100" b="0">
                <a:solidFill>
                  <a:schemeClr val="tx2"/>
                </a:solidFill>
                <a:latin typeface=""/>
              </a:defRPr>
            </a:lvl1pPr>
          </a:lstStyle>
          <a:p>
            <a:pPr lvl="0"/>
            <a:r>
              <a:rPr lang="pl-PL"/>
              <a:t>tytuł</a:t>
            </a:r>
          </a:p>
        </p:txBody>
      </p:sp>
      <p:sp>
        <p:nvSpPr>
          <p:cNvPr id="10" name="Prostokąt 9">
            <a:extLst>
              <a:ext uri="{FF2B5EF4-FFF2-40B4-BE49-F238E27FC236}">
                <a16:creationId xmlns:a16="http://schemas.microsoft.com/office/drawing/2014/main" id="{D213C4B8-3F90-429E-A1E6-66522803F70F}"/>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Grafika 11">
            <a:extLst>
              <a:ext uri="{FF2B5EF4-FFF2-40B4-BE49-F238E27FC236}">
                <a16:creationId xmlns:a16="http://schemas.microsoft.com/office/drawing/2014/main" id="{90CF57D0-3F63-E03B-E9CD-FEC010D890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01181696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onclusion 3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15389" y="1020815"/>
            <a:ext cx="5280025" cy="566928"/>
          </a:xfrm>
        </p:spPr>
        <p:txBody>
          <a:bodyPr anchor="t" anchorCtr="0">
            <a:noAutofit/>
          </a:bodyPr>
          <a:lstStyle>
            <a:lvl1pPr algn="l">
              <a:defRPr sz="3200" cap="none">
                <a:solidFill>
                  <a:schemeClr val="tx1"/>
                </a:solidFill>
              </a:defRPr>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815974" y="2471933"/>
            <a:ext cx="5280025" cy="968375"/>
          </a:xfrm>
        </p:spPr>
        <p:txBody>
          <a:bodyPr>
            <a:noAutofit/>
          </a:bodyPr>
          <a:lstStyle>
            <a:lvl1pPr>
              <a:defRPr sz="14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Prostokąt 2">
            <a:extLst>
              <a:ext uri="{FF2B5EF4-FFF2-40B4-BE49-F238E27FC236}">
                <a16:creationId xmlns:a16="http://schemas.microsoft.com/office/drawing/2014/main" id="{368C37B0-E933-FEF8-27CE-8B4B96318B61}"/>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43DB6859-8413-10BD-BC76-7F82ABD5F5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67166690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clusion 3 Photo">
    <p:bg>
      <p:bgRef idx="1001">
        <a:schemeClr val="bg1"/>
      </p:bgRef>
    </p:bg>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AAFACA34-FE1D-2ACF-61E5-18B16AE1380D}"/>
              </a:ext>
            </a:extLst>
          </p:cNvPr>
          <p:cNvSpPr>
            <a:spLocks noGrp="1" noRot="1" noMove="1" noResize="1" noEditPoints="1" noAdjustHandles="1" noChangeArrowheads="1" noChangeShapeType="1"/>
          </p:cNvSpPr>
          <p:nvPr userDrawn="1"/>
        </p:nvSpPr>
        <p:spPr>
          <a:xfrm>
            <a:off x="6509982" y="-2408"/>
            <a:ext cx="5682018" cy="68604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accent6"/>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401994" y="1020815"/>
            <a:ext cx="5280025" cy="566928"/>
          </a:xfrm>
        </p:spPr>
        <p:txBody>
          <a:bodyPr anchor="t" anchorCtr="0">
            <a:noAutofit/>
          </a:bodyPr>
          <a:lstStyle>
            <a:lvl1pPr algn="l">
              <a:defRPr sz="3200" cap="none">
                <a:solidFill>
                  <a:schemeClr val="accent6"/>
                </a:solidFill>
              </a:defRPr>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7664409" y="1587743"/>
            <a:ext cx="4009431" cy="754633"/>
          </a:xfrm>
        </p:spPr>
        <p:txBody>
          <a:bodyPr>
            <a:noAutofit/>
          </a:bodyPr>
          <a:lstStyle>
            <a:lvl1pPr>
              <a:defRPr sz="1200">
                <a:solidFill>
                  <a:schemeClr val="accent6"/>
                </a:solidFill>
              </a:defRPr>
            </a:lvl1pPr>
            <a:lvl2pPr>
              <a:defRPr sz="1200">
                <a:solidFill>
                  <a:schemeClr val="accent6"/>
                </a:solidFill>
              </a:defRPr>
            </a:lvl2pPr>
            <a:lvl3pPr>
              <a:defRPr sz="1200">
                <a:solidFill>
                  <a:schemeClr val="accent6"/>
                </a:solidFill>
              </a:defRPr>
            </a:lvl3pPr>
            <a:lvl4pPr>
              <a:defRPr sz="1200">
                <a:solidFill>
                  <a:schemeClr val="accent6"/>
                </a:solidFill>
              </a:defRPr>
            </a:lvl4pPr>
            <a:lvl5pPr>
              <a:defRPr sz="12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1" name="Prostokąt 30">
            <a:extLst>
              <a:ext uri="{FF2B5EF4-FFF2-40B4-BE49-F238E27FC236}">
                <a16:creationId xmlns:a16="http://schemas.microsoft.com/office/drawing/2014/main" id="{2637E674-2659-E08F-FE30-5A768B8AA1F4}"/>
              </a:ext>
            </a:extLst>
          </p:cNvPr>
          <p:cNvSpPr/>
          <p:nvPr userDrawn="1"/>
        </p:nvSpPr>
        <p:spPr>
          <a:xfrm>
            <a:off x="3272706" y="2596136"/>
            <a:ext cx="3237276" cy="42618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accent6"/>
              </a:solidFill>
            </a:endParaRPr>
          </a:p>
        </p:txBody>
      </p:sp>
      <p:sp>
        <p:nvSpPr>
          <p:cNvPr id="32" name="Symbol zastępczy obrazu 13">
            <a:extLst>
              <a:ext uri="{FF2B5EF4-FFF2-40B4-BE49-F238E27FC236}">
                <a16:creationId xmlns:a16="http://schemas.microsoft.com/office/drawing/2014/main" id="{7E2EE24B-ADAB-C363-EBCA-8106070885AC}"/>
              </a:ext>
            </a:extLst>
          </p:cNvPr>
          <p:cNvSpPr>
            <a:spLocks noGrp="1"/>
          </p:cNvSpPr>
          <p:nvPr>
            <p:ph type="pic" sz="quarter" idx="20"/>
          </p:nvPr>
        </p:nvSpPr>
        <p:spPr>
          <a:xfrm>
            <a:off x="3649342" y="3241278"/>
            <a:ext cx="613178" cy="613178"/>
          </a:xfrm>
        </p:spPr>
        <p:txBody>
          <a:bodyPr/>
          <a:lstStyle>
            <a:lvl1pPr algn="l">
              <a:defRPr>
                <a:solidFill>
                  <a:schemeClr val="accent6"/>
                </a:solidFill>
              </a:defRPr>
            </a:lvl1pPr>
          </a:lstStyle>
          <a:p>
            <a:endParaRPr lang="pl-PL"/>
          </a:p>
        </p:txBody>
      </p:sp>
      <p:sp>
        <p:nvSpPr>
          <p:cNvPr id="6" name="Symbol zastępczy obrazu 13">
            <a:extLst>
              <a:ext uri="{FF2B5EF4-FFF2-40B4-BE49-F238E27FC236}">
                <a16:creationId xmlns:a16="http://schemas.microsoft.com/office/drawing/2014/main" id="{624FABCA-D5E6-CDB6-61E6-C93DB787F4B6}"/>
              </a:ext>
            </a:extLst>
          </p:cNvPr>
          <p:cNvSpPr>
            <a:spLocks noGrp="1"/>
          </p:cNvSpPr>
          <p:nvPr>
            <p:ph type="pic" sz="quarter" idx="21"/>
          </p:nvPr>
        </p:nvSpPr>
        <p:spPr>
          <a:xfrm>
            <a:off x="6834512" y="1588372"/>
            <a:ext cx="613178" cy="754003"/>
          </a:xfrm>
        </p:spPr>
        <p:txBody>
          <a:bodyPr/>
          <a:lstStyle>
            <a:lvl1pPr>
              <a:defRPr>
                <a:solidFill>
                  <a:schemeClr val="accent6"/>
                </a:solidFill>
              </a:defRPr>
            </a:lvl1pPr>
          </a:lstStyle>
          <a:p>
            <a:endParaRPr lang="pl-PL"/>
          </a:p>
        </p:txBody>
      </p:sp>
      <p:sp>
        <p:nvSpPr>
          <p:cNvPr id="37" name="Symbol zastępczy obrazu 13">
            <a:extLst>
              <a:ext uri="{FF2B5EF4-FFF2-40B4-BE49-F238E27FC236}">
                <a16:creationId xmlns:a16="http://schemas.microsoft.com/office/drawing/2014/main" id="{A8F4F93C-FAC6-9C07-BBB6-AAE31C561674}"/>
              </a:ext>
            </a:extLst>
          </p:cNvPr>
          <p:cNvSpPr>
            <a:spLocks noGrp="1"/>
          </p:cNvSpPr>
          <p:nvPr>
            <p:ph type="pic" sz="quarter" idx="22"/>
          </p:nvPr>
        </p:nvSpPr>
        <p:spPr>
          <a:xfrm>
            <a:off x="408302" y="3241278"/>
            <a:ext cx="613178" cy="613178"/>
          </a:xfrm>
        </p:spPr>
        <p:txBody>
          <a:bodyPr/>
          <a:lstStyle>
            <a:lvl1pPr algn="l">
              <a:defRPr>
                <a:solidFill>
                  <a:schemeClr val="accent6"/>
                </a:solidFill>
              </a:defRPr>
            </a:lvl1pPr>
          </a:lstStyle>
          <a:p>
            <a:endParaRPr lang="pl-PL"/>
          </a:p>
        </p:txBody>
      </p:sp>
      <p:sp>
        <p:nvSpPr>
          <p:cNvPr id="45" name="Symbol zastępczy tekstu 6">
            <a:extLst>
              <a:ext uri="{FF2B5EF4-FFF2-40B4-BE49-F238E27FC236}">
                <a16:creationId xmlns:a16="http://schemas.microsoft.com/office/drawing/2014/main" id="{3A0DC3F7-D26B-39C0-3841-98C0D9126E6D}"/>
              </a:ext>
            </a:extLst>
          </p:cNvPr>
          <p:cNvSpPr>
            <a:spLocks noGrp="1"/>
          </p:cNvSpPr>
          <p:nvPr>
            <p:ph type="body" sz="quarter" idx="23"/>
          </p:nvPr>
        </p:nvSpPr>
        <p:spPr>
          <a:xfrm>
            <a:off x="6993849" y="4083218"/>
            <a:ext cx="1875831" cy="1456437"/>
          </a:xfrm>
        </p:spPr>
        <p:txBody>
          <a:bodyPr>
            <a:noAutofit/>
          </a:bodyPr>
          <a:lstStyle>
            <a:lvl1pPr>
              <a:defRPr sz="1200">
                <a:solidFill>
                  <a:schemeClr val="accent6"/>
                </a:solidFill>
              </a:defRPr>
            </a:lvl1pPr>
            <a:lvl2pPr>
              <a:defRPr sz="1200">
                <a:solidFill>
                  <a:schemeClr val="accent6"/>
                </a:solidFill>
              </a:defRPr>
            </a:lvl2pPr>
            <a:lvl3pPr>
              <a:defRPr sz="1200">
                <a:solidFill>
                  <a:schemeClr val="accent6"/>
                </a:solidFill>
              </a:defRPr>
            </a:lvl3pPr>
            <a:lvl4pPr>
              <a:defRPr sz="1200">
                <a:solidFill>
                  <a:schemeClr val="accent6"/>
                </a:solidFill>
              </a:defRPr>
            </a:lvl4pPr>
            <a:lvl5pPr>
              <a:defRPr sz="12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8" name="Symbol zastępczy tekstu 6">
            <a:extLst>
              <a:ext uri="{FF2B5EF4-FFF2-40B4-BE49-F238E27FC236}">
                <a16:creationId xmlns:a16="http://schemas.microsoft.com/office/drawing/2014/main" id="{60F11CD4-C98D-2F57-3A5F-B05A2F3E4D01}"/>
              </a:ext>
            </a:extLst>
          </p:cNvPr>
          <p:cNvSpPr>
            <a:spLocks noGrp="1"/>
          </p:cNvSpPr>
          <p:nvPr>
            <p:ph type="body" sz="quarter" idx="24"/>
          </p:nvPr>
        </p:nvSpPr>
        <p:spPr>
          <a:xfrm>
            <a:off x="9716729" y="4083218"/>
            <a:ext cx="1875831" cy="1456437"/>
          </a:xfrm>
        </p:spPr>
        <p:txBody>
          <a:bodyPr>
            <a:noAutofit/>
          </a:bodyPr>
          <a:lstStyle>
            <a:lvl1pPr>
              <a:defRPr sz="1200">
                <a:solidFill>
                  <a:schemeClr val="accent6"/>
                </a:solidFill>
              </a:defRPr>
            </a:lvl1pPr>
            <a:lvl2pPr>
              <a:defRPr sz="1200">
                <a:solidFill>
                  <a:schemeClr val="accent6"/>
                </a:solidFill>
              </a:defRPr>
            </a:lvl2pPr>
            <a:lvl3pPr>
              <a:defRPr sz="1200">
                <a:solidFill>
                  <a:schemeClr val="accent6"/>
                </a:solidFill>
              </a:defRPr>
            </a:lvl3pPr>
            <a:lvl4pPr>
              <a:defRPr sz="1200">
                <a:solidFill>
                  <a:schemeClr val="accent6"/>
                </a:solidFill>
              </a:defRPr>
            </a:lvl4pPr>
            <a:lvl5pPr>
              <a:defRPr sz="12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Symbol zastępczy tekstu 4">
            <a:extLst>
              <a:ext uri="{FF2B5EF4-FFF2-40B4-BE49-F238E27FC236}">
                <a16:creationId xmlns:a16="http://schemas.microsoft.com/office/drawing/2014/main" id="{CC05D620-B8CA-CD1B-887C-104CE68ABE29}"/>
              </a:ext>
            </a:extLst>
          </p:cNvPr>
          <p:cNvSpPr>
            <a:spLocks noGrp="1"/>
          </p:cNvSpPr>
          <p:nvPr>
            <p:ph type="body" sz="quarter" idx="26" hasCustomPrompt="1"/>
          </p:nvPr>
        </p:nvSpPr>
        <p:spPr>
          <a:xfrm>
            <a:off x="9710092" y="3241278"/>
            <a:ext cx="1403350" cy="771525"/>
          </a:xfrm>
        </p:spPr>
        <p:txBody>
          <a:bodyPr anchor="ctr">
            <a:normAutofit/>
          </a:bodyPr>
          <a:lstStyle>
            <a:lvl1pPr>
              <a:defRPr sz="4000" b="1">
                <a:solidFill>
                  <a:schemeClr val="accent6"/>
                </a:solidFill>
                <a:latin typeface=""/>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pl-PL"/>
              <a:t>50%</a:t>
            </a:r>
          </a:p>
        </p:txBody>
      </p:sp>
      <p:sp>
        <p:nvSpPr>
          <p:cNvPr id="9" name="Symbol zastępczy tekstu 4">
            <a:extLst>
              <a:ext uri="{FF2B5EF4-FFF2-40B4-BE49-F238E27FC236}">
                <a16:creationId xmlns:a16="http://schemas.microsoft.com/office/drawing/2014/main" id="{B36B41D5-5EDD-C264-D335-23BC0A46C76B}"/>
              </a:ext>
            </a:extLst>
          </p:cNvPr>
          <p:cNvSpPr>
            <a:spLocks noGrp="1"/>
          </p:cNvSpPr>
          <p:nvPr>
            <p:ph type="body" sz="quarter" idx="27" hasCustomPrompt="1"/>
          </p:nvPr>
        </p:nvSpPr>
        <p:spPr>
          <a:xfrm>
            <a:off x="6982091" y="3241278"/>
            <a:ext cx="1403350" cy="771525"/>
          </a:xfrm>
        </p:spPr>
        <p:txBody>
          <a:bodyPr anchor="ctr">
            <a:normAutofit/>
          </a:bodyPr>
          <a:lstStyle>
            <a:lvl1pPr>
              <a:defRPr sz="4000" b="1">
                <a:solidFill>
                  <a:schemeClr val="accent6"/>
                </a:solidFill>
                <a:latin typeface=""/>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pl-PL"/>
              <a:t>50%</a:t>
            </a:r>
          </a:p>
        </p:txBody>
      </p:sp>
      <p:sp>
        <p:nvSpPr>
          <p:cNvPr id="10" name="Symbol zastępczy tekstu 7">
            <a:extLst>
              <a:ext uri="{FF2B5EF4-FFF2-40B4-BE49-F238E27FC236}">
                <a16:creationId xmlns:a16="http://schemas.microsoft.com/office/drawing/2014/main" id="{2DB24B1B-B75B-2CB0-003C-C861E0C162A2}"/>
              </a:ext>
            </a:extLst>
          </p:cNvPr>
          <p:cNvSpPr>
            <a:spLocks noGrp="1"/>
          </p:cNvSpPr>
          <p:nvPr>
            <p:ph type="body" sz="quarter" idx="30" hasCustomPrompt="1"/>
          </p:nvPr>
        </p:nvSpPr>
        <p:spPr>
          <a:xfrm>
            <a:off x="3649342" y="4090589"/>
            <a:ext cx="2278062" cy="260350"/>
          </a:xfrm>
        </p:spPr>
        <p:txBody>
          <a:bodyPr>
            <a:noAutofit/>
          </a:bodyPr>
          <a:lstStyle>
            <a:lvl1pPr algn="l">
              <a:defRPr sz="1200" b="1">
                <a:solidFill>
                  <a:schemeClr val="bg1"/>
                </a:solidFill>
                <a:latin typeface=""/>
              </a:defRPr>
            </a:lvl1pPr>
          </a:lstStyle>
          <a:p>
            <a:pPr lvl="0"/>
            <a:r>
              <a:rPr lang="pl-PL"/>
              <a:t>tytuł</a:t>
            </a:r>
          </a:p>
        </p:txBody>
      </p:sp>
      <p:sp>
        <p:nvSpPr>
          <p:cNvPr id="11" name="Symbol zastępczy tekstu 7">
            <a:extLst>
              <a:ext uri="{FF2B5EF4-FFF2-40B4-BE49-F238E27FC236}">
                <a16:creationId xmlns:a16="http://schemas.microsoft.com/office/drawing/2014/main" id="{59093ED6-FA21-AA52-86AC-404D5D92138E}"/>
              </a:ext>
            </a:extLst>
          </p:cNvPr>
          <p:cNvSpPr>
            <a:spLocks noGrp="1"/>
          </p:cNvSpPr>
          <p:nvPr>
            <p:ph type="body" sz="quarter" idx="31" hasCustomPrompt="1"/>
          </p:nvPr>
        </p:nvSpPr>
        <p:spPr>
          <a:xfrm>
            <a:off x="3649342" y="4473360"/>
            <a:ext cx="2278062" cy="942801"/>
          </a:xfrm>
        </p:spPr>
        <p:txBody>
          <a:bodyPr>
            <a:noAutofit/>
          </a:bodyPr>
          <a:lstStyle>
            <a:lvl1pPr algn="l">
              <a:defRPr sz="1100" b="0">
                <a:solidFill>
                  <a:schemeClr val="bg1"/>
                </a:solidFill>
                <a:latin typeface=""/>
              </a:defRPr>
            </a:lvl1pPr>
          </a:lstStyle>
          <a:p>
            <a:pPr lvl="0"/>
            <a:r>
              <a:rPr lang="pl-PL"/>
              <a:t>tytuł</a:t>
            </a:r>
          </a:p>
        </p:txBody>
      </p:sp>
      <p:sp>
        <p:nvSpPr>
          <p:cNvPr id="14" name="Symbol zastępczy tekstu 7">
            <a:extLst>
              <a:ext uri="{FF2B5EF4-FFF2-40B4-BE49-F238E27FC236}">
                <a16:creationId xmlns:a16="http://schemas.microsoft.com/office/drawing/2014/main" id="{A79A31C4-F696-1C26-05B2-9F1E44C6DEB8}"/>
              </a:ext>
            </a:extLst>
          </p:cNvPr>
          <p:cNvSpPr>
            <a:spLocks noGrp="1"/>
          </p:cNvSpPr>
          <p:nvPr>
            <p:ph type="body" sz="quarter" idx="32" hasCustomPrompt="1"/>
          </p:nvPr>
        </p:nvSpPr>
        <p:spPr>
          <a:xfrm>
            <a:off x="395204" y="4090589"/>
            <a:ext cx="2278062" cy="260350"/>
          </a:xfrm>
        </p:spPr>
        <p:txBody>
          <a:bodyPr>
            <a:noAutofit/>
          </a:bodyPr>
          <a:lstStyle>
            <a:lvl1pPr algn="l">
              <a:defRPr sz="1200" b="1">
                <a:solidFill>
                  <a:schemeClr val="accent6"/>
                </a:solidFill>
                <a:latin typeface=""/>
              </a:defRPr>
            </a:lvl1pPr>
          </a:lstStyle>
          <a:p>
            <a:pPr lvl="0"/>
            <a:r>
              <a:rPr lang="pl-PL"/>
              <a:t>tytuł</a:t>
            </a:r>
          </a:p>
        </p:txBody>
      </p:sp>
      <p:sp>
        <p:nvSpPr>
          <p:cNvPr id="15" name="Symbol zastępczy tekstu 7">
            <a:extLst>
              <a:ext uri="{FF2B5EF4-FFF2-40B4-BE49-F238E27FC236}">
                <a16:creationId xmlns:a16="http://schemas.microsoft.com/office/drawing/2014/main" id="{124F007E-EFAA-5482-90C2-81DBCE2F5EE7}"/>
              </a:ext>
            </a:extLst>
          </p:cNvPr>
          <p:cNvSpPr>
            <a:spLocks noGrp="1"/>
          </p:cNvSpPr>
          <p:nvPr>
            <p:ph type="body" sz="quarter" idx="33" hasCustomPrompt="1"/>
          </p:nvPr>
        </p:nvSpPr>
        <p:spPr>
          <a:xfrm>
            <a:off x="395204" y="4473360"/>
            <a:ext cx="2278062" cy="942801"/>
          </a:xfrm>
        </p:spPr>
        <p:txBody>
          <a:bodyPr>
            <a:noAutofit/>
          </a:bodyPr>
          <a:lstStyle>
            <a:lvl1pPr algn="l">
              <a:defRPr sz="1100" b="0">
                <a:solidFill>
                  <a:schemeClr val="accent6"/>
                </a:solidFill>
                <a:latin typeface=""/>
              </a:defRPr>
            </a:lvl1pPr>
          </a:lstStyle>
          <a:p>
            <a:pPr lvl="0"/>
            <a:r>
              <a:rPr lang="pl-PL"/>
              <a:t>tytuł</a:t>
            </a:r>
          </a:p>
        </p:txBody>
      </p:sp>
      <p:sp>
        <p:nvSpPr>
          <p:cNvPr id="3" name="Prostokąt 2">
            <a:extLst>
              <a:ext uri="{FF2B5EF4-FFF2-40B4-BE49-F238E27FC236}">
                <a16:creationId xmlns:a16="http://schemas.microsoft.com/office/drawing/2014/main" id="{F5C18355-D30E-B2AF-3AA2-E911C5EDCAB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288F1E35-4DBC-E387-9A76-16239153E3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427143546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onclusion 3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401994" y="1020815"/>
            <a:ext cx="5280025" cy="566928"/>
          </a:xfrm>
        </p:spPr>
        <p:txBody>
          <a:bodyPr anchor="t" anchorCtr="0">
            <a:noAutofit/>
          </a:bodyPr>
          <a:lstStyle>
            <a:lvl1pPr algn="l">
              <a:defRPr sz="3200" cap="none">
                <a:solidFill>
                  <a:schemeClr val="accent6"/>
                </a:solidFill>
              </a:defRPr>
            </a:lvl1pPr>
          </a:lstStyle>
          <a:p>
            <a:r>
              <a:rPr lang="en-US" err="1"/>
              <a:t>Tytuł</a:t>
            </a:r>
            <a:r>
              <a:rPr lang="en-US"/>
              <a:t> </a:t>
            </a:r>
            <a:r>
              <a:rPr lang="en-US" err="1"/>
              <a:t>slajdu</a:t>
            </a:r>
            <a:endParaRPr lang="en-US"/>
          </a:p>
        </p:txBody>
      </p:sp>
      <p:sp>
        <p:nvSpPr>
          <p:cNvPr id="3" name="Prostokąt 2">
            <a:extLst>
              <a:ext uri="{FF2B5EF4-FFF2-40B4-BE49-F238E27FC236}">
                <a16:creationId xmlns:a16="http://schemas.microsoft.com/office/drawing/2014/main" id="{C409BF53-A006-D555-0DE2-BD8133955965}"/>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1E99E112-FF05-4EE8-268B-CB48A658EC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321876134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nclusion 3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401994" y="1020815"/>
            <a:ext cx="5280025" cy="566928"/>
          </a:xfrm>
        </p:spPr>
        <p:txBody>
          <a:bodyPr anchor="t" anchorCtr="0">
            <a:noAutofit/>
          </a:bodyPr>
          <a:lstStyle>
            <a:lvl1pPr algn="l">
              <a:defRPr sz="3200" cap="none">
                <a:solidFill>
                  <a:schemeClr val="tx1"/>
                </a:solidFill>
              </a:defRPr>
            </a:lvl1pPr>
          </a:lstStyle>
          <a:p>
            <a:r>
              <a:rPr lang="en-US" err="1"/>
              <a:t>Tytuł</a:t>
            </a:r>
            <a:r>
              <a:rPr lang="en-US"/>
              <a:t> </a:t>
            </a:r>
            <a:r>
              <a:rPr lang="en-US" err="1"/>
              <a:t>slajdu</a:t>
            </a:r>
            <a:endParaRPr lang="en-US"/>
          </a:p>
        </p:txBody>
      </p:sp>
      <p:sp>
        <p:nvSpPr>
          <p:cNvPr id="7" name="Symbol zastępczy tekstu 6">
            <a:extLst>
              <a:ext uri="{FF2B5EF4-FFF2-40B4-BE49-F238E27FC236}">
                <a16:creationId xmlns:a16="http://schemas.microsoft.com/office/drawing/2014/main" id="{63B89CB0-021D-9B1C-07EE-05B02F5EBFF1}"/>
              </a:ext>
            </a:extLst>
          </p:cNvPr>
          <p:cNvSpPr>
            <a:spLocks noGrp="1"/>
          </p:cNvSpPr>
          <p:nvPr>
            <p:ph type="body" sz="quarter" idx="15"/>
          </p:nvPr>
        </p:nvSpPr>
        <p:spPr>
          <a:xfrm>
            <a:off x="7067160" y="1002725"/>
            <a:ext cx="4009431" cy="754633"/>
          </a:xfrm>
        </p:spPr>
        <p:txBody>
          <a:bodyPr>
            <a:noAutofit/>
          </a:bodyPr>
          <a:lstStyle>
            <a:lvl1pPr>
              <a:defRPr sz="1200">
                <a:solidFill>
                  <a:schemeClr val="accent6"/>
                </a:solidFill>
              </a:defRPr>
            </a:lvl1pPr>
            <a:lvl2pPr>
              <a:defRPr sz="1200">
                <a:solidFill>
                  <a:schemeClr val="accent6"/>
                </a:solidFill>
              </a:defRPr>
            </a:lvl2pPr>
            <a:lvl3pPr>
              <a:defRPr sz="1200">
                <a:solidFill>
                  <a:schemeClr val="accent6"/>
                </a:solidFill>
              </a:defRPr>
            </a:lvl3pPr>
            <a:lvl4pPr>
              <a:defRPr sz="1200">
                <a:solidFill>
                  <a:schemeClr val="accent6"/>
                </a:solidFill>
              </a:defRPr>
            </a:lvl4pPr>
            <a:lvl5pPr>
              <a:defRPr sz="1200">
                <a:solidFill>
                  <a:schemeClr val="accent6"/>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1" name="Prostokąt 30">
            <a:extLst>
              <a:ext uri="{FF2B5EF4-FFF2-40B4-BE49-F238E27FC236}">
                <a16:creationId xmlns:a16="http://schemas.microsoft.com/office/drawing/2014/main" id="{2637E674-2659-E08F-FE30-5A768B8AA1F4}"/>
              </a:ext>
            </a:extLst>
          </p:cNvPr>
          <p:cNvSpPr/>
          <p:nvPr userDrawn="1"/>
        </p:nvSpPr>
        <p:spPr>
          <a:xfrm>
            <a:off x="401994" y="2276393"/>
            <a:ext cx="3237276" cy="36929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2" name="Symbol zastępczy obrazu 13">
            <a:extLst>
              <a:ext uri="{FF2B5EF4-FFF2-40B4-BE49-F238E27FC236}">
                <a16:creationId xmlns:a16="http://schemas.microsoft.com/office/drawing/2014/main" id="{7E2EE24B-ADAB-C363-EBCA-8106070885AC}"/>
              </a:ext>
            </a:extLst>
          </p:cNvPr>
          <p:cNvSpPr>
            <a:spLocks noGrp="1"/>
          </p:cNvSpPr>
          <p:nvPr>
            <p:ph type="pic" sz="quarter" idx="20"/>
          </p:nvPr>
        </p:nvSpPr>
        <p:spPr>
          <a:xfrm>
            <a:off x="778630" y="2921535"/>
            <a:ext cx="613178" cy="613178"/>
          </a:xfrm>
        </p:spPr>
        <p:txBody>
          <a:bodyPr/>
          <a:lstStyle>
            <a:lvl1pPr algn="l">
              <a:defRPr/>
            </a:lvl1pPr>
          </a:lstStyle>
          <a:p>
            <a:endParaRPr lang="pl-PL"/>
          </a:p>
        </p:txBody>
      </p:sp>
      <p:sp>
        <p:nvSpPr>
          <p:cNvPr id="5" name="Prostokąt 4">
            <a:extLst>
              <a:ext uri="{FF2B5EF4-FFF2-40B4-BE49-F238E27FC236}">
                <a16:creationId xmlns:a16="http://schemas.microsoft.com/office/drawing/2014/main" id="{3AE88B31-4F86-8F08-53CA-CDC424A85CE5}"/>
              </a:ext>
            </a:extLst>
          </p:cNvPr>
          <p:cNvSpPr/>
          <p:nvPr userDrawn="1"/>
        </p:nvSpPr>
        <p:spPr>
          <a:xfrm>
            <a:off x="7067160" y="2276393"/>
            <a:ext cx="5124840" cy="36929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8" name="Symbol zastępczy obrazu 13">
            <a:extLst>
              <a:ext uri="{FF2B5EF4-FFF2-40B4-BE49-F238E27FC236}">
                <a16:creationId xmlns:a16="http://schemas.microsoft.com/office/drawing/2014/main" id="{36FC287A-8725-0C9F-9E86-5BA7FB70FEBE}"/>
              </a:ext>
            </a:extLst>
          </p:cNvPr>
          <p:cNvSpPr>
            <a:spLocks noGrp="1"/>
          </p:cNvSpPr>
          <p:nvPr>
            <p:ph type="pic" sz="quarter" idx="21"/>
          </p:nvPr>
        </p:nvSpPr>
        <p:spPr>
          <a:xfrm>
            <a:off x="7443796" y="3692705"/>
            <a:ext cx="613178" cy="613178"/>
          </a:xfrm>
        </p:spPr>
        <p:txBody>
          <a:bodyPr/>
          <a:lstStyle>
            <a:lvl1pPr algn="l">
              <a:defRPr/>
            </a:lvl1pPr>
          </a:lstStyle>
          <a:p>
            <a:endParaRPr lang="pl-PL"/>
          </a:p>
        </p:txBody>
      </p:sp>
      <p:sp>
        <p:nvSpPr>
          <p:cNvPr id="11" name="Symbol zastępczy obrazu 13">
            <a:extLst>
              <a:ext uri="{FF2B5EF4-FFF2-40B4-BE49-F238E27FC236}">
                <a16:creationId xmlns:a16="http://schemas.microsoft.com/office/drawing/2014/main" id="{6A2560A3-3906-B504-CA1D-D25799CDEBCA}"/>
              </a:ext>
            </a:extLst>
          </p:cNvPr>
          <p:cNvSpPr>
            <a:spLocks noGrp="1"/>
          </p:cNvSpPr>
          <p:nvPr>
            <p:ph type="pic" sz="quarter" idx="22"/>
          </p:nvPr>
        </p:nvSpPr>
        <p:spPr>
          <a:xfrm>
            <a:off x="7443796" y="4647745"/>
            <a:ext cx="613178" cy="613178"/>
          </a:xfrm>
        </p:spPr>
        <p:txBody>
          <a:bodyPr/>
          <a:lstStyle>
            <a:lvl1pPr algn="l">
              <a:defRPr/>
            </a:lvl1pPr>
          </a:lstStyle>
          <a:p>
            <a:endParaRPr lang="pl-PL"/>
          </a:p>
        </p:txBody>
      </p:sp>
      <p:sp>
        <p:nvSpPr>
          <p:cNvPr id="16" name="Symbol zastępczy obrazu 14">
            <a:extLst>
              <a:ext uri="{FF2B5EF4-FFF2-40B4-BE49-F238E27FC236}">
                <a16:creationId xmlns:a16="http://schemas.microsoft.com/office/drawing/2014/main" id="{69CD3DF8-09A6-E969-595D-F6878BF68E07}"/>
              </a:ext>
            </a:extLst>
          </p:cNvPr>
          <p:cNvSpPr>
            <a:spLocks noGrp="1"/>
          </p:cNvSpPr>
          <p:nvPr>
            <p:ph type="pic" sz="quarter" idx="23"/>
          </p:nvPr>
        </p:nvSpPr>
        <p:spPr>
          <a:xfrm>
            <a:off x="3733800" y="2275820"/>
            <a:ext cx="3238500" cy="3694112"/>
          </a:xfrm>
        </p:spPr>
        <p:txBody>
          <a:bodyPr/>
          <a:lstStyle/>
          <a:p>
            <a:endParaRPr lang="pl-PL"/>
          </a:p>
        </p:txBody>
      </p:sp>
      <p:sp>
        <p:nvSpPr>
          <p:cNvPr id="4" name="Symbol zastępczy tekstu 3">
            <a:extLst>
              <a:ext uri="{FF2B5EF4-FFF2-40B4-BE49-F238E27FC236}">
                <a16:creationId xmlns:a16="http://schemas.microsoft.com/office/drawing/2014/main" id="{92F0E297-A577-757E-A73C-9104859A9C48}"/>
              </a:ext>
            </a:extLst>
          </p:cNvPr>
          <p:cNvSpPr>
            <a:spLocks noGrp="1"/>
          </p:cNvSpPr>
          <p:nvPr>
            <p:ph type="body" sz="quarter" idx="24"/>
          </p:nvPr>
        </p:nvSpPr>
        <p:spPr>
          <a:xfrm>
            <a:off x="777875" y="3749020"/>
            <a:ext cx="2670175" cy="2020887"/>
          </a:xfrm>
        </p:spPr>
        <p:txBody>
          <a:bodyPr>
            <a:normAutofit/>
          </a:bodyPr>
          <a:lstStyle>
            <a:lvl1pPr>
              <a:defRPr sz="1100">
                <a:latin typeface=""/>
              </a:defRPr>
            </a:lvl1pPr>
            <a:lvl2pPr>
              <a:defRPr sz="1100">
                <a:latin typeface=""/>
              </a:defRPr>
            </a:lvl2pPr>
            <a:lvl3pPr>
              <a:defRPr sz="1100">
                <a:latin typeface=""/>
              </a:defRPr>
            </a:lvl3pPr>
            <a:lvl4pPr>
              <a:defRPr sz="1100">
                <a:latin typeface=""/>
              </a:defRPr>
            </a:lvl4pPr>
            <a:lvl5pPr>
              <a:defRPr sz="1100">
                <a:latin typefac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tekstu 3">
            <a:extLst>
              <a:ext uri="{FF2B5EF4-FFF2-40B4-BE49-F238E27FC236}">
                <a16:creationId xmlns:a16="http://schemas.microsoft.com/office/drawing/2014/main" id="{A720459A-E803-C6C7-A4A9-D76399B638F1}"/>
              </a:ext>
            </a:extLst>
          </p:cNvPr>
          <p:cNvSpPr>
            <a:spLocks noGrp="1"/>
          </p:cNvSpPr>
          <p:nvPr>
            <p:ph type="body" sz="quarter" idx="25"/>
          </p:nvPr>
        </p:nvSpPr>
        <p:spPr>
          <a:xfrm>
            <a:off x="8241930" y="3689625"/>
            <a:ext cx="3548076" cy="613178"/>
          </a:xfrm>
        </p:spPr>
        <p:txBody>
          <a:bodyPr>
            <a:normAutofit/>
          </a:bodyPr>
          <a:lstStyle>
            <a:lvl1pPr>
              <a:defRPr sz="1100">
                <a:latin typeface=""/>
              </a:defRPr>
            </a:lvl1pPr>
            <a:lvl2pPr>
              <a:defRPr sz="1100">
                <a:latin typeface=""/>
              </a:defRPr>
            </a:lvl2pPr>
            <a:lvl3pPr>
              <a:defRPr sz="1100">
                <a:latin typeface=""/>
              </a:defRPr>
            </a:lvl3pPr>
            <a:lvl4pPr>
              <a:defRPr sz="1100">
                <a:latin typeface=""/>
              </a:defRPr>
            </a:lvl4pPr>
            <a:lvl5pPr>
              <a:defRPr sz="1100">
                <a:latin typefac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4" name="Symbol zastępczy tekstu 3">
            <a:extLst>
              <a:ext uri="{FF2B5EF4-FFF2-40B4-BE49-F238E27FC236}">
                <a16:creationId xmlns:a16="http://schemas.microsoft.com/office/drawing/2014/main" id="{91719E3F-6C9A-02C4-565B-6BE7B0C9EABE}"/>
              </a:ext>
            </a:extLst>
          </p:cNvPr>
          <p:cNvSpPr>
            <a:spLocks noGrp="1"/>
          </p:cNvSpPr>
          <p:nvPr>
            <p:ph type="body" sz="quarter" idx="26"/>
          </p:nvPr>
        </p:nvSpPr>
        <p:spPr>
          <a:xfrm>
            <a:off x="8241930" y="4653644"/>
            <a:ext cx="3548076" cy="613178"/>
          </a:xfrm>
        </p:spPr>
        <p:txBody>
          <a:bodyPr>
            <a:normAutofit/>
          </a:bodyPr>
          <a:lstStyle>
            <a:lvl1pPr>
              <a:defRPr sz="1100">
                <a:latin typeface=""/>
              </a:defRPr>
            </a:lvl1pPr>
            <a:lvl2pPr>
              <a:defRPr sz="1100">
                <a:latin typeface=""/>
              </a:defRPr>
            </a:lvl2pPr>
            <a:lvl3pPr>
              <a:defRPr sz="1100">
                <a:latin typeface=""/>
              </a:defRPr>
            </a:lvl3pPr>
            <a:lvl4pPr>
              <a:defRPr sz="1100">
                <a:latin typeface=""/>
              </a:defRPr>
            </a:lvl4pPr>
            <a:lvl5pPr>
              <a:defRPr sz="1100">
                <a:latin typefac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5" name="Symbol zastępczy tekstu 3">
            <a:extLst>
              <a:ext uri="{FF2B5EF4-FFF2-40B4-BE49-F238E27FC236}">
                <a16:creationId xmlns:a16="http://schemas.microsoft.com/office/drawing/2014/main" id="{F0F58CA1-6779-91B1-C932-E71CAF533D5D}"/>
              </a:ext>
            </a:extLst>
          </p:cNvPr>
          <p:cNvSpPr>
            <a:spLocks noGrp="1"/>
          </p:cNvSpPr>
          <p:nvPr>
            <p:ph type="body" sz="quarter" idx="27" hasCustomPrompt="1"/>
          </p:nvPr>
        </p:nvSpPr>
        <p:spPr>
          <a:xfrm>
            <a:off x="7443796" y="2896657"/>
            <a:ext cx="4346210" cy="613178"/>
          </a:xfrm>
        </p:spPr>
        <p:txBody>
          <a:bodyPr anchor="ctr">
            <a:normAutofit/>
          </a:bodyPr>
          <a:lstStyle>
            <a:lvl1pPr>
              <a:defRPr sz="1100" b="1">
                <a:latin typeface=""/>
              </a:defRPr>
            </a:lvl1pPr>
            <a:lvl2pPr>
              <a:defRPr sz="1100" b="1">
                <a:latin typeface=""/>
              </a:defRPr>
            </a:lvl2pPr>
            <a:lvl3pPr>
              <a:defRPr sz="1100" b="1">
                <a:latin typeface=""/>
              </a:defRPr>
            </a:lvl3pPr>
            <a:lvl4pPr>
              <a:defRPr sz="1100" b="1">
                <a:latin typeface=""/>
              </a:defRPr>
            </a:lvl4pPr>
            <a:lvl5pPr>
              <a:defRPr sz="1100" b="1">
                <a:latin typeface=""/>
              </a:defRPr>
            </a:lvl5pPr>
          </a:lstStyle>
          <a:p>
            <a:pPr lvl="0"/>
            <a:r>
              <a:rPr lang="pl-PL"/>
              <a:t>tytuł</a:t>
            </a:r>
          </a:p>
        </p:txBody>
      </p:sp>
      <p:sp>
        <p:nvSpPr>
          <p:cNvPr id="3" name="Symbol zastępczy tekstu 3">
            <a:extLst>
              <a:ext uri="{FF2B5EF4-FFF2-40B4-BE49-F238E27FC236}">
                <a16:creationId xmlns:a16="http://schemas.microsoft.com/office/drawing/2014/main" id="{5794A4B6-1547-1CB5-672D-210B05E0A9EA}"/>
              </a:ext>
            </a:extLst>
          </p:cNvPr>
          <p:cNvSpPr>
            <a:spLocks noGrp="1"/>
          </p:cNvSpPr>
          <p:nvPr>
            <p:ph type="body" sz="quarter" idx="28" hasCustomPrompt="1"/>
          </p:nvPr>
        </p:nvSpPr>
        <p:spPr>
          <a:xfrm>
            <a:off x="1513265" y="2933528"/>
            <a:ext cx="1934785" cy="613178"/>
          </a:xfrm>
        </p:spPr>
        <p:txBody>
          <a:bodyPr anchor="ctr">
            <a:normAutofit/>
          </a:bodyPr>
          <a:lstStyle>
            <a:lvl1pPr>
              <a:defRPr sz="1100" b="1">
                <a:latin typeface=""/>
              </a:defRPr>
            </a:lvl1pPr>
            <a:lvl2pPr>
              <a:defRPr sz="1100" b="1">
                <a:latin typeface=""/>
              </a:defRPr>
            </a:lvl2pPr>
            <a:lvl3pPr>
              <a:defRPr sz="1100" b="1">
                <a:latin typeface=""/>
              </a:defRPr>
            </a:lvl3pPr>
            <a:lvl4pPr>
              <a:defRPr sz="1100" b="1">
                <a:latin typeface=""/>
              </a:defRPr>
            </a:lvl4pPr>
            <a:lvl5pPr>
              <a:defRPr sz="1100" b="1">
                <a:latin typeface=""/>
              </a:defRPr>
            </a:lvl5pPr>
          </a:lstStyle>
          <a:p>
            <a:pPr lvl="0"/>
            <a:r>
              <a:rPr lang="pl-PL"/>
              <a:t>tytuł</a:t>
            </a:r>
          </a:p>
        </p:txBody>
      </p:sp>
      <p:sp>
        <p:nvSpPr>
          <p:cNvPr id="10" name="Prostokąt 9">
            <a:extLst>
              <a:ext uri="{FF2B5EF4-FFF2-40B4-BE49-F238E27FC236}">
                <a16:creationId xmlns:a16="http://schemas.microsoft.com/office/drawing/2014/main" id="{F67E2843-1AED-AC13-8233-A3AC6179227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Grafika 11">
            <a:extLst>
              <a:ext uri="{FF2B5EF4-FFF2-40B4-BE49-F238E27FC236}">
                <a16:creationId xmlns:a16="http://schemas.microsoft.com/office/drawing/2014/main" id="{CAA3E1A0-8F0E-7964-0888-7C4C2E41B8F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52901325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nclusion 3 Photo">
    <p:bg>
      <p:bgRef idx="1001">
        <a:schemeClr val="bg1"/>
      </p:bgRef>
    </p:bg>
    <p:spTree>
      <p:nvGrpSpPr>
        <p:cNvPr id="1" name=""/>
        <p:cNvGrpSpPr/>
        <p:nvPr/>
      </p:nvGrpSpPr>
      <p:grpSpPr>
        <a:xfrm>
          <a:off x="0" y="0"/>
          <a:ext cx="0" cy="0"/>
          <a:chOff x="0" y="0"/>
          <a:chExt cx="0" cy="0"/>
        </a:xfrm>
      </p:grpSpPr>
      <p:sp>
        <p:nvSpPr>
          <p:cNvPr id="3" name="Owal 2">
            <a:extLst>
              <a:ext uri="{FF2B5EF4-FFF2-40B4-BE49-F238E27FC236}">
                <a16:creationId xmlns:a16="http://schemas.microsoft.com/office/drawing/2014/main" id="{58ACE6CB-672B-8C27-7F04-25ADDED7A10B}"/>
              </a:ext>
            </a:extLst>
          </p:cNvPr>
          <p:cNvSpPr/>
          <p:nvPr userDrawn="1"/>
        </p:nvSpPr>
        <p:spPr>
          <a:xfrm>
            <a:off x="1134317" y="2351737"/>
            <a:ext cx="945732" cy="9457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497840" y="560577"/>
            <a:ext cx="10683442" cy="566928"/>
          </a:xfrm>
        </p:spPr>
        <p:txBody>
          <a:bodyPr anchor="t" anchorCtr="0">
            <a:noAutofit/>
          </a:bodyPr>
          <a:lstStyle>
            <a:lvl1pPr algn="ctr">
              <a:defRPr sz="3200" cap="none">
                <a:solidFill>
                  <a:schemeClr val="tx1"/>
                </a:solidFill>
              </a:defRPr>
            </a:lvl1pPr>
          </a:lstStyle>
          <a:p>
            <a:r>
              <a:rPr lang="en-US" err="1"/>
              <a:t>Tytuł</a:t>
            </a:r>
            <a:r>
              <a:rPr lang="en-US"/>
              <a:t> </a:t>
            </a:r>
            <a:r>
              <a:rPr lang="en-US" err="1"/>
              <a:t>slajdu</a:t>
            </a:r>
            <a:endParaRPr lang="en-US"/>
          </a:p>
        </p:txBody>
      </p:sp>
      <p:sp>
        <p:nvSpPr>
          <p:cNvPr id="37" name="Symbol zastępczy obrazu 13">
            <a:extLst>
              <a:ext uri="{FF2B5EF4-FFF2-40B4-BE49-F238E27FC236}">
                <a16:creationId xmlns:a16="http://schemas.microsoft.com/office/drawing/2014/main" id="{A8F4F93C-FAC6-9C07-BBB6-AAE31C561674}"/>
              </a:ext>
            </a:extLst>
          </p:cNvPr>
          <p:cNvSpPr>
            <a:spLocks noGrp="1"/>
          </p:cNvSpPr>
          <p:nvPr>
            <p:ph type="pic" sz="quarter" idx="22"/>
          </p:nvPr>
        </p:nvSpPr>
        <p:spPr>
          <a:xfrm>
            <a:off x="1304912" y="2528591"/>
            <a:ext cx="613178" cy="613178"/>
          </a:xfrm>
        </p:spPr>
        <p:txBody>
          <a:bodyPr/>
          <a:lstStyle>
            <a:lvl1pPr algn="l">
              <a:defRPr/>
            </a:lvl1pPr>
          </a:lstStyle>
          <a:p>
            <a:endParaRPr lang="pl-PL"/>
          </a:p>
        </p:txBody>
      </p:sp>
      <p:cxnSp>
        <p:nvCxnSpPr>
          <p:cNvPr id="9" name="Łącznik prosty 8">
            <a:extLst>
              <a:ext uri="{FF2B5EF4-FFF2-40B4-BE49-F238E27FC236}">
                <a16:creationId xmlns:a16="http://schemas.microsoft.com/office/drawing/2014/main" id="{772C17A8-0869-A5C0-1CAA-72F02B3D2178}"/>
              </a:ext>
            </a:extLst>
          </p:cNvPr>
          <p:cNvCxnSpPr/>
          <p:nvPr userDrawn="1"/>
        </p:nvCxnSpPr>
        <p:spPr>
          <a:xfrm>
            <a:off x="6106159" y="2084208"/>
            <a:ext cx="0" cy="4328160"/>
          </a:xfrm>
          <a:prstGeom prst="line">
            <a:avLst/>
          </a:prstGeom>
          <a:ln w="19050">
            <a:solidFill>
              <a:schemeClr val="accent6">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10" name="Łącznik prosty 9">
            <a:extLst>
              <a:ext uri="{FF2B5EF4-FFF2-40B4-BE49-F238E27FC236}">
                <a16:creationId xmlns:a16="http://schemas.microsoft.com/office/drawing/2014/main" id="{BFAEDB13-A947-34F2-82BB-140575F59651}"/>
              </a:ext>
            </a:extLst>
          </p:cNvPr>
          <p:cNvCxnSpPr/>
          <p:nvPr userDrawn="1"/>
        </p:nvCxnSpPr>
        <p:spPr>
          <a:xfrm>
            <a:off x="9103360" y="2084208"/>
            <a:ext cx="0" cy="4328160"/>
          </a:xfrm>
          <a:prstGeom prst="line">
            <a:avLst/>
          </a:prstGeom>
          <a:ln w="19050">
            <a:solidFill>
              <a:schemeClr val="accent6">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16" name="Łącznik prosty 15">
            <a:extLst>
              <a:ext uri="{FF2B5EF4-FFF2-40B4-BE49-F238E27FC236}">
                <a16:creationId xmlns:a16="http://schemas.microsoft.com/office/drawing/2014/main" id="{78605605-8047-AC70-83EA-A13EA9074B5D}"/>
              </a:ext>
            </a:extLst>
          </p:cNvPr>
          <p:cNvCxnSpPr/>
          <p:nvPr userDrawn="1"/>
        </p:nvCxnSpPr>
        <p:spPr>
          <a:xfrm>
            <a:off x="3068320" y="2084208"/>
            <a:ext cx="0" cy="4328160"/>
          </a:xfrm>
          <a:prstGeom prst="line">
            <a:avLst/>
          </a:prstGeom>
          <a:ln w="19050">
            <a:solidFill>
              <a:schemeClr val="accent6">
                <a:lumMod val="20000"/>
                <a:lumOff val="80000"/>
              </a:schemeClr>
            </a:solidFill>
          </a:ln>
        </p:spPr>
        <p:style>
          <a:lnRef idx="1">
            <a:schemeClr val="dk1"/>
          </a:lnRef>
          <a:fillRef idx="0">
            <a:schemeClr val="dk1"/>
          </a:fillRef>
          <a:effectRef idx="0">
            <a:schemeClr val="dk1"/>
          </a:effectRef>
          <a:fontRef idx="minor">
            <a:schemeClr val="tx1"/>
          </a:fontRef>
        </p:style>
      </p:cxnSp>
      <p:sp>
        <p:nvSpPr>
          <p:cNvPr id="17" name="Owal 16">
            <a:extLst>
              <a:ext uri="{FF2B5EF4-FFF2-40B4-BE49-F238E27FC236}">
                <a16:creationId xmlns:a16="http://schemas.microsoft.com/office/drawing/2014/main" id="{BE221EDB-6F96-2E71-6088-AEA0A78D63A4}"/>
              </a:ext>
            </a:extLst>
          </p:cNvPr>
          <p:cNvSpPr/>
          <p:nvPr userDrawn="1"/>
        </p:nvSpPr>
        <p:spPr>
          <a:xfrm>
            <a:off x="4182317" y="2362314"/>
            <a:ext cx="945732" cy="94573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ymbol zastępczy obrazu 13">
            <a:extLst>
              <a:ext uri="{FF2B5EF4-FFF2-40B4-BE49-F238E27FC236}">
                <a16:creationId xmlns:a16="http://schemas.microsoft.com/office/drawing/2014/main" id="{36EF6539-91EB-6964-C413-5F30B7D68EAC}"/>
              </a:ext>
            </a:extLst>
          </p:cNvPr>
          <p:cNvSpPr>
            <a:spLocks noGrp="1"/>
          </p:cNvSpPr>
          <p:nvPr>
            <p:ph type="pic" sz="quarter" idx="23"/>
          </p:nvPr>
        </p:nvSpPr>
        <p:spPr>
          <a:xfrm>
            <a:off x="4348594" y="2528591"/>
            <a:ext cx="613178" cy="613178"/>
          </a:xfrm>
        </p:spPr>
        <p:txBody>
          <a:bodyPr/>
          <a:lstStyle>
            <a:lvl1pPr algn="l">
              <a:defRPr/>
            </a:lvl1pPr>
          </a:lstStyle>
          <a:p>
            <a:endParaRPr lang="pl-PL"/>
          </a:p>
        </p:txBody>
      </p:sp>
      <p:sp>
        <p:nvSpPr>
          <p:cNvPr id="22" name="Owal 21">
            <a:extLst>
              <a:ext uri="{FF2B5EF4-FFF2-40B4-BE49-F238E27FC236}">
                <a16:creationId xmlns:a16="http://schemas.microsoft.com/office/drawing/2014/main" id="{5CC61AC8-0FFD-91DC-D6CE-44A947F30895}"/>
              </a:ext>
            </a:extLst>
          </p:cNvPr>
          <p:cNvSpPr/>
          <p:nvPr userDrawn="1"/>
        </p:nvSpPr>
        <p:spPr>
          <a:xfrm>
            <a:off x="7187849" y="2362314"/>
            <a:ext cx="945732" cy="9457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ymbol zastępczy obrazu 13">
            <a:extLst>
              <a:ext uri="{FF2B5EF4-FFF2-40B4-BE49-F238E27FC236}">
                <a16:creationId xmlns:a16="http://schemas.microsoft.com/office/drawing/2014/main" id="{071782C8-C3B3-E5A9-5F35-32CCFE5A42CC}"/>
              </a:ext>
            </a:extLst>
          </p:cNvPr>
          <p:cNvSpPr>
            <a:spLocks noGrp="1"/>
          </p:cNvSpPr>
          <p:nvPr>
            <p:ph type="pic" sz="quarter" idx="24"/>
          </p:nvPr>
        </p:nvSpPr>
        <p:spPr>
          <a:xfrm>
            <a:off x="7357993" y="2528591"/>
            <a:ext cx="613178" cy="613178"/>
          </a:xfrm>
        </p:spPr>
        <p:txBody>
          <a:bodyPr/>
          <a:lstStyle>
            <a:lvl1pPr algn="l">
              <a:defRPr/>
            </a:lvl1pPr>
          </a:lstStyle>
          <a:p>
            <a:endParaRPr lang="pl-PL"/>
          </a:p>
        </p:txBody>
      </p:sp>
      <p:sp>
        <p:nvSpPr>
          <p:cNvPr id="27" name="Owal 26">
            <a:extLst>
              <a:ext uri="{FF2B5EF4-FFF2-40B4-BE49-F238E27FC236}">
                <a16:creationId xmlns:a16="http://schemas.microsoft.com/office/drawing/2014/main" id="{57AA5BFA-87BA-072F-F190-465B6B19EF3B}"/>
              </a:ext>
            </a:extLst>
          </p:cNvPr>
          <p:cNvSpPr/>
          <p:nvPr userDrawn="1"/>
        </p:nvSpPr>
        <p:spPr>
          <a:xfrm>
            <a:off x="10235550" y="2362314"/>
            <a:ext cx="945732" cy="94573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ymbol zastępczy obrazu 13">
            <a:extLst>
              <a:ext uri="{FF2B5EF4-FFF2-40B4-BE49-F238E27FC236}">
                <a16:creationId xmlns:a16="http://schemas.microsoft.com/office/drawing/2014/main" id="{7FE04913-4F88-3A91-C15D-4673D16EFEDC}"/>
              </a:ext>
            </a:extLst>
          </p:cNvPr>
          <p:cNvSpPr>
            <a:spLocks noGrp="1"/>
          </p:cNvSpPr>
          <p:nvPr>
            <p:ph type="pic" sz="quarter" idx="25"/>
          </p:nvPr>
        </p:nvSpPr>
        <p:spPr>
          <a:xfrm>
            <a:off x="10416303" y="2528591"/>
            <a:ext cx="613178" cy="613178"/>
          </a:xfrm>
        </p:spPr>
        <p:txBody>
          <a:bodyPr/>
          <a:lstStyle>
            <a:lvl1pPr algn="l">
              <a:defRPr/>
            </a:lvl1pPr>
          </a:lstStyle>
          <a:p>
            <a:endParaRPr lang="pl-PL"/>
          </a:p>
        </p:txBody>
      </p:sp>
      <p:sp>
        <p:nvSpPr>
          <p:cNvPr id="6" name="Symbol zastępczy tekstu 7">
            <a:extLst>
              <a:ext uri="{FF2B5EF4-FFF2-40B4-BE49-F238E27FC236}">
                <a16:creationId xmlns:a16="http://schemas.microsoft.com/office/drawing/2014/main" id="{7C3BCAF8-C0C6-DB89-6E82-F39DF0103148}"/>
              </a:ext>
            </a:extLst>
          </p:cNvPr>
          <p:cNvSpPr>
            <a:spLocks noGrp="1"/>
          </p:cNvSpPr>
          <p:nvPr>
            <p:ph type="body" sz="quarter" idx="32" hasCustomPrompt="1"/>
          </p:nvPr>
        </p:nvSpPr>
        <p:spPr>
          <a:xfrm>
            <a:off x="472470" y="3734400"/>
            <a:ext cx="2278062" cy="260350"/>
          </a:xfrm>
        </p:spPr>
        <p:txBody>
          <a:bodyPr>
            <a:noAutofit/>
          </a:bodyPr>
          <a:lstStyle>
            <a:lvl1pPr algn="ctr">
              <a:defRPr sz="1200" b="1">
                <a:solidFill>
                  <a:schemeClr val="accent6"/>
                </a:solidFill>
                <a:latin typeface=""/>
              </a:defRPr>
            </a:lvl1pPr>
          </a:lstStyle>
          <a:p>
            <a:pPr lvl="0"/>
            <a:r>
              <a:rPr lang="pl-PL"/>
              <a:t>tytuł</a:t>
            </a:r>
          </a:p>
        </p:txBody>
      </p:sp>
      <p:sp>
        <p:nvSpPr>
          <p:cNvPr id="7" name="Symbol zastępczy tekstu 7">
            <a:extLst>
              <a:ext uri="{FF2B5EF4-FFF2-40B4-BE49-F238E27FC236}">
                <a16:creationId xmlns:a16="http://schemas.microsoft.com/office/drawing/2014/main" id="{57A5522F-0521-7B08-8237-0A7EB9BBB710}"/>
              </a:ext>
            </a:extLst>
          </p:cNvPr>
          <p:cNvSpPr>
            <a:spLocks noGrp="1"/>
          </p:cNvSpPr>
          <p:nvPr>
            <p:ph type="body" sz="quarter" idx="33" hasCustomPrompt="1"/>
          </p:nvPr>
        </p:nvSpPr>
        <p:spPr>
          <a:xfrm>
            <a:off x="464207" y="4174854"/>
            <a:ext cx="2278062" cy="942801"/>
          </a:xfrm>
        </p:spPr>
        <p:txBody>
          <a:bodyPr>
            <a:noAutofit/>
          </a:bodyPr>
          <a:lstStyle>
            <a:lvl1pPr algn="ctr">
              <a:defRPr sz="1100" b="0">
                <a:solidFill>
                  <a:schemeClr val="accent6"/>
                </a:solidFill>
                <a:latin typeface=""/>
              </a:defRPr>
            </a:lvl1pPr>
          </a:lstStyle>
          <a:p>
            <a:pPr lvl="0"/>
            <a:r>
              <a:rPr lang="pl-PL"/>
              <a:t>opis</a:t>
            </a:r>
          </a:p>
        </p:txBody>
      </p:sp>
      <p:sp>
        <p:nvSpPr>
          <p:cNvPr id="8" name="Symbol zastępczy tekstu 7">
            <a:extLst>
              <a:ext uri="{FF2B5EF4-FFF2-40B4-BE49-F238E27FC236}">
                <a16:creationId xmlns:a16="http://schemas.microsoft.com/office/drawing/2014/main" id="{04EB4BAD-90FF-3E01-0CAD-381F2162537F}"/>
              </a:ext>
            </a:extLst>
          </p:cNvPr>
          <p:cNvSpPr>
            <a:spLocks noGrp="1"/>
          </p:cNvSpPr>
          <p:nvPr>
            <p:ph type="body" sz="quarter" idx="34" hasCustomPrompt="1"/>
          </p:nvPr>
        </p:nvSpPr>
        <p:spPr>
          <a:xfrm>
            <a:off x="472470" y="5251311"/>
            <a:ext cx="2278062" cy="942801"/>
          </a:xfrm>
        </p:spPr>
        <p:txBody>
          <a:bodyPr>
            <a:noAutofit/>
          </a:bodyPr>
          <a:lstStyle>
            <a:lvl1pPr algn="ctr">
              <a:defRPr sz="4000" b="1">
                <a:solidFill>
                  <a:schemeClr val="accent6"/>
                </a:solidFill>
                <a:latin typeface=""/>
              </a:defRPr>
            </a:lvl1pPr>
          </a:lstStyle>
          <a:p>
            <a:pPr lvl="0"/>
            <a:r>
              <a:rPr lang="pl-PL"/>
              <a:t>25%</a:t>
            </a:r>
          </a:p>
        </p:txBody>
      </p:sp>
      <p:sp>
        <p:nvSpPr>
          <p:cNvPr id="15" name="Symbol zastępczy tekstu 7">
            <a:extLst>
              <a:ext uri="{FF2B5EF4-FFF2-40B4-BE49-F238E27FC236}">
                <a16:creationId xmlns:a16="http://schemas.microsoft.com/office/drawing/2014/main" id="{FD01B803-FDC6-CBE7-7379-C8DC559B85DB}"/>
              </a:ext>
            </a:extLst>
          </p:cNvPr>
          <p:cNvSpPr>
            <a:spLocks noGrp="1"/>
          </p:cNvSpPr>
          <p:nvPr>
            <p:ph type="body" sz="quarter" idx="35" hasCustomPrompt="1"/>
          </p:nvPr>
        </p:nvSpPr>
        <p:spPr>
          <a:xfrm>
            <a:off x="3524484" y="3734400"/>
            <a:ext cx="2278062" cy="260350"/>
          </a:xfrm>
        </p:spPr>
        <p:txBody>
          <a:bodyPr>
            <a:noAutofit/>
          </a:bodyPr>
          <a:lstStyle>
            <a:lvl1pPr algn="ctr">
              <a:defRPr sz="1200" b="1">
                <a:solidFill>
                  <a:schemeClr val="accent6"/>
                </a:solidFill>
                <a:latin typeface=""/>
              </a:defRPr>
            </a:lvl1pPr>
          </a:lstStyle>
          <a:p>
            <a:pPr lvl="0"/>
            <a:r>
              <a:rPr lang="pl-PL"/>
              <a:t>tytuł</a:t>
            </a:r>
          </a:p>
        </p:txBody>
      </p:sp>
      <p:sp>
        <p:nvSpPr>
          <p:cNvPr id="31" name="Symbol zastępczy tekstu 7">
            <a:extLst>
              <a:ext uri="{FF2B5EF4-FFF2-40B4-BE49-F238E27FC236}">
                <a16:creationId xmlns:a16="http://schemas.microsoft.com/office/drawing/2014/main" id="{DCCA319E-264D-438B-3DFA-247F6694C4ED}"/>
              </a:ext>
            </a:extLst>
          </p:cNvPr>
          <p:cNvSpPr>
            <a:spLocks noGrp="1"/>
          </p:cNvSpPr>
          <p:nvPr>
            <p:ph type="body" sz="quarter" idx="36" hasCustomPrompt="1"/>
          </p:nvPr>
        </p:nvSpPr>
        <p:spPr>
          <a:xfrm>
            <a:off x="3516221" y="4174854"/>
            <a:ext cx="2278062" cy="942801"/>
          </a:xfrm>
        </p:spPr>
        <p:txBody>
          <a:bodyPr>
            <a:noAutofit/>
          </a:bodyPr>
          <a:lstStyle>
            <a:lvl1pPr algn="ctr">
              <a:defRPr sz="1100" b="0">
                <a:solidFill>
                  <a:schemeClr val="accent6"/>
                </a:solidFill>
                <a:latin typeface=""/>
              </a:defRPr>
            </a:lvl1pPr>
          </a:lstStyle>
          <a:p>
            <a:pPr lvl="0"/>
            <a:r>
              <a:rPr lang="pl-PL"/>
              <a:t>opis</a:t>
            </a:r>
          </a:p>
        </p:txBody>
      </p:sp>
      <p:sp>
        <p:nvSpPr>
          <p:cNvPr id="32" name="Symbol zastępczy tekstu 7">
            <a:extLst>
              <a:ext uri="{FF2B5EF4-FFF2-40B4-BE49-F238E27FC236}">
                <a16:creationId xmlns:a16="http://schemas.microsoft.com/office/drawing/2014/main" id="{BE262B79-2F4A-DD60-011A-321943B4D2E0}"/>
              </a:ext>
            </a:extLst>
          </p:cNvPr>
          <p:cNvSpPr>
            <a:spLocks noGrp="1"/>
          </p:cNvSpPr>
          <p:nvPr>
            <p:ph type="body" sz="quarter" idx="37" hasCustomPrompt="1"/>
          </p:nvPr>
        </p:nvSpPr>
        <p:spPr>
          <a:xfrm>
            <a:off x="3524484" y="5251311"/>
            <a:ext cx="2278062" cy="942801"/>
          </a:xfrm>
        </p:spPr>
        <p:txBody>
          <a:bodyPr>
            <a:noAutofit/>
          </a:bodyPr>
          <a:lstStyle>
            <a:lvl1pPr algn="ctr">
              <a:defRPr sz="4000" b="1">
                <a:solidFill>
                  <a:schemeClr val="accent6"/>
                </a:solidFill>
                <a:latin typeface=""/>
              </a:defRPr>
            </a:lvl1pPr>
          </a:lstStyle>
          <a:p>
            <a:pPr lvl="0"/>
            <a:r>
              <a:rPr lang="pl-PL"/>
              <a:t>25%</a:t>
            </a:r>
          </a:p>
        </p:txBody>
      </p:sp>
      <p:sp>
        <p:nvSpPr>
          <p:cNvPr id="44" name="Symbol zastępczy tekstu 7">
            <a:extLst>
              <a:ext uri="{FF2B5EF4-FFF2-40B4-BE49-F238E27FC236}">
                <a16:creationId xmlns:a16="http://schemas.microsoft.com/office/drawing/2014/main" id="{A2D3D7AB-2193-B76A-D0DF-20423508FB51}"/>
              </a:ext>
            </a:extLst>
          </p:cNvPr>
          <p:cNvSpPr>
            <a:spLocks noGrp="1"/>
          </p:cNvSpPr>
          <p:nvPr>
            <p:ph type="body" sz="quarter" idx="38" hasCustomPrompt="1"/>
          </p:nvPr>
        </p:nvSpPr>
        <p:spPr>
          <a:xfrm>
            <a:off x="6521684" y="3734400"/>
            <a:ext cx="2278062" cy="260350"/>
          </a:xfrm>
        </p:spPr>
        <p:txBody>
          <a:bodyPr>
            <a:noAutofit/>
          </a:bodyPr>
          <a:lstStyle>
            <a:lvl1pPr algn="ctr">
              <a:defRPr sz="1200" b="1">
                <a:solidFill>
                  <a:schemeClr val="accent6"/>
                </a:solidFill>
                <a:latin typeface=""/>
              </a:defRPr>
            </a:lvl1pPr>
          </a:lstStyle>
          <a:p>
            <a:pPr lvl="0"/>
            <a:r>
              <a:rPr lang="pl-PL"/>
              <a:t>tytuł</a:t>
            </a:r>
          </a:p>
        </p:txBody>
      </p:sp>
      <p:sp>
        <p:nvSpPr>
          <p:cNvPr id="45" name="Symbol zastępczy tekstu 7">
            <a:extLst>
              <a:ext uri="{FF2B5EF4-FFF2-40B4-BE49-F238E27FC236}">
                <a16:creationId xmlns:a16="http://schemas.microsoft.com/office/drawing/2014/main" id="{4DC31189-20B5-1BA9-F176-A44A36738D96}"/>
              </a:ext>
            </a:extLst>
          </p:cNvPr>
          <p:cNvSpPr>
            <a:spLocks noGrp="1"/>
          </p:cNvSpPr>
          <p:nvPr>
            <p:ph type="body" sz="quarter" idx="39" hasCustomPrompt="1"/>
          </p:nvPr>
        </p:nvSpPr>
        <p:spPr>
          <a:xfrm>
            <a:off x="6513421" y="4174854"/>
            <a:ext cx="2278062" cy="942801"/>
          </a:xfrm>
        </p:spPr>
        <p:txBody>
          <a:bodyPr>
            <a:noAutofit/>
          </a:bodyPr>
          <a:lstStyle>
            <a:lvl1pPr algn="ctr">
              <a:defRPr sz="1100" b="0">
                <a:solidFill>
                  <a:schemeClr val="accent6"/>
                </a:solidFill>
                <a:latin typeface=""/>
              </a:defRPr>
            </a:lvl1pPr>
          </a:lstStyle>
          <a:p>
            <a:pPr lvl="0"/>
            <a:r>
              <a:rPr lang="pl-PL"/>
              <a:t>opis</a:t>
            </a:r>
          </a:p>
        </p:txBody>
      </p:sp>
      <p:sp>
        <p:nvSpPr>
          <p:cNvPr id="46" name="Symbol zastępczy tekstu 7">
            <a:extLst>
              <a:ext uri="{FF2B5EF4-FFF2-40B4-BE49-F238E27FC236}">
                <a16:creationId xmlns:a16="http://schemas.microsoft.com/office/drawing/2014/main" id="{AE495B87-198A-8D2D-2D15-C591F8FF182F}"/>
              </a:ext>
            </a:extLst>
          </p:cNvPr>
          <p:cNvSpPr>
            <a:spLocks noGrp="1"/>
          </p:cNvSpPr>
          <p:nvPr>
            <p:ph type="body" sz="quarter" idx="40" hasCustomPrompt="1"/>
          </p:nvPr>
        </p:nvSpPr>
        <p:spPr>
          <a:xfrm>
            <a:off x="6521684" y="5251311"/>
            <a:ext cx="2278062" cy="942801"/>
          </a:xfrm>
        </p:spPr>
        <p:txBody>
          <a:bodyPr>
            <a:noAutofit/>
          </a:bodyPr>
          <a:lstStyle>
            <a:lvl1pPr algn="ctr">
              <a:defRPr sz="4000" b="1">
                <a:solidFill>
                  <a:schemeClr val="accent6"/>
                </a:solidFill>
                <a:latin typeface=""/>
              </a:defRPr>
            </a:lvl1pPr>
          </a:lstStyle>
          <a:p>
            <a:pPr lvl="0"/>
            <a:r>
              <a:rPr lang="pl-PL"/>
              <a:t>25%</a:t>
            </a:r>
          </a:p>
        </p:txBody>
      </p:sp>
      <p:sp>
        <p:nvSpPr>
          <p:cNvPr id="47" name="Symbol zastępczy tekstu 7">
            <a:extLst>
              <a:ext uri="{FF2B5EF4-FFF2-40B4-BE49-F238E27FC236}">
                <a16:creationId xmlns:a16="http://schemas.microsoft.com/office/drawing/2014/main" id="{F92A351F-4B62-AE68-7D98-813B641613A6}"/>
              </a:ext>
            </a:extLst>
          </p:cNvPr>
          <p:cNvSpPr>
            <a:spLocks noGrp="1"/>
          </p:cNvSpPr>
          <p:nvPr>
            <p:ph type="body" sz="quarter" idx="41" hasCustomPrompt="1"/>
          </p:nvPr>
        </p:nvSpPr>
        <p:spPr>
          <a:xfrm>
            <a:off x="9583861" y="3734400"/>
            <a:ext cx="2278062" cy="260350"/>
          </a:xfrm>
        </p:spPr>
        <p:txBody>
          <a:bodyPr>
            <a:noAutofit/>
          </a:bodyPr>
          <a:lstStyle>
            <a:lvl1pPr algn="ctr">
              <a:defRPr sz="1200" b="1">
                <a:solidFill>
                  <a:schemeClr val="accent6"/>
                </a:solidFill>
                <a:latin typeface=""/>
              </a:defRPr>
            </a:lvl1pPr>
          </a:lstStyle>
          <a:p>
            <a:pPr lvl="0"/>
            <a:r>
              <a:rPr lang="pl-PL"/>
              <a:t>tytuł</a:t>
            </a:r>
          </a:p>
        </p:txBody>
      </p:sp>
      <p:sp>
        <p:nvSpPr>
          <p:cNvPr id="48" name="Symbol zastępczy tekstu 7">
            <a:extLst>
              <a:ext uri="{FF2B5EF4-FFF2-40B4-BE49-F238E27FC236}">
                <a16:creationId xmlns:a16="http://schemas.microsoft.com/office/drawing/2014/main" id="{94379597-84E7-CEB6-89B6-5F8F71941717}"/>
              </a:ext>
            </a:extLst>
          </p:cNvPr>
          <p:cNvSpPr>
            <a:spLocks noGrp="1"/>
          </p:cNvSpPr>
          <p:nvPr>
            <p:ph type="body" sz="quarter" idx="42" hasCustomPrompt="1"/>
          </p:nvPr>
        </p:nvSpPr>
        <p:spPr>
          <a:xfrm>
            <a:off x="9575598" y="4174854"/>
            <a:ext cx="2278062" cy="942801"/>
          </a:xfrm>
        </p:spPr>
        <p:txBody>
          <a:bodyPr>
            <a:noAutofit/>
          </a:bodyPr>
          <a:lstStyle>
            <a:lvl1pPr algn="ctr">
              <a:defRPr sz="1100" b="0">
                <a:solidFill>
                  <a:schemeClr val="accent6"/>
                </a:solidFill>
                <a:latin typeface=""/>
              </a:defRPr>
            </a:lvl1pPr>
          </a:lstStyle>
          <a:p>
            <a:pPr lvl="0"/>
            <a:r>
              <a:rPr lang="pl-PL"/>
              <a:t>opis</a:t>
            </a:r>
          </a:p>
        </p:txBody>
      </p:sp>
      <p:sp>
        <p:nvSpPr>
          <p:cNvPr id="49" name="Symbol zastępczy tekstu 7">
            <a:extLst>
              <a:ext uri="{FF2B5EF4-FFF2-40B4-BE49-F238E27FC236}">
                <a16:creationId xmlns:a16="http://schemas.microsoft.com/office/drawing/2014/main" id="{4A3D4B51-FD9D-E641-DBB8-8C9A8822DD60}"/>
              </a:ext>
            </a:extLst>
          </p:cNvPr>
          <p:cNvSpPr>
            <a:spLocks noGrp="1"/>
          </p:cNvSpPr>
          <p:nvPr>
            <p:ph type="body" sz="quarter" idx="43" hasCustomPrompt="1"/>
          </p:nvPr>
        </p:nvSpPr>
        <p:spPr>
          <a:xfrm>
            <a:off x="9583861" y="5251311"/>
            <a:ext cx="2278062" cy="942801"/>
          </a:xfrm>
        </p:spPr>
        <p:txBody>
          <a:bodyPr>
            <a:noAutofit/>
          </a:bodyPr>
          <a:lstStyle>
            <a:lvl1pPr algn="ctr">
              <a:defRPr sz="4000" b="1">
                <a:solidFill>
                  <a:schemeClr val="accent6"/>
                </a:solidFill>
                <a:latin typeface=""/>
              </a:defRPr>
            </a:lvl1pPr>
          </a:lstStyle>
          <a:p>
            <a:pPr lvl="0"/>
            <a:r>
              <a:rPr lang="pl-PL"/>
              <a:t>25%</a:t>
            </a:r>
          </a:p>
        </p:txBody>
      </p:sp>
      <p:sp>
        <p:nvSpPr>
          <p:cNvPr id="50" name="Title 1">
            <a:extLst>
              <a:ext uri="{FF2B5EF4-FFF2-40B4-BE49-F238E27FC236}">
                <a16:creationId xmlns:a16="http://schemas.microsoft.com/office/drawing/2014/main" id="{27183ED5-C246-D154-DD98-C2575DF98135}"/>
              </a:ext>
            </a:extLst>
          </p:cNvPr>
          <p:cNvSpPr txBox="1">
            <a:spLocks/>
          </p:cNvSpPr>
          <p:nvPr userDrawn="1"/>
        </p:nvSpPr>
        <p:spPr>
          <a:xfrm>
            <a:off x="497840" y="1267102"/>
            <a:ext cx="11196320" cy="56692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200" b="1" kern="1200" cap="none" spc="50" baseline="0">
                <a:solidFill>
                  <a:schemeClr val="tx1"/>
                </a:solidFill>
                <a:latin typeface=""/>
                <a:ea typeface="+mj-ea"/>
                <a:cs typeface="Poppins" pitchFamily="2" charset="77"/>
              </a:defRPr>
            </a:lvl1pPr>
          </a:lstStyle>
          <a:p>
            <a:r>
              <a:rPr lang="en-US" sz="2400" b="0" err="1">
                <a:solidFill>
                  <a:schemeClr val="accent6"/>
                </a:solidFill>
              </a:rPr>
              <a:t>Podtytuł</a:t>
            </a:r>
            <a:endParaRPr lang="en-US" sz="2400" b="0">
              <a:solidFill>
                <a:schemeClr val="accent6"/>
              </a:solidFill>
            </a:endParaRPr>
          </a:p>
        </p:txBody>
      </p:sp>
      <p:sp>
        <p:nvSpPr>
          <p:cNvPr id="4" name="Prostokąt 3">
            <a:extLst>
              <a:ext uri="{FF2B5EF4-FFF2-40B4-BE49-F238E27FC236}">
                <a16:creationId xmlns:a16="http://schemas.microsoft.com/office/drawing/2014/main" id="{CC7E17FE-0FA9-B25C-57F8-C5A0F0B3B02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563D0AEE-51C4-8333-5DE5-14F984B284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1376641413"/>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onclusion 3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497840" y="560577"/>
            <a:ext cx="10533017" cy="566928"/>
          </a:xfrm>
        </p:spPr>
        <p:txBody>
          <a:bodyPr anchor="t" anchorCtr="0">
            <a:noAutofit/>
          </a:bodyPr>
          <a:lstStyle>
            <a:lvl1pPr algn="ctr">
              <a:defRPr sz="3200" cap="none">
                <a:solidFill>
                  <a:schemeClr val="tx1"/>
                </a:solidFill>
              </a:defRPr>
            </a:lvl1pPr>
          </a:lstStyle>
          <a:p>
            <a:r>
              <a:rPr lang="en-US" err="1"/>
              <a:t>Tytuł</a:t>
            </a:r>
            <a:r>
              <a:rPr lang="en-US"/>
              <a:t> </a:t>
            </a:r>
            <a:r>
              <a:rPr lang="en-US" err="1"/>
              <a:t>slajdu</a:t>
            </a:r>
            <a:endParaRPr lang="en-US"/>
          </a:p>
        </p:txBody>
      </p:sp>
      <p:sp>
        <p:nvSpPr>
          <p:cNvPr id="4" name="Prostokąt 3">
            <a:extLst>
              <a:ext uri="{FF2B5EF4-FFF2-40B4-BE49-F238E27FC236}">
                <a16:creationId xmlns:a16="http://schemas.microsoft.com/office/drawing/2014/main" id="{5F8408C5-C864-C6B6-5634-00F5C1E17186}"/>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9DD2540D-DBFA-0025-E093-B2779135122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76105950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Układ niestandardowy">
    <p:bg>
      <p:bgRef idx="1001">
        <a:schemeClr val="bg1"/>
      </p:bgRef>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F91B21-3700-DBB9-F143-F267C22425AA}"/>
              </a:ext>
            </a:extLst>
          </p:cNvPr>
          <p:cNvSpPr>
            <a:spLocks noGrp="1"/>
          </p:cNvSpPr>
          <p:nvPr>
            <p:ph type="title" hasCustomPrompt="1"/>
          </p:nvPr>
        </p:nvSpPr>
        <p:spPr/>
        <p:txBody>
          <a:bodyPr/>
          <a:lstStyle>
            <a:lvl1pPr algn="ctr">
              <a:defRPr>
                <a:solidFill>
                  <a:schemeClr val="accent5"/>
                </a:solidFill>
              </a:defRPr>
            </a:lvl1pPr>
          </a:lstStyle>
          <a:p>
            <a:r>
              <a:rPr lang="pl-PL"/>
              <a:t>Informacja o kolorach</a:t>
            </a:r>
          </a:p>
        </p:txBody>
      </p:sp>
      <p:sp>
        <p:nvSpPr>
          <p:cNvPr id="5" name="Tytuł 1">
            <a:extLst>
              <a:ext uri="{FF2B5EF4-FFF2-40B4-BE49-F238E27FC236}">
                <a16:creationId xmlns:a16="http://schemas.microsoft.com/office/drawing/2014/main" id="{52A17244-3C85-28F6-E87A-4A385AE5FC39}"/>
              </a:ext>
            </a:extLst>
          </p:cNvPr>
          <p:cNvSpPr txBox="1">
            <a:spLocks/>
          </p:cNvSpPr>
          <p:nvPr userDrawn="1"/>
        </p:nvSpPr>
        <p:spPr>
          <a:xfrm>
            <a:off x="816609" y="2126648"/>
            <a:ext cx="10447125" cy="28604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r>
              <a:rPr lang="pl-PL" sz="1200" b="0" cap="none">
                <a:solidFill>
                  <a:schemeClr val="accent6"/>
                </a:solidFill>
              </a:rPr>
              <a:t>Wersja koloru zielonego używana w prezentacji </a:t>
            </a:r>
          </a:p>
        </p:txBody>
      </p:sp>
      <p:sp>
        <p:nvSpPr>
          <p:cNvPr id="7" name="Tytuł 1">
            <a:extLst>
              <a:ext uri="{FF2B5EF4-FFF2-40B4-BE49-F238E27FC236}">
                <a16:creationId xmlns:a16="http://schemas.microsoft.com/office/drawing/2014/main" id="{FF5CACB1-AD64-C94D-B52D-B152DA6F96C3}"/>
              </a:ext>
            </a:extLst>
          </p:cNvPr>
          <p:cNvSpPr txBox="1">
            <a:spLocks/>
          </p:cNvSpPr>
          <p:nvPr userDrawn="1"/>
        </p:nvSpPr>
        <p:spPr>
          <a:xfrm>
            <a:off x="5781789" y="2537618"/>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83/23/80/8</a:t>
            </a:r>
          </a:p>
          <a:p>
            <a:pPr algn="l"/>
            <a:r>
              <a:rPr lang="pl-PL" sz="1200" b="0" kern="1200" cap="all" spc="50" baseline="0">
                <a:solidFill>
                  <a:schemeClr val="accent6"/>
                </a:solidFill>
                <a:effectLst/>
                <a:latin typeface=""/>
                <a:ea typeface="+mj-ea"/>
                <a:cs typeface="Poppins" pitchFamily="2" charset="77"/>
              </a:rPr>
              <a:t>RGB 32/133/82</a:t>
            </a:r>
          </a:p>
          <a:p>
            <a:pPr algn="l"/>
            <a:r>
              <a:rPr lang="pl-PL" sz="1200" b="0" kern="1200" cap="all" spc="50" baseline="0">
                <a:solidFill>
                  <a:schemeClr val="accent6"/>
                </a:solidFill>
                <a:effectLst/>
                <a:latin typeface=""/>
                <a:ea typeface="+mj-ea"/>
                <a:cs typeface="Poppins" pitchFamily="2" charset="77"/>
              </a:rPr>
              <a:t>HTML 208552</a:t>
            </a:r>
          </a:p>
        </p:txBody>
      </p:sp>
      <p:sp>
        <p:nvSpPr>
          <p:cNvPr id="8" name="Owal 7">
            <a:extLst>
              <a:ext uri="{FF2B5EF4-FFF2-40B4-BE49-F238E27FC236}">
                <a16:creationId xmlns:a16="http://schemas.microsoft.com/office/drawing/2014/main" id="{BC1146FE-07AE-3438-1B6C-B2A58247ED85}"/>
              </a:ext>
            </a:extLst>
          </p:cNvPr>
          <p:cNvSpPr/>
          <p:nvPr userDrawn="1"/>
        </p:nvSpPr>
        <p:spPr>
          <a:xfrm>
            <a:off x="4822174" y="2537618"/>
            <a:ext cx="784952" cy="784952"/>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9" name="Tytuł 1">
            <a:extLst>
              <a:ext uri="{FF2B5EF4-FFF2-40B4-BE49-F238E27FC236}">
                <a16:creationId xmlns:a16="http://schemas.microsoft.com/office/drawing/2014/main" id="{F160066F-2FD0-00C3-92D4-2B5088DB33C9}"/>
              </a:ext>
            </a:extLst>
          </p:cNvPr>
          <p:cNvSpPr txBox="1">
            <a:spLocks/>
          </p:cNvSpPr>
          <p:nvPr userDrawn="1"/>
        </p:nvSpPr>
        <p:spPr>
          <a:xfrm>
            <a:off x="816609" y="3566356"/>
            <a:ext cx="10447125" cy="28604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r>
              <a:rPr lang="pl-PL" sz="1200" b="0" cap="none">
                <a:solidFill>
                  <a:schemeClr val="accent6"/>
                </a:solidFill>
              </a:rPr>
              <a:t>Kolory dodatkowe</a:t>
            </a:r>
          </a:p>
        </p:txBody>
      </p:sp>
      <p:sp>
        <p:nvSpPr>
          <p:cNvPr id="10" name="Tytuł 1">
            <a:extLst>
              <a:ext uri="{FF2B5EF4-FFF2-40B4-BE49-F238E27FC236}">
                <a16:creationId xmlns:a16="http://schemas.microsoft.com/office/drawing/2014/main" id="{74BFE574-1794-920C-DF62-FAF78190EBA3}"/>
              </a:ext>
            </a:extLst>
          </p:cNvPr>
          <p:cNvSpPr txBox="1">
            <a:spLocks/>
          </p:cNvSpPr>
          <p:nvPr userDrawn="1"/>
        </p:nvSpPr>
        <p:spPr>
          <a:xfrm>
            <a:off x="1776224" y="4277419"/>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69/0/60/0</a:t>
            </a:r>
          </a:p>
          <a:p>
            <a:pPr algn="l"/>
            <a:r>
              <a:rPr lang="pl-PL" sz="1200" b="0" kern="1200" cap="all" spc="50" baseline="0">
                <a:solidFill>
                  <a:schemeClr val="accent6"/>
                </a:solidFill>
                <a:effectLst/>
                <a:latin typeface=""/>
                <a:ea typeface="+mj-ea"/>
                <a:cs typeface="Poppins" pitchFamily="2" charset="77"/>
              </a:rPr>
              <a:t>RGB 60/189/134</a:t>
            </a:r>
          </a:p>
          <a:p>
            <a:pPr algn="l"/>
            <a:r>
              <a:rPr lang="pl-PL" sz="1200" b="0" kern="1200" cap="all" spc="50" baseline="0">
                <a:solidFill>
                  <a:schemeClr val="accent6"/>
                </a:solidFill>
                <a:effectLst/>
                <a:latin typeface=""/>
                <a:ea typeface="+mj-ea"/>
                <a:cs typeface="Poppins" pitchFamily="2" charset="77"/>
              </a:rPr>
              <a:t>HTML 3cbd86</a:t>
            </a:r>
          </a:p>
        </p:txBody>
      </p:sp>
      <p:sp>
        <p:nvSpPr>
          <p:cNvPr id="11" name="Owal 10">
            <a:extLst>
              <a:ext uri="{FF2B5EF4-FFF2-40B4-BE49-F238E27FC236}">
                <a16:creationId xmlns:a16="http://schemas.microsoft.com/office/drawing/2014/main" id="{D9622C0B-536A-3958-A1AA-9FF894D663B3}"/>
              </a:ext>
            </a:extLst>
          </p:cNvPr>
          <p:cNvSpPr/>
          <p:nvPr userDrawn="1"/>
        </p:nvSpPr>
        <p:spPr>
          <a:xfrm>
            <a:off x="816609" y="4277419"/>
            <a:ext cx="784952" cy="784952"/>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id="{F1370B7F-B6E7-39C0-9D59-317631857DAB}"/>
              </a:ext>
            </a:extLst>
          </p:cNvPr>
          <p:cNvSpPr txBox="1">
            <a:spLocks/>
          </p:cNvSpPr>
          <p:nvPr userDrawn="1"/>
        </p:nvSpPr>
        <p:spPr>
          <a:xfrm>
            <a:off x="5732043" y="4277419"/>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77/24/6/0</a:t>
            </a:r>
          </a:p>
          <a:p>
            <a:pPr algn="l"/>
            <a:r>
              <a:rPr lang="pl-PL" sz="1200" b="0" kern="1200" cap="all" spc="50" baseline="0">
                <a:solidFill>
                  <a:schemeClr val="accent6"/>
                </a:solidFill>
                <a:effectLst/>
                <a:latin typeface=""/>
                <a:ea typeface="+mj-ea"/>
                <a:cs typeface="Poppins" pitchFamily="2" charset="77"/>
              </a:rPr>
              <a:t>RGB 0/153/204</a:t>
            </a:r>
          </a:p>
          <a:p>
            <a:pPr algn="l"/>
            <a:r>
              <a:rPr lang="pl-PL" sz="1200" b="0" kern="1200" cap="all" spc="50" baseline="0">
                <a:solidFill>
                  <a:schemeClr val="accent6"/>
                </a:solidFill>
                <a:effectLst/>
                <a:latin typeface=""/>
                <a:ea typeface="+mj-ea"/>
                <a:cs typeface="Poppins" pitchFamily="2" charset="77"/>
              </a:rPr>
              <a:t>HTML 0099cc</a:t>
            </a:r>
          </a:p>
        </p:txBody>
      </p:sp>
      <p:sp>
        <p:nvSpPr>
          <p:cNvPr id="13" name="Owal 12">
            <a:extLst>
              <a:ext uri="{FF2B5EF4-FFF2-40B4-BE49-F238E27FC236}">
                <a16:creationId xmlns:a16="http://schemas.microsoft.com/office/drawing/2014/main" id="{9504BBBB-AB9A-7D5B-58B9-58D468CA37B1}"/>
              </a:ext>
            </a:extLst>
          </p:cNvPr>
          <p:cNvSpPr/>
          <p:nvPr userDrawn="1"/>
        </p:nvSpPr>
        <p:spPr>
          <a:xfrm>
            <a:off x="4772428" y="4277419"/>
            <a:ext cx="784952" cy="784952"/>
          </a:xfrm>
          <a:prstGeom prst="ellipse">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14" name="Tytuł 1">
            <a:extLst>
              <a:ext uri="{FF2B5EF4-FFF2-40B4-BE49-F238E27FC236}">
                <a16:creationId xmlns:a16="http://schemas.microsoft.com/office/drawing/2014/main" id="{3523D962-0C76-40A0-3D0C-5A3F591D2EB3}"/>
              </a:ext>
            </a:extLst>
          </p:cNvPr>
          <p:cNvSpPr txBox="1">
            <a:spLocks/>
          </p:cNvSpPr>
          <p:nvPr userDrawn="1"/>
        </p:nvSpPr>
        <p:spPr>
          <a:xfrm>
            <a:off x="9687863" y="4277419"/>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77/0/100/0</a:t>
            </a:r>
          </a:p>
          <a:p>
            <a:pPr algn="l"/>
            <a:r>
              <a:rPr lang="pl-PL" sz="1200" b="0" kern="1200" cap="all" spc="50" baseline="0">
                <a:solidFill>
                  <a:schemeClr val="accent6"/>
                </a:solidFill>
                <a:effectLst/>
                <a:latin typeface=""/>
                <a:ea typeface="+mj-ea"/>
                <a:cs typeface="Poppins" pitchFamily="2" charset="77"/>
              </a:rPr>
              <a:t>RGB 45/179/74</a:t>
            </a:r>
          </a:p>
          <a:p>
            <a:pPr algn="l"/>
            <a:r>
              <a:rPr lang="pl-PL" sz="1200" b="0" kern="1200" cap="all" spc="50" baseline="0">
                <a:solidFill>
                  <a:schemeClr val="accent6"/>
                </a:solidFill>
                <a:effectLst/>
                <a:latin typeface=""/>
                <a:ea typeface="+mj-ea"/>
                <a:cs typeface="Poppins" pitchFamily="2" charset="77"/>
              </a:rPr>
              <a:t>HTML 2db34a</a:t>
            </a:r>
          </a:p>
        </p:txBody>
      </p:sp>
      <p:sp>
        <p:nvSpPr>
          <p:cNvPr id="15" name="Owal 14">
            <a:extLst>
              <a:ext uri="{FF2B5EF4-FFF2-40B4-BE49-F238E27FC236}">
                <a16:creationId xmlns:a16="http://schemas.microsoft.com/office/drawing/2014/main" id="{DC5B886A-801A-BBA3-A16B-FFCCC0F845FE}"/>
              </a:ext>
            </a:extLst>
          </p:cNvPr>
          <p:cNvSpPr/>
          <p:nvPr userDrawn="1"/>
        </p:nvSpPr>
        <p:spPr>
          <a:xfrm>
            <a:off x="8728248" y="4277419"/>
            <a:ext cx="784952" cy="784952"/>
          </a:xfrm>
          <a:prstGeom prst="ellipse">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18" name="Tytuł 1">
            <a:extLst>
              <a:ext uri="{FF2B5EF4-FFF2-40B4-BE49-F238E27FC236}">
                <a16:creationId xmlns:a16="http://schemas.microsoft.com/office/drawing/2014/main" id="{E2DCBC05-505C-795D-AFEF-18AD71F38067}"/>
              </a:ext>
            </a:extLst>
          </p:cNvPr>
          <p:cNvSpPr txBox="1">
            <a:spLocks/>
          </p:cNvSpPr>
          <p:nvPr userDrawn="1"/>
        </p:nvSpPr>
        <p:spPr>
          <a:xfrm>
            <a:off x="1776224" y="5487388"/>
            <a:ext cx="1771207"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100/72/35/24</a:t>
            </a:r>
          </a:p>
          <a:p>
            <a:pPr algn="l"/>
            <a:r>
              <a:rPr lang="pl-PL" sz="1200" b="0" kern="1200" cap="all" spc="50" baseline="0">
                <a:solidFill>
                  <a:schemeClr val="accent6"/>
                </a:solidFill>
                <a:effectLst/>
                <a:latin typeface=""/>
                <a:ea typeface="+mj-ea"/>
                <a:cs typeface="Poppins" pitchFamily="2" charset="77"/>
              </a:rPr>
              <a:t>RGB 0/64/102</a:t>
            </a:r>
          </a:p>
          <a:p>
            <a:pPr algn="l"/>
            <a:r>
              <a:rPr lang="pl-PL" sz="1200" b="0" kern="1200" cap="all" spc="50" baseline="0">
                <a:solidFill>
                  <a:schemeClr val="accent6"/>
                </a:solidFill>
                <a:effectLst/>
                <a:latin typeface=""/>
                <a:ea typeface="+mj-ea"/>
                <a:cs typeface="Poppins" pitchFamily="2" charset="77"/>
              </a:rPr>
              <a:t>HTML 004066</a:t>
            </a:r>
          </a:p>
        </p:txBody>
      </p:sp>
      <p:sp>
        <p:nvSpPr>
          <p:cNvPr id="19" name="Owal 18">
            <a:extLst>
              <a:ext uri="{FF2B5EF4-FFF2-40B4-BE49-F238E27FC236}">
                <a16:creationId xmlns:a16="http://schemas.microsoft.com/office/drawing/2014/main" id="{D3F3EC39-6DBB-ED04-F16D-E1ED50829B70}"/>
              </a:ext>
            </a:extLst>
          </p:cNvPr>
          <p:cNvSpPr/>
          <p:nvPr userDrawn="1"/>
        </p:nvSpPr>
        <p:spPr>
          <a:xfrm>
            <a:off x="816609" y="5487388"/>
            <a:ext cx="784952" cy="784952"/>
          </a:xfrm>
          <a:prstGeom prst="ellipse">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20" name="Tytuł 1">
            <a:extLst>
              <a:ext uri="{FF2B5EF4-FFF2-40B4-BE49-F238E27FC236}">
                <a16:creationId xmlns:a16="http://schemas.microsoft.com/office/drawing/2014/main" id="{53F5DDA9-15CA-2FF0-7C65-F99EDA0CE3CA}"/>
              </a:ext>
            </a:extLst>
          </p:cNvPr>
          <p:cNvSpPr txBox="1">
            <a:spLocks/>
          </p:cNvSpPr>
          <p:nvPr userDrawn="1"/>
        </p:nvSpPr>
        <p:spPr>
          <a:xfrm>
            <a:off x="5732043" y="5487388"/>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78/14/38/0</a:t>
            </a:r>
          </a:p>
          <a:p>
            <a:pPr algn="l"/>
            <a:r>
              <a:rPr lang="pl-PL" sz="1200" b="0" kern="1200" cap="all" spc="50" baseline="0">
                <a:solidFill>
                  <a:schemeClr val="accent6"/>
                </a:solidFill>
                <a:effectLst/>
                <a:latin typeface=""/>
                <a:ea typeface="+mj-ea"/>
                <a:cs typeface="Poppins" pitchFamily="2" charset="77"/>
              </a:rPr>
              <a:t>RGB 0/153/153</a:t>
            </a:r>
          </a:p>
          <a:p>
            <a:pPr algn="l"/>
            <a:r>
              <a:rPr lang="pl-PL" sz="1200" b="0" kern="1200" cap="all" spc="50" baseline="0">
                <a:solidFill>
                  <a:schemeClr val="accent6"/>
                </a:solidFill>
                <a:effectLst/>
                <a:latin typeface=""/>
                <a:ea typeface="+mj-ea"/>
                <a:cs typeface="Poppins" pitchFamily="2" charset="77"/>
              </a:rPr>
              <a:t>HTML 009999</a:t>
            </a:r>
          </a:p>
        </p:txBody>
      </p:sp>
      <p:sp>
        <p:nvSpPr>
          <p:cNvPr id="21" name="Owal 20">
            <a:extLst>
              <a:ext uri="{FF2B5EF4-FFF2-40B4-BE49-F238E27FC236}">
                <a16:creationId xmlns:a16="http://schemas.microsoft.com/office/drawing/2014/main" id="{AB2317DE-28F9-82E7-37EE-24F5C7083718}"/>
              </a:ext>
            </a:extLst>
          </p:cNvPr>
          <p:cNvSpPr/>
          <p:nvPr userDrawn="1"/>
        </p:nvSpPr>
        <p:spPr>
          <a:xfrm>
            <a:off x="4772428" y="5487388"/>
            <a:ext cx="784952" cy="784952"/>
          </a:xfrm>
          <a:prstGeom prst="ellipse">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22" name="Tytuł 1">
            <a:extLst>
              <a:ext uri="{FF2B5EF4-FFF2-40B4-BE49-F238E27FC236}">
                <a16:creationId xmlns:a16="http://schemas.microsoft.com/office/drawing/2014/main" id="{96061CD5-1289-7F74-004C-5974E613EF8E}"/>
              </a:ext>
            </a:extLst>
          </p:cNvPr>
          <p:cNvSpPr txBox="1">
            <a:spLocks/>
          </p:cNvSpPr>
          <p:nvPr userDrawn="1"/>
        </p:nvSpPr>
        <p:spPr>
          <a:xfrm>
            <a:off x="9687863" y="5487388"/>
            <a:ext cx="1575871" cy="7849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spc="50" baseline="0">
                <a:solidFill>
                  <a:schemeClr val="accent5"/>
                </a:solidFill>
                <a:latin typeface=""/>
                <a:ea typeface="+mj-ea"/>
                <a:cs typeface="Poppins" pitchFamily="2" charset="77"/>
              </a:defRPr>
            </a:lvl1pPr>
          </a:lstStyle>
          <a:p>
            <a:pPr algn="l"/>
            <a:r>
              <a:rPr lang="pl-PL" sz="1200" b="0" kern="1200" cap="all" spc="50" baseline="0">
                <a:solidFill>
                  <a:schemeClr val="accent6"/>
                </a:solidFill>
                <a:effectLst/>
                <a:latin typeface=""/>
                <a:ea typeface="+mj-ea"/>
                <a:cs typeface="Poppins" pitchFamily="2" charset="77"/>
              </a:rPr>
              <a:t>CMYK 0/0/0/85</a:t>
            </a:r>
          </a:p>
          <a:p>
            <a:pPr algn="l"/>
            <a:r>
              <a:rPr lang="pl-PL" sz="1200" b="0" kern="1200" cap="all" spc="50" baseline="0">
                <a:solidFill>
                  <a:schemeClr val="accent6"/>
                </a:solidFill>
                <a:effectLst/>
                <a:latin typeface=""/>
                <a:ea typeface="+mj-ea"/>
                <a:cs typeface="Poppins" pitchFamily="2" charset="77"/>
              </a:rPr>
              <a:t>RGB 77/77/77</a:t>
            </a:r>
          </a:p>
          <a:p>
            <a:pPr algn="l"/>
            <a:r>
              <a:rPr lang="pl-PL" sz="1200" b="0" kern="1200" cap="all" spc="50" baseline="0">
                <a:solidFill>
                  <a:schemeClr val="accent6"/>
                </a:solidFill>
                <a:effectLst/>
                <a:latin typeface=""/>
                <a:ea typeface="+mj-ea"/>
                <a:cs typeface="Poppins" pitchFamily="2" charset="77"/>
              </a:rPr>
              <a:t>HTML 4d4d4d</a:t>
            </a:r>
          </a:p>
        </p:txBody>
      </p:sp>
      <p:sp>
        <p:nvSpPr>
          <p:cNvPr id="23" name="Owal 22">
            <a:extLst>
              <a:ext uri="{FF2B5EF4-FFF2-40B4-BE49-F238E27FC236}">
                <a16:creationId xmlns:a16="http://schemas.microsoft.com/office/drawing/2014/main" id="{C064110D-887E-E4EB-7BBE-1374F4F02FB0}"/>
              </a:ext>
            </a:extLst>
          </p:cNvPr>
          <p:cNvSpPr/>
          <p:nvPr userDrawn="1"/>
        </p:nvSpPr>
        <p:spPr>
          <a:xfrm>
            <a:off x="8728248" y="5487388"/>
            <a:ext cx="784952" cy="784952"/>
          </a:xfrm>
          <a:prstGeom prst="ellipse">
            <a:avLst/>
          </a:prstGeom>
          <a:solidFill>
            <a:schemeClr val="accent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94103822"/>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lajd - tytuł + zawartość z paskiem">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B256C58C-0B91-7112-00B5-45BA5613D379}"/>
              </a:ext>
            </a:extLst>
          </p:cNvPr>
          <p:cNvSpPr/>
          <p:nvPr userDrawn="1"/>
        </p:nvSpPr>
        <p:spPr>
          <a:xfrm>
            <a:off x="9789804" y="6695264"/>
            <a:ext cx="1230967" cy="162737"/>
          </a:xfrm>
          <a:prstGeom prst="rect">
            <a:avLst/>
          </a:prstGeom>
          <a:solidFill>
            <a:srgbClr val="93C67B"/>
          </a:solidFill>
          <a:ln>
            <a:solidFill>
              <a:srgbClr val="BDBD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sz="1633"/>
          </a:p>
        </p:txBody>
      </p:sp>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7" name="Symbol zastępczy numeru slajdu 4">
            <a:extLst>
              <a:ext uri="{FF2B5EF4-FFF2-40B4-BE49-F238E27FC236}">
                <a16:creationId xmlns:a16="http://schemas.microsoft.com/office/drawing/2014/main" id="{ED18D69B-C12C-D036-BE07-68C1F325B26B}"/>
              </a:ext>
            </a:extLst>
          </p:cNvPr>
          <p:cNvSpPr>
            <a:spLocks noGrp="1"/>
          </p:cNvSpPr>
          <p:nvPr>
            <p:ph type="sldNum" sz="quarter" idx="10"/>
          </p:nvPr>
        </p:nvSpPr>
        <p:spPr/>
        <p:txBody>
          <a:bodyPr/>
          <a:lstStyle>
            <a:lvl1pPr>
              <a:defRPr/>
            </a:lvl1pPr>
          </a:lstStyle>
          <a:p>
            <a:pPr>
              <a:defRPr/>
            </a:pPr>
            <a:fld id="{88E6BE7B-80CB-4926-B646-E23E8BCBFE23}" type="slidenum">
              <a:rPr lang="pl-PL" altLang="pl-PL"/>
              <a:pPr>
                <a:defRPr/>
              </a:pPr>
              <a:t>‹#›</a:t>
            </a:fld>
            <a:endParaRPr lang="pl-PL" altLang="pl-PL"/>
          </a:p>
        </p:txBody>
      </p:sp>
    </p:spTree>
    <p:extLst>
      <p:ext uri="{BB962C8B-B14F-4D97-AF65-F5344CB8AC3E}">
        <p14:creationId xmlns:p14="http://schemas.microsoft.com/office/powerpoint/2010/main" val="30100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981200" y="1318302"/>
            <a:ext cx="8229600" cy="2621154"/>
          </a:xfrm>
        </p:spPr>
        <p:txBody>
          <a:bodyPr anchor="b">
            <a:normAutofit/>
          </a:bodyPr>
          <a:lstStyle>
            <a:lvl1pPr algn="ctr">
              <a:defRPr sz="4000"/>
            </a:lvl1pPr>
          </a:lstStyle>
          <a:p>
            <a:r>
              <a:rPr lang="en-US" err="1"/>
              <a:t>Tytuł</a:t>
            </a:r>
            <a:r>
              <a:rPr lang="en-US"/>
              <a:t> </a:t>
            </a:r>
            <a:r>
              <a:rPr lang="en-US" err="1"/>
              <a:t>Slajdu</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rostokąt 3">
            <a:extLst>
              <a:ext uri="{FF2B5EF4-FFF2-40B4-BE49-F238E27FC236}">
                <a16:creationId xmlns:a16="http://schemas.microsoft.com/office/drawing/2014/main" id="{2CEEB00E-8FED-2005-9F55-DA1E2E3F12A9}"/>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09BBA607-F044-537D-C85B-346D80B1D7E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63390" y="6409826"/>
            <a:ext cx="4865220" cy="357128"/>
          </a:xfrm>
          <a:prstGeom prst="rect">
            <a:avLst/>
          </a:prstGeom>
        </p:spPr>
      </p:pic>
    </p:spTree>
    <p:extLst>
      <p:ext uri="{BB962C8B-B14F-4D97-AF65-F5344CB8AC3E}">
        <p14:creationId xmlns:p14="http://schemas.microsoft.com/office/powerpoint/2010/main" val="311349682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678461" y="1561943"/>
            <a:ext cx="4681728" cy="4569825"/>
          </a:xfrm>
        </p:spPr>
        <p:txBody>
          <a:bodyPr anchor="b">
            <a:normAutofit/>
          </a:bodyPr>
          <a:lstStyle>
            <a:lvl1pPr algn="l">
              <a:defRPr sz="4000"/>
            </a:lvl1pPr>
          </a:lstStyle>
          <a:p>
            <a:r>
              <a:rPr lang="en-US" err="1"/>
              <a:t>Tytuł</a:t>
            </a:r>
            <a:r>
              <a:rPr lang="en-US"/>
              <a:t> </a:t>
            </a:r>
            <a:r>
              <a:rPr lang="en-US" err="1"/>
              <a:t>Slajdu</a:t>
            </a:r>
            <a:endParaRPr lang="en-US"/>
          </a:p>
        </p:txBody>
      </p:sp>
      <p:sp>
        <p:nvSpPr>
          <p:cNvPr id="13" name="Picture Placeholder 10">
            <a:extLst>
              <a:ext uri="{FF2B5EF4-FFF2-40B4-BE49-F238E27FC236}">
                <a16:creationId xmlns:a16="http://schemas.microsoft.com/office/drawing/2014/main" id="{8DA51E07-C561-85B3-141B-4157C0521FB7}"/>
              </a:ext>
            </a:extLst>
          </p:cNvPr>
          <p:cNvSpPr>
            <a:spLocks noGrp="1"/>
          </p:cNvSpPr>
          <p:nvPr>
            <p:ph type="pic" sz="quarter" idx="13"/>
          </p:nvPr>
        </p:nvSpPr>
        <p:spPr>
          <a:xfrm>
            <a:off x="0" y="0"/>
            <a:ext cx="6095994"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3" name="Prostokąt 2">
            <a:extLst>
              <a:ext uri="{FF2B5EF4-FFF2-40B4-BE49-F238E27FC236}">
                <a16:creationId xmlns:a16="http://schemas.microsoft.com/office/drawing/2014/main" id="{D5F43983-8462-4563-B8F0-490CA8F9F3DC}"/>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5B540FF0-DAF4-147C-4A44-BF69FAE1384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88470222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13816" y="1196492"/>
            <a:ext cx="4679092" cy="4935272"/>
          </a:xfrm>
        </p:spPr>
        <p:txBody>
          <a:bodyPr anchor="b">
            <a:normAutofit/>
          </a:bodyPr>
          <a:lstStyle>
            <a:lvl1pPr algn="l">
              <a:defRPr sz="4000"/>
            </a:lvl1pPr>
          </a:lstStyle>
          <a:p>
            <a:r>
              <a:rPr lang="en-US" err="1"/>
              <a:t>Tytuł</a:t>
            </a:r>
            <a:r>
              <a:rPr lang="en-US"/>
              <a:t> </a:t>
            </a:r>
            <a:r>
              <a:rPr lang="en-US" err="1"/>
              <a:t>Slajdu</a:t>
            </a:r>
            <a:endParaRPr lang="en-US"/>
          </a:p>
        </p:txBody>
      </p:sp>
      <p:sp>
        <p:nvSpPr>
          <p:cNvPr id="5" name="Picture Placeholder 10">
            <a:extLst>
              <a:ext uri="{FF2B5EF4-FFF2-40B4-BE49-F238E27FC236}">
                <a16:creationId xmlns:a16="http://schemas.microsoft.com/office/drawing/2014/main" id="{18CC72A1-690E-5B7F-AD89-A562A2D9BB0B}"/>
              </a:ext>
            </a:extLst>
          </p:cNvPr>
          <p:cNvSpPr>
            <a:spLocks noGrp="1"/>
          </p:cNvSpPr>
          <p:nvPr>
            <p:ph type="pic" sz="quarter" idx="13"/>
          </p:nvPr>
        </p:nvSpPr>
        <p:spPr>
          <a:xfrm>
            <a:off x="6096006" y="0"/>
            <a:ext cx="6095994" cy="6858000"/>
          </a:xfrm>
          <a:prstGeom prst="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6" name="Prostokąt 5">
            <a:extLst>
              <a:ext uri="{FF2B5EF4-FFF2-40B4-BE49-F238E27FC236}">
                <a16:creationId xmlns:a16="http://schemas.microsoft.com/office/drawing/2014/main" id="{199EFCD7-46BB-E19B-F7ED-7B791DFDEA29}"/>
              </a:ext>
            </a:extLst>
          </p:cNvPr>
          <p:cNvSpPr/>
          <p:nvPr userDrawn="1"/>
        </p:nvSpPr>
        <p:spPr>
          <a:xfrm>
            <a:off x="0" y="6318780"/>
            <a:ext cx="12192000" cy="539220"/>
          </a:xfrm>
          <a:prstGeom prst="rect">
            <a:avLst/>
          </a:prstGeom>
          <a:solidFill>
            <a:schemeClr val="bg1"/>
          </a:solidFill>
          <a:ln>
            <a:noFill/>
          </a:ln>
          <a:effectLst>
            <a:outerShdw blurRad="50800" dist="38100" dir="16200000"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2BA1E69D-D752-D7FC-B8CE-3462C2FFC8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Tree>
    <p:extLst>
      <p:ext uri="{BB962C8B-B14F-4D97-AF65-F5344CB8AC3E}">
        <p14:creationId xmlns:p14="http://schemas.microsoft.com/office/powerpoint/2010/main" val="22863360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816609" y="826658"/>
            <a:ext cx="10042777" cy="998967"/>
          </a:xfrm>
          <a:prstGeom prst="rect">
            <a:avLst/>
          </a:prstGeom>
        </p:spPr>
        <p:txBody>
          <a:bodyPr vert="horz" lIns="91440" tIns="45720" rIns="91440" bIns="45720" rtlCol="0" anchor="t">
            <a:normAutofit/>
          </a:bodyPr>
          <a:lstStyle/>
          <a:p>
            <a:r>
              <a:rPr lang="en-US" err="1"/>
              <a:t>Tytuł</a:t>
            </a:r>
            <a:r>
              <a:rPr lang="en-US"/>
              <a:t> </a:t>
            </a:r>
            <a:r>
              <a:rPr lang="en-US" err="1"/>
              <a:t>Slajdu</a:t>
            </a:r>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30476" y="5714645"/>
            <a:ext cx="429207" cy="365125"/>
          </a:xfrm>
          <a:prstGeom prst="rect">
            <a:avLst/>
          </a:prstGeom>
        </p:spPr>
        <p:txBody>
          <a:bodyPr vert="horz" lIns="91440" tIns="45720" rIns="91440" bIns="45720" rtlCol="0" anchor="ctr"/>
          <a:lstStyle>
            <a:lvl1pPr algn="l">
              <a:defRPr sz="1200" b="0" i="0">
                <a:solidFill>
                  <a:schemeClr val="tx1"/>
                </a:solidFill>
                <a:latin typeface="+mn-lt"/>
                <a:cs typeface="Poppins Light" pitchFamily="2" charset="77"/>
              </a:defRPr>
            </a:lvl1pPr>
          </a:lstStyle>
          <a:p>
            <a:fld id="{CC057153-B650-4DEB-B370-79DDCFDCE934}" type="slidenum">
              <a:rPr lang="en-US" smtClean="0"/>
              <a:pPr/>
              <a:t>‹#›</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490553" y="5717127"/>
            <a:ext cx="1845772" cy="365125"/>
          </a:xfrm>
          <a:prstGeom prst="rect">
            <a:avLst/>
          </a:prstGeom>
        </p:spPr>
        <p:txBody>
          <a:bodyPr vert="horz" lIns="91440" tIns="45720" rIns="91440" bIns="45720" rtlCol="0" anchor="ctr"/>
          <a:lstStyle>
            <a:lvl1pPr algn="l">
              <a:defRPr sz="1200" b="0" i="0">
                <a:solidFill>
                  <a:schemeClr val="tx1"/>
                </a:solidFill>
                <a:latin typeface="+mn-lt"/>
                <a:cs typeface="Poppins Light" pitchFamily="2" charset="77"/>
              </a:defRPr>
            </a:lvl1pPr>
          </a:lstStyle>
          <a:p>
            <a:endParaRPr lang="en-US"/>
          </a:p>
        </p:txBody>
      </p:sp>
      <p:sp>
        <p:nvSpPr>
          <p:cNvPr id="4" name="Symbol zastępczy tekstu 3">
            <a:extLst>
              <a:ext uri="{FF2B5EF4-FFF2-40B4-BE49-F238E27FC236}">
                <a16:creationId xmlns:a16="http://schemas.microsoft.com/office/drawing/2014/main" id="{58F41F8D-5DB5-EF7F-2FD5-67590A17F0BD}"/>
              </a:ext>
            </a:extLst>
          </p:cNvPr>
          <p:cNvSpPr>
            <a:spLocks noGrp="1"/>
          </p:cNvSpPr>
          <p:nvPr>
            <p:ph type="body" idx="1"/>
          </p:nvPr>
        </p:nvSpPr>
        <p:spPr>
          <a:xfrm>
            <a:off x="838199" y="1825625"/>
            <a:ext cx="10042777"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54265272"/>
      </p:ext>
    </p:extLst>
  </p:cSld>
  <p:clrMap bg1="lt1" tx1="dk1" bg2="lt2" tx2="dk2" accent1="accent1" accent2="accent2" accent3="accent3" accent4="accent4" accent5="accent5" accent6="accent6" hlink="hlink" folHlink="folHlink"/>
  <p:sldLayoutIdLst>
    <p:sldLayoutId id="2147483771" r:id="rId1"/>
    <p:sldLayoutId id="214748384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826" r:id="rId12"/>
    <p:sldLayoutId id="2147483782" r:id="rId13"/>
    <p:sldLayoutId id="214748377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827"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43" r:id="rId45"/>
    <p:sldLayoutId id="2147483816" r:id="rId46"/>
    <p:sldLayoutId id="2147483817" r:id="rId47"/>
    <p:sldLayoutId id="2147483830" r:id="rId48"/>
    <p:sldLayoutId id="2147483831" r:id="rId49"/>
    <p:sldLayoutId id="2147483818" r:id="rId50"/>
    <p:sldLayoutId id="2147483819" r:id="rId51"/>
    <p:sldLayoutId id="2147483820" r:id="rId52"/>
    <p:sldLayoutId id="2147483821" r:id="rId53"/>
    <p:sldLayoutId id="2147483822" r:id="rId54"/>
    <p:sldLayoutId id="2147483823" r:id="rId55"/>
    <p:sldLayoutId id="2147483825" r:id="rId56"/>
    <p:sldLayoutId id="2147483824" r:id="rId57"/>
    <p:sldLayoutId id="2147483833" r:id="rId58"/>
    <p:sldLayoutId id="2147483838" r:id="rId59"/>
    <p:sldLayoutId id="2147483835" r:id="rId60"/>
    <p:sldLayoutId id="2147483839" r:id="rId61"/>
    <p:sldLayoutId id="2147483834" r:id="rId62"/>
    <p:sldLayoutId id="2147483840" r:id="rId63"/>
    <p:sldLayoutId id="2147483837" r:id="rId64"/>
    <p:sldLayoutId id="2147483836" r:id="rId65"/>
    <p:sldLayoutId id="2147483841" r:id="rId66"/>
    <p:sldLayoutId id="2147483828" r:id="rId67"/>
    <p:sldLayoutId id="2147483844" r:id="rId68"/>
  </p:sldLayoutIdLst>
  <p:hf sldNum="0" hdr="0" ftr="0" dt="0"/>
  <p:txStyles>
    <p:title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mn-lt"/>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mn-lt"/>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mn-lt"/>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mn-lt"/>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bazakonkurencyjnosci.funduszeeuropejskie.gov.pl/" TargetMode="External"/><Relationship Id="rId1" Type="http://schemas.openxmlformats.org/officeDocument/2006/relationships/slideLayout" Target="../slideLayouts/slideLayout47.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jpeg"/><Relationship Id="rId1" Type="http://schemas.openxmlformats.org/officeDocument/2006/relationships/slideLayout" Target="../slideLayouts/slideLayout48.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6.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8.jpeg"/><Relationship Id="rId1" Type="http://schemas.openxmlformats.org/officeDocument/2006/relationships/slideLayout" Target="../slideLayouts/slideLayout47.xml"/><Relationship Id="rId5" Type="http://schemas.openxmlformats.org/officeDocument/2006/relationships/image" Target="../media/image6.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8.jpeg"/><Relationship Id="rId1" Type="http://schemas.openxmlformats.org/officeDocument/2006/relationships/slideLayout" Target="../slideLayouts/slideLayout47.xml"/><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8" Type="http://schemas.openxmlformats.org/officeDocument/2006/relationships/hyperlink" Target="https://www.linkedin.com/company/18824772/admin/page-posts/published/" TargetMode="External"/><Relationship Id="rId3" Type="http://schemas.openxmlformats.org/officeDocument/2006/relationships/image" Target="../media/image43.jpeg"/><Relationship Id="rId7" Type="http://schemas.openxmlformats.org/officeDocument/2006/relationships/image" Target="../media/image45.svg"/><Relationship Id="rId2" Type="http://schemas.openxmlformats.org/officeDocument/2006/relationships/hyperlink" Target="https://www.gov.pl/web/nfosigw/spotkanie-z-wykonawcami-podsumowujace-pierwszy-kwartal-wdrazania-nowej-odslony-programu-czyste-powietrze" TargetMode="External"/><Relationship Id="rId1" Type="http://schemas.openxmlformats.org/officeDocument/2006/relationships/slideLayout" Target="../slideLayouts/slideLayout1.xml"/><Relationship Id="rId6" Type="http://schemas.openxmlformats.org/officeDocument/2006/relationships/hyperlink" Target="https://www.facebook.com/NarodowyFunduszOchronySrodowiskaiGospodarkiWodnej" TargetMode="External"/><Relationship Id="rId5" Type="http://schemas.openxmlformats.org/officeDocument/2006/relationships/image" Target="../media/image44.svg"/><Relationship Id="rId10" Type="http://schemas.openxmlformats.org/officeDocument/2006/relationships/image" Target="../media/image6.svg"/><Relationship Id="rId4" Type="http://schemas.openxmlformats.org/officeDocument/2006/relationships/hyperlink" Target="https://x.com/NFOSiGW" TargetMode="External"/><Relationship Id="rId9"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BEB139-49D2-8D04-86D2-09C06D00D17B}"/>
              </a:ext>
            </a:extLst>
          </p:cNvPr>
          <p:cNvSpPr>
            <a:spLocks noGrp="1"/>
          </p:cNvSpPr>
          <p:nvPr>
            <p:ph type="ctrTitle"/>
          </p:nvPr>
        </p:nvSpPr>
        <p:spPr>
          <a:xfrm>
            <a:off x="746620" y="1309181"/>
            <a:ext cx="6459523" cy="3090803"/>
          </a:xfrm>
        </p:spPr>
        <p:txBody>
          <a:bodyPr anchor="t">
            <a:normAutofit fontScale="90000"/>
          </a:bodyPr>
          <a:lstStyle/>
          <a:p>
            <a:pPr algn="ctr" defTabSz="1006475" eaLnBrk="0" fontAlgn="base" hangingPunct="0">
              <a:lnSpc>
                <a:spcPct val="100000"/>
              </a:lnSpc>
              <a:spcBef>
                <a:spcPts val="600"/>
              </a:spcBef>
              <a:spcAft>
                <a:spcPct val="0"/>
              </a:spcAft>
              <a:defRPr/>
            </a:pPr>
            <a:br>
              <a:rPr lang="pl-PL" cap="none" spc="0" dirty="0">
                <a:latin typeface="Calibri" panose="020F0502020204030204"/>
                <a:ea typeface="Open Sans"/>
                <a:cs typeface="Open Sans"/>
              </a:rPr>
            </a:br>
            <a:r>
              <a:rPr lang="pl-PL" dirty="0"/>
              <a:t>Procedury zawierania umów w projektach</a:t>
            </a:r>
            <a:br>
              <a:rPr lang="pl-PL" dirty="0"/>
            </a:br>
            <a:r>
              <a:rPr lang="pl-PL" dirty="0"/>
              <a:t>W RAMACH </a:t>
            </a:r>
            <a:r>
              <a:rPr lang="pl-PL" dirty="0" err="1"/>
              <a:t>FEnIKS</a:t>
            </a:r>
            <a:r>
              <a:rPr lang="pl-PL" dirty="0"/>
              <a:t> 2021 - 2027 </a:t>
            </a:r>
            <a:br>
              <a:rPr lang="pl-PL" dirty="0"/>
            </a:br>
            <a:br>
              <a:rPr lang="pl-PL" sz="4400" cap="none" spc="0" dirty="0">
                <a:latin typeface="Calibri" panose="020F0502020204030204"/>
                <a:ea typeface="Open Sans" pitchFamily="2" charset="0"/>
                <a:cs typeface="Open Sans" pitchFamily="2" charset="0"/>
              </a:rPr>
            </a:br>
            <a:br>
              <a:rPr lang="pl-PL" cap="none" spc="0" dirty="0">
                <a:latin typeface="Calibri" panose="020F0502020204030204"/>
                <a:ea typeface="Open Sans" pitchFamily="2" charset="0"/>
                <a:cs typeface="Open Sans" pitchFamily="2" charset="0"/>
              </a:rPr>
            </a:br>
            <a:br>
              <a:rPr lang="pl-PL" cap="none" spc="0" dirty="0">
                <a:latin typeface="Calibri" panose="020F0502020204030204"/>
                <a:ea typeface="Open Sans" pitchFamily="2" charset="0"/>
                <a:cs typeface="Open Sans" pitchFamily="2" charset="0"/>
              </a:rPr>
            </a:br>
            <a:r>
              <a:rPr lang="pl-PL" sz="1600" cap="none" spc="0" dirty="0">
                <a:latin typeface="Calibri" panose="020F0502020204030204"/>
                <a:ea typeface="Open Sans"/>
                <a:cs typeface="Open Sans"/>
              </a:rPr>
              <a:t>24.06.2026 r.</a:t>
            </a:r>
            <a:br>
              <a:rPr lang="pl-PL" sz="1600" cap="none" spc="0" dirty="0">
                <a:latin typeface="Calibri" panose="020F0502020204030204"/>
                <a:ea typeface="Open Sans"/>
                <a:cs typeface="Open Sans"/>
              </a:rPr>
            </a:br>
            <a:r>
              <a:rPr lang="pl-PL" sz="1600" cap="none" spc="0" dirty="0">
                <a:latin typeface="Calibri" panose="020F0502020204030204"/>
                <a:ea typeface="Open Sans"/>
                <a:cs typeface="Open Sans"/>
              </a:rPr>
              <a:t>Piotr Makuch</a:t>
            </a:r>
            <a:br>
              <a:rPr lang="pl-PL" sz="1600" cap="none" spc="0" dirty="0">
                <a:latin typeface="Calibri" panose="020F0502020204030204"/>
                <a:ea typeface="Open Sans"/>
                <a:cs typeface="Open Sans"/>
              </a:rPr>
            </a:br>
            <a:r>
              <a:rPr lang="pl-PL" sz="1600" cap="none" spc="0" dirty="0">
                <a:latin typeface="Calibri" panose="020F0502020204030204"/>
                <a:ea typeface="Open Sans"/>
                <a:cs typeface="Open Sans"/>
              </a:rPr>
              <a:t>Departament Kontroli NFOŚiGW</a:t>
            </a:r>
            <a:endParaRPr lang="pl-PL" sz="1600" cap="none" spc="0" dirty="0">
              <a:latin typeface="Calibri" panose="020F0502020204030204"/>
              <a:ea typeface="Open Sans" pitchFamily="2" charset="0"/>
              <a:cs typeface="Open Sans" pitchFamily="2" charset="0"/>
            </a:endParaRPr>
          </a:p>
        </p:txBody>
      </p:sp>
      <p:pic>
        <p:nvPicPr>
          <p:cNvPr id="6" name="Symbol zastępczy obrazu 5">
            <a:extLst>
              <a:ext uri="{FF2B5EF4-FFF2-40B4-BE49-F238E27FC236}">
                <a16:creationId xmlns:a16="http://schemas.microsoft.com/office/drawing/2014/main" id="{E87673E7-DB21-A4EB-411B-95D3C28D987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7985760" y="0"/>
            <a:ext cx="4206240" cy="6311890"/>
          </a:xfrm>
          <a:noFill/>
        </p:spPr>
      </p:pic>
      <p:sp>
        <p:nvSpPr>
          <p:cNvPr id="3" name="Prostokąt 2">
            <a:extLst>
              <a:ext uri="{FF2B5EF4-FFF2-40B4-BE49-F238E27FC236}">
                <a16:creationId xmlns:a16="http://schemas.microsoft.com/office/drawing/2014/main" id="{3ADB588C-2036-229C-BFA8-2A858AF16FE4}"/>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Grafika 1">
            <a:extLst>
              <a:ext uri="{FF2B5EF4-FFF2-40B4-BE49-F238E27FC236}">
                <a16:creationId xmlns:a16="http://schemas.microsoft.com/office/drawing/2014/main" id="{3CB9E1FE-EBAF-A716-F4FA-58F8D80D92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34291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C03DECE-52CB-4CEA-23C0-ACA3546342F9}"/>
              </a:ext>
            </a:extLst>
          </p:cNvPr>
          <p:cNvSpPr>
            <a:spLocks noGrp="1"/>
          </p:cNvSpPr>
          <p:nvPr>
            <p:ph type="title"/>
          </p:nvPr>
        </p:nvSpPr>
        <p:spPr>
          <a:xfrm>
            <a:off x="229268" y="1547942"/>
            <a:ext cx="9358884" cy="733703"/>
          </a:xfrm>
        </p:spPr>
        <p:txBody>
          <a:bodyPr>
            <a:normAutofit fontScale="90000"/>
          </a:bodyPr>
          <a:lstStyle/>
          <a:p>
            <a:r>
              <a:rPr lang="en-US" sz="3600" dirty="0">
                <a:latin typeface="Calibri"/>
                <a:ea typeface="Calibri"/>
                <a:cs typeface="Poppins"/>
              </a:rPr>
              <a:t>BAZA KONKURENCYJNOŚCI </a:t>
            </a:r>
            <a:br>
              <a:rPr lang="en-US" sz="3600" dirty="0">
                <a:latin typeface="Calibri"/>
                <a:ea typeface="Calibri"/>
              </a:rPr>
            </a:br>
            <a:br>
              <a:rPr lang="en-US" sz="3600" dirty="0">
                <a:latin typeface="Calibri"/>
                <a:ea typeface="Calibri"/>
                <a:cs typeface="Poppins"/>
              </a:rPr>
            </a:br>
            <a:endParaRPr lang="pl-PL" dirty="0"/>
          </a:p>
        </p:txBody>
      </p:sp>
      <p:sp>
        <p:nvSpPr>
          <p:cNvPr id="4" name="TextBox 3">
            <a:extLst>
              <a:ext uri="{FF2B5EF4-FFF2-40B4-BE49-F238E27FC236}">
                <a16:creationId xmlns:a16="http://schemas.microsoft.com/office/drawing/2014/main" id="{234A8A36-D7DF-9A0A-A569-BD2E6F22D1F9}"/>
              </a:ext>
            </a:extLst>
          </p:cNvPr>
          <p:cNvSpPr txBox="1"/>
          <p:nvPr/>
        </p:nvSpPr>
        <p:spPr>
          <a:xfrm>
            <a:off x="231882" y="2598057"/>
            <a:ext cx="11678903"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dirty="0">
                <a:solidFill>
                  <a:schemeClr val="bg1"/>
                </a:solidFill>
                <a:latin typeface="Calibri"/>
              </a:rPr>
              <a:t>D</a:t>
            </a:r>
            <a:r>
              <a:rPr lang="en-US" dirty="0">
                <a:solidFill>
                  <a:schemeClr val="bg1"/>
                </a:solidFill>
                <a:latin typeface="Calibri"/>
              </a:rPr>
              <a:t>la </a:t>
            </a:r>
            <a:r>
              <a:rPr lang="en-US" dirty="0" err="1">
                <a:solidFill>
                  <a:schemeClr val="bg1"/>
                </a:solidFill>
                <a:latin typeface="Calibri"/>
              </a:rPr>
              <a:t>zamówień</a:t>
            </a:r>
            <a:r>
              <a:rPr lang="en-US" dirty="0">
                <a:solidFill>
                  <a:schemeClr val="bg1"/>
                </a:solidFill>
                <a:latin typeface="Calibri"/>
              </a:rPr>
              <a:t> </a:t>
            </a:r>
            <a:r>
              <a:rPr lang="en-US" dirty="0" err="1">
                <a:solidFill>
                  <a:schemeClr val="bg1"/>
                </a:solidFill>
                <a:latin typeface="Calibri"/>
              </a:rPr>
              <a:t>udzielanych</a:t>
            </a:r>
            <a:r>
              <a:rPr lang="en-US" dirty="0">
                <a:solidFill>
                  <a:schemeClr val="bg1"/>
                </a:solidFill>
                <a:latin typeface="Calibri"/>
              </a:rPr>
              <a:t> w </a:t>
            </a:r>
            <a:r>
              <a:rPr lang="en-US" dirty="0" err="1">
                <a:solidFill>
                  <a:schemeClr val="bg1"/>
                </a:solidFill>
                <a:latin typeface="Calibri"/>
              </a:rPr>
              <a:t>projektach</a:t>
            </a:r>
            <a:r>
              <a:rPr lang="en-US" dirty="0">
                <a:solidFill>
                  <a:schemeClr val="bg1"/>
                </a:solidFill>
                <a:latin typeface="Calibri"/>
              </a:rPr>
              <a:t> </a:t>
            </a:r>
            <a:r>
              <a:rPr lang="en-US" dirty="0" err="1">
                <a:solidFill>
                  <a:schemeClr val="bg1"/>
                </a:solidFill>
                <a:latin typeface="Calibri"/>
              </a:rPr>
              <a:t>perspektywy</a:t>
            </a:r>
            <a:r>
              <a:rPr lang="en-US" dirty="0">
                <a:solidFill>
                  <a:schemeClr val="bg1"/>
                </a:solidFill>
                <a:latin typeface="Calibri"/>
              </a:rPr>
              <a:t> 2021-2027, </a:t>
            </a:r>
            <a:r>
              <a:rPr lang="en-US" dirty="0" err="1">
                <a:solidFill>
                  <a:schemeClr val="bg1"/>
                </a:solidFill>
                <a:latin typeface="Calibri"/>
              </a:rPr>
              <a:t>upublicznienie</a:t>
            </a:r>
            <a:r>
              <a:rPr lang="en-US" dirty="0">
                <a:solidFill>
                  <a:schemeClr val="bg1"/>
                </a:solidFill>
                <a:latin typeface="Calibri"/>
              </a:rPr>
              <a:t> </a:t>
            </a:r>
            <a:r>
              <a:rPr lang="en-US" dirty="0" err="1">
                <a:solidFill>
                  <a:schemeClr val="bg1"/>
                </a:solidFill>
                <a:latin typeface="Calibri"/>
              </a:rPr>
              <a:t>zapytania</a:t>
            </a:r>
            <a:r>
              <a:rPr lang="en-US" dirty="0">
                <a:solidFill>
                  <a:schemeClr val="bg1"/>
                </a:solidFill>
                <a:latin typeface="Calibri"/>
              </a:rPr>
              <a:t> </a:t>
            </a:r>
            <a:r>
              <a:rPr lang="en-US" dirty="0" err="1">
                <a:solidFill>
                  <a:schemeClr val="bg1"/>
                </a:solidFill>
                <a:latin typeface="Calibri"/>
              </a:rPr>
              <a:t>ofertowego</a:t>
            </a:r>
            <a:r>
              <a:rPr lang="en-US" dirty="0">
                <a:solidFill>
                  <a:schemeClr val="bg1"/>
                </a:solidFill>
                <a:latin typeface="Calibri"/>
              </a:rPr>
              <a:t> </a:t>
            </a:r>
            <a:r>
              <a:rPr lang="en-US" dirty="0" err="1">
                <a:solidFill>
                  <a:schemeClr val="bg1"/>
                </a:solidFill>
                <a:latin typeface="Calibri"/>
              </a:rPr>
              <a:t>polega</a:t>
            </a:r>
            <a:r>
              <a:rPr lang="en-US" dirty="0">
                <a:solidFill>
                  <a:schemeClr val="bg1"/>
                </a:solidFill>
                <a:latin typeface="Calibri"/>
              </a:rPr>
              <a:t> </a:t>
            </a:r>
            <a:r>
              <a:rPr lang="en-US" dirty="0" err="1">
                <a:solidFill>
                  <a:schemeClr val="bg1"/>
                </a:solidFill>
                <a:latin typeface="Calibri"/>
              </a:rPr>
              <a:t>na</a:t>
            </a:r>
            <a:r>
              <a:rPr lang="en-US" dirty="0">
                <a:solidFill>
                  <a:schemeClr val="bg1"/>
                </a:solidFill>
                <a:latin typeface="Calibri"/>
              </a:rPr>
              <a:t> </a:t>
            </a:r>
            <a:r>
              <a:rPr lang="en-US" dirty="0" err="1">
                <a:solidFill>
                  <a:schemeClr val="bg1"/>
                </a:solidFill>
                <a:latin typeface="Calibri"/>
              </a:rPr>
              <a:t>jego</a:t>
            </a:r>
            <a:r>
              <a:rPr lang="en-US" dirty="0">
                <a:solidFill>
                  <a:schemeClr val="bg1"/>
                </a:solidFill>
                <a:latin typeface="Calibri"/>
              </a:rPr>
              <a:t> </a:t>
            </a:r>
            <a:r>
              <a:rPr lang="en-US" dirty="0" err="1">
                <a:solidFill>
                  <a:schemeClr val="bg1"/>
                </a:solidFill>
                <a:latin typeface="Calibri"/>
              </a:rPr>
              <a:t>umieszczeniu</a:t>
            </a:r>
            <a:r>
              <a:rPr lang="en-US" dirty="0">
                <a:solidFill>
                  <a:schemeClr val="bg1"/>
                </a:solidFill>
                <a:latin typeface="Calibri"/>
              </a:rPr>
              <a:t> w </a:t>
            </a:r>
            <a:r>
              <a:rPr lang="pl-PL" dirty="0">
                <a:solidFill>
                  <a:schemeClr val="bg1"/>
                </a:solidFill>
                <a:latin typeface="Calibri"/>
              </a:rPr>
              <a:t>B</a:t>
            </a:r>
            <a:r>
              <a:rPr lang="en-US" dirty="0" err="1">
                <a:solidFill>
                  <a:schemeClr val="bg1"/>
                </a:solidFill>
                <a:latin typeface="Calibri"/>
              </a:rPr>
              <a:t>azie</a:t>
            </a:r>
            <a:r>
              <a:rPr lang="en-US" dirty="0">
                <a:solidFill>
                  <a:schemeClr val="bg1"/>
                </a:solidFill>
                <a:latin typeface="Calibri"/>
              </a:rPr>
              <a:t> </a:t>
            </a:r>
            <a:r>
              <a:rPr lang="pl-PL" dirty="0">
                <a:solidFill>
                  <a:schemeClr val="bg1"/>
                </a:solidFill>
                <a:latin typeface="Calibri"/>
              </a:rPr>
              <a:t>K</a:t>
            </a:r>
            <a:r>
              <a:rPr lang="en-US" dirty="0" err="1">
                <a:solidFill>
                  <a:schemeClr val="bg1"/>
                </a:solidFill>
                <a:latin typeface="Calibri"/>
              </a:rPr>
              <a:t>onkurencyjności</a:t>
            </a:r>
            <a:r>
              <a:rPr lang="en-US" dirty="0">
                <a:solidFill>
                  <a:schemeClr val="bg1"/>
                </a:solidFill>
                <a:latin typeface="Calibri"/>
              </a:rPr>
              <a:t> (</a:t>
            </a:r>
            <a:r>
              <a:rPr lang="en-US" dirty="0">
                <a:solidFill>
                  <a:schemeClr val="bg1"/>
                </a:solidFill>
                <a:latin typeface="Calibri"/>
                <a:ea typeface="Calibri"/>
                <a:cs typeface="Calibri"/>
                <a:hlinkClick r:id="rId2">
                  <a:extLst>
                    <a:ext uri="{A12FA001-AC4F-418D-AE19-62706E023703}">
                      <ahyp:hlinkClr xmlns:ahyp="http://schemas.microsoft.com/office/drawing/2018/hyperlinkcolor" val="tx"/>
                    </a:ext>
                  </a:extLst>
                </a:hlinkClick>
              </a:rPr>
              <a:t>https://bazakonkurencyjnosci.funduszeeuropejskie.gov.pl/</a:t>
            </a:r>
            <a:r>
              <a:rPr lang="en-US" dirty="0">
                <a:solidFill>
                  <a:schemeClr val="bg1"/>
                </a:solidFill>
                <a:latin typeface="Calibri"/>
              </a:rPr>
              <a:t>), w </a:t>
            </a:r>
            <a:r>
              <a:rPr lang="en-US" dirty="0" err="1">
                <a:solidFill>
                  <a:schemeClr val="bg1"/>
                </a:solidFill>
                <a:latin typeface="Calibri"/>
              </a:rPr>
              <a:t>przypadku</a:t>
            </a:r>
            <a:r>
              <a:rPr lang="en-US" dirty="0">
                <a:solidFill>
                  <a:schemeClr val="bg1"/>
                </a:solidFill>
                <a:latin typeface="Calibri"/>
              </a:rPr>
              <a:t> </a:t>
            </a:r>
            <a:r>
              <a:rPr lang="en-US" dirty="0" err="1">
                <a:solidFill>
                  <a:schemeClr val="bg1"/>
                </a:solidFill>
                <a:latin typeface="Calibri"/>
              </a:rPr>
              <a:t>prowadzenia</a:t>
            </a:r>
            <a:r>
              <a:rPr lang="en-US" dirty="0">
                <a:solidFill>
                  <a:schemeClr val="bg1"/>
                </a:solidFill>
                <a:latin typeface="Calibri"/>
              </a:rPr>
              <a:t> </a:t>
            </a:r>
            <a:r>
              <a:rPr lang="en-US" dirty="0" err="1">
                <a:solidFill>
                  <a:schemeClr val="bg1"/>
                </a:solidFill>
                <a:latin typeface="Calibri"/>
              </a:rPr>
              <a:t>postępowania</a:t>
            </a:r>
            <a:r>
              <a:rPr lang="en-US" dirty="0">
                <a:solidFill>
                  <a:schemeClr val="bg1"/>
                </a:solidFill>
                <a:latin typeface="Calibri"/>
              </a:rPr>
              <a:t> </a:t>
            </a:r>
            <a:r>
              <a:rPr lang="en-US" dirty="0" err="1">
                <a:solidFill>
                  <a:schemeClr val="bg1"/>
                </a:solidFill>
                <a:latin typeface="Calibri"/>
              </a:rPr>
              <a:t>zgodnie</a:t>
            </a:r>
            <a:r>
              <a:rPr lang="en-US" dirty="0">
                <a:solidFill>
                  <a:schemeClr val="bg1"/>
                </a:solidFill>
                <a:latin typeface="Calibri"/>
              </a:rPr>
              <a:t> z </a:t>
            </a:r>
            <a:r>
              <a:rPr lang="en-US" dirty="0" err="1">
                <a:solidFill>
                  <a:schemeClr val="bg1"/>
                </a:solidFill>
                <a:latin typeface="Calibri"/>
              </a:rPr>
              <a:t>zasadą</a:t>
            </a:r>
            <a:r>
              <a:rPr lang="en-US" dirty="0">
                <a:solidFill>
                  <a:schemeClr val="bg1"/>
                </a:solidFill>
                <a:latin typeface="Calibri"/>
              </a:rPr>
              <a:t> </a:t>
            </a:r>
            <a:r>
              <a:rPr lang="en-US" dirty="0" err="1">
                <a:solidFill>
                  <a:schemeClr val="bg1"/>
                </a:solidFill>
                <a:latin typeface="Calibri"/>
              </a:rPr>
              <a:t>konkurencyjności</a:t>
            </a:r>
            <a:r>
              <a:rPr lang="en-US" dirty="0">
                <a:solidFill>
                  <a:schemeClr val="bg1"/>
                </a:solidFill>
                <a:latin typeface="Calibri"/>
              </a:rPr>
              <a:t> (</a:t>
            </a:r>
            <a:r>
              <a:rPr lang="en-US" dirty="0" err="1">
                <a:solidFill>
                  <a:schemeClr val="bg1"/>
                </a:solidFill>
                <a:latin typeface="Calibri"/>
              </a:rPr>
              <a:t>podrozdział</a:t>
            </a:r>
            <a:r>
              <a:rPr lang="en-US" dirty="0">
                <a:solidFill>
                  <a:schemeClr val="bg1"/>
                </a:solidFill>
                <a:latin typeface="Calibri"/>
              </a:rPr>
              <a:t> 3.2 </a:t>
            </a:r>
            <a:r>
              <a:rPr lang="pl-PL" dirty="0">
                <a:solidFill>
                  <a:schemeClr val="bg1"/>
                </a:solidFill>
                <a:latin typeface="Calibri"/>
              </a:rPr>
              <a:t>W</a:t>
            </a:r>
            <a:r>
              <a:rPr lang="en-US" dirty="0" err="1">
                <a:solidFill>
                  <a:schemeClr val="bg1"/>
                </a:solidFill>
                <a:latin typeface="Calibri"/>
              </a:rPr>
              <a:t>ytycznych</a:t>
            </a:r>
            <a:r>
              <a:rPr lang="en-US" dirty="0">
                <a:solidFill>
                  <a:schemeClr val="bg1"/>
                </a:solidFill>
                <a:latin typeface="Calibri"/>
              </a:rPr>
              <a:t>) i </a:t>
            </a:r>
            <a:r>
              <a:rPr lang="en-US" dirty="0" err="1">
                <a:solidFill>
                  <a:schemeClr val="bg1"/>
                </a:solidFill>
                <a:latin typeface="Calibri"/>
              </a:rPr>
              <a:t>braku</a:t>
            </a:r>
            <a:r>
              <a:rPr lang="en-US" dirty="0">
                <a:solidFill>
                  <a:schemeClr val="bg1"/>
                </a:solidFill>
                <a:latin typeface="Calibri"/>
              </a:rPr>
              <a:t> </a:t>
            </a:r>
            <a:r>
              <a:rPr lang="en-US" dirty="0" err="1">
                <a:solidFill>
                  <a:schemeClr val="bg1"/>
                </a:solidFill>
                <a:latin typeface="Calibri"/>
              </a:rPr>
              <a:t>obowiązku</a:t>
            </a:r>
            <a:r>
              <a:rPr lang="en-US" dirty="0">
                <a:solidFill>
                  <a:schemeClr val="bg1"/>
                </a:solidFill>
                <a:latin typeface="Calibri"/>
              </a:rPr>
              <a:t> </a:t>
            </a:r>
            <a:r>
              <a:rPr lang="en-US" dirty="0" err="1">
                <a:solidFill>
                  <a:schemeClr val="bg1"/>
                </a:solidFill>
                <a:latin typeface="Calibri"/>
              </a:rPr>
              <a:t>stosowania</a:t>
            </a:r>
            <a:r>
              <a:rPr lang="en-US" dirty="0">
                <a:solidFill>
                  <a:schemeClr val="bg1"/>
                </a:solidFill>
                <a:latin typeface="Calibri"/>
              </a:rPr>
              <a:t> </a:t>
            </a:r>
            <a:r>
              <a:rPr lang="en-US" dirty="0" err="1">
                <a:solidFill>
                  <a:schemeClr val="bg1"/>
                </a:solidFill>
                <a:latin typeface="Calibri"/>
              </a:rPr>
              <a:t>ustawy</a:t>
            </a:r>
            <a:r>
              <a:rPr lang="en-US" dirty="0">
                <a:solidFill>
                  <a:schemeClr val="bg1"/>
                </a:solidFill>
                <a:latin typeface="Calibri"/>
              </a:rPr>
              <a:t> </a:t>
            </a:r>
            <a:r>
              <a:rPr lang="pl-PL" dirty="0" err="1">
                <a:solidFill>
                  <a:schemeClr val="bg1"/>
                </a:solidFill>
                <a:latin typeface="Calibri"/>
              </a:rPr>
              <a:t>Pzp</a:t>
            </a:r>
            <a:r>
              <a:rPr lang="en-US" dirty="0">
                <a:solidFill>
                  <a:schemeClr val="bg1"/>
                </a:solidFill>
                <a:latin typeface="Calibri"/>
              </a:rPr>
              <a:t> </a:t>
            </a:r>
            <a:endParaRPr lang="en-US" dirty="0">
              <a:solidFill>
                <a:schemeClr val="bg1"/>
              </a:solidFill>
            </a:endParaRPr>
          </a:p>
          <a:p>
            <a:pPr algn="ctr"/>
            <a:endParaRPr lang="en-US" sz="1100" b="1" dirty="0">
              <a:solidFill>
                <a:schemeClr val="accent6"/>
              </a:solidFill>
              <a:latin typeface=""/>
            </a:endParaRPr>
          </a:p>
        </p:txBody>
      </p:sp>
      <p:sp>
        <p:nvSpPr>
          <p:cNvPr id="5" name="Picture Placeholder 4">
            <a:extLst>
              <a:ext uri="{FF2B5EF4-FFF2-40B4-BE49-F238E27FC236}">
                <a16:creationId xmlns:a16="http://schemas.microsoft.com/office/drawing/2014/main" id="{9898DF31-48C7-ED79-A479-6081CDD668E4}"/>
              </a:ext>
            </a:extLst>
          </p:cNvPr>
          <p:cNvSpPr>
            <a:spLocks noGrp="1"/>
          </p:cNvSpPr>
          <p:nvPr>
            <p:ph type="pic" sz="quarter" idx="15"/>
          </p:nvPr>
        </p:nvSpPr>
        <p:spPr/>
        <p:txBody>
          <a:bodyPr/>
          <a:lstStyle/>
          <a:p>
            <a:endParaRPr lang="pl-PL"/>
          </a:p>
        </p:txBody>
      </p:sp>
      <p:pic>
        <p:nvPicPr>
          <p:cNvPr id="9" name="Obraz 8">
            <a:extLst>
              <a:ext uri="{FF2B5EF4-FFF2-40B4-BE49-F238E27FC236}">
                <a16:creationId xmlns:a16="http://schemas.microsoft.com/office/drawing/2014/main" id="{3C4A78F2-5ED2-4FB3-978D-B6C0491D9767}"/>
              </a:ext>
            </a:extLst>
          </p:cNvPr>
          <p:cNvPicPr>
            <a:picLocks noChangeAspect="1"/>
          </p:cNvPicPr>
          <p:nvPr/>
        </p:nvPicPr>
        <p:blipFill>
          <a:blip r:embed="rId3"/>
          <a:stretch>
            <a:fillRect/>
          </a:stretch>
        </p:blipFill>
        <p:spPr>
          <a:xfrm>
            <a:off x="8246816" y="4508416"/>
            <a:ext cx="3033023" cy="937341"/>
          </a:xfrm>
          <a:prstGeom prst="rect">
            <a:avLst/>
          </a:prstGeom>
        </p:spPr>
      </p:pic>
      <p:sp>
        <p:nvSpPr>
          <p:cNvPr id="2" name="Prostokąt 1">
            <a:extLst>
              <a:ext uri="{FF2B5EF4-FFF2-40B4-BE49-F238E27FC236}">
                <a16:creationId xmlns:a16="http://schemas.microsoft.com/office/drawing/2014/main" id="{E66D8645-411F-3260-F72E-BEFD76D0FA6A}"/>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24219BF8-0FB5-D132-E720-B4A5C85283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244366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07E1CD70-FC3D-DC40-666C-6203A8DF37F4}"/>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
        <p:nvSpPr>
          <p:cNvPr id="11" name="Symbol zastępczy tekstu 7">
            <a:extLst>
              <a:ext uri="{FF2B5EF4-FFF2-40B4-BE49-F238E27FC236}">
                <a16:creationId xmlns:a16="http://schemas.microsoft.com/office/drawing/2014/main" id="{59B974CF-8B3F-12B9-A21F-9E25113BC78C}"/>
              </a:ext>
            </a:extLst>
          </p:cNvPr>
          <p:cNvSpPr txBox="1">
            <a:spLocks/>
          </p:cNvSpPr>
          <p:nvPr/>
        </p:nvSpPr>
        <p:spPr>
          <a:xfrm>
            <a:off x="9316350" y="2234936"/>
            <a:ext cx="2278062" cy="260350"/>
          </a:xfrm>
          <a:prstGeom prst="rect">
            <a:avLst/>
          </a:prstGeom>
        </p:spPr>
        <p:txBody>
          <a:bodyPr>
            <a:noAutofit/>
          </a:bodyPr>
          <a:lstStyle>
            <a:lvl1pPr marL="0" indent="0" algn="ctr"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600" b="1" i="0" u="none" strike="noStrike" kern="1200" cap="none" spc="0" normalizeH="0" baseline="0" noProof="0">
              <a:ln>
                <a:noFill/>
              </a:ln>
              <a:solidFill>
                <a:srgbClr val="FFFFFF"/>
              </a:solidFill>
              <a:effectLst/>
              <a:uLnTx/>
              <a:uFillTx/>
              <a:latin typeface=""/>
              <a:ea typeface="+mn-ea"/>
              <a:cs typeface="Poppins Light" pitchFamily="2" charset="77"/>
            </a:endParaRPr>
          </a:p>
        </p:txBody>
      </p:sp>
      <p:sp>
        <p:nvSpPr>
          <p:cNvPr id="12" name="Symbol zastępczy tekstu 7">
            <a:extLst>
              <a:ext uri="{FF2B5EF4-FFF2-40B4-BE49-F238E27FC236}">
                <a16:creationId xmlns:a16="http://schemas.microsoft.com/office/drawing/2014/main" id="{A4F767EE-59B9-B8A3-EBB3-0CFCEF091C70}"/>
              </a:ext>
            </a:extLst>
          </p:cNvPr>
          <p:cNvSpPr txBox="1">
            <a:spLocks/>
          </p:cNvSpPr>
          <p:nvPr/>
        </p:nvSpPr>
        <p:spPr>
          <a:xfrm>
            <a:off x="9316350" y="2617707"/>
            <a:ext cx="2278062" cy="942801"/>
          </a:xfrm>
          <a:prstGeom prst="rect">
            <a:avLst/>
          </a:prstGeom>
        </p:spPr>
        <p:txBody>
          <a:bodyPr>
            <a:noAutofit/>
          </a:bodyPr>
          <a:lstStyle>
            <a:lvl1pPr marL="0" indent="0" algn="ctr" defTabSz="914400" rtl="0" eaLnBrk="1" latinLnBrk="0" hangingPunct="1">
              <a:lnSpc>
                <a:spcPct val="100000"/>
              </a:lnSpc>
              <a:spcBef>
                <a:spcPts val="1000"/>
              </a:spcBef>
              <a:buFont typeface="Arial" panose="020B0604020202020204" pitchFamily="34" charset="0"/>
              <a:buNone/>
              <a:defRPr sz="1100" b="0" i="0" kern="1200">
                <a:solidFill>
                  <a:schemeClr val="bg1"/>
                </a:solidFill>
                <a:latin typeface=""/>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100" b="0" i="0" u="none" strike="noStrike" kern="1200" cap="none" spc="0" normalizeH="0" baseline="0" noProof="0">
              <a:ln>
                <a:noFill/>
              </a:ln>
              <a:solidFill>
                <a:srgbClr val="FFFFFF"/>
              </a:solidFill>
              <a:effectLst/>
              <a:uLnTx/>
              <a:uFillTx/>
              <a:latin typeface=""/>
              <a:ea typeface="+mn-ea"/>
              <a:cs typeface="Poppins Light" pitchFamily="2" charset="77"/>
            </a:endParaRPr>
          </a:p>
        </p:txBody>
      </p:sp>
      <p:sp>
        <p:nvSpPr>
          <p:cNvPr id="17" name="Symbol zastępczy tekstu 7">
            <a:extLst>
              <a:ext uri="{FF2B5EF4-FFF2-40B4-BE49-F238E27FC236}">
                <a16:creationId xmlns:a16="http://schemas.microsoft.com/office/drawing/2014/main" id="{3DF5775B-A14B-106A-42AC-ADC640273F26}"/>
              </a:ext>
            </a:extLst>
          </p:cNvPr>
          <p:cNvSpPr txBox="1">
            <a:spLocks/>
          </p:cNvSpPr>
          <p:nvPr/>
        </p:nvSpPr>
        <p:spPr>
          <a:xfrm>
            <a:off x="9315786" y="5172672"/>
            <a:ext cx="2278062" cy="942801"/>
          </a:xfrm>
          <a:prstGeom prst="rect">
            <a:avLst/>
          </a:prstGeom>
        </p:spPr>
        <p:txBody>
          <a:bodyPr>
            <a:noAutofit/>
          </a:bodyPr>
          <a:lstStyle>
            <a:lvl1pPr marL="0" indent="0" algn="ctr" defTabSz="914400" rtl="0" eaLnBrk="1" latinLnBrk="0" hangingPunct="1">
              <a:lnSpc>
                <a:spcPct val="100000"/>
              </a:lnSpc>
              <a:spcBef>
                <a:spcPts val="1000"/>
              </a:spcBef>
              <a:buFont typeface="Arial" panose="020B0604020202020204" pitchFamily="34" charset="0"/>
              <a:buNone/>
              <a:defRPr sz="1100" b="0" i="0" kern="1200">
                <a:solidFill>
                  <a:schemeClr val="tx2"/>
                </a:solidFill>
                <a:latin typeface=""/>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100" b="0" i="0" u="none" strike="noStrike" kern="1200" cap="none" spc="0" normalizeH="0" baseline="0" noProof="0">
              <a:ln>
                <a:noFill/>
              </a:ln>
              <a:solidFill>
                <a:srgbClr val="004066"/>
              </a:solidFill>
              <a:effectLst/>
              <a:uLnTx/>
              <a:uFillTx/>
              <a:latin typeface=""/>
              <a:ea typeface="+mn-ea"/>
              <a:cs typeface="Poppins Light" pitchFamily="2" charset="77"/>
            </a:endParaRPr>
          </a:p>
        </p:txBody>
      </p:sp>
      <p:sp>
        <p:nvSpPr>
          <p:cNvPr id="20" name="Symbol zastępczy tekstu 7">
            <a:extLst>
              <a:ext uri="{FF2B5EF4-FFF2-40B4-BE49-F238E27FC236}">
                <a16:creationId xmlns:a16="http://schemas.microsoft.com/office/drawing/2014/main" id="{2E0ACA7D-8F74-BF37-AE8A-9FCE724AEAF0}"/>
              </a:ext>
            </a:extLst>
          </p:cNvPr>
          <p:cNvSpPr txBox="1">
            <a:spLocks/>
          </p:cNvSpPr>
          <p:nvPr/>
        </p:nvSpPr>
        <p:spPr>
          <a:xfrm>
            <a:off x="6707265" y="5172672"/>
            <a:ext cx="2278062" cy="942801"/>
          </a:xfrm>
          <a:prstGeom prst="rect">
            <a:avLst/>
          </a:prstGeom>
        </p:spPr>
        <p:txBody>
          <a:bodyPr>
            <a:noAutofit/>
          </a:bodyPr>
          <a:lstStyle>
            <a:lvl1pPr marL="0" indent="0" algn="ctr" defTabSz="914400" rtl="0" eaLnBrk="1" latinLnBrk="0" hangingPunct="1">
              <a:lnSpc>
                <a:spcPct val="100000"/>
              </a:lnSpc>
              <a:spcBef>
                <a:spcPts val="1000"/>
              </a:spcBef>
              <a:buFont typeface="Arial" panose="020B0604020202020204" pitchFamily="34" charset="0"/>
              <a:buNone/>
              <a:defRPr sz="1100" b="0" i="0" kern="1200">
                <a:solidFill>
                  <a:schemeClr val="tx2"/>
                </a:solidFill>
                <a:latin typeface=""/>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100" b="0" i="0" u="none" strike="noStrike" kern="1200" cap="none" spc="0" normalizeH="0" baseline="0" noProof="0">
              <a:ln>
                <a:noFill/>
              </a:ln>
              <a:solidFill>
                <a:srgbClr val="004066"/>
              </a:solidFill>
              <a:effectLst/>
              <a:uLnTx/>
              <a:uFillTx/>
              <a:latin typeface=""/>
              <a:ea typeface="+mn-ea"/>
              <a:cs typeface="Poppins Light" pitchFamily="2" charset="77"/>
            </a:endParaRPr>
          </a:p>
        </p:txBody>
      </p:sp>
      <p:sp>
        <p:nvSpPr>
          <p:cNvPr id="21" name="Symbol zastępczy tekstu 7">
            <a:extLst>
              <a:ext uri="{FF2B5EF4-FFF2-40B4-BE49-F238E27FC236}">
                <a16:creationId xmlns:a16="http://schemas.microsoft.com/office/drawing/2014/main" id="{04A44DE8-C01A-61FB-9B40-22EFB7978804}"/>
              </a:ext>
            </a:extLst>
          </p:cNvPr>
          <p:cNvSpPr txBox="1">
            <a:spLocks/>
          </p:cNvSpPr>
          <p:nvPr/>
        </p:nvSpPr>
        <p:spPr>
          <a:xfrm>
            <a:off x="9272999" y="1876262"/>
            <a:ext cx="2278062" cy="260350"/>
          </a:xfrm>
          <a:prstGeom prst="rect">
            <a:avLst/>
          </a:prstGeom>
        </p:spPr>
        <p:txBody>
          <a:bodyPr>
            <a:noAutofit/>
          </a:bodyPr>
          <a:lstStyle>
            <a:lvl1pPr marL="0" indent="0" algn="ctr" defTabSz="914400" rtl="0" eaLnBrk="1" latinLnBrk="0" hangingPunct="1">
              <a:lnSpc>
                <a:spcPct val="100000"/>
              </a:lnSpc>
              <a:spcBef>
                <a:spcPts val="1000"/>
              </a:spcBef>
              <a:buFont typeface="Arial" panose="020B0604020202020204" pitchFamily="34" charset="0"/>
              <a:buNone/>
              <a:defRPr sz="1200" b="1" i="0" kern="1200">
                <a:solidFill>
                  <a:schemeClr val="tx2"/>
                </a:solidFill>
                <a:latin typeface=""/>
                <a:ea typeface="+mn-ea"/>
                <a:cs typeface="Poppins Light" pitchFamily="2" charset="77"/>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
                <a:ea typeface="+mn-ea"/>
                <a:cs typeface="Poppins Light" pitchFamily="2" charset="77"/>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bg1"/>
                </a:solidFill>
                <a:latin typeface=""/>
                <a:ea typeface="+mn-ea"/>
                <a:cs typeface="Poppins Light" pitchFamily="2" charset="77"/>
              </a:defRPr>
            </a:lvl3pPr>
            <a:lvl4pPr marL="685800" indent="0" algn="l" defTabSz="914400" rtl="0" eaLnBrk="1" latinLnBrk="0" hangingPunct="1">
              <a:lnSpc>
                <a:spcPct val="100000"/>
              </a:lnSpc>
              <a:spcBef>
                <a:spcPts val="500"/>
              </a:spcBef>
              <a:buFont typeface="Arial" panose="020B0604020202020204" pitchFamily="34" charset="0"/>
              <a:buNone/>
              <a:defRPr sz="1200" b="0" i="0" kern="1200">
                <a:solidFill>
                  <a:schemeClr val="bg1"/>
                </a:solidFill>
                <a:latin typeface=""/>
                <a:ea typeface="+mn-ea"/>
                <a:cs typeface="Poppins Light" pitchFamily="2" charset="77"/>
              </a:defRPr>
            </a:lvl4pPr>
            <a:lvl5pPr marL="914400" indent="0" algn="l" defTabSz="914400" rtl="0" eaLnBrk="1" latinLnBrk="0" hangingPunct="1">
              <a:lnSpc>
                <a:spcPct val="100000"/>
              </a:lnSpc>
              <a:spcBef>
                <a:spcPts val="500"/>
              </a:spcBef>
              <a:buFont typeface="Arial" panose="020B0604020202020204" pitchFamily="34" charset="0"/>
              <a:buNone/>
              <a:defRPr sz="1100" b="0" i="0" kern="1200">
                <a:solidFill>
                  <a:schemeClr val="bg1"/>
                </a:solidFill>
                <a:latin typeface=""/>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600" b="1" i="0" u="none" strike="noStrike" kern="1200" cap="none" spc="0" normalizeH="0" baseline="0" noProof="0">
              <a:ln>
                <a:noFill/>
              </a:ln>
              <a:solidFill>
                <a:srgbClr val="004066"/>
              </a:solidFill>
              <a:effectLst/>
              <a:uLnTx/>
              <a:uFillTx/>
              <a:latin typeface=""/>
              <a:ea typeface="+mn-ea"/>
              <a:cs typeface="Poppins Light" pitchFamily="2" charset="77"/>
            </a:endParaRPr>
          </a:p>
        </p:txBody>
      </p:sp>
      <p:pic>
        <p:nvPicPr>
          <p:cNvPr id="29" name="Grafika 28">
            <a:extLst>
              <a:ext uri="{FF2B5EF4-FFF2-40B4-BE49-F238E27FC236}">
                <a16:creationId xmlns:a16="http://schemas.microsoft.com/office/drawing/2014/main" id="{B33166DF-79E9-E645-6A49-9CD0404A6D1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5507" y="4235069"/>
            <a:ext cx="438150" cy="390525"/>
          </a:xfrm>
          <a:prstGeom prst="rect">
            <a:avLst/>
          </a:prstGeom>
        </p:spPr>
      </p:pic>
      <p:sp>
        <p:nvSpPr>
          <p:cNvPr id="5" name="pole tekstowe 4">
            <a:extLst>
              <a:ext uri="{FF2B5EF4-FFF2-40B4-BE49-F238E27FC236}">
                <a16:creationId xmlns:a16="http://schemas.microsoft.com/office/drawing/2014/main" id="{619A9C97-8165-B1E3-6E39-8AFE2C134C74}"/>
              </a:ext>
            </a:extLst>
          </p:cNvPr>
          <p:cNvSpPr txBox="1"/>
          <p:nvPr/>
        </p:nvSpPr>
        <p:spPr>
          <a:xfrm>
            <a:off x="140498" y="1616764"/>
            <a:ext cx="11914946" cy="523220"/>
          </a:xfrm>
          <a:prstGeom prst="rect">
            <a:avLst/>
          </a:prstGeom>
          <a:noFill/>
        </p:spPr>
        <p:txBody>
          <a:bodyPr wrap="square" lIns="91440" tIns="45720" rIns="91440" bIns="45720" anchor="t">
            <a:spAutoFit/>
          </a:bodyPr>
          <a:lstStyle/>
          <a:p>
            <a:r>
              <a:rPr lang="en-US" sz="2800" b="1">
                <a:solidFill>
                  <a:schemeClr val="bg1"/>
                </a:solidFill>
                <a:latin typeface="Calibri"/>
                <a:ea typeface="Calibri"/>
                <a:cs typeface="Calibri"/>
              </a:rPr>
              <a:t>ROZPOCZĘCIE PROJEKTU PRZED PODPISANIEM UMOWY O  DOFINANSOWANIE</a:t>
            </a:r>
            <a:endParaRPr lang="pl-PL" sz="2800" b="1">
              <a:solidFill>
                <a:schemeClr val="bg1"/>
              </a:solidFill>
              <a:latin typeface="Calibri"/>
              <a:ea typeface="Calibri"/>
              <a:cs typeface="Calibri"/>
            </a:endParaRPr>
          </a:p>
        </p:txBody>
      </p:sp>
      <p:sp>
        <p:nvSpPr>
          <p:cNvPr id="32" name="pole tekstowe 31">
            <a:extLst>
              <a:ext uri="{FF2B5EF4-FFF2-40B4-BE49-F238E27FC236}">
                <a16:creationId xmlns:a16="http://schemas.microsoft.com/office/drawing/2014/main" id="{7607AB79-DB13-BF40-C94D-41F8C0EC819A}"/>
              </a:ext>
            </a:extLst>
          </p:cNvPr>
          <p:cNvSpPr txBox="1"/>
          <p:nvPr/>
        </p:nvSpPr>
        <p:spPr>
          <a:xfrm>
            <a:off x="710842" y="2375113"/>
            <a:ext cx="10585448" cy="2862322"/>
          </a:xfrm>
          <a:prstGeom prst="rect">
            <a:avLst/>
          </a:prstGeom>
          <a:noFill/>
        </p:spPr>
        <p:txBody>
          <a:bodyPr wrap="square" lIns="91440" tIns="45720" rIns="91440" bIns="45720" anchor="t">
            <a:spAutoFit/>
          </a:bodyPr>
          <a:lstStyle/>
          <a:p>
            <a:pPr marL="285750" indent="-285750" algn="just">
              <a:lnSpc>
                <a:spcPct val="100000"/>
              </a:lnSpc>
              <a:spcBef>
                <a:spcPts val="0"/>
              </a:spcBef>
              <a:buFont typeface="Wingdings"/>
              <a:buChar char="v"/>
            </a:pPr>
            <a:r>
              <a:rPr lang="en-US" sz="1800" b="0" dirty="0">
                <a:solidFill>
                  <a:schemeClr val="bg1"/>
                </a:solidFill>
                <a:latin typeface="Calibri"/>
                <a:ea typeface="Calibri"/>
                <a:cs typeface="Calibri"/>
              </a:rPr>
              <a:t>W </a:t>
            </a:r>
            <a:r>
              <a:rPr lang="en-US" sz="1800" b="0" dirty="0" err="1">
                <a:solidFill>
                  <a:schemeClr val="bg1"/>
                </a:solidFill>
                <a:latin typeface="Calibri"/>
                <a:ea typeface="Calibri"/>
                <a:cs typeface="Calibri"/>
              </a:rPr>
              <a:t>przypadku</a:t>
            </a:r>
            <a:r>
              <a:rPr lang="pl-PL" sz="1800" b="0" dirty="0">
                <a:solidFill>
                  <a:schemeClr val="bg1"/>
                </a:solidFill>
                <a:latin typeface="Calibri"/>
                <a:ea typeface="Calibri"/>
                <a:cs typeface="Calibri"/>
              </a:rPr>
              <a:t>,</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gdy</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wnioskodawca</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rozpoczyna</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realizację</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projektu</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na</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własne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ryzyko</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przed</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podpisaniem</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umowy</a:t>
            </a:r>
            <a:r>
              <a:rPr lang="en-US" sz="1800" b="0" dirty="0">
                <a:solidFill>
                  <a:schemeClr val="bg1"/>
                </a:solidFill>
                <a:latin typeface="Calibri"/>
                <a:ea typeface="Calibri"/>
                <a:cs typeface="Calibri"/>
              </a:rPr>
              <a:t> o </a:t>
            </a:r>
            <a:r>
              <a:rPr lang="en-US" sz="1800" b="0" dirty="0" err="1">
                <a:solidFill>
                  <a:schemeClr val="bg1"/>
                </a:solidFill>
                <a:latin typeface="Calibri"/>
                <a:ea typeface="Calibri"/>
                <a:cs typeface="Calibri"/>
              </a:rPr>
              <a:t>dofinansowanie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projektu</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upublicznia</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zapytanie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ofertowe</a:t>
            </a:r>
            <a:r>
              <a:rPr lang="en-US" sz="1800" b="0" dirty="0">
                <a:solidFill>
                  <a:schemeClr val="bg1"/>
                </a:solidFill>
                <a:latin typeface="Calibri"/>
                <a:ea typeface="Calibri"/>
                <a:cs typeface="Calibri"/>
              </a:rPr>
              <a:t> w Bazie </a:t>
            </a:r>
            <a:r>
              <a:rPr lang="en-US" sz="1800" b="0" dirty="0" err="1">
                <a:solidFill>
                  <a:schemeClr val="bg1"/>
                </a:solidFill>
                <a:latin typeface="Calibri"/>
                <a:ea typeface="Calibri"/>
                <a:cs typeface="Calibri"/>
              </a:rPr>
              <a:t>Konkurencyjności</a:t>
            </a:r>
            <a:endParaRPr lang="en-US" sz="1800" dirty="0">
              <a:solidFill>
                <a:schemeClr val="bg1"/>
              </a:solidFill>
              <a:latin typeface="Calibri"/>
              <a:ea typeface="Calibri"/>
              <a:cs typeface="Calibri"/>
            </a:endParaRPr>
          </a:p>
          <a:p>
            <a:pPr algn="just">
              <a:lnSpc>
                <a:spcPct val="100000"/>
              </a:lnSpc>
              <a:spcBef>
                <a:spcPts val="0"/>
              </a:spcBef>
            </a:pPr>
            <a:endParaRPr lang="en-US" sz="1800" b="0" dirty="0">
              <a:solidFill>
                <a:schemeClr val="bg1"/>
              </a:solidFill>
              <a:latin typeface="Calibri"/>
              <a:ea typeface="Calibri"/>
              <a:cs typeface="Calibri"/>
            </a:endParaRPr>
          </a:p>
          <a:p>
            <a:pPr marL="285750" indent="-285750" algn="just">
              <a:buFont typeface="Wingdings"/>
              <a:buChar char="v"/>
            </a:pPr>
            <a:r>
              <a:rPr lang="en-US" sz="1800" b="0" dirty="0" err="1">
                <a:solidFill>
                  <a:schemeClr val="bg1"/>
                </a:solidFill>
                <a:latin typeface="Calibri"/>
                <a:ea typeface="Calibri"/>
                <a:cs typeface="Calibri"/>
              </a:rPr>
              <a:t>Zgodnie</a:t>
            </a:r>
            <a:r>
              <a:rPr lang="en-US" sz="1800" b="0" dirty="0">
                <a:solidFill>
                  <a:schemeClr val="bg1"/>
                </a:solidFill>
                <a:latin typeface="Calibri"/>
                <a:ea typeface="Calibri"/>
                <a:cs typeface="Calibri"/>
              </a:rPr>
              <a:t> z </a:t>
            </a:r>
            <a:r>
              <a:rPr lang="en-US" sz="1800" b="0" dirty="0" err="1">
                <a:solidFill>
                  <a:schemeClr val="bg1"/>
                </a:solidFill>
                <a:latin typeface="Calibri"/>
                <a:ea typeface="Calibri"/>
                <a:cs typeface="Calibri"/>
              </a:rPr>
              <a:t>stanowiskiem</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MKiŚ</a:t>
            </a:r>
            <a:r>
              <a:rPr lang="en-US" sz="1800" b="0" dirty="0">
                <a:solidFill>
                  <a:schemeClr val="bg1"/>
                </a:solidFill>
                <a:latin typeface="Calibri"/>
                <a:ea typeface="Calibri"/>
                <a:cs typeface="Calibri"/>
              </a:rPr>
              <a:t> z </a:t>
            </a:r>
            <a:r>
              <a:rPr lang="en-US" sz="1800" b="0" dirty="0" err="1">
                <a:solidFill>
                  <a:schemeClr val="bg1"/>
                </a:solidFill>
                <a:latin typeface="Calibri"/>
                <a:ea typeface="Calibri"/>
                <a:cs typeface="Calibri"/>
              </a:rPr>
              <a:t>dnia</a:t>
            </a:r>
            <a:r>
              <a:rPr lang="en-US" sz="1800" b="0" dirty="0">
                <a:solidFill>
                  <a:schemeClr val="bg1"/>
                </a:solidFill>
                <a:latin typeface="Calibri"/>
                <a:ea typeface="Calibri"/>
                <a:cs typeface="Calibri"/>
              </a:rPr>
              <a:t> 06.05.2021 r. </a:t>
            </a:r>
            <a:r>
              <a:rPr lang="en-US" dirty="0">
                <a:solidFill>
                  <a:schemeClr val="bg1"/>
                </a:solidFill>
                <a:latin typeface="Calibri"/>
                <a:ea typeface="Calibri"/>
                <a:cs typeface="Calibri"/>
              </a:rPr>
              <a:t>DFE-WN</a:t>
            </a:r>
            <a:r>
              <a:rPr lang="en-US" sz="1800" b="0" dirty="0">
                <a:solidFill>
                  <a:schemeClr val="bg1"/>
                </a:solidFill>
                <a:latin typeface="Calibri"/>
                <a:ea typeface="Calibri"/>
                <a:cs typeface="Calibri"/>
              </a:rPr>
              <a:t>.322.8.4.2021.JK,</a:t>
            </a:r>
            <a:r>
              <a:rPr lang="en-US" dirty="0">
                <a:solidFill>
                  <a:schemeClr val="bg1"/>
                </a:solidFill>
                <a:latin typeface="Calibri"/>
                <a:ea typeface="Calibri"/>
                <a:cs typeface="Calibri"/>
              </a:rPr>
              <a:t> </a:t>
            </a:r>
            <a:r>
              <a:rPr lang="en-US" sz="1800" b="0" dirty="0">
                <a:solidFill>
                  <a:schemeClr val="bg1"/>
                </a:solidFill>
                <a:latin typeface="Calibri"/>
                <a:ea typeface="Calibri"/>
                <a:cs typeface="Calibri"/>
              </a:rPr>
              <a:t>1583991.5224924.4177465 (</a:t>
            </a:r>
            <a:r>
              <a:rPr lang="en-US" sz="1800" b="0" dirty="0" err="1">
                <a:solidFill>
                  <a:schemeClr val="bg1"/>
                </a:solidFill>
                <a:latin typeface="Calibri"/>
                <a:ea typeface="Calibri"/>
                <a:cs typeface="Calibri"/>
              </a:rPr>
              <a:t>istnieje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możliwość</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zamieszczania</a:t>
            </a:r>
            <a:r>
              <a:rPr lang="en-US" sz="1800" b="0" dirty="0">
                <a:solidFill>
                  <a:schemeClr val="bg1"/>
                </a:solidFill>
                <a:latin typeface="Calibri"/>
                <a:ea typeface="Calibri"/>
                <a:cs typeface="Calibri"/>
              </a:rPr>
              <a:t> w Bazie </a:t>
            </a:r>
            <a:r>
              <a:rPr lang="en-US" sz="1800" b="0" dirty="0" err="1">
                <a:solidFill>
                  <a:schemeClr val="bg1"/>
                </a:solidFill>
                <a:latin typeface="Calibri"/>
                <a:ea typeface="Calibri"/>
                <a:cs typeface="Calibri"/>
              </a:rPr>
              <a:t>Konkurencyjności</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ogłoszeń</a:t>
            </a:r>
            <a:r>
              <a:rPr lang="en-US" sz="1800" b="0" dirty="0">
                <a:solidFill>
                  <a:schemeClr val="bg1"/>
                </a:solidFill>
                <a:latin typeface="Calibri"/>
                <a:ea typeface="Calibri"/>
                <a:cs typeface="Calibri"/>
              </a:rPr>
              <a:t> </a:t>
            </a:r>
            <a:br>
              <a:rPr lang="pl-PL" sz="1800" b="0" dirty="0">
                <a:solidFill>
                  <a:schemeClr val="bg1"/>
                </a:solidFill>
                <a:latin typeface="Calibri"/>
                <a:ea typeface="Calibri"/>
                <a:cs typeface="Calibri"/>
              </a:rPr>
            </a:br>
            <a:r>
              <a:rPr lang="en-US" sz="1800" b="0" dirty="0">
                <a:solidFill>
                  <a:schemeClr val="bg1"/>
                </a:solidFill>
                <a:latin typeface="Calibri"/>
                <a:ea typeface="Calibri"/>
                <a:cs typeface="Calibri"/>
              </a:rPr>
              <a:t>o </a:t>
            </a:r>
            <a:r>
              <a:rPr lang="en-US" sz="1800" b="0" dirty="0" err="1">
                <a:solidFill>
                  <a:schemeClr val="bg1"/>
                </a:solidFill>
                <a:latin typeface="Calibri"/>
                <a:ea typeface="Calibri"/>
                <a:cs typeface="Calibri"/>
              </a:rPr>
              <a:t>zamówieniu</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przez</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podmioty</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które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mogą</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być</a:t>
            </a:r>
            <a:r>
              <a:rPr lang="en-US" sz="1800" b="0" dirty="0">
                <a:solidFill>
                  <a:schemeClr val="bg1"/>
                </a:solidFill>
                <a:latin typeface="Calibri"/>
                <a:ea typeface="Calibri"/>
                <a:cs typeface="Calibri"/>
              </a:rPr>
              <a:t> w </a:t>
            </a:r>
            <a:r>
              <a:rPr lang="en-US" sz="1800" b="0" dirty="0" err="1">
                <a:solidFill>
                  <a:schemeClr val="bg1"/>
                </a:solidFill>
                <a:latin typeface="Calibri"/>
                <a:ea typeface="Calibri"/>
                <a:cs typeface="Calibri"/>
              </a:rPr>
              <a:t>przyszłości</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zainteresowane</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pozyskaniem</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dofinansowania</a:t>
            </a:r>
            <a:r>
              <a:rPr lang="en-US" sz="1800" b="0" dirty="0">
                <a:solidFill>
                  <a:schemeClr val="bg1"/>
                </a:solidFill>
                <a:latin typeface="Calibri"/>
                <a:ea typeface="Calibri"/>
                <a:cs typeface="Calibri"/>
              </a:rPr>
              <a:t> </a:t>
            </a:r>
            <a:br>
              <a:rPr lang="pl-PL" sz="1800" b="0" dirty="0">
                <a:solidFill>
                  <a:schemeClr val="bg1"/>
                </a:solidFill>
                <a:latin typeface="Calibri"/>
                <a:ea typeface="Calibri"/>
                <a:cs typeface="Calibri"/>
              </a:rPr>
            </a:br>
            <a:r>
              <a:rPr lang="en-US" sz="1800" b="0" dirty="0">
                <a:solidFill>
                  <a:schemeClr val="bg1"/>
                </a:solidFill>
                <a:latin typeface="Calibri"/>
                <a:ea typeface="Calibri"/>
                <a:cs typeface="Calibri"/>
              </a:rPr>
              <a:t>w </a:t>
            </a:r>
            <a:r>
              <a:rPr lang="en-US" sz="1800" b="0" dirty="0" err="1">
                <a:solidFill>
                  <a:schemeClr val="bg1"/>
                </a:solidFill>
                <a:latin typeface="Calibri"/>
                <a:ea typeface="Calibri"/>
                <a:cs typeface="Calibri"/>
              </a:rPr>
              <a:t>ramach</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perspektywy</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finansowej</a:t>
            </a:r>
            <a:r>
              <a:rPr lang="en-US" sz="1800" b="0" dirty="0">
                <a:solidFill>
                  <a:schemeClr val="bg1"/>
                </a:solidFill>
                <a:latin typeface="Calibri"/>
                <a:ea typeface="Calibri"/>
                <a:cs typeface="Calibri"/>
              </a:rPr>
              <a:t> 2021-2027 (</a:t>
            </a:r>
            <a:r>
              <a:rPr lang="en-US" sz="1800" b="0" dirty="0" err="1">
                <a:solidFill>
                  <a:schemeClr val="bg1"/>
                </a:solidFill>
                <a:latin typeface="Calibri"/>
                <a:ea typeface="Calibri"/>
                <a:cs typeface="Calibri"/>
              </a:rPr>
              <a:t>potencjalni</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beneficjenci</a:t>
            </a:r>
            <a:r>
              <a:rPr lang="en-US" sz="1800" b="0" dirty="0">
                <a:solidFill>
                  <a:schemeClr val="bg1"/>
                </a:solidFill>
                <a:latin typeface="Calibri"/>
                <a:ea typeface="Calibri"/>
                <a:cs typeface="Calibri"/>
              </a:rPr>
              <a:t>) </a:t>
            </a:r>
            <a:r>
              <a:rPr lang="en-US" sz="1800" b="1" u="sng" dirty="0">
                <a:solidFill>
                  <a:schemeClr val="bg1"/>
                </a:solidFill>
                <a:latin typeface="Calibri"/>
                <a:ea typeface="Calibri"/>
                <a:cs typeface="Calibri"/>
              </a:rPr>
              <a:t>pod </a:t>
            </a:r>
            <a:r>
              <a:rPr lang="en-US" sz="1800" b="1" u="sng" dirty="0" err="1">
                <a:solidFill>
                  <a:schemeClr val="bg1"/>
                </a:solidFill>
                <a:latin typeface="Calibri"/>
                <a:ea typeface="Calibri"/>
                <a:cs typeface="Calibri"/>
              </a:rPr>
              <a:t>wspólnym</a:t>
            </a:r>
            <a:r>
              <a:rPr lang="en-US" sz="1800" b="1" u="sng" dirty="0">
                <a:solidFill>
                  <a:schemeClr val="bg1"/>
                </a:solidFill>
                <a:latin typeface="Calibri"/>
                <a:ea typeface="Calibri"/>
                <a:cs typeface="Calibri"/>
              </a:rPr>
              <a:t> </a:t>
            </a:r>
            <a:r>
              <a:rPr lang="en-US" sz="1800" b="1" u="sng" dirty="0" err="1">
                <a:solidFill>
                  <a:schemeClr val="bg1"/>
                </a:solidFill>
                <a:latin typeface="Calibri"/>
                <a:ea typeface="Calibri"/>
                <a:cs typeface="Calibri"/>
              </a:rPr>
              <a:t>numerem</a:t>
            </a:r>
            <a:r>
              <a:rPr lang="en-US" sz="1800" b="1" u="sng" dirty="0">
                <a:solidFill>
                  <a:schemeClr val="bg1"/>
                </a:solidFill>
                <a:latin typeface="Calibri"/>
                <a:ea typeface="Calibri"/>
                <a:cs typeface="Calibri"/>
              </a:rPr>
              <a:t> </a:t>
            </a:r>
            <a:r>
              <a:rPr lang="en-US" sz="1800" b="1" u="sng" dirty="0" err="1">
                <a:solidFill>
                  <a:schemeClr val="bg1"/>
                </a:solidFill>
                <a:latin typeface="Calibri"/>
                <a:ea typeface="Calibri"/>
                <a:cs typeface="Calibri"/>
              </a:rPr>
              <a:t>naboru</a:t>
            </a:r>
            <a:r>
              <a:rPr lang="en-US" sz="1800" b="1" u="sng" dirty="0">
                <a:solidFill>
                  <a:schemeClr val="bg1"/>
                </a:solidFill>
                <a:latin typeface="Calibri"/>
                <a:ea typeface="Calibri"/>
                <a:cs typeface="Calibri"/>
              </a:rPr>
              <a:t>: POPT.21.27.00-IZ.00-00-001/21</a:t>
            </a:r>
          </a:p>
          <a:p>
            <a:pPr algn="just"/>
            <a:endParaRPr lang="en-US" b="1" dirty="0">
              <a:solidFill>
                <a:schemeClr val="bg1"/>
              </a:solidFill>
            </a:endParaRPr>
          </a:p>
          <a:p>
            <a:pPr algn="just"/>
            <a:endParaRPr lang="en-US" b="1" dirty="0">
              <a:solidFill>
                <a:schemeClr val="bg1"/>
              </a:solidFill>
            </a:endParaRPr>
          </a:p>
        </p:txBody>
      </p:sp>
      <p:sp>
        <p:nvSpPr>
          <p:cNvPr id="2" name="Prostokąt 1">
            <a:extLst>
              <a:ext uri="{FF2B5EF4-FFF2-40B4-BE49-F238E27FC236}">
                <a16:creationId xmlns:a16="http://schemas.microsoft.com/office/drawing/2014/main" id="{8DFB3AD5-23C5-1898-ACC3-8A05DAC6A3C9}"/>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Grafika 2">
            <a:extLst>
              <a:ext uri="{FF2B5EF4-FFF2-40B4-BE49-F238E27FC236}">
                <a16:creationId xmlns:a16="http://schemas.microsoft.com/office/drawing/2014/main" id="{3D63FBE0-6AD2-6067-A428-C7A7FD7B80A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029213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61352-1920-1A62-43A4-937BFCA570DC}"/>
              </a:ext>
            </a:extLst>
          </p:cNvPr>
          <p:cNvSpPr>
            <a:spLocks noGrp="1"/>
          </p:cNvSpPr>
          <p:nvPr>
            <p:ph type="title"/>
          </p:nvPr>
        </p:nvSpPr>
        <p:spPr>
          <a:xfrm>
            <a:off x="4123872" y="267228"/>
            <a:ext cx="7289558" cy="932688"/>
          </a:xfrm>
        </p:spPr>
        <p:txBody>
          <a:bodyPr vert="horz" lIns="91440" tIns="45720" rIns="91440" bIns="45720" rtlCol="0" anchor="t" anchorCtr="0">
            <a:noAutofit/>
          </a:bodyPr>
          <a:lstStyle/>
          <a:p>
            <a:r>
              <a:rPr lang="en-US" sz="2800">
                <a:latin typeface="Calibri"/>
                <a:ea typeface="Calibri"/>
                <a:cs typeface="Calibri"/>
              </a:rPr>
              <a:t>BAZA KONKURENCYJNOŚCI </a:t>
            </a:r>
            <a:r>
              <a:rPr lang="pl-PL" sz="2800">
                <a:latin typeface="Calibri"/>
                <a:ea typeface="Calibri"/>
                <a:cs typeface="Calibri"/>
              </a:rPr>
              <a:t>/ KOMUNIKACJA</a:t>
            </a:r>
            <a:endParaRPr lang="en-US" sz="2800">
              <a:latin typeface="Calibri"/>
              <a:ea typeface="Calibri"/>
              <a:cs typeface="Calibri"/>
            </a:endParaRPr>
          </a:p>
        </p:txBody>
      </p:sp>
      <p:pic>
        <p:nvPicPr>
          <p:cNvPr id="5" name="Symbol zastępczy obrazu 4">
            <a:extLst>
              <a:ext uri="{FF2B5EF4-FFF2-40B4-BE49-F238E27FC236}">
                <a16:creationId xmlns:a16="http://schemas.microsoft.com/office/drawing/2014/main" id="{09D4A155-4F5F-8E73-B7F3-7E5077C56D6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 y="0"/>
            <a:ext cx="3809999" cy="6314739"/>
          </a:xfrm>
          <a:noFill/>
        </p:spPr>
      </p:pic>
      <p:sp>
        <p:nvSpPr>
          <p:cNvPr id="2" name="Content Placeholder 1">
            <a:extLst>
              <a:ext uri="{FF2B5EF4-FFF2-40B4-BE49-F238E27FC236}">
                <a16:creationId xmlns:a16="http://schemas.microsoft.com/office/drawing/2014/main" id="{BC1E19BD-5A90-6858-1019-900A42DDACD1}"/>
              </a:ext>
            </a:extLst>
          </p:cNvPr>
          <p:cNvSpPr>
            <a:spLocks noGrp="1"/>
          </p:cNvSpPr>
          <p:nvPr>
            <p:ph sz="quarter" idx="14"/>
          </p:nvPr>
        </p:nvSpPr>
        <p:spPr>
          <a:xfrm>
            <a:off x="4000047" y="1201711"/>
            <a:ext cx="7787126" cy="4115813"/>
          </a:xfrm>
        </p:spPr>
        <p:txBody>
          <a:bodyPr vert="horz" lIns="91440" tIns="45720" rIns="91440" bIns="45720" rtlCol="0" anchor="t">
            <a:normAutofit/>
          </a:bodyPr>
          <a:lstStyle/>
          <a:p>
            <a:pPr marL="285750" indent="-285750" algn="just">
              <a:spcBef>
                <a:spcPts val="0"/>
              </a:spcBef>
              <a:buFont typeface="Wingdings" panose="020B0604020202020204" pitchFamily="34" charset="0"/>
              <a:buChar char="v"/>
            </a:pPr>
            <a:r>
              <a:rPr lang="en-US" dirty="0" err="1">
                <a:latin typeface="Calibri"/>
                <a:ea typeface="Calibri"/>
                <a:cs typeface="Poppins Light"/>
              </a:rPr>
              <a:t>Komunikacja</a:t>
            </a:r>
            <a:r>
              <a:rPr lang="en-US" dirty="0">
                <a:latin typeface="Calibri"/>
                <a:ea typeface="Calibri"/>
                <a:cs typeface="Poppins Light"/>
              </a:rPr>
              <a:t> w </a:t>
            </a:r>
            <a:r>
              <a:rPr lang="en-US" dirty="0" err="1">
                <a:latin typeface="Calibri"/>
                <a:ea typeface="Calibri"/>
                <a:cs typeface="Poppins Light"/>
              </a:rPr>
              <a:t>postępowaniu</a:t>
            </a:r>
            <a:r>
              <a:rPr lang="en-US" dirty="0">
                <a:latin typeface="Calibri"/>
                <a:ea typeface="Calibri"/>
                <a:cs typeface="Poppins Light"/>
              </a:rPr>
              <a:t> o </a:t>
            </a:r>
            <a:r>
              <a:rPr lang="en-US" dirty="0" err="1">
                <a:latin typeface="Calibri"/>
                <a:ea typeface="Calibri"/>
                <a:cs typeface="Poppins Light"/>
              </a:rPr>
              <a:t>udzielenie</a:t>
            </a:r>
            <a:r>
              <a:rPr lang="en-US" dirty="0">
                <a:latin typeface="Calibri"/>
                <a:ea typeface="Calibri"/>
                <a:cs typeface="Poppins Light"/>
              </a:rPr>
              <a:t> </a:t>
            </a:r>
            <a:r>
              <a:rPr lang="en-US" dirty="0" err="1">
                <a:latin typeface="Calibri"/>
                <a:ea typeface="Calibri"/>
                <a:cs typeface="Poppins Light"/>
              </a:rPr>
              <a:t>zamówienia</a:t>
            </a:r>
            <a:r>
              <a:rPr lang="en-US" dirty="0">
                <a:latin typeface="Calibri"/>
                <a:ea typeface="Calibri"/>
                <a:cs typeface="Poppins Light"/>
              </a:rPr>
              <a:t>, w </a:t>
            </a:r>
            <a:r>
              <a:rPr lang="en-US" dirty="0" err="1">
                <a:latin typeface="Calibri"/>
                <a:ea typeface="Calibri"/>
                <a:cs typeface="Poppins Light"/>
              </a:rPr>
              <a:t>tym</a:t>
            </a:r>
            <a:r>
              <a:rPr lang="en-US" dirty="0">
                <a:latin typeface="Calibri"/>
                <a:ea typeface="Calibri"/>
                <a:cs typeface="Poppins Light"/>
              </a:rPr>
              <a:t> </a:t>
            </a:r>
            <a:r>
              <a:rPr lang="en-US" dirty="0" err="1">
                <a:latin typeface="Calibri"/>
                <a:ea typeface="Calibri"/>
                <a:cs typeface="Poppins Light"/>
              </a:rPr>
              <a:t>ogłoszenie</a:t>
            </a:r>
            <a:r>
              <a:rPr lang="en-US" dirty="0">
                <a:latin typeface="Calibri"/>
                <a:ea typeface="Calibri"/>
                <a:cs typeface="Poppins Light"/>
              </a:rPr>
              <a:t> </a:t>
            </a:r>
            <a:r>
              <a:rPr lang="en-US" dirty="0" err="1">
                <a:latin typeface="Calibri"/>
                <a:ea typeface="Calibri"/>
                <a:cs typeface="Poppins Light"/>
              </a:rPr>
              <a:t>zapytania</a:t>
            </a:r>
            <a:r>
              <a:rPr lang="en-US" dirty="0">
                <a:latin typeface="Calibri"/>
                <a:ea typeface="Calibri"/>
                <a:cs typeface="Poppins Light"/>
              </a:rPr>
              <a:t> </a:t>
            </a:r>
            <a:r>
              <a:rPr lang="en-US" dirty="0" err="1">
                <a:latin typeface="Calibri"/>
                <a:ea typeface="Calibri"/>
                <a:cs typeface="Poppins Light"/>
              </a:rPr>
              <a:t>ofertowego</a:t>
            </a:r>
            <a:r>
              <a:rPr lang="en-US" dirty="0">
                <a:latin typeface="Calibri"/>
                <a:ea typeface="Calibri"/>
                <a:cs typeface="Poppins Light"/>
              </a:rPr>
              <a:t>, </a:t>
            </a:r>
            <a:r>
              <a:rPr lang="en-US" dirty="0" err="1">
                <a:latin typeface="Calibri"/>
                <a:ea typeface="Calibri"/>
                <a:cs typeface="Poppins Light"/>
              </a:rPr>
              <a:t>składanie</a:t>
            </a:r>
            <a:r>
              <a:rPr lang="en-US" dirty="0">
                <a:latin typeface="Calibri"/>
                <a:ea typeface="Calibri"/>
                <a:cs typeface="Poppins Light"/>
              </a:rPr>
              <a:t> </a:t>
            </a:r>
            <a:r>
              <a:rPr lang="en-US" dirty="0" err="1">
                <a:latin typeface="Calibri"/>
                <a:ea typeface="Calibri"/>
                <a:cs typeface="Poppins Light"/>
              </a:rPr>
              <a:t>ofert</a:t>
            </a:r>
            <a:r>
              <a:rPr lang="en-US" dirty="0">
                <a:latin typeface="Calibri"/>
                <a:ea typeface="Calibri"/>
                <a:cs typeface="Poppins Light"/>
              </a:rPr>
              <a:t>, </a:t>
            </a:r>
            <a:r>
              <a:rPr lang="en-US" dirty="0" err="1">
                <a:latin typeface="Calibri"/>
                <a:ea typeface="Calibri"/>
                <a:cs typeface="Poppins Light"/>
              </a:rPr>
              <a:t>wymiana</a:t>
            </a:r>
            <a:r>
              <a:rPr lang="en-US" dirty="0">
                <a:latin typeface="Calibri"/>
                <a:ea typeface="Calibri"/>
                <a:cs typeface="Poppins Light"/>
              </a:rPr>
              <a:t> </a:t>
            </a:r>
            <a:r>
              <a:rPr lang="en-US" dirty="0" err="1">
                <a:latin typeface="Calibri"/>
                <a:ea typeface="Calibri"/>
                <a:cs typeface="Poppins Light"/>
              </a:rPr>
              <a:t>informacji</a:t>
            </a:r>
            <a:r>
              <a:rPr lang="en-US" dirty="0">
                <a:latin typeface="Calibri"/>
                <a:ea typeface="Calibri"/>
                <a:cs typeface="Poppins Light"/>
              </a:rPr>
              <a:t> </a:t>
            </a:r>
            <a:r>
              <a:rPr lang="en-US" dirty="0" err="1">
                <a:latin typeface="Calibri"/>
                <a:ea typeface="Calibri"/>
                <a:cs typeface="Poppins Light"/>
              </a:rPr>
              <a:t>między</a:t>
            </a:r>
            <a:r>
              <a:rPr lang="en-US" dirty="0">
                <a:latin typeface="Calibri"/>
                <a:ea typeface="Calibri"/>
                <a:cs typeface="Poppins Light"/>
              </a:rPr>
              <a:t> </a:t>
            </a:r>
            <a:r>
              <a:rPr lang="en-US" dirty="0" err="1">
                <a:latin typeface="Calibri"/>
                <a:ea typeface="Calibri"/>
                <a:cs typeface="Poppins Light"/>
              </a:rPr>
              <a:t>zamawiającym</a:t>
            </a:r>
            <a:r>
              <a:rPr lang="en-US" dirty="0">
                <a:latin typeface="Calibri"/>
                <a:ea typeface="Calibri"/>
                <a:cs typeface="Poppins Light"/>
              </a:rPr>
              <a:t> a </a:t>
            </a:r>
            <a:r>
              <a:rPr lang="en-US" dirty="0" err="1">
                <a:latin typeface="Calibri"/>
                <a:ea typeface="Calibri"/>
                <a:cs typeface="Poppins Light"/>
              </a:rPr>
              <a:t>wykonawcą</a:t>
            </a:r>
            <a:r>
              <a:rPr lang="en-US" dirty="0">
                <a:latin typeface="Calibri"/>
                <a:ea typeface="Calibri"/>
                <a:cs typeface="Poppins Light"/>
              </a:rPr>
              <a:t> </a:t>
            </a:r>
            <a:r>
              <a:rPr lang="en-US" dirty="0" err="1">
                <a:latin typeface="Calibri"/>
                <a:ea typeface="Calibri"/>
                <a:cs typeface="Poppins Light"/>
              </a:rPr>
              <a:t>oraz</a:t>
            </a:r>
            <a:r>
              <a:rPr lang="en-US" dirty="0">
                <a:latin typeface="Calibri"/>
                <a:ea typeface="Calibri"/>
                <a:cs typeface="Poppins Light"/>
              </a:rPr>
              <a:t> </a:t>
            </a:r>
            <a:r>
              <a:rPr lang="en-US" dirty="0" err="1">
                <a:latin typeface="Calibri"/>
                <a:ea typeface="Calibri"/>
                <a:cs typeface="Poppins Light"/>
              </a:rPr>
              <a:t>przekazywanie</a:t>
            </a:r>
            <a:r>
              <a:rPr lang="en-US" dirty="0">
                <a:latin typeface="Calibri"/>
                <a:ea typeface="Calibri"/>
                <a:cs typeface="Poppins Light"/>
              </a:rPr>
              <a:t> </a:t>
            </a:r>
            <a:r>
              <a:rPr lang="en-US" dirty="0" err="1">
                <a:latin typeface="Calibri"/>
                <a:ea typeface="Calibri"/>
                <a:cs typeface="Poppins Light"/>
              </a:rPr>
              <a:t>dokumentów</a:t>
            </a:r>
            <a:r>
              <a:rPr lang="en-US" dirty="0">
                <a:latin typeface="Calibri"/>
                <a:ea typeface="Calibri"/>
                <a:cs typeface="Poppins Light"/>
              </a:rPr>
              <a:t> i </a:t>
            </a:r>
            <a:r>
              <a:rPr lang="en-US" dirty="0" err="1">
                <a:latin typeface="Calibri"/>
                <a:ea typeface="Calibri"/>
                <a:cs typeface="Poppins Light"/>
              </a:rPr>
              <a:t>oświadczeń</a:t>
            </a:r>
            <a:r>
              <a:rPr lang="en-US" dirty="0">
                <a:latin typeface="Calibri"/>
                <a:ea typeface="Calibri"/>
                <a:cs typeface="Poppins Light"/>
              </a:rPr>
              <a:t> </a:t>
            </a:r>
            <a:r>
              <a:rPr lang="en-US" dirty="0" err="1">
                <a:latin typeface="Calibri"/>
                <a:ea typeface="Calibri"/>
                <a:cs typeface="Poppins Light"/>
              </a:rPr>
              <a:t>odbywa</a:t>
            </a:r>
            <a:r>
              <a:rPr lang="en-US" dirty="0">
                <a:latin typeface="Calibri"/>
                <a:ea typeface="Calibri"/>
                <a:cs typeface="Poppins Light"/>
              </a:rPr>
              <a:t> </a:t>
            </a:r>
            <a:r>
              <a:rPr lang="en-US" dirty="0" err="1">
                <a:latin typeface="Calibri"/>
                <a:ea typeface="Calibri"/>
                <a:cs typeface="Poppins Light"/>
              </a:rPr>
              <a:t>się</a:t>
            </a:r>
            <a:r>
              <a:rPr lang="en-US" dirty="0">
                <a:latin typeface="Calibri"/>
                <a:ea typeface="Calibri"/>
                <a:cs typeface="Poppins Light"/>
              </a:rPr>
              <a:t> </a:t>
            </a:r>
            <a:r>
              <a:rPr lang="en-US" dirty="0" err="1">
                <a:latin typeface="Calibri"/>
                <a:ea typeface="Calibri"/>
                <a:cs typeface="Poppins Light"/>
              </a:rPr>
              <a:t>pisemnie</a:t>
            </a:r>
            <a:r>
              <a:rPr lang="en-US" dirty="0">
                <a:latin typeface="Calibri"/>
                <a:ea typeface="Calibri"/>
                <a:cs typeface="Poppins Light"/>
              </a:rPr>
              <a:t> za </a:t>
            </a:r>
            <a:r>
              <a:rPr lang="en-US" dirty="0" err="1">
                <a:latin typeface="Calibri"/>
                <a:ea typeface="Calibri"/>
                <a:cs typeface="Poppins Light"/>
              </a:rPr>
              <a:t>pomocą</a:t>
            </a:r>
            <a:r>
              <a:rPr lang="en-US" dirty="0">
                <a:latin typeface="Calibri"/>
                <a:ea typeface="Calibri"/>
                <a:cs typeface="Poppins Light"/>
              </a:rPr>
              <a:t> BK2021, z </a:t>
            </a:r>
            <a:r>
              <a:rPr lang="en-US" dirty="0" err="1">
                <a:latin typeface="Calibri"/>
                <a:ea typeface="Calibri"/>
                <a:cs typeface="Poppins Light"/>
              </a:rPr>
              <a:t>zastrzeżeniem</a:t>
            </a:r>
            <a:r>
              <a:rPr lang="en-US" dirty="0">
                <a:latin typeface="Calibri"/>
                <a:ea typeface="Calibri"/>
                <a:cs typeface="Poppins Light"/>
              </a:rPr>
              <a:t> </a:t>
            </a:r>
            <a:r>
              <a:rPr lang="en-US" dirty="0" err="1">
                <a:latin typeface="Calibri"/>
                <a:ea typeface="Calibri"/>
                <a:cs typeface="Poppins Light"/>
              </a:rPr>
              <a:t>wyj</a:t>
            </a:r>
            <a:r>
              <a:rPr lang="pl-PL" dirty="0">
                <a:latin typeface="Calibri"/>
                <a:ea typeface="Calibri"/>
                <a:cs typeface="Poppins Light"/>
              </a:rPr>
              <a:t>ą</a:t>
            </a:r>
            <a:r>
              <a:rPr lang="en-US" dirty="0" err="1">
                <a:latin typeface="Calibri"/>
                <a:ea typeface="Calibri"/>
                <a:cs typeface="Poppins Light"/>
              </a:rPr>
              <a:t>tków</a:t>
            </a:r>
            <a:r>
              <a:rPr lang="en-US" dirty="0">
                <a:latin typeface="Calibri"/>
                <a:ea typeface="Calibri"/>
                <a:cs typeface="Poppins Light"/>
              </a:rPr>
              <a:t> </a:t>
            </a:r>
            <a:r>
              <a:rPr lang="en-US" dirty="0" err="1">
                <a:latin typeface="Calibri"/>
                <a:ea typeface="Calibri"/>
                <a:cs typeface="Poppins Light"/>
              </a:rPr>
              <a:t>opisanych</a:t>
            </a:r>
            <a:r>
              <a:rPr lang="en-US" dirty="0">
                <a:latin typeface="Calibri"/>
                <a:ea typeface="Calibri"/>
                <a:cs typeface="Poppins Light"/>
              </a:rPr>
              <a:t> w </a:t>
            </a:r>
            <a:r>
              <a:rPr lang="pl-PL" dirty="0">
                <a:latin typeface="Calibri"/>
                <a:ea typeface="Calibri"/>
                <a:cs typeface="Poppins Light"/>
              </a:rPr>
              <a:t>W</a:t>
            </a:r>
            <a:r>
              <a:rPr lang="en-US" dirty="0" err="1">
                <a:latin typeface="Calibri"/>
                <a:ea typeface="Calibri"/>
                <a:cs typeface="Poppins Light"/>
              </a:rPr>
              <a:t>ytycznych</a:t>
            </a:r>
            <a:r>
              <a:rPr lang="en-US" dirty="0">
                <a:latin typeface="Calibri"/>
                <a:ea typeface="Calibri"/>
                <a:cs typeface="Poppins Light"/>
              </a:rPr>
              <a:t> </a:t>
            </a:r>
            <a:endParaRPr lang="pl-PL" dirty="0">
              <a:latin typeface="Calibri"/>
              <a:ea typeface="Calibri"/>
              <a:cs typeface="Poppins Light"/>
            </a:endParaRPr>
          </a:p>
          <a:p>
            <a:pPr marL="285750" indent="-285750" algn="just">
              <a:spcBef>
                <a:spcPts val="0"/>
              </a:spcBef>
              <a:buFont typeface="Wingdings" panose="020B0604020202020204" pitchFamily="34" charset="0"/>
              <a:buChar char="v"/>
            </a:pPr>
            <a:endParaRPr lang="pl-PL" dirty="0">
              <a:latin typeface="Calibri"/>
              <a:ea typeface="Calibri"/>
            </a:endParaRPr>
          </a:p>
          <a:p>
            <a:pPr marL="285750" indent="-285750" algn="just">
              <a:spcBef>
                <a:spcPts val="0"/>
              </a:spcBef>
              <a:buFont typeface="Wingdings" panose="020B0604020202020204" pitchFamily="34" charset="0"/>
              <a:buChar char="v"/>
            </a:pPr>
            <a:r>
              <a:rPr lang="en-US" dirty="0" err="1">
                <a:latin typeface="Calibri"/>
                <a:ea typeface="Open Sans"/>
                <a:cs typeface="Calibri"/>
              </a:rPr>
              <a:t>Komunikacja</a:t>
            </a:r>
            <a:r>
              <a:rPr lang="en-US" dirty="0">
                <a:latin typeface="Calibri"/>
                <a:ea typeface="Open Sans"/>
                <a:cs typeface="Calibri"/>
              </a:rPr>
              <a:t> </a:t>
            </a:r>
            <a:r>
              <a:rPr lang="en-US" dirty="0" err="1">
                <a:latin typeface="Calibri"/>
                <a:ea typeface="Open Sans"/>
                <a:cs typeface="Calibri"/>
              </a:rPr>
              <a:t>zamawiającego</a:t>
            </a:r>
            <a:r>
              <a:rPr lang="en-US" dirty="0">
                <a:latin typeface="Calibri"/>
                <a:ea typeface="Open Sans"/>
                <a:cs typeface="Calibri"/>
              </a:rPr>
              <a:t> z </a:t>
            </a:r>
            <a:r>
              <a:rPr lang="en-US" dirty="0" err="1">
                <a:latin typeface="Calibri"/>
                <a:ea typeface="Open Sans"/>
                <a:cs typeface="Calibri"/>
              </a:rPr>
              <a:t>wykonawcami</a:t>
            </a:r>
            <a:r>
              <a:rPr lang="en-US" dirty="0">
                <a:latin typeface="Calibri"/>
                <a:ea typeface="Open Sans"/>
                <a:cs typeface="Calibri"/>
              </a:rPr>
              <a:t> </a:t>
            </a:r>
            <a:r>
              <a:rPr lang="en-US" dirty="0" err="1">
                <a:latin typeface="Calibri"/>
                <a:ea typeface="Open Sans"/>
                <a:cs typeface="Calibri"/>
              </a:rPr>
              <a:t>poprzez</a:t>
            </a:r>
            <a:r>
              <a:rPr lang="en-US" dirty="0">
                <a:latin typeface="Calibri"/>
                <a:ea typeface="Open Sans"/>
                <a:cs typeface="Calibri"/>
              </a:rPr>
              <a:t> BK</a:t>
            </a:r>
            <a:r>
              <a:rPr lang="pl-PL" dirty="0">
                <a:latin typeface="Calibri"/>
                <a:ea typeface="Open Sans"/>
                <a:cs typeface="Calibri"/>
              </a:rPr>
              <a:t>2021</a:t>
            </a:r>
            <a:r>
              <a:rPr lang="en-US" dirty="0">
                <a:latin typeface="Calibri"/>
                <a:ea typeface="Open Sans"/>
                <a:cs typeface="Calibri"/>
              </a:rPr>
              <a:t> jest </a:t>
            </a:r>
            <a:r>
              <a:rPr lang="en-US" dirty="0" err="1">
                <a:latin typeface="Calibri"/>
                <a:ea typeface="Open Sans"/>
                <a:cs typeface="Calibri"/>
              </a:rPr>
              <a:t>możliwa</a:t>
            </a:r>
            <a:r>
              <a:rPr lang="en-US" dirty="0">
                <a:latin typeface="Calibri"/>
                <a:ea typeface="Open Sans"/>
                <a:cs typeface="Calibri"/>
              </a:rPr>
              <a:t> </a:t>
            </a:r>
            <a:br>
              <a:rPr lang="pl-PL" dirty="0">
                <a:latin typeface="Calibri"/>
                <a:ea typeface="Open Sans"/>
                <a:cs typeface="Calibri"/>
              </a:rPr>
            </a:br>
            <a:r>
              <a:rPr lang="en-US" dirty="0">
                <a:latin typeface="Calibri"/>
                <a:ea typeface="Open Sans"/>
                <a:cs typeface="Calibri"/>
              </a:rPr>
              <a:t>w </a:t>
            </a:r>
            <a:r>
              <a:rPr lang="en-US" dirty="0" err="1">
                <a:latin typeface="Calibri"/>
                <a:ea typeface="Open Sans"/>
                <a:cs typeface="Calibri"/>
              </a:rPr>
              <a:t>okresie</a:t>
            </a:r>
            <a:r>
              <a:rPr lang="en-US" dirty="0">
                <a:latin typeface="Calibri"/>
                <a:ea typeface="Open Sans"/>
                <a:cs typeface="Calibri"/>
              </a:rPr>
              <a:t> od </a:t>
            </a:r>
            <a:r>
              <a:rPr lang="en-US" dirty="0" err="1">
                <a:latin typeface="Calibri"/>
                <a:ea typeface="Open Sans"/>
                <a:cs typeface="Calibri"/>
              </a:rPr>
              <a:t>publikacji</a:t>
            </a:r>
            <a:r>
              <a:rPr lang="en-US" dirty="0">
                <a:latin typeface="Calibri"/>
                <a:ea typeface="Open Sans"/>
                <a:cs typeface="Calibri"/>
              </a:rPr>
              <a:t> </a:t>
            </a:r>
            <a:r>
              <a:rPr lang="en-US" dirty="0" err="1">
                <a:latin typeface="Calibri"/>
                <a:ea typeface="Open Sans"/>
                <a:cs typeface="Calibri"/>
              </a:rPr>
              <a:t>ogłoszenia</a:t>
            </a:r>
            <a:r>
              <a:rPr lang="en-US" dirty="0">
                <a:latin typeface="Calibri"/>
                <a:ea typeface="Open Sans"/>
                <a:cs typeface="Calibri"/>
              </a:rPr>
              <a:t> </a:t>
            </a:r>
            <a:r>
              <a:rPr lang="en-US" b="1" u="sng" dirty="0">
                <a:latin typeface="Calibri"/>
                <a:ea typeface="Open Sans"/>
                <a:cs typeface="Calibri"/>
              </a:rPr>
              <a:t>do </a:t>
            </a:r>
            <a:r>
              <a:rPr lang="en-US" b="1" u="sng" dirty="0" err="1">
                <a:latin typeface="Calibri"/>
                <a:ea typeface="Open Sans"/>
                <a:cs typeface="Calibri"/>
              </a:rPr>
              <a:t>upływu</a:t>
            </a:r>
            <a:r>
              <a:rPr lang="en-US" b="1" u="sng" dirty="0">
                <a:latin typeface="Calibri"/>
                <a:ea typeface="Open Sans"/>
                <a:cs typeface="Calibri"/>
              </a:rPr>
              <a:t> </a:t>
            </a:r>
            <a:r>
              <a:rPr lang="en-US" b="1" u="sng" dirty="0" err="1">
                <a:latin typeface="Calibri"/>
                <a:ea typeface="Open Sans"/>
                <a:cs typeface="Calibri"/>
              </a:rPr>
              <a:t>terminu</a:t>
            </a:r>
            <a:r>
              <a:rPr lang="en-US" b="1" u="sng" dirty="0">
                <a:latin typeface="Calibri"/>
                <a:ea typeface="Open Sans"/>
                <a:cs typeface="Calibri"/>
              </a:rPr>
              <a:t> </a:t>
            </a:r>
            <a:r>
              <a:rPr lang="en-US" b="1" u="sng" dirty="0" err="1">
                <a:latin typeface="Calibri"/>
                <a:ea typeface="Open Sans"/>
                <a:cs typeface="Calibri"/>
              </a:rPr>
              <a:t>składania</a:t>
            </a:r>
            <a:r>
              <a:rPr lang="en-US" b="1" u="sng" dirty="0">
                <a:latin typeface="Calibri"/>
                <a:ea typeface="Open Sans"/>
                <a:cs typeface="Calibri"/>
              </a:rPr>
              <a:t> </a:t>
            </a:r>
            <a:r>
              <a:rPr lang="en-US" b="1" u="sng" dirty="0" err="1">
                <a:latin typeface="Calibri"/>
                <a:ea typeface="Open Sans"/>
                <a:cs typeface="Calibri"/>
              </a:rPr>
              <a:t>ofert</a:t>
            </a:r>
            <a:r>
              <a:rPr lang="en-US" dirty="0">
                <a:latin typeface="Calibri"/>
                <a:ea typeface="Open Sans"/>
                <a:cs typeface="Calibri"/>
              </a:rPr>
              <a:t>. Po </a:t>
            </a:r>
            <a:r>
              <a:rPr lang="en-US" dirty="0" err="1">
                <a:latin typeface="Calibri"/>
                <a:ea typeface="Open Sans"/>
                <a:cs typeface="Calibri"/>
              </a:rPr>
              <a:t>upływie</a:t>
            </a:r>
            <a:r>
              <a:rPr lang="en-US" dirty="0">
                <a:latin typeface="Calibri"/>
                <a:ea typeface="Open Sans"/>
                <a:cs typeface="Calibri"/>
              </a:rPr>
              <a:t> </a:t>
            </a:r>
            <a:r>
              <a:rPr lang="en-US" dirty="0" err="1">
                <a:latin typeface="Calibri"/>
                <a:ea typeface="Open Sans"/>
                <a:cs typeface="Calibri"/>
              </a:rPr>
              <a:t>terminu</a:t>
            </a:r>
            <a:r>
              <a:rPr lang="en-US" dirty="0">
                <a:latin typeface="Calibri"/>
                <a:ea typeface="Open Sans"/>
                <a:cs typeface="Calibri"/>
              </a:rPr>
              <a:t> </a:t>
            </a:r>
            <a:r>
              <a:rPr lang="en-US" dirty="0" err="1">
                <a:latin typeface="Calibri"/>
                <a:ea typeface="Open Sans"/>
                <a:cs typeface="Calibri"/>
              </a:rPr>
              <a:t>składania</a:t>
            </a:r>
            <a:r>
              <a:rPr lang="en-US" dirty="0">
                <a:latin typeface="Calibri"/>
                <a:ea typeface="Open Sans"/>
                <a:cs typeface="Calibri"/>
              </a:rPr>
              <a:t> </a:t>
            </a:r>
            <a:r>
              <a:rPr lang="en-US" dirty="0" err="1">
                <a:latin typeface="Calibri"/>
                <a:ea typeface="Open Sans"/>
                <a:cs typeface="Calibri"/>
              </a:rPr>
              <a:t>ofert</a:t>
            </a:r>
            <a:r>
              <a:rPr lang="en-US" dirty="0">
                <a:latin typeface="Calibri"/>
                <a:ea typeface="Open Sans"/>
                <a:cs typeface="Calibri"/>
              </a:rPr>
              <a:t> </a:t>
            </a:r>
            <a:r>
              <a:rPr lang="en-US" dirty="0" err="1">
                <a:latin typeface="Calibri"/>
                <a:ea typeface="Open Sans"/>
                <a:cs typeface="Calibri"/>
              </a:rPr>
              <a:t>kontakt</a:t>
            </a:r>
            <a:r>
              <a:rPr lang="en-US" dirty="0">
                <a:latin typeface="Calibri"/>
                <a:ea typeface="Open Sans"/>
                <a:cs typeface="Calibri"/>
              </a:rPr>
              <a:t> z </a:t>
            </a:r>
            <a:r>
              <a:rPr lang="en-US" dirty="0" err="1">
                <a:latin typeface="Calibri"/>
                <a:ea typeface="Open Sans"/>
                <a:cs typeface="Calibri"/>
              </a:rPr>
              <a:t>wykonawcami</a:t>
            </a:r>
            <a:r>
              <a:rPr lang="en-US" dirty="0">
                <a:latin typeface="Calibri"/>
                <a:ea typeface="Open Sans"/>
                <a:cs typeface="Calibri"/>
              </a:rPr>
              <a:t> jest </a:t>
            </a:r>
            <a:r>
              <a:rPr lang="en-US" dirty="0" err="1">
                <a:latin typeface="Calibri"/>
                <a:ea typeface="Open Sans"/>
                <a:cs typeface="Calibri"/>
              </a:rPr>
              <a:t>możliwy</a:t>
            </a:r>
            <a:r>
              <a:rPr lang="en-US" dirty="0">
                <a:latin typeface="Calibri"/>
                <a:ea typeface="Open Sans"/>
                <a:cs typeface="Calibri"/>
              </a:rPr>
              <a:t> np. za </a:t>
            </a:r>
            <a:r>
              <a:rPr lang="en-US" dirty="0" err="1">
                <a:latin typeface="Calibri"/>
                <a:ea typeface="Open Sans"/>
                <a:cs typeface="Calibri"/>
              </a:rPr>
              <a:t>pomocą</a:t>
            </a:r>
            <a:r>
              <a:rPr lang="en-US" dirty="0">
                <a:latin typeface="Calibri"/>
                <a:ea typeface="Open Sans"/>
                <a:cs typeface="Calibri"/>
              </a:rPr>
              <a:t> </a:t>
            </a:r>
            <a:r>
              <a:rPr lang="en-US" dirty="0" err="1">
                <a:latin typeface="Calibri"/>
                <a:ea typeface="Open Sans"/>
                <a:cs typeface="Calibri"/>
              </a:rPr>
              <a:t>danych</a:t>
            </a:r>
            <a:r>
              <a:rPr lang="en-US" dirty="0">
                <a:latin typeface="Calibri"/>
                <a:ea typeface="Open Sans"/>
                <a:cs typeface="Calibri"/>
              </a:rPr>
              <a:t> </a:t>
            </a:r>
            <a:r>
              <a:rPr lang="en-US" dirty="0" err="1">
                <a:latin typeface="Calibri"/>
                <a:ea typeface="Open Sans"/>
                <a:cs typeface="Calibri"/>
              </a:rPr>
              <a:t>kontaktowych</a:t>
            </a:r>
            <a:r>
              <a:rPr lang="en-US" dirty="0">
                <a:latin typeface="Calibri"/>
                <a:ea typeface="Open Sans"/>
                <a:cs typeface="Calibri"/>
              </a:rPr>
              <a:t> </a:t>
            </a:r>
            <a:r>
              <a:rPr lang="en-US" dirty="0" err="1">
                <a:latin typeface="Calibri"/>
                <a:ea typeface="Open Sans"/>
                <a:cs typeface="Calibri"/>
              </a:rPr>
              <a:t>dostępnych</a:t>
            </a:r>
            <a:r>
              <a:rPr lang="en-US" dirty="0">
                <a:latin typeface="Calibri"/>
                <a:ea typeface="Open Sans"/>
                <a:cs typeface="Calibri"/>
              </a:rPr>
              <a:t> w </a:t>
            </a:r>
            <a:r>
              <a:rPr lang="en-US" dirty="0" err="1">
                <a:latin typeface="Calibri"/>
                <a:ea typeface="Open Sans"/>
                <a:cs typeface="Calibri"/>
              </a:rPr>
              <a:t>sekcji</a:t>
            </a:r>
            <a:r>
              <a:rPr lang="en-US" dirty="0">
                <a:latin typeface="Calibri"/>
                <a:ea typeface="Open Sans"/>
                <a:cs typeface="Calibri"/>
              </a:rPr>
              <a:t> „</a:t>
            </a:r>
            <a:r>
              <a:rPr lang="en-US" dirty="0" err="1">
                <a:latin typeface="Calibri"/>
                <a:ea typeface="Open Sans"/>
                <a:cs typeface="Calibri"/>
              </a:rPr>
              <a:t>Osoby</a:t>
            </a:r>
            <a:r>
              <a:rPr lang="en-US" dirty="0">
                <a:latin typeface="Calibri"/>
                <a:ea typeface="Open Sans"/>
                <a:cs typeface="Calibri"/>
              </a:rPr>
              <a:t> do </a:t>
            </a:r>
            <a:r>
              <a:rPr lang="en-US" dirty="0" err="1">
                <a:latin typeface="Calibri"/>
                <a:ea typeface="Open Sans"/>
                <a:cs typeface="Calibri"/>
              </a:rPr>
              <a:t>kontaktu</a:t>
            </a:r>
            <a:r>
              <a:rPr lang="en-US" dirty="0">
                <a:latin typeface="Calibri"/>
                <a:ea typeface="Open Sans"/>
                <a:cs typeface="Calibri"/>
              </a:rPr>
              <a:t>”. </a:t>
            </a:r>
            <a:r>
              <a:rPr lang="en-US" dirty="0" err="1">
                <a:latin typeface="Calibri"/>
                <a:ea typeface="Open Sans"/>
                <a:cs typeface="Calibri"/>
              </a:rPr>
              <a:t>Zamawiający</a:t>
            </a:r>
            <a:r>
              <a:rPr lang="en-US" dirty="0">
                <a:latin typeface="Calibri"/>
                <a:ea typeface="Open Sans"/>
                <a:cs typeface="Calibri"/>
              </a:rPr>
              <a:t> </a:t>
            </a:r>
            <a:r>
              <a:rPr lang="en-US" dirty="0" err="1">
                <a:latin typeface="Calibri"/>
                <a:ea typeface="Open Sans"/>
                <a:cs typeface="Calibri"/>
              </a:rPr>
              <a:t>powinien</a:t>
            </a:r>
            <a:r>
              <a:rPr lang="en-US" dirty="0">
                <a:latin typeface="Calibri"/>
                <a:ea typeface="Open Sans"/>
                <a:cs typeface="Calibri"/>
              </a:rPr>
              <a:t> </a:t>
            </a:r>
            <a:r>
              <a:rPr lang="en-US" dirty="0" err="1">
                <a:latin typeface="Calibri"/>
                <a:ea typeface="Open Sans"/>
                <a:cs typeface="Calibri"/>
              </a:rPr>
              <a:t>jednak</a:t>
            </a:r>
            <a:r>
              <a:rPr lang="en-US" dirty="0">
                <a:latin typeface="Calibri"/>
                <a:ea typeface="Open Sans"/>
                <a:cs typeface="Calibri"/>
              </a:rPr>
              <a:t> </a:t>
            </a:r>
            <a:r>
              <a:rPr lang="en-US" dirty="0" err="1">
                <a:latin typeface="Calibri"/>
                <a:ea typeface="Open Sans"/>
                <a:cs typeface="Calibri"/>
              </a:rPr>
              <a:t>pamiętać</a:t>
            </a:r>
            <a:r>
              <a:rPr lang="en-US" dirty="0">
                <a:latin typeface="Calibri"/>
                <a:ea typeface="Open Sans"/>
                <a:cs typeface="Calibri"/>
              </a:rPr>
              <a:t>, </a:t>
            </a:r>
            <a:r>
              <a:rPr lang="en-US" dirty="0" err="1">
                <a:latin typeface="Calibri"/>
                <a:ea typeface="Open Sans"/>
                <a:cs typeface="Calibri"/>
              </a:rPr>
              <a:t>że</a:t>
            </a:r>
            <a:r>
              <a:rPr lang="en-US" dirty="0">
                <a:latin typeface="Calibri"/>
                <a:ea typeface="Open Sans"/>
                <a:cs typeface="Calibri"/>
              </a:rPr>
              <a:t> </a:t>
            </a:r>
            <a:r>
              <a:rPr lang="en-US" dirty="0" err="1">
                <a:latin typeface="Calibri"/>
                <a:ea typeface="Open Sans"/>
                <a:cs typeface="Calibri"/>
              </a:rPr>
              <a:t>kontaktując</a:t>
            </a:r>
            <a:r>
              <a:rPr lang="en-US" dirty="0">
                <a:latin typeface="Calibri"/>
                <a:ea typeface="Open Sans"/>
                <a:cs typeface="Calibri"/>
              </a:rPr>
              <a:t> </a:t>
            </a:r>
            <a:r>
              <a:rPr lang="en-US" dirty="0" err="1">
                <a:latin typeface="Calibri"/>
                <a:ea typeface="Open Sans"/>
                <a:cs typeface="Calibri"/>
              </a:rPr>
              <a:t>się</a:t>
            </a:r>
            <a:r>
              <a:rPr lang="en-US" dirty="0">
                <a:latin typeface="Calibri"/>
                <a:ea typeface="Open Sans"/>
                <a:cs typeface="Calibri"/>
              </a:rPr>
              <a:t> z </a:t>
            </a:r>
            <a:r>
              <a:rPr lang="en-US" dirty="0" err="1">
                <a:latin typeface="Calibri"/>
                <a:ea typeface="Open Sans"/>
                <a:cs typeface="Calibri"/>
              </a:rPr>
              <a:t>wykonawcami</a:t>
            </a:r>
            <a:r>
              <a:rPr lang="en-US" dirty="0">
                <a:latin typeface="Calibri"/>
                <a:ea typeface="Open Sans"/>
                <a:cs typeface="Calibri"/>
              </a:rPr>
              <a:t> </a:t>
            </a:r>
            <a:r>
              <a:rPr lang="en-US" dirty="0" err="1">
                <a:latin typeface="Calibri"/>
                <a:ea typeface="Open Sans"/>
                <a:cs typeface="Calibri"/>
              </a:rPr>
              <a:t>powinien</a:t>
            </a:r>
            <a:r>
              <a:rPr lang="en-US" dirty="0">
                <a:latin typeface="Calibri"/>
                <a:ea typeface="Open Sans"/>
                <a:cs typeface="Calibri"/>
              </a:rPr>
              <a:t> </a:t>
            </a:r>
            <a:r>
              <a:rPr lang="en-US" dirty="0" err="1">
                <a:latin typeface="Calibri"/>
                <a:ea typeface="Open Sans"/>
                <a:cs typeface="Calibri"/>
              </a:rPr>
              <a:t>czynić</a:t>
            </a:r>
            <a:r>
              <a:rPr lang="pl-PL" dirty="0">
                <a:latin typeface="Calibri"/>
                <a:ea typeface="Open Sans"/>
                <a:cs typeface="Calibri"/>
              </a:rPr>
              <a:t> </a:t>
            </a:r>
            <a:r>
              <a:rPr lang="en-US" dirty="0">
                <a:latin typeface="Calibri"/>
                <a:ea typeface="Open Sans"/>
                <a:cs typeface="Calibri"/>
              </a:rPr>
              <a:t> to z </a:t>
            </a:r>
            <a:r>
              <a:rPr lang="en-US" dirty="0" err="1">
                <a:latin typeface="Calibri"/>
                <a:ea typeface="Open Sans"/>
                <a:cs typeface="Calibri"/>
              </a:rPr>
              <a:t>poszanowaniem</a:t>
            </a:r>
            <a:r>
              <a:rPr lang="en-US" dirty="0">
                <a:latin typeface="Calibri"/>
                <a:ea typeface="Open Sans"/>
                <a:cs typeface="Calibri"/>
              </a:rPr>
              <a:t> </a:t>
            </a:r>
            <a:r>
              <a:rPr lang="en-US" dirty="0" err="1">
                <a:latin typeface="Calibri"/>
                <a:ea typeface="Open Sans"/>
                <a:cs typeface="Calibri"/>
              </a:rPr>
              <a:t>zasady</a:t>
            </a:r>
            <a:r>
              <a:rPr lang="en-US" dirty="0">
                <a:latin typeface="Calibri"/>
                <a:ea typeface="Open Sans"/>
                <a:cs typeface="Calibri"/>
              </a:rPr>
              <a:t> </a:t>
            </a:r>
            <a:r>
              <a:rPr lang="en-US" dirty="0" err="1">
                <a:latin typeface="Calibri"/>
                <a:ea typeface="Open Sans"/>
                <a:cs typeface="Calibri"/>
              </a:rPr>
              <a:t>uczciwej</a:t>
            </a:r>
            <a:r>
              <a:rPr lang="en-US" dirty="0">
                <a:latin typeface="Calibri"/>
                <a:ea typeface="Open Sans"/>
                <a:cs typeface="Calibri"/>
              </a:rPr>
              <a:t> </a:t>
            </a:r>
            <a:r>
              <a:rPr lang="en-US" dirty="0" err="1">
                <a:latin typeface="Calibri"/>
                <a:ea typeface="Open Sans"/>
                <a:cs typeface="Calibri"/>
              </a:rPr>
              <a:t>konkurencji</a:t>
            </a:r>
            <a:r>
              <a:rPr lang="en-US" dirty="0">
                <a:latin typeface="Calibri"/>
                <a:ea typeface="Open Sans"/>
                <a:cs typeface="Calibri"/>
              </a:rPr>
              <a:t> </a:t>
            </a:r>
            <a:r>
              <a:rPr lang="en-US" dirty="0" err="1">
                <a:latin typeface="Calibri"/>
                <a:ea typeface="Open Sans"/>
                <a:cs typeface="Calibri"/>
              </a:rPr>
              <a:t>i</a:t>
            </a:r>
            <a:r>
              <a:rPr lang="en-US" dirty="0">
                <a:latin typeface="Calibri"/>
                <a:ea typeface="Open Sans"/>
                <a:cs typeface="Calibri"/>
              </a:rPr>
              <a:t> </a:t>
            </a:r>
            <a:r>
              <a:rPr lang="en-US" dirty="0" err="1">
                <a:latin typeface="Calibri"/>
                <a:ea typeface="Open Sans"/>
                <a:cs typeface="Calibri"/>
              </a:rPr>
              <a:t>równego</a:t>
            </a:r>
            <a:r>
              <a:rPr lang="en-US" dirty="0">
                <a:latin typeface="Calibri"/>
                <a:ea typeface="Open Sans"/>
                <a:cs typeface="Calibri"/>
              </a:rPr>
              <a:t> </a:t>
            </a:r>
            <a:r>
              <a:rPr lang="en-US" dirty="0" err="1">
                <a:latin typeface="Calibri"/>
                <a:ea typeface="Open Sans"/>
                <a:cs typeface="Calibri"/>
              </a:rPr>
              <a:t>traktowania</a:t>
            </a:r>
            <a:r>
              <a:rPr lang="en-US" dirty="0">
                <a:latin typeface="Calibri"/>
                <a:ea typeface="Open Sans"/>
                <a:cs typeface="Calibri"/>
              </a:rPr>
              <a:t> </a:t>
            </a:r>
            <a:r>
              <a:rPr lang="en-US" dirty="0" err="1">
                <a:latin typeface="Calibri"/>
                <a:ea typeface="Open Sans"/>
                <a:cs typeface="Calibri"/>
              </a:rPr>
              <a:t>wykonawców</a:t>
            </a:r>
            <a:r>
              <a:rPr lang="en-US" dirty="0">
                <a:latin typeface="Calibri"/>
                <a:ea typeface="Open Sans"/>
                <a:cs typeface="Calibri"/>
              </a:rPr>
              <a:t>. </a:t>
            </a:r>
            <a:r>
              <a:rPr lang="en-US" dirty="0" err="1">
                <a:latin typeface="Calibri"/>
                <a:ea typeface="Open Sans"/>
                <a:cs typeface="Calibri"/>
              </a:rPr>
              <a:t>Uzupełnienie</a:t>
            </a:r>
            <a:r>
              <a:rPr lang="en-US" dirty="0">
                <a:latin typeface="Calibri"/>
                <a:ea typeface="Open Sans"/>
                <a:cs typeface="Calibri"/>
              </a:rPr>
              <a:t> </a:t>
            </a:r>
            <a:r>
              <a:rPr lang="en-US" dirty="0" err="1">
                <a:latin typeface="Calibri"/>
                <a:ea typeface="Open Sans"/>
                <a:cs typeface="Calibri"/>
              </a:rPr>
              <a:t>lub</a:t>
            </a:r>
            <a:r>
              <a:rPr lang="en-US" dirty="0">
                <a:latin typeface="Calibri"/>
                <a:ea typeface="Open Sans"/>
                <a:cs typeface="Calibri"/>
              </a:rPr>
              <a:t> </a:t>
            </a:r>
            <a:r>
              <a:rPr lang="en-US" dirty="0" err="1">
                <a:latin typeface="Calibri"/>
                <a:ea typeface="Open Sans"/>
                <a:cs typeface="Calibri"/>
              </a:rPr>
              <a:t>doprecyzowanie</a:t>
            </a:r>
            <a:r>
              <a:rPr lang="en-US" dirty="0">
                <a:latin typeface="Calibri"/>
                <a:ea typeface="Open Sans"/>
                <a:cs typeface="Calibri"/>
              </a:rPr>
              <a:t> </a:t>
            </a:r>
            <a:r>
              <a:rPr lang="en-US" dirty="0" err="1">
                <a:latin typeface="Calibri"/>
                <a:ea typeface="Open Sans"/>
                <a:cs typeface="Calibri"/>
              </a:rPr>
              <a:t>przesłanej</a:t>
            </a:r>
            <a:r>
              <a:rPr lang="en-US" dirty="0">
                <a:latin typeface="Calibri"/>
                <a:ea typeface="Open Sans"/>
                <a:cs typeface="Calibri"/>
              </a:rPr>
              <a:t> </a:t>
            </a:r>
            <a:r>
              <a:rPr lang="en-US" dirty="0" err="1">
                <a:latin typeface="Calibri"/>
                <a:ea typeface="Open Sans"/>
                <a:cs typeface="Calibri"/>
              </a:rPr>
              <a:t>oferty</a:t>
            </a:r>
            <a:r>
              <a:rPr lang="en-US" dirty="0">
                <a:latin typeface="Calibri"/>
                <a:ea typeface="Open Sans"/>
                <a:cs typeface="Calibri"/>
              </a:rPr>
              <a:t> </a:t>
            </a:r>
            <a:r>
              <a:rPr lang="en-US" dirty="0" err="1">
                <a:latin typeface="Calibri"/>
                <a:ea typeface="Open Sans"/>
                <a:cs typeface="Calibri"/>
              </a:rPr>
              <a:t>nie</a:t>
            </a:r>
            <a:r>
              <a:rPr lang="en-US" dirty="0">
                <a:latin typeface="Calibri"/>
                <a:ea typeface="Open Sans"/>
                <a:cs typeface="Calibri"/>
              </a:rPr>
              <a:t> </a:t>
            </a:r>
            <a:r>
              <a:rPr lang="en-US" dirty="0" err="1">
                <a:latin typeface="Calibri"/>
                <a:ea typeface="Open Sans"/>
                <a:cs typeface="Calibri"/>
              </a:rPr>
              <a:t>może</a:t>
            </a:r>
            <a:r>
              <a:rPr lang="en-US" dirty="0">
                <a:latin typeface="Calibri"/>
                <a:ea typeface="Open Sans"/>
                <a:cs typeface="Calibri"/>
              </a:rPr>
              <a:t> </a:t>
            </a:r>
            <a:r>
              <a:rPr lang="en-US" dirty="0" err="1">
                <a:latin typeface="Calibri"/>
                <a:ea typeface="Open Sans"/>
                <a:cs typeface="Calibri"/>
              </a:rPr>
              <a:t>prowadzić</a:t>
            </a:r>
            <a:r>
              <a:rPr lang="en-US" dirty="0">
                <a:latin typeface="Calibri"/>
                <a:ea typeface="Open Sans"/>
                <a:cs typeface="Calibri"/>
              </a:rPr>
              <a:t> do </a:t>
            </a:r>
            <a:r>
              <a:rPr lang="en-US" dirty="0" err="1">
                <a:latin typeface="Calibri"/>
                <a:ea typeface="Open Sans"/>
                <a:cs typeface="Calibri"/>
              </a:rPr>
              <a:t>zmiany</a:t>
            </a:r>
            <a:r>
              <a:rPr lang="en-US" dirty="0">
                <a:latin typeface="Calibri"/>
                <a:ea typeface="Open Sans"/>
                <a:cs typeface="Calibri"/>
              </a:rPr>
              <a:t> </a:t>
            </a:r>
            <a:r>
              <a:rPr lang="en-US" dirty="0" err="1">
                <a:latin typeface="Calibri"/>
                <a:ea typeface="Open Sans"/>
                <a:cs typeface="Calibri"/>
              </a:rPr>
              <a:t>merytorycznej</a:t>
            </a:r>
            <a:r>
              <a:rPr lang="en-US" dirty="0">
                <a:latin typeface="Calibri"/>
                <a:ea typeface="Open Sans"/>
                <a:cs typeface="Calibri"/>
              </a:rPr>
              <a:t> </a:t>
            </a:r>
            <a:r>
              <a:rPr lang="en-US" dirty="0" err="1">
                <a:latin typeface="Calibri"/>
                <a:ea typeface="Open Sans"/>
                <a:cs typeface="Calibri"/>
              </a:rPr>
              <a:t>treści</a:t>
            </a:r>
            <a:r>
              <a:rPr lang="en-US" dirty="0">
                <a:latin typeface="Calibri"/>
                <a:ea typeface="Open Sans"/>
                <a:cs typeface="Calibri"/>
              </a:rPr>
              <a:t> </a:t>
            </a:r>
            <a:r>
              <a:rPr lang="en-US" dirty="0" err="1">
                <a:latin typeface="Calibri"/>
                <a:ea typeface="Open Sans"/>
                <a:cs typeface="Calibri"/>
              </a:rPr>
              <a:t>oferty</a:t>
            </a:r>
            <a:r>
              <a:rPr lang="en-US" dirty="0">
                <a:latin typeface="Calibri"/>
                <a:ea typeface="Open Sans"/>
                <a:cs typeface="Calibri"/>
              </a:rPr>
              <a:t> </a:t>
            </a:r>
          </a:p>
          <a:p>
            <a:endParaRPr lang="en-US" dirty="0">
              <a:latin typeface="Calibri"/>
              <a:ea typeface="Calibri"/>
            </a:endParaRPr>
          </a:p>
        </p:txBody>
      </p:sp>
      <p:pic>
        <p:nvPicPr>
          <p:cNvPr id="6" name="Picture 5">
            <a:extLst>
              <a:ext uri="{FF2B5EF4-FFF2-40B4-BE49-F238E27FC236}">
                <a16:creationId xmlns:a16="http://schemas.microsoft.com/office/drawing/2014/main" id="{C3E55957-F365-2DD3-06DE-25ADA6EDFDED}"/>
              </a:ext>
            </a:extLst>
          </p:cNvPr>
          <p:cNvPicPr>
            <a:picLocks noChangeAspect="1"/>
          </p:cNvPicPr>
          <p:nvPr/>
        </p:nvPicPr>
        <p:blipFill>
          <a:blip r:embed="rId3"/>
          <a:stretch>
            <a:fillRect/>
          </a:stretch>
        </p:blipFill>
        <p:spPr>
          <a:xfrm>
            <a:off x="10246682" y="4922207"/>
            <a:ext cx="1428750" cy="1266825"/>
          </a:xfrm>
          <a:prstGeom prst="rect">
            <a:avLst/>
          </a:prstGeom>
        </p:spPr>
      </p:pic>
      <p:sp>
        <p:nvSpPr>
          <p:cNvPr id="4" name="Prostokąt 3">
            <a:extLst>
              <a:ext uri="{FF2B5EF4-FFF2-40B4-BE49-F238E27FC236}">
                <a16:creationId xmlns:a16="http://schemas.microsoft.com/office/drawing/2014/main" id="{BE3498EF-05A4-BF33-1288-A498BD5B0EE6}"/>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C1BB46AE-3235-95F7-6668-6E2F5391A3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2766970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6F6385-47A2-9843-A06D-FEBB70C42019}"/>
              </a:ext>
            </a:extLst>
          </p:cNvPr>
          <p:cNvSpPr>
            <a:spLocks noGrp="1"/>
          </p:cNvSpPr>
          <p:nvPr>
            <p:ph type="title"/>
          </p:nvPr>
        </p:nvSpPr>
        <p:spPr>
          <a:xfrm>
            <a:off x="4842662" y="267228"/>
            <a:ext cx="5776274" cy="932688"/>
          </a:xfrm>
        </p:spPr>
        <p:txBody>
          <a:bodyPr vert="horz" lIns="91440" tIns="45720" rIns="91440" bIns="45720" rtlCol="0" anchor="t" anchorCtr="0">
            <a:noAutofit/>
          </a:bodyPr>
          <a:lstStyle/>
          <a:p>
            <a:r>
              <a:rPr lang="en-US" sz="2800" dirty="0">
                <a:latin typeface="Calibri"/>
                <a:ea typeface="Calibri"/>
                <a:cs typeface="Calibri"/>
              </a:rPr>
              <a:t>BAZA KONKURENCYJNOŚCI </a:t>
            </a:r>
            <a:r>
              <a:rPr lang="pl-PL" sz="2800" dirty="0">
                <a:latin typeface="Calibri"/>
                <a:ea typeface="Calibri"/>
                <a:cs typeface="Calibri"/>
              </a:rPr>
              <a:t>/ KOMUNIKACJA</a:t>
            </a:r>
          </a:p>
        </p:txBody>
      </p:sp>
      <p:sp>
        <p:nvSpPr>
          <p:cNvPr id="3" name="Symbol zastępczy obrazu 2">
            <a:extLst>
              <a:ext uri="{FF2B5EF4-FFF2-40B4-BE49-F238E27FC236}">
                <a16:creationId xmlns:a16="http://schemas.microsoft.com/office/drawing/2014/main" id="{54414C7A-768C-34DC-E724-EA5C148E7348}"/>
              </a:ext>
            </a:extLst>
          </p:cNvPr>
          <p:cNvSpPr>
            <a:spLocks noGrp="1"/>
          </p:cNvSpPr>
          <p:nvPr>
            <p:ph type="pic" sz="quarter" idx="13"/>
          </p:nvPr>
        </p:nvSpPr>
        <p:spPr>
          <a:xfrm>
            <a:off x="1" y="0"/>
            <a:ext cx="4426408" cy="6822142"/>
          </a:xfrm>
        </p:spPr>
        <p:txBody>
          <a:bodyPr/>
          <a:lstStyle/>
          <a:p>
            <a:endParaRPr lang="pl-PL"/>
          </a:p>
        </p:txBody>
      </p:sp>
      <p:sp>
        <p:nvSpPr>
          <p:cNvPr id="4" name="Symbol zastępczy zawartości 3">
            <a:extLst>
              <a:ext uri="{FF2B5EF4-FFF2-40B4-BE49-F238E27FC236}">
                <a16:creationId xmlns:a16="http://schemas.microsoft.com/office/drawing/2014/main" id="{2BF14C0A-AB21-ED73-8DFC-30EAC6A2E9CA}"/>
              </a:ext>
            </a:extLst>
          </p:cNvPr>
          <p:cNvSpPr>
            <a:spLocks noGrp="1"/>
          </p:cNvSpPr>
          <p:nvPr>
            <p:ph sz="quarter" idx="14"/>
          </p:nvPr>
        </p:nvSpPr>
        <p:spPr>
          <a:xfrm>
            <a:off x="4586062" y="1265047"/>
            <a:ext cx="7123591" cy="4668915"/>
          </a:xfrm>
        </p:spPr>
        <p:txBody>
          <a:bodyPr vert="horz" lIns="91440" tIns="45720" rIns="91440" bIns="45720" rtlCol="0" anchor="t">
            <a:noAutofit/>
          </a:bodyPr>
          <a:lstStyle/>
          <a:p>
            <a:pPr marL="285750" indent="-285750" algn="just">
              <a:spcBef>
                <a:spcPts val="0"/>
              </a:spcBef>
              <a:buFont typeface="Wingdings" panose="020B0604020202020204" pitchFamily="34" charset="0"/>
              <a:buChar char="v"/>
            </a:pPr>
            <a:r>
              <a:rPr lang="en-US" sz="1400" dirty="0" err="1">
                <a:latin typeface="Calibri"/>
                <a:ea typeface="Open Sans"/>
                <a:cs typeface="Calibri"/>
              </a:rPr>
              <a:t>Stanowisko</a:t>
            </a:r>
            <a:r>
              <a:rPr lang="en-US" sz="1400" dirty="0">
                <a:latin typeface="Calibri"/>
                <a:ea typeface="Open Sans"/>
                <a:cs typeface="Calibri"/>
              </a:rPr>
              <a:t> IK UP z </a:t>
            </a:r>
            <a:r>
              <a:rPr lang="en-US" sz="1400" dirty="0" err="1">
                <a:latin typeface="Calibri"/>
                <a:ea typeface="Open Sans"/>
                <a:cs typeface="Calibri"/>
              </a:rPr>
              <a:t>dnia</a:t>
            </a:r>
            <a:r>
              <a:rPr lang="en-US" sz="1400" dirty="0">
                <a:latin typeface="Calibri"/>
                <a:ea typeface="Open Sans"/>
                <a:cs typeface="Calibri"/>
              </a:rPr>
              <a:t> 16 </a:t>
            </a:r>
            <a:r>
              <a:rPr lang="en-US" sz="1400" dirty="0" err="1">
                <a:latin typeface="Calibri"/>
                <a:ea typeface="Open Sans"/>
                <a:cs typeface="Calibri"/>
              </a:rPr>
              <a:t>lutego</a:t>
            </a:r>
            <a:r>
              <a:rPr lang="en-US" sz="1400" dirty="0">
                <a:latin typeface="Calibri"/>
                <a:ea typeface="Open Sans"/>
                <a:cs typeface="Calibri"/>
              </a:rPr>
              <a:t> 2023 r. </a:t>
            </a:r>
            <a:r>
              <a:rPr lang="en-US" sz="1400" dirty="0" err="1">
                <a:latin typeface="Calibri"/>
                <a:ea typeface="Open Sans"/>
                <a:cs typeface="Calibri"/>
              </a:rPr>
              <a:t>znak</a:t>
            </a:r>
            <a:r>
              <a:rPr lang="en-US" sz="1400" dirty="0">
                <a:latin typeface="Calibri"/>
                <a:ea typeface="Open Sans"/>
                <a:cs typeface="Calibri"/>
              </a:rPr>
              <a:t>: DPI-XI.6920.1.2023.EŚ (</a:t>
            </a:r>
            <a:r>
              <a:rPr lang="en-US" sz="1400" dirty="0" err="1">
                <a:latin typeface="Calibri"/>
                <a:ea typeface="Open Sans"/>
                <a:cs typeface="Calibri"/>
              </a:rPr>
              <a:t>brak</a:t>
            </a:r>
            <a:r>
              <a:rPr lang="en-US" sz="1400" dirty="0">
                <a:latin typeface="Calibri"/>
                <a:ea typeface="Open Sans"/>
                <a:cs typeface="Calibri"/>
              </a:rPr>
              <a:t> </a:t>
            </a:r>
            <a:r>
              <a:rPr lang="en-US" sz="1400" dirty="0" err="1">
                <a:latin typeface="Calibri"/>
                <a:ea typeface="Open Sans"/>
                <a:cs typeface="Calibri"/>
              </a:rPr>
              <a:t>możliwości</a:t>
            </a:r>
            <a:r>
              <a:rPr lang="en-US" sz="1400" dirty="0">
                <a:latin typeface="Calibri"/>
                <a:ea typeface="Open Sans"/>
                <a:cs typeface="Calibri"/>
              </a:rPr>
              <a:t>, aby </a:t>
            </a:r>
            <a:r>
              <a:rPr lang="pl-PL" sz="1400" dirty="0">
                <a:latin typeface="Calibri"/>
                <a:ea typeface="Open Sans"/>
                <a:cs typeface="Calibri"/>
              </a:rPr>
              <a:t>z</a:t>
            </a:r>
            <a:r>
              <a:rPr lang="en-US" sz="1400" dirty="0">
                <a:latin typeface="Calibri"/>
                <a:ea typeface="Open Sans"/>
                <a:cs typeface="Calibri"/>
              </a:rPr>
              <a:t>asada </a:t>
            </a:r>
            <a:r>
              <a:rPr lang="en-US" sz="1400" dirty="0" err="1">
                <a:latin typeface="Calibri"/>
                <a:ea typeface="Open Sans"/>
                <a:cs typeface="Calibri"/>
              </a:rPr>
              <a:t>konkurencyjności</a:t>
            </a:r>
            <a:r>
              <a:rPr lang="en-US" sz="1400" dirty="0">
                <a:latin typeface="Calibri"/>
                <a:ea typeface="Open Sans"/>
                <a:cs typeface="Calibri"/>
              </a:rPr>
              <a:t> </a:t>
            </a:r>
            <a:r>
              <a:rPr lang="en-US" sz="1400" dirty="0" err="1">
                <a:latin typeface="Calibri"/>
                <a:ea typeface="Open Sans"/>
                <a:cs typeface="Calibri"/>
              </a:rPr>
              <a:t>była</a:t>
            </a:r>
            <a:r>
              <a:rPr lang="en-US" sz="1400" dirty="0">
                <a:latin typeface="Calibri"/>
                <a:ea typeface="Open Sans"/>
                <a:cs typeface="Calibri"/>
              </a:rPr>
              <a:t> </a:t>
            </a:r>
            <a:r>
              <a:rPr lang="en-US" sz="1400" dirty="0" err="1">
                <a:latin typeface="Calibri"/>
                <a:ea typeface="Open Sans"/>
                <a:cs typeface="Calibri"/>
              </a:rPr>
              <a:t>realizowana</a:t>
            </a:r>
            <a:r>
              <a:rPr lang="en-US" sz="1400" dirty="0">
                <a:latin typeface="Calibri"/>
                <a:ea typeface="Open Sans"/>
                <a:cs typeface="Calibri"/>
              </a:rPr>
              <a:t> </a:t>
            </a:r>
            <a:r>
              <a:rPr lang="en-US" sz="1400" dirty="0" err="1">
                <a:latin typeface="Calibri"/>
                <a:ea typeface="Open Sans"/>
                <a:cs typeface="Calibri"/>
              </a:rPr>
              <a:t>na</a:t>
            </a:r>
            <a:r>
              <a:rPr lang="en-US" sz="1400" dirty="0">
                <a:latin typeface="Calibri"/>
                <a:ea typeface="Open Sans"/>
                <a:cs typeface="Calibri"/>
              </a:rPr>
              <a:t> </a:t>
            </a:r>
            <a:r>
              <a:rPr lang="en-US" sz="1400" dirty="0" err="1">
                <a:latin typeface="Calibri"/>
                <a:ea typeface="Open Sans"/>
                <a:cs typeface="Calibri"/>
              </a:rPr>
              <a:t>platformie</a:t>
            </a:r>
            <a:r>
              <a:rPr lang="en-US" sz="1400" dirty="0">
                <a:latin typeface="Calibri"/>
                <a:ea typeface="Open Sans"/>
                <a:cs typeface="Calibri"/>
              </a:rPr>
              <a:t> </a:t>
            </a:r>
            <a:r>
              <a:rPr lang="en-US" sz="1400" dirty="0" err="1">
                <a:latin typeface="Calibri"/>
                <a:ea typeface="Open Sans"/>
                <a:cs typeface="Calibri"/>
              </a:rPr>
              <a:t>zakupowej</a:t>
            </a:r>
            <a:r>
              <a:rPr lang="en-US" sz="1400" dirty="0">
                <a:latin typeface="Calibri"/>
                <a:ea typeface="Open Sans"/>
                <a:cs typeface="Calibri"/>
              </a:rPr>
              <a:t> </a:t>
            </a:r>
            <a:r>
              <a:rPr lang="en-US" sz="1400" dirty="0" err="1">
                <a:latin typeface="Calibri"/>
                <a:ea typeface="Open Sans"/>
                <a:cs typeface="Calibri"/>
              </a:rPr>
              <a:t>innej</a:t>
            </a:r>
            <a:r>
              <a:rPr lang="en-US" sz="1400" dirty="0">
                <a:latin typeface="Calibri"/>
                <a:ea typeface="Open Sans"/>
                <a:cs typeface="Calibri"/>
              </a:rPr>
              <a:t> </a:t>
            </a:r>
            <a:r>
              <a:rPr lang="en-US" sz="1400" dirty="0" err="1">
                <a:latin typeface="Calibri"/>
                <a:ea typeface="Open Sans"/>
                <a:cs typeface="Calibri"/>
              </a:rPr>
              <a:t>niż</a:t>
            </a:r>
            <a:r>
              <a:rPr lang="en-US" sz="1400" dirty="0">
                <a:latin typeface="Calibri"/>
                <a:ea typeface="Open Sans"/>
                <a:cs typeface="Calibri"/>
              </a:rPr>
              <a:t> Baza </a:t>
            </a:r>
            <a:r>
              <a:rPr lang="pl-PL" sz="1400" dirty="0">
                <a:latin typeface="Calibri"/>
                <a:ea typeface="Open Sans"/>
                <a:cs typeface="Calibri"/>
              </a:rPr>
              <a:t>K</a:t>
            </a:r>
            <a:r>
              <a:rPr lang="en-US" sz="1400" dirty="0" err="1">
                <a:latin typeface="Calibri"/>
                <a:ea typeface="Open Sans"/>
                <a:cs typeface="Calibri"/>
              </a:rPr>
              <a:t>onkurencyjności</a:t>
            </a:r>
            <a:r>
              <a:rPr lang="en-US" sz="1400" dirty="0">
                <a:latin typeface="Calibri"/>
                <a:ea typeface="Open Sans"/>
                <a:cs typeface="Calibri"/>
              </a:rPr>
              <a:t>)</a:t>
            </a:r>
            <a:endParaRPr lang="pl-PL" sz="1400" dirty="0">
              <a:latin typeface="Calibri"/>
              <a:ea typeface="Open Sans"/>
              <a:cs typeface="Calibri"/>
            </a:endParaRPr>
          </a:p>
          <a:p>
            <a:pPr algn="just">
              <a:spcBef>
                <a:spcPts val="0"/>
              </a:spcBef>
            </a:pPr>
            <a:endParaRPr lang="en-US" sz="1400" dirty="0">
              <a:latin typeface="Calibri"/>
              <a:ea typeface="Open Sans"/>
            </a:endParaRPr>
          </a:p>
          <a:p>
            <a:pPr marL="285750" indent="-285750" algn="just">
              <a:spcBef>
                <a:spcPts val="0"/>
              </a:spcBef>
              <a:buFont typeface="Wingdings" panose="020B0604020202020204" pitchFamily="34" charset="0"/>
              <a:buChar char="v"/>
            </a:pPr>
            <a:r>
              <a:rPr lang="en-US" sz="1400" dirty="0" err="1">
                <a:latin typeface="Calibri"/>
                <a:ea typeface="Open Sans"/>
                <a:cs typeface="Calibri"/>
              </a:rPr>
              <a:t>Stanowisko</a:t>
            </a:r>
            <a:r>
              <a:rPr lang="en-US" sz="1400" dirty="0">
                <a:latin typeface="Calibri"/>
                <a:ea typeface="Open Sans"/>
                <a:cs typeface="Calibri"/>
              </a:rPr>
              <a:t> IK UP z </a:t>
            </a:r>
            <a:r>
              <a:rPr lang="en-US" sz="1400" dirty="0" err="1">
                <a:latin typeface="Calibri"/>
                <a:ea typeface="Open Sans"/>
                <a:cs typeface="Calibri"/>
              </a:rPr>
              <a:t>dnia</a:t>
            </a:r>
            <a:r>
              <a:rPr lang="en-US" sz="1400" dirty="0">
                <a:latin typeface="Calibri"/>
                <a:ea typeface="Open Sans"/>
                <a:cs typeface="Calibri"/>
              </a:rPr>
              <a:t> 24 </a:t>
            </a:r>
            <a:r>
              <a:rPr lang="en-US" sz="1400" dirty="0" err="1">
                <a:latin typeface="Calibri"/>
                <a:ea typeface="Open Sans"/>
                <a:cs typeface="Calibri"/>
              </a:rPr>
              <a:t>kwietnia</a:t>
            </a:r>
            <a:r>
              <a:rPr lang="en-US" sz="1400" dirty="0">
                <a:latin typeface="Calibri"/>
                <a:ea typeface="Open Sans"/>
                <a:cs typeface="Calibri"/>
              </a:rPr>
              <a:t> 2023 r. </a:t>
            </a:r>
            <a:r>
              <a:rPr lang="en-US" sz="1400" dirty="0" err="1">
                <a:latin typeface="Calibri"/>
                <a:ea typeface="Open Sans"/>
                <a:cs typeface="Calibri"/>
              </a:rPr>
              <a:t>znak</a:t>
            </a:r>
            <a:r>
              <a:rPr lang="en-US" sz="1400" dirty="0">
                <a:latin typeface="Calibri"/>
                <a:ea typeface="Open Sans"/>
                <a:cs typeface="Calibri"/>
              </a:rPr>
              <a:t>: DKF-IV.6817.7.2023.PW  (</a:t>
            </a:r>
            <a:r>
              <a:rPr lang="en-US" sz="1400" dirty="0" err="1">
                <a:latin typeface="Calibri"/>
                <a:ea typeface="Open Sans"/>
                <a:cs typeface="Calibri"/>
              </a:rPr>
              <a:t>składanie</a:t>
            </a:r>
            <a:r>
              <a:rPr lang="en-US" sz="1400" dirty="0">
                <a:latin typeface="Calibri"/>
                <a:ea typeface="Open Sans"/>
                <a:cs typeface="Calibri"/>
              </a:rPr>
              <a:t> </a:t>
            </a:r>
            <a:r>
              <a:rPr lang="en-US" sz="1400" dirty="0" err="1">
                <a:latin typeface="Calibri"/>
                <a:ea typeface="Open Sans"/>
                <a:cs typeface="Calibri"/>
              </a:rPr>
              <a:t>ofert</a:t>
            </a:r>
            <a:r>
              <a:rPr lang="en-US" sz="1400" dirty="0">
                <a:latin typeface="Calibri"/>
                <a:ea typeface="Open Sans"/>
                <a:cs typeface="Calibri"/>
              </a:rPr>
              <a:t>, </a:t>
            </a:r>
            <a:r>
              <a:rPr lang="en-US" sz="1400" dirty="0" err="1">
                <a:latin typeface="Calibri"/>
                <a:ea typeface="Open Sans"/>
                <a:cs typeface="Calibri"/>
              </a:rPr>
              <a:t>zadawanie</a:t>
            </a:r>
            <a:r>
              <a:rPr lang="en-US" sz="1400" dirty="0">
                <a:latin typeface="Calibri"/>
                <a:ea typeface="Open Sans"/>
                <a:cs typeface="Calibri"/>
              </a:rPr>
              <a:t> </a:t>
            </a:r>
            <a:r>
              <a:rPr lang="en-US" sz="1400" dirty="0" err="1">
                <a:latin typeface="Calibri"/>
                <a:ea typeface="Open Sans"/>
                <a:cs typeface="Calibri"/>
              </a:rPr>
              <a:t>pytań</a:t>
            </a:r>
            <a:r>
              <a:rPr lang="en-US" sz="1400" dirty="0">
                <a:latin typeface="Calibri"/>
                <a:ea typeface="Open Sans"/>
                <a:cs typeface="Calibri"/>
              </a:rPr>
              <a:t> do </a:t>
            </a:r>
            <a:r>
              <a:rPr lang="en-US" sz="1400" dirty="0" err="1">
                <a:latin typeface="Calibri"/>
                <a:ea typeface="Open Sans"/>
                <a:cs typeface="Calibri"/>
              </a:rPr>
              <a:t>ogłoszeń</a:t>
            </a:r>
            <a:r>
              <a:rPr lang="en-US" sz="1400" dirty="0">
                <a:latin typeface="Calibri"/>
                <a:ea typeface="Open Sans"/>
                <a:cs typeface="Calibri"/>
              </a:rPr>
              <a:t> </a:t>
            </a:r>
            <a:r>
              <a:rPr lang="en-US" sz="1400" dirty="0" err="1">
                <a:latin typeface="Calibri"/>
                <a:ea typeface="Open Sans"/>
                <a:cs typeface="Calibri"/>
              </a:rPr>
              <a:t>publikowanych</a:t>
            </a:r>
            <a:r>
              <a:rPr lang="en-US" sz="1400" dirty="0">
                <a:latin typeface="Calibri"/>
                <a:ea typeface="Open Sans"/>
                <a:cs typeface="Calibri"/>
              </a:rPr>
              <a:t> w </a:t>
            </a:r>
            <a:r>
              <a:rPr lang="en-US" sz="1400" dirty="0" err="1">
                <a:latin typeface="Calibri"/>
                <a:ea typeface="Open Sans"/>
                <a:cs typeface="Calibri"/>
              </a:rPr>
              <a:t>kontekście</a:t>
            </a:r>
            <a:r>
              <a:rPr lang="en-US" sz="1400" dirty="0">
                <a:latin typeface="Calibri"/>
                <a:ea typeface="Open Sans"/>
                <a:cs typeface="Calibri"/>
              </a:rPr>
              <a:t> </a:t>
            </a:r>
            <a:r>
              <a:rPr lang="en-US" sz="1400" dirty="0" err="1">
                <a:latin typeface="Calibri"/>
                <a:ea typeface="Open Sans"/>
                <a:cs typeface="Calibri"/>
              </a:rPr>
              <a:t>Programów</a:t>
            </a:r>
            <a:r>
              <a:rPr lang="en-US" sz="1400" dirty="0">
                <a:latin typeface="Calibri"/>
                <a:ea typeface="Open Sans"/>
                <a:cs typeface="Calibri"/>
              </a:rPr>
              <a:t> </a:t>
            </a:r>
            <a:r>
              <a:rPr lang="en-US" sz="1400" dirty="0" err="1">
                <a:latin typeface="Calibri"/>
                <a:ea typeface="Open Sans"/>
                <a:cs typeface="Calibri"/>
              </a:rPr>
              <a:t>Perspektywy</a:t>
            </a:r>
            <a:r>
              <a:rPr lang="en-US" sz="1400" dirty="0">
                <a:latin typeface="Calibri"/>
                <a:ea typeface="Open Sans"/>
                <a:cs typeface="Calibri"/>
              </a:rPr>
              <a:t> 2021-2027 </a:t>
            </a:r>
            <a:r>
              <a:rPr lang="en-US" sz="1400" dirty="0" err="1">
                <a:latin typeface="Calibri"/>
                <a:ea typeface="Open Sans"/>
                <a:cs typeface="Calibri"/>
              </a:rPr>
              <a:t>oraz</a:t>
            </a:r>
            <a:r>
              <a:rPr lang="en-US" sz="1400" dirty="0">
                <a:latin typeface="Calibri"/>
                <a:ea typeface="Open Sans"/>
                <a:cs typeface="Calibri"/>
              </a:rPr>
              <a:t> </a:t>
            </a:r>
            <a:r>
              <a:rPr lang="en-US" sz="1400" dirty="0" err="1">
                <a:latin typeface="Calibri"/>
                <a:ea typeface="Open Sans"/>
                <a:cs typeface="Calibri"/>
              </a:rPr>
              <a:t>udzielanie</a:t>
            </a:r>
            <a:r>
              <a:rPr lang="en-US" sz="1400" dirty="0">
                <a:latin typeface="Calibri"/>
                <a:ea typeface="Open Sans"/>
                <a:cs typeface="Calibri"/>
              </a:rPr>
              <a:t> </a:t>
            </a:r>
            <a:r>
              <a:rPr lang="en-US" sz="1400" dirty="0" err="1">
                <a:latin typeface="Calibri"/>
                <a:ea typeface="Open Sans"/>
                <a:cs typeface="Calibri"/>
              </a:rPr>
              <a:t>odpowiedzi</a:t>
            </a:r>
            <a:r>
              <a:rPr lang="en-US" sz="1400" dirty="0">
                <a:latin typeface="Calibri"/>
                <a:ea typeface="Open Sans"/>
                <a:cs typeface="Calibri"/>
              </a:rPr>
              <a:t>,  </a:t>
            </a:r>
            <a:r>
              <a:rPr lang="en-US" sz="1400" dirty="0" err="1">
                <a:latin typeface="Calibri"/>
                <a:ea typeface="Open Sans"/>
                <a:cs typeface="Calibri"/>
              </a:rPr>
              <a:t>powinno</a:t>
            </a:r>
            <a:r>
              <a:rPr lang="en-US" sz="1400" dirty="0">
                <a:latin typeface="Calibri"/>
                <a:ea typeface="Open Sans"/>
                <a:cs typeface="Calibri"/>
              </a:rPr>
              <a:t> </a:t>
            </a:r>
            <a:r>
              <a:rPr lang="en-US" sz="1400" dirty="0" err="1">
                <a:latin typeface="Calibri"/>
                <a:ea typeface="Open Sans"/>
                <a:cs typeface="Calibri"/>
              </a:rPr>
              <a:t>mieć</a:t>
            </a:r>
            <a:r>
              <a:rPr lang="en-US" sz="1400" dirty="0">
                <a:latin typeface="Calibri"/>
                <a:ea typeface="Open Sans"/>
                <a:cs typeface="Calibri"/>
              </a:rPr>
              <a:t> </a:t>
            </a:r>
            <a:r>
              <a:rPr lang="en-US" sz="1400" dirty="0" err="1">
                <a:latin typeface="Calibri"/>
                <a:ea typeface="Open Sans"/>
                <a:cs typeface="Calibri"/>
              </a:rPr>
              <a:t>miejsce</a:t>
            </a:r>
            <a:r>
              <a:rPr lang="en-US" sz="1400" dirty="0">
                <a:latin typeface="Calibri"/>
                <a:ea typeface="Open Sans"/>
                <a:cs typeface="Calibri"/>
              </a:rPr>
              <a:t> </a:t>
            </a:r>
            <a:r>
              <a:rPr lang="en-US" sz="1400" dirty="0" err="1">
                <a:latin typeface="Calibri"/>
                <a:ea typeface="Open Sans"/>
                <a:cs typeface="Calibri"/>
              </a:rPr>
              <a:t>bezpośrednio</a:t>
            </a:r>
            <a:r>
              <a:rPr lang="en-US" sz="1400" dirty="0">
                <a:latin typeface="Calibri"/>
                <a:ea typeface="Open Sans"/>
                <a:cs typeface="Calibri"/>
              </a:rPr>
              <a:t> </a:t>
            </a:r>
            <a:r>
              <a:rPr lang="en-US" sz="1400" dirty="0" err="1">
                <a:latin typeface="Calibri"/>
                <a:ea typeface="Open Sans"/>
                <a:cs typeface="Calibri"/>
              </a:rPr>
              <a:t>przez</a:t>
            </a:r>
            <a:r>
              <a:rPr lang="en-US" sz="1400" dirty="0">
                <a:latin typeface="Calibri"/>
                <a:ea typeface="Open Sans"/>
                <a:cs typeface="Calibri"/>
              </a:rPr>
              <a:t> </a:t>
            </a:r>
            <a:r>
              <a:rPr lang="en-US" sz="1400" dirty="0" err="1">
                <a:latin typeface="Calibri"/>
                <a:ea typeface="Open Sans"/>
                <a:cs typeface="Calibri"/>
              </a:rPr>
              <a:t>aplikację</a:t>
            </a:r>
            <a:r>
              <a:rPr lang="en-US" sz="1400" dirty="0">
                <a:latin typeface="Calibri"/>
                <a:ea typeface="Open Sans"/>
                <a:cs typeface="Calibri"/>
              </a:rPr>
              <a:t> BK2021)</a:t>
            </a:r>
          </a:p>
          <a:p>
            <a:pPr algn="just">
              <a:spcBef>
                <a:spcPts val="0"/>
              </a:spcBef>
            </a:pPr>
            <a:endParaRPr lang="en-US" sz="1400" dirty="0">
              <a:latin typeface="Calibri"/>
              <a:ea typeface="Calibri"/>
              <a:cs typeface="Calibri"/>
            </a:endParaRPr>
          </a:p>
          <a:p>
            <a:pPr marL="285750" indent="-285750" algn="just">
              <a:spcBef>
                <a:spcPts val="0"/>
              </a:spcBef>
              <a:buFont typeface="Wingdings" panose="020B0604020202020204" pitchFamily="34" charset="0"/>
              <a:buChar char="v"/>
            </a:pPr>
            <a:r>
              <a:rPr lang="en-US" sz="1400" dirty="0" err="1">
                <a:latin typeface="Calibri"/>
                <a:ea typeface="Open Sans"/>
                <a:cs typeface="Calibri"/>
              </a:rPr>
              <a:t>Stanowisko</a:t>
            </a:r>
            <a:r>
              <a:rPr lang="en-US" sz="1400" dirty="0">
                <a:latin typeface="Calibri"/>
                <a:ea typeface="Open Sans"/>
                <a:cs typeface="Calibri"/>
              </a:rPr>
              <a:t> </a:t>
            </a:r>
            <a:r>
              <a:rPr lang="en-US" sz="1400" dirty="0" err="1">
                <a:latin typeface="Calibri"/>
                <a:ea typeface="Open Sans"/>
                <a:cs typeface="Calibri"/>
              </a:rPr>
              <a:t>MFiPR</a:t>
            </a:r>
            <a:r>
              <a:rPr lang="en-US" sz="1400" dirty="0">
                <a:latin typeface="Calibri"/>
                <a:ea typeface="Open Sans"/>
                <a:cs typeface="Calibri"/>
              </a:rPr>
              <a:t> z </a:t>
            </a:r>
            <a:r>
              <a:rPr lang="en-US" sz="1400" dirty="0" err="1">
                <a:latin typeface="Calibri"/>
                <a:ea typeface="Open Sans"/>
                <a:cs typeface="Calibri"/>
              </a:rPr>
              <a:t>dnia</a:t>
            </a:r>
            <a:r>
              <a:rPr lang="en-US" sz="1400" dirty="0">
                <a:latin typeface="Calibri"/>
                <a:ea typeface="Open Sans"/>
                <a:cs typeface="Calibri"/>
              </a:rPr>
              <a:t> </a:t>
            </a:r>
            <a:r>
              <a:rPr lang="en-US" sz="1400" dirty="0">
                <a:latin typeface="Calibri"/>
                <a:ea typeface="Open Sans"/>
                <a:cs typeface="Open Sans"/>
              </a:rPr>
              <a:t>25 </a:t>
            </a:r>
            <a:r>
              <a:rPr lang="en-US" sz="1400" dirty="0" err="1">
                <a:latin typeface="Calibri"/>
                <a:ea typeface="Open Sans"/>
                <a:cs typeface="Open Sans"/>
              </a:rPr>
              <a:t>lipca</a:t>
            </a:r>
            <a:r>
              <a:rPr lang="en-US" sz="1400" dirty="0">
                <a:latin typeface="Calibri"/>
                <a:ea typeface="Open Sans"/>
                <a:cs typeface="Open Sans"/>
              </a:rPr>
              <a:t> 2024 r. </a:t>
            </a:r>
            <a:r>
              <a:rPr lang="en-US" sz="1400" dirty="0" err="1">
                <a:latin typeface="Calibri"/>
                <a:ea typeface="Open Sans"/>
                <a:cs typeface="Open Sans"/>
              </a:rPr>
              <a:t>znak</a:t>
            </a:r>
            <a:r>
              <a:rPr lang="en-US" sz="1400" dirty="0">
                <a:latin typeface="Calibri"/>
                <a:ea typeface="Open Sans"/>
                <a:cs typeface="Open Sans"/>
              </a:rPr>
              <a:t> </a:t>
            </a:r>
            <a:r>
              <a:rPr lang="en-US" sz="1400" dirty="0" err="1">
                <a:latin typeface="Calibri"/>
                <a:ea typeface="Open Sans"/>
                <a:cs typeface="Open Sans"/>
              </a:rPr>
              <a:t>sprawy</a:t>
            </a:r>
            <a:r>
              <a:rPr lang="en-US" sz="1400" dirty="0">
                <a:latin typeface="Calibri"/>
                <a:ea typeface="Open Sans"/>
                <a:cs typeface="Open Sans"/>
              </a:rPr>
              <a:t>: DPI-XI.6910.4.2024.EK w </a:t>
            </a:r>
            <a:r>
              <a:rPr lang="en-US" sz="1400" dirty="0" err="1">
                <a:latin typeface="Calibri"/>
                <a:ea typeface="Open Sans"/>
                <a:cs typeface="Open Sans"/>
              </a:rPr>
              <a:t>sprawie</a:t>
            </a:r>
            <a:r>
              <a:rPr lang="en-US" sz="1400" dirty="0">
                <a:latin typeface="Calibri"/>
                <a:ea typeface="Open Sans"/>
                <a:cs typeface="Open Sans"/>
              </a:rPr>
              <a:t> </a:t>
            </a:r>
            <a:r>
              <a:rPr lang="en-US" sz="1400" dirty="0" err="1">
                <a:latin typeface="Calibri"/>
                <a:ea typeface="Open Sans"/>
                <a:cs typeface="Open Sans"/>
              </a:rPr>
              <a:t>pisemności</a:t>
            </a:r>
            <a:r>
              <a:rPr lang="en-US" sz="1400" dirty="0">
                <a:latin typeface="Calibri"/>
                <a:ea typeface="Open Sans"/>
                <a:cs typeface="Open Sans"/>
              </a:rPr>
              <a:t>, o </a:t>
            </a:r>
            <a:r>
              <a:rPr lang="en-US" sz="1400" dirty="0" err="1">
                <a:latin typeface="Calibri"/>
                <a:ea typeface="Open Sans"/>
                <a:cs typeface="Open Sans"/>
              </a:rPr>
              <a:t>której</a:t>
            </a:r>
            <a:r>
              <a:rPr lang="en-US" sz="1400" dirty="0">
                <a:latin typeface="Calibri"/>
                <a:ea typeface="Open Sans"/>
                <a:cs typeface="Open Sans"/>
              </a:rPr>
              <a:t> </a:t>
            </a:r>
            <a:r>
              <a:rPr lang="en-US" sz="1400" dirty="0" err="1">
                <a:latin typeface="Calibri"/>
                <a:ea typeface="Open Sans"/>
                <a:cs typeface="Open Sans"/>
              </a:rPr>
              <a:t>mowa</a:t>
            </a:r>
            <a:r>
              <a:rPr lang="en-US" sz="1400" dirty="0">
                <a:latin typeface="Calibri"/>
                <a:ea typeface="Open Sans"/>
                <a:cs typeface="Open Sans"/>
              </a:rPr>
              <a:t> w </a:t>
            </a:r>
            <a:r>
              <a:rPr lang="pl-PL" sz="1400" dirty="0">
                <a:latin typeface="Calibri"/>
                <a:ea typeface="Open Sans"/>
                <a:cs typeface="Open Sans"/>
              </a:rPr>
              <a:t>s</a:t>
            </a:r>
            <a:r>
              <a:rPr lang="en-US" sz="1400" dirty="0" err="1">
                <a:latin typeface="Calibri"/>
                <a:ea typeface="Open Sans"/>
                <a:cs typeface="Open Sans"/>
              </a:rPr>
              <a:t>ekcji</a:t>
            </a:r>
            <a:r>
              <a:rPr lang="en-US" sz="1400" dirty="0">
                <a:latin typeface="Calibri"/>
                <a:ea typeface="Open Sans"/>
                <a:cs typeface="Open Sans"/>
              </a:rPr>
              <a:t> 3.2.3 </a:t>
            </a:r>
            <a:r>
              <a:rPr lang="en-US" sz="1400" dirty="0" err="1">
                <a:latin typeface="Calibri"/>
                <a:ea typeface="Open Sans"/>
                <a:cs typeface="Open Sans"/>
              </a:rPr>
              <a:t>Wytycznych</a:t>
            </a:r>
            <a:r>
              <a:rPr lang="en-US" sz="1400" dirty="0">
                <a:latin typeface="Calibri"/>
                <a:ea typeface="Open Sans"/>
                <a:cs typeface="Open Sans"/>
              </a:rPr>
              <a:t> w </a:t>
            </a:r>
            <a:r>
              <a:rPr lang="en-US" sz="1400" dirty="0" err="1">
                <a:latin typeface="Calibri"/>
                <a:ea typeface="Open Sans"/>
                <a:cs typeface="Open Sans"/>
              </a:rPr>
              <a:t>kontekście</a:t>
            </a:r>
            <a:r>
              <a:rPr lang="en-US" sz="1400" dirty="0">
                <a:latin typeface="Calibri"/>
                <a:ea typeface="Open Sans"/>
                <a:cs typeface="Open Sans"/>
              </a:rPr>
              <a:t> </a:t>
            </a:r>
            <a:r>
              <a:rPr lang="en-US" sz="1400" dirty="0" err="1">
                <a:latin typeface="Calibri"/>
                <a:ea typeface="Open Sans"/>
                <a:cs typeface="Open Sans"/>
              </a:rPr>
              <a:t>komunikacji</a:t>
            </a:r>
            <a:r>
              <a:rPr lang="en-US" sz="1400" dirty="0">
                <a:latin typeface="Calibri"/>
                <a:ea typeface="Open Sans"/>
                <a:cs typeface="Open Sans"/>
              </a:rPr>
              <a:t> </a:t>
            </a:r>
            <a:r>
              <a:rPr lang="en-US" sz="1400" dirty="0" err="1">
                <a:latin typeface="Calibri"/>
                <a:ea typeface="Open Sans"/>
                <a:cs typeface="Open Sans"/>
              </a:rPr>
              <a:t>pomiędzy</a:t>
            </a:r>
            <a:r>
              <a:rPr lang="en-US" sz="1400" dirty="0">
                <a:latin typeface="Calibri"/>
                <a:ea typeface="Open Sans"/>
                <a:cs typeface="Open Sans"/>
              </a:rPr>
              <a:t> </a:t>
            </a:r>
            <a:r>
              <a:rPr lang="en-US" sz="1400" dirty="0" err="1">
                <a:latin typeface="Calibri"/>
                <a:ea typeface="Open Sans"/>
                <a:cs typeface="Open Sans"/>
              </a:rPr>
              <a:t>beneficjentem</a:t>
            </a:r>
            <a:r>
              <a:rPr lang="en-US" sz="1400" dirty="0">
                <a:latin typeface="Calibri"/>
                <a:ea typeface="Open Sans"/>
                <a:cs typeface="Open Sans"/>
              </a:rPr>
              <a:t> a </a:t>
            </a:r>
            <a:r>
              <a:rPr lang="en-US" sz="1400" dirty="0" err="1">
                <a:latin typeface="Calibri"/>
                <a:ea typeface="Open Sans"/>
                <a:cs typeface="Open Sans"/>
              </a:rPr>
              <a:t>wykonawcą</a:t>
            </a:r>
            <a:r>
              <a:rPr lang="en-US" sz="1400" dirty="0">
                <a:latin typeface="Calibri"/>
                <a:ea typeface="Open Sans"/>
                <a:cs typeface="Open Sans"/>
              </a:rPr>
              <a:t> (</a:t>
            </a:r>
            <a:r>
              <a:rPr lang="en-US" sz="1400" i="1" dirty="0">
                <a:latin typeface="Calibri"/>
                <a:ea typeface="Open Sans"/>
                <a:cs typeface="Open Sans"/>
              </a:rPr>
              <a:t>"To </a:t>
            </a:r>
            <a:r>
              <a:rPr lang="en-US" sz="1400" i="1" dirty="0" err="1">
                <a:latin typeface="Calibri"/>
                <a:ea typeface="Open Sans"/>
                <a:cs typeface="Open Sans"/>
              </a:rPr>
              <a:t>wykonawca</a:t>
            </a:r>
            <a:r>
              <a:rPr lang="en-US" sz="1400" i="1" dirty="0">
                <a:latin typeface="Calibri"/>
                <a:ea typeface="Open Sans"/>
                <a:cs typeface="Open Sans"/>
              </a:rPr>
              <a:t> </a:t>
            </a:r>
            <a:r>
              <a:rPr lang="en-US" sz="1400" i="1" dirty="0" err="1">
                <a:latin typeface="Calibri"/>
                <a:ea typeface="Open Sans"/>
                <a:cs typeface="Open Sans"/>
              </a:rPr>
              <a:t>decyduje</a:t>
            </a:r>
            <a:r>
              <a:rPr lang="en-US" sz="1400" i="1" dirty="0">
                <a:latin typeface="Calibri"/>
                <a:ea typeface="Open Sans"/>
                <a:cs typeface="Open Sans"/>
              </a:rPr>
              <a:t> o </a:t>
            </a:r>
            <a:r>
              <a:rPr lang="en-US" sz="1400" i="1" dirty="0" err="1">
                <a:latin typeface="Calibri"/>
                <a:ea typeface="Open Sans"/>
                <a:cs typeface="Open Sans"/>
              </a:rPr>
              <a:t>sposobie</a:t>
            </a:r>
            <a:r>
              <a:rPr lang="en-US" sz="1400" i="1" dirty="0">
                <a:latin typeface="Calibri"/>
                <a:ea typeface="Open Sans"/>
                <a:cs typeface="Open Sans"/>
              </a:rPr>
              <a:t> </a:t>
            </a:r>
            <a:r>
              <a:rPr lang="en-US" sz="1400" i="1" dirty="0" err="1">
                <a:latin typeface="Calibri"/>
                <a:ea typeface="Open Sans"/>
                <a:cs typeface="Open Sans"/>
              </a:rPr>
              <a:t>podpisania</a:t>
            </a:r>
            <a:r>
              <a:rPr lang="en-US" sz="1400" i="1" dirty="0">
                <a:latin typeface="Calibri"/>
                <a:ea typeface="Open Sans"/>
                <a:cs typeface="Open Sans"/>
              </a:rPr>
              <a:t> </a:t>
            </a:r>
            <a:r>
              <a:rPr lang="en-US" sz="1400" i="1" dirty="0" err="1">
                <a:latin typeface="Calibri"/>
                <a:ea typeface="Open Sans"/>
                <a:cs typeface="Open Sans"/>
              </a:rPr>
              <a:t>dokumentów</a:t>
            </a:r>
            <a:r>
              <a:rPr lang="en-US" sz="1400" i="1" dirty="0">
                <a:latin typeface="Calibri"/>
                <a:ea typeface="Open Sans"/>
                <a:cs typeface="Open Sans"/>
              </a:rPr>
              <a:t>/</a:t>
            </a:r>
            <a:r>
              <a:rPr lang="en-US" sz="1400" i="1" dirty="0" err="1">
                <a:latin typeface="Calibri"/>
                <a:ea typeface="Open Sans"/>
                <a:cs typeface="Open Sans"/>
              </a:rPr>
              <a:t>oświadczeń</a:t>
            </a:r>
            <a:r>
              <a:rPr lang="en-US" sz="1400" i="1" dirty="0">
                <a:latin typeface="Calibri"/>
                <a:ea typeface="Open Sans"/>
                <a:cs typeface="Open Sans"/>
              </a:rPr>
              <a:t>, o </a:t>
            </a:r>
            <a:r>
              <a:rPr lang="en-US" sz="1400" i="1" dirty="0" err="1">
                <a:latin typeface="Calibri"/>
                <a:ea typeface="Open Sans"/>
                <a:cs typeface="Open Sans"/>
              </a:rPr>
              <a:t>których</a:t>
            </a:r>
            <a:r>
              <a:rPr lang="en-US" sz="1400" i="1" dirty="0">
                <a:latin typeface="Calibri"/>
                <a:ea typeface="Open Sans"/>
                <a:cs typeface="Open Sans"/>
              </a:rPr>
              <a:t> </a:t>
            </a:r>
            <a:r>
              <a:rPr lang="en-US" sz="1400" i="1" dirty="0" err="1">
                <a:latin typeface="Calibri"/>
                <a:ea typeface="Open Sans"/>
                <a:cs typeface="Open Sans"/>
              </a:rPr>
              <a:t>mowa</a:t>
            </a:r>
            <a:r>
              <a:rPr lang="en-US" sz="1400" i="1" dirty="0">
                <a:latin typeface="Calibri"/>
                <a:ea typeface="Open Sans"/>
                <a:cs typeface="Open Sans"/>
              </a:rPr>
              <a:t> w </a:t>
            </a:r>
            <a:r>
              <a:rPr lang="en-US" sz="1400" i="1" dirty="0" err="1">
                <a:latin typeface="Calibri"/>
                <a:ea typeface="Open Sans"/>
                <a:cs typeface="Open Sans"/>
              </a:rPr>
              <a:t>Wytycznych</a:t>
            </a:r>
            <a:r>
              <a:rPr lang="en-US" sz="1400" i="1" dirty="0">
                <a:latin typeface="Calibri"/>
                <a:ea typeface="Open Sans"/>
                <a:cs typeface="Open Sans"/>
              </a:rPr>
              <a:t> w </a:t>
            </a:r>
            <a:r>
              <a:rPr lang="en-US" sz="1400" i="1" dirty="0" err="1">
                <a:latin typeface="Calibri"/>
                <a:ea typeface="Open Sans"/>
                <a:cs typeface="Open Sans"/>
              </a:rPr>
              <a:t>kontekście</a:t>
            </a:r>
            <a:r>
              <a:rPr lang="en-US" sz="1400" i="1" dirty="0">
                <a:latin typeface="Calibri"/>
                <a:ea typeface="Open Sans"/>
                <a:cs typeface="Open Sans"/>
              </a:rPr>
              <a:t> </a:t>
            </a:r>
            <a:r>
              <a:rPr lang="en-US" sz="1400" i="1" dirty="0" err="1">
                <a:latin typeface="Calibri"/>
                <a:ea typeface="Open Sans"/>
                <a:cs typeface="Open Sans"/>
              </a:rPr>
              <a:t>komunikacji</a:t>
            </a:r>
            <a:r>
              <a:rPr lang="en-US" sz="1400" i="1" dirty="0">
                <a:latin typeface="Calibri"/>
                <a:ea typeface="Open Sans"/>
                <a:cs typeface="Open Sans"/>
              </a:rPr>
              <a:t> </a:t>
            </a:r>
            <a:r>
              <a:rPr lang="en-US" sz="1400" i="1" dirty="0" err="1">
                <a:latin typeface="Calibri"/>
                <a:ea typeface="Open Sans"/>
                <a:cs typeface="Open Sans"/>
              </a:rPr>
              <a:t>poprzez</a:t>
            </a:r>
            <a:r>
              <a:rPr lang="en-US" sz="1400" i="1" dirty="0">
                <a:latin typeface="Calibri"/>
                <a:ea typeface="Open Sans"/>
                <a:cs typeface="Open Sans"/>
              </a:rPr>
              <a:t> BK2021, </a:t>
            </a:r>
            <a:r>
              <a:rPr lang="en-US" sz="1400" b="1" i="1" dirty="0">
                <a:latin typeface="Calibri"/>
                <a:ea typeface="Open Sans"/>
                <a:cs typeface="Open Sans"/>
              </a:rPr>
              <a:t>np. w </a:t>
            </a:r>
            <a:r>
              <a:rPr lang="en-US" sz="1400" b="1" i="1" dirty="0" err="1">
                <a:latin typeface="Calibri"/>
                <a:ea typeface="Open Sans"/>
                <a:cs typeface="Open Sans"/>
              </a:rPr>
              <a:t>postaci</a:t>
            </a:r>
            <a:r>
              <a:rPr lang="en-US" sz="1400" b="1" i="1" dirty="0">
                <a:latin typeface="Calibri"/>
                <a:ea typeface="Open Sans"/>
                <a:cs typeface="Open Sans"/>
              </a:rPr>
              <a:t> </a:t>
            </a:r>
            <a:r>
              <a:rPr lang="en-US" sz="1400" b="1" i="1" dirty="0" err="1">
                <a:latin typeface="Calibri"/>
                <a:ea typeface="Open Sans"/>
                <a:cs typeface="Open Sans"/>
              </a:rPr>
              <a:t>skanu</a:t>
            </a:r>
            <a:r>
              <a:rPr lang="en-US" sz="1400" i="1" dirty="0">
                <a:latin typeface="Calibri"/>
                <a:ea typeface="Open Sans"/>
                <a:cs typeface="Open Sans"/>
              </a:rPr>
              <a:t> </a:t>
            </a:r>
            <a:r>
              <a:rPr lang="en-US" sz="1400" i="1" dirty="0" err="1">
                <a:latin typeface="Calibri"/>
                <a:ea typeface="Open Sans"/>
                <a:cs typeface="Open Sans"/>
              </a:rPr>
              <a:t>dokumentu</a:t>
            </a:r>
            <a:r>
              <a:rPr lang="en-US" sz="1400" i="1" dirty="0">
                <a:latin typeface="Calibri"/>
                <a:ea typeface="Open Sans"/>
                <a:cs typeface="Open Sans"/>
              </a:rPr>
              <a:t> </a:t>
            </a:r>
            <a:r>
              <a:rPr lang="en-US" sz="1400" i="1" dirty="0" err="1">
                <a:latin typeface="Calibri"/>
                <a:ea typeface="Open Sans"/>
                <a:cs typeface="Open Sans"/>
              </a:rPr>
              <a:t>zawierającego</a:t>
            </a:r>
            <a:r>
              <a:rPr lang="en-US" sz="1400" i="1" dirty="0">
                <a:latin typeface="Calibri"/>
                <a:ea typeface="Open Sans"/>
                <a:cs typeface="Open Sans"/>
              </a:rPr>
              <a:t> </a:t>
            </a:r>
            <a:r>
              <a:rPr lang="en-US" sz="1400" i="1" dirty="0" err="1">
                <a:latin typeface="Calibri"/>
                <a:ea typeface="Open Sans"/>
                <a:cs typeface="Open Sans"/>
              </a:rPr>
              <a:t>własnoręczny</a:t>
            </a:r>
            <a:r>
              <a:rPr lang="en-US" sz="1400" i="1" dirty="0">
                <a:latin typeface="Calibri"/>
                <a:ea typeface="Open Sans"/>
                <a:cs typeface="Open Sans"/>
              </a:rPr>
              <a:t> </a:t>
            </a:r>
            <a:r>
              <a:rPr lang="en-US" sz="1400" i="1" dirty="0" err="1">
                <a:latin typeface="Calibri"/>
                <a:ea typeface="Open Sans"/>
                <a:cs typeface="Open Sans"/>
              </a:rPr>
              <a:t>podpis</a:t>
            </a:r>
            <a:r>
              <a:rPr lang="en-US" sz="1400" i="1" dirty="0">
                <a:latin typeface="Calibri"/>
                <a:ea typeface="Open Sans"/>
                <a:cs typeface="Open Sans"/>
              </a:rPr>
              <a:t>, </a:t>
            </a:r>
            <a:r>
              <a:rPr lang="en-US" sz="1400" b="1" i="1" dirty="0">
                <a:latin typeface="Calibri"/>
                <a:ea typeface="Open Sans"/>
                <a:cs typeface="Open Sans"/>
              </a:rPr>
              <a:t>w </a:t>
            </a:r>
            <a:r>
              <a:rPr lang="en-US" sz="1400" b="1" i="1" dirty="0" err="1">
                <a:latin typeface="Calibri"/>
                <a:ea typeface="Open Sans"/>
                <a:cs typeface="Open Sans"/>
              </a:rPr>
              <a:t>postaci</a:t>
            </a:r>
            <a:r>
              <a:rPr lang="en-US" sz="1400" b="1" i="1" dirty="0">
                <a:latin typeface="Calibri"/>
                <a:ea typeface="Open Sans"/>
                <a:cs typeface="Open Sans"/>
              </a:rPr>
              <a:t> </a:t>
            </a:r>
            <a:r>
              <a:rPr lang="en-US" sz="1400" b="1" i="1" dirty="0" err="1">
                <a:latin typeface="Calibri"/>
                <a:ea typeface="Open Sans"/>
                <a:cs typeface="Open Sans"/>
              </a:rPr>
              <a:t>elektronicznej</a:t>
            </a:r>
            <a:r>
              <a:rPr lang="en-US" sz="1400" b="1" i="1" dirty="0">
                <a:latin typeface="Calibri"/>
                <a:ea typeface="Open Sans"/>
                <a:cs typeface="Open Sans"/>
              </a:rPr>
              <a:t> </a:t>
            </a:r>
            <a:r>
              <a:rPr lang="en-US" sz="1400" b="1" i="1" dirty="0" err="1">
                <a:latin typeface="Calibri"/>
                <a:ea typeface="Open Sans"/>
                <a:cs typeface="Open Sans"/>
              </a:rPr>
              <a:t>opatrzonej</a:t>
            </a:r>
            <a:r>
              <a:rPr lang="en-US" sz="1400" b="1" i="1" dirty="0">
                <a:latin typeface="Calibri"/>
                <a:ea typeface="Open Sans"/>
                <a:cs typeface="Open Sans"/>
              </a:rPr>
              <a:t> </a:t>
            </a:r>
            <a:r>
              <a:rPr lang="en-US" sz="1400" b="1" i="1" dirty="0" err="1">
                <a:latin typeface="Calibri"/>
                <a:ea typeface="Open Sans"/>
                <a:cs typeface="Open Sans"/>
              </a:rPr>
              <a:t>podpisem</a:t>
            </a:r>
            <a:r>
              <a:rPr lang="en-US" sz="1400" b="1" i="1" dirty="0">
                <a:latin typeface="Calibri"/>
                <a:ea typeface="Open Sans"/>
                <a:cs typeface="Open Sans"/>
              </a:rPr>
              <a:t> </a:t>
            </a:r>
            <a:r>
              <a:rPr lang="en-US" sz="1400" b="1" i="1" dirty="0" err="1">
                <a:latin typeface="Calibri"/>
                <a:ea typeface="Open Sans"/>
                <a:cs typeface="Open Sans"/>
              </a:rPr>
              <a:t>zaufanym</a:t>
            </a:r>
            <a:r>
              <a:rPr lang="en-US" sz="1400" i="1" dirty="0">
                <a:latin typeface="Calibri"/>
                <a:ea typeface="Open Sans"/>
                <a:cs typeface="Open Sans"/>
              </a:rPr>
              <a:t> </a:t>
            </a:r>
            <a:r>
              <a:rPr lang="en-US" sz="1400" b="1" i="1" dirty="0" err="1">
                <a:solidFill>
                  <a:srgbClr val="FF0000"/>
                </a:solidFill>
                <a:latin typeface="Calibri"/>
                <a:ea typeface="Open Sans"/>
                <a:cs typeface="Open Sans"/>
              </a:rPr>
              <a:t>lub</a:t>
            </a:r>
            <a:r>
              <a:rPr lang="en-US" sz="1400" i="1" dirty="0">
                <a:latin typeface="Calibri"/>
                <a:ea typeface="Open Sans"/>
                <a:cs typeface="Open Sans"/>
              </a:rPr>
              <a:t> </a:t>
            </a:r>
            <a:r>
              <a:rPr lang="en-US" sz="1400" b="1" i="1" dirty="0" err="1">
                <a:latin typeface="Calibri"/>
                <a:ea typeface="Open Sans"/>
                <a:cs typeface="Open Sans"/>
              </a:rPr>
              <a:t>podpisem</a:t>
            </a:r>
            <a:r>
              <a:rPr lang="en-US" sz="1400" b="1" i="1" dirty="0">
                <a:latin typeface="Calibri"/>
                <a:ea typeface="Open Sans"/>
                <a:cs typeface="Open Sans"/>
              </a:rPr>
              <a:t> </a:t>
            </a:r>
            <a:r>
              <a:rPr lang="en-US" sz="1400" b="1" i="1" dirty="0" err="1">
                <a:latin typeface="Calibri"/>
                <a:ea typeface="Open Sans"/>
                <a:cs typeface="Open Sans"/>
              </a:rPr>
              <a:t>osobistym</a:t>
            </a:r>
            <a:r>
              <a:rPr lang="en-US" sz="1400" i="1" dirty="0">
                <a:latin typeface="Calibri"/>
                <a:ea typeface="Open Sans"/>
                <a:cs typeface="Open Sans"/>
              </a:rPr>
              <a:t> </a:t>
            </a:r>
            <a:r>
              <a:rPr lang="en-US" sz="1400" b="1" i="1" dirty="0" err="1">
                <a:solidFill>
                  <a:srgbClr val="FF0000"/>
                </a:solidFill>
                <a:latin typeface="Calibri"/>
                <a:ea typeface="Open Sans"/>
                <a:cs typeface="Open Sans"/>
              </a:rPr>
              <a:t>lub</a:t>
            </a:r>
            <a:r>
              <a:rPr lang="en-US" sz="1400" i="1" dirty="0">
                <a:latin typeface="Calibri"/>
                <a:ea typeface="Open Sans"/>
                <a:cs typeface="Open Sans"/>
              </a:rPr>
              <a:t> </a:t>
            </a:r>
            <a:r>
              <a:rPr lang="en-US" sz="1400" i="1" dirty="0" err="1">
                <a:latin typeface="Calibri"/>
                <a:ea typeface="Open Sans"/>
                <a:cs typeface="Open Sans"/>
              </a:rPr>
              <a:t>innym</a:t>
            </a:r>
            <a:r>
              <a:rPr lang="en-US" sz="1400" i="1" dirty="0">
                <a:latin typeface="Calibri"/>
                <a:ea typeface="Open Sans"/>
                <a:cs typeface="Open Sans"/>
              </a:rPr>
              <a:t> </a:t>
            </a:r>
            <a:r>
              <a:rPr lang="en-US" sz="1400" i="1" dirty="0" err="1">
                <a:latin typeface="Calibri"/>
                <a:ea typeface="Open Sans"/>
                <a:cs typeface="Open Sans"/>
              </a:rPr>
              <a:t>rodzajem</a:t>
            </a:r>
            <a:r>
              <a:rPr lang="en-US" sz="1400" i="1" dirty="0">
                <a:latin typeface="Calibri"/>
                <a:ea typeface="Open Sans"/>
                <a:cs typeface="Open Sans"/>
              </a:rPr>
              <a:t> </a:t>
            </a:r>
            <a:r>
              <a:rPr lang="en-US" sz="1400" i="1" dirty="0" err="1">
                <a:latin typeface="Calibri"/>
                <a:ea typeface="Open Sans"/>
                <a:cs typeface="Open Sans"/>
              </a:rPr>
              <a:t>podpisu</a:t>
            </a:r>
            <a:r>
              <a:rPr lang="en-US" sz="1400" i="1" dirty="0">
                <a:latin typeface="Calibri"/>
                <a:ea typeface="Open Sans"/>
                <a:cs typeface="Open Sans"/>
              </a:rPr>
              <a:t> </a:t>
            </a:r>
            <a:r>
              <a:rPr lang="en-US" sz="1400" i="1" dirty="0" err="1">
                <a:latin typeface="Calibri"/>
                <a:ea typeface="Open Sans"/>
                <a:cs typeface="Open Sans"/>
              </a:rPr>
              <a:t>cyfrowego</a:t>
            </a:r>
            <a:r>
              <a:rPr lang="en-US" sz="1400" i="1" dirty="0">
                <a:latin typeface="Calibri"/>
                <a:ea typeface="Open Sans"/>
                <a:cs typeface="Open Sans"/>
              </a:rPr>
              <a:t> </a:t>
            </a:r>
            <a:r>
              <a:rPr lang="en-US" sz="1400" i="1" dirty="0" err="1">
                <a:latin typeface="Calibri"/>
                <a:ea typeface="Open Sans"/>
                <a:cs typeface="Open Sans"/>
              </a:rPr>
              <a:t>potwierdzonego</a:t>
            </a:r>
            <a:r>
              <a:rPr lang="en-US" sz="1400" i="1" dirty="0">
                <a:latin typeface="Calibri"/>
                <a:ea typeface="Open Sans"/>
                <a:cs typeface="Open Sans"/>
              </a:rPr>
              <a:t> </a:t>
            </a:r>
            <a:r>
              <a:rPr lang="en-US" sz="1400" i="1" dirty="0" err="1">
                <a:latin typeface="Calibri"/>
                <a:ea typeface="Open Sans"/>
                <a:cs typeface="Open Sans"/>
              </a:rPr>
              <a:t>stosownym</a:t>
            </a:r>
            <a:r>
              <a:rPr lang="en-US" sz="1400" i="1" dirty="0">
                <a:latin typeface="Calibri"/>
                <a:ea typeface="Open Sans"/>
                <a:cs typeface="Open Sans"/>
              </a:rPr>
              <a:t> </a:t>
            </a:r>
            <a:r>
              <a:rPr lang="en-US" sz="1400" i="1" dirty="0" err="1">
                <a:latin typeface="Calibri"/>
                <a:ea typeface="Open Sans"/>
                <a:cs typeface="Open Sans"/>
              </a:rPr>
              <a:t>certyfikatem</a:t>
            </a:r>
            <a:r>
              <a:rPr lang="en-US" sz="1400" i="1" dirty="0">
                <a:latin typeface="Calibri"/>
                <a:ea typeface="Open Sans"/>
                <a:cs typeface="Open Sans"/>
              </a:rPr>
              <a:t> </a:t>
            </a:r>
            <a:r>
              <a:rPr lang="en-US" sz="1400" i="1" dirty="0" err="1">
                <a:latin typeface="Calibri"/>
                <a:ea typeface="Open Sans"/>
                <a:cs typeface="Open Sans"/>
              </a:rPr>
              <a:t>umożliwiającym</a:t>
            </a:r>
            <a:r>
              <a:rPr lang="en-US" sz="1400" i="1" dirty="0">
                <a:latin typeface="Calibri"/>
                <a:ea typeface="Open Sans"/>
                <a:cs typeface="Open Sans"/>
              </a:rPr>
              <a:t> </a:t>
            </a:r>
            <a:r>
              <a:rPr lang="en-US" sz="1400" i="1" dirty="0" err="1">
                <a:latin typeface="Calibri"/>
                <a:ea typeface="Open Sans"/>
                <a:cs typeface="Open Sans"/>
              </a:rPr>
              <a:t>identyfikację</a:t>
            </a:r>
            <a:r>
              <a:rPr lang="en-US" sz="1400" i="1" dirty="0">
                <a:latin typeface="Calibri"/>
                <a:ea typeface="Open Sans"/>
                <a:cs typeface="Open Sans"/>
              </a:rPr>
              <a:t> </a:t>
            </a:r>
            <a:r>
              <a:rPr lang="en-US" sz="1400" i="1" dirty="0" err="1">
                <a:latin typeface="Calibri"/>
                <a:ea typeface="Open Sans"/>
                <a:cs typeface="Open Sans"/>
              </a:rPr>
              <a:t>wykonawcy</a:t>
            </a:r>
            <a:r>
              <a:rPr lang="en-US" sz="1400" i="1" dirty="0">
                <a:latin typeface="Calibri"/>
                <a:ea typeface="Open Sans"/>
                <a:cs typeface="Open Sans"/>
              </a:rPr>
              <a:t> </a:t>
            </a:r>
            <a:r>
              <a:rPr lang="en-US" sz="1400" b="1" i="1" dirty="0" err="1">
                <a:solidFill>
                  <a:srgbClr val="FF0000"/>
                </a:solidFill>
                <a:latin typeface="Calibri"/>
                <a:ea typeface="Open Sans"/>
                <a:cs typeface="Open Sans"/>
              </a:rPr>
              <a:t>lub</a:t>
            </a:r>
            <a:r>
              <a:rPr lang="en-US" sz="1400" i="1" dirty="0">
                <a:latin typeface="Calibri"/>
                <a:ea typeface="Open Sans"/>
                <a:cs typeface="Open Sans"/>
              </a:rPr>
              <a:t> w </a:t>
            </a:r>
            <a:r>
              <a:rPr lang="en-US" sz="1400" i="1" dirty="0" err="1">
                <a:latin typeface="Calibri"/>
                <a:ea typeface="Open Sans"/>
                <a:cs typeface="Open Sans"/>
              </a:rPr>
              <a:t>formie</a:t>
            </a:r>
            <a:r>
              <a:rPr lang="en-US" sz="1400" i="1" dirty="0">
                <a:latin typeface="Calibri"/>
                <a:ea typeface="Open Sans"/>
                <a:cs typeface="Open Sans"/>
              </a:rPr>
              <a:t> </a:t>
            </a:r>
            <a:r>
              <a:rPr lang="en-US" sz="1400" i="1" dirty="0" err="1">
                <a:latin typeface="Calibri"/>
                <a:ea typeface="Open Sans"/>
                <a:cs typeface="Open Sans"/>
              </a:rPr>
              <a:t>elektronicznej</a:t>
            </a:r>
            <a:r>
              <a:rPr lang="en-US" sz="1400" i="1" dirty="0">
                <a:latin typeface="Calibri"/>
                <a:ea typeface="Open Sans"/>
                <a:cs typeface="Open Sans"/>
              </a:rPr>
              <a:t>, o </a:t>
            </a:r>
            <a:r>
              <a:rPr lang="en-US" sz="1400" i="1" dirty="0" err="1">
                <a:latin typeface="Calibri"/>
                <a:ea typeface="Open Sans"/>
                <a:cs typeface="Open Sans"/>
              </a:rPr>
              <a:t>ile</a:t>
            </a:r>
            <a:r>
              <a:rPr lang="en-US" sz="1400" i="1" dirty="0">
                <a:latin typeface="Calibri"/>
                <a:ea typeface="Open Sans"/>
                <a:cs typeface="Open Sans"/>
              </a:rPr>
              <a:t> </a:t>
            </a:r>
            <a:r>
              <a:rPr lang="en-US" sz="1400" i="1" dirty="0" err="1">
                <a:latin typeface="Calibri"/>
                <a:ea typeface="Open Sans"/>
                <a:cs typeface="Open Sans"/>
              </a:rPr>
              <a:t>osoba</a:t>
            </a:r>
            <a:r>
              <a:rPr lang="en-US" sz="1400" i="1" dirty="0">
                <a:latin typeface="Calibri"/>
                <a:ea typeface="Open Sans"/>
                <a:cs typeface="Open Sans"/>
              </a:rPr>
              <a:t> </a:t>
            </a:r>
            <a:r>
              <a:rPr lang="en-US" sz="1400" i="1" dirty="0" err="1">
                <a:latin typeface="Calibri"/>
                <a:ea typeface="Open Sans"/>
                <a:cs typeface="Open Sans"/>
              </a:rPr>
              <a:t>uprawniona</a:t>
            </a:r>
            <a:r>
              <a:rPr lang="en-US" sz="1400" i="1" dirty="0">
                <a:latin typeface="Calibri"/>
                <a:ea typeface="Open Sans"/>
                <a:cs typeface="Open Sans"/>
              </a:rPr>
              <a:t> do </a:t>
            </a:r>
            <a:r>
              <a:rPr lang="en-US" sz="1400" i="1" dirty="0" err="1">
                <a:latin typeface="Calibri"/>
                <a:ea typeface="Open Sans"/>
                <a:cs typeface="Open Sans"/>
              </a:rPr>
              <a:t>podpisania</a:t>
            </a:r>
            <a:r>
              <a:rPr lang="en-US" sz="1400" i="1" dirty="0">
                <a:latin typeface="Calibri"/>
                <a:ea typeface="Open Sans"/>
                <a:cs typeface="Open Sans"/>
              </a:rPr>
              <a:t> </a:t>
            </a:r>
            <a:r>
              <a:rPr lang="en-US" sz="1400" i="1" dirty="0" err="1">
                <a:latin typeface="Calibri"/>
                <a:ea typeface="Open Sans"/>
                <a:cs typeface="Open Sans"/>
              </a:rPr>
              <a:t>dokumentu</a:t>
            </a:r>
            <a:r>
              <a:rPr lang="en-US" sz="1400" i="1" dirty="0">
                <a:latin typeface="Calibri"/>
                <a:ea typeface="Open Sans"/>
                <a:cs typeface="Open Sans"/>
              </a:rPr>
              <a:t>/</a:t>
            </a:r>
            <a:r>
              <a:rPr lang="en-US" sz="1400" i="1" dirty="0" err="1">
                <a:latin typeface="Calibri"/>
                <a:ea typeface="Open Sans"/>
                <a:cs typeface="Open Sans"/>
              </a:rPr>
              <a:t>oświadczenia</a:t>
            </a:r>
            <a:r>
              <a:rPr lang="en-US" sz="1400" i="1" dirty="0">
                <a:latin typeface="Calibri"/>
                <a:ea typeface="Open Sans"/>
                <a:cs typeface="Open Sans"/>
              </a:rPr>
              <a:t> </a:t>
            </a:r>
            <a:r>
              <a:rPr lang="en-US" sz="1400" i="1" dirty="0" err="1">
                <a:latin typeface="Calibri"/>
                <a:ea typeface="Open Sans"/>
                <a:cs typeface="Open Sans"/>
              </a:rPr>
              <a:t>załączanego</a:t>
            </a:r>
            <a:r>
              <a:rPr lang="en-US" sz="1400" i="1" dirty="0">
                <a:latin typeface="Calibri"/>
                <a:ea typeface="Open Sans"/>
                <a:cs typeface="Open Sans"/>
              </a:rPr>
              <a:t> </a:t>
            </a:r>
            <a:r>
              <a:rPr lang="en-US" sz="1400" i="1" dirty="0" err="1">
                <a:latin typeface="Calibri"/>
                <a:ea typeface="Open Sans"/>
                <a:cs typeface="Open Sans"/>
              </a:rPr>
              <a:t>poprzez</a:t>
            </a:r>
            <a:r>
              <a:rPr lang="en-US" sz="1400" i="1" dirty="0">
                <a:latin typeface="Calibri"/>
                <a:ea typeface="Open Sans"/>
                <a:cs typeface="Open Sans"/>
              </a:rPr>
              <a:t> BK2021 </a:t>
            </a:r>
            <a:r>
              <a:rPr lang="en-US" sz="1400" i="1" dirty="0" err="1">
                <a:latin typeface="Calibri"/>
                <a:ea typeface="Open Sans"/>
                <a:cs typeface="Open Sans"/>
              </a:rPr>
              <a:t>posiada</a:t>
            </a:r>
            <a:r>
              <a:rPr lang="en-US" sz="1400" i="1" dirty="0">
                <a:latin typeface="Calibri"/>
                <a:ea typeface="Open Sans"/>
                <a:cs typeface="Open Sans"/>
              </a:rPr>
              <a:t> </a:t>
            </a:r>
            <a:r>
              <a:rPr lang="en-US" sz="1400" i="1" dirty="0" err="1">
                <a:latin typeface="Calibri"/>
                <a:ea typeface="Open Sans"/>
                <a:cs typeface="Open Sans"/>
              </a:rPr>
              <a:t>kwalifikowany</a:t>
            </a:r>
            <a:r>
              <a:rPr lang="en-US" sz="1400" i="1" dirty="0">
                <a:latin typeface="Calibri"/>
                <a:ea typeface="Open Sans"/>
                <a:cs typeface="Open Sans"/>
              </a:rPr>
              <a:t> </a:t>
            </a:r>
            <a:r>
              <a:rPr lang="en-US" sz="1400" i="1" dirty="0" err="1">
                <a:latin typeface="Calibri"/>
                <a:ea typeface="Open Sans"/>
                <a:cs typeface="Open Sans"/>
              </a:rPr>
              <a:t>podpis</a:t>
            </a:r>
            <a:r>
              <a:rPr lang="en-US" sz="1400" i="1" dirty="0">
                <a:latin typeface="Calibri"/>
                <a:ea typeface="Open Sans"/>
                <a:cs typeface="Open Sans"/>
              </a:rPr>
              <a:t> </a:t>
            </a:r>
            <a:r>
              <a:rPr lang="en-US" sz="1400" i="1" dirty="0" err="1">
                <a:latin typeface="Calibri"/>
                <a:ea typeface="Open Sans"/>
                <a:cs typeface="Open Sans"/>
              </a:rPr>
              <a:t>elektroniczny</a:t>
            </a:r>
            <a:r>
              <a:rPr lang="en-US" sz="1400" i="1" dirty="0">
                <a:latin typeface="Calibri"/>
                <a:ea typeface="Open Sans"/>
                <a:cs typeface="Open Sans"/>
              </a:rPr>
              <a:t> (</a:t>
            </a:r>
            <a:r>
              <a:rPr lang="en-US" sz="1400" i="1" dirty="0" err="1">
                <a:latin typeface="Calibri"/>
                <a:ea typeface="Open Sans"/>
                <a:cs typeface="Open Sans"/>
              </a:rPr>
              <a:t>przy</a:t>
            </a:r>
            <a:r>
              <a:rPr lang="en-US" sz="1400" i="1" dirty="0">
                <a:latin typeface="Calibri"/>
                <a:ea typeface="Open Sans"/>
                <a:cs typeface="Open Sans"/>
              </a:rPr>
              <a:t> </a:t>
            </a:r>
            <a:r>
              <a:rPr lang="en-US" sz="1400" i="1" dirty="0" err="1">
                <a:latin typeface="Calibri"/>
                <a:ea typeface="Open Sans"/>
                <a:cs typeface="Open Sans"/>
              </a:rPr>
              <a:t>czym</a:t>
            </a:r>
            <a:r>
              <a:rPr lang="en-US" sz="1400" i="1" dirty="0">
                <a:latin typeface="Calibri"/>
                <a:ea typeface="Open Sans"/>
                <a:cs typeface="Open Sans"/>
              </a:rPr>
              <a:t> </a:t>
            </a:r>
            <a:r>
              <a:rPr lang="en-US" sz="1400" i="1" dirty="0" err="1">
                <a:latin typeface="Calibri"/>
                <a:ea typeface="Open Sans"/>
                <a:cs typeface="Open Sans"/>
              </a:rPr>
              <a:t>kwalifikowany</a:t>
            </a:r>
            <a:r>
              <a:rPr lang="en-US" sz="1400" i="1" dirty="0">
                <a:latin typeface="Calibri"/>
                <a:ea typeface="Open Sans"/>
                <a:cs typeface="Open Sans"/>
              </a:rPr>
              <a:t> </a:t>
            </a:r>
            <a:r>
              <a:rPr lang="en-US" sz="1400" i="1" dirty="0" err="1">
                <a:latin typeface="Calibri"/>
                <a:ea typeface="Open Sans"/>
                <a:cs typeface="Open Sans"/>
              </a:rPr>
              <a:t>podpis</a:t>
            </a:r>
            <a:r>
              <a:rPr lang="en-US" sz="1400" i="1" dirty="0">
                <a:latin typeface="Calibri"/>
                <a:ea typeface="Open Sans"/>
                <a:cs typeface="Open Sans"/>
              </a:rPr>
              <a:t> </a:t>
            </a:r>
            <a:r>
              <a:rPr lang="en-US" sz="1400" i="1" dirty="0" err="1">
                <a:latin typeface="Calibri"/>
                <a:ea typeface="Open Sans"/>
                <a:cs typeface="Open Sans"/>
              </a:rPr>
              <a:t>elektroniczny</a:t>
            </a:r>
            <a:r>
              <a:rPr lang="en-US" sz="1400" i="1" dirty="0">
                <a:latin typeface="Calibri"/>
                <a:ea typeface="Open Sans"/>
                <a:cs typeface="Open Sans"/>
              </a:rPr>
              <a:t> </a:t>
            </a:r>
            <a:r>
              <a:rPr lang="en-US" sz="1400" i="1" dirty="0" err="1">
                <a:latin typeface="Calibri"/>
                <a:ea typeface="Open Sans"/>
                <a:cs typeface="Open Sans"/>
              </a:rPr>
              <a:t>nie</a:t>
            </a:r>
            <a:r>
              <a:rPr lang="en-US" sz="1400" i="1" dirty="0">
                <a:latin typeface="Calibri"/>
                <a:ea typeface="Open Sans"/>
                <a:cs typeface="Open Sans"/>
              </a:rPr>
              <a:t> jest </a:t>
            </a:r>
            <a:r>
              <a:rPr lang="en-US" sz="1400" i="1" dirty="0" err="1">
                <a:latin typeface="Calibri"/>
                <a:ea typeface="Open Sans"/>
                <a:cs typeface="Open Sans"/>
              </a:rPr>
              <a:t>obligatoryjny</a:t>
            </a:r>
            <a:r>
              <a:rPr lang="en-US" sz="1400" i="1" dirty="0">
                <a:latin typeface="Calibri"/>
                <a:ea typeface="Open Sans"/>
                <a:cs typeface="Open Sans"/>
              </a:rPr>
              <a:t> do </a:t>
            </a:r>
            <a:r>
              <a:rPr lang="en-US" sz="1400" i="1" dirty="0" err="1">
                <a:latin typeface="Calibri"/>
                <a:ea typeface="Open Sans"/>
                <a:cs typeface="Open Sans"/>
              </a:rPr>
              <a:t>złożenia</a:t>
            </a:r>
            <a:r>
              <a:rPr lang="en-US" sz="1400" i="1" dirty="0">
                <a:latin typeface="Calibri"/>
                <a:ea typeface="Open Sans"/>
                <a:cs typeface="Open Sans"/>
              </a:rPr>
              <a:t> </a:t>
            </a:r>
            <a:r>
              <a:rPr lang="en-US" sz="1400" i="1" dirty="0" err="1">
                <a:latin typeface="Calibri"/>
                <a:ea typeface="Open Sans"/>
                <a:cs typeface="Open Sans"/>
              </a:rPr>
              <a:t>oferty</a:t>
            </a:r>
            <a:r>
              <a:rPr lang="en-US" sz="1400" i="1" dirty="0">
                <a:latin typeface="Calibri"/>
                <a:ea typeface="Open Sans"/>
                <a:cs typeface="Open Sans"/>
              </a:rPr>
              <a:t> w BK2021"</a:t>
            </a:r>
            <a:r>
              <a:rPr lang="en-US" sz="1400" dirty="0">
                <a:latin typeface="Calibri"/>
                <a:ea typeface="Open Sans"/>
                <a:cs typeface="Open Sans"/>
              </a:rPr>
              <a:t>)</a:t>
            </a:r>
            <a:endParaRPr lang="en-US" sz="1400" dirty="0">
              <a:latin typeface="Calibri"/>
              <a:ea typeface="Calibri"/>
              <a:cs typeface="Open Sans"/>
            </a:endParaRPr>
          </a:p>
          <a:p>
            <a:endParaRPr lang="pl-PL" sz="1200" dirty="0"/>
          </a:p>
        </p:txBody>
      </p:sp>
      <p:pic>
        <p:nvPicPr>
          <p:cNvPr id="5" name="Obraz 4" descr="Ciąg znaków: Fundusze Europejskie, flaga Polski, flaga Unii Europejskiej i logotyp Narodowego Funduszu Ochrony Środowiska i Gospodarki Wodnej.">
            <a:extLst>
              <a:ext uri="{FF2B5EF4-FFF2-40B4-BE49-F238E27FC236}">
                <a16:creationId xmlns:a16="http://schemas.microsoft.com/office/drawing/2014/main" id="{891049A0-30AD-C742-3919-C6A6254C733A}"/>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a:xfrm>
            <a:off x="3507756" y="6357308"/>
            <a:ext cx="5643418" cy="466928"/>
          </a:xfrm>
          <a:prstGeom prst="rect">
            <a:avLst/>
          </a:prstGeom>
        </p:spPr>
      </p:pic>
      <p:sp>
        <p:nvSpPr>
          <p:cNvPr id="6" name="Prostokąt 5">
            <a:extLst>
              <a:ext uri="{FF2B5EF4-FFF2-40B4-BE49-F238E27FC236}">
                <a16:creationId xmlns:a16="http://schemas.microsoft.com/office/drawing/2014/main" id="{CD556B39-8457-32D3-12AF-BFB987FC3472}"/>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B5FB46C9-A29D-2280-219A-B7135FE2D5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34322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0B546-A3C2-9374-B0C2-E79D26B38E3E}"/>
              </a:ext>
            </a:extLst>
          </p:cNvPr>
          <p:cNvSpPr>
            <a:spLocks noGrp="1"/>
          </p:cNvSpPr>
          <p:nvPr>
            <p:ph type="body" sz="quarter" idx="13"/>
          </p:nvPr>
        </p:nvSpPr>
        <p:spPr>
          <a:xfrm>
            <a:off x="469343" y="972457"/>
            <a:ext cx="6249412" cy="1267279"/>
          </a:xfrm>
        </p:spPr>
        <p:txBody>
          <a:bodyPr anchor="ctr">
            <a:normAutofit/>
          </a:bodyPr>
          <a:lstStyle/>
          <a:p>
            <a:r>
              <a:rPr lang="en-US" sz="2800">
                <a:latin typeface="Calibri"/>
                <a:ea typeface="Calibri"/>
                <a:cs typeface="Calibri"/>
              </a:rPr>
              <a:t>OFERTA POZA BAZĄ </a:t>
            </a:r>
          </a:p>
        </p:txBody>
      </p:sp>
      <p:sp>
        <p:nvSpPr>
          <p:cNvPr id="4" name="Text Placeholder 3">
            <a:extLst>
              <a:ext uri="{FF2B5EF4-FFF2-40B4-BE49-F238E27FC236}">
                <a16:creationId xmlns:a16="http://schemas.microsoft.com/office/drawing/2014/main" id="{87F7F07D-BD30-1254-77E8-09638AC7AC98}"/>
              </a:ext>
            </a:extLst>
          </p:cNvPr>
          <p:cNvSpPr>
            <a:spLocks noGrp="1"/>
          </p:cNvSpPr>
          <p:nvPr>
            <p:ph type="body" sz="quarter" idx="14"/>
          </p:nvPr>
        </p:nvSpPr>
        <p:spPr>
          <a:xfrm>
            <a:off x="469342" y="2224479"/>
            <a:ext cx="11030508" cy="3693886"/>
          </a:xfrm>
        </p:spPr>
        <p:txBody>
          <a:bodyPr anchor="ctr">
            <a:normAutofit/>
          </a:bodyPr>
          <a:lstStyle/>
          <a:p>
            <a:pPr marL="285750" indent="-285750" algn="just">
              <a:lnSpc>
                <a:spcPct val="100000"/>
              </a:lnSpc>
              <a:spcBef>
                <a:spcPts val="0"/>
              </a:spcBef>
              <a:buFont typeface="Wingdings" panose="020B0604020202020204" pitchFamily="34" charset="0"/>
              <a:buChar char="v"/>
            </a:pPr>
            <a:r>
              <a:rPr lang="en-US" dirty="0" err="1">
                <a:latin typeface="Calibri"/>
                <a:ea typeface="Calibri"/>
                <a:cs typeface="Calibri"/>
              </a:rPr>
              <a:t>Wytyczne</a:t>
            </a:r>
            <a:r>
              <a:rPr lang="en-US" dirty="0">
                <a:latin typeface="Calibri"/>
                <a:ea typeface="Calibri"/>
                <a:cs typeface="Calibri"/>
              </a:rPr>
              <a:t> </a:t>
            </a:r>
            <a:r>
              <a:rPr lang="en-US" dirty="0" err="1">
                <a:latin typeface="Calibri"/>
                <a:ea typeface="Calibri"/>
                <a:cs typeface="Calibri"/>
              </a:rPr>
              <a:t>dotyczące</a:t>
            </a:r>
            <a:r>
              <a:rPr lang="en-US" dirty="0">
                <a:latin typeface="Calibri"/>
                <a:ea typeface="Calibri"/>
                <a:cs typeface="Calibri"/>
              </a:rPr>
              <a:t> </a:t>
            </a:r>
            <a:r>
              <a:rPr lang="en-US" dirty="0" err="1">
                <a:latin typeface="Calibri"/>
                <a:ea typeface="Calibri"/>
                <a:cs typeface="Calibri"/>
              </a:rPr>
              <a:t>kwalifikowalności</a:t>
            </a:r>
            <a:r>
              <a:rPr lang="en-US" dirty="0">
                <a:latin typeface="Calibri"/>
                <a:ea typeface="Calibri"/>
                <a:cs typeface="Calibri"/>
              </a:rPr>
              <a:t> </a:t>
            </a:r>
            <a:r>
              <a:rPr lang="en-US" dirty="0" err="1">
                <a:latin typeface="Calibri"/>
                <a:ea typeface="Calibri"/>
                <a:cs typeface="Calibri"/>
              </a:rPr>
              <a:t>wydatków</a:t>
            </a:r>
            <a:r>
              <a:rPr lang="en-US" dirty="0">
                <a:latin typeface="Calibri"/>
                <a:ea typeface="Calibri"/>
                <a:cs typeface="Calibri"/>
              </a:rPr>
              <a:t> </a:t>
            </a:r>
            <a:r>
              <a:rPr lang="en-US" dirty="0" err="1">
                <a:latin typeface="Calibri"/>
                <a:ea typeface="Calibri"/>
                <a:cs typeface="Calibri"/>
              </a:rPr>
              <a:t>na</a:t>
            </a:r>
            <a:r>
              <a:rPr lang="en-US" dirty="0">
                <a:latin typeface="Calibri"/>
                <a:ea typeface="Calibri"/>
                <a:cs typeface="Calibri"/>
              </a:rPr>
              <a:t> </a:t>
            </a:r>
            <a:r>
              <a:rPr lang="en-US" dirty="0" err="1">
                <a:latin typeface="Calibri"/>
                <a:ea typeface="Calibri"/>
                <a:cs typeface="Calibri"/>
              </a:rPr>
              <a:t>lata</a:t>
            </a:r>
            <a:r>
              <a:rPr lang="en-US" dirty="0">
                <a:latin typeface="Calibri"/>
                <a:ea typeface="Calibri"/>
                <a:cs typeface="Calibri"/>
              </a:rPr>
              <a:t> 2021-2027 </a:t>
            </a:r>
            <a:r>
              <a:rPr lang="en-US" dirty="0" err="1">
                <a:latin typeface="Calibri"/>
                <a:ea typeface="Calibri"/>
                <a:cs typeface="Calibri"/>
              </a:rPr>
              <a:t>nie</a:t>
            </a:r>
            <a:r>
              <a:rPr lang="en-US" dirty="0">
                <a:latin typeface="Calibri"/>
                <a:ea typeface="Calibri"/>
                <a:cs typeface="Calibri"/>
              </a:rPr>
              <a:t> </a:t>
            </a:r>
            <a:r>
              <a:rPr lang="en-US" dirty="0" err="1">
                <a:latin typeface="Calibri"/>
                <a:ea typeface="Calibri"/>
                <a:cs typeface="Calibri"/>
              </a:rPr>
              <a:t>dopuszczają</a:t>
            </a:r>
            <a:r>
              <a:rPr lang="en-US" dirty="0">
                <a:latin typeface="Calibri"/>
                <a:ea typeface="Calibri"/>
                <a:cs typeface="Calibri"/>
              </a:rPr>
              <a:t> </a:t>
            </a:r>
            <a:r>
              <a:rPr lang="en-US" dirty="0" err="1">
                <a:latin typeface="Calibri"/>
                <a:ea typeface="Calibri"/>
                <a:cs typeface="Calibri"/>
              </a:rPr>
              <a:t>innej</a:t>
            </a:r>
            <a:r>
              <a:rPr lang="en-US" dirty="0">
                <a:latin typeface="Calibri"/>
                <a:ea typeface="Calibri"/>
                <a:cs typeface="Calibri"/>
              </a:rPr>
              <a:t> </a:t>
            </a:r>
            <a:r>
              <a:rPr lang="en-US" dirty="0" err="1">
                <a:latin typeface="Calibri"/>
                <a:ea typeface="Calibri"/>
                <a:cs typeface="Calibri"/>
              </a:rPr>
              <a:t>formy</a:t>
            </a:r>
            <a:r>
              <a:rPr lang="en-US" dirty="0">
                <a:latin typeface="Calibri"/>
                <a:ea typeface="Calibri"/>
                <a:cs typeface="Calibri"/>
              </a:rPr>
              <a:t> i </a:t>
            </a:r>
            <a:r>
              <a:rPr lang="en-US" dirty="0" err="1">
                <a:latin typeface="Calibri"/>
                <a:ea typeface="Calibri"/>
                <a:cs typeface="Calibri"/>
              </a:rPr>
              <a:t>sposobu</a:t>
            </a:r>
            <a:r>
              <a:rPr lang="en-US" dirty="0">
                <a:latin typeface="Calibri"/>
                <a:ea typeface="Calibri"/>
                <a:cs typeface="Calibri"/>
              </a:rPr>
              <a:t> </a:t>
            </a:r>
            <a:r>
              <a:rPr lang="en-US" dirty="0" err="1">
                <a:latin typeface="Calibri"/>
                <a:ea typeface="Calibri"/>
                <a:cs typeface="Calibri"/>
              </a:rPr>
              <a:t>składania</a:t>
            </a:r>
            <a:r>
              <a:rPr lang="en-US" dirty="0">
                <a:latin typeface="Calibri"/>
                <a:ea typeface="Calibri"/>
                <a:cs typeface="Calibri"/>
              </a:rPr>
              <a:t> </a:t>
            </a:r>
            <a:r>
              <a:rPr lang="en-US" dirty="0" err="1">
                <a:latin typeface="Calibri"/>
                <a:ea typeface="Calibri"/>
                <a:cs typeface="Calibri"/>
              </a:rPr>
              <a:t>ofert</a:t>
            </a:r>
            <a:endParaRPr lang="pl-PL" dirty="0">
              <a:latin typeface="Calibri"/>
              <a:ea typeface="Calibri"/>
              <a:cs typeface="Calibri"/>
            </a:endParaRPr>
          </a:p>
          <a:p>
            <a:pPr algn="just">
              <a:lnSpc>
                <a:spcPct val="100000"/>
              </a:lnSpc>
              <a:spcBef>
                <a:spcPts val="0"/>
              </a:spcBef>
            </a:pPr>
            <a:endParaRPr lang="en-US" dirty="0">
              <a:latin typeface="Calibri"/>
              <a:ea typeface="Calibri"/>
            </a:endParaRPr>
          </a:p>
          <a:p>
            <a:pPr marL="285750" indent="-285750" algn="just">
              <a:lnSpc>
                <a:spcPct val="100000"/>
              </a:lnSpc>
              <a:spcBef>
                <a:spcPts val="0"/>
              </a:spcBef>
              <a:buFont typeface="Wingdings" panose="020B0604020202020204" pitchFamily="34" charset="0"/>
              <a:buChar char="v"/>
            </a:pPr>
            <a:r>
              <a:rPr lang="en-US" dirty="0" err="1">
                <a:latin typeface="Calibri"/>
                <a:ea typeface="Calibri"/>
                <a:cs typeface="Calibri"/>
              </a:rPr>
              <a:t>Zamawiający</a:t>
            </a:r>
            <a:r>
              <a:rPr lang="en-US" dirty="0">
                <a:latin typeface="Calibri"/>
                <a:ea typeface="Calibri"/>
                <a:cs typeface="Calibri"/>
              </a:rPr>
              <a:t> </a:t>
            </a:r>
            <a:r>
              <a:rPr lang="en-US" dirty="0" err="1">
                <a:latin typeface="Calibri"/>
                <a:ea typeface="Calibri"/>
                <a:cs typeface="Calibri"/>
              </a:rPr>
              <a:t>powinien</a:t>
            </a:r>
            <a:r>
              <a:rPr lang="en-US" dirty="0">
                <a:latin typeface="Calibri"/>
                <a:ea typeface="Calibri"/>
                <a:cs typeface="Calibri"/>
              </a:rPr>
              <a:t> </a:t>
            </a:r>
            <a:r>
              <a:rPr lang="en-US" dirty="0" err="1">
                <a:latin typeface="Calibri"/>
                <a:ea typeface="Calibri"/>
                <a:cs typeface="Calibri"/>
              </a:rPr>
              <a:t>odrzucić</a:t>
            </a:r>
            <a:r>
              <a:rPr lang="en-US" dirty="0">
                <a:latin typeface="Calibri"/>
                <a:ea typeface="Calibri"/>
                <a:cs typeface="Calibri"/>
              </a:rPr>
              <a:t> </a:t>
            </a:r>
            <a:r>
              <a:rPr lang="en-US" dirty="0" err="1">
                <a:latin typeface="Calibri"/>
                <a:ea typeface="Calibri"/>
                <a:cs typeface="Calibri"/>
              </a:rPr>
              <a:t>ofertę</a:t>
            </a:r>
            <a:endParaRPr lang="pl-PL"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endParaRPr lang="en-US" dirty="0">
              <a:latin typeface="Calibri"/>
              <a:ea typeface="Calibri"/>
            </a:endParaRPr>
          </a:p>
          <a:p>
            <a:pPr marL="285750" indent="-285750" algn="just">
              <a:lnSpc>
                <a:spcPct val="100000"/>
              </a:lnSpc>
              <a:spcBef>
                <a:spcPts val="0"/>
              </a:spcBef>
              <a:buFont typeface="Wingdings" panose="020B0604020202020204" pitchFamily="34" charset="0"/>
              <a:buChar char="v"/>
            </a:pPr>
            <a:r>
              <a:rPr lang="en-US" dirty="0" err="1">
                <a:latin typeface="Calibri"/>
                <a:ea typeface="Open Sans"/>
                <a:cs typeface="Calibri"/>
              </a:rPr>
              <a:t>Jeśli</a:t>
            </a:r>
            <a:r>
              <a:rPr lang="en-US" dirty="0">
                <a:latin typeface="Calibri"/>
                <a:ea typeface="Open Sans"/>
                <a:cs typeface="Calibri"/>
              </a:rPr>
              <a:t> </a:t>
            </a:r>
            <a:r>
              <a:rPr lang="en-US" dirty="0" err="1">
                <a:latin typeface="Calibri"/>
                <a:ea typeface="Open Sans"/>
                <a:cs typeface="Calibri"/>
              </a:rPr>
              <a:t>zamawiający</a:t>
            </a:r>
            <a:r>
              <a:rPr lang="en-US" dirty="0">
                <a:latin typeface="Calibri"/>
                <a:ea typeface="Open Sans"/>
                <a:cs typeface="Calibri"/>
              </a:rPr>
              <a:t> </a:t>
            </a:r>
            <a:r>
              <a:rPr lang="en-US" dirty="0" err="1">
                <a:latin typeface="Calibri"/>
                <a:ea typeface="Open Sans"/>
                <a:cs typeface="Calibri"/>
              </a:rPr>
              <a:t>dopuści</a:t>
            </a:r>
            <a:r>
              <a:rPr lang="en-US" dirty="0">
                <a:latin typeface="Calibri"/>
                <a:ea typeface="Open Sans"/>
                <a:cs typeface="Calibri"/>
              </a:rPr>
              <a:t> </a:t>
            </a:r>
            <a:r>
              <a:rPr lang="en-US" dirty="0" err="1">
                <a:latin typeface="Calibri"/>
                <a:ea typeface="Open Sans"/>
                <a:cs typeface="Calibri"/>
              </a:rPr>
              <a:t>taką</a:t>
            </a:r>
            <a:r>
              <a:rPr lang="en-US" dirty="0">
                <a:latin typeface="Calibri"/>
                <a:ea typeface="Open Sans"/>
                <a:cs typeface="Calibri"/>
              </a:rPr>
              <a:t> </a:t>
            </a:r>
            <a:r>
              <a:rPr lang="en-US" dirty="0" err="1">
                <a:latin typeface="Calibri"/>
                <a:ea typeface="Open Sans"/>
                <a:cs typeface="Calibri"/>
              </a:rPr>
              <a:t>ofertę</a:t>
            </a:r>
            <a:r>
              <a:rPr lang="en-US" dirty="0">
                <a:latin typeface="Calibri"/>
                <a:ea typeface="Open Sans"/>
                <a:cs typeface="Calibri"/>
              </a:rPr>
              <a:t> do </a:t>
            </a:r>
            <a:r>
              <a:rPr lang="en-US" dirty="0" err="1">
                <a:latin typeface="Calibri"/>
                <a:ea typeface="Open Sans"/>
                <a:cs typeface="Calibri"/>
              </a:rPr>
              <a:t>oceny</a:t>
            </a:r>
            <a:r>
              <a:rPr lang="en-US" dirty="0">
                <a:latin typeface="Calibri"/>
                <a:ea typeface="Open Sans"/>
                <a:cs typeface="Calibri"/>
              </a:rPr>
              <a:t>, </a:t>
            </a:r>
            <a:r>
              <a:rPr lang="en-US" dirty="0" err="1">
                <a:latin typeface="Calibri"/>
                <a:ea typeface="Open Sans"/>
                <a:cs typeface="Calibri"/>
              </a:rPr>
              <a:t>postępuje</a:t>
            </a:r>
            <a:r>
              <a:rPr lang="en-US" dirty="0">
                <a:latin typeface="Calibri"/>
                <a:ea typeface="Open Sans"/>
                <a:cs typeface="Calibri"/>
              </a:rPr>
              <a:t> </a:t>
            </a:r>
            <a:r>
              <a:rPr lang="en-US" dirty="0" err="1">
                <a:latin typeface="Calibri"/>
                <a:ea typeface="Open Sans"/>
                <a:cs typeface="Calibri"/>
              </a:rPr>
              <a:t>niezgodnie</a:t>
            </a:r>
            <a:r>
              <a:rPr lang="en-US" dirty="0">
                <a:latin typeface="Calibri"/>
                <a:ea typeface="Open Sans"/>
                <a:cs typeface="Calibri"/>
              </a:rPr>
              <a:t> z </a:t>
            </a:r>
            <a:r>
              <a:rPr lang="en-US" dirty="0" err="1">
                <a:latin typeface="Calibri"/>
                <a:ea typeface="Open Sans"/>
                <a:cs typeface="Calibri"/>
              </a:rPr>
              <a:t>Wytycznymi</a:t>
            </a:r>
            <a:r>
              <a:rPr lang="en-US" dirty="0">
                <a:latin typeface="Calibri"/>
                <a:ea typeface="Open Sans"/>
                <a:cs typeface="Calibri"/>
              </a:rPr>
              <a:t>, </a:t>
            </a:r>
            <a:r>
              <a:rPr lang="en-US" dirty="0" err="1">
                <a:latin typeface="Calibri"/>
                <a:ea typeface="Open Sans"/>
                <a:cs typeface="Calibri"/>
              </a:rPr>
              <a:t>czyli</a:t>
            </a:r>
            <a:r>
              <a:rPr lang="en-US" dirty="0">
                <a:latin typeface="Calibri"/>
                <a:ea typeface="Open Sans"/>
                <a:cs typeface="Calibri"/>
              </a:rPr>
              <a:t> </a:t>
            </a:r>
            <a:r>
              <a:rPr lang="en-US" dirty="0" err="1">
                <a:latin typeface="Calibri"/>
                <a:ea typeface="Open Sans"/>
                <a:cs typeface="Calibri"/>
              </a:rPr>
              <a:t>procedurami</a:t>
            </a:r>
            <a:r>
              <a:rPr lang="en-US" dirty="0">
                <a:latin typeface="Calibri"/>
                <a:ea typeface="Open Sans"/>
                <a:cs typeface="Calibri"/>
              </a:rPr>
              <a:t>, o </a:t>
            </a:r>
            <a:r>
              <a:rPr lang="en-US" dirty="0" err="1">
                <a:latin typeface="Calibri"/>
                <a:ea typeface="Open Sans"/>
                <a:cs typeface="Calibri"/>
              </a:rPr>
              <a:t>których</a:t>
            </a:r>
            <a:r>
              <a:rPr lang="en-US" dirty="0">
                <a:latin typeface="Calibri"/>
                <a:ea typeface="Open Sans"/>
                <a:cs typeface="Calibri"/>
              </a:rPr>
              <a:t> </a:t>
            </a:r>
            <a:r>
              <a:rPr lang="en-US" dirty="0" err="1">
                <a:latin typeface="Calibri"/>
                <a:ea typeface="Open Sans"/>
                <a:cs typeface="Calibri"/>
              </a:rPr>
              <a:t>mowa</a:t>
            </a:r>
            <a:r>
              <a:rPr lang="en-US" dirty="0">
                <a:latin typeface="Calibri"/>
                <a:ea typeface="Open Sans"/>
                <a:cs typeface="Calibri"/>
              </a:rPr>
              <a:t> w art. 184 UFP</a:t>
            </a:r>
          </a:p>
          <a:p>
            <a:pPr algn="just"/>
            <a:endParaRPr lang="en-US" dirty="0">
              <a:latin typeface="Calibri"/>
              <a:ea typeface="Open Sans"/>
              <a:cs typeface="Calibri"/>
            </a:endParaRPr>
          </a:p>
          <a:p>
            <a:pPr algn="just"/>
            <a:r>
              <a:rPr lang="en-US" dirty="0" err="1">
                <a:latin typeface="Calibri"/>
                <a:ea typeface="Open Sans"/>
                <a:cs typeface="Calibri"/>
              </a:rPr>
              <a:t>Stanowisko</a:t>
            </a:r>
            <a:r>
              <a:rPr lang="en-US" dirty="0">
                <a:latin typeface="Calibri"/>
                <a:ea typeface="Open Sans"/>
                <a:cs typeface="Calibri"/>
              </a:rPr>
              <a:t> </a:t>
            </a:r>
            <a:r>
              <a:rPr lang="en-US" dirty="0" err="1">
                <a:latin typeface="Calibri"/>
                <a:ea typeface="Open Sans"/>
                <a:cs typeface="Calibri"/>
              </a:rPr>
              <a:t>MFiPR</a:t>
            </a:r>
            <a:r>
              <a:rPr lang="en-US" dirty="0">
                <a:latin typeface="Calibri"/>
                <a:ea typeface="Open Sans"/>
                <a:cs typeface="Calibri"/>
              </a:rPr>
              <a:t> z </a:t>
            </a:r>
            <a:r>
              <a:rPr lang="en-US" dirty="0" err="1">
                <a:latin typeface="Calibri"/>
                <a:ea typeface="Open Sans"/>
                <a:cs typeface="Calibri"/>
              </a:rPr>
              <a:t>dnia</a:t>
            </a:r>
            <a:r>
              <a:rPr lang="en-US" dirty="0">
                <a:latin typeface="Calibri"/>
                <a:ea typeface="Open Sans"/>
                <a:cs typeface="Calibri"/>
              </a:rPr>
              <a:t> 25 </a:t>
            </a:r>
            <a:r>
              <a:rPr lang="en-US" dirty="0" err="1">
                <a:latin typeface="Calibri"/>
                <a:ea typeface="Open Sans"/>
                <a:cs typeface="Calibri"/>
              </a:rPr>
              <a:t>lipca</a:t>
            </a:r>
            <a:r>
              <a:rPr lang="en-US" dirty="0">
                <a:latin typeface="Calibri"/>
                <a:ea typeface="Open Sans"/>
                <a:cs typeface="Calibri"/>
              </a:rPr>
              <a:t> 2024 r. </a:t>
            </a:r>
            <a:r>
              <a:rPr lang="en-US" dirty="0" err="1">
                <a:latin typeface="Calibri"/>
                <a:ea typeface="Open Sans"/>
                <a:cs typeface="Calibri"/>
              </a:rPr>
              <a:t>znak</a:t>
            </a:r>
            <a:r>
              <a:rPr lang="en-US" dirty="0">
                <a:latin typeface="Calibri"/>
                <a:ea typeface="Open Sans"/>
                <a:cs typeface="Calibri"/>
              </a:rPr>
              <a:t> </a:t>
            </a:r>
            <a:r>
              <a:rPr lang="en-US" dirty="0" err="1">
                <a:latin typeface="Calibri"/>
                <a:ea typeface="Open Sans"/>
                <a:cs typeface="Calibri"/>
              </a:rPr>
              <a:t>sprawy</a:t>
            </a:r>
            <a:r>
              <a:rPr lang="en-US" dirty="0">
                <a:latin typeface="Calibri"/>
                <a:ea typeface="Open Sans"/>
                <a:cs typeface="Calibri"/>
              </a:rPr>
              <a:t>: DPI-XI.6910.4.2024.EK w </a:t>
            </a:r>
            <a:r>
              <a:rPr lang="en-US" dirty="0" err="1">
                <a:latin typeface="Calibri"/>
                <a:ea typeface="Open Sans"/>
                <a:cs typeface="Calibri"/>
              </a:rPr>
              <a:t>sprawie</a:t>
            </a:r>
            <a:r>
              <a:rPr lang="en-US" dirty="0">
                <a:latin typeface="Calibri"/>
                <a:ea typeface="Open Sans"/>
                <a:cs typeface="Calibri"/>
              </a:rPr>
              <a:t> </a:t>
            </a:r>
            <a:r>
              <a:rPr lang="en-US" dirty="0" err="1">
                <a:latin typeface="Calibri"/>
                <a:ea typeface="Open Sans"/>
                <a:cs typeface="Calibri"/>
              </a:rPr>
              <a:t>pisemności</a:t>
            </a:r>
            <a:r>
              <a:rPr lang="en-US" dirty="0">
                <a:latin typeface="Calibri"/>
                <a:ea typeface="Open Sans"/>
                <a:cs typeface="Calibri"/>
              </a:rPr>
              <a:t>, o </a:t>
            </a:r>
            <a:r>
              <a:rPr lang="en-US" dirty="0" err="1">
                <a:latin typeface="Calibri"/>
                <a:ea typeface="Open Sans"/>
                <a:cs typeface="Calibri"/>
              </a:rPr>
              <a:t>której</a:t>
            </a:r>
            <a:r>
              <a:rPr lang="en-US" dirty="0">
                <a:latin typeface="Calibri"/>
                <a:ea typeface="Open Sans"/>
                <a:cs typeface="Calibri"/>
              </a:rPr>
              <a:t> </a:t>
            </a:r>
            <a:r>
              <a:rPr lang="en-US" dirty="0" err="1">
                <a:latin typeface="Calibri"/>
                <a:ea typeface="Open Sans"/>
                <a:cs typeface="Calibri"/>
              </a:rPr>
              <a:t>mowa</a:t>
            </a:r>
            <a:r>
              <a:rPr lang="en-US" dirty="0">
                <a:latin typeface="Calibri"/>
                <a:ea typeface="Open Sans"/>
                <a:cs typeface="Calibri"/>
              </a:rPr>
              <a:t> w </a:t>
            </a:r>
            <a:r>
              <a:rPr lang="pl-PL" dirty="0">
                <a:latin typeface="Calibri"/>
                <a:ea typeface="Open Sans"/>
                <a:cs typeface="Calibri"/>
              </a:rPr>
              <a:t>s</a:t>
            </a:r>
            <a:r>
              <a:rPr lang="en-US" dirty="0" err="1">
                <a:latin typeface="Calibri"/>
                <a:ea typeface="Open Sans"/>
                <a:cs typeface="Calibri"/>
              </a:rPr>
              <a:t>ekcji</a:t>
            </a:r>
            <a:r>
              <a:rPr lang="en-US" dirty="0">
                <a:latin typeface="Calibri"/>
                <a:ea typeface="Open Sans"/>
                <a:cs typeface="Calibri"/>
              </a:rPr>
              <a:t> 3.2.3 </a:t>
            </a:r>
            <a:r>
              <a:rPr lang="en-US" dirty="0" err="1">
                <a:latin typeface="Calibri"/>
                <a:ea typeface="Open Sans"/>
                <a:cs typeface="Calibri"/>
              </a:rPr>
              <a:t>Wytycznych</a:t>
            </a:r>
            <a:r>
              <a:rPr lang="en-US" dirty="0">
                <a:latin typeface="Calibri"/>
                <a:ea typeface="Open Sans"/>
                <a:cs typeface="Calibri"/>
              </a:rPr>
              <a:t> w </a:t>
            </a:r>
            <a:r>
              <a:rPr lang="en-US" dirty="0" err="1">
                <a:latin typeface="Calibri"/>
                <a:ea typeface="Open Sans"/>
                <a:cs typeface="Calibri"/>
              </a:rPr>
              <a:t>kontekście</a:t>
            </a:r>
            <a:r>
              <a:rPr lang="en-US" dirty="0">
                <a:latin typeface="Calibri"/>
                <a:ea typeface="Open Sans"/>
                <a:cs typeface="Calibri"/>
              </a:rPr>
              <a:t> </a:t>
            </a:r>
            <a:r>
              <a:rPr lang="en-US" dirty="0" err="1">
                <a:latin typeface="Calibri"/>
                <a:ea typeface="Open Sans"/>
                <a:cs typeface="Calibri"/>
              </a:rPr>
              <a:t>komunikacji</a:t>
            </a:r>
            <a:r>
              <a:rPr lang="en-US" dirty="0">
                <a:latin typeface="Calibri"/>
                <a:ea typeface="Open Sans"/>
                <a:cs typeface="Calibri"/>
              </a:rPr>
              <a:t> </a:t>
            </a:r>
            <a:r>
              <a:rPr lang="en-US" dirty="0" err="1">
                <a:latin typeface="Calibri"/>
                <a:ea typeface="Open Sans"/>
                <a:cs typeface="Calibri"/>
              </a:rPr>
              <a:t>pomiędzy</a:t>
            </a:r>
            <a:r>
              <a:rPr lang="en-US" dirty="0">
                <a:latin typeface="Calibri"/>
                <a:ea typeface="Open Sans"/>
                <a:cs typeface="Calibri"/>
              </a:rPr>
              <a:t> </a:t>
            </a:r>
            <a:r>
              <a:rPr lang="en-US" dirty="0" err="1">
                <a:latin typeface="Calibri"/>
                <a:ea typeface="Open Sans"/>
                <a:cs typeface="Calibri"/>
              </a:rPr>
              <a:t>beneficjentem</a:t>
            </a:r>
            <a:r>
              <a:rPr lang="en-US" dirty="0">
                <a:latin typeface="Calibri"/>
                <a:ea typeface="Open Sans"/>
                <a:cs typeface="Calibri"/>
              </a:rPr>
              <a:t> a </a:t>
            </a:r>
            <a:r>
              <a:rPr lang="en-US" dirty="0" err="1">
                <a:latin typeface="Calibri"/>
                <a:ea typeface="Open Sans"/>
                <a:cs typeface="Calibri"/>
              </a:rPr>
              <a:t>wykonawcą</a:t>
            </a:r>
            <a:r>
              <a:rPr lang="en-US" dirty="0">
                <a:latin typeface="Calibri"/>
                <a:ea typeface="Open Sans"/>
                <a:cs typeface="Calibri"/>
              </a:rPr>
              <a:t>:</a:t>
            </a:r>
            <a:endParaRPr lang="pl-PL" i="1" dirty="0">
              <a:latin typeface="Calibri"/>
              <a:ea typeface="Open Sans"/>
              <a:cs typeface="Calibri"/>
            </a:endParaRPr>
          </a:p>
          <a:p>
            <a:pPr algn="just"/>
            <a:r>
              <a:rPr lang="en-US" dirty="0">
                <a:latin typeface="Calibri"/>
                <a:ea typeface="Open Sans"/>
                <a:cs typeface="Calibri"/>
              </a:rPr>
              <a:t>"</a:t>
            </a:r>
            <a:r>
              <a:rPr lang="en-US" i="1" dirty="0" err="1">
                <a:latin typeface="Calibri"/>
                <a:ea typeface="Open Sans"/>
                <a:cs typeface="Calibri"/>
              </a:rPr>
              <a:t>Przyjmowanie</a:t>
            </a:r>
            <a:r>
              <a:rPr lang="en-US" i="1" dirty="0">
                <a:latin typeface="Calibri"/>
                <a:ea typeface="Open Sans"/>
                <a:cs typeface="Calibri"/>
              </a:rPr>
              <a:t> </a:t>
            </a:r>
            <a:r>
              <a:rPr lang="en-US" i="1" dirty="0" err="1">
                <a:latin typeface="Calibri"/>
                <a:ea typeface="Open Sans"/>
                <a:cs typeface="Calibri"/>
              </a:rPr>
              <a:t>ofert</a:t>
            </a:r>
            <a:r>
              <a:rPr lang="en-US" i="1" dirty="0">
                <a:latin typeface="Calibri"/>
                <a:ea typeface="Open Sans"/>
                <a:cs typeface="Calibri"/>
              </a:rPr>
              <a:t> </a:t>
            </a:r>
            <a:r>
              <a:rPr lang="en-US" b="1" i="1" dirty="0" err="1">
                <a:latin typeface="Calibri"/>
                <a:ea typeface="Open Sans"/>
                <a:cs typeface="Calibri"/>
              </a:rPr>
              <a:t>innymi</a:t>
            </a:r>
            <a:r>
              <a:rPr lang="en-US" b="1" i="1" dirty="0">
                <a:latin typeface="Calibri"/>
                <a:ea typeface="Open Sans"/>
                <a:cs typeface="Calibri"/>
              </a:rPr>
              <a:t> </a:t>
            </a:r>
            <a:r>
              <a:rPr lang="en-US" b="1" i="1" dirty="0" err="1">
                <a:latin typeface="Calibri"/>
                <a:ea typeface="Open Sans"/>
                <a:cs typeface="Calibri"/>
              </a:rPr>
              <a:t>kanałami</a:t>
            </a:r>
            <a:r>
              <a:rPr lang="en-US" i="1" dirty="0">
                <a:latin typeface="Calibri"/>
                <a:ea typeface="Open Sans"/>
                <a:cs typeface="Calibri"/>
              </a:rPr>
              <a:t> jest </a:t>
            </a:r>
            <a:r>
              <a:rPr lang="en-US" i="1" dirty="0" err="1">
                <a:latin typeface="Calibri"/>
                <a:ea typeface="Open Sans"/>
                <a:cs typeface="Calibri"/>
              </a:rPr>
              <a:t>niedopuszczalne</a:t>
            </a:r>
            <a:r>
              <a:rPr lang="en-US" i="1" dirty="0">
                <a:latin typeface="Calibri"/>
                <a:ea typeface="Open Sans"/>
                <a:cs typeface="Calibri"/>
              </a:rPr>
              <a:t>, </a:t>
            </a:r>
            <a:r>
              <a:rPr lang="en-US" i="1" dirty="0" err="1">
                <a:latin typeface="Calibri"/>
                <a:ea typeface="Open Sans"/>
                <a:cs typeface="Calibri"/>
              </a:rPr>
              <a:t>oferty</a:t>
            </a:r>
            <a:r>
              <a:rPr lang="en-US" i="1" dirty="0">
                <a:latin typeface="Calibri"/>
                <a:ea typeface="Open Sans"/>
                <a:cs typeface="Calibri"/>
              </a:rPr>
              <a:t> </a:t>
            </a:r>
            <a:r>
              <a:rPr lang="en-US" i="1" dirty="0" err="1">
                <a:latin typeface="Calibri"/>
                <a:ea typeface="Open Sans"/>
                <a:cs typeface="Calibri"/>
              </a:rPr>
              <a:t>takie</a:t>
            </a:r>
            <a:r>
              <a:rPr lang="en-US" i="1" dirty="0">
                <a:latin typeface="Calibri"/>
                <a:ea typeface="Open Sans"/>
                <a:cs typeface="Calibri"/>
              </a:rPr>
              <a:t> </a:t>
            </a:r>
            <a:r>
              <a:rPr lang="en-US" i="1" dirty="0" err="1">
                <a:latin typeface="Calibri"/>
                <a:ea typeface="Open Sans"/>
                <a:cs typeface="Calibri"/>
              </a:rPr>
              <a:t>nie</a:t>
            </a:r>
            <a:r>
              <a:rPr lang="en-US" i="1" dirty="0">
                <a:latin typeface="Calibri"/>
                <a:ea typeface="Open Sans"/>
                <a:cs typeface="Calibri"/>
              </a:rPr>
              <a:t> </a:t>
            </a:r>
            <a:r>
              <a:rPr lang="en-US" i="1" dirty="0" err="1">
                <a:latin typeface="Calibri"/>
                <a:ea typeface="Open Sans"/>
                <a:cs typeface="Calibri"/>
              </a:rPr>
              <a:t>mogą</a:t>
            </a:r>
            <a:r>
              <a:rPr lang="en-US" i="1" dirty="0">
                <a:latin typeface="Calibri"/>
                <a:ea typeface="Open Sans"/>
                <a:cs typeface="Calibri"/>
              </a:rPr>
              <a:t> </a:t>
            </a:r>
            <a:r>
              <a:rPr lang="en-US" i="1" dirty="0" err="1">
                <a:latin typeface="Calibri"/>
                <a:ea typeface="Open Sans"/>
                <a:cs typeface="Calibri"/>
              </a:rPr>
              <a:t>być</a:t>
            </a:r>
            <a:r>
              <a:rPr lang="en-US" i="1" dirty="0">
                <a:latin typeface="Calibri"/>
                <a:ea typeface="Open Sans"/>
                <a:cs typeface="Calibri"/>
              </a:rPr>
              <a:t> brane pod </a:t>
            </a:r>
            <a:r>
              <a:rPr lang="en-US" i="1" dirty="0" err="1">
                <a:latin typeface="Calibri"/>
                <a:ea typeface="Open Sans"/>
                <a:cs typeface="Calibri"/>
              </a:rPr>
              <a:t>uwagę</a:t>
            </a:r>
            <a:r>
              <a:rPr lang="en-US" i="1" dirty="0">
                <a:latin typeface="Calibri"/>
                <a:ea typeface="Open Sans"/>
                <a:cs typeface="Calibri"/>
              </a:rPr>
              <a:t> </a:t>
            </a:r>
            <a:r>
              <a:rPr lang="en-US" i="1" dirty="0" err="1">
                <a:latin typeface="Calibri"/>
                <a:ea typeface="Open Sans"/>
                <a:cs typeface="Calibri"/>
              </a:rPr>
              <a:t>przy</a:t>
            </a:r>
            <a:r>
              <a:rPr lang="en-US" i="1" dirty="0">
                <a:latin typeface="Calibri"/>
                <a:ea typeface="Open Sans"/>
                <a:cs typeface="Calibri"/>
              </a:rPr>
              <a:t> </a:t>
            </a:r>
            <a:r>
              <a:rPr lang="en-US" i="1" dirty="0" err="1">
                <a:latin typeface="Calibri"/>
                <a:ea typeface="Open Sans"/>
                <a:cs typeface="Calibri"/>
              </a:rPr>
              <a:t>wyborze</a:t>
            </a:r>
            <a:r>
              <a:rPr lang="en-US" i="1" dirty="0">
                <a:latin typeface="Calibri"/>
                <a:ea typeface="Open Sans"/>
                <a:cs typeface="Calibri"/>
              </a:rPr>
              <a:t> </a:t>
            </a:r>
            <a:r>
              <a:rPr lang="en-US" i="1" dirty="0" err="1">
                <a:latin typeface="Calibri"/>
                <a:ea typeface="Open Sans"/>
                <a:cs typeface="Calibri"/>
              </a:rPr>
              <a:t>najkorzystniejszej</a:t>
            </a:r>
            <a:r>
              <a:rPr lang="en-US" i="1" dirty="0">
                <a:latin typeface="Calibri"/>
                <a:ea typeface="Open Sans"/>
                <a:cs typeface="Calibri"/>
              </a:rPr>
              <a:t> </a:t>
            </a:r>
            <a:r>
              <a:rPr lang="en-US" i="1" dirty="0" err="1">
                <a:latin typeface="Calibri"/>
                <a:ea typeface="Open Sans"/>
                <a:cs typeface="Calibri"/>
              </a:rPr>
              <a:t>oferty</a:t>
            </a:r>
            <a:r>
              <a:rPr lang="en-US" i="1" dirty="0">
                <a:latin typeface="Calibri"/>
                <a:ea typeface="Open Sans"/>
                <a:cs typeface="Calibri"/>
              </a:rPr>
              <a:t>, i </a:t>
            </a:r>
            <a:r>
              <a:rPr lang="en-US" i="1" dirty="0" err="1">
                <a:latin typeface="Calibri"/>
                <a:ea typeface="Open Sans"/>
                <a:cs typeface="Calibri"/>
              </a:rPr>
              <a:t>należy</a:t>
            </a:r>
            <a:r>
              <a:rPr lang="en-US" i="1" dirty="0">
                <a:latin typeface="Calibri"/>
                <a:ea typeface="Open Sans"/>
                <a:cs typeface="Calibri"/>
              </a:rPr>
              <a:t> je </a:t>
            </a:r>
            <a:r>
              <a:rPr lang="en-US" i="1" dirty="0" err="1">
                <a:latin typeface="Calibri"/>
                <a:ea typeface="Open Sans"/>
                <a:cs typeface="Calibri"/>
              </a:rPr>
              <a:t>odrzucić</a:t>
            </a:r>
            <a:r>
              <a:rPr lang="en-US" i="1" dirty="0">
                <a:latin typeface="Calibri"/>
                <a:ea typeface="Open Sans"/>
                <a:cs typeface="Calibri"/>
              </a:rPr>
              <a:t>"</a:t>
            </a:r>
            <a:endParaRPr lang="en-US" dirty="0">
              <a:latin typeface="Calibri"/>
              <a:cs typeface="Calibri"/>
            </a:endParaRPr>
          </a:p>
        </p:txBody>
      </p:sp>
      <p:pic>
        <p:nvPicPr>
          <p:cNvPr id="11" name="Symbol zastępczy obrazu 10">
            <a:extLst>
              <a:ext uri="{FF2B5EF4-FFF2-40B4-BE49-F238E27FC236}">
                <a16:creationId xmlns:a16="http://schemas.microsoft.com/office/drawing/2014/main" id="{A158C157-A4A7-03C8-BFB4-869CD7654FCC}"/>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p:blipFill>
        <p:spPr>
          <a:xfrm>
            <a:off x="0" y="0"/>
            <a:ext cx="12192000" cy="972457"/>
          </a:xfrm>
        </p:spPr>
      </p:pic>
      <p:sp>
        <p:nvSpPr>
          <p:cNvPr id="5" name="Prostokąt 4">
            <a:extLst>
              <a:ext uri="{FF2B5EF4-FFF2-40B4-BE49-F238E27FC236}">
                <a16:creationId xmlns:a16="http://schemas.microsoft.com/office/drawing/2014/main" id="{5E6AD999-B8AF-C351-2630-EF5B8C9F3C02}"/>
              </a:ext>
            </a:extLst>
          </p:cNvPr>
          <p:cNvSpPr/>
          <p:nvPr/>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CD27F57F-5A47-8B12-D4C7-A63E8892335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pic>
        <p:nvPicPr>
          <p:cNvPr id="7" name="Picture 4">
            <a:extLst>
              <a:ext uri="{FF2B5EF4-FFF2-40B4-BE49-F238E27FC236}">
                <a16:creationId xmlns:a16="http://schemas.microsoft.com/office/drawing/2014/main" id="{6DDCB301-F485-1D55-7385-D1463A48D185}"/>
              </a:ext>
            </a:extLst>
          </p:cNvPr>
          <p:cNvPicPr>
            <a:picLocks noChangeAspect="1"/>
          </p:cNvPicPr>
          <p:nvPr/>
        </p:nvPicPr>
        <p:blipFill>
          <a:blip r:embed="rId4"/>
          <a:stretch>
            <a:fillRect/>
          </a:stretch>
        </p:blipFill>
        <p:spPr>
          <a:xfrm>
            <a:off x="10728778" y="1182914"/>
            <a:ext cx="1090572" cy="1044381"/>
          </a:xfrm>
          <a:prstGeom prst="rect">
            <a:avLst/>
          </a:prstGeom>
        </p:spPr>
      </p:pic>
      <p:sp>
        <p:nvSpPr>
          <p:cNvPr id="2" name="Prostokąt 1">
            <a:extLst>
              <a:ext uri="{FF2B5EF4-FFF2-40B4-BE49-F238E27FC236}">
                <a16:creationId xmlns:a16="http://schemas.microsoft.com/office/drawing/2014/main" id="{A74E0483-AD70-2CEC-CE17-E9D274BE8A8F}"/>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Grafika 7">
            <a:extLst>
              <a:ext uri="{FF2B5EF4-FFF2-40B4-BE49-F238E27FC236}">
                <a16:creationId xmlns:a16="http://schemas.microsoft.com/office/drawing/2014/main" id="{6F8C9AD8-6689-0391-71C6-BFDDE7B871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516832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A5D65DD0-9FCB-CBF9-ABC3-842933C6670C}"/>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9059C36C-6879-6CEF-35F9-8BA33BE250B3}"/>
              </a:ext>
            </a:extLst>
          </p:cNvPr>
          <p:cNvSpPr>
            <a:spLocks noGrp="1"/>
          </p:cNvSpPr>
          <p:nvPr>
            <p:ph type="title"/>
          </p:nvPr>
        </p:nvSpPr>
        <p:spPr>
          <a:xfrm>
            <a:off x="813816" y="1298920"/>
            <a:ext cx="10454824" cy="1642107"/>
          </a:xfrm>
        </p:spPr>
        <p:txBody>
          <a:bodyPr/>
          <a:lstStyle/>
          <a:p>
            <a:r>
              <a:rPr kumimoji="0" lang="en-US" sz="2800" b="1" i="0" u="none" strike="noStrike" kern="1200" cap="none" spc="0" normalizeH="0" baseline="0" noProof="0">
                <a:ln>
                  <a:noFill/>
                </a:ln>
                <a:effectLst/>
                <a:uLnTx/>
                <a:uFillTx/>
                <a:latin typeface="Calibri" panose="020F0502020204030204"/>
                <a:ea typeface="Open Sans"/>
                <a:cs typeface="Open Sans"/>
              </a:rPr>
              <a:t>ZA DUŻE ZAŁĄCZNIKI – OD STRONY OFERENTA</a:t>
            </a:r>
            <a:endParaRPr lang="pl-PL">
              <a:ea typeface="Open Sans"/>
              <a:cs typeface="Open Sans"/>
            </a:endParaRPr>
          </a:p>
        </p:txBody>
      </p:sp>
      <p:sp>
        <p:nvSpPr>
          <p:cNvPr id="5" name="Symbol zastępczy tekstu 4">
            <a:extLst>
              <a:ext uri="{FF2B5EF4-FFF2-40B4-BE49-F238E27FC236}">
                <a16:creationId xmlns:a16="http://schemas.microsoft.com/office/drawing/2014/main" id="{D44F495B-1B8E-099F-480D-7E30DB18F32B}"/>
              </a:ext>
            </a:extLst>
          </p:cNvPr>
          <p:cNvSpPr>
            <a:spLocks noGrp="1"/>
          </p:cNvSpPr>
          <p:nvPr>
            <p:ph type="body" sz="quarter" idx="14"/>
          </p:nvPr>
        </p:nvSpPr>
        <p:spPr>
          <a:xfrm>
            <a:off x="813815" y="2152650"/>
            <a:ext cx="10454825" cy="3804410"/>
          </a:xfrm>
        </p:spPr>
        <p:txBody>
          <a:bodyPr vert="horz" lIns="91440" tIns="45720" rIns="91440" bIns="45720" rtlCol="0" anchor="t">
            <a:normAutofit/>
          </a:bodyPr>
          <a:lstStyle/>
          <a:p>
            <a:pPr marL="285750" indent="-285750" algn="just">
              <a:lnSpc>
                <a:spcPct val="100000"/>
              </a:lnSpc>
              <a:spcBef>
                <a:spcPts val="0"/>
              </a:spcBef>
              <a:buFont typeface="Wingdings" panose="05000000000000000000" pitchFamily="2" charset="2"/>
              <a:buChar char="v"/>
            </a:pPr>
            <a:r>
              <a:rPr lang="en-US" dirty="0" err="1">
                <a:latin typeface="Calibri"/>
                <a:ea typeface="Open Sans"/>
                <a:cs typeface="Open Sans"/>
              </a:rPr>
              <a:t>Pliki</a:t>
            </a:r>
            <a:r>
              <a:rPr lang="en-US" dirty="0">
                <a:latin typeface="Calibri"/>
                <a:ea typeface="Open Sans"/>
                <a:cs typeface="Open Sans"/>
              </a:rPr>
              <a:t>, </a:t>
            </a:r>
            <a:r>
              <a:rPr lang="en-US" dirty="0" err="1">
                <a:latin typeface="Calibri"/>
                <a:ea typeface="Open Sans"/>
                <a:cs typeface="Open Sans"/>
              </a:rPr>
              <a:t>które</a:t>
            </a:r>
            <a:r>
              <a:rPr lang="en-US" dirty="0">
                <a:latin typeface="Calibri"/>
                <a:ea typeface="Open Sans"/>
                <a:cs typeface="Open Sans"/>
              </a:rPr>
              <a:t> </a:t>
            </a:r>
            <a:r>
              <a:rPr lang="en-US" dirty="0" err="1">
                <a:latin typeface="Calibri"/>
                <a:ea typeface="Open Sans"/>
                <a:cs typeface="Open Sans"/>
              </a:rPr>
              <a:t>przekraczają</a:t>
            </a:r>
            <a:r>
              <a:rPr lang="en-US" dirty="0">
                <a:latin typeface="Calibri"/>
                <a:ea typeface="Open Sans"/>
                <a:cs typeface="Open Sans"/>
              </a:rPr>
              <a:t> </a:t>
            </a:r>
            <a:r>
              <a:rPr lang="en-US" dirty="0" err="1">
                <a:latin typeface="Calibri"/>
                <a:ea typeface="Open Sans"/>
                <a:cs typeface="Open Sans"/>
              </a:rPr>
              <a:t>techniczne</a:t>
            </a:r>
            <a:r>
              <a:rPr lang="en-US" dirty="0">
                <a:latin typeface="Calibri"/>
                <a:ea typeface="Open Sans"/>
                <a:cs typeface="Open Sans"/>
              </a:rPr>
              <a:t> </a:t>
            </a:r>
            <a:r>
              <a:rPr lang="en-US" dirty="0" err="1">
                <a:latin typeface="Calibri"/>
                <a:ea typeface="Open Sans"/>
                <a:cs typeface="Open Sans"/>
              </a:rPr>
              <a:t>możliwości</a:t>
            </a:r>
            <a:r>
              <a:rPr lang="en-US" dirty="0">
                <a:latin typeface="Calibri"/>
                <a:ea typeface="Open Sans"/>
                <a:cs typeface="Open Sans"/>
              </a:rPr>
              <a:t> BK2021, w </a:t>
            </a:r>
            <a:r>
              <a:rPr lang="en-US" dirty="0" err="1">
                <a:latin typeface="Calibri"/>
                <a:ea typeface="Open Sans"/>
                <a:cs typeface="Open Sans"/>
              </a:rPr>
              <a:t>pierwszej</a:t>
            </a:r>
            <a:r>
              <a:rPr lang="en-US" dirty="0">
                <a:latin typeface="Calibri"/>
                <a:ea typeface="Open Sans"/>
                <a:cs typeface="Open Sans"/>
              </a:rPr>
              <a:t> </a:t>
            </a:r>
            <a:r>
              <a:rPr lang="en-US" dirty="0" err="1">
                <a:latin typeface="Calibri"/>
                <a:ea typeface="Open Sans"/>
                <a:cs typeface="Open Sans"/>
              </a:rPr>
              <a:t>kolejności</a:t>
            </a:r>
            <a:r>
              <a:rPr lang="en-US" dirty="0">
                <a:latin typeface="Calibri"/>
                <a:ea typeface="Open Sans"/>
                <a:cs typeface="Open Sans"/>
              </a:rPr>
              <a:t> </a:t>
            </a:r>
            <a:r>
              <a:rPr lang="en-US" dirty="0" err="1">
                <a:latin typeface="Calibri"/>
                <a:ea typeface="Open Sans"/>
                <a:cs typeface="Open Sans"/>
              </a:rPr>
              <a:t>należy</a:t>
            </a:r>
            <a:r>
              <a:rPr lang="en-US" dirty="0">
                <a:latin typeface="Calibri"/>
                <a:ea typeface="Open Sans"/>
                <a:cs typeface="Open Sans"/>
              </a:rPr>
              <a:t> </a:t>
            </a:r>
            <a:r>
              <a:rPr lang="en-US" dirty="0" err="1">
                <a:latin typeface="Calibri"/>
                <a:ea typeface="Open Sans"/>
                <a:cs typeface="Open Sans"/>
              </a:rPr>
              <a:t>przesłać</a:t>
            </a:r>
            <a:r>
              <a:rPr lang="en-US" dirty="0">
                <a:latin typeface="Calibri"/>
                <a:ea typeface="Open Sans"/>
                <a:cs typeface="Open Sans"/>
              </a:rPr>
              <a:t> </a:t>
            </a:r>
            <a:r>
              <a:rPr lang="en-US" dirty="0" err="1">
                <a:latin typeface="Calibri"/>
                <a:ea typeface="Open Sans"/>
                <a:cs typeface="Open Sans"/>
              </a:rPr>
              <a:t>przez</a:t>
            </a:r>
            <a:r>
              <a:rPr lang="en-US" dirty="0">
                <a:latin typeface="Calibri"/>
                <a:ea typeface="Open Sans"/>
                <a:cs typeface="Open Sans"/>
              </a:rPr>
              <a:t> </a:t>
            </a:r>
            <a:r>
              <a:rPr lang="en-US" dirty="0" err="1">
                <a:latin typeface="Calibri"/>
                <a:ea typeface="Open Sans"/>
                <a:cs typeface="Open Sans"/>
              </a:rPr>
              <a:t>pocztę</a:t>
            </a:r>
            <a:r>
              <a:rPr lang="en-US" dirty="0">
                <a:latin typeface="Calibri"/>
                <a:ea typeface="Open Sans"/>
                <a:cs typeface="Open Sans"/>
              </a:rPr>
              <a:t> </a:t>
            </a:r>
            <a:r>
              <a:rPr lang="en-US" dirty="0" err="1">
                <a:latin typeface="Calibri"/>
                <a:ea typeface="Open Sans"/>
                <a:cs typeface="Open Sans"/>
              </a:rPr>
              <a:t>elektroniczną</a:t>
            </a:r>
            <a:r>
              <a:rPr lang="en-US" dirty="0">
                <a:latin typeface="Calibri"/>
                <a:ea typeface="Open Sans"/>
                <a:cs typeface="Open Sans"/>
              </a:rPr>
              <a:t> (np. </a:t>
            </a:r>
            <a:r>
              <a:rPr lang="en-US" dirty="0" err="1">
                <a:latin typeface="Calibri"/>
                <a:ea typeface="Open Sans"/>
                <a:cs typeface="Open Sans"/>
              </a:rPr>
              <a:t>na</a:t>
            </a:r>
            <a:r>
              <a:rPr lang="en-US" dirty="0">
                <a:latin typeface="Calibri"/>
                <a:ea typeface="Open Sans"/>
                <a:cs typeface="Open Sans"/>
              </a:rPr>
              <a:t> </a:t>
            </a:r>
            <a:r>
              <a:rPr lang="en-US" dirty="0" err="1">
                <a:latin typeface="Calibri"/>
                <a:ea typeface="Open Sans"/>
                <a:cs typeface="Open Sans"/>
              </a:rPr>
              <a:t>adres</a:t>
            </a:r>
            <a:r>
              <a:rPr lang="en-US" dirty="0">
                <a:latin typeface="Calibri"/>
                <a:ea typeface="Open Sans"/>
                <a:cs typeface="Open Sans"/>
              </a:rPr>
              <a:t> </a:t>
            </a:r>
            <a:r>
              <a:rPr lang="en-US" dirty="0" err="1">
                <a:latin typeface="Calibri"/>
                <a:ea typeface="Open Sans"/>
                <a:cs typeface="Open Sans"/>
              </a:rPr>
              <a:t>ogłoszeniodawcy</a:t>
            </a:r>
            <a:r>
              <a:rPr lang="en-US" dirty="0">
                <a:latin typeface="Calibri"/>
                <a:ea typeface="Open Sans"/>
                <a:cs typeface="Open Sans"/>
              </a:rPr>
              <a:t> </a:t>
            </a:r>
            <a:r>
              <a:rPr lang="en-US" dirty="0" err="1">
                <a:latin typeface="Calibri"/>
                <a:ea typeface="Open Sans"/>
                <a:cs typeface="Open Sans"/>
              </a:rPr>
              <a:t>wskazany</a:t>
            </a:r>
            <a:r>
              <a:rPr lang="en-US" dirty="0">
                <a:latin typeface="Calibri"/>
                <a:ea typeface="Open Sans"/>
                <a:cs typeface="Open Sans"/>
              </a:rPr>
              <a:t> w </a:t>
            </a:r>
            <a:r>
              <a:rPr lang="en-US" dirty="0" err="1">
                <a:latin typeface="Calibri"/>
                <a:ea typeface="Open Sans"/>
                <a:cs typeface="Open Sans"/>
              </a:rPr>
              <a:t>sekcji</a:t>
            </a:r>
            <a:r>
              <a:rPr lang="en-US" dirty="0">
                <a:latin typeface="Calibri"/>
                <a:ea typeface="Open Sans"/>
                <a:cs typeface="Open Sans"/>
              </a:rPr>
              <a:t> "</a:t>
            </a:r>
            <a:r>
              <a:rPr lang="en-US" dirty="0" err="1">
                <a:latin typeface="Calibri"/>
                <a:ea typeface="Open Sans"/>
                <a:cs typeface="Open Sans"/>
              </a:rPr>
              <a:t>Osoby</a:t>
            </a:r>
            <a:r>
              <a:rPr lang="en-US" dirty="0">
                <a:latin typeface="Calibri"/>
                <a:ea typeface="Open Sans"/>
                <a:cs typeface="Open Sans"/>
              </a:rPr>
              <a:t> do </a:t>
            </a:r>
            <a:r>
              <a:rPr lang="en-US" dirty="0" err="1">
                <a:latin typeface="Calibri"/>
                <a:ea typeface="Open Sans"/>
                <a:cs typeface="Open Sans"/>
              </a:rPr>
              <a:t>kontaktu</a:t>
            </a:r>
            <a:r>
              <a:rPr lang="en-US" dirty="0">
                <a:latin typeface="Calibri"/>
                <a:ea typeface="Open Sans"/>
                <a:cs typeface="Open Sans"/>
              </a:rPr>
              <a:t>" </a:t>
            </a:r>
            <a:r>
              <a:rPr lang="en-US" dirty="0" err="1">
                <a:latin typeface="Calibri"/>
                <a:ea typeface="Open Sans"/>
                <a:cs typeface="Open Sans"/>
              </a:rPr>
              <a:t>na</a:t>
            </a:r>
            <a:r>
              <a:rPr lang="en-US" dirty="0">
                <a:latin typeface="Calibri"/>
                <a:ea typeface="Open Sans"/>
                <a:cs typeface="Open Sans"/>
              </a:rPr>
              <a:t> </a:t>
            </a:r>
            <a:r>
              <a:rPr lang="en-US" dirty="0" err="1">
                <a:latin typeface="Calibri"/>
                <a:ea typeface="Open Sans"/>
                <a:cs typeface="Open Sans"/>
              </a:rPr>
              <a:t>ogłoszeniu</a:t>
            </a:r>
            <a:r>
              <a:rPr lang="en-US" dirty="0">
                <a:latin typeface="Calibri"/>
                <a:ea typeface="Open Sans"/>
                <a:cs typeface="Open Sans"/>
              </a:rPr>
              <a:t>)</a:t>
            </a:r>
            <a:endParaRPr lang="en-US" dirty="0"/>
          </a:p>
          <a:p>
            <a:pPr marL="285750" indent="-285750" algn="just">
              <a:lnSpc>
                <a:spcPct val="100000"/>
              </a:lnSpc>
              <a:spcBef>
                <a:spcPts val="0"/>
              </a:spcBef>
              <a:buFont typeface="Wingdings" panose="05000000000000000000" pitchFamily="2" charset="2"/>
              <a:buChar char="v"/>
            </a:pPr>
            <a:endParaRPr lang="en-US" dirty="0">
              <a:latin typeface="Calibri"/>
              <a:ea typeface="Calibri"/>
            </a:endParaRPr>
          </a:p>
          <a:p>
            <a:pPr marL="285750" indent="-285750" algn="just">
              <a:lnSpc>
                <a:spcPct val="100000"/>
              </a:lnSpc>
              <a:spcBef>
                <a:spcPts val="0"/>
              </a:spcBef>
              <a:buFont typeface="Wingdings" panose="05000000000000000000" pitchFamily="2" charset="2"/>
              <a:buChar char="v"/>
            </a:pPr>
            <a:r>
              <a:rPr lang="en-US" dirty="0" err="1">
                <a:latin typeface="Calibri"/>
                <a:ea typeface="Open Sans"/>
                <a:cs typeface="Open Sans"/>
              </a:rPr>
              <a:t>Korzystanie</a:t>
            </a:r>
            <a:r>
              <a:rPr lang="en-US" dirty="0">
                <a:latin typeface="Calibri"/>
                <a:ea typeface="Open Sans"/>
                <a:cs typeface="Open Sans"/>
              </a:rPr>
              <a:t> </a:t>
            </a:r>
            <a:r>
              <a:rPr lang="en-US" dirty="0" err="1">
                <a:latin typeface="Calibri"/>
                <a:ea typeface="Open Sans"/>
                <a:cs typeface="Open Sans"/>
              </a:rPr>
              <a:t>przez</a:t>
            </a:r>
            <a:r>
              <a:rPr lang="en-US" dirty="0">
                <a:latin typeface="Calibri"/>
                <a:ea typeface="Open Sans"/>
                <a:cs typeface="Open Sans"/>
              </a:rPr>
              <a:t> </a:t>
            </a:r>
            <a:r>
              <a:rPr lang="en-US" dirty="0" err="1">
                <a:latin typeface="Calibri"/>
                <a:ea typeface="Open Sans"/>
                <a:cs typeface="Open Sans"/>
              </a:rPr>
              <a:t>oferentów</a:t>
            </a:r>
            <a:r>
              <a:rPr lang="en-US" dirty="0">
                <a:latin typeface="Calibri"/>
                <a:ea typeface="Open Sans"/>
                <a:cs typeface="Open Sans"/>
              </a:rPr>
              <a:t> z </a:t>
            </a:r>
            <a:r>
              <a:rPr lang="en-US" dirty="0" err="1">
                <a:latin typeface="Calibri"/>
                <a:ea typeface="Open Sans"/>
                <a:cs typeface="Open Sans"/>
              </a:rPr>
              <a:t>zewnętrznych</a:t>
            </a:r>
            <a:r>
              <a:rPr lang="en-US" dirty="0">
                <a:latin typeface="Calibri"/>
                <a:ea typeface="Open Sans"/>
                <a:cs typeface="Open Sans"/>
              </a:rPr>
              <a:t> </a:t>
            </a:r>
            <a:r>
              <a:rPr lang="en-US" dirty="0" err="1">
                <a:latin typeface="Calibri"/>
                <a:ea typeface="Open Sans"/>
                <a:cs typeface="Open Sans"/>
              </a:rPr>
              <a:t>linków</a:t>
            </a:r>
            <a:r>
              <a:rPr lang="en-US" dirty="0">
                <a:latin typeface="Calibri"/>
                <a:ea typeface="Open Sans"/>
                <a:cs typeface="Open Sans"/>
              </a:rPr>
              <a:t> </a:t>
            </a:r>
            <a:r>
              <a:rPr lang="en-US" dirty="0" err="1">
                <a:latin typeface="Calibri"/>
                <a:ea typeface="Open Sans"/>
                <a:cs typeface="Open Sans"/>
              </a:rPr>
              <a:t>rekomendowane</a:t>
            </a:r>
            <a:r>
              <a:rPr lang="en-US" dirty="0">
                <a:latin typeface="Calibri"/>
                <a:ea typeface="Open Sans"/>
                <a:cs typeface="Open Sans"/>
              </a:rPr>
              <a:t> jest </a:t>
            </a:r>
            <a:r>
              <a:rPr lang="en-US" dirty="0" err="1">
                <a:latin typeface="Calibri"/>
                <a:ea typeface="Open Sans"/>
                <a:cs typeface="Open Sans"/>
              </a:rPr>
              <a:t>jako</a:t>
            </a:r>
            <a:r>
              <a:rPr lang="en-US" dirty="0">
                <a:latin typeface="Calibri"/>
                <a:ea typeface="Open Sans"/>
                <a:cs typeface="Open Sans"/>
              </a:rPr>
              <a:t> </a:t>
            </a:r>
            <a:r>
              <a:rPr lang="en-US" dirty="0" err="1">
                <a:latin typeface="Calibri"/>
                <a:ea typeface="Open Sans"/>
                <a:cs typeface="Open Sans"/>
              </a:rPr>
              <a:t>możliwość</a:t>
            </a:r>
            <a:r>
              <a:rPr lang="en-US" dirty="0">
                <a:latin typeface="Calibri"/>
                <a:ea typeface="Open Sans"/>
                <a:cs typeface="Open Sans"/>
              </a:rPr>
              <a:t>, z </a:t>
            </a:r>
            <a:r>
              <a:rPr lang="en-US" dirty="0" err="1">
                <a:latin typeface="Calibri"/>
                <a:ea typeface="Open Sans"/>
                <a:cs typeface="Open Sans"/>
              </a:rPr>
              <a:t>której</a:t>
            </a:r>
            <a:r>
              <a:rPr lang="en-US" dirty="0">
                <a:latin typeface="Calibri"/>
                <a:ea typeface="Open Sans"/>
                <a:cs typeface="Open Sans"/>
              </a:rPr>
              <a:t> </a:t>
            </a:r>
            <a:r>
              <a:rPr lang="en-US" dirty="0" err="1">
                <a:latin typeface="Calibri"/>
                <a:ea typeface="Open Sans"/>
                <a:cs typeface="Open Sans"/>
              </a:rPr>
              <a:t>należałoby</a:t>
            </a:r>
            <a:r>
              <a:rPr lang="en-US" dirty="0">
                <a:latin typeface="Calibri"/>
                <a:ea typeface="Open Sans"/>
                <a:cs typeface="Open Sans"/>
              </a:rPr>
              <a:t> </a:t>
            </a:r>
            <a:r>
              <a:rPr lang="en-US" dirty="0" err="1">
                <a:latin typeface="Calibri"/>
                <a:ea typeface="Open Sans"/>
                <a:cs typeface="Open Sans"/>
              </a:rPr>
              <a:t>korzystać</a:t>
            </a:r>
            <a:r>
              <a:rPr lang="en-US" dirty="0">
                <a:latin typeface="Calibri"/>
                <a:ea typeface="Open Sans"/>
                <a:cs typeface="Open Sans"/>
              </a:rPr>
              <a:t> po </a:t>
            </a:r>
            <a:r>
              <a:rPr lang="en-US" dirty="0" err="1">
                <a:latin typeface="Calibri"/>
                <a:ea typeface="Open Sans"/>
                <a:cs typeface="Open Sans"/>
              </a:rPr>
              <a:t>wyczerpaniu</a:t>
            </a:r>
            <a:r>
              <a:rPr lang="en-US" dirty="0">
                <a:latin typeface="Calibri"/>
                <a:ea typeface="Open Sans"/>
                <a:cs typeface="Open Sans"/>
              </a:rPr>
              <a:t> </a:t>
            </a:r>
            <a:r>
              <a:rPr lang="en-US" dirty="0" err="1">
                <a:latin typeface="Calibri"/>
                <a:ea typeface="Open Sans"/>
                <a:cs typeface="Open Sans"/>
              </a:rPr>
              <a:t>się</a:t>
            </a:r>
            <a:r>
              <a:rPr lang="en-US" dirty="0">
                <a:latin typeface="Calibri"/>
                <a:ea typeface="Open Sans"/>
                <a:cs typeface="Open Sans"/>
              </a:rPr>
              <a:t> </a:t>
            </a:r>
            <a:r>
              <a:rPr lang="en-US" dirty="0" err="1">
                <a:latin typeface="Calibri"/>
                <a:ea typeface="Open Sans"/>
                <a:cs typeface="Open Sans"/>
              </a:rPr>
              <a:t>innych</a:t>
            </a:r>
            <a:r>
              <a:rPr lang="en-US" dirty="0">
                <a:latin typeface="Calibri"/>
                <a:ea typeface="Open Sans"/>
                <a:cs typeface="Open Sans"/>
              </a:rPr>
              <a:t> </a:t>
            </a:r>
            <a:r>
              <a:rPr lang="en-US" dirty="0" err="1">
                <a:latin typeface="Calibri"/>
                <a:ea typeface="Open Sans"/>
                <a:cs typeface="Open Sans"/>
              </a:rPr>
              <a:t>możliwości</a:t>
            </a:r>
            <a:r>
              <a:rPr lang="en-US" dirty="0">
                <a:latin typeface="Calibri"/>
                <a:ea typeface="Open Sans"/>
                <a:cs typeface="Open Sans"/>
              </a:rPr>
              <a:t> </a:t>
            </a:r>
            <a:r>
              <a:rPr lang="en-US" dirty="0" err="1">
                <a:latin typeface="Calibri"/>
                <a:ea typeface="Open Sans"/>
                <a:cs typeface="Open Sans"/>
              </a:rPr>
              <a:t>przesłania</a:t>
            </a:r>
            <a:r>
              <a:rPr lang="en-US" dirty="0">
                <a:latin typeface="Calibri"/>
                <a:ea typeface="Open Sans"/>
                <a:cs typeface="Open Sans"/>
              </a:rPr>
              <a:t> </a:t>
            </a:r>
            <a:r>
              <a:rPr lang="en-US" dirty="0" err="1">
                <a:latin typeface="Calibri"/>
                <a:ea typeface="Open Sans"/>
                <a:cs typeface="Open Sans"/>
              </a:rPr>
              <a:t>załączników</a:t>
            </a:r>
            <a:r>
              <a:rPr lang="en-US" dirty="0">
                <a:latin typeface="Calibri"/>
                <a:ea typeface="Open Sans"/>
                <a:cs typeface="Open Sans"/>
              </a:rPr>
              <a:t> do </a:t>
            </a:r>
            <a:r>
              <a:rPr lang="en-US" dirty="0" err="1">
                <a:latin typeface="Calibri"/>
                <a:ea typeface="Open Sans"/>
                <a:cs typeface="Open Sans"/>
              </a:rPr>
              <a:t>swojej</a:t>
            </a:r>
            <a:r>
              <a:rPr lang="en-US" dirty="0">
                <a:latin typeface="Calibri"/>
                <a:ea typeface="Open Sans"/>
                <a:cs typeface="Open Sans"/>
              </a:rPr>
              <a:t> </a:t>
            </a:r>
            <a:r>
              <a:rPr lang="en-US" dirty="0" err="1">
                <a:latin typeface="Calibri"/>
                <a:ea typeface="Open Sans"/>
                <a:cs typeface="Open Sans"/>
              </a:rPr>
              <a:t>oferty</a:t>
            </a:r>
            <a:r>
              <a:rPr lang="en-US" dirty="0">
                <a:latin typeface="Calibri"/>
                <a:ea typeface="Open Sans"/>
                <a:cs typeface="Open Sans"/>
              </a:rPr>
              <a:t> do </a:t>
            </a:r>
            <a:r>
              <a:rPr lang="en-US" dirty="0" err="1">
                <a:latin typeface="Calibri"/>
                <a:ea typeface="Open Sans"/>
                <a:cs typeface="Open Sans"/>
              </a:rPr>
              <a:t>ogłoszenia</a:t>
            </a:r>
            <a:r>
              <a:rPr lang="en-US" dirty="0">
                <a:latin typeface="Calibri"/>
                <a:ea typeface="Open Sans"/>
                <a:cs typeface="Open Sans"/>
              </a:rPr>
              <a:t> </a:t>
            </a:r>
          </a:p>
          <a:p>
            <a:pPr algn="just">
              <a:lnSpc>
                <a:spcPct val="100000"/>
              </a:lnSpc>
              <a:spcBef>
                <a:spcPts val="0"/>
              </a:spcBef>
            </a:pPr>
            <a:endParaRPr lang="en-US" dirty="0">
              <a:latin typeface="Calibri"/>
              <a:ea typeface="Open Sans"/>
              <a:cs typeface="Open Sans"/>
            </a:endParaRPr>
          </a:p>
          <a:p>
            <a:pPr marL="285750" indent="-285750" algn="just">
              <a:lnSpc>
                <a:spcPct val="100000"/>
              </a:lnSpc>
              <a:spcBef>
                <a:spcPts val="0"/>
              </a:spcBef>
              <a:buFont typeface="Wingdings" panose="05000000000000000000" pitchFamily="2" charset="2"/>
              <a:buChar char="v"/>
            </a:pPr>
            <a:r>
              <a:rPr lang="en-US" dirty="0" err="1">
                <a:latin typeface="Calibri"/>
                <a:ea typeface="Open Sans"/>
                <a:cs typeface="Open Sans"/>
              </a:rPr>
              <a:t>Pamiętać</a:t>
            </a:r>
            <a:r>
              <a:rPr lang="en-US" dirty="0">
                <a:latin typeface="Calibri"/>
                <a:ea typeface="Open Sans"/>
                <a:cs typeface="Open Sans"/>
              </a:rPr>
              <a:t> </a:t>
            </a:r>
            <a:r>
              <a:rPr lang="en-US" dirty="0" err="1">
                <a:latin typeface="Calibri"/>
                <a:ea typeface="Open Sans"/>
                <a:cs typeface="Open Sans"/>
              </a:rPr>
              <a:t>należy</a:t>
            </a:r>
            <a:r>
              <a:rPr lang="en-US" dirty="0">
                <a:latin typeface="Calibri"/>
                <a:ea typeface="Open Sans"/>
                <a:cs typeface="Open Sans"/>
              </a:rPr>
              <a:t> o </a:t>
            </a:r>
            <a:r>
              <a:rPr lang="en-US" dirty="0" err="1">
                <a:latin typeface="Calibri"/>
                <a:ea typeface="Open Sans"/>
                <a:cs typeface="Open Sans"/>
              </a:rPr>
              <a:t>konieczności</a:t>
            </a:r>
            <a:r>
              <a:rPr lang="en-US" dirty="0">
                <a:latin typeface="Calibri"/>
                <a:ea typeface="Open Sans"/>
                <a:cs typeface="Open Sans"/>
              </a:rPr>
              <a:t> </a:t>
            </a:r>
            <a:r>
              <a:rPr lang="en-US" dirty="0" err="1">
                <a:latin typeface="Calibri"/>
                <a:ea typeface="Open Sans"/>
                <a:cs typeface="Open Sans"/>
              </a:rPr>
              <a:t>zachowania</a:t>
            </a:r>
            <a:r>
              <a:rPr lang="en-US" dirty="0">
                <a:latin typeface="Calibri"/>
                <a:ea typeface="Open Sans"/>
                <a:cs typeface="Open Sans"/>
              </a:rPr>
              <a:t> </a:t>
            </a:r>
            <a:r>
              <a:rPr lang="en-US" dirty="0" err="1">
                <a:latin typeface="Calibri"/>
                <a:ea typeface="Open Sans"/>
                <a:cs typeface="Open Sans"/>
              </a:rPr>
              <a:t>śladu</a:t>
            </a:r>
            <a:r>
              <a:rPr lang="en-US" dirty="0">
                <a:latin typeface="Calibri"/>
                <a:ea typeface="Open Sans"/>
                <a:cs typeface="Open Sans"/>
              </a:rPr>
              <a:t> </a:t>
            </a:r>
            <a:r>
              <a:rPr lang="en-US" dirty="0" err="1">
                <a:latin typeface="Calibri"/>
                <a:ea typeface="Open Sans"/>
                <a:cs typeface="Open Sans"/>
              </a:rPr>
              <a:t>audytowego</a:t>
            </a:r>
            <a:r>
              <a:rPr lang="en-US" dirty="0">
                <a:latin typeface="Calibri"/>
                <a:ea typeface="Open Sans"/>
                <a:cs typeface="Open Sans"/>
              </a:rPr>
              <a:t>, co w </a:t>
            </a:r>
            <a:r>
              <a:rPr lang="en-US" dirty="0" err="1">
                <a:latin typeface="Calibri"/>
                <a:ea typeface="Open Sans"/>
                <a:cs typeface="Open Sans"/>
              </a:rPr>
              <a:t>przypadku</a:t>
            </a:r>
            <a:r>
              <a:rPr lang="en-US" dirty="0">
                <a:latin typeface="Calibri"/>
                <a:ea typeface="Open Sans"/>
                <a:cs typeface="Open Sans"/>
              </a:rPr>
              <a:t> </a:t>
            </a:r>
            <a:r>
              <a:rPr lang="en-US" dirty="0" err="1">
                <a:latin typeface="Calibri"/>
                <a:ea typeface="Open Sans"/>
                <a:cs typeface="Open Sans"/>
              </a:rPr>
              <a:t>wielu</a:t>
            </a:r>
            <a:r>
              <a:rPr lang="en-US" dirty="0">
                <a:latin typeface="Calibri"/>
                <a:ea typeface="Open Sans"/>
                <a:cs typeface="Open Sans"/>
              </a:rPr>
              <a:t> </a:t>
            </a:r>
            <a:r>
              <a:rPr lang="en-US" dirty="0" err="1">
                <a:latin typeface="Calibri"/>
                <a:ea typeface="Open Sans"/>
                <a:cs typeface="Open Sans"/>
              </a:rPr>
              <a:t>linków</a:t>
            </a:r>
            <a:r>
              <a:rPr lang="en-US" dirty="0">
                <a:latin typeface="Calibri"/>
                <a:ea typeface="Open Sans"/>
                <a:cs typeface="Open Sans"/>
              </a:rPr>
              <a:t> (od </a:t>
            </a:r>
            <a:r>
              <a:rPr lang="en-US" dirty="0" err="1">
                <a:latin typeface="Calibri"/>
                <a:ea typeface="Open Sans"/>
                <a:cs typeface="Open Sans"/>
              </a:rPr>
              <a:t>wielu</a:t>
            </a:r>
            <a:r>
              <a:rPr lang="en-US" dirty="0">
                <a:latin typeface="Calibri"/>
                <a:ea typeface="Open Sans"/>
                <a:cs typeface="Open Sans"/>
              </a:rPr>
              <a:t> </a:t>
            </a:r>
            <a:r>
              <a:rPr lang="en-US" dirty="0" err="1">
                <a:latin typeface="Calibri"/>
                <a:ea typeface="Open Sans"/>
                <a:cs typeface="Open Sans"/>
              </a:rPr>
              <a:t>oferentów</a:t>
            </a:r>
            <a:r>
              <a:rPr lang="en-US" dirty="0">
                <a:latin typeface="Calibri"/>
                <a:ea typeface="Open Sans"/>
                <a:cs typeface="Open Sans"/>
              </a:rPr>
              <a:t>) </a:t>
            </a:r>
            <a:r>
              <a:rPr lang="en-US" dirty="0" err="1">
                <a:latin typeface="Calibri"/>
                <a:ea typeface="Open Sans"/>
                <a:cs typeface="Open Sans"/>
              </a:rPr>
              <a:t>może</a:t>
            </a:r>
            <a:r>
              <a:rPr lang="en-US" dirty="0">
                <a:latin typeface="Calibri"/>
                <a:ea typeface="Open Sans"/>
                <a:cs typeface="Open Sans"/>
              </a:rPr>
              <a:t> </a:t>
            </a:r>
            <a:r>
              <a:rPr lang="en-US" dirty="0" err="1">
                <a:latin typeface="Calibri"/>
                <a:ea typeface="Open Sans"/>
                <a:cs typeface="Open Sans"/>
              </a:rPr>
              <a:t>być</a:t>
            </a:r>
            <a:r>
              <a:rPr lang="en-US" dirty="0">
                <a:latin typeface="Calibri"/>
                <a:ea typeface="Open Sans"/>
                <a:cs typeface="Open Sans"/>
              </a:rPr>
              <a:t> </a:t>
            </a:r>
            <a:r>
              <a:rPr lang="en-US" dirty="0" err="1">
                <a:latin typeface="Calibri"/>
                <a:ea typeface="Open Sans"/>
                <a:cs typeface="Open Sans"/>
              </a:rPr>
              <a:t>utrudnione</a:t>
            </a:r>
            <a:r>
              <a:rPr lang="en-US" dirty="0">
                <a:latin typeface="Calibri"/>
                <a:ea typeface="Open Sans"/>
                <a:cs typeface="Open Sans"/>
              </a:rPr>
              <a:t> – </a:t>
            </a:r>
            <a:r>
              <a:rPr lang="en-US" dirty="0" err="1">
                <a:latin typeface="Calibri"/>
                <a:ea typeface="Open Sans"/>
                <a:cs typeface="Open Sans"/>
              </a:rPr>
              <a:t>niemniej</a:t>
            </a:r>
            <a:r>
              <a:rPr lang="en-US" dirty="0">
                <a:latin typeface="Calibri"/>
                <a:ea typeface="Open Sans"/>
                <a:cs typeface="Open Sans"/>
              </a:rPr>
              <a:t> </a:t>
            </a:r>
            <a:r>
              <a:rPr lang="en-US" dirty="0" err="1">
                <a:latin typeface="Calibri"/>
                <a:ea typeface="Open Sans"/>
                <a:cs typeface="Open Sans"/>
              </a:rPr>
              <a:t>jednak</a:t>
            </a:r>
            <a:r>
              <a:rPr lang="en-US" dirty="0">
                <a:latin typeface="Calibri"/>
                <a:ea typeface="Open Sans"/>
                <a:cs typeface="Open Sans"/>
              </a:rPr>
              <a:t> </a:t>
            </a:r>
            <a:r>
              <a:rPr lang="en-US" dirty="0" err="1">
                <a:latin typeface="Calibri"/>
                <a:ea typeface="Open Sans"/>
                <a:cs typeface="Open Sans"/>
              </a:rPr>
              <a:t>rozwiązanie</a:t>
            </a:r>
            <a:r>
              <a:rPr lang="en-US" dirty="0">
                <a:latin typeface="Calibri"/>
                <a:ea typeface="Open Sans"/>
                <a:cs typeface="Open Sans"/>
              </a:rPr>
              <a:t> to </a:t>
            </a:r>
            <a:r>
              <a:rPr lang="en-US" dirty="0" err="1">
                <a:latin typeface="Calibri"/>
                <a:ea typeface="Open Sans"/>
                <a:cs typeface="Open Sans"/>
              </a:rPr>
              <a:t>może</a:t>
            </a:r>
            <a:r>
              <a:rPr lang="en-US" dirty="0">
                <a:latin typeface="Calibri"/>
                <a:ea typeface="Open Sans"/>
                <a:cs typeface="Open Sans"/>
              </a:rPr>
              <a:t> </a:t>
            </a:r>
            <a:r>
              <a:rPr lang="en-US" dirty="0" err="1">
                <a:latin typeface="Calibri"/>
                <a:ea typeface="Open Sans"/>
                <a:cs typeface="Open Sans"/>
              </a:rPr>
              <a:t>być</a:t>
            </a:r>
            <a:r>
              <a:rPr lang="en-US" dirty="0">
                <a:latin typeface="Calibri"/>
                <a:ea typeface="Open Sans"/>
                <a:cs typeface="Open Sans"/>
              </a:rPr>
              <a:t> </a:t>
            </a:r>
            <a:r>
              <a:rPr lang="en-US" dirty="0" err="1">
                <a:latin typeface="Calibri"/>
                <a:ea typeface="Open Sans"/>
                <a:cs typeface="Open Sans"/>
              </a:rPr>
              <a:t>zastosowane</a:t>
            </a:r>
            <a:r>
              <a:rPr lang="en-US" dirty="0">
                <a:latin typeface="Calibri"/>
                <a:ea typeface="Open Sans"/>
                <a:cs typeface="Open Sans"/>
              </a:rPr>
              <a:t> po </a:t>
            </a:r>
            <a:r>
              <a:rPr lang="en-US" dirty="0" err="1">
                <a:latin typeface="Calibri"/>
                <a:ea typeface="Open Sans"/>
                <a:cs typeface="Open Sans"/>
              </a:rPr>
              <a:t>wyczerpaniu</a:t>
            </a:r>
            <a:r>
              <a:rPr lang="en-US" dirty="0">
                <a:latin typeface="Calibri"/>
                <a:ea typeface="Open Sans"/>
                <a:cs typeface="Open Sans"/>
              </a:rPr>
              <a:t> </a:t>
            </a:r>
            <a:r>
              <a:rPr lang="en-US" dirty="0" err="1">
                <a:latin typeface="Calibri"/>
                <a:ea typeface="Open Sans"/>
                <a:cs typeface="Open Sans"/>
              </a:rPr>
              <a:t>innych</a:t>
            </a:r>
            <a:r>
              <a:rPr lang="en-US" dirty="0">
                <a:latin typeface="Calibri"/>
                <a:ea typeface="Open Sans"/>
                <a:cs typeface="Open Sans"/>
              </a:rPr>
              <a:t> </a:t>
            </a:r>
            <a:r>
              <a:rPr lang="en-US" dirty="0" err="1">
                <a:latin typeface="Calibri"/>
                <a:ea typeface="Open Sans"/>
                <a:cs typeface="Open Sans"/>
              </a:rPr>
              <a:t>możliwości</a:t>
            </a:r>
            <a:endParaRPr lang="en-US" dirty="0">
              <a:latin typeface="Calibri"/>
              <a:ea typeface="Open Sans"/>
              <a:cs typeface="Open Sans"/>
            </a:endParaRPr>
          </a:p>
          <a:p>
            <a:pPr marL="285750" indent="-285750" algn="just">
              <a:lnSpc>
                <a:spcPct val="100000"/>
              </a:lnSpc>
              <a:spcBef>
                <a:spcPts val="0"/>
              </a:spcBef>
              <a:buFont typeface="Wingdings" panose="05000000000000000000" pitchFamily="2" charset="2"/>
              <a:buChar char="v"/>
            </a:pPr>
            <a:endParaRPr lang="en-US" dirty="0">
              <a:latin typeface="Calibri"/>
              <a:ea typeface="Calibri"/>
            </a:endParaRPr>
          </a:p>
          <a:p>
            <a:pPr marL="285750" indent="-285750" algn="just">
              <a:lnSpc>
                <a:spcPct val="100000"/>
              </a:lnSpc>
              <a:spcBef>
                <a:spcPts val="0"/>
              </a:spcBef>
              <a:buFont typeface="Wingdings" panose="05000000000000000000" pitchFamily="2" charset="2"/>
              <a:buChar char="v"/>
            </a:pPr>
            <a:r>
              <a:rPr lang="en-US" dirty="0" err="1">
                <a:latin typeface="Calibri"/>
                <a:ea typeface="Open Sans"/>
                <a:cs typeface="Open Sans"/>
              </a:rPr>
              <a:t>Sposób</a:t>
            </a:r>
            <a:r>
              <a:rPr lang="en-US" dirty="0">
                <a:latin typeface="Calibri"/>
                <a:ea typeface="Open Sans"/>
                <a:cs typeface="Open Sans"/>
              </a:rPr>
              <a:t> </a:t>
            </a:r>
            <a:r>
              <a:rPr lang="en-US" dirty="0" err="1">
                <a:latin typeface="Calibri"/>
                <a:ea typeface="Open Sans"/>
                <a:cs typeface="Open Sans"/>
              </a:rPr>
              <a:t>komunikacji</a:t>
            </a:r>
            <a:r>
              <a:rPr lang="en-US" dirty="0">
                <a:latin typeface="Calibri"/>
                <a:ea typeface="Open Sans"/>
                <a:cs typeface="Open Sans"/>
              </a:rPr>
              <a:t> </a:t>
            </a:r>
            <a:r>
              <a:rPr lang="en-US" dirty="0" err="1">
                <a:latin typeface="Calibri"/>
                <a:ea typeface="Open Sans"/>
                <a:cs typeface="Open Sans"/>
              </a:rPr>
              <a:t>wynikający</a:t>
            </a:r>
            <a:r>
              <a:rPr lang="en-US" dirty="0">
                <a:latin typeface="Calibri"/>
                <a:ea typeface="Open Sans"/>
                <a:cs typeface="Open Sans"/>
              </a:rPr>
              <a:t> z </a:t>
            </a:r>
            <a:r>
              <a:rPr lang="en-US" dirty="0" err="1">
                <a:latin typeface="Calibri"/>
                <a:ea typeface="Open Sans"/>
                <a:cs typeface="Open Sans"/>
              </a:rPr>
              <a:t>zakresu</a:t>
            </a:r>
            <a:r>
              <a:rPr lang="en-US" dirty="0">
                <a:latin typeface="Calibri"/>
                <a:ea typeface="Open Sans"/>
                <a:cs typeface="Open Sans"/>
              </a:rPr>
              <a:t> </a:t>
            </a:r>
            <a:r>
              <a:rPr lang="en-US" dirty="0" err="1">
                <a:latin typeface="Calibri"/>
                <a:ea typeface="Open Sans"/>
                <a:cs typeface="Open Sans"/>
              </a:rPr>
              <a:t>odstąpienia</a:t>
            </a:r>
            <a:r>
              <a:rPr lang="en-US" dirty="0">
                <a:latin typeface="Calibri"/>
                <a:ea typeface="Open Sans"/>
                <a:cs typeface="Open Sans"/>
              </a:rPr>
              <a:t> od </a:t>
            </a:r>
            <a:r>
              <a:rPr lang="en-US" dirty="0" err="1">
                <a:latin typeface="Calibri"/>
                <a:ea typeface="Open Sans"/>
                <a:cs typeface="Open Sans"/>
              </a:rPr>
              <a:t>komunikacji</a:t>
            </a:r>
            <a:r>
              <a:rPr lang="en-US" dirty="0">
                <a:latin typeface="Calibri"/>
                <a:ea typeface="Open Sans"/>
                <a:cs typeface="Open Sans"/>
              </a:rPr>
              <a:t> w BK2021 </a:t>
            </a:r>
            <a:r>
              <a:rPr lang="en-US" dirty="0" err="1">
                <a:latin typeface="Calibri"/>
                <a:ea typeface="Open Sans"/>
                <a:cs typeface="Open Sans"/>
              </a:rPr>
              <a:t>powinien</a:t>
            </a:r>
            <a:r>
              <a:rPr lang="en-US" dirty="0">
                <a:latin typeface="Calibri"/>
                <a:ea typeface="Open Sans"/>
                <a:cs typeface="Open Sans"/>
              </a:rPr>
              <a:t> </a:t>
            </a:r>
            <a:r>
              <a:rPr lang="en-US" dirty="0" err="1">
                <a:latin typeface="Calibri"/>
                <a:ea typeface="Open Sans"/>
                <a:cs typeface="Open Sans"/>
              </a:rPr>
              <a:t>być</a:t>
            </a:r>
            <a:r>
              <a:rPr lang="en-US" dirty="0">
                <a:latin typeface="Calibri"/>
                <a:ea typeface="Open Sans"/>
                <a:cs typeface="Open Sans"/>
              </a:rPr>
              <a:t> </a:t>
            </a:r>
            <a:r>
              <a:rPr lang="en-US" dirty="0" err="1">
                <a:latin typeface="Calibri"/>
                <a:ea typeface="Open Sans"/>
                <a:cs typeface="Open Sans"/>
              </a:rPr>
              <a:t>określony</a:t>
            </a:r>
            <a:r>
              <a:rPr lang="en-US" dirty="0">
                <a:latin typeface="Calibri"/>
                <a:ea typeface="Open Sans"/>
                <a:cs typeface="Open Sans"/>
              </a:rPr>
              <a:t> w </a:t>
            </a:r>
            <a:r>
              <a:rPr lang="en-US" dirty="0" err="1">
                <a:latin typeface="Calibri"/>
                <a:ea typeface="Open Sans"/>
                <a:cs typeface="Open Sans"/>
              </a:rPr>
              <a:t>zapytaniu</a:t>
            </a:r>
            <a:r>
              <a:rPr lang="en-US" dirty="0">
                <a:latin typeface="Calibri"/>
                <a:ea typeface="Open Sans"/>
                <a:cs typeface="Open Sans"/>
              </a:rPr>
              <a:t> </a:t>
            </a:r>
            <a:r>
              <a:rPr lang="en-US" dirty="0" err="1">
                <a:latin typeface="Calibri"/>
                <a:ea typeface="Open Sans"/>
                <a:cs typeface="Open Sans"/>
              </a:rPr>
              <a:t>ofertowym</a:t>
            </a:r>
            <a:endParaRPr lang="en-US" dirty="0">
              <a:latin typeface="Calibri"/>
              <a:ea typeface="Open Sans"/>
              <a:cs typeface="Open Sans"/>
            </a:endParaRPr>
          </a:p>
          <a:p>
            <a:pPr marL="285750" indent="-285750">
              <a:buFont typeface="Wingdings" panose="020B0604020202020204" pitchFamily="34" charset="0"/>
              <a:buChar char="v"/>
            </a:pPr>
            <a:endParaRPr lang="pl-PL" dirty="0">
              <a:latin typeface="Calibri"/>
              <a:ea typeface="Calibri"/>
            </a:endParaRPr>
          </a:p>
        </p:txBody>
      </p:sp>
      <p:sp>
        <p:nvSpPr>
          <p:cNvPr id="4" name="Prostokąt 3">
            <a:extLst>
              <a:ext uri="{FF2B5EF4-FFF2-40B4-BE49-F238E27FC236}">
                <a16:creationId xmlns:a16="http://schemas.microsoft.com/office/drawing/2014/main" id="{3A44EF01-21CF-2B39-487E-0707BF2E1298}"/>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76A9933E-B791-F624-DC7D-E8CA6B03C1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292883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A15D-51BE-34BD-63E6-5DBF663A4881}"/>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0C6E9FE8-5D4C-A4A6-EDD9-8EBAA8EC4E7B}"/>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63067C72-8A5E-96D4-CBA2-F41857114411}"/>
              </a:ext>
            </a:extLst>
          </p:cNvPr>
          <p:cNvSpPr>
            <a:spLocks noGrp="1"/>
          </p:cNvSpPr>
          <p:nvPr>
            <p:ph type="title"/>
          </p:nvPr>
        </p:nvSpPr>
        <p:spPr>
          <a:xfrm>
            <a:off x="302337" y="1168681"/>
            <a:ext cx="11073384" cy="676064"/>
          </a:xfrm>
        </p:spPr>
        <p:txBody>
          <a:bodyPr/>
          <a:lstStyle/>
          <a:p>
            <a:r>
              <a:rPr lang="en-US" err="1">
                <a:latin typeface="Calibri"/>
                <a:ea typeface="Calibri"/>
                <a:cs typeface="Poppins"/>
              </a:rPr>
              <a:t>Przygotowanie</a:t>
            </a:r>
            <a:r>
              <a:rPr lang="en-US">
                <a:latin typeface="Calibri"/>
                <a:ea typeface="Calibri"/>
                <a:cs typeface="Poppins"/>
              </a:rPr>
              <a:t> </a:t>
            </a:r>
            <a:r>
              <a:rPr lang="en-US" err="1">
                <a:latin typeface="Calibri"/>
                <a:ea typeface="Calibri"/>
                <a:cs typeface="Poppins"/>
              </a:rPr>
              <a:t>zapytania</a:t>
            </a:r>
            <a:r>
              <a:rPr lang="en-US">
                <a:latin typeface="Calibri"/>
                <a:ea typeface="Calibri"/>
                <a:cs typeface="Poppins"/>
              </a:rPr>
              <a:t> </a:t>
            </a:r>
            <a:r>
              <a:rPr lang="en-US" err="1">
                <a:latin typeface="Calibri"/>
                <a:ea typeface="Calibri"/>
                <a:cs typeface="Poppins"/>
              </a:rPr>
              <a:t>ofertowego</a:t>
            </a:r>
            <a:endParaRPr lang="en-US">
              <a:latin typeface="Calibri"/>
              <a:ea typeface="Calibri"/>
              <a:cs typeface="Poppins"/>
            </a:endParaRPr>
          </a:p>
        </p:txBody>
      </p:sp>
      <p:sp>
        <p:nvSpPr>
          <p:cNvPr id="5" name="Symbol zastępczy tekstu 4">
            <a:extLst>
              <a:ext uri="{FF2B5EF4-FFF2-40B4-BE49-F238E27FC236}">
                <a16:creationId xmlns:a16="http://schemas.microsoft.com/office/drawing/2014/main" id="{9BF7A67A-2F2C-B391-E49F-00F49E1DB03C}"/>
              </a:ext>
            </a:extLst>
          </p:cNvPr>
          <p:cNvSpPr>
            <a:spLocks noGrp="1"/>
          </p:cNvSpPr>
          <p:nvPr>
            <p:ph type="body" sz="quarter" idx="14"/>
          </p:nvPr>
        </p:nvSpPr>
        <p:spPr>
          <a:xfrm>
            <a:off x="302338" y="1775797"/>
            <a:ext cx="11592604" cy="4579848"/>
          </a:xfrm>
        </p:spPr>
        <p:txBody>
          <a:bodyPr vert="horz" lIns="91440" tIns="45720" rIns="91440" bIns="45720" rtlCol="0" anchor="t">
            <a:normAutofit fontScale="92500" lnSpcReduction="20000"/>
          </a:bodyPr>
          <a:lstStyle/>
          <a:p>
            <a:pPr marL="285750" indent="-285750" algn="just">
              <a:lnSpc>
                <a:spcPct val="100000"/>
              </a:lnSpc>
              <a:spcBef>
                <a:spcPts val="0"/>
              </a:spcBef>
              <a:spcAft>
                <a:spcPts val="600"/>
              </a:spcAft>
              <a:buFont typeface="Wingdings" panose="020B0604020202020204" pitchFamily="34" charset="0"/>
              <a:buChar char="v"/>
            </a:pPr>
            <a:r>
              <a:rPr lang="en-US" b="1" dirty="0">
                <a:latin typeface="Calibri"/>
                <a:ea typeface="Calibri"/>
                <a:cs typeface="Calibri"/>
              </a:rPr>
              <a:t>W </a:t>
            </a:r>
            <a:r>
              <a:rPr lang="en-US" b="1" dirty="0" err="1">
                <a:latin typeface="Calibri"/>
                <a:ea typeface="Calibri"/>
                <a:cs typeface="Calibri"/>
              </a:rPr>
              <a:t>zapytaniu</a:t>
            </a:r>
            <a:r>
              <a:rPr lang="en-US" b="1" dirty="0">
                <a:latin typeface="Calibri"/>
                <a:ea typeface="Calibri"/>
                <a:cs typeface="Calibri"/>
              </a:rPr>
              <a:t> </a:t>
            </a:r>
            <a:r>
              <a:rPr lang="en-US" b="1" dirty="0" err="1">
                <a:latin typeface="Calibri"/>
                <a:ea typeface="Calibri"/>
                <a:cs typeface="Calibri"/>
              </a:rPr>
              <a:t>ofertowym</a:t>
            </a:r>
            <a:r>
              <a:rPr lang="en-US" b="1" dirty="0">
                <a:latin typeface="Calibri"/>
                <a:ea typeface="Calibri"/>
                <a:cs typeface="Calibri"/>
              </a:rPr>
              <a:t> </a:t>
            </a:r>
            <a:r>
              <a:rPr lang="en-US" b="1" dirty="0" err="1">
                <a:latin typeface="Calibri"/>
                <a:ea typeface="Calibri"/>
                <a:cs typeface="Calibri"/>
              </a:rPr>
              <a:t>należy</a:t>
            </a:r>
            <a:r>
              <a:rPr lang="en-US" b="1" dirty="0">
                <a:latin typeface="Calibri"/>
                <a:ea typeface="Calibri"/>
                <a:cs typeface="Calibri"/>
              </a:rPr>
              <a:t> </a:t>
            </a:r>
            <a:r>
              <a:rPr lang="en-US" b="1" dirty="0" err="1">
                <a:latin typeface="Calibri"/>
                <a:ea typeface="Calibri"/>
                <a:cs typeface="Calibri"/>
              </a:rPr>
              <a:t>zamieścić</a:t>
            </a:r>
            <a:r>
              <a:rPr lang="en-US" b="1" dirty="0">
                <a:latin typeface="Calibri"/>
                <a:ea typeface="Calibri"/>
                <a:cs typeface="Calibri"/>
              </a:rPr>
              <a:t> </a:t>
            </a:r>
            <a:r>
              <a:rPr lang="en-US" b="1" dirty="0" err="1">
                <a:latin typeface="Calibri"/>
                <a:ea typeface="Calibri"/>
                <a:cs typeface="Calibri"/>
              </a:rPr>
              <a:t>następujące</a:t>
            </a:r>
            <a:r>
              <a:rPr lang="en-US" b="1" dirty="0">
                <a:latin typeface="Calibri"/>
                <a:ea typeface="Calibri"/>
                <a:cs typeface="Calibri"/>
              </a:rPr>
              <a:t> </a:t>
            </a:r>
            <a:r>
              <a:rPr lang="en-US" b="1" dirty="0" err="1">
                <a:latin typeface="Calibri"/>
                <a:ea typeface="Calibri"/>
                <a:cs typeface="Calibri"/>
              </a:rPr>
              <a:t>informacje</a:t>
            </a:r>
            <a:r>
              <a:rPr lang="en-US" b="1" cap="all" dirty="0">
                <a:latin typeface="Calibri"/>
                <a:ea typeface="Calibri"/>
                <a:cs typeface="Calibri"/>
              </a:rPr>
              <a:t>:</a:t>
            </a:r>
            <a:endParaRPr lang="pl-PL" b="1" cap="all"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opis</a:t>
            </a:r>
            <a:r>
              <a:rPr lang="en-US" sz="1800" dirty="0">
                <a:latin typeface="Calibri"/>
                <a:ea typeface="Calibri"/>
                <a:cs typeface="Calibri"/>
              </a:rPr>
              <a:t> </a:t>
            </a:r>
            <a:r>
              <a:rPr lang="en-US" sz="1800" dirty="0" err="1">
                <a:latin typeface="Calibri"/>
                <a:ea typeface="Calibri"/>
                <a:cs typeface="Calibri"/>
              </a:rPr>
              <a:t>przedmiotu</a:t>
            </a:r>
            <a:r>
              <a:rPr lang="en-US" sz="1800" dirty="0">
                <a:latin typeface="Calibri"/>
                <a:ea typeface="Calibri"/>
                <a:cs typeface="Calibri"/>
              </a:rPr>
              <a:t> </a:t>
            </a:r>
            <a:r>
              <a:rPr lang="en-US" sz="1800" dirty="0" err="1">
                <a:latin typeface="Calibri"/>
                <a:ea typeface="Calibri"/>
                <a:cs typeface="Calibri"/>
              </a:rPr>
              <a:t>zamówienia</a:t>
            </a:r>
            <a:endParaRPr lang="pl-PL"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warunki</a:t>
            </a:r>
            <a:r>
              <a:rPr lang="en-US" sz="1800" dirty="0">
                <a:latin typeface="Calibri"/>
                <a:ea typeface="Calibri"/>
                <a:cs typeface="Calibri"/>
              </a:rPr>
              <a:t> </a:t>
            </a:r>
            <a:r>
              <a:rPr lang="en-US" sz="1800" dirty="0" err="1">
                <a:latin typeface="Calibri"/>
                <a:ea typeface="Calibri"/>
                <a:cs typeface="Calibri"/>
              </a:rPr>
              <a:t>udziału</a:t>
            </a:r>
            <a:r>
              <a:rPr lang="en-US" sz="1800" dirty="0">
                <a:latin typeface="Calibri"/>
                <a:ea typeface="Calibri"/>
                <a:cs typeface="Calibri"/>
              </a:rPr>
              <a:t> w </a:t>
            </a:r>
            <a:r>
              <a:rPr lang="en-US" sz="1800" dirty="0" err="1">
                <a:latin typeface="Calibri"/>
                <a:ea typeface="Calibri"/>
                <a:cs typeface="Calibri"/>
              </a:rPr>
              <a:t>postępowaniu</a:t>
            </a:r>
            <a:endParaRPr lang="pl-PL"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kryteria</a:t>
            </a:r>
            <a:r>
              <a:rPr lang="en-US" sz="1800" dirty="0">
                <a:latin typeface="Calibri"/>
                <a:ea typeface="Calibri"/>
                <a:cs typeface="Calibri"/>
              </a:rPr>
              <a:t> </a:t>
            </a:r>
            <a:r>
              <a:rPr lang="en-US" sz="1800" dirty="0" err="1">
                <a:latin typeface="Calibri"/>
                <a:ea typeface="Calibri"/>
                <a:cs typeface="Calibri"/>
              </a:rPr>
              <a:t>oceny</a:t>
            </a:r>
            <a:r>
              <a:rPr lang="en-US" sz="1800" dirty="0">
                <a:latin typeface="Calibri"/>
                <a:ea typeface="Calibri"/>
                <a:cs typeface="Calibri"/>
              </a:rPr>
              <a:t> </a:t>
            </a:r>
            <a:r>
              <a:rPr lang="en-US" sz="1800" dirty="0" err="1">
                <a:latin typeface="Calibri"/>
                <a:ea typeface="Calibri"/>
                <a:cs typeface="Calibri"/>
              </a:rPr>
              <a:t>ofert</a:t>
            </a:r>
            <a:endParaRPr lang="pl-PL"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termin</a:t>
            </a:r>
            <a:r>
              <a:rPr lang="en-US" sz="1800" dirty="0">
                <a:latin typeface="Calibri"/>
                <a:ea typeface="Calibri"/>
                <a:cs typeface="Calibri"/>
              </a:rPr>
              <a:t> i </a:t>
            </a:r>
            <a:r>
              <a:rPr lang="en-US" sz="1800" dirty="0" err="1">
                <a:latin typeface="Calibri"/>
                <a:ea typeface="Calibri"/>
                <a:cs typeface="Calibri"/>
              </a:rPr>
              <a:t>sposób</a:t>
            </a:r>
            <a:r>
              <a:rPr lang="en-US" sz="1800" dirty="0">
                <a:latin typeface="Calibri"/>
                <a:ea typeface="Calibri"/>
                <a:cs typeface="Calibri"/>
              </a:rPr>
              <a:t> </a:t>
            </a:r>
            <a:r>
              <a:rPr lang="en-US" sz="1800" dirty="0" err="1">
                <a:latin typeface="Calibri"/>
                <a:ea typeface="Calibri"/>
                <a:cs typeface="Calibri"/>
              </a:rPr>
              <a:t>składania</a:t>
            </a:r>
            <a:r>
              <a:rPr lang="en-US" sz="1800" dirty="0">
                <a:latin typeface="Calibri"/>
                <a:ea typeface="Calibri"/>
                <a:cs typeface="Calibri"/>
              </a:rPr>
              <a:t> </a:t>
            </a:r>
            <a:r>
              <a:rPr lang="en-US" sz="1800" dirty="0" err="1">
                <a:latin typeface="Calibri"/>
                <a:ea typeface="Calibri"/>
                <a:cs typeface="Calibri"/>
              </a:rPr>
              <a:t>ofert</a:t>
            </a:r>
            <a:endParaRPr lang="pl-PL"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termin</a:t>
            </a:r>
            <a:r>
              <a:rPr lang="en-US" sz="1800" dirty="0">
                <a:latin typeface="Calibri"/>
                <a:ea typeface="Calibri"/>
                <a:cs typeface="Calibri"/>
              </a:rPr>
              <a:t> </a:t>
            </a:r>
            <a:r>
              <a:rPr lang="en-US" sz="1800" dirty="0" err="1">
                <a:latin typeface="Calibri"/>
                <a:ea typeface="Calibri"/>
                <a:cs typeface="Calibri"/>
              </a:rPr>
              <a:t>wykonania</a:t>
            </a:r>
            <a:r>
              <a:rPr lang="en-US" sz="1800" dirty="0">
                <a:latin typeface="Calibri"/>
                <a:ea typeface="Calibri"/>
                <a:cs typeface="Calibri"/>
              </a:rPr>
              <a:t> </a:t>
            </a:r>
            <a:r>
              <a:rPr lang="en-US" sz="1800" dirty="0" err="1">
                <a:latin typeface="Calibri"/>
                <a:ea typeface="Calibri"/>
                <a:cs typeface="Calibri"/>
              </a:rPr>
              <a:t>zamówienia</a:t>
            </a:r>
            <a:endParaRPr lang="en-US" sz="1800" dirty="0">
              <a:latin typeface="Calibri"/>
              <a:ea typeface="Calibri"/>
              <a:cs typeface="Calibri"/>
            </a:endParaRPr>
          </a:p>
          <a:p>
            <a:pPr marL="514350" lvl="1" indent="-342900" algn="just">
              <a:lnSpc>
                <a:spcPct val="100000"/>
              </a:lnSpc>
              <a:spcBef>
                <a:spcPts val="0"/>
              </a:spcBef>
              <a:spcAft>
                <a:spcPts val="600"/>
              </a:spcAft>
              <a:buClrTx/>
              <a:buAutoNum type="alphaLcParenR"/>
            </a:pPr>
            <a:r>
              <a:rPr lang="en-US" sz="1800" dirty="0" err="1">
                <a:latin typeface="Calibri"/>
                <a:ea typeface="Calibri"/>
                <a:cs typeface="Calibri"/>
              </a:rPr>
              <a:t>informację</a:t>
            </a:r>
            <a:r>
              <a:rPr lang="en-US" sz="1800" dirty="0">
                <a:latin typeface="Calibri"/>
                <a:ea typeface="Calibri"/>
                <a:cs typeface="Calibri"/>
              </a:rPr>
              <a:t> </a:t>
            </a:r>
            <a:r>
              <a:rPr lang="en-US" sz="1800" dirty="0" err="1">
                <a:latin typeface="Calibri"/>
                <a:ea typeface="Calibri"/>
                <a:cs typeface="Calibri"/>
              </a:rPr>
              <a:t>na</a:t>
            </a:r>
            <a:r>
              <a:rPr lang="en-US" sz="1800" dirty="0">
                <a:latin typeface="Calibri"/>
                <a:ea typeface="Calibri"/>
                <a:cs typeface="Calibri"/>
              </a:rPr>
              <a:t> </a:t>
            </a:r>
            <a:r>
              <a:rPr lang="en-US" sz="1800" dirty="0" err="1">
                <a:latin typeface="Calibri"/>
                <a:ea typeface="Calibri"/>
                <a:cs typeface="Calibri"/>
              </a:rPr>
              <a:t>temat</a:t>
            </a:r>
            <a:r>
              <a:rPr lang="en-US" sz="1800" dirty="0">
                <a:latin typeface="Calibri"/>
                <a:ea typeface="Calibri"/>
                <a:cs typeface="Calibri"/>
              </a:rPr>
              <a:t> </a:t>
            </a:r>
            <a:r>
              <a:rPr lang="en-US" sz="1800" dirty="0" err="1">
                <a:latin typeface="Calibri"/>
                <a:ea typeface="Calibri"/>
                <a:cs typeface="Calibri"/>
              </a:rPr>
              <a:t>zakazu</a:t>
            </a:r>
            <a:r>
              <a:rPr lang="en-US" sz="1800" dirty="0">
                <a:latin typeface="Calibri"/>
                <a:ea typeface="Calibri"/>
                <a:cs typeface="Calibri"/>
              </a:rPr>
              <a:t> </a:t>
            </a:r>
            <a:r>
              <a:rPr lang="en-US" sz="1800" dirty="0" err="1">
                <a:latin typeface="Calibri"/>
                <a:ea typeface="Calibri"/>
                <a:cs typeface="Calibri"/>
              </a:rPr>
              <a:t>konfliktu</a:t>
            </a:r>
            <a:r>
              <a:rPr lang="en-US" sz="1800" dirty="0">
                <a:latin typeface="Calibri"/>
                <a:ea typeface="Calibri"/>
                <a:cs typeface="Calibri"/>
              </a:rPr>
              <a:t> </a:t>
            </a:r>
            <a:r>
              <a:rPr lang="en-US" sz="1800" dirty="0" err="1">
                <a:latin typeface="Calibri"/>
                <a:ea typeface="Calibri"/>
                <a:cs typeface="Calibri"/>
              </a:rPr>
              <a:t>interesów</a:t>
            </a:r>
            <a:endParaRPr lang="en-US"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określenie</a:t>
            </a:r>
            <a:r>
              <a:rPr lang="en-US" sz="1800" dirty="0">
                <a:latin typeface="Calibri"/>
                <a:ea typeface="Calibri"/>
                <a:cs typeface="Calibri"/>
              </a:rPr>
              <a:t> </a:t>
            </a:r>
            <a:r>
              <a:rPr lang="en-US" sz="1800" dirty="0" err="1">
                <a:latin typeface="Calibri"/>
                <a:ea typeface="Calibri"/>
                <a:cs typeface="Calibri"/>
              </a:rPr>
              <a:t>warunków</a:t>
            </a:r>
            <a:r>
              <a:rPr lang="en-US" sz="1800" dirty="0">
                <a:latin typeface="Calibri"/>
                <a:ea typeface="Calibri"/>
                <a:cs typeface="Calibri"/>
              </a:rPr>
              <a:t> </a:t>
            </a:r>
            <a:r>
              <a:rPr lang="en-US" sz="1800" dirty="0" err="1">
                <a:latin typeface="Calibri"/>
                <a:ea typeface="Calibri"/>
                <a:cs typeface="Calibri"/>
              </a:rPr>
              <a:t>istotnych</a:t>
            </a:r>
            <a:r>
              <a:rPr lang="en-US" sz="1800" dirty="0">
                <a:latin typeface="Calibri"/>
                <a:ea typeface="Calibri"/>
                <a:cs typeface="Calibri"/>
              </a:rPr>
              <a:t> </a:t>
            </a:r>
            <a:r>
              <a:rPr lang="en-US" sz="1800" dirty="0" err="1">
                <a:latin typeface="Calibri"/>
                <a:ea typeface="Calibri"/>
                <a:cs typeface="Calibri"/>
              </a:rPr>
              <a:t>zmian</a:t>
            </a:r>
            <a:r>
              <a:rPr lang="en-US" sz="1800" dirty="0">
                <a:latin typeface="Calibri"/>
                <a:ea typeface="Calibri"/>
                <a:cs typeface="Calibri"/>
              </a:rPr>
              <a:t> </a:t>
            </a:r>
            <a:r>
              <a:rPr lang="en-US" sz="1800" dirty="0" err="1">
                <a:latin typeface="Calibri"/>
                <a:ea typeface="Calibri"/>
                <a:cs typeface="Calibri"/>
              </a:rPr>
              <a:t>umowy</a:t>
            </a:r>
            <a:endParaRPr lang="pl-PL" sz="1800" dirty="0">
              <a:latin typeface="Calibri"/>
              <a:ea typeface="Calibri"/>
              <a:cs typeface="Calibri"/>
            </a:endParaRPr>
          </a:p>
          <a:p>
            <a:pPr marL="514350" lvl="1" indent="-342900" algn="just">
              <a:lnSpc>
                <a:spcPct val="100000"/>
              </a:lnSpc>
              <a:spcBef>
                <a:spcPts val="0"/>
              </a:spcBef>
              <a:spcAft>
                <a:spcPts val="600"/>
              </a:spcAft>
              <a:buAutoNum type="alphaLcParenR"/>
            </a:pPr>
            <a:r>
              <a:rPr lang="en-US" sz="1800" dirty="0" err="1">
                <a:latin typeface="Calibri"/>
                <a:ea typeface="Calibri"/>
                <a:cs typeface="Calibri"/>
              </a:rPr>
              <a:t>opis</a:t>
            </a:r>
            <a:r>
              <a:rPr lang="en-US" sz="1800" dirty="0">
                <a:latin typeface="Calibri"/>
                <a:ea typeface="Calibri"/>
                <a:cs typeface="Calibri"/>
              </a:rPr>
              <a:t> </a:t>
            </a:r>
            <a:r>
              <a:rPr lang="en-US" sz="1800" dirty="0" err="1">
                <a:latin typeface="Calibri"/>
                <a:ea typeface="Calibri"/>
                <a:cs typeface="Calibri"/>
              </a:rPr>
              <a:t>części</a:t>
            </a:r>
            <a:r>
              <a:rPr lang="en-US" sz="1800" dirty="0">
                <a:latin typeface="Calibri"/>
                <a:ea typeface="Calibri"/>
                <a:cs typeface="Calibri"/>
              </a:rPr>
              <a:t> </a:t>
            </a:r>
            <a:r>
              <a:rPr lang="en-US" sz="1800" dirty="0" err="1">
                <a:latin typeface="Calibri"/>
                <a:ea typeface="Calibri"/>
                <a:cs typeface="Calibri"/>
              </a:rPr>
              <a:t>zamówienia</a:t>
            </a:r>
            <a:r>
              <a:rPr lang="en-US" sz="1800" dirty="0">
                <a:latin typeface="Calibri"/>
                <a:ea typeface="Calibri"/>
                <a:cs typeface="Calibri"/>
              </a:rPr>
              <a:t>, </a:t>
            </a:r>
            <a:r>
              <a:rPr lang="en-US" sz="1800" dirty="0" err="1">
                <a:latin typeface="Calibri"/>
                <a:ea typeface="Calibri"/>
                <a:cs typeface="Calibri"/>
              </a:rPr>
              <a:t>jeżeli</a:t>
            </a:r>
            <a:r>
              <a:rPr lang="en-US" sz="1800" dirty="0">
                <a:latin typeface="Calibri"/>
                <a:ea typeface="Calibri"/>
                <a:cs typeface="Calibri"/>
              </a:rPr>
              <a:t> </a:t>
            </a:r>
            <a:r>
              <a:rPr lang="en-US" sz="1800" dirty="0" err="1">
                <a:latin typeface="Calibri"/>
                <a:ea typeface="Calibri"/>
                <a:cs typeface="Calibri"/>
              </a:rPr>
              <a:t>zamawiający</a:t>
            </a:r>
            <a:r>
              <a:rPr lang="en-US" sz="1800" dirty="0">
                <a:latin typeface="Calibri"/>
                <a:ea typeface="Calibri"/>
                <a:cs typeface="Calibri"/>
              </a:rPr>
              <a:t> </a:t>
            </a:r>
            <a:r>
              <a:rPr lang="en-US" sz="1800" dirty="0" err="1">
                <a:latin typeface="Calibri"/>
                <a:ea typeface="Calibri"/>
                <a:cs typeface="Calibri"/>
              </a:rPr>
              <a:t>dopuszcza</a:t>
            </a:r>
            <a:r>
              <a:rPr lang="en-US" sz="1800" dirty="0">
                <a:latin typeface="Calibri"/>
                <a:ea typeface="Calibri"/>
                <a:cs typeface="Calibri"/>
              </a:rPr>
              <a:t> </a:t>
            </a:r>
            <a:r>
              <a:rPr lang="en-US" sz="1800" dirty="0" err="1">
                <a:latin typeface="Calibri"/>
                <a:ea typeface="Calibri"/>
                <a:cs typeface="Calibri"/>
              </a:rPr>
              <a:t>składanie</a:t>
            </a:r>
            <a:r>
              <a:rPr lang="en-US" sz="1800" dirty="0">
                <a:latin typeface="Calibri"/>
                <a:ea typeface="Calibri"/>
                <a:cs typeface="Calibri"/>
              </a:rPr>
              <a:t> </a:t>
            </a:r>
            <a:r>
              <a:rPr lang="en-US" sz="1800" dirty="0" err="1">
                <a:latin typeface="Calibri"/>
                <a:ea typeface="Calibri"/>
                <a:cs typeface="Calibri"/>
              </a:rPr>
              <a:t>ofert</a:t>
            </a:r>
            <a:r>
              <a:rPr lang="en-US" sz="1800" dirty="0">
                <a:latin typeface="Calibri"/>
                <a:ea typeface="Calibri"/>
                <a:cs typeface="Calibri"/>
              </a:rPr>
              <a:t> </a:t>
            </a:r>
            <a:r>
              <a:rPr lang="en-US" sz="1800" dirty="0" err="1">
                <a:latin typeface="Calibri"/>
                <a:ea typeface="Calibri"/>
                <a:cs typeface="Calibri"/>
              </a:rPr>
              <a:t>częściowych</a:t>
            </a:r>
            <a:endParaRPr lang="en-US" sz="1800" dirty="0">
              <a:latin typeface="Calibri"/>
              <a:ea typeface="Calibri"/>
              <a:cs typeface="Calibri"/>
            </a:endParaRPr>
          </a:p>
          <a:p>
            <a:pPr marL="514350" lvl="1" indent="-342900" algn="just">
              <a:lnSpc>
                <a:spcPct val="100000"/>
              </a:lnSpc>
              <a:spcBef>
                <a:spcPts val="0"/>
              </a:spcBef>
              <a:spcAft>
                <a:spcPts val="600"/>
              </a:spcAft>
              <a:buClrTx/>
              <a:buAutoNum type="alphaLcParenR"/>
            </a:pPr>
            <a:r>
              <a:rPr lang="en-US" sz="1800" dirty="0" err="1">
                <a:latin typeface="Calibri"/>
                <a:ea typeface="Calibri"/>
                <a:cs typeface="Calibri"/>
              </a:rPr>
              <a:t>informacje</a:t>
            </a:r>
            <a:r>
              <a:rPr lang="en-US" sz="1800" dirty="0">
                <a:latin typeface="Calibri"/>
                <a:ea typeface="Calibri"/>
                <a:cs typeface="Calibri"/>
              </a:rPr>
              <a:t> </a:t>
            </a:r>
            <a:r>
              <a:rPr lang="en-US" sz="1800" dirty="0" err="1">
                <a:latin typeface="Calibri"/>
                <a:ea typeface="Calibri"/>
                <a:cs typeface="Calibri"/>
              </a:rPr>
              <a:t>dotyczące</a:t>
            </a:r>
            <a:r>
              <a:rPr lang="en-US" sz="1800" dirty="0">
                <a:latin typeface="Calibri"/>
                <a:ea typeface="Calibri"/>
                <a:cs typeface="Calibri"/>
              </a:rPr>
              <a:t> </a:t>
            </a:r>
            <a:r>
              <a:rPr lang="en-US" sz="1800" dirty="0" err="1">
                <a:latin typeface="Calibri"/>
                <a:ea typeface="Calibri"/>
                <a:cs typeface="Calibri"/>
              </a:rPr>
              <a:t>ofert</a:t>
            </a:r>
            <a:r>
              <a:rPr lang="en-US" sz="1800" dirty="0">
                <a:latin typeface="Calibri"/>
                <a:ea typeface="Calibri"/>
                <a:cs typeface="Calibri"/>
              </a:rPr>
              <a:t> </a:t>
            </a:r>
            <a:r>
              <a:rPr lang="en-US" sz="1800" dirty="0" err="1">
                <a:latin typeface="Calibri"/>
                <a:ea typeface="Calibri"/>
                <a:cs typeface="Calibri"/>
              </a:rPr>
              <a:t>wariantowych</a:t>
            </a:r>
            <a:r>
              <a:rPr lang="pl-PL" sz="1800" dirty="0">
                <a:latin typeface="Calibri"/>
                <a:ea typeface="Calibri"/>
                <a:cs typeface="Calibri"/>
              </a:rPr>
              <a:t> (…)</a:t>
            </a:r>
            <a:endParaRPr lang="en-US" sz="1800" dirty="0">
              <a:latin typeface="Calibri"/>
              <a:ea typeface="Calibri"/>
              <a:cs typeface="Calibri"/>
            </a:endParaRPr>
          </a:p>
          <a:p>
            <a:pPr algn="just">
              <a:lnSpc>
                <a:spcPct val="100000"/>
              </a:lnSpc>
              <a:spcBef>
                <a:spcPts val="0"/>
              </a:spcBef>
            </a:pPr>
            <a:endParaRPr lang="pl-PL"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r>
              <a:rPr lang="en-US" dirty="0" err="1">
                <a:latin typeface="Calibri"/>
                <a:ea typeface="Calibri"/>
                <a:cs typeface="Calibri"/>
              </a:rPr>
              <a:t>Zapytanie</a:t>
            </a:r>
            <a:r>
              <a:rPr lang="en-US" dirty="0">
                <a:latin typeface="Calibri"/>
                <a:ea typeface="Calibri"/>
                <a:cs typeface="Calibri"/>
              </a:rPr>
              <a:t> </a:t>
            </a:r>
            <a:r>
              <a:rPr lang="en-US" dirty="0" err="1">
                <a:latin typeface="Calibri"/>
                <a:ea typeface="Calibri"/>
                <a:cs typeface="Calibri"/>
              </a:rPr>
              <a:t>ofertowe</a:t>
            </a:r>
            <a:r>
              <a:rPr lang="en-US" dirty="0">
                <a:latin typeface="Calibri"/>
                <a:ea typeface="Calibri"/>
                <a:cs typeface="Calibri"/>
              </a:rPr>
              <a:t> </a:t>
            </a:r>
            <a:r>
              <a:rPr lang="en-US" dirty="0" err="1">
                <a:latin typeface="Calibri"/>
                <a:ea typeface="Calibri"/>
                <a:cs typeface="Calibri"/>
              </a:rPr>
              <a:t>może</a:t>
            </a:r>
            <a:r>
              <a:rPr lang="en-US" dirty="0">
                <a:latin typeface="Calibri"/>
                <a:ea typeface="Calibri"/>
                <a:cs typeface="Calibri"/>
              </a:rPr>
              <a:t> </a:t>
            </a:r>
            <a:r>
              <a:rPr lang="en-US" dirty="0" err="1">
                <a:latin typeface="Calibri"/>
                <a:ea typeface="Calibri"/>
                <a:cs typeface="Calibri"/>
              </a:rPr>
              <a:t>zostać</a:t>
            </a:r>
            <a:r>
              <a:rPr lang="en-US" dirty="0">
                <a:latin typeface="Calibri"/>
                <a:ea typeface="Calibri"/>
                <a:cs typeface="Calibri"/>
              </a:rPr>
              <a:t> </a:t>
            </a:r>
            <a:r>
              <a:rPr lang="en-US" dirty="0" err="1">
                <a:latin typeface="Calibri"/>
                <a:ea typeface="Calibri"/>
                <a:cs typeface="Calibri"/>
              </a:rPr>
              <a:t>zmienione</a:t>
            </a:r>
            <a:r>
              <a:rPr lang="en-US" dirty="0">
                <a:latin typeface="Calibri"/>
                <a:ea typeface="Calibri"/>
                <a:cs typeface="Calibri"/>
              </a:rPr>
              <a:t> </a:t>
            </a:r>
            <a:r>
              <a:rPr lang="en-US" dirty="0" err="1">
                <a:latin typeface="Calibri"/>
                <a:ea typeface="Calibri"/>
                <a:cs typeface="Calibri"/>
              </a:rPr>
              <a:t>przed</a:t>
            </a:r>
            <a:r>
              <a:rPr lang="en-US" dirty="0">
                <a:latin typeface="Calibri"/>
                <a:ea typeface="Calibri"/>
                <a:cs typeface="Calibri"/>
              </a:rPr>
              <a:t> </a:t>
            </a:r>
            <a:r>
              <a:rPr lang="en-US" dirty="0" err="1">
                <a:latin typeface="Calibri"/>
                <a:ea typeface="Calibri"/>
                <a:cs typeface="Calibri"/>
              </a:rPr>
              <a:t>upływem</a:t>
            </a:r>
            <a:r>
              <a:rPr lang="en-US" dirty="0">
                <a:latin typeface="Calibri"/>
                <a:ea typeface="Calibri"/>
                <a:cs typeface="Calibri"/>
              </a:rPr>
              <a:t> </a:t>
            </a:r>
            <a:r>
              <a:rPr lang="en-US" dirty="0" err="1">
                <a:latin typeface="Calibri"/>
                <a:ea typeface="Calibri"/>
                <a:cs typeface="Calibri"/>
              </a:rPr>
              <a:t>terminu</a:t>
            </a:r>
            <a:r>
              <a:rPr lang="en-US" dirty="0">
                <a:latin typeface="Calibri"/>
                <a:ea typeface="Calibri"/>
                <a:cs typeface="Calibri"/>
              </a:rPr>
              <a:t> </a:t>
            </a:r>
            <a:r>
              <a:rPr lang="en-US" dirty="0" err="1">
                <a:latin typeface="Calibri"/>
                <a:ea typeface="Calibri"/>
                <a:cs typeface="Calibri"/>
              </a:rPr>
              <a:t>składania</a:t>
            </a:r>
            <a:r>
              <a:rPr lang="en-US" dirty="0">
                <a:latin typeface="Calibri"/>
                <a:ea typeface="Calibri"/>
                <a:cs typeface="Calibri"/>
              </a:rPr>
              <a:t> </a:t>
            </a:r>
            <a:r>
              <a:rPr lang="en-US" dirty="0" err="1">
                <a:latin typeface="Calibri"/>
                <a:ea typeface="Calibri"/>
                <a:cs typeface="Calibri"/>
              </a:rPr>
              <a:t>ofert</a:t>
            </a:r>
            <a:r>
              <a:rPr lang="en-US" dirty="0">
                <a:latin typeface="Calibri"/>
                <a:ea typeface="Calibri"/>
                <a:cs typeface="Calibri"/>
              </a:rPr>
              <a:t>. </a:t>
            </a:r>
            <a:r>
              <a:rPr lang="en-US" dirty="0" err="1">
                <a:latin typeface="Calibri"/>
                <a:ea typeface="Calibri"/>
                <a:cs typeface="Calibri"/>
              </a:rPr>
              <a:t>Zamawiający</a:t>
            </a:r>
            <a:r>
              <a:rPr lang="en-US" dirty="0">
                <a:latin typeface="Calibri"/>
                <a:ea typeface="Calibri"/>
                <a:cs typeface="Calibri"/>
              </a:rPr>
              <a:t> </a:t>
            </a:r>
            <a:r>
              <a:rPr lang="en-US" dirty="0" err="1">
                <a:latin typeface="Calibri"/>
                <a:ea typeface="Calibri"/>
                <a:cs typeface="Calibri"/>
              </a:rPr>
              <a:t>informuje</a:t>
            </a:r>
            <a:r>
              <a:rPr lang="en-US" dirty="0">
                <a:latin typeface="Calibri"/>
                <a:ea typeface="Calibri"/>
                <a:cs typeface="Calibri"/>
              </a:rPr>
              <a:t> w </a:t>
            </a:r>
            <a:r>
              <a:rPr lang="en-US" dirty="0" err="1">
                <a:latin typeface="Calibri"/>
                <a:ea typeface="Calibri"/>
                <a:cs typeface="Calibri"/>
              </a:rPr>
              <a:t>zapytaniu</a:t>
            </a:r>
            <a:r>
              <a:rPr lang="en-US" dirty="0">
                <a:latin typeface="Calibri"/>
                <a:ea typeface="Calibri"/>
                <a:cs typeface="Calibri"/>
              </a:rPr>
              <a:t> </a:t>
            </a:r>
            <a:r>
              <a:rPr lang="en-US" dirty="0" err="1">
                <a:latin typeface="Calibri"/>
                <a:ea typeface="Calibri"/>
                <a:cs typeface="Calibri"/>
              </a:rPr>
              <a:t>ofertowym</a:t>
            </a:r>
            <a:r>
              <a:rPr lang="en-US" dirty="0">
                <a:latin typeface="Calibri"/>
                <a:ea typeface="Calibri"/>
                <a:cs typeface="Calibri"/>
              </a:rPr>
              <a:t> o </a:t>
            </a:r>
            <a:r>
              <a:rPr lang="en-US" dirty="0" err="1">
                <a:latin typeface="Calibri"/>
                <a:ea typeface="Calibri"/>
                <a:cs typeface="Calibri"/>
              </a:rPr>
              <a:t>zakresie</a:t>
            </a:r>
            <a:r>
              <a:rPr lang="en-US" dirty="0">
                <a:latin typeface="Calibri"/>
                <a:ea typeface="Calibri"/>
                <a:cs typeface="Calibri"/>
              </a:rPr>
              <a:t> </a:t>
            </a:r>
            <a:r>
              <a:rPr lang="en-US" dirty="0" err="1">
                <a:latin typeface="Calibri"/>
                <a:ea typeface="Calibri"/>
                <a:cs typeface="Calibri"/>
              </a:rPr>
              <a:t>zmian</a:t>
            </a:r>
            <a:r>
              <a:rPr lang="en-US" dirty="0">
                <a:latin typeface="Calibri"/>
                <a:ea typeface="Calibri"/>
                <a:cs typeface="Calibri"/>
              </a:rPr>
              <a:t>. </a:t>
            </a:r>
            <a:r>
              <a:rPr lang="en-US" dirty="0" err="1">
                <a:latin typeface="Calibri"/>
                <a:ea typeface="Calibri"/>
                <a:cs typeface="Calibri"/>
              </a:rPr>
              <a:t>Zamawiający</a:t>
            </a:r>
            <a:r>
              <a:rPr lang="en-US" dirty="0">
                <a:latin typeface="Calibri"/>
                <a:ea typeface="Calibri"/>
                <a:cs typeface="Calibri"/>
              </a:rPr>
              <a:t> </a:t>
            </a:r>
            <a:r>
              <a:rPr lang="en-US" dirty="0" err="1">
                <a:latin typeface="Calibri"/>
                <a:ea typeface="Calibri"/>
                <a:cs typeface="Calibri"/>
              </a:rPr>
              <a:t>przedłuża</a:t>
            </a:r>
            <a:r>
              <a:rPr lang="en-US" dirty="0">
                <a:latin typeface="Calibri"/>
                <a:ea typeface="Calibri"/>
                <a:cs typeface="Calibri"/>
              </a:rPr>
              <a:t> </a:t>
            </a:r>
            <a:r>
              <a:rPr lang="en-US" dirty="0" err="1">
                <a:latin typeface="Calibri"/>
                <a:ea typeface="Calibri"/>
                <a:cs typeface="Calibri"/>
              </a:rPr>
              <a:t>termin</a:t>
            </a:r>
            <a:r>
              <a:rPr lang="en-US" dirty="0">
                <a:latin typeface="Calibri"/>
                <a:ea typeface="Calibri"/>
                <a:cs typeface="Calibri"/>
              </a:rPr>
              <a:t> </a:t>
            </a:r>
            <a:r>
              <a:rPr lang="en-US" dirty="0" err="1">
                <a:latin typeface="Calibri"/>
                <a:ea typeface="Calibri"/>
                <a:cs typeface="Calibri"/>
              </a:rPr>
              <a:t>składania</a:t>
            </a:r>
            <a:r>
              <a:rPr lang="en-US" dirty="0">
                <a:latin typeface="Calibri"/>
                <a:ea typeface="Calibri"/>
                <a:cs typeface="Calibri"/>
              </a:rPr>
              <a:t> </a:t>
            </a:r>
            <a:r>
              <a:rPr lang="en-US" dirty="0" err="1">
                <a:latin typeface="Calibri"/>
                <a:ea typeface="Calibri"/>
                <a:cs typeface="Calibri"/>
              </a:rPr>
              <a:t>ofert</a:t>
            </a:r>
            <a:r>
              <a:rPr lang="en-US" dirty="0">
                <a:latin typeface="Calibri"/>
                <a:ea typeface="Calibri"/>
                <a:cs typeface="Calibri"/>
              </a:rPr>
              <a:t> o </a:t>
            </a:r>
            <a:r>
              <a:rPr lang="en-US" dirty="0" err="1">
                <a:latin typeface="Calibri"/>
                <a:ea typeface="Calibri"/>
                <a:cs typeface="Calibri"/>
              </a:rPr>
              <a:t>czas</a:t>
            </a:r>
            <a:r>
              <a:rPr lang="en-US" dirty="0">
                <a:latin typeface="Calibri"/>
                <a:ea typeface="Calibri"/>
                <a:cs typeface="Calibri"/>
              </a:rPr>
              <a:t> </a:t>
            </a:r>
            <a:r>
              <a:rPr lang="en-US" dirty="0" err="1">
                <a:latin typeface="Calibri"/>
                <a:ea typeface="Calibri"/>
                <a:cs typeface="Calibri"/>
              </a:rPr>
              <a:t>niezbędny</a:t>
            </a:r>
            <a:r>
              <a:rPr lang="en-US" dirty="0">
                <a:latin typeface="Calibri"/>
                <a:ea typeface="Calibri"/>
                <a:cs typeface="Calibri"/>
              </a:rPr>
              <a:t> do </a:t>
            </a:r>
            <a:r>
              <a:rPr lang="en-US" dirty="0" err="1">
                <a:latin typeface="Calibri"/>
                <a:ea typeface="Calibri"/>
                <a:cs typeface="Calibri"/>
              </a:rPr>
              <a:t>wprowadzenia</a:t>
            </a:r>
            <a:r>
              <a:rPr lang="en-US" dirty="0">
                <a:latin typeface="Calibri"/>
                <a:ea typeface="Calibri"/>
                <a:cs typeface="Calibri"/>
              </a:rPr>
              <a:t> </a:t>
            </a:r>
            <a:r>
              <a:rPr lang="en-US" dirty="0" err="1">
                <a:latin typeface="Calibri"/>
                <a:ea typeface="Calibri"/>
                <a:cs typeface="Calibri"/>
              </a:rPr>
              <a:t>zmian</a:t>
            </a:r>
            <a:r>
              <a:rPr lang="en-US" dirty="0">
                <a:latin typeface="Calibri"/>
                <a:ea typeface="Calibri"/>
                <a:cs typeface="Calibri"/>
              </a:rPr>
              <a:t> </a:t>
            </a:r>
            <a:br>
              <a:rPr lang="pl-PL" dirty="0">
                <a:latin typeface="Calibri"/>
                <a:ea typeface="Calibri"/>
                <a:cs typeface="Calibri"/>
              </a:rPr>
            </a:br>
            <a:r>
              <a:rPr lang="en-US" dirty="0">
                <a:latin typeface="Calibri"/>
                <a:ea typeface="Calibri"/>
                <a:cs typeface="Calibri"/>
              </a:rPr>
              <a:t>w </a:t>
            </a:r>
            <a:r>
              <a:rPr lang="en-US" dirty="0" err="1">
                <a:latin typeface="Calibri"/>
                <a:ea typeface="Calibri"/>
                <a:cs typeface="Calibri"/>
              </a:rPr>
              <a:t>ofertach</a:t>
            </a:r>
            <a:r>
              <a:rPr lang="en-US" dirty="0">
                <a:latin typeface="Calibri"/>
                <a:ea typeface="Calibri"/>
                <a:cs typeface="Calibri"/>
              </a:rPr>
              <a:t>, </a:t>
            </a:r>
            <a:r>
              <a:rPr lang="en-US" dirty="0" err="1">
                <a:latin typeface="Calibri"/>
                <a:ea typeface="Calibri"/>
                <a:cs typeface="Calibri"/>
              </a:rPr>
              <a:t>jeżeli</a:t>
            </a:r>
            <a:r>
              <a:rPr lang="en-US" dirty="0">
                <a:latin typeface="Calibri"/>
                <a:ea typeface="Calibri"/>
                <a:cs typeface="Calibri"/>
              </a:rPr>
              <a:t> jest to </a:t>
            </a:r>
            <a:r>
              <a:rPr lang="en-US" dirty="0" err="1">
                <a:latin typeface="Calibri"/>
                <a:ea typeface="Calibri"/>
                <a:cs typeface="Calibri"/>
              </a:rPr>
              <a:t>konieczne</a:t>
            </a:r>
            <a:r>
              <a:rPr lang="en-US" dirty="0">
                <a:latin typeface="Calibri"/>
                <a:ea typeface="Calibri"/>
                <a:cs typeface="Calibri"/>
              </a:rPr>
              <a:t> z </a:t>
            </a:r>
            <a:r>
              <a:rPr lang="en-US" dirty="0" err="1">
                <a:latin typeface="Calibri"/>
                <a:ea typeface="Calibri"/>
                <a:cs typeface="Calibri"/>
              </a:rPr>
              <a:t>uwagi</a:t>
            </a:r>
            <a:r>
              <a:rPr lang="en-US" dirty="0">
                <a:latin typeface="Calibri"/>
                <a:ea typeface="Calibri"/>
                <a:cs typeface="Calibri"/>
              </a:rPr>
              <a:t> </a:t>
            </a:r>
            <a:r>
              <a:rPr lang="en-US" dirty="0" err="1">
                <a:latin typeface="Calibri"/>
                <a:ea typeface="Calibri"/>
                <a:cs typeface="Calibri"/>
              </a:rPr>
              <a:t>na</a:t>
            </a:r>
            <a:r>
              <a:rPr lang="en-US" dirty="0">
                <a:latin typeface="Calibri"/>
                <a:ea typeface="Calibri"/>
                <a:cs typeface="Calibri"/>
              </a:rPr>
              <a:t> </a:t>
            </a:r>
            <a:r>
              <a:rPr lang="en-US" dirty="0" err="1">
                <a:latin typeface="Calibri"/>
                <a:ea typeface="Calibri"/>
                <a:cs typeface="Calibri"/>
              </a:rPr>
              <a:t>zakres</a:t>
            </a:r>
            <a:r>
              <a:rPr lang="en-US" dirty="0">
                <a:latin typeface="Calibri"/>
                <a:ea typeface="Calibri"/>
                <a:cs typeface="Calibri"/>
              </a:rPr>
              <a:t> </a:t>
            </a:r>
            <a:r>
              <a:rPr lang="en-US" dirty="0" err="1">
                <a:latin typeface="Calibri"/>
                <a:ea typeface="Calibri"/>
                <a:cs typeface="Calibri"/>
              </a:rPr>
              <a:t>wprowadzonych</a:t>
            </a:r>
            <a:r>
              <a:rPr lang="en-US" dirty="0">
                <a:latin typeface="Calibri"/>
                <a:ea typeface="Calibri"/>
                <a:cs typeface="Calibri"/>
              </a:rPr>
              <a:t> </a:t>
            </a:r>
            <a:r>
              <a:rPr lang="en-US" dirty="0" err="1">
                <a:latin typeface="Calibri"/>
                <a:ea typeface="Calibri"/>
                <a:cs typeface="Calibri"/>
              </a:rPr>
              <a:t>zmian</a:t>
            </a:r>
            <a:endParaRPr lang="en-US" dirty="0">
              <a:latin typeface="Calibri"/>
              <a:ea typeface="Calibri"/>
              <a:cs typeface="Calibri"/>
            </a:endParaRPr>
          </a:p>
          <a:p>
            <a:pPr algn="just">
              <a:lnSpc>
                <a:spcPct val="100000"/>
              </a:lnSpc>
              <a:spcBef>
                <a:spcPts val="0"/>
              </a:spcBef>
            </a:pPr>
            <a:endParaRPr lang="en-US"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r>
              <a:rPr lang="en-US" dirty="0" err="1">
                <a:latin typeface="Calibri"/>
                <a:ea typeface="Calibri"/>
                <a:cs typeface="Calibri"/>
              </a:rPr>
              <a:t>Informację</a:t>
            </a:r>
            <a:r>
              <a:rPr lang="en-US" dirty="0">
                <a:latin typeface="Calibri"/>
                <a:ea typeface="Calibri"/>
                <a:cs typeface="Calibri"/>
              </a:rPr>
              <a:t> o </a:t>
            </a:r>
            <a:r>
              <a:rPr lang="en-US" dirty="0" err="1">
                <a:latin typeface="Calibri"/>
                <a:ea typeface="Calibri"/>
                <a:cs typeface="Calibri"/>
              </a:rPr>
              <a:t>wyniku</a:t>
            </a:r>
            <a:r>
              <a:rPr lang="en-US" dirty="0">
                <a:latin typeface="Calibri"/>
                <a:ea typeface="Calibri"/>
                <a:cs typeface="Calibri"/>
              </a:rPr>
              <a:t> </a:t>
            </a:r>
            <a:r>
              <a:rPr lang="en-US" dirty="0" err="1">
                <a:latin typeface="Calibri"/>
                <a:ea typeface="Calibri"/>
                <a:cs typeface="Calibri"/>
              </a:rPr>
              <a:t>postępowania</a:t>
            </a:r>
            <a:r>
              <a:rPr lang="en-US" dirty="0">
                <a:latin typeface="Calibri"/>
                <a:ea typeface="Calibri"/>
                <a:cs typeface="Calibri"/>
              </a:rPr>
              <a:t> </a:t>
            </a:r>
            <a:r>
              <a:rPr lang="en-US" dirty="0" err="1">
                <a:latin typeface="Calibri"/>
                <a:ea typeface="Calibri"/>
                <a:cs typeface="Calibri"/>
              </a:rPr>
              <a:t>ogłasza</a:t>
            </a:r>
            <a:r>
              <a:rPr lang="en-US" dirty="0">
                <a:latin typeface="Calibri"/>
                <a:ea typeface="Calibri"/>
                <a:cs typeface="Calibri"/>
              </a:rPr>
              <a:t> </a:t>
            </a:r>
            <a:r>
              <a:rPr lang="en-US" dirty="0" err="1">
                <a:latin typeface="Calibri"/>
                <a:ea typeface="Calibri"/>
                <a:cs typeface="Calibri"/>
              </a:rPr>
              <a:t>się</a:t>
            </a:r>
            <a:r>
              <a:rPr lang="en-US" dirty="0">
                <a:latin typeface="Calibri"/>
                <a:ea typeface="Calibri"/>
                <a:cs typeface="Calibri"/>
              </a:rPr>
              <a:t> w </a:t>
            </a:r>
            <a:r>
              <a:rPr lang="en-US" dirty="0" err="1">
                <a:latin typeface="Calibri"/>
                <a:ea typeface="Calibri"/>
                <a:cs typeface="Calibri"/>
              </a:rPr>
              <a:t>taki</a:t>
            </a:r>
            <a:r>
              <a:rPr lang="en-US" dirty="0">
                <a:latin typeface="Calibri"/>
                <a:ea typeface="Calibri"/>
                <a:cs typeface="Calibri"/>
              </a:rPr>
              <a:t> </a:t>
            </a:r>
            <a:r>
              <a:rPr lang="en-US" dirty="0" err="1">
                <a:latin typeface="Calibri"/>
                <a:ea typeface="Calibri"/>
                <a:cs typeface="Calibri"/>
              </a:rPr>
              <a:t>sposób</a:t>
            </a:r>
            <a:r>
              <a:rPr lang="en-US" dirty="0">
                <a:latin typeface="Calibri"/>
                <a:ea typeface="Calibri"/>
                <a:cs typeface="Calibri"/>
              </a:rPr>
              <a:t>, w </a:t>
            </a:r>
            <a:r>
              <a:rPr lang="en-US" dirty="0" err="1">
                <a:latin typeface="Calibri"/>
                <a:ea typeface="Calibri"/>
                <a:cs typeface="Calibri"/>
              </a:rPr>
              <a:t>jaki</a:t>
            </a:r>
            <a:r>
              <a:rPr lang="en-US" dirty="0">
                <a:latin typeface="Calibri"/>
                <a:ea typeface="Calibri"/>
                <a:cs typeface="Calibri"/>
              </a:rPr>
              <a:t> </a:t>
            </a:r>
            <a:r>
              <a:rPr lang="en-US" dirty="0" err="1">
                <a:latin typeface="Calibri"/>
                <a:ea typeface="Calibri"/>
                <a:cs typeface="Calibri"/>
              </a:rPr>
              <a:t>zostało</a:t>
            </a:r>
            <a:r>
              <a:rPr lang="en-US" dirty="0">
                <a:latin typeface="Calibri"/>
                <a:ea typeface="Calibri"/>
                <a:cs typeface="Calibri"/>
              </a:rPr>
              <a:t> </a:t>
            </a:r>
            <a:r>
              <a:rPr lang="en-US" dirty="0" err="1">
                <a:latin typeface="Calibri"/>
                <a:ea typeface="Calibri"/>
                <a:cs typeface="Calibri"/>
              </a:rPr>
              <a:t>upublicznione</a:t>
            </a:r>
            <a:r>
              <a:rPr lang="en-US" dirty="0">
                <a:latin typeface="Calibri"/>
                <a:ea typeface="Calibri"/>
                <a:cs typeface="Calibri"/>
              </a:rPr>
              <a:t> </a:t>
            </a:r>
            <a:r>
              <a:rPr lang="en-US" dirty="0" err="1">
                <a:latin typeface="Calibri"/>
                <a:ea typeface="Calibri"/>
                <a:cs typeface="Calibri"/>
              </a:rPr>
              <a:t>zapytanie</a:t>
            </a:r>
            <a:r>
              <a:rPr lang="en-US" dirty="0">
                <a:latin typeface="Calibri"/>
                <a:ea typeface="Calibri"/>
                <a:cs typeface="Calibri"/>
              </a:rPr>
              <a:t> </a:t>
            </a:r>
            <a:r>
              <a:rPr lang="en-US" dirty="0" err="1">
                <a:latin typeface="Calibri"/>
                <a:ea typeface="Calibri"/>
                <a:cs typeface="Calibri"/>
              </a:rPr>
              <a:t>ofertowe</a:t>
            </a:r>
            <a:r>
              <a:rPr lang="en-US" dirty="0">
                <a:latin typeface="Calibri"/>
                <a:ea typeface="Calibri"/>
                <a:cs typeface="Calibri"/>
              </a:rPr>
              <a:t>. Informacja ta </a:t>
            </a:r>
            <a:r>
              <a:rPr lang="en-US" dirty="0" err="1">
                <a:latin typeface="Calibri"/>
                <a:ea typeface="Calibri"/>
                <a:cs typeface="Calibri"/>
              </a:rPr>
              <a:t>zawiera</a:t>
            </a:r>
            <a:r>
              <a:rPr lang="en-US" dirty="0">
                <a:latin typeface="Calibri"/>
                <a:ea typeface="Calibri"/>
                <a:cs typeface="Calibri"/>
              </a:rPr>
              <a:t> </a:t>
            </a:r>
            <a:r>
              <a:rPr lang="en-US" dirty="0" err="1">
                <a:latin typeface="Calibri"/>
                <a:ea typeface="Calibri"/>
                <a:cs typeface="Calibri"/>
              </a:rPr>
              <a:t>imię</a:t>
            </a:r>
            <a:r>
              <a:rPr lang="en-US" dirty="0">
                <a:latin typeface="Calibri"/>
                <a:ea typeface="Calibri"/>
                <a:cs typeface="Calibri"/>
              </a:rPr>
              <a:t> i </a:t>
            </a:r>
            <a:r>
              <a:rPr lang="en-US" dirty="0" err="1">
                <a:latin typeface="Calibri"/>
                <a:ea typeface="Calibri"/>
                <a:cs typeface="Calibri"/>
              </a:rPr>
              <a:t>nazwisko</a:t>
            </a:r>
            <a:r>
              <a:rPr lang="en-US" dirty="0">
                <a:latin typeface="Calibri"/>
                <a:ea typeface="Calibri"/>
                <a:cs typeface="Calibri"/>
              </a:rPr>
              <a:t> </a:t>
            </a:r>
            <a:r>
              <a:rPr lang="en-US" dirty="0" err="1">
                <a:latin typeface="Calibri"/>
                <a:ea typeface="Calibri"/>
                <a:cs typeface="Calibri"/>
              </a:rPr>
              <a:t>albo</a:t>
            </a:r>
            <a:r>
              <a:rPr lang="en-US" dirty="0">
                <a:latin typeface="Calibri"/>
                <a:ea typeface="Calibri"/>
                <a:cs typeface="Calibri"/>
              </a:rPr>
              <a:t> </a:t>
            </a:r>
            <a:r>
              <a:rPr lang="en-US" dirty="0" err="1">
                <a:latin typeface="Calibri"/>
                <a:ea typeface="Calibri"/>
                <a:cs typeface="Calibri"/>
              </a:rPr>
              <a:t>nazwę</a:t>
            </a:r>
            <a:r>
              <a:rPr lang="en-US" dirty="0">
                <a:latin typeface="Calibri"/>
                <a:ea typeface="Calibri"/>
                <a:cs typeface="Calibri"/>
              </a:rPr>
              <a:t> </a:t>
            </a:r>
            <a:r>
              <a:rPr lang="en-US" dirty="0" err="1">
                <a:latin typeface="Calibri"/>
                <a:ea typeface="Calibri"/>
                <a:cs typeface="Calibri"/>
              </a:rPr>
              <a:t>wybranego</a:t>
            </a:r>
            <a:r>
              <a:rPr lang="en-US" dirty="0">
                <a:latin typeface="Calibri"/>
                <a:ea typeface="Calibri"/>
                <a:cs typeface="Calibri"/>
              </a:rPr>
              <a:t> </a:t>
            </a:r>
            <a:r>
              <a:rPr lang="en-US" dirty="0" err="1">
                <a:latin typeface="Calibri"/>
                <a:ea typeface="Calibri"/>
                <a:cs typeface="Calibri"/>
              </a:rPr>
              <a:t>wykonawcy</a:t>
            </a:r>
            <a:r>
              <a:rPr lang="en-US" dirty="0">
                <a:latin typeface="Calibri"/>
                <a:ea typeface="Calibri"/>
                <a:cs typeface="Calibri"/>
              </a:rPr>
              <a:t>, </a:t>
            </a:r>
            <a:r>
              <a:rPr lang="en-US" dirty="0" err="1">
                <a:latin typeface="Calibri"/>
                <a:ea typeface="Calibri"/>
                <a:cs typeface="Calibri"/>
              </a:rPr>
              <a:t>jego</a:t>
            </a:r>
            <a:r>
              <a:rPr lang="en-US" dirty="0">
                <a:latin typeface="Calibri"/>
                <a:ea typeface="Calibri"/>
                <a:cs typeface="Calibri"/>
              </a:rPr>
              <a:t> </a:t>
            </a:r>
            <a:r>
              <a:rPr lang="en-US" dirty="0" err="1">
                <a:latin typeface="Calibri"/>
                <a:ea typeface="Calibri"/>
                <a:cs typeface="Calibri"/>
              </a:rPr>
              <a:t>siedzibę</a:t>
            </a:r>
            <a:r>
              <a:rPr lang="en-US" dirty="0">
                <a:latin typeface="Calibri"/>
                <a:ea typeface="Calibri"/>
                <a:cs typeface="Calibri"/>
              </a:rPr>
              <a:t> (</a:t>
            </a:r>
            <a:r>
              <a:rPr lang="en-US" dirty="0" err="1">
                <a:latin typeface="Calibri"/>
                <a:ea typeface="Calibri"/>
                <a:cs typeface="Calibri"/>
              </a:rPr>
              <a:t>miejscowość</a:t>
            </a:r>
            <a:r>
              <a:rPr lang="en-US" dirty="0">
                <a:latin typeface="Calibri"/>
                <a:ea typeface="Calibri"/>
                <a:cs typeface="Calibri"/>
              </a:rPr>
              <a:t>) </a:t>
            </a:r>
            <a:r>
              <a:rPr lang="en-US" dirty="0" err="1">
                <a:latin typeface="Calibri"/>
                <a:ea typeface="Calibri"/>
                <a:cs typeface="Calibri"/>
              </a:rPr>
              <a:t>oraz</a:t>
            </a:r>
            <a:r>
              <a:rPr lang="en-US" dirty="0">
                <a:latin typeface="Calibri"/>
                <a:ea typeface="Calibri"/>
                <a:cs typeface="Calibri"/>
              </a:rPr>
              <a:t> </a:t>
            </a:r>
            <a:r>
              <a:rPr lang="en-US" dirty="0" err="1">
                <a:latin typeface="Calibri"/>
                <a:ea typeface="Calibri"/>
                <a:cs typeface="Calibri"/>
              </a:rPr>
              <a:t>cenę</a:t>
            </a:r>
            <a:r>
              <a:rPr lang="en-US" dirty="0">
                <a:latin typeface="Calibri"/>
                <a:ea typeface="Calibri"/>
                <a:cs typeface="Calibri"/>
              </a:rPr>
              <a:t> </a:t>
            </a:r>
            <a:r>
              <a:rPr lang="en-US" dirty="0" err="1">
                <a:latin typeface="Calibri"/>
                <a:ea typeface="Calibri"/>
                <a:cs typeface="Calibri"/>
              </a:rPr>
              <a:t>najkorzystniejszej</a:t>
            </a:r>
            <a:r>
              <a:rPr lang="en-US" dirty="0">
                <a:latin typeface="Calibri"/>
                <a:ea typeface="Calibri"/>
                <a:cs typeface="Calibri"/>
              </a:rPr>
              <a:t> </a:t>
            </a:r>
            <a:r>
              <a:rPr lang="en-US" dirty="0" err="1">
                <a:latin typeface="Calibri"/>
                <a:ea typeface="Calibri"/>
                <a:cs typeface="Calibri"/>
              </a:rPr>
              <a:t>oferty</a:t>
            </a:r>
            <a:endParaRPr lang="en-US" dirty="0">
              <a:latin typeface="Calibri"/>
              <a:ea typeface="Calibri"/>
              <a:cs typeface="Calibri"/>
            </a:endParaRPr>
          </a:p>
          <a:p>
            <a:pPr algn="ctr">
              <a:lnSpc>
                <a:spcPct val="100000"/>
              </a:lnSpc>
              <a:spcBef>
                <a:spcPts val="0"/>
              </a:spcBef>
              <a:buClr>
                <a:srgbClr val="003399"/>
              </a:buClr>
            </a:pPr>
            <a:endParaRPr lang="pl-PL" i="1" dirty="0">
              <a:solidFill>
                <a:schemeClr val="tx1"/>
              </a:solidFill>
              <a:ea typeface="Open Sans" panose="020B0606030504020204" pitchFamily="34" charset="0"/>
              <a:cs typeface="Arial" panose="020B0604020202020204" pitchFamily="34" charset="0"/>
            </a:endParaRPr>
          </a:p>
        </p:txBody>
      </p:sp>
      <p:sp>
        <p:nvSpPr>
          <p:cNvPr id="4" name="Prostokąt 3">
            <a:extLst>
              <a:ext uri="{FF2B5EF4-FFF2-40B4-BE49-F238E27FC236}">
                <a16:creationId xmlns:a16="http://schemas.microsoft.com/office/drawing/2014/main" id="{9EF9AEA2-07F6-C3E2-3BB5-9884E36C968C}"/>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A8D1B25E-0D1C-36F2-727D-08500053BC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60368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8275AAA-CEB7-9878-BF6C-DB54478543A2}"/>
              </a:ext>
            </a:extLst>
          </p:cNvPr>
          <p:cNvSpPr>
            <a:spLocks noGrp="1"/>
          </p:cNvSpPr>
          <p:nvPr>
            <p:ph type="pic" sz="quarter" idx="15"/>
          </p:nvPr>
        </p:nvSpPr>
        <p:spPr/>
        <p:txBody>
          <a:bodyPr/>
          <a:lstStyle/>
          <a:p>
            <a:endParaRPr lang="pl-PL"/>
          </a:p>
        </p:txBody>
      </p:sp>
      <p:sp>
        <p:nvSpPr>
          <p:cNvPr id="3" name="Title 2">
            <a:extLst>
              <a:ext uri="{FF2B5EF4-FFF2-40B4-BE49-F238E27FC236}">
                <a16:creationId xmlns:a16="http://schemas.microsoft.com/office/drawing/2014/main" id="{26284934-0426-22CD-3C67-E6B4A6002A21}"/>
              </a:ext>
            </a:extLst>
          </p:cNvPr>
          <p:cNvSpPr>
            <a:spLocks noGrp="1"/>
          </p:cNvSpPr>
          <p:nvPr>
            <p:ph type="title"/>
          </p:nvPr>
        </p:nvSpPr>
        <p:spPr>
          <a:xfrm>
            <a:off x="813816" y="1339218"/>
            <a:ext cx="10213521" cy="758126"/>
          </a:xfrm>
        </p:spPr>
        <p:txBody>
          <a:bodyPr>
            <a:normAutofit/>
          </a:bodyPr>
          <a:lstStyle/>
          <a:p>
            <a:r>
              <a:rPr lang="en-US" sz="2800">
                <a:latin typeface="Calibri"/>
                <a:ea typeface="+mj-lt"/>
                <a:cs typeface="+mj-lt"/>
              </a:rPr>
              <a:t>WYBÓR NAJKORZYSTNIEJSZEJ OFERTY</a:t>
            </a:r>
            <a:endParaRPr lang="en-US" sz="2800">
              <a:latin typeface="Calibri"/>
              <a:ea typeface="Calibri"/>
            </a:endParaRPr>
          </a:p>
        </p:txBody>
      </p:sp>
      <p:sp>
        <p:nvSpPr>
          <p:cNvPr id="4" name="Text Placeholder 3">
            <a:extLst>
              <a:ext uri="{FF2B5EF4-FFF2-40B4-BE49-F238E27FC236}">
                <a16:creationId xmlns:a16="http://schemas.microsoft.com/office/drawing/2014/main" id="{7B1C33C9-B95D-08E6-E7B4-9BE7B0253D6A}"/>
              </a:ext>
            </a:extLst>
          </p:cNvPr>
          <p:cNvSpPr>
            <a:spLocks noGrp="1"/>
          </p:cNvSpPr>
          <p:nvPr>
            <p:ph type="body" sz="quarter" idx="13"/>
          </p:nvPr>
        </p:nvSpPr>
        <p:spPr>
          <a:xfrm>
            <a:off x="910284" y="2090959"/>
            <a:ext cx="10211218" cy="2011680"/>
          </a:xfrm>
        </p:spPr>
        <p:txBody>
          <a:bodyPr vert="horz" lIns="91440" tIns="45720" rIns="91440" bIns="45720" rtlCol="0" anchor="t">
            <a:normAutofit/>
          </a:bodyPr>
          <a:lstStyle/>
          <a:p>
            <a:pPr algn="just"/>
            <a:r>
              <a:rPr lang="en-US" dirty="0" err="1">
                <a:latin typeface="Calibri"/>
                <a:ea typeface="+mn-lt"/>
                <a:cs typeface="+mn-lt"/>
              </a:rPr>
              <a:t>Zamawiający</a:t>
            </a:r>
            <a:r>
              <a:rPr lang="en-US" dirty="0">
                <a:latin typeface="Calibri"/>
                <a:ea typeface="+mn-lt"/>
                <a:cs typeface="+mn-lt"/>
              </a:rPr>
              <a:t> </a:t>
            </a:r>
            <a:r>
              <a:rPr lang="en-US" dirty="0" err="1">
                <a:latin typeface="Calibri"/>
                <a:ea typeface="+mn-lt"/>
                <a:cs typeface="+mn-lt"/>
              </a:rPr>
              <a:t>wybiera</a:t>
            </a:r>
            <a:r>
              <a:rPr lang="en-US" dirty="0">
                <a:latin typeface="Calibri"/>
                <a:ea typeface="+mn-lt"/>
                <a:cs typeface="+mn-lt"/>
              </a:rPr>
              <a:t> </a:t>
            </a:r>
            <a:r>
              <a:rPr lang="en-US" dirty="0" err="1">
                <a:latin typeface="Calibri"/>
                <a:ea typeface="+mn-lt"/>
                <a:cs typeface="+mn-lt"/>
              </a:rPr>
              <a:t>najkorzystniejszą</a:t>
            </a:r>
            <a:r>
              <a:rPr lang="en-US" dirty="0">
                <a:latin typeface="Calibri"/>
                <a:ea typeface="+mn-lt"/>
                <a:cs typeface="+mn-lt"/>
              </a:rPr>
              <a:t> </a:t>
            </a:r>
            <a:r>
              <a:rPr lang="en-US" dirty="0" err="1">
                <a:latin typeface="Calibri"/>
                <a:ea typeface="+mn-lt"/>
                <a:cs typeface="+mn-lt"/>
              </a:rPr>
              <a:t>ofertę</a:t>
            </a:r>
            <a:r>
              <a:rPr lang="en-US" dirty="0">
                <a:latin typeface="Calibri"/>
                <a:ea typeface="+mn-lt"/>
                <a:cs typeface="+mn-lt"/>
              </a:rPr>
              <a:t> </a:t>
            </a:r>
            <a:r>
              <a:rPr lang="en-US" dirty="0" err="1">
                <a:latin typeface="Calibri"/>
                <a:ea typeface="+mn-lt"/>
                <a:cs typeface="+mn-lt"/>
              </a:rPr>
              <a:t>zgodną</a:t>
            </a:r>
            <a:r>
              <a:rPr lang="en-US" dirty="0">
                <a:latin typeface="Calibri"/>
                <a:ea typeface="+mn-lt"/>
                <a:cs typeface="+mn-lt"/>
              </a:rPr>
              <a:t> z </a:t>
            </a:r>
            <a:r>
              <a:rPr lang="en-US" dirty="0" err="1">
                <a:latin typeface="Calibri"/>
                <a:ea typeface="+mn-lt"/>
                <a:cs typeface="+mn-lt"/>
              </a:rPr>
              <a:t>opisem</a:t>
            </a:r>
            <a:r>
              <a:rPr lang="en-US" dirty="0">
                <a:latin typeface="Calibri"/>
                <a:ea typeface="+mn-lt"/>
                <a:cs typeface="+mn-lt"/>
              </a:rPr>
              <a:t> </a:t>
            </a:r>
            <a:r>
              <a:rPr lang="en-US" dirty="0" err="1">
                <a:latin typeface="Calibri"/>
                <a:ea typeface="+mn-lt"/>
                <a:cs typeface="+mn-lt"/>
              </a:rPr>
              <a:t>przedmiotu</a:t>
            </a:r>
            <a:r>
              <a:rPr lang="en-US" dirty="0">
                <a:latin typeface="Calibri"/>
                <a:ea typeface="+mn-lt"/>
                <a:cs typeface="+mn-lt"/>
              </a:rPr>
              <a:t> </a:t>
            </a:r>
            <a:r>
              <a:rPr lang="en-US" dirty="0" err="1">
                <a:latin typeface="Calibri"/>
                <a:ea typeface="+mn-lt"/>
                <a:cs typeface="+mn-lt"/>
              </a:rPr>
              <a:t>zamówienia</a:t>
            </a:r>
            <a:r>
              <a:rPr lang="en-US" dirty="0">
                <a:latin typeface="Calibri"/>
                <a:ea typeface="+mn-lt"/>
                <a:cs typeface="+mn-lt"/>
              </a:rPr>
              <a:t>, </a:t>
            </a:r>
            <a:r>
              <a:rPr lang="en-US" dirty="0" err="1">
                <a:latin typeface="Calibri"/>
                <a:ea typeface="+mn-lt"/>
                <a:cs typeface="+mn-lt"/>
              </a:rPr>
              <a:t>złożoną</a:t>
            </a:r>
            <a:r>
              <a:rPr lang="en-US" dirty="0">
                <a:latin typeface="Calibri"/>
                <a:ea typeface="+mn-lt"/>
                <a:cs typeface="+mn-lt"/>
              </a:rPr>
              <a:t> </a:t>
            </a:r>
            <a:r>
              <a:rPr lang="en-US" dirty="0" err="1">
                <a:latin typeface="Calibri"/>
                <a:ea typeface="+mn-lt"/>
                <a:cs typeface="+mn-lt"/>
              </a:rPr>
              <a:t>przez</a:t>
            </a:r>
            <a:r>
              <a:rPr lang="en-US" dirty="0">
                <a:latin typeface="Calibri"/>
                <a:ea typeface="+mn-lt"/>
                <a:cs typeface="+mn-lt"/>
              </a:rPr>
              <a:t> </a:t>
            </a:r>
            <a:r>
              <a:rPr lang="en-US" dirty="0" err="1">
                <a:latin typeface="Calibri"/>
                <a:ea typeface="+mn-lt"/>
                <a:cs typeface="+mn-lt"/>
              </a:rPr>
              <a:t>wykonawcę</a:t>
            </a:r>
            <a:r>
              <a:rPr lang="en-US" dirty="0">
                <a:latin typeface="Calibri"/>
                <a:ea typeface="+mn-lt"/>
                <a:cs typeface="+mn-lt"/>
              </a:rPr>
              <a:t> </a:t>
            </a:r>
            <a:r>
              <a:rPr lang="en-US" dirty="0" err="1">
                <a:latin typeface="Calibri"/>
                <a:ea typeface="+mn-lt"/>
                <a:cs typeface="+mn-lt"/>
              </a:rPr>
              <a:t>spełniającego</a:t>
            </a:r>
            <a:r>
              <a:rPr lang="en-US" dirty="0">
                <a:latin typeface="Calibri"/>
                <a:ea typeface="+mn-lt"/>
                <a:cs typeface="+mn-lt"/>
              </a:rPr>
              <a:t> </a:t>
            </a:r>
            <a:r>
              <a:rPr lang="en-US" dirty="0" err="1">
                <a:latin typeface="Calibri"/>
                <a:ea typeface="+mn-lt"/>
                <a:cs typeface="+mn-lt"/>
              </a:rPr>
              <a:t>warunki</a:t>
            </a:r>
            <a:r>
              <a:rPr lang="en-US" dirty="0">
                <a:latin typeface="Calibri"/>
                <a:ea typeface="+mn-lt"/>
                <a:cs typeface="+mn-lt"/>
              </a:rPr>
              <a:t> </a:t>
            </a:r>
            <a:r>
              <a:rPr lang="en-US" dirty="0" err="1">
                <a:latin typeface="Calibri"/>
                <a:ea typeface="+mn-lt"/>
                <a:cs typeface="+mn-lt"/>
              </a:rPr>
              <a:t>udziału</a:t>
            </a:r>
            <a:r>
              <a:rPr lang="en-US" dirty="0">
                <a:latin typeface="Calibri"/>
                <a:ea typeface="+mn-lt"/>
                <a:cs typeface="+mn-lt"/>
              </a:rPr>
              <a:t> w </a:t>
            </a:r>
            <a:r>
              <a:rPr lang="en-US" dirty="0" err="1">
                <a:latin typeface="Calibri"/>
                <a:ea typeface="+mn-lt"/>
                <a:cs typeface="+mn-lt"/>
              </a:rPr>
              <a:t>postępowaniu</a:t>
            </a:r>
            <a:r>
              <a:rPr lang="en-US" dirty="0">
                <a:latin typeface="Calibri"/>
                <a:ea typeface="+mn-lt"/>
                <a:cs typeface="+mn-lt"/>
              </a:rPr>
              <a:t> (o </a:t>
            </a:r>
            <a:r>
              <a:rPr lang="en-US" dirty="0" err="1">
                <a:latin typeface="Calibri"/>
                <a:ea typeface="+mn-lt"/>
                <a:cs typeface="+mn-lt"/>
              </a:rPr>
              <a:t>ile</a:t>
            </a:r>
            <a:r>
              <a:rPr lang="en-US" dirty="0">
                <a:latin typeface="Calibri"/>
                <a:ea typeface="+mn-lt"/>
                <a:cs typeface="+mn-lt"/>
              </a:rPr>
              <a:t> </a:t>
            </a:r>
            <a:r>
              <a:rPr lang="en-US" dirty="0" err="1">
                <a:latin typeface="Calibri"/>
                <a:ea typeface="+mn-lt"/>
                <a:cs typeface="+mn-lt"/>
              </a:rPr>
              <a:t>zamawiający</a:t>
            </a:r>
            <a:r>
              <a:rPr lang="en-US" dirty="0">
                <a:latin typeface="Calibri"/>
                <a:ea typeface="+mn-lt"/>
                <a:cs typeface="+mn-lt"/>
              </a:rPr>
              <a:t> </a:t>
            </a:r>
            <a:r>
              <a:rPr lang="en-US" dirty="0" err="1">
                <a:latin typeface="Calibri"/>
                <a:ea typeface="+mn-lt"/>
                <a:cs typeface="+mn-lt"/>
              </a:rPr>
              <a:t>postawił</a:t>
            </a:r>
            <a:r>
              <a:rPr lang="en-US" dirty="0">
                <a:latin typeface="Calibri"/>
                <a:ea typeface="+mn-lt"/>
                <a:cs typeface="+mn-lt"/>
              </a:rPr>
              <a:t> </a:t>
            </a:r>
            <a:r>
              <a:rPr lang="en-US" dirty="0" err="1">
                <a:latin typeface="Calibri"/>
                <a:ea typeface="+mn-lt"/>
                <a:cs typeface="+mn-lt"/>
              </a:rPr>
              <a:t>takie</a:t>
            </a:r>
            <a:r>
              <a:rPr lang="en-US" dirty="0">
                <a:latin typeface="Calibri"/>
                <a:ea typeface="+mn-lt"/>
                <a:cs typeface="+mn-lt"/>
              </a:rPr>
              <a:t> </a:t>
            </a:r>
            <a:r>
              <a:rPr lang="en-US" dirty="0" err="1">
                <a:latin typeface="Calibri"/>
                <a:ea typeface="+mn-lt"/>
                <a:cs typeface="+mn-lt"/>
              </a:rPr>
              <a:t>warunki</a:t>
            </a:r>
            <a:r>
              <a:rPr lang="en-US" dirty="0">
                <a:latin typeface="Calibri"/>
                <a:ea typeface="+mn-lt"/>
                <a:cs typeface="+mn-lt"/>
              </a:rPr>
              <a:t>), </a:t>
            </a:r>
            <a:br>
              <a:rPr lang="pl-PL" dirty="0">
                <a:latin typeface="Calibri"/>
                <a:ea typeface="+mn-lt"/>
                <a:cs typeface="+mn-lt"/>
              </a:rPr>
            </a:br>
            <a:r>
              <a:rPr lang="en-US" dirty="0">
                <a:latin typeface="Calibri"/>
                <a:ea typeface="+mn-lt"/>
                <a:cs typeface="+mn-lt"/>
              </a:rPr>
              <a:t>w </a:t>
            </a:r>
            <a:r>
              <a:rPr lang="en-US" dirty="0" err="1">
                <a:latin typeface="Calibri"/>
                <a:ea typeface="+mn-lt"/>
                <a:cs typeface="+mn-lt"/>
              </a:rPr>
              <a:t>oparciu</a:t>
            </a:r>
            <a:r>
              <a:rPr lang="en-US" dirty="0">
                <a:latin typeface="Calibri"/>
                <a:ea typeface="+mn-lt"/>
                <a:cs typeface="+mn-lt"/>
              </a:rPr>
              <a:t> o </a:t>
            </a:r>
            <a:r>
              <a:rPr lang="en-US" dirty="0" err="1">
                <a:latin typeface="Calibri"/>
                <a:ea typeface="+mn-lt"/>
                <a:cs typeface="+mn-lt"/>
              </a:rPr>
              <a:t>ustalone</a:t>
            </a:r>
            <a:r>
              <a:rPr lang="en-US" dirty="0">
                <a:latin typeface="Calibri"/>
                <a:ea typeface="+mn-lt"/>
                <a:cs typeface="+mn-lt"/>
              </a:rPr>
              <a:t> w </a:t>
            </a:r>
            <a:r>
              <a:rPr lang="en-US" dirty="0" err="1">
                <a:latin typeface="Calibri"/>
                <a:ea typeface="+mn-lt"/>
                <a:cs typeface="+mn-lt"/>
              </a:rPr>
              <a:t>zapytaniu</a:t>
            </a:r>
            <a:r>
              <a:rPr lang="en-US" dirty="0">
                <a:latin typeface="Calibri"/>
                <a:ea typeface="+mn-lt"/>
                <a:cs typeface="+mn-lt"/>
              </a:rPr>
              <a:t> </a:t>
            </a:r>
            <a:r>
              <a:rPr lang="en-US" dirty="0" err="1">
                <a:latin typeface="Calibri"/>
                <a:ea typeface="+mn-lt"/>
                <a:cs typeface="+mn-lt"/>
              </a:rPr>
              <a:t>ofertowym</a:t>
            </a:r>
            <a:r>
              <a:rPr lang="en-US" dirty="0">
                <a:latin typeface="Calibri"/>
                <a:ea typeface="+mn-lt"/>
                <a:cs typeface="+mn-lt"/>
              </a:rPr>
              <a:t> </a:t>
            </a:r>
            <a:r>
              <a:rPr lang="en-US" dirty="0" err="1">
                <a:latin typeface="Calibri"/>
                <a:ea typeface="+mn-lt"/>
                <a:cs typeface="+mn-lt"/>
              </a:rPr>
              <a:t>kryteria</a:t>
            </a:r>
            <a:r>
              <a:rPr lang="en-US" dirty="0">
                <a:latin typeface="Calibri"/>
                <a:ea typeface="+mn-lt"/>
                <a:cs typeface="+mn-lt"/>
              </a:rPr>
              <a:t> </a:t>
            </a:r>
            <a:r>
              <a:rPr lang="en-US" dirty="0" err="1">
                <a:latin typeface="Calibri"/>
                <a:ea typeface="+mn-lt"/>
                <a:cs typeface="+mn-lt"/>
              </a:rPr>
              <a:t>oceny</a:t>
            </a:r>
            <a:r>
              <a:rPr lang="en-US" dirty="0">
                <a:latin typeface="Calibri"/>
                <a:ea typeface="+mn-lt"/>
                <a:cs typeface="+mn-lt"/>
              </a:rPr>
              <a:t>, </a:t>
            </a:r>
            <a:r>
              <a:rPr lang="en-US" dirty="0" err="1">
                <a:latin typeface="Calibri"/>
                <a:ea typeface="+mn-lt"/>
                <a:cs typeface="+mn-lt"/>
              </a:rPr>
              <a:t>spośród</a:t>
            </a:r>
            <a:r>
              <a:rPr lang="en-US" dirty="0">
                <a:latin typeface="Calibri"/>
                <a:ea typeface="+mn-lt"/>
                <a:cs typeface="+mn-lt"/>
              </a:rPr>
              <a:t> </a:t>
            </a:r>
            <a:r>
              <a:rPr lang="en-US" dirty="0" err="1">
                <a:latin typeface="Calibri"/>
                <a:ea typeface="+mn-lt"/>
                <a:cs typeface="+mn-lt"/>
              </a:rPr>
              <a:t>ofert</a:t>
            </a:r>
            <a:r>
              <a:rPr lang="en-US" dirty="0">
                <a:latin typeface="Calibri"/>
                <a:ea typeface="+mn-lt"/>
                <a:cs typeface="+mn-lt"/>
              </a:rPr>
              <a:t> </a:t>
            </a:r>
            <a:r>
              <a:rPr lang="en-US" dirty="0" err="1">
                <a:latin typeface="Calibri"/>
                <a:ea typeface="+mn-lt"/>
                <a:cs typeface="+mn-lt"/>
              </a:rPr>
              <a:t>złożonych</a:t>
            </a:r>
            <a:r>
              <a:rPr lang="en-US" dirty="0">
                <a:latin typeface="Calibri"/>
                <a:ea typeface="+mn-lt"/>
                <a:cs typeface="+mn-lt"/>
              </a:rPr>
              <a:t> w </a:t>
            </a:r>
            <a:r>
              <a:rPr lang="en-US" dirty="0" err="1">
                <a:latin typeface="Calibri"/>
                <a:ea typeface="+mn-lt"/>
                <a:cs typeface="+mn-lt"/>
              </a:rPr>
              <a:t>sposób</a:t>
            </a:r>
            <a:r>
              <a:rPr lang="en-US" dirty="0">
                <a:latin typeface="Calibri"/>
                <a:ea typeface="+mn-lt"/>
                <a:cs typeface="+mn-lt"/>
              </a:rPr>
              <a:t>, o </a:t>
            </a:r>
            <a:r>
              <a:rPr lang="en-US" dirty="0" err="1">
                <a:latin typeface="Calibri"/>
                <a:ea typeface="+mn-lt"/>
                <a:cs typeface="+mn-lt"/>
              </a:rPr>
              <a:t>którym</a:t>
            </a:r>
            <a:r>
              <a:rPr lang="en-US" dirty="0">
                <a:latin typeface="Calibri"/>
                <a:ea typeface="+mn-lt"/>
                <a:cs typeface="+mn-lt"/>
              </a:rPr>
              <a:t> </a:t>
            </a:r>
            <a:r>
              <a:rPr lang="en-US" dirty="0" err="1">
                <a:latin typeface="Calibri"/>
                <a:ea typeface="+mn-lt"/>
                <a:cs typeface="+mn-lt"/>
              </a:rPr>
              <a:t>mowa</a:t>
            </a:r>
            <a:r>
              <a:rPr lang="en-US" dirty="0">
                <a:latin typeface="Calibri"/>
                <a:ea typeface="+mn-lt"/>
                <a:cs typeface="+mn-lt"/>
              </a:rPr>
              <a:t> w </a:t>
            </a:r>
            <a:r>
              <a:rPr lang="en-US" dirty="0" err="1">
                <a:latin typeface="Calibri"/>
                <a:ea typeface="+mn-lt"/>
                <a:cs typeface="+mn-lt"/>
              </a:rPr>
              <a:t>sekcji</a:t>
            </a:r>
            <a:r>
              <a:rPr lang="en-US" dirty="0">
                <a:latin typeface="Calibri"/>
                <a:ea typeface="+mn-lt"/>
                <a:cs typeface="+mn-lt"/>
              </a:rPr>
              <a:t> 3.2.3</a:t>
            </a:r>
            <a:r>
              <a:rPr lang="pl-PL" dirty="0">
                <a:latin typeface="Calibri"/>
                <a:ea typeface="+mn-lt"/>
                <a:cs typeface="+mn-lt"/>
              </a:rPr>
              <a:t> Wytycznych</a:t>
            </a:r>
            <a:r>
              <a:rPr lang="en-US" dirty="0">
                <a:latin typeface="Calibri"/>
                <a:ea typeface="+mn-lt"/>
                <a:cs typeface="+mn-lt"/>
              </a:rPr>
              <a:t>. </a:t>
            </a:r>
            <a:r>
              <a:rPr lang="en-US" dirty="0" err="1">
                <a:latin typeface="Calibri"/>
                <a:ea typeface="+mn-lt"/>
                <a:cs typeface="+mn-lt"/>
              </a:rPr>
              <a:t>Zamawiający</a:t>
            </a:r>
            <a:r>
              <a:rPr lang="en-US" dirty="0">
                <a:latin typeface="Calibri"/>
                <a:ea typeface="+mn-lt"/>
                <a:cs typeface="+mn-lt"/>
              </a:rPr>
              <a:t> </a:t>
            </a:r>
            <a:r>
              <a:rPr lang="en-US" dirty="0" err="1">
                <a:latin typeface="Calibri"/>
                <a:ea typeface="+mn-lt"/>
                <a:cs typeface="+mn-lt"/>
              </a:rPr>
              <a:t>analizuje</a:t>
            </a:r>
            <a:r>
              <a:rPr lang="en-US" dirty="0">
                <a:latin typeface="Calibri"/>
                <a:ea typeface="+mn-lt"/>
                <a:cs typeface="+mn-lt"/>
              </a:rPr>
              <a:t> </a:t>
            </a:r>
            <a:r>
              <a:rPr lang="en-US" dirty="0" err="1">
                <a:latin typeface="Calibri"/>
                <a:ea typeface="+mn-lt"/>
                <a:cs typeface="+mn-lt"/>
              </a:rPr>
              <a:t>treść</a:t>
            </a:r>
            <a:r>
              <a:rPr lang="en-US" dirty="0">
                <a:latin typeface="Calibri"/>
                <a:ea typeface="+mn-lt"/>
                <a:cs typeface="+mn-lt"/>
              </a:rPr>
              <a:t> </a:t>
            </a:r>
            <a:r>
              <a:rPr lang="en-US" dirty="0" err="1">
                <a:latin typeface="Calibri"/>
                <a:ea typeface="+mn-lt"/>
                <a:cs typeface="+mn-lt"/>
              </a:rPr>
              <a:t>ofert</a:t>
            </a:r>
            <a:r>
              <a:rPr lang="en-US" dirty="0">
                <a:latin typeface="Calibri"/>
                <a:ea typeface="+mn-lt"/>
                <a:cs typeface="+mn-lt"/>
              </a:rPr>
              <a:t> po </a:t>
            </a:r>
            <a:r>
              <a:rPr lang="en-US" dirty="0" err="1">
                <a:latin typeface="Calibri"/>
                <a:ea typeface="+mn-lt"/>
                <a:cs typeface="+mn-lt"/>
              </a:rPr>
              <a:t>upływie</a:t>
            </a:r>
            <a:r>
              <a:rPr lang="en-US" dirty="0">
                <a:latin typeface="Calibri"/>
                <a:ea typeface="+mn-lt"/>
                <a:cs typeface="+mn-lt"/>
              </a:rPr>
              <a:t> </a:t>
            </a:r>
            <a:r>
              <a:rPr lang="en-US" dirty="0" err="1">
                <a:latin typeface="Calibri"/>
                <a:ea typeface="+mn-lt"/>
                <a:cs typeface="+mn-lt"/>
              </a:rPr>
              <a:t>terminu</a:t>
            </a:r>
            <a:r>
              <a:rPr lang="en-US" dirty="0">
                <a:latin typeface="Calibri"/>
                <a:ea typeface="+mn-lt"/>
                <a:cs typeface="+mn-lt"/>
              </a:rPr>
              <a:t> </a:t>
            </a:r>
            <a:r>
              <a:rPr lang="en-US" dirty="0" err="1">
                <a:latin typeface="Calibri"/>
                <a:ea typeface="+mn-lt"/>
                <a:cs typeface="+mn-lt"/>
              </a:rPr>
              <a:t>wyznaczonego</a:t>
            </a:r>
            <a:r>
              <a:rPr lang="en-US" dirty="0">
                <a:latin typeface="Calibri"/>
                <a:ea typeface="+mn-lt"/>
                <a:cs typeface="+mn-lt"/>
              </a:rPr>
              <a:t> </a:t>
            </a:r>
            <a:r>
              <a:rPr lang="en-US" dirty="0" err="1">
                <a:latin typeface="Calibri"/>
                <a:ea typeface="+mn-lt"/>
                <a:cs typeface="+mn-lt"/>
              </a:rPr>
              <a:t>na</a:t>
            </a:r>
            <a:r>
              <a:rPr lang="en-US" dirty="0">
                <a:latin typeface="Calibri"/>
                <a:ea typeface="+mn-lt"/>
                <a:cs typeface="+mn-lt"/>
              </a:rPr>
              <a:t> ich </a:t>
            </a:r>
            <a:r>
              <a:rPr lang="en-US" dirty="0" err="1">
                <a:latin typeface="Calibri"/>
                <a:ea typeface="+mn-lt"/>
                <a:cs typeface="+mn-lt"/>
              </a:rPr>
              <a:t>składanie</a:t>
            </a:r>
            <a:endParaRPr lang="en-US" dirty="0">
              <a:latin typeface="Calibri"/>
              <a:ea typeface="Calibri"/>
            </a:endParaRPr>
          </a:p>
        </p:txBody>
      </p:sp>
      <p:sp>
        <p:nvSpPr>
          <p:cNvPr id="5" name="TextBox 4">
            <a:extLst>
              <a:ext uri="{FF2B5EF4-FFF2-40B4-BE49-F238E27FC236}">
                <a16:creationId xmlns:a16="http://schemas.microsoft.com/office/drawing/2014/main" id="{365F0FD4-C5AA-2B1C-79AE-91E585A80E42}"/>
              </a:ext>
            </a:extLst>
          </p:cNvPr>
          <p:cNvSpPr txBox="1"/>
          <p:nvPr/>
        </p:nvSpPr>
        <p:spPr>
          <a:xfrm>
            <a:off x="912183" y="4105275"/>
            <a:ext cx="10209320" cy="2200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v"/>
            </a:pPr>
            <a:r>
              <a:rPr lang="en-US" sz="1800" baseline="0" dirty="0" err="1">
                <a:solidFill>
                  <a:srgbClr val="FFFFFF"/>
                </a:solidFill>
                <a:latin typeface="Calibri"/>
              </a:rPr>
              <a:t>Zawarcie</a:t>
            </a:r>
            <a:r>
              <a:rPr lang="en-US" sz="1800" baseline="0" dirty="0">
                <a:solidFill>
                  <a:srgbClr val="FFFFFF"/>
                </a:solidFill>
                <a:latin typeface="Calibri"/>
              </a:rPr>
              <a:t> </a:t>
            </a:r>
            <a:r>
              <a:rPr lang="en-US" sz="1800" baseline="0" dirty="0" err="1">
                <a:solidFill>
                  <a:srgbClr val="FFFFFF"/>
                </a:solidFill>
                <a:latin typeface="Calibri"/>
              </a:rPr>
              <a:t>umowy</a:t>
            </a:r>
            <a:r>
              <a:rPr lang="en-US" sz="1800" baseline="0" dirty="0">
                <a:solidFill>
                  <a:srgbClr val="FFFFFF"/>
                </a:solidFill>
                <a:latin typeface="Calibri"/>
              </a:rPr>
              <a:t> w </a:t>
            </a:r>
            <a:r>
              <a:rPr lang="en-US" sz="1800" baseline="0" dirty="0" err="1">
                <a:solidFill>
                  <a:srgbClr val="FFFFFF"/>
                </a:solidFill>
                <a:latin typeface="Calibri"/>
              </a:rPr>
              <a:t>sprawie</a:t>
            </a:r>
            <a:r>
              <a:rPr lang="en-US" sz="1800" baseline="0" dirty="0">
                <a:solidFill>
                  <a:srgbClr val="FFFFFF"/>
                </a:solidFill>
                <a:latin typeface="Calibri"/>
              </a:rPr>
              <a:t> </a:t>
            </a:r>
            <a:r>
              <a:rPr lang="en-US" sz="1800" baseline="0" dirty="0" err="1">
                <a:solidFill>
                  <a:srgbClr val="FFFFFF"/>
                </a:solidFill>
                <a:latin typeface="Calibri"/>
              </a:rPr>
              <a:t>zamówienia</a:t>
            </a:r>
            <a:r>
              <a:rPr lang="en-US" sz="1800" baseline="0" dirty="0">
                <a:solidFill>
                  <a:srgbClr val="FFFFFF"/>
                </a:solidFill>
                <a:latin typeface="Calibri"/>
              </a:rPr>
              <a:t> </a:t>
            </a:r>
            <a:r>
              <a:rPr lang="en-US" sz="1800" baseline="0" dirty="0" err="1">
                <a:solidFill>
                  <a:srgbClr val="FFFFFF"/>
                </a:solidFill>
                <a:latin typeface="Calibri"/>
              </a:rPr>
              <a:t>następuje</a:t>
            </a:r>
            <a:r>
              <a:rPr lang="en-US" sz="1800" baseline="0" dirty="0">
                <a:solidFill>
                  <a:srgbClr val="FFFFFF"/>
                </a:solidFill>
                <a:latin typeface="Calibri"/>
              </a:rPr>
              <a:t> w </a:t>
            </a:r>
            <a:r>
              <a:rPr lang="en-US" sz="1800" baseline="0" dirty="0" err="1">
                <a:solidFill>
                  <a:srgbClr val="FFFFFF"/>
                </a:solidFill>
                <a:latin typeface="Calibri"/>
              </a:rPr>
              <a:t>formie</a:t>
            </a:r>
            <a:r>
              <a:rPr lang="en-US" sz="1800" baseline="0" dirty="0">
                <a:solidFill>
                  <a:srgbClr val="FFFFFF"/>
                </a:solidFill>
                <a:latin typeface="Calibri"/>
              </a:rPr>
              <a:t> </a:t>
            </a:r>
            <a:r>
              <a:rPr lang="en-US" sz="1800" baseline="0" dirty="0" err="1">
                <a:solidFill>
                  <a:srgbClr val="FFFFFF"/>
                </a:solidFill>
                <a:latin typeface="Calibri"/>
              </a:rPr>
              <a:t>pisemnej</a:t>
            </a:r>
            <a:r>
              <a:rPr lang="en-US" sz="1800" baseline="0" dirty="0">
                <a:solidFill>
                  <a:srgbClr val="FFFFFF"/>
                </a:solidFill>
                <a:latin typeface="Calibri"/>
              </a:rPr>
              <a:t> </a:t>
            </a:r>
            <a:r>
              <a:rPr lang="en-US" sz="1800" baseline="0" dirty="0" err="1">
                <a:solidFill>
                  <a:srgbClr val="FFFFFF"/>
                </a:solidFill>
                <a:latin typeface="Calibri"/>
              </a:rPr>
              <a:t>lub</a:t>
            </a:r>
            <a:r>
              <a:rPr lang="en-US" sz="1800" baseline="0" dirty="0">
                <a:solidFill>
                  <a:srgbClr val="FFFFFF"/>
                </a:solidFill>
                <a:latin typeface="Calibri"/>
              </a:rPr>
              <a:t> w </a:t>
            </a:r>
            <a:r>
              <a:rPr lang="en-US" sz="1800" baseline="0" dirty="0" err="1">
                <a:solidFill>
                  <a:srgbClr val="FFFFFF"/>
                </a:solidFill>
                <a:latin typeface="Calibri"/>
              </a:rPr>
              <a:t>formie</a:t>
            </a:r>
            <a:r>
              <a:rPr lang="en-US" sz="1800" baseline="0" dirty="0">
                <a:solidFill>
                  <a:srgbClr val="FFFFFF"/>
                </a:solidFill>
                <a:latin typeface="Calibri"/>
              </a:rPr>
              <a:t> </a:t>
            </a:r>
            <a:r>
              <a:rPr lang="en-US" sz="1800" baseline="0" dirty="0" err="1">
                <a:solidFill>
                  <a:srgbClr val="FFFFFF"/>
                </a:solidFill>
                <a:latin typeface="Calibri"/>
              </a:rPr>
              <a:t>elektronicznej</a:t>
            </a:r>
            <a:r>
              <a:rPr lang="en-US" sz="1800" baseline="0" dirty="0">
                <a:solidFill>
                  <a:srgbClr val="FFFFFF"/>
                </a:solidFill>
                <a:latin typeface="Calibri"/>
              </a:rPr>
              <a:t>, </a:t>
            </a:r>
            <a:br>
              <a:rPr lang="pl-PL" sz="1800" baseline="0" dirty="0">
                <a:solidFill>
                  <a:srgbClr val="FFFFFF"/>
                </a:solidFill>
                <a:latin typeface="Calibri"/>
              </a:rPr>
            </a:br>
            <a:r>
              <a:rPr lang="en-US" sz="1800" baseline="0" dirty="0">
                <a:solidFill>
                  <a:srgbClr val="FFFFFF"/>
                </a:solidFill>
                <a:latin typeface="Calibri"/>
              </a:rPr>
              <a:t>o </a:t>
            </a:r>
            <a:r>
              <a:rPr lang="en-US" sz="1800" baseline="0" dirty="0" err="1">
                <a:solidFill>
                  <a:srgbClr val="FFFFFF"/>
                </a:solidFill>
                <a:latin typeface="Calibri"/>
              </a:rPr>
              <a:t>których</a:t>
            </a:r>
            <a:r>
              <a:rPr lang="en-US" sz="1800" baseline="0" dirty="0">
                <a:solidFill>
                  <a:srgbClr val="FFFFFF"/>
                </a:solidFill>
                <a:latin typeface="Calibri"/>
              </a:rPr>
              <a:t> </a:t>
            </a:r>
            <a:r>
              <a:rPr lang="en-US" sz="1800" baseline="0" dirty="0" err="1">
                <a:solidFill>
                  <a:srgbClr val="FFFFFF"/>
                </a:solidFill>
                <a:latin typeface="Calibri"/>
              </a:rPr>
              <a:t>mowa</a:t>
            </a:r>
            <a:r>
              <a:rPr lang="en-US" sz="1800" baseline="0" dirty="0">
                <a:solidFill>
                  <a:srgbClr val="FFFFFF"/>
                </a:solidFill>
                <a:latin typeface="Calibri"/>
              </a:rPr>
              <a:t> w art. 78 </a:t>
            </a:r>
            <a:r>
              <a:rPr lang="en-US" sz="1800" baseline="0" dirty="0" err="1">
                <a:solidFill>
                  <a:srgbClr val="FFFFFF"/>
                </a:solidFill>
                <a:latin typeface="Calibri"/>
              </a:rPr>
              <a:t>i</a:t>
            </a:r>
            <a:r>
              <a:rPr lang="en-US" sz="1800" baseline="0" dirty="0">
                <a:solidFill>
                  <a:srgbClr val="FFFFFF"/>
                </a:solidFill>
                <a:latin typeface="Calibri"/>
              </a:rPr>
              <a:t> art. 78¹ </a:t>
            </a:r>
            <a:r>
              <a:rPr lang="en-US" sz="1800" baseline="0" dirty="0" err="1">
                <a:solidFill>
                  <a:srgbClr val="FFFFFF"/>
                </a:solidFill>
                <a:latin typeface="Calibri"/>
              </a:rPr>
              <a:t>Kodeksu</a:t>
            </a:r>
            <a:r>
              <a:rPr lang="en-US" sz="1800" baseline="0" dirty="0">
                <a:solidFill>
                  <a:srgbClr val="FFFFFF"/>
                </a:solidFill>
                <a:latin typeface="Calibri"/>
              </a:rPr>
              <a:t> </a:t>
            </a:r>
            <a:r>
              <a:rPr lang="en-US" sz="1800" baseline="0" dirty="0" err="1">
                <a:solidFill>
                  <a:srgbClr val="FFFFFF"/>
                </a:solidFill>
                <a:latin typeface="Calibri"/>
              </a:rPr>
              <a:t>cywilnego</a:t>
            </a:r>
            <a:endParaRPr lang="en-US" dirty="0">
              <a:latin typeface="Calibri"/>
              <a:ea typeface="Calibri"/>
              <a:cs typeface="Calibri"/>
            </a:endParaRPr>
          </a:p>
          <a:p>
            <a:endParaRPr lang="en-US" dirty="0">
              <a:solidFill>
                <a:srgbClr val="FFFFFF"/>
              </a:solidFill>
              <a:latin typeface="Calibri"/>
              <a:ea typeface="Calibri"/>
              <a:cs typeface="Calibri"/>
            </a:endParaRPr>
          </a:p>
          <a:p>
            <a:pPr marL="285750" indent="-285750" algn="just">
              <a:buFont typeface="Wingdings"/>
              <a:buChar char="v"/>
            </a:pPr>
            <a:r>
              <a:rPr lang="en-US" dirty="0" err="1">
                <a:solidFill>
                  <a:srgbClr val="FFFFFF"/>
                </a:solidFill>
                <a:latin typeface="Calibri"/>
                <a:ea typeface="Calibri"/>
                <a:cs typeface="Calibri"/>
              </a:rPr>
              <a:t>Dokonywanie</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istotnych</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zmian</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postanowień</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zawartej</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umowy</a:t>
            </a:r>
            <a:r>
              <a:rPr lang="en-US" dirty="0">
                <a:solidFill>
                  <a:srgbClr val="FFFFFF"/>
                </a:solidFill>
                <a:latin typeface="Calibri"/>
                <a:ea typeface="Calibri"/>
                <a:cs typeface="Calibri"/>
              </a:rPr>
              <a:t> w </a:t>
            </a:r>
            <a:r>
              <a:rPr lang="en-US" dirty="0" err="1">
                <a:solidFill>
                  <a:srgbClr val="FFFFFF"/>
                </a:solidFill>
                <a:latin typeface="Calibri"/>
                <a:ea typeface="Calibri"/>
                <a:cs typeface="Calibri"/>
              </a:rPr>
              <a:t>stosunku</a:t>
            </a:r>
            <a:r>
              <a:rPr lang="en-US" dirty="0">
                <a:solidFill>
                  <a:srgbClr val="FFFFFF"/>
                </a:solidFill>
                <a:latin typeface="Calibri"/>
                <a:ea typeface="Calibri"/>
                <a:cs typeface="Calibri"/>
              </a:rPr>
              <a:t> do </a:t>
            </a:r>
            <a:r>
              <a:rPr lang="en-US" dirty="0" err="1">
                <a:solidFill>
                  <a:srgbClr val="FFFFFF"/>
                </a:solidFill>
                <a:latin typeface="Calibri"/>
                <a:ea typeface="Calibri"/>
                <a:cs typeface="Calibri"/>
              </a:rPr>
              <a:t>treści</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oferty</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na</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podstawie</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której</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dokonano</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wyboru</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wykonawcy</a:t>
            </a:r>
            <a:r>
              <a:rPr lang="en-US" dirty="0">
                <a:solidFill>
                  <a:srgbClr val="FFFFFF"/>
                </a:solidFill>
                <a:latin typeface="Calibri"/>
                <a:ea typeface="Calibri"/>
                <a:cs typeface="Calibri"/>
              </a:rPr>
              <a:t> w </a:t>
            </a:r>
            <a:r>
              <a:rPr lang="en-US" dirty="0" err="1">
                <a:solidFill>
                  <a:srgbClr val="FFFFFF"/>
                </a:solidFill>
                <a:latin typeface="Calibri"/>
                <a:ea typeface="Calibri"/>
                <a:cs typeface="Calibri"/>
              </a:rPr>
              <a:t>przypadkach</a:t>
            </a:r>
            <a:r>
              <a:rPr lang="en-US" dirty="0">
                <a:solidFill>
                  <a:srgbClr val="FFFFFF"/>
                </a:solidFill>
                <a:latin typeface="Calibri"/>
                <a:ea typeface="Calibri"/>
                <a:cs typeface="Calibri"/>
              </a:rPr>
              <a:t> </a:t>
            </a:r>
            <a:r>
              <a:rPr lang="en-US" dirty="0" err="1">
                <a:solidFill>
                  <a:srgbClr val="FFFFFF"/>
                </a:solidFill>
                <a:latin typeface="Calibri"/>
                <a:ea typeface="Calibri"/>
                <a:cs typeface="Calibri"/>
              </a:rPr>
              <a:t>określonych</a:t>
            </a:r>
            <a:r>
              <a:rPr lang="en-US" dirty="0">
                <a:solidFill>
                  <a:srgbClr val="FFFFFF"/>
                </a:solidFill>
                <a:latin typeface="Calibri"/>
                <a:ea typeface="Calibri"/>
                <a:cs typeface="Calibri"/>
              </a:rPr>
              <a:t> w pkt 4 </a:t>
            </a:r>
            <a:r>
              <a:rPr lang="en-US" dirty="0" err="1">
                <a:solidFill>
                  <a:srgbClr val="FFFFFF"/>
                </a:solidFill>
                <a:latin typeface="Calibri"/>
                <a:ea typeface="Calibri"/>
                <a:cs typeface="Calibri"/>
              </a:rPr>
              <a:t>sekcji</a:t>
            </a:r>
            <a:r>
              <a:rPr lang="en-US" dirty="0">
                <a:solidFill>
                  <a:srgbClr val="FFFFFF"/>
                </a:solidFill>
                <a:latin typeface="Calibri"/>
                <a:ea typeface="Calibri"/>
                <a:cs typeface="Calibri"/>
              </a:rPr>
              <a:t> 3.2.4 </a:t>
            </a:r>
            <a:r>
              <a:rPr lang="pl-PL" dirty="0">
                <a:solidFill>
                  <a:srgbClr val="FFFFFF"/>
                </a:solidFill>
                <a:latin typeface="Calibri"/>
                <a:ea typeface="Calibri"/>
                <a:cs typeface="Calibri"/>
              </a:rPr>
              <a:t>Wytycznych </a:t>
            </a:r>
            <a:r>
              <a:rPr lang="en-US" dirty="0">
                <a:solidFill>
                  <a:srgbClr val="FFFFFF"/>
                </a:solidFill>
                <a:latin typeface="Calibri"/>
                <a:ea typeface="Calibri"/>
                <a:cs typeface="Calibri"/>
              </a:rPr>
              <a:t>/ art. 455 </a:t>
            </a:r>
            <a:r>
              <a:rPr lang="en-US" dirty="0" err="1">
                <a:solidFill>
                  <a:srgbClr val="FFFFFF"/>
                </a:solidFill>
                <a:latin typeface="Calibri"/>
                <a:ea typeface="Calibri"/>
                <a:cs typeface="Calibri"/>
              </a:rPr>
              <a:t>ustawy</a:t>
            </a:r>
            <a:r>
              <a:rPr lang="en-US" dirty="0">
                <a:solidFill>
                  <a:srgbClr val="FFFFFF"/>
                </a:solidFill>
                <a:latin typeface="Calibri"/>
                <a:ea typeface="Calibri"/>
                <a:cs typeface="Calibri"/>
              </a:rPr>
              <a:t> </a:t>
            </a:r>
            <a:r>
              <a:rPr lang="pl-PL" dirty="0">
                <a:solidFill>
                  <a:srgbClr val="FFFFFF"/>
                </a:solidFill>
                <a:latin typeface="Calibri"/>
                <a:ea typeface="Calibri"/>
                <a:cs typeface="Calibri"/>
              </a:rPr>
              <a:t>P</a:t>
            </a:r>
            <a:r>
              <a:rPr lang="en-US" dirty="0" err="1">
                <a:solidFill>
                  <a:srgbClr val="FFFFFF"/>
                </a:solidFill>
                <a:latin typeface="Calibri"/>
                <a:ea typeface="Calibri"/>
                <a:cs typeface="Calibri"/>
              </a:rPr>
              <a:t>zp</a:t>
            </a:r>
            <a:endParaRPr lang="en-US" dirty="0"/>
          </a:p>
          <a:p>
            <a:endParaRPr lang="en-US" dirty="0">
              <a:solidFill>
                <a:srgbClr val="FFFFFF"/>
              </a:solidFill>
              <a:latin typeface="Calibri"/>
              <a:ea typeface="Calibri"/>
              <a:cs typeface="Calibri"/>
            </a:endParaRPr>
          </a:p>
          <a:p>
            <a:pPr algn="ctr"/>
            <a:endParaRPr lang="en-US" sz="1100" b="1" dirty="0">
              <a:solidFill>
                <a:schemeClr val="accent6"/>
              </a:solidFill>
              <a:latin typeface=""/>
            </a:endParaRPr>
          </a:p>
        </p:txBody>
      </p:sp>
      <p:sp>
        <p:nvSpPr>
          <p:cNvPr id="8" name="Title 2">
            <a:extLst>
              <a:ext uri="{FF2B5EF4-FFF2-40B4-BE49-F238E27FC236}">
                <a16:creationId xmlns:a16="http://schemas.microsoft.com/office/drawing/2014/main" id="{DE099378-B4DC-EFD3-512A-70F5F0B358BE}"/>
              </a:ext>
            </a:extLst>
          </p:cNvPr>
          <p:cNvSpPr txBox="1">
            <a:spLocks/>
          </p:cNvSpPr>
          <p:nvPr/>
        </p:nvSpPr>
        <p:spPr>
          <a:xfrm>
            <a:off x="813815" y="3521412"/>
            <a:ext cx="10213521" cy="6657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all" spc="50" baseline="0">
                <a:solidFill>
                  <a:schemeClr val="bg1"/>
                </a:solidFill>
                <a:latin typeface="+mj-lt"/>
                <a:ea typeface="+mj-ea"/>
                <a:cs typeface="Poppins" pitchFamily="2" charset="77"/>
              </a:defRPr>
            </a:lvl1pPr>
          </a:lstStyle>
          <a:p>
            <a:r>
              <a:rPr lang="en-US" sz="2800" dirty="0">
                <a:latin typeface="Calibri"/>
                <a:ea typeface="+mj-lt"/>
                <a:cs typeface="+mj-lt"/>
              </a:rPr>
              <a:t>UMOWA Z WYKONAWCĄ</a:t>
            </a:r>
            <a:endParaRPr lang="en-US" sz="2800" dirty="0">
              <a:latin typeface="Calibri"/>
              <a:ea typeface="Calibri"/>
            </a:endParaRPr>
          </a:p>
        </p:txBody>
      </p:sp>
      <p:sp>
        <p:nvSpPr>
          <p:cNvPr id="6" name="Prostokąt 5">
            <a:extLst>
              <a:ext uri="{FF2B5EF4-FFF2-40B4-BE49-F238E27FC236}">
                <a16:creationId xmlns:a16="http://schemas.microsoft.com/office/drawing/2014/main" id="{EDEBBAC5-717D-13A1-4FC4-301DB3A57F13}"/>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372F1BE6-8327-B50D-63EC-AB37C1E18C3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295963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34F1-7C98-C1DA-D26C-8FB7C8603810}"/>
              </a:ext>
            </a:extLst>
          </p:cNvPr>
          <p:cNvSpPr>
            <a:spLocks noGrp="1"/>
          </p:cNvSpPr>
          <p:nvPr>
            <p:ph type="title"/>
          </p:nvPr>
        </p:nvSpPr>
        <p:spPr>
          <a:xfrm>
            <a:off x="7381998" y="530607"/>
            <a:ext cx="4524126" cy="1942773"/>
          </a:xfrm>
        </p:spPr>
        <p:txBody>
          <a:bodyPr anchor="t">
            <a:normAutofit/>
          </a:bodyPr>
          <a:lstStyle/>
          <a:p>
            <a:r>
              <a:rPr lang="en-US" sz="2800" dirty="0">
                <a:latin typeface="Calibri"/>
                <a:ea typeface="Calibri"/>
                <a:cs typeface="Poppins"/>
              </a:rPr>
              <a:t>PROTOKÓŁ POSTĘPOWANIA</a:t>
            </a:r>
          </a:p>
        </p:txBody>
      </p:sp>
      <p:pic>
        <p:nvPicPr>
          <p:cNvPr id="9" name="Picture Placeholder 8">
            <a:extLst>
              <a:ext uri="{FF2B5EF4-FFF2-40B4-BE49-F238E27FC236}">
                <a16:creationId xmlns:a16="http://schemas.microsoft.com/office/drawing/2014/main" id="{54E2680E-1A83-E66B-7A7D-2972395D46E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0" y="10"/>
            <a:ext cx="7220177" cy="6309350"/>
          </a:xfrm>
          <a:noFill/>
        </p:spPr>
      </p:pic>
      <p:sp>
        <p:nvSpPr>
          <p:cNvPr id="7" name="pole tekstowe 6">
            <a:extLst>
              <a:ext uri="{FF2B5EF4-FFF2-40B4-BE49-F238E27FC236}">
                <a16:creationId xmlns:a16="http://schemas.microsoft.com/office/drawing/2014/main" id="{C7AAC818-849C-76C1-7578-10341A64F397}"/>
              </a:ext>
            </a:extLst>
          </p:cNvPr>
          <p:cNvSpPr txBox="1"/>
          <p:nvPr/>
        </p:nvSpPr>
        <p:spPr>
          <a:xfrm>
            <a:off x="7543798" y="1367147"/>
            <a:ext cx="4200525" cy="3139321"/>
          </a:xfrm>
          <a:prstGeom prst="rect">
            <a:avLst/>
          </a:prstGeom>
          <a:noFill/>
        </p:spPr>
        <p:txBody>
          <a:bodyPr wrap="square" lIns="91440" tIns="45720" rIns="91440" bIns="45720" anchor="t">
            <a:spAutoFit/>
          </a:bodyPr>
          <a:lstStyle/>
          <a:p>
            <a:pPr algn="just"/>
            <a:r>
              <a:rPr lang="en-US" sz="1800" b="0" dirty="0" err="1">
                <a:solidFill>
                  <a:schemeClr val="bg1"/>
                </a:solidFill>
                <a:latin typeface="Calibri"/>
                <a:ea typeface="Calibri"/>
                <a:cs typeface="Calibri"/>
              </a:rPr>
              <a:t>Wybór</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najkorzystniejszej</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oferty</a:t>
            </a:r>
            <a:r>
              <a:rPr lang="en-US" sz="1800" b="0" dirty="0">
                <a:solidFill>
                  <a:schemeClr val="bg1"/>
                </a:solidFill>
                <a:latin typeface="Calibri"/>
                <a:ea typeface="Calibri"/>
                <a:cs typeface="Calibri"/>
              </a:rPr>
              <a:t> jest </a:t>
            </a:r>
            <a:r>
              <a:rPr lang="en-US" sz="1800" b="0" dirty="0" err="1">
                <a:solidFill>
                  <a:schemeClr val="bg1"/>
                </a:solidFill>
                <a:latin typeface="Calibri"/>
                <a:ea typeface="Calibri"/>
                <a:cs typeface="Calibri"/>
              </a:rPr>
              <a:t>dokumentowany</a:t>
            </a:r>
            <a:r>
              <a:rPr lang="en-US" sz="1800" b="0" dirty="0">
                <a:solidFill>
                  <a:schemeClr val="bg1"/>
                </a:solidFill>
                <a:latin typeface="Calibri"/>
                <a:ea typeface="Calibri"/>
                <a:cs typeface="Calibri"/>
              </a:rPr>
              <a:t> </a:t>
            </a:r>
            <a:r>
              <a:rPr lang="en-US" sz="1800" b="0" dirty="0" err="1">
                <a:solidFill>
                  <a:schemeClr val="bg1"/>
                </a:solidFill>
                <a:latin typeface="Calibri"/>
                <a:ea typeface="Calibri"/>
                <a:cs typeface="Calibri"/>
              </a:rPr>
              <a:t>pisemnie</a:t>
            </a:r>
            <a:r>
              <a:rPr lang="en-US" sz="1800" b="0" dirty="0">
                <a:solidFill>
                  <a:schemeClr val="bg1"/>
                </a:solidFill>
                <a:latin typeface="Calibri"/>
                <a:ea typeface="Calibri"/>
                <a:cs typeface="Calibri"/>
              </a:rPr>
              <a:t> za </a:t>
            </a:r>
            <a:r>
              <a:rPr lang="en-US" sz="1800" b="0" dirty="0" err="1">
                <a:solidFill>
                  <a:schemeClr val="bg1"/>
                </a:solidFill>
                <a:latin typeface="Calibri"/>
                <a:ea typeface="Calibri"/>
                <a:cs typeface="Calibri"/>
              </a:rPr>
              <a:t>pomocą</a:t>
            </a:r>
            <a:r>
              <a:rPr lang="en-US" sz="1800" b="0" dirty="0">
                <a:solidFill>
                  <a:schemeClr val="bg1"/>
                </a:solidFill>
                <a:latin typeface="Calibri"/>
                <a:ea typeface="Calibri"/>
                <a:cs typeface="Calibri"/>
              </a:rPr>
              <a:t> </a:t>
            </a:r>
            <a:r>
              <a:rPr lang="en-US" sz="1800" b="1" dirty="0" err="1">
                <a:solidFill>
                  <a:schemeClr val="bg1"/>
                </a:solidFill>
                <a:latin typeface="Calibri"/>
                <a:ea typeface="Calibri"/>
                <a:cs typeface="Calibri"/>
              </a:rPr>
              <a:t>protokołu</a:t>
            </a:r>
            <a:r>
              <a:rPr lang="en-US" sz="1800" b="1" dirty="0">
                <a:solidFill>
                  <a:schemeClr val="bg1"/>
                </a:solidFill>
                <a:latin typeface="Calibri"/>
                <a:ea typeface="Calibri"/>
                <a:cs typeface="Calibri"/>
              </a:rPr>
              <a:t> </a:t>
            </a:r>
            <a:r>
              <a:rPr lang="en-US" sz="1800" b="1" dirty="0" err="1">
                <a:solidFill>
                  <a:schemeClr val="bg1"/>
                </a:solidFill>
                <a:latin typeface="Calibri"/>
                <a:ea typeface="Calibri"/>
                <a:cs typeface="Calibri"/>
              </a:rPr>
              <a:t>postępowania</a:t>
            </a:r>
            <a:r>
              <a:rPr lang="en-US" sz="1800" b="1" dirty="0">
                <a:solidFill>
                  <a:schemeClr val="bg1"/>
                </a:solidFill>
                <a:latin typeface="Calibri"/>
                <a:ea typeface="Calibri"/>
                <a:cs typeface="Calibri"/>
              </a:rPr>
              <a:t> o </a:t>
            </a:r>
            <a:r>
              <a:rPr lang="en-US" sz="1800" b="1" dirty="0" err="1">
                <a:solidFill>
                  <a:schemeClr val="bg1"/>
                </a:solidFill>
                <a:latin typeface="Calibri"/>
                <a:ea typeface="Calibri"/>
                <a:cs typeface="Calibri"/>
              </a:rPr>
              <a:t>udzielenie</a:t>
            </a:r>
            <a:r>
              <a:rPr lang="en-US" sz="1800" b="1" dirty="0">
                <a:solidFill>
                  <a:schemeClr val="bg1"/>
                </a:solidFill>
                <a:latin typeface="Calibri"/>
                <a:ea typeface="Calibri"/>
                <a:cs typeface="Calibri"/>
              </a:rPr>
              <a:t> </a:t>
            </a:r>
            <a:r>
              <a:rPr lang="en-US" sz="1800" b="1" dirty="0" err="1">
                <a:solidFill>
                  <a:schemeClr val="bg1"/>
                </a:solidFill>
                <a:latin typeface="Calibri"/>
                <a:ea typeface="Calibri"/>
                <a:cs typeface="Calibri"/>
              </a:rPr>
              <a:t>zamówienia</a:t>
            </a:r>
            <a:r>
              <a:rPr lang="en-US" b="1" dirty="0">
                <a:solidFill>
                  <a:schemeClr val="bg1"/>
                </a:solidFill>
                <a:latin typeface="Calibri"/>
                <a:ea typeface="Calibri"/>
                <a:cs typeface="Calibri"/>
              </a:rPr>
              <a:t>, </a:t>
            </a:r>
            <a:r>
              <a:rPr lang="en-US" dirty="0" err="1">
                <a:solidFill>
                  <a:schemeClr val="bg1"/>
                </a:solidFill>
                <a:latin typeface="Calibri"/>
                <a:ea typeface="+mn-lt"/>
                <a:cs typeface="+mn-lt"/>
              </a:rPr>
              <a:t>zawierającego</a:t>
            </a:r>
            <a:r>
              <a:rPr lang="en-US" dirty="0">
                <a:solidFill>
                  <a:schemeClr val="bg1"/>
                </a:solidFill>
                <a:latin typeface="Calibri"/>
                <a:ea typeface="+mn-lt"/>
                <a:cs typeface="+mn-lt"/>
              </a:rPr>
              <a:t> m.in:</a:t>
            </a:r>
            <a:endParaRPr lang="en-US" dirty="0">
              <a:solidFill>
                <a:schemeClr val="bg1"/>
              </a:solidFill>
              <a:latin typeface="Calibri"/>
              <a:ea typeface="Calibri"/>
              <a:cs typeface="Calibri"/>
            </a:endParaRPr>
          </a:p>
          <a:p>
            <a:pPr algn="just"/>
            <a:endParaRPr lang="en-US" b="1" dirty="0">
              <a:solidFill>
                <a:schemeClr val="bg1"/>
              </a:solidFill>
              <a:latin typeface="Calibri"/>
              <a:ea typeface="Calibri"/>
              <a:cs typeface="Calibri"/>
            </a:endParaRPr>
          </a:p>
          <a:p>
            <a:pPr marL="285750" indent="-285750" algn="just">
              <a:buFont typeface="Arial"/>
              <a:buChar char="•"/>
            </a:pPr>
            <a:r>
              <a:rPr lang="en-US" dirty="0" err="1">
                <a:solidFill>
                  <a:schemeClr val="bg1"/>
                </a:solidFill>
                <a:latin typeface="Calibri"/>
                <a:ea typeface="+mn-lt"/>
                <a:cs typeface="+mn-lt"/>
              </a:rPr>
              <a:t>wykaz</a:t>
            </a:r>
            <a:r>
              <a:rPr lang="en-US" dirty="0">
                <a:solidFill>
                  <a:schemeClr val="bg1"/>
                </a:solidFill>
                <a:latin typeface="Calibri"/>
                <a:ea typeface="+mn-lt"/>
                <a:cs typeface="+mn-lt"/>
              </a:rPr>
              <a:t> </a:t>
            </a:r>
            <a:r>
              <a:rPr lang="en-US" dirty="0" err="1">
                <a:solidFill>
                  <a:schemeClr val="bg1"/>
                </a:solidFill>
                <a:latin typeface="Calibri"/>
                <a:ea typeface="+mn-lt"/>
                <a:cs typeface="+mn-lt"/>
              </a:rPr>
              <a:t>wszystkich</a:t>
            </a:r>
            <a:r>
              <a:rPr lang="en-US" dirty="0">
                <a:solidFill>
                  <a:schemeClr val="bg1"/>
                </a:solidFill>
                <a:latin typeface="Calibri"/>
                <a:ea typeface="+mn-lt"/>
                <a:cs typeface="+mn-lt"/>
              </a:rPr>
              <a:t> </a:t>
            </a:r>
            <a:r>
              <a:rPr lang="en-US" dirty="0" err="1">
                <a:solidFill>
                  <a:schemeClr val="bg1"/>
                </a:solidFill>
                <a:latin typeface="Calibri"/>
                <a:ea typeface="+mn-lt"/>
                <a:cs typeface="+mn-lt"/>
              </a:rPr>
              <a:t>ofert</a:t>
            </a:r>
            <a:endParaRPr lang="en-US" dirty="0">
              <a:solidFill>
                <a:schemeClr val="bg1"/>
              </a:solidFill>
              <a:latin typeface="Calibri"/>
              <a:ea typeface="Calibri"/>
              <a:cs typeface="Calibri"/>
            </a:endParaRPr>
          </a:p>
          <a:p>
            <a:pPr marL="285750" indent="-285750" algn="just">
              <a:buFont typeface="Arial"/>
              <a:buChar char="•"/>
            </a:pPr>
            <a:r>
              <a:rPr lang="en-US" dirty="0" err="1">
                <a:solidFill>
                  <a:schemeClr val="bg1"/>
                </a:solidFill>
                <a:latin typeface="Calibri"/>
                <a:ea typeface="+mn-lt"/>
                <a:cs typeface="+mn-lt"/>
              </a:rPr>
              <a:t>uzasadnienie</a:t>
            </a:r>
            <a:r>
              <a:rPr lang="en-US" dirty="0">
                <a:solidFill>
                  <a:schemeClr val="bg1"/>
                </a:solidFill>
                <a:latin typeface="Calibri"/>
                <a:ea typeface="+mn-lt"/>
                <a:cs typeface="+mn-lt"/>
              </a:rPr>
              <a:t> </a:t>
            </a:r>
            <a:r>
              <a:rPr lang="en-US" dirty="0" err="1">
                <a:solidFill>
                  <a:schemeClr val="bg1"/>
                </a:solidFill>
                <a:latin typeface="Calibri"/>
                <a:ea typeface="+mn-lt"/>
                <a:cs typeface="+mn-lt"/>
              </a:rPr>
              <a:t>rezygnacji</a:t>
            </a:r>
            <a:r>
              <a:rPr lang="en-US" dirty="0">
                <a:solidFill>
                  <a:schemeClr val="bg1"/>
                </a:solidFill>
                <a:latin typeface="Calibri"/>
                <a:ea typeface="+mn-lt"/>
                <a:cs typeface="+mn-lt"/>
              </a:rPr>
              <a:t> z </a:t>
            </a:r>
            <a:r>
              <a:rPr lang="en-US" dirty="0" err="1">
                <a:solidFill>
                  <a:schemeClr val="bg1"/>
                </a:solidFill>
                <a:latin typeface="Calibri"/>
                <a:ea typeface="+mn-lt"/>
                <a:cs typeface="+mn-lt"/>
              </a:rPr>
              <a:t>dopuszczenia</a:t>
            </a:r>
            <a:r>
              <a:rPr lang="en-US" dirty="0">
                <a:solidFill>
                  <a:schemeClr val="bg1"/>
                </a:solidFill>
                <a:latin typeface="Calibri"/>
                <a:ea typeface="+mn-lt"/>
                <a:cs typeface="+mn-lt"/>
              </a:rPr>
              <a:t> </a:t>
            </a:r>
            <a:r>
              <a:rPr lang="en-US" dirty="0" err="1">
                <a:solidFill>
                  <a:schemeClr val="bg1"/>
                </a:solidFill>
                <a:latin typeface="Calibri"/>
                <a:ea typeface="+mn-lt"/>
                <a:cs typeface="+mn-lt"/>
              </a:rPr>
              <a:t>możliwości</a:t>
            </a:r>
            <a:r>
              <a:rPr lang="en-US" dirty="0">
                <a:solidFill>
                  <a:schemeClr val="bg1"/>
                </a:solidFill>
                <a:latin typeface="Calibri"/>
                <a:ea typeface="+mn-lt"/>
                <a:cs typeface="+mn-lt"/>
              </a:rPr>
              <a:t> </a:t>
            </a:r>
            <a:r>
              <a:rPr lang="en-US" dirty="0" err="1">
                <a:solidFill>
                  <a:schemeClr val="bg1"/>
                </a:solidFill>
                <a:latin typeface="Calibri"/>
                <a:ea typeface="+mn-lt"/>
                <a:cs typeface="+mn-lt"/>
              </a:rPr>
              <a:t>składania</a:t>
            </a:r>
            <a:r>
              <a:rPr lang="en-US" dirty="0">
                <a:solidFill>
                  <a:schemeClr val="bg1"/>
                </a:solidFill>
                <a:latin typeface="Calibri"/>
                <a:ea typeface="+mn-lt"/>
                <a:cs typeface="+mn-lt"/>
              </a:rPr>
              <a:t> </a:t>
            </a:r>
            <a:r>
              <a:rPr lang="en-US" dirty="0" err="1">
                <a:solidFill>
                  <a:schemeClr val="bg1"/>
                </a:solidFill>
                <a:latin typeface="Calibri"/>
                <a:ea typeface="+mn-lt"/>
                <a:cs typeface="+mn-lt"/>
              </a:rPr>
              <a:t>ofert</a:t>
            </a:r>
            <a:r>
              <a:rPr lang="en-US" dirty="0">
                <a:solidFill>
                  <a:schemeClr val="bg1"/>
                </a:solidFill>
                <a:latin typeface="Calibri"/>
                <a:ea typeface="+mn-lt"/>
                <a:cs typeface="+mn-lt"/>
              </a:rPr>
              <a:t> </a:t>
            </a:r>
            <a:r>
              <a:rPr lang="en-US" dirty="0" err="1">
                <a:solidFill>
                  <a:schemeClr val="bg1"/>
                </a:solidFill>
                <a:latin typeface="Calibri"/>
                <a:ea typeface="+mn-lt"/>
                <a:cs typeface="+mn-lt"/>
              </a:rPr>
              <a:t>częściowych</a:t>
            </a:r>
            <a:r>
              <a:rPr lang="en-US" dirty="0">
                <a:solidFill>
                  <a:schemeClr val="bg1"/>
                </a:solidFill>
                <a:latin typeface="Calibri"/>
                <a:ea typeface="+mn-lt"/>
                <a:cs typeface="+mn-lt"/>
              </a:rPr>
              <a:t> (</a:t>
            </a:r>
            <a:r>
              <a:rPr lang="en-US" dirty="0" err="1">
                <a:solidFill>
                  <a:schemeClr val="bg1"/>
                </a:solidFill>
                <a:latin typeface="Calibri"/>
                <a:ea typeface="+mn-lt"/>
                <a:cs typeface="+mn-lt"/>
              </a:rPr>
              <a:t>jeśli</a:t>
            </a:r>
            <a:r>
              <a:rPr lang="en-US" dirty="0">
                <a:solidFill>
                  <a:schemeClr val="bg1"/>
                </a:solidFill>
                <a:latin typeface="Calibri"/>
                <a:ea typeface="+mn-lt"/>
                <a:cs typeface="+mn-lt"/>
              </a:rPr>
              <a:t> dotyczy)</a:t>
            </a:r>
            <a:endParaRPr lang="en-US" dirty="0">
              <a:solidFill>
                <a:schemeClr val="bg1"/>
              </a:solidFill>
              <a:latin typeface="Calibri"/>
              <a:ea typeface="Calibri"/>
              <a:cs typeface="Calibri"/>
            </a:endParaRPr>
          </a:p>
          <a:p>
            <a:pPr marL="285750" indent="-285750" algn="just">
              <a:buFont typeface="Arial"/>
              <a:buChar char="•"/>
            </a:pPr>
            <a:r>
              <a:rPr lang="en-US" dirty="0" err="1">
                <a:solidFill>
                  <a:schemeClr val="bg1"/>
                </a:solidFill>
                <a:latin typeface="Calibri"/>
                <a:ea typeface="+mn-lt"/>
                <a:cs typeface="+mn-lt"/>
              </a:rPr>
              <a:t>powody</a:t>
            </a:r>
            <a:r>
              <a:rPr lang="en-US" dirty="0">
                <a:solidFill>
                  <a:schemeClr val="bg1"/>
                </a:solidFill>
                <a:latin typeface="Calibri"/>
                <a:ea typeface="+mn-lt"/>
                <a:cs typeface="+mn-lt"/>
              </a:rPr>
              <a:t> </a:t>
            </a:r>
            <a:r>
              <a:rPr lang="en-US" dirty="0" err="1">
                <a:solidFill>
                  <a:schemeClr val="bg1"/>
                </a:solidFill>
                <a:latin typeface="Calibri"/>
                <a:ea typeface="+mn-lt"/>
                <a:cs typeface="+mn-lt"/>
              </a:rPr>
              <a:t>odrzucenia</a:t>
            </a:r>
            <a:r>
              <a:rPr lang="en-US" dirty="0">
                <a:solidFill>
                  <a:schemeClr val="bg1"/>
                </a:solidFill>
                <a:latin typeface="Calibri"/>
                <a:ea typeface="+mn-lt"/>
                <a:cs typeface="+mn-lt"/>
              </a:rPr>
              <a:t> </a:t>
            </a:r>
            <a:r>
              <a:rPr lang="en-US" dirty="0" err="1">
                <a:solidFill>
                  <a:schemeClr val="bg1"/>
                </a:solidFill>
                <a:latin typeface="Calibri"/>
                <a:ea typeface="+mn-lt"/>
                <a:cs typeface="+mn-lt"/>
              </a:rPr>
              <a:t>ofert</a:t>
            </a:r>
            <a:r>
              <a:rPr lang="en-US" dirty="0">
                <a:solidFill>
                  <a:schemeClr val="bg1"/>
                </a:solidFill>
                <a:latin typeface="Calibri"/>
                <a:ea typeface="+mn-lt"/>
                <a:cs typeface="+mn-lt"/>
              </a:rPr>
              <a:t>, w </a:t>
            </a:r>
            <a:r>
              <a:rPr lang="en-US" dirty="0" err="1">
                <a:solidFill>
                  <a:schemeClr val="bg1"/>
                </a:solidFill>
                <a:latin typeface="Calibri"/>
                <a:ea typeface="+mn-lt"/>
                <a:cs typeface="+mn-lt"/>
              </a:rPr>
              <a:t>tym</a:t>
            </a:r>
            <a:r>
              <a:rPr lang="en-US" dirty="0">
                <a:solidFill>
                  <a:schemeClr val="bg1"/>
                </a:solidFill>
                <a:latin typeface="Calibri"/>
                <a:ea typeface="+mn-lt"/>
                <a:cs typeface="+mn-lt"/>
              </a:rPr>
              <a:t> </a:t>
            </a:r>
            <a:r>
              <a:rPr lang="en-US" dirty="0" err="1">
                <a:solidFill>
                  <a:schemeClr val="bg1"/>
                </a:solidFill>
                <a:latin typeface="Calibri"/>
                <a:ea typeface="+mn-lt"/>
                <a:cs typeface="+mn-lt"/>
              </a:rPr>
              <a:t>ofert</a:t>
            </a:r>
            <a:r>
              <a:rPr lang="en-US" dirty="0">
                <a:solidFill>
                  <a:schemeClr val="bg1"/>
                </a:solidFill>
                <a:latin typeface="Calibri"/>
                <a:ea typeface="+mn-lt"/>
                <a:cs typeface="+mn-lt"/>
              </a:rPr>
              <a:t> </a:t>
            </a:r>
            <a:r>
              <a:rPr lang="en-US" dirty="0" err="1">
                <a:solidFill>
                  <a:schemeClr val="bg1"/>
                </a:solidFill>
                <a:latin typeface="Calibri"/>
                <a:ea typeface="+mn-lt"/>
                <a:cs typeface="+mn-lt"/>
              </a:rPr>
              <a:t>uznanych</a:t>
            </a:r>
            <a:r>
              <a:rPr lang="en-US" dirty="0">
                <a:solidFill>
                  <a:schemeClr val="bg1"/>
                </a:solidFill>
                <a:latin typeface="Calibri"/>
                <a:ea typeface="+mn-lt"/>
                <a:cs typeface="+mn-lt"/>
              </a:rPr>
              <a:t> za </a:t>
            </a:r>
            <a:r>
              <a:rPr lang="en-US" dirty="0" err="1">
                <a:solidFill>
                  <a:schemeClr val="bg1"/>
                </a:solidFill>
                <a:latin typeface="Calibri"/>
                <a:ea typeface="+mn-lt"/>
                <a:cs typeface="+mn-lt"/>
              </a:rPr>
              <a:t>rażąco</a:t>
            </a:r>
            <a:r>
              <a:rPr lang="en-US" dirty="0">
                <a:solidFill>
                  <a:schemeClr val="bg1"/>
                </a:solidFill>
                <a:latin typeface="Calibri"/>
                <a:ea typeface="+mn-lt"/>
                <a:cs typeface="+mn-lt"/>
              </a:rPr>
              <a:t> </a:t>
            </a:r>
            <a:r>
              <a:rPr lang="en-US" dirty="0" err="1">
                <a:solidFill>
                  <a:schemeClr val="bg1"/>
                </a:solidFill>
                <a:latin typeface="Calibri"/>
                <a:ea typeface="+mn-lt"/>
                <a:cs typeface="+mn-lt"/>
              </a:rPr>
              <a:t>niskie</a:t>
            </a:r>
            <a:r>
              <a:rPr lang="en-US" dirty="0">
                <a:solidFill>
                  <a:schemeClr val="bg1"/>
                </a:solidFill>
                <a:latin typeface="Calibri"/>
                <a:ea typeface="+mn-lt"/>
                <a:cs typeface="+mn-lt"/>
              </a:rPr>
              <a:t> (o </a:t>
            </a:r>
            <a:r>
              <a:rPr lang="en-US" dirty="0" err="1">
                <a:solidFill>
                  <a:schemeClr val="bg1"/>
                </a:solidFill>
                <a:latin typeface="Calibri"/>
                <a:ea typeface="+mn-lt"/>
                <a:cs typeface="+mn-lt"/>
              </a:rPr>
              <a:t>ile</a:t>
            </a:r>
            <a:r>
              <a:rPr lang="en-US" dirty="0">
                <a:solidFill>
                  <a:schemeClr val="bg1"/>
                </a:solidFill>
                <a:latin typeface="Calibri"/>
                <a:ea typeface="+mn-lt"/>
                <a:cs typeface="+mn-lt"/>
              </a:rPr>
              <a:t> dotyczy)</a:t>
            </a:r>
            <a:endParaRPr lang="en-US" dirty="0">
              <a:solidFill>
                <a:schemeClr val="bg1"/>
              </a:solidFill>
              <a:latin typeface="Calibri"/>
              <a:ea typeface="Calibri"/>
              <a:cs typeface="Calibri"/>
            </a:endParaRPr>
          </a:p>
        </p:txBody>
      </p:sp>
      <p:sp>
        <p:nvSpPr>
          <p:cNvPr id="3" name="Prostokąt 2">
            <a:extLst>
              <a:ext uri="{FF2B5EF4-FFF2-40B4-BE49-F238E27FC236}">
                <a16:creationId xmlns:a16="http://schemas.microsoft.com/office/drawing/2014/main" id="{37F11CDB-B441-A9F8-2C59-8644629BCE4C}"/>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fika 3">
            <a:extLst>
              <a:ext uri="{FF2B5EF4-FFF2-40B4-BE49-F238E27FC236}">
                <a16:creationId xmlns:a16="http://schemas.microsoft.com/office/drawing/2014/main" id="{6F4F1E64-851D-DDA5-D0FA-FD880326B8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044852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65AA-DBCB-D1FF-AAE4-91E528D5DBB2}"/>
              </a:ext>
            </a:extLst>
          </p:cNvPr>
          <p:cNvSpPr>
            <a:spLocks noGrp="1"/>
          </p:cNvSpPr>
          <p:nvPr>
            <p:ph type="title"/>
          </p:nvPr>
        </p:nvSpPr>
        <p:spPr>
          <a:xfrm>
            <a:off x="3483429" y="0"/>
            <a:ext cx="8611951" cy="856342"/>
          </a:xfrm>
        </p:spPr>
        <p:txBody>
          <a:bodyPr>
            <a:normAutofit/>
          </a:bodyPr>
          <a:lstStyle/>
          <a:p>
            <a:pPr algn="just"/>
            <a:r>
              <a:rPr lang="pl-PL" sz="1600" dirty="0">
                <a:latin typeface="Calibri"/>
                <a:ea typeface="Calibri"/>
              </a:rPr>
              <a:t>ZALECENIA W ZAKRESIE PRZECIWDZIAŁANIA NADUŻYCIOM W RAMACH PROGRAMU</a:t>
            </a:r>
            <a:br>
              <a:rPr lang="pl-PL" sz="1600" dirty="0">
                <a:latin typeface="Calibri"/>
                <a:ea typeface="Calibri"/>
              </a:rPr>
            </a:br>
            <a:r>
              <a:rPr lang="pl-PL" sz="1600" dirty="0">
                <a:latin typeface="Calibri"/>
                <a:ea typeface="Calibri"/>
              </a:rPr>
              <a:t>FUNDUSZE EUROPEJSKIE NA INFRASTRUKTURĘ, KLIMAT, ŚRODOWISKO</a:t>
            </a:r>
            <a:br>
              <a:rPr lang="pl-PL" sz="1600" dirty="0">
                <a:latin typeface="Calibri"/>
                <a:ea typeface="Calibri"/>
              </a:rPr>
            </a:br>
            <a:r>
              <a:rPr lang="pl-PL" sz="1600" dirty="0">
                <a:latin typeface="Calibri"/>
                <a:ea typeface="Calibri"/>
              </a:rPr>
              <a:t>2021-2027</a:t>
            </a:r>
            <a:endParaRPr lang="en-US" sz="1600" dirty="0">
              <a:latin typeface="Calibri"/>
              <a:ea typeface="Calibri"/>
            </a:endParaRPr>
          </a:p>
        </p:txBody>
      </p:sp>
      <p:sp>
        <p:nvSpPr>
          <p:cNvPr id="3" name="Picture Placeholder 2">
            <a:extLst>
              <a:ext uri="{FF2B5EF4-FFF2-40B4-BE49-F238E27FC236}">
                <a16:creationId xmlns:a16="http://schemas.microsoft.com/office/drawing/2014/main" id="{797D7407-1110-9EAC-3A31-DEED96FA76E6}"/>
              </a:ext>
            </a:extLst>
          </p:cNvPr>
          <p:cNvSpPr>
            <a:spLocks noGrp="1"/>
          </p:cNvSpPr>
          <p:nvPr>
            <p:ph type="pic" sz="quarter" idx="13"/>
          </p:nvPr>
        </p:nvSpPr>
        <p:spPr>
          <a:xfrm>
            <a:off x="0" y="0"/>
            <a:ext cx="3341604" cy="6858000"/>
          </a:xfrm>
        </p:spPr>
        <p:txBody>
          <a:bodyPr/>
          <a:lstStyle/>
          <a:p>
            <a:endParaRPr lang="pl-PL"/>
          </a:p>
        </p:txBody>
      </p:sp>
      <p:sp>
        <p:nvSpPr>
          <p:cNvPr id="4" name="Content Placeholder 3">
            <a:extLst>
              <a:ext uri="{FF2B5EF4-FFF2-40B4-BE49-F238E27FC236}">
                <a16:creationId xmlns:a16="http://schemas.microsoft.com/office/drawing/2014/main" id="{4B2EE920-6679-78DC-01D3-712F2D94C9E9}"/>
              </a:ext>
            </a:extLst>
          </p:cNvPr>
          <p:cNvSpPr>
            <a:spLocks noGrp="1"/>
          </p:cNvSpPr>
          <p:nvPr>
            <p:ph sz="quarter" idx="14"/>
          </p:nvPr>
        </p:nvSpPr>
        <p:spPr>
          <a:xfrm>
            <a:off x="3483429" y="892250"/>
            <a:ext cx="8611951" cy="3897032"/>
          </a:xfrm>
        </p:spPr>
        <p:txBody>
          <a:bodyPr vert="horz" lIns="91440" tIns="45720" rIns="91440" bIns="45720" rtlCol="0" anchor="t">
            <a:noAutofit/>
          </a:bodyPr>
          <a:lstStyle/>
          <a:p>
            <a:pPr algn="just"/>
            <a:r>
              <a:rPr lang="en-US" sz="1400" b="1" dirty="0" err="1">
                <a:latin typeface="Calibri" panose="020F0502020204030204" pitchFamily="34" charset="0"/>
                <a:ea typeface="Calibri"/>
                <a:cs typeface="Calibri" panose="020F0502020204030204" pitchFamily="34" charset="0"/>
              </a:rPr>
              <a:t>podejrzenie</a:t>
            </a:r>
            <a:r>
              <a:rPr lang="en-US" sz="1400" b="1" dirty="0">
                <a:latin typeface="Calibri" panose="020F0502020204030204" pitchFamily="34" charset="0"/>
                <a:ea typeface="Calibri"/>
                <a:cs typeface="Calibri" panose="020F0502020204030204" pitchFamily="34" charset="0"/>
              </a:rPr>
              <a:t> </a:t>
            </a:r>
            <a:r>
              <a:rPr lang="en-US" sz="1400" b="1" dirty="0" err="1">
                <a:latin typeface="Calibri" panose="020F0502020204030204" pitchFamily="34" charset="0"/>
                <a:ea typeface="Calibri"/>
                <a:cs typeface="Calibri" panose="020F0502020204030204" pitchFamily="34" charset="0"/>
              </a:rPr>
              <a:t>nadużycia</a:t>
            </a:r>
            <a:r>
              <a:rPr lang="en-US" sz="1400" b="1" dirty="0">
                <a:latin typeface="Calibri" panose="020F0502020204030204" pitchFamily="34" charset="0"/>
                <a:ea typeface="Calibri"/>
                <a:cs typeface="Calibri" panose="020F0502020204030204" pitchFamily="34" charset="0"/>
              </a:rPr>
              <a:t> </a:t>
            </a:r>
            <a:r>
              <a:rPr lang="en-US" sz="1400" b="1" dirty="0" err="1">
                <a:latin typeface="Calibri" panose="020F0502020204030204" pitchFamily="34" charset="0"/>
                <a:ea typeface="Calibri"/>
                <a:cs typeface="Calibri" panose="020F0502020204030204" pitchFamily="34" charset="0"/>
              </a:rPr>
              <a:t>finansowego</a:t>
            </a:r>
            <a:r>
              <a:rPr lang="en-US" sz="1400" dirty="0">
                <a:latin typeface="Calibri" panose="020F0502020204030204" pitchFamily="34" charset="0"/>
                <a:ea typeface="Calibri"/>
                <a:cs typeface="Calibri" panose="020F0502020204030204" pitchFamily="34" charset="0"/>
              </a:rPr>
              <a:t> - </a:t>
            </a:r>
            <a:r>
              <a:rPr lang="en-US" sz="1400" dirty="0" err="1">
                <a:latin typeface="Calibri" panose="020F0502020204030204" pitchFamily="34" charset="0"/>
                <a:ea typeface="Calibri"/>
                <a:cs typeface="Calibri" panose="020F0502020204030204" pitchFamily="34" charset="0"/>
              </a:rPr>
              <a:t>zgodnie</a:t>
            </a:r>
            <a:r>
              <a:rPr lang="en-US" sz="1400" dirty="0">
                <a:latin typeface="Calibri" panose="020F0502020204030204" pitchFamily="34" charset="0"/>
                <a:ea typeface="Calibri"/>
                <a:cs typeface="Calibri" panose="020F0502020204030204" pitchFamily="34" charset="0"/>
              </a:rPr>
              <a:t> z </a:t>
            </a:r>
            <a:r>
              <a:rPr lang="en-US" sz="1400" dirty="0" err="1">
                <a:latin typeface="Calibri" panose="020F0502020204030204" pitchFamily="34" charset="0"/>
                <a:ea typeface="Calibri"/>
                <a:cs typeface="Calibri" panose="020F0502020204030204" pitchFamily="34" charset="0"/>
              </a:rPr>
              <a:t>Wytycznymi</a:t>
            </a:r>
            <a:r>
              <a:rPr lang="en-US" sz="1400" dirty="0">
                <a:latin typeface="Calibri" panose="020F0502020204030204" pitchFamily="34" charset="0"/>
                <a:ea typeface="Calibri"/>
                <a:cs typeface="Calibri" panose="020F0502020204030204" pitchFamily="34" charset="0"/>
              </a:rPr>
              <a:t> do </a:t>
            </a:r>
            <a:r>
              <a:rPr lang="en-US" sz="1400" dirty="0" err="1">
                <a:latin typeface="Calibri" panose="020F0502020204030204" pitchFamily="34" charset="0"/>
                <a:ea typeface="Calibri"/>
                <a:cs typeface="Calibri" panose="020F0502020204030204" pitchFamily="34" charset="0"/>
              </a:rPr>
              <a:t>korygowania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nieprawidłowości</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lata</a:t>
            </a:r>
            <a:r>
              <a:rPr lang="en-US" sz="1400" dirty="0">
                <a:latin typeface="Calibri" panose="020F0502020204030204" pitchFamily="34" charset="0"/>
                <a:ea typeface="Calibri"/>
                <a:cs typeface="Calibri" panose="020F0502020204030204" pitchFamily="34" charset="0"/>
              </a:rPr>
              <a:t> 2021-2027, jest to </a:t>
            </a:r>
            <a:r>
              <a:rPr lang="en-US" sz="1400" dirty="0" err="1">
                <a:latin typeface="Calibri" panose="020F0502020204030204" pitchFamily="34" charset="0"/>
                <a:ea typeface="Calibri"/>
                <a:cs typeface="Calibri" panose="020F0502020204030204" pitchFamily="34" charset="0"/>
              </a:rPr>
              <a:t>nieprawidłowość</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która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prowadzi</a:t>
            </a:r>
            <a:r>
              <a:rPr lang="en-US" sz="1400" dirty="0">
                <a:latin typeface="Calibri" panose="020F0502020204030204" pitchFamily="34" charset="0"/>
                <a:ea typeface="Calibri"/>
                <a:cs typeface="Calibri" panose="020F0502020204030204" pitchFamily="34" charset="0"/>
              </a:rPr>
              <a:t> do wszczęcia </a:t>
            </a:r>
            <a:r>
              <a:rPr lang="en-US" sz="1400" dirty="0" err="1">
                <a:latin typeface="Calibri" panose="020F0502020204030204" pitchFamily="34" charset="0"/>
                <a:ea typeface="Calibri"/>
                <a:cs typeface="Calibri" panose="020F0502020204030204" pitchFamily="34" charset="0"/>
              </a:rPr>
              <a:t>postępowania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administracyjnego</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lub</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sądowego</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poziomie</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krajowym</a:t>
            </a:r>
            <a:r>
              <a:rPr lang="en-US" sz="1400" dirty="0">
                <a:latin typeface="Calibri" panose="020F0502020204030204" pitchFamily="34" charset="0"/>
                <a:ea typeface="Calibri"/>
                <a:cs typeface="Calibri" panose="020F0502020204030204" pitchFamily="34" charset="0"/>
              </a:rPr>
              <a:t> w </a:t>
            </a:r>
            <a:r>
              <a:rPr lang="en-US" sz="1400" dirty="0" err="1">
                <a:latin typeface="Calibri" panose="020F0502020204030204" pitchFamily="34" charset="0"/>
                <a:ea typeface="Calibri"/>
                <a:cs typeface="Calibri" panose="020F0502020204030204" pitchFamily="34" charset="0"/>
              </a:rPr>
              <a:t>celu</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stwierdzenia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zamierzonego</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działania</a:t>
            </a:r>
            <a:r>
              <a:rPr lang="en-US" sz="1400" dirty="0">
                <a:latin typeface="Calibri" panose="020F0502020204030204" pitchFamily="34" charset="0"/>
                <a:ea typeface="Calibri"/>
                <a:cs typeface="Calibri" panose="020F0502020204030204" pitchFamily="34" charset="0"/>
              </a:rPr>
              <a:t>, w </a:t>
            </a:r>
            <a:r>
              <a:rPr lang="en-US" sz="1400" dirty="0" err="1">
                <a:latin typeface="Calibri" panose="020F0502020204030204" pitchFamily="34" charset="0"/>
                <a:ea typeface="Calibri"/>
                <a:cs typeface="Calibri" panose="020F0502020204030204" pitchFamily="34" charset="0"/>
              </a:rPr>
              <a:t>szczególności</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nadużycia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finansowego</a:t>
            </a:r>
            <a:endParaRPr lang="en-US" sz="1400" dirty="0">
              <a:latin typeface="Calibri" panose="020F0502020204030204" pitchFamily="34" charset="0"/>
              <a:ea typeface="Calibri"/>
              <a:cs typeface="Calibri" panose="020F0502020204030204" pitchFamily="34" charset="0"/>
            </a:endParaRPr>
          </a:p>
          <a:p>
            <a:pPr algn="just"/>
            <a:r>
              <a:rPr lang="en-US" sz="1400" b="1" dirty="0" err="1">
                <a:latin typeface="Calibri" panose="020F0502020204030204" pitchFamily="34" charset="0"/>
                <a:ea typeface="Calibri"/>
                <a:cs typeface="Calibri" panose="020F0502020204030204" pitchFamily="34" charset="0"/>
              </a:rPr>
              <a:t>nadużycie</a:t>
            </a:r>
            <a:r>
              <a:rPr lang="en-US" sz="1400" b="1" dirty="0">
                <a:latin typeface="Calibri" panose="020F0502020204030204" pitchFamily="34" charset="0"/>
                <a:ea typeface="Calibri"/>
                <a:cs typeface="Calibri" panose="020F0502020204030204" pitchFamily="34" charset="0"/>
              </a:rPr>
              <a:t> </a:t>
            </a:r>
            <a:r>
              <a:rPr lang="en-US" sz="1400" b="1" dirty="0" err="1">
                <a:latin typeface="Calibri" panose="020F0502020204030204" pitchFamily="34" charset="0"/>
                <a:ea typeface="Calibri"/>
                <a:cs typeface="Calibri" panose="020F0502020204030204" pitchFamily="34" charset="0"/>
              </a:rPr>
              <a:t>finansowe</a:t>
            </a:r>
            <a:r>
              <a:rPr lang="en-US" sz="1400" dirty="0">
                <a:latin typeface="Calibri" panose="020F0502020204030204" pitchFamily="34" charset="0"/>
                <a:ea typeface="Calibri"/>
                <a:cs typeface="Calibri" panose="020F0502020204030204" pitchFamily="34" charset="0"/>
              </a:rPr>
              <a:t> – </a:t>
            </a:r>
            <a:r>
              <a:rPr lang="en-US" sz="1400" dirty="0" err="1">
                <a:latin typeface="Calibri" panose="020F0502020204030204" pitchFamily="34" charset="0"/>
                <a:ea typeface="Calibri"/>
                <a:cs typeface="Calibri" panose="020F0502020204030204" pitchFamily="34" charset="0"/>
              </a:rPr>
              <a:t>sytuacje</a:t>
            </a:r>
            <a:r>
              <a:rPr lang="en-US" sz="1400" dirty="0">
                <a:latin typeface="Calibri" panose="020F0502020204030204" pitchFamily="34" charset="0"/>
                <a:ea typeface="Calibri"/>
                <a:cs typeface="Calibri" panose="020F0502020204030204" pitchFamily="34" charset="0"/>
              </a:rPr>
              <a:t>, o </a:t>
            </a:r>
            <a:r>
              <a:rPr lang="en-US" sz="1400" dirty="0" err="1">
                <a:latin typeface="Calibri" panose="020F0502020204030204" pitchFamily="34" charset="0"/>
                <a:ea typeface="Calibri"/>
                <a:cs typeface="Calibri" panose="020F0502020204030204" pitchFamily="34" charset="0"/>
              </a:rPr>
              <a:t>których</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mowa</a:t>
            </a:r>
            <a:r>
              <a:rPr lang="en-US" sz="1400" dirty="0">
                <a:latin typeface="Calibri" panose="020F0502020204030204" pitchFamily="34" charset="0"/>
                <a:ea typeface="Calibri"/>
                <a:cs typeface="Calibri" panose="020F0502020204030204" pitchFamily="34" charset="0"/>
              </a:rPr>
              <a:t> w art. 3 </a:t>
            </a:r>
            <a:r>
              <a:rPr lang="en-US" sz="1400" dirty="0" err="1">
                <a:latin typeface="Calibri" panose="020F0502020204030204" pitchFamily="34" charset="0"/>
                <a:ea typeface="Calibri"/>
                <a:cs typeface="Calibri" panose="020F0502020204030204" pitchFamily="34" charset="0"/>
              </a:rPr>
              <a:t>ust</a:t>
            </a:r>
            <a:r>
              <a:rPr lang="en-US" sz="1400" dirty="0">
                <a:latin typeface="Calibri" panose="020F0502020204030204" pitchFamily="34" charset="0"/>
                <a:ea typeface="Calibri"/>
                <a:cs typeface="Calibri" panose="020F0502020204030204" pitchFamily="34" charset="0"/>
              </a:rPr>
              <a:t>. 2 lit. a i b </a:t>
            </a:r>
            <a:r>
              <a:rPr lang="en-US" sz="1400" dirty="0" err="1">
                <a:latin typeface="Calibri" panose="020F0502020204030204" pitchFamily="34" charset="0"/>
                <a:ea typeface="Calibri"/>
                <a:cs typeface="Calibri" panose="020F0502020204030204" pitchFamily="34" charset="0"/>
              </a:rPr>
              <a:t>dyrektywy</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Parlamentu</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Europejskiego</a:t>
            </a:r>
            <a:r>
              <a:rPr lang="en-US" sz="1400" dirty="0">
                <a:latin typeface="Calibri" panose="020F0502020204030204" pitchFamily="34" charset="0"/>
                <a:ea typeface="Calibri"/>
                <a:cs typeface="Calibri" panose="020F0502020204030204" pitchFamily="34" charset="0"/>
              </a:rPr>
              <a:t> i Rady (UE) 2017/1371 z </a:t>
            </a:r>
            <a:r>
              <a:rPr lang="en-US" sz="1400" dirty="0" err="1">
                <a:latin typeface="Calibri" panose="020F0502020204030204" pitchFamily="34" charset="0"/>
                <a:ea typeface="Calibri"/>
                <a:cs typeface="Calibri" panose="020F0502020204030204" pitchFamily="34" charset="0"/>
              </a:rPr>
              <a:t>dnia</a:t>
            </a:r>
            <a:r>
              <a:rPr lang="en-US" sz="1400" dirty="0">
                <a:latin typeface="Calibri" panose="020F0502020204030204" pitchFamily="34" charset="0"/>
                <a:ea typeface="Calibri"/>
                <a:cs typeface="Calibri" panose="020F0502020204030204" pitchFamily="34" charset="0"/>
              </a:rPr>
              <a:t> 5 </a:t>
            </a:r>
            <a:r>
              <a:rPr lang="en-US" sz="1400" dirty="0" err="1">
                <a:latin typeface="Calibri" panose="020F0502020204030204" pitchFamily="34" charset="0"/>
                <a:ea typeface="Calibri"/>
                <a:cs typeface="Calibri" panose="020F0502020204030204" pitchFamily="34" charset="0"/>
              </a:rPr>
              <a:t>lipca</a:t>
            </a:r>
            <a:r>
              <a:rPr lang="en-US" sz="1400" dirty="0">
                <a:latin typeface="Calibri" panose="020F0502020204030204" pitchFamily="34" charset="0"/>
                <a:ea typeface="Calibri"/>
                <a:cs typeface="Calibri" panose="020F0502020204030204" pitchFamily="34" charset="0"/>
              </a:rPr>
              <a:t> 2017 r. w </a:t>
            </a:r>
            <a:r>
              <a:rPr lang="en-US" sz="1400" dirty="0" err="1">
                <a:latin typeface="Calibri" panose="020F0502020204030204" pitchFamily="34" charset="0"/>
                <a:ea typeface="Calibri"/>
                <a:cs typeface="Calibri" panose="020F0502020204030204" pitchFamily="34" charset="0"/>
              </a:rPr>
              <a:t>sprawie</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zwalczania</a:t>
            </a:r>
            <a:r>
              <a:rPr lang="en-US" sz="1400" dirty="0">
                <a:latin typeface="Calibri" panose="020F0502020204030204" pitchFamily="34" charset="0"/>
                <a:ea typeface="Calibri"/>
                <a:cs typeface="Calibri" panose="020F0502020204030204" pitchFamily="34" charset="0"/>
              </a:rPr>
              <a:t> za </a:t>
            </a:r>
            <a:r>
              <a:rPr lang="en-US" sz="1400" dirty="0" err="1">
                <a:latin typeface="Calibri" panose="020F0502020204030204" pitchFamily="34" charset="0"/>
                <a:ea typeface="Calibri"/>
                <a:cs typeface="Calibri" panose="020F0502020204030204" pitchFamily="34" charset="0"/>
              </a:rPr>
              <a:t>pośrednictwem</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prawa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karnego</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nadużyć</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na</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szkodę</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interesów</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finansowych</a:t>
            </a:r>
            <a:r>
              <a:rPr lang="en-US" sz="1400" dirty="0">
                <a:latin typeface="Calibri" panose="020F0502020204030204" pitchFamily="34" charset="0"/>
                <a:ea typeface="Calibri"/>
                <a:cs typeface="Calibri" panose="020F0502020204030204" pitchFamily="34" charset="0"/>
              </a:rPr>
              <a:t> </a:t>
            </a:r>
            <a:r>
              <a:rPr lang="en-US" sz="1400" dirty="0" err="1">
                <a:latin typeface="Calibri" panose="020F0502020204030204" pitchFamily="34" charset="0"/>
                <a:ea typeface="Calibri"/>
                <a:cs typeface="Calibri" panose="020F0502020204030204" pitchFamily="34" charset="0"/>
              </a:rPr>
              <a:t>Unii</a:t>
            </a:r>
            <a:endParaRPr lang="pl-PL" sz="1400" dirty="0">
              <a:latin typeface="Calibri" panose="020F0502020204030204" pitchFamily="34" charset="0"/>
              <a:ea typeface="Calibri"/>
              <a:cs typeface="Calibri" panose="020F0502020204030204" pitchFamily="34" charset="0"/>
            </a:endParaRPr>
          </a:p>
          <a:p>
            <a:pPr algn="just"/>
            <a:r>
              <a:rPr lang="pl-PL" sz="1400" b="1" dirty="0">
                <a:latin typeface="Calibri" panose="020F0502020204030204" pitchFamily="34" charset="0"/>
                <a:ea typeface="Calibri"/>
                <a:cs typeface="Calibri" panose="020F0502020204030204" pitchFamily="34" charset="0"/>
              </a:rPr>
              <a:t>nieprawidłowość</a:t>
            </a:r>
            <a:r>
              <a:rPr lang="pl-PL" sz="1400" dirty="0">
                <a:latin typeface="Calibri" panose="020F0502020204030204" pitchFamily="34" charset="0"/>
                <a:ea typeface="Calibri"/>
                <a:cs typeface="Calibri" panose="020F0502020204030204" pitchFamily="34" charset="0"/>
              </a:rPr>
              <a:t> - </a:t>
            </a:r>
            <a:r>
              <a:rPr lang="pl-PL" sz="1400" dirty="0">
                <a:latin typeface="Calibri" panose="020F0502020204030204" pitchFamily="34" charset="0"/>
                <a:cs typeface="Calibri" panose="020F0502020204030204" pitchFamily="34" charset="0"/>
              </a:rPr>
              <a:t>należy przez to rozumieć nieprawidłowość indywidualną, o której mowa w art. 2 pkt 31 rozporządzenia ogólnego, tj. każde naruszenie mającego zastosowanie prawa, wynikające z działania lub z zaniechania podmiotu gospodarczego, które ma lub może mieć szkodliwy wpływ na budżet Unii poprzez obciążenie go nieuzasadnionym wydatkiem </a:t>
            </a:r>
          </a:p>
          <a:p>
            <a:r>
              <a:rPr lang="en-US" sz="1400" b="1" dirty="0">
                <a:latin typeface="Calibri" panose="020F0502020204030204" pitchFamily="34" charset="0"/>
                <a:ea typeface="+mn-lt"/>
                <a:cs typeface="Calibri" panose="020F0502020204030204" pitchFamily="34" charset="0"/>
              </a:rPr>
              <a:t>GŁÓWNE ZIDENTYFIKOWANE</a:t>
            </a:r>
            <a:r>
              <a:rPr lang="pl-PL" sz="1400" b="1" dirty="0">
                <a:latin typeface="Calibri" panose="020F0502020204030204" pitchFamily="34" charset="0"/>
                <a:ea typeface="+mn-lt"/>
                <a:cs typeface="Calibri" panose="020F0502020204030204" pitchFamily="34" charset="0"/>
              </a:rPr>
              <a:t> </a:t>
            </a:r>
            <a:r>
              <a:rPr lang="en-US" sz="1400" b="1" dirty="0">
                <a:latin typeface="Calibri" panose="020F0502020204030204" pitchFamily="34" charset="0"/>
                <a:ea typeface="+mn-lt"/>
                <a:cs typeface="Calibri" panose="020F0502020204030204" pitchFamily="34" charset="0"/>
              </a:rPr>
              <a:t>RYZYKA NADUŻYĆ:</a:t>
            </a:r>
            <a:endParaRPr lang="en-US" sz="1400" b="1" dirty="0">
              <a:latin typeface="Calibri" panose="020F0502020204030204" pitchFamily="34" charset="0"/>
              <a:ea typeface="Calibri"/>
              <a:cs typeface="Calibri" panose="020F0502020204030204" pitchFamily="34" charset="0"/>
            </a:endParaRPr>
          </a:p>
          <a:p>
            <a:pPr algn="just"/>
            <a:r>
              <a:rPr lang="en-US" sz="1400" dirty="0" err="1">
                <a:latin typeface="Calibri" panose="020F0502020204030204" pitchFamily="34" charset="0"/>
                <a:ea typeface="+mn-lt"/>
                <a:cs typeface="Calibri" panose="020F0502020204030204" pitchFamily="34" charset="0"/>
              </a:rPr>
              <a:t>Najczęściej</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identyfikowane</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podejrzenia</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nadużyć</a:t>
            </a:r>
            <a:r>
              <a:rPr lang="en-US" sz="1400" dirty="0">
                <a:latin typeface="Calibri" panose="020F0502020204030204" pitchFamily="34" charset="0"/>
                <a:ea typeface="+mn-lt"/>
                <a:cs typeface="Calibri" panose="020F0502020204030204" pitchFamily="34" charset="0"/>
              </a:rPr>
              <a:t>:</a:t>
            </a:r>
          </a:p>
          <a:p>
            <a:pPr marL="285750" indent="-285750" algn="just">
              <a:buChar char="•"/>
            </a:pPr>
            <a:r>
              <a:rPr lang="en-US" sz="1400" dirty="0" err="1">
                <a:latin typeface="Calibri" panose="020F0502020204030204" pitchFamily="34" charset="0"/>
                <a:ea typeface="+mn-lt"/>
                <a:cs typeface="Calibri" panose="020F0502020204030204" pitchFamily="34" charset="0"/>
              </a:rPr>
              <a:t>Fałszerstwo</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dokumentów</a:t>
            </a:r>
            <a:r>
              <a:rPr lang="en-US" sz="1400" dirty="0">
                <a:latin typeface="Calibri" panose="020F0502020204030204" pitchFamily="34" charset="0"/>
                <a:ea typeface="+mn-lt"/>
                <a:cs typeface="Calibri" panose="020F0502020204030204" pitchFamily="34" charset="0"/>
              </a:rPr>
              <a:t>/</a:t>
            </a:r>
            <a:r>
              <a:rPr lang="en-US" sz="1400" dirty="0" err="1">
                <a:latin typeface="Calibri" panose="020F0502020204030204" pitchFamily="34" charset="0"/>
                <a:ea typeface="+mn-lt"/>
                <a:cs typeface="Calibri" panose="020F0502020204030204" pitchFamily="34" charset="0"/>
              </a:rPr>
              <a:t>poświadczenie</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nieprawdy</a:t>
            </a:r>
            <a:r>
              <a:rPr lang="en-US" sz="1400" dirty="0">
                <a:latin typeface="Calibri" panose="020F0502020204030204" pitchFamily="34" charset="0"/>
                <a:ea typeface="+mn-lt"/>
                <a:cs typeface="Calibri" panose="020F0502020204030204" pitchFamily="34" charset="0"/>
              </a:rPr>
              <a:t> w </a:t>
            </a:r>
            <a:r>
              <a:rPr lang="en-US" sz="1400" dirty="0" err="1">
                <a:latin typeface="Calibri" panose="020F0502020204030204" pitchFamily="34" charset="0"/>
                <a:ea typeface="+mn-lt"/>
                <a:cs typeface="Calibri" panose="020F0502020204030204" pitchFamily="34" charset="0"/>
              </a:rPr>
              <a:t>dokumentach</a:t>
            </a:r>
            <a:endParaRPr lang="en-US" sz="1400" dirty="0">
              <a:latin typeface="Calibri" panose="020F0502020204030204" pitchFamily="34" charset="0"/>
              <a:ea typeface="+mn-lt"/>
              <a:cs typeface="Calibri" panose="020F0502020204030204" pitchFamily="34" charset="0"/>
            </a:endParaRPr>
          </a:p>
          <a:p>
            <a:pPr marL="285750" indent="-285750" algn="just">
              <a:buChar char="•"/>
            </a:pPr>
            <a:r>
              <a:rPr lang="en-US" sz="1400" dirty="0" err="1">
                <a:latin typeface="Calibri" panose="020F0502020204030204" pitchFamily="34" charset="0"/>
                <a:ea typeface="+mn-lt"/>
                <a:cs typeface="Calibri" panose="020F0502020204030204" pitchFamily="34" charset="0"/>
              </a:rPr>
              <a:t>Stosowanie</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innych</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niż</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zadeklarowane</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lub</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gorszej</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jakości</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wyrobów</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budowlanych</a:t>
            </a:r>
            <a:endParaRPr lang="en-US" sz="1400" dirty="0">
              <a:latin typeface="Calibri" panose="020F0502020204030204" pitchFamily="34" charset="0"/>
              <a:ea typeface="+mn-lt"/>
              <a:cs typeface="Calibri" panose="020F0502020204030204" pitchFamily="34" charset="0"/>
            </a:endParaRPr>
          </a:p>
          <a:p>
            <a:pPr marL="285750" indent="-285750" algn="just">
              <a:buChar char="•"/>
            </a:pPr>
            <a:r>
              <a:rPr lang="en-US" sz="1400" dirty="0" err="1">
                <a:latin typeface="Calibri" panose="020F0502020204030204" pitchFamily="34" charset="0"/>
                <a:ea typeface="+mn-lt"/>
                <a:cs typeface="Calibri" panose="020F0502020204030204" pitchFamily="34" charset="0"/>
              </a:rPr>
              <a:t>Zmowy</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przetargowe</a:t>
            </a:r>
            <a:r>
              <a:rPr lang="en-US" sz="1400" dirty="0">
                <a:latin typeface="Calibri" panose="020F0502020204030204" pitchFamily="34" charset="0"/>
                <a:ea typeface="+mn-lt"/>
                <a:cs typeface="Calibri" panose="020F0502020204030204" pitchFamily="34" charset="0"/>
              </a:rPr>
              <a:t> </a:t>
            </a:r>
          </a:p>
          <a:p>
            <a:pPr marL="285750" indent="-285750" algn="just">
              <a:buChar char="•"/>
            </a:pPr>
            <a:r>
              <a:rPr lang="en-US" sz="1400" dirty="0" err="1">
                <a:latin typeface="Calibri" panose="020F0502020204030204" pitchFamily="34" charset="0"/>
                <a:ea typeface="+mn-lt"/>
                <a:cs typeface="Calibri" panose="020F0502020204030204" pitchFamily="34" charset="0"/>
              </a:rPr>
              <a:t>Ograniczanie</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konkurencji</a:t>
            </a:r>
            <a:endParaRPr lang="en-US" sz="1400" dirty="0">
              <a:latin typeface="Calibri" panose="020F0502020204030204" pitchFamily="34" charset="0"/>
              <a:ea typeface="+mn-lt"/>
              <a:cs typeface="Calibri" panose="020F0502020204030204" pitchFamily="34" charset="0"/>
            </a:endParaRPr>
          </a:p>
          <a:p>
            <a:pPr marL="285750" indent="-285750" algn="just">
              <a:buChar char="•"/>
            </a:pPr>
            <a:r>
              <a:rPr lang="en-US" sz="1400" b="1" dirty="0" err="1">
                <a:latin typeface="Calibri" panose="020F0502020204030204" pitchFamily="34" charset="0"/>
                <a:ea typeface="+mn-lt"/>
                <a:cs typeface="Calibri" panose="020F0502020204030204" pitchFamily="34" charset="0"/>
              </a:rPr>
              <a:t>Konflikt</a:t>
            </a:r>
            <a:r>
              <a:rPr lang="en-US" sz="1400" b="1" dirty="0">
                <a:latin typeface="Calibri" panose="020F0502020204030204" pitchFamily="34" charset="0"/>
                <a:ea typeface="+mn-lt"/>
                <a:cs typeface="Calibri" panose="020F0502020204030204" pitchFamily="34" charset="0"/>
              </a:rPr>
              <a:t> </a:t>
            </a:r>
            <a:r>
              <a:rPr lang="en-US" sz="1400" b="1" dirty="0" err="1">
                <a:latin typeface="Calibri" panose="020F0502020204030204" pitchFamily="34" charset="0"/>
                <a:ea typeface="+mn-lt"/>
                <a:cs typeface="Calibri" panose="020F0502020204030204" pitchFamily="34" charset="0"/>
              </a:rPr>
              <a:t>interesów</a:t>
            </a:r>
            <a:endParaRPr lang="en-US" sz="1400" b="1" dirty="0">
              <a:latin typeface="Calibri" panose="020F0502020204030204" pitchFamily="34" charset="0"/>
              <a:ea typeface="+mn-lt"/>
              <a:cs typeface="Calibri" panose="020F0502020204030204" pitchFamily="34" charset="0"/>
            </a:endParaRPr>
          </a:p>
          <a:p>
            <a:pPr marL="285750" indent="-285750" algn="just">
              <a:buChar char="•"/>
            </a:pPr>
            <a:r>
              <a:rPr lang="en-US" sz="1400" dirty="0" err="1">
                <a:latin typeface="Calibri" panose="020F0502020204030204" pitchFamily="34" charset="0"/>
                <a:ea typeface="+mn-lt"/>
                <a:cs typeface="Calibri" panose="020F0502020204030204" pitchFamily="34" charset="0"/>
              </a:rPr>
              <a:t>Realizacja</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projektu</a:t>
            </a:r>
            <a:r>
              <a:rPr lang="en-US" sz="1400" dirty="0">
                <a:latin typeface="Calibri" panose="020F0502020204030204" pitchFamily="34" charset="0"/>
                <a:ea typeface="+mn-lt"/>
                <a:cs typeface="Calibri" panose="020F0502020204030204" pitchFamily="34" charset="0"/>
              </a:rPr>
              <a:t> w </a:t>
            </a:r>
            <a:r>
              <a:rPr lang="en-US" sz="1400" dirty="0" err="1">
                <a:latin typeface="Calibri" panose="020F0502020204030204" pitchFamily="34" charset="0"/>
                <a:ea typeface="+mn-lt"/>
                <a:cs typeface="Calibri" panose="020F0502020204030204" pitchFamily="34" charset="0"/>
              </a:rPr>
              <a:t>celu</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wyłudzenia</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lub</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zawyżenia</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kwoty</a:t>
            </a:r>
            <a:r>
              <a:rPr lang="en-US" sz="1400" dirty="0">
                <a:latin typeface="Calibri" panose="020F0502020204030204" pitchFamily="34" charset="0"/>
                <a:ea typeface="+mn-lt"/>
                <a:cs typeface="Calibri" panose="020F0502020204030204" pitchFamily="34" charset="0"/>
              </a:rPr>
              <a:t> </a:t>
            </a:r>
            <a:r>
              <a:rPr lang="en-US" sz="1400" dirty="0" err="1">
                <a:latin typeface="Calibri" panose="020F0502020204030204" pitchFamily="34" charset="0"/>
                <a:ea typeface="+mn-lt"/>
                <a:cs typeface="Calibri" panose="020F0502020204030204" pitchFamily="34" charset="0"/>
              </a:rPr>
              <a:t>dotacji</a:t>
            </a:r>
            <a:endParaRPr lang="en-US" sz="1400" dirty="0">
              <a:latin typeface="Calibri" panose="020F0502020204030204" pitchFamily="34" charset="0"/>
              <a:ea typeface="Calibri"/>
              <a:cs typeface="Calibri" panose="020F0502020204030204" pitchFamily="34" charset="0"/>
            </a:endParaRPr>
          </a:p>
        </p:txBody>
      </p:sp>
      <p:pic>
        <p:nvPicPr>
          <p:cNvPr id="6" name="Picture 5">
            <a:extLst>
              <a:ext uri="{FF2B5EF4-FFF2-40B4-BE49-F238E27FC236}">
                <a16:creationId xmlns:a16="http://schemas.microsoft.com/office/drawing/2014/main" id="{0A9A9A95-C10E-F2FB-1264-AD613528231C}"/>
              </a:ext>
            </a:extLst>
          </p:cNvPr>
          <p:cNvPicPr>
            <a:picLocks noChangeAspect="1"/>
          </p:cNvPicPr>
          <p:nvPr/>
        </p:nvPicPr>
        <p:blipFill>
          <a:blip r:embed="rId2"/>
          <a:stretch>
            <a:fillRect/>
          </a:stretch>
        </p:blipFill>
        <p:spPr>
          <a:xfrm>
            <a:off x="10040293" y="4789283"/>
            <a:ext cx="1782633" cy="1415520"/>
          </a:xfrm>
          <a:prstGeom prst="rect">
            <a:avLst/>
          </a:prstGeom>
        </p:spPr>
      </p:pic>
      <p:sp>
        <p:nvSpPr>
          <p:cNvPr id="5" name="Prostokąt 4">
            <a:extLst>
              <a:ext uri="{FF2B5EF4-FFF2-40B4-BE49-F238E27FC236}">
                <a16:creationId xmlns:a16="http://schemas.microsoft.com/office/drawing/2014/main" id="{59AD421D-6250-F8AF-B101-8ADD8E5CC5BB}"/>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96544F52-A27B-6739-9A9F-056257E6E8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65033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3E0032C-5802-C759-D99B-1FA266FBA9CD}"/>
              </a:ext>
            </a:extLst>
          </p:cNvPr>
          <p:cNvPicPr>
            <a:picLocks noChangeAspect="1"/>
          </p:cNvPicPr>
          <p:nvPr/>
        </p:nvPicPr>
        <p:blipFill>
          <a:blip r:embed="rId2"/>
          <a:srcRect t="1087" r="6330" b="14801"/>
          <a:stretch>
            <a:fillRect/>
          </a:stretch>
        </p:blipFill>
        <p:spPr>
          <a:xfrm>
            <a:off x="0" y="0"/>
            <a:ext cx="3806034" cy="6304548"/>
          </a:xfrm>
          <a:prstGeom prst="rect">
            <a:avLst/>
          </a:prstGeom>
        </p:spPr>
      </p:pic>
      <p:sp>
        <p:nvSpPr>
          <p:cNvPr id="12" name="Tytuł 1">
            <a:extLst>
              <a:ext uri="{FF2B5EF4-FFF2-40B4-BE49-F238E27FC236}">
                <a16:creationId xmlns:a16="http://schemas.microsoft.com/office/drawing/2014/main" id="{C69A948E-5CD2-28A9-777B-D1CE4A66CCC4}"/>
              </a:ext>
            </a:extLst>
          </p:cNvPr>
          <p:cNvSpPr txBox="1">
            <a:spLocks/>
          </p:cNvSpPr>
          <p:nvPr/>
        </p:nvSpPr>
        <p:spPr bwMode="auto">
          <a:xfrm>
            <a:off x="4229101" y="716399"/>
            <a:ext cx="7455518" cy="543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a:lstStyle>
          <a:p>
            <a:pPr algn="ctr">
              <a:lnSpc>
                <a:spcPct val="100000"/>
              </a:lnSpc>
            </a:pPr>
            <a:r>
              <a:rPr lang="pl-PL" altLang="pl-PL" sz="2400" dirty="0">
                <a:solidFill>
                  <a:schemeClr val="tx1"/>
                </a:solidFill>
                <a:latin typeface="Calibri"/>
                <a:ea typeface="Open Sans"/>
                <a:cs typeface="Calibri"/>
              </a:rPr>
              <a:t>ZAGADNIENIA PRZEDSTAWIONE W PREZENTACJI:</a:t>
            </a:r>
          </a:p>
          <a:p>
            <a:pPr algn="ctr">
              <a:lnSpc>
                <a:spcPct val="100000"/>
              </a:lnSpc>
            </a:pPr>
            <a:endParaRPr lang="pl-PL" altLang="pl-PL" sz="2400" dirty="0">
              <a:solidFill>
                <a:schemeClr val="tx1"/>
              </a:solidFill>
              <a:latin typeface="Calibri" panose="020F0502020204030204" pitchFamily="34" charset="0"/>
              <a:cs typeface="Calibri" panose="020F0502020204030204" pitchFamily="34" charset="0"/>
            </a:endParaRPr>
          </a:p>
          <a:p>
            <a:pPr algn="ctr">
              <a:lnSpc>
                <a:spcPct val="100000"/>
              </a:lnSpc>
            </a:pPr>
            <a:endParaRPr lang="pl-PL" altLang="pl-PL" sz="2400" dirty="0">
              <a:solidFill>
                <a:schemeClr val="tx1"/>
              </a:solidFill>
              <a:latin typeface="Calibri" panose="020F0502020204030204" pitchFamily="34" charset="0"/>
              <a:cs typeface="Calibri" panose="020F0502020204030204" pitchFamily="34" charset="0"/>
            </a:endParaRPr>
          </a:p>
          <a:p>
            <a:pPr marL="400050" indent="-400050" algn="just">
              <a:lnSpc>
                <a:spcPct val="100000"/>
              </a:lnSpc>
              <a:buFont typeface="+mj-lt"/>
              <a:buAutoNum type="romanUcPeriod"/>
            </a:pPr>
            <a:r>
              <a:rPr lang="pl-PL" altLang="pl-PL" sz="2400" b="1" dirty="0">
                <a:solidFill>
                  <a:schemeClr val="tx1"/>
                </a:solidFill>
                <a:latin typeface="Calibri"/>
                <a:ea typeface="Open Sans"/>
                <a:cs typeface="Calibri"/>
              </a:rPr>
              <a:t>PODSTAWY PRAWNE</a:t>
            </a:r>
          </a:p>
          <a:p>
            <a:pPr marL="400050" indent="-400050" algn="just">
              <a:lnSpc>
                <a:spcPct val="100000"/>
              </a:lnSpc>
              <a:buFont typeface="+mj-lt"/>
              <a:buAutoNum type="romanUcPeriod"/>
            </a:pPr>
            <a:endParaRPr lang="pl-PL" sz="2400" dirty="0">
              <a:solidFill>
                <a:schemeClr val="tx1"/>
              </a:solidFill>
              <a:latin typeface="Calibri" panose="020F0502020204030204" pitchFamily="34" charset="0"/>
              <a:cs typeface="Calibri" panose="020F0502020204030204" pitchFamily="34" charset="0"/>
            </a:endParaRPr>
          </a:p>
          <a:p>
            <a:pPr marL="400050" indent="-400050" algn="just">
              <a:lnSpc>
                <a:spcPct val="100000"/>
              </a:lnSpc>
              <a:buFont typeface="+mj-lt"/>
              <a:buAutoNum type="romanUcPeriod"/>
            </a:pPr>
            <a:r>
              <a:rPr lang="pl-PL" altLang="pl-PL" sz="2400" dirty="0">
                <a:solidFill>
                  <a:schemeClr val="tx1"/>
                </a:solidFill>
                <a:latin typeface="Calibri"/>
                <a:ea typeface="Open Sans"/>
                <a:cs typeface="Calibri"/>
              </a:rPr>
              <a:t>ZASADY</a:t>
            </a:r>
            <a:r>
              <a:rPr lang="pl-PL" altLang="pl-PL" sz="2400" b="1" dirty="0">
                <a:solidFill>
                  <a:schemeClr val="tx1"/>
                </a:solidFill>
                <a:latin typeface="Calibri"/>
                <a:ea typeface="Open Sans"/>
                <a:cs typeface="Calibri"/>
              </a:rPr>
              <a:t> ZAWIERANIA UMÓW</a:t>
            </a:r>
            <a:endParaRPr lang="pl-PL" altLang="pl-PL" sz="2400" dirty="0">
              <a:solidFill>
                <a:schemeClr val="tx1"/>
              </a:solidFill>
              <a:latin typeface="Calibri"/>
              <a:ea typeface="Open Sans"/>
              <a:cs typeface="Calibri"/>
            </a:endParaRPr>
          </a:p>
          <a:p>
            <a:pPr marL="400050" indent="-400050" algn="just">
              <a:lnSpc>
                <a:spcPct val="100000"/>
              </a:lnSpc>
              <a:buAutoNum type="romanUcPeriod"/>
            </a:pPr>
            <a:endParaRPr lang="pl-PL" altLang="pl-PL" sz="2400" dirty="0">
              <a:solidFill>
                <a:schemeClr val="tx1"/>
              </a:solidFill>
              <a:latin typeface="Calibri" panose="020F0502020204030204" pitchFamily="34" charset="0"/>
              <a:cs typeface="Calibri" panose="020F0502020204030204" pitchFamily="34" charset="0"/>
            </a:endParaRPr>
          </a:p>
          <a:p>
            <a:pPr marL="400050" indent="-400050" algn="just">
              <a:lnSpc>
                <a:spcPct val="100000"/>
              </a:lnSpc>
              <a:buFont typeface="Source Sans 3"/>
              <a:buAutoNum type="romanUcPeriod"/>
            </a:pPr>
            <a:r>
              <a:rPr lang="pl-PL" sz="2400" dirty="0">
                <a:solidFill>
                  <a:schemeClr val="tx1"/>
                </a:solidFill>
                <a:latin typeface="Calibri"/>
                <a:ea typeface="Open Sans"/>
                <a:cs typeface="Calibri"/>
              </a:rPr>
              <a:t>NADUŻYCIA FINANSOWE</a:t>
            </a:r>
          </a:p>
          <a:p>
            <a:pPr marL="400050" indent="-400050" algn="just">
              <a:lnSpc>
                <a:spcPct val="100000"/>
              </a:lnSpc>
              <a:buAutoNum type="romanUcPeriod"/>
            </a:pPr>
            <a:endParaRPr lang="pl-PL" sz="2400" dirty="0">
              <a:solidFill>
                <a:schemeClr val="tx1"/>
              </a:solidFill>
              <a:latin typeface="Calibri"/>
              <a:ea typeface="Open Sans"/>
              <a:cs typeface="Calibri"/>
            </a:endParaRPr>
          </a:p>
          <a:p>
            <a:pPr marL="400050" indent="-400050" algn="just">
              <a:lnSpc>
                <a:spcPct val="100000"/>
              </a:lnSpc>
              <a:buAutoNum type="romanUcPeriod"/>
            </a:pPr>
            <a:r>
              <a:rPr lang="pl-PL" sz="2400" dirty="0">
                <a:solidFill>
                  <a:schemeClr val="tx1"/>
                </a:solidFill>
                <a:latin typeface="Calibri"/>
                <a:ea typeface="Open Sans"/>
                <a:cs typeface="Calibri"/>
              </a:rPr>
              <a:t>PRZYKŁADY NARUSZEŃ </a:t>
            </a:r>
          </a:p>
          <a:p>
            <a:pPr marL="400050" indent="-400050" algn="just">
              <a:lnSpc>
                <a:spcPct val="100000"/>
              </a:lnSpc>
              <a:buAutoNum type="romanUcPeriod"/>
            </a:pPr>
            <a:endParaRPr lang="pl-PL" altLang="pl-PL" sz="2400" dirty="0">
              <a:solidFill>
                <a:schemeClr val="tx1"/>
              </a:solidFill>
              <a:latin typeface="Calibri"/>
              <a:ea typeface="Open Sans"/>
              <a:cs typeface="Calibri"/>
            </a:endParaRPr>
          </a:p>
          <a:p>
            <a:pPr marL="400050" indent="-400050" algn="just">
              <a:lnSpc>
                <a:spcPct val="100000"/>
              </a:lnSpc>
              <a:buAutoNum type="romanUcPeriod"/>
            </a:pPr>
            <a:r>
              <a:rPr lang="pl-PL" altLang="pl-PL" sz="2400" dirty="0">
                <a:solidFill>
                  <a:schemeClr val="tx1"/>
                </a:solidFill>
                <a:latin typeface="Calibri"/>
                <a:ea typeface="Open Sans"/>
                <a:cs typeface="Calibri"/>
              </a:rPr>
              <a:t>ZAMÓWIENIA PUBLICZNE PRZY USUWANIU     SKUTKÓW POWODZI </a:t>
            </a:r>
          </a:p>
          <a:p>
            <a:endParaRPr lang="pl-PL" dirty="0"/>
          </a:p>
        </p:txBody>
      </p:sp>
      <p:sp>
        <p:nvSpPr>
          <p:cNvPr id="2" name="Prostokąt 1">
            <a:extLst>
              <a:ext uri="{FF2B5EF4-FFF2-40B4-BE49-F238E27FC236}">
                <a16:creationId xmlns:a16="http://schemas.microsoft.com/office/drawing/2014/main" id="{28B6FE12-311F-2A5D-3783-70C962206724}"/>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Grafika 2">
            <a:extLst>
              <a:ext uri="{FF2B5EF4-FFF2-40B4-BE49-F238E27FC236}">
                <a16:creationId xmlns:a16="http://schemas.microsoft.com/office/drawing/2014/main" id="{4BC6E677-5917-D6BA-28FC-423565F354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700097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A75D-D15C-9745-E9EF-4804A559D3B0}"/>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8809DA0E-0A17-3CCC-C9C4-9BD02D1B00AD}"/>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FF3E6B16-859F-EB75-15BF-E44B0F578F67}"/>
              </a:ext>
            </a:extLst>
          </p:cNvPr>
          <p:cNvSpPr>
            <a:spLocks noGrp="1"/>
          </p:cNvSpPr>
          <p:nvPr>
            <p:ph type="title"/>
          </p:nvPr>
        </p:nvSpPr>
        <p:spPr>
          <a:xfrm>
            <a:off x="813816" y="1144236"/>
            <a:ext cx="11073384" cy="582279"/>
          </a:xfrm>
        </p:spPr>
        <p:txBody>
          <a:bodyPr>
            <a:normAutofit/>
          </a:bodyPr>
          <a:lstStyle/>
          <a:p>
            <a:r>
              <a:rPr lang="en-US" sz="2800" dirty="0">
                <a:latin typeface="Calibri"/>
                <a:ea typeface="Calibri"/>
                <a:cs typeface="Poppins"/>
              </a:rPr>
              <a:t>KONFLIKT INTERESÓW</a:t>
            </a:r>
            <a:endParaRPr lang="pl-PL" sz="2800" dirty="0">
              <a:latin typeface="Calibri"/>
              <a:ea typeface="Calibri"/>
              <a:cs typeface="Poppins"/>
            </a:endParaRPr>
          </a:p>
        </p:txBody>
      </p:sp>
      <p:sp>
        <p:nvSpPr>
          <p:cNvPr id="5" name="Symbol zastępczy tekstu 4">
            <a:extLst>
              <a:ext uri="{FF2B5EF4-FFF2-40B4-BE49-F238E27FC236}">
                <a16:creationId xmlns:a16="http://schemas.microsoft.com/office/drawing/2014/main" id="{26897C94-D4C4-3D72-0F5F-37B594C2B470}"/>
              </a:ext>
            </a:extLst>
          </p:cNvPr>
          <p:cNvSpPr>
            <a:spLocks noGrp="1"/>
          </p:cNvSpPr>
          <p:nvPr>
            <p:ph type="body" sz="quarter" idx="14"/>
          </p:nvPr>
        </p:nvSpPr>
        <p:spPr>
          <a:xfrm>
            <a:off x="734648" y="1382845"/>
            <a:ext cx="10454824" cy="4099202"/>
          </a:xfrm>
        </p:spPr>
        <p:txBody>
          <a:bodyPr vert="horz" lIns="91440" tIns="45720" rIns="91440" bIns="45720" rtlCol="0" anchor="t">
            <a:normAutofit/>
          </a:bodyPr>
          <a:lstStyle/>
          <a:p>
            <a:pPr algn="ctr">
              <a:lnSpc>
                <a:spcPct val="100000"/>
              </a:lnSpc>
              <a:spcBef>
                <a:spcPts val="0"/>
              </a:spcBef>
            </a:pPr>
            <a:endParaRPr lang="pl-PL" u="sng" dirty="0">
              <a:latin typeface="Calibri"/>
              <a:ea typeface="Open Sans" panose="020B0606030504020204" pitchFamily="34" charset="0"/>
              <a:cs typeface="Arial"/>
            </a:endParaRPr>
          </a:p>
          <a:p>
            <a:pPr marL="285750" indent="-285750" algn="just">
              <a:lnSpc>
                <a:spcPct val="100000"/>
              </a:lnSpc>
              <a:spcBef>
                <a:spcPts val="0"/>
              </a:spcBef>
              <a:buFont typeface="Wingdings" panose="020B0604020202020204" pitchFamily="34" charset="0"/>
              <a:buChar char="v"/>
            </a:pPr>
            <a:r>
              <a:rPr lang="en-US" dirty="0" err="1">
                <a:latin typeface="Calibri"/>
                <a:ea typeface="Calibri"/>
                <a:cs typeface="Calibri"/>
              </a:rPr>
              <a:t>Należy</a:t>
            </a:r>
            <a:r>
              <a:rPr lang="en-US" dirty="0">
                <a:latin typeface="Calibri"/>
                <a:ea typeface="Calibri"/>
                <a:cs typeface="Calibri"/>
              </a:rPr>
              <a:t> </a:t>
            </a:r>
            <a:r>
              <a:rPr lang="en-US" dirty="0" err="1">
                <a:latin typeface="Calibri"/>
                <a:ea typeface="Calibri"/>
                <a:cs typeface="Calibri"/>
              </a:rPr>
              <a:t>podjąć</a:t>
            </a:r>
            <a:r>
              <a:rPr lang="en-US" dirty="0">
                <a:latin typeface="Calibri"/>
                <a:ea typeface="Calibri"/>
                <a:cs typeface="Calibri"/>
              </a:rPr>
              <a:t> </a:t>
            </a:r>
            <a:r>
              <a:rPr lang="en-US" dirty="0" err="1">
                <a:latin typeface="Calibri"/>
                <a:ea typeface="Calibri"/>
                <a:cs typeface="Calibri"/>
              </a:rPr>
              <a:t>odpowiednie</a:t>
            </a:r>
            <a:r>
              <a:rPr lang="en-US" dirty="0">
                <a:latin typeface="Calibri"/>
                <a:ea typeface="Calibri"/>
                <a:cs typeface="Calibri"/>
              </a:rPr>
              <a:t> </a:t>
            </a:r>
            <a:r>
              <a:rPr lang="en-US" dirty="0" err="1">
                <a:latin typeface="Calibri"/>
                <a:ea typeface="Calibri"/>
                <a:cs typeface="Calibri"/>
              </a:rPr>
              <a:t>środki</a:t>
            </a:r>
            <a:r>
              <a:rPr lang="en-US" dirty="0">
                <a:latin typeface="Calibri"/>
                <a:ea typeface="Calibri"/>
                <a:cs typeface="Calibri"/>
              </a:rPr>
              <a:t>, aby </a:t>
            </a:r>
            <a:r>
              <a:rPr lang="en-US" dirty="0" err="1">
                <a:latin typeface="Calibri"/>
                <a:ea typeface="Calibri"/>
                <a:cs typeface="Calibri"/>
              </a:rPr>
              <a:t>skutecznie</a:t>
            </a:r>
            <a:r>
              <a:rPr lang="en-US" dirty="0">
                <a:latin typeface="Calibri"/>
                <a:ea typeface="Calibri"/>
                <a:cs typeface="Calibri"/>
              </a:rPr>
              <a:t> </a:t>
            </a:r>
            <a:r>
              <a:rPr lang="en-US" dirty="0" err="1">
                <a:latin typeface="Calibri"/>
                <a:ea typeface="Calibri"/>
                <a:cs typeface="Calibri"/>
              </a:rPr>
              <a:t>zapobiegać</a:t>
            </a:r>
            <a:r>
              <a:rPr lang="en-US" dirty="0">
                <a:latin typeface="Calibri"/>
                <a:ea typeface="Calibri"/>
                <a:cs typeface="Calibri"/>
              </a:rPr>
              <a:t> </a:t>
            </a:r>
            <a:r>
              <a:rPr lang="en-US" b="1" dirty="0" err="1">
                <a:latin typeface="Calibri"/>
                <a:ea typeface="Calibri"/>
                <a:cs typeface="Calibri"/>
              </a:rPr>
              <a:t>konfliktom</a:t>
            </a:r>
            <a:r>
              <a:rPr lang="en-US" b="1" dirty="0">
                <a:latin typeface="Calibri"/>
                <a:ea typeface="Calibri"/>
                <a:cs typeface="Calibri"/>
              </a:rPr>
              <a:t> </a:t>
            </a:r>
            <a:r>
              <a:rPr lang="en-US" b="1" dirty="0" err="1">
                <a:latin typeface="Calibri"/>
                <a:ea typeface="Calibri"/>
                <a:cs typeface="Calibri"/>
              </a:rPr>
              <a:t>interesów</a:t>
            </a:r>
            <a:r>
              <a:rPr lang="en-US" dirty="0">
                <a:latin typeface="Calibri"/>
                <a:ea typeface="Calibri"/>
                <a:cs typeface="Calibri"/>
              </a:rPr>
              <a:t>, a </a:t>
            </a:r>
            <a:r>
              <a:rPr lang="en-US" dirty="0" err="1">
                <a:latin typeface="Calibri"/>
                <a:ea typeface="Calibri"/>
                <a:cs typeface="Calibri"/>
              </a:rPr>
              <a:t>także</a:t>
            </a:r>
            <a:r>
              <a:rPr lang="en-US" dirty="0">
                <a:latin typeface="Calibri"/>
                <a:ea typeface="Calibri"/>
                <a:cs typeface="Calibri"/>
              </a:rPr>
              <a:t> </a:t>
            </a:r>
            <a:r>
              <a:rPr lang="en-US" dirty="0" err="1">
                <a:latin typeface="Calibri"/>
                <a:ea typeface="Calibri"/>
                <a:cs typeface="Calibri"/>
              </a:rPr>
              <a:t>rozpoznawać</a:t>
            </a:r>
            <a:r>
              <a:rPr lang="en-US" dirty="0">
                <a:latin typeface="Calibri"/>
                <a:ea typeface="Calibri"/>
                <a:cs typeface="Calibri"/>
              </a:rPr>
              <a:t> </a:t>
            </a:r>
            <a:br>
              <a:rPr lang="en-US" dirty="0">
                <a:latin typeface="Calibri"/>
                <a:ea typeface="Calibri"/>
                <a:cs typeface="Calibri"/>
              </a:rPr>
            </a:br>
            <a:r>
              <a:rPr lang="en-US" dirty="0" err="1">
                <a:latin typeface="Calibri"/>
                <a:ea typeface="Calibri"/>
                <a:cs typeface="Calibri"/>
              </a:rPr>
              <a:t>i</a:t>
            </a:r>
            <a:r>
              <a:rPr lang="en-US" dirty="0">
                <a:latin typeface="Calibri"/>
                <a:ea typeface="Calibri"/>
                <a:cs typeface="Calibri"/>
              </a:rPr>
              <a:t> </a:t>
            </a:r>
            <a:r>
              <a:rPr lang="en-US" dirty="0" err="1">
                <a:latin typeface="Calibri"/>
                <a:ea typeface="Calibri"/>
                <a:cs typeface="Calibri"/>
              </a:rPr>
              <a:t>likwidować</a:t>
            </a:r>
            <a:r>
              <a:rPr lang="en-US" dirty="0">
                <a:latin typeface="Calibri"/>
                <a:ea typeface="Calibri"/>
                <a:cs typeface="Calibri"/>
              </a:rPr>
              <a:t> je, </a:t>
            </a:r>
            <a:r>
              <a:rPr lang="en-US" dirty="0" err="1">
                <a:latin typeface="Calibri"/>
                <a:ea typeface="Calibri"/>
                <a:cs typeface="Calibri"/>
              </a:rPr>
              <a:t>gdy</a:t>
            </a:r>
            <a:r>
              <a:rPr lang="en-US" dirty="0">
                <a:latin typeface="Calibri"/>
                <a:ea typeface="Calibri"/>
                <a:cs typeface="Calibri"/>
              </a:rPr>
              <a:t> </a:t>
            </a:r>
            <a:r>
              <a:rPr lang="en-US" dirty="0" err="1">
                <a:latin typeface="Calibri"/>
                <a:ea typeface="Calibri"/>
                <a:cs typeface="Calibri"/>
              </a:rPr>
              <a:t>powstają</a:t>
            </a:r>
            <a:r>
              <a:rPr lang="en-US" dirty="0">
                <a:latin typeface="Calibri"/>
                <a:ea typeface="Calibri"/>
                <a:cs typeface="Calibri"/>
              </a:rPr>
              <a:t> w </a:t>
            </a:r>
            <a:r>
              <a:rPr lang="en-US" dirty="0" err="1">
                <a:latin typeface="Calibri"/>
                <a:ea typeface="Calibri"/>
                <a:cs typeface="Calibri"/>
              </a:rPr>
              <a:t>związku</a:t>
            </a:r>
            <a:r>
              <a:rPr lang="en-US" dirty="0">
                <a:latin typeface="Calibri"/>
                <a:ea typeface="Calibri"/>
                <a:cs typeface="Calibri"/>
              </a:rPr>
              <a:t> z </a:t>
            </a:r>
            <a:r>
              <a:rPr lang="en-US" dirty="0" err="1">
                <a:latin typeface="Calibri"/>
                <a:ea typeface="Calibri"/>
                <a:cs typeface="Calibri"/>
              </a:rPr>
              <a:t>prowadzeniem</a:t>
            </a:r>
            <a:r>
              <a:rPr lang="en-US" dirty="0">
                <a:latin typeface="Calibri"/>
                <a:ea typeface="Calibri"/>
                <a:cs typeface="Calibri"/>
              </a:rPr>
              <a:t> </a:t>
            </a:r>
            <a:r>
              <a:rPr lang="en-US" dirty="0" err="1">
                <a:latin typeface="Calibri"/>
                <a:ea typeface="Calibri"/>
                <a:cs typeface="Calibri"/>
              </a:rPr>
              <a:t>postępowania</a:t>
            </a:r>
            <a:r>
              <a:rPr lang="en-US" dirty="0">
                <a:latin typeface="Calibri"/>
                <a:ea typeface="Calibri"/>
                <a:cs typeface="Calibri"/>
              </a:rPr>
              <a:t> o </a:t>
            </a:r>
            <a:r>
              <a:rPr lang="en-US" dirty="0" err="1">
                <a:latin typeface="Calibri"/>
                <a:ea typeface="Calibri"/>
                <a:cs typeface="Calibri"/>
              </a:rPr>
              <a:t>udzielenie</a:t>
            </a:r>
            <a:r>
              <a:rPr lang="en-US" dirty="0">
                <a:latin typeface="Calibri"/>
                <a:ea typeface="Calibri"/>
                <a:cs typeface="Calibri"/>
              </a:rPr>
              <a:t> </a:t>
            </a:r>
            <a:r>
              <a:rPr lang="en-US" dirty="0" err="1">
                <a:latin typeface="Calibri"/>
                <a:ea typeface="Calibri"/>
                <a:cs typeface="Calibri"/>
              </a:rPr>
              <a:t>zamówienia</a:t>
            </a:r>
            <a:r>
              <a:rPr lang="en-US" dirty="0">
                <a:latin typeface="Calibri"/>
                <a:ea typeface="Calibri"/>
                <a:cs typeface="Calibri"/>
              </a:rPr>
              <a:t> </a:t>
            </a:r>
            <a:r>
              <a:rPr lang="en-US" dirty="0" err="1">
                <a:latin typeface="Calibri"/>
                <a:ea typeface="Calibri"/>
                <a:cs typeface="Calibri"/>
              </a:rPr>
              <a:t>lub</a:t>
            </a:r>
            <a:r>
              <a:rPr lang="en-US" dirty="0">
                <a:latin typeface="Calibri"/>
                <a:ea typeface="Calibri"/>
                <a:cs typeface="Calibri"/>
              </a:rPr>
              <a:t> </a:t>
            </a:r>
            <a:r>
              <a:rPr lang="en-US" dirty="0" err="1">
                <a:latin typeface="Calibri"/>
                <a:ea typeface="Calibri"/>
                <a:cs typeface="Calibri"/>
              </a:rPr>
              <a:t>na</a:t>
            </a:r>
            <a:r>
              <a:rPr lang="en-US" dirty="0">
                <a:latin typeface="Calibri"/>
                <a:ea typeface="Calibri"/>
                <a:cs typeface="Calibri"/>
              </a:rPr>
              <a:t> </a:t>
            </a:r>
            <a:r>
              <a:rPr lang="en-US" dirty="0" err="1">
                <a:latin typeface="Calibri"/>
                <a:ea typeface="Calibri"/>
                <a:cs typeface="Calibri"/>
              </a:rPr>
              <a:t>etapie</a:t>
            </a:r>
            <a:r>
              <a:rPr lang="en-US" dirty="0">
                <a:latin typeface="Calibri"/>
                <a:ea typeface="Calibri"/>
                <a:cs typeface="Calibri"/>
              </a:rPr>
              <a:t> </a:t>
            </a:r>
            <a:r>
              <a:rPr lang="en-US" dirty="0" err="1">
                <a:latin typeface="Calibri"/>
                <a:ea typeface="Calibri"/>
                <a:cs typeface="Calibri"/>
              </a:rPr>
              <a:t>wykonywania</a:t>
            </a:r>
            <a:r>
              <a:rPr lang="en-US" dirty="0">
                <a:latin typeface="Calibri"/>
                <a:ea typeface="Calibri"/>
                <a:cs typeface="Calibri"/>
              </a:rPr>
              <a:t> </a:t>
            </a:r>
            <a:r>
              <a:rPr lang="en-US" dirty="0" err="1">
                <a:latin typeface="Calibri"/>
                <a:ea typeface="Calibri"/>
                <a:cs typeface="Calibri"/>
              </a:rPr>
              <a:t>zamówienia</a:t>
            </a:r>
            <a:r>
              <a:rPr lang="en-US" dirty="0">
                <a:latin typeface="Calibri"/>
                <a:ea typeface="Calibri"/>
                <a:cs typeface="Calibri"/>
              </a:rPr>
              <a:t> – by </a:t>
            </a:r>
            <a:r>
              <a:rPr lang="en-US" dirty="0" err="1">
                <a:latin typeface="Calibri"/>
                <a:ea typeface="Calibri"/>
                <a:cs typeface="Calibri"/>
              </a:rPr>
              <a:t>nie</a:t>
            </a:r>
            <a:r>
              <a:rPr lang="en-US" dirty="0">
                <a:latin typeface="Calibri"/>
                <a:ea typeface="Calibri"/>
                <a:cs typeface="Calibri"/>
              </a:rPr>
              <a:t> </a:t>
            </a:r>
            <a:r>
              <a:rPr lang="en-US" dirty="0" err="1">
                <a:latin typeface="Calibri"/>
                <a:ea typeface="Calibri"/>
                <a:cs typeface="Calibri"/>
              </a:rPr>
              <a:t>dopuścić</a:t>
            </a:r>
            <a:r>
              <a:rPr lang="en-US" dirty="0">
                <a:latin typeface="Calibri"/>
                <a:ea typeface="Calibri"/>
                <a:cs typeface="Calibri"/>
              </a:rPr>
              <a:t> do </a:t>
            </a:r>
            <a:r>
              <a:rPr lang="en-US" dirty="0" err="1">
                <a:latin typeface="Calibri"/>
                <a:ea typeface="Calibri"/>
                <a:cs typeface="Calibri"/>
              </a:rPr>
              <a:t>zakłócenia</a:t>
            </a:r>
            <a:r>
              <a:rPr lang="en-US" dirty="0">
                <a:latin typeface="Calibri"/>
                <a:ea typeface="Calibri"/>
                <a:cs typeface="Calibri"/>
              </a:rPr>
              <a:t> </a:t>
            </a:r>
            <a:r>
              <a:rPr lang="en-US" dirty="0" err="1">
                <a:latin typeface="Calibri"/>
                <a:ea typeface="Calibri"/>
                <a:cs typeface="Calibri"/>
              </a:rPr>
              <a:t>konkurencji</a:t>
            </a:r>
            <a:r>
              <a:rPr lang="en-US" dirty="0">
                <a:latin typeface="Calibri"/>
                <a:ea typeface="Calibri"/>
                <a:cs typeface="Calibri"/>
              </a:rPr>
              <a:t> </a:t>
            </a:r>
            <a:r>
              <a:rPr lang="en-US" dirty="0" err="1">
                <a:latin typeface="Calibri"/>
                <a:ea typeface="Calibri"/>
                <a:cs typeface="Calibri"/>
              </a:rPr>
              <a:t>oraz</a:t>
            </a:r>
            <a:r>
              <a:rPr lang="en-US" dirty="0">
                <a:latin typeface="Calibri"/>
                <a:ea typeface="Calibri"/>
                <a:cs typeface="Calibri"/>
              </a:rPr>
              <a:t> </a:t>
            </a:r>
            <a:r>
              <a:rPr lang="en-US" dirty="0" err="1">
                <a:latin typeface="Calibri"/>
                <a:ea typeface="Calibri"/>
                <a:cs typeface="Calibri"/>
              </a:rPr>
              <a:t>zapewnić</a:t>
            </a:r>
            <a:r>
              <a:rPr lang="en-US" dirty="0">
                <a:latin typeface="Calibri"/>
                <a:ea typeface="Calibri"/>
                <a:cs typeface="Calibri"/>
              </a:rPr>
              <a:t> </a:t>
            </a:r>
            <a:r>
              <a:rPr lang="en-US" dirty="0" err="1">
                <a:latin typeface="Calibri"/>
                <a:ea typeface="Calibri"/>
                <a:cs typeface="Calibri"/>
              </a:rPr>
              <a:t>równe</a:t>
            </a:r>
            <a:r>
              <a:rPr lang="en-US" dirty="0">
                <a:latin typeface="Calibri"/>
                <a:ea typeface="Calibri"/>
                <a:cs typeface="Calibri"/>
              </a:rPr>
              <a:t> </a:t>
            </a:r>
            <a:r>
              <a:rPr lang="en-US" dirty="0" err="1">
                <a:latin typeface="Calibri"/>
                <a:ea typeface="Calibri"/>
                <a:cs typeface="Calibri"/>
              </a:rPr>
              <a:t>traktowanie</a:t>
            </a:r>
            <a:r>
              <a:rPr lang="en-US" dirty="0">
                <a:latin typeface="Calibri"/>
                <a:ea typeface="Calibri"/>
                <a:cs typeface="Calibri"/>
              </a:rPr>
              <a:t> </a:t>
            </a:r>
            <a:r>
              <a:rPr lang="en-US" dirty="0" err="1">
                <a:latin typeface="Calibri"/>
                <a:ea typeface="Calibri"/>
                <a:cs typeface="Calibri"/>
              </a:rPr>
              <a:t>wykonawców</a:t>
            </a:r>
            <a:r>
              <a:rPr lang="en-US" dirty="0">
                <a:latin typeface="Calibri"/>
                <a:ea typeface="Calibri"/>
                <a:cs typeface="Calibri"/>
              </a:rPr>
              <a:t>. </a:t>
            </a:r>
            <a:r>
              <a:rPr lang="en-US" u="sng" dirty="0" err="1">
                <a:latin typeface="Calibri"/>
                <a:ea typeface="Calibri"/>
                <a:cs typeface="Calibri"/>
              </a:rPr>
              <a:t>Konflikt</a:t>
            </a:r>
            <a:r>
              <a:rPr lang="en-US" u="sng" dirty="0">
                <a:latin typeface="Calibri"/>
                <a:ea typeface="Calibri"/>
                <a:cs typeface="Calibri"/>
              </a:rPr>
              <a:t> </a:t>
            </a:r>
            <a:r>
              <a:rPr lang="en-US" u="sng" dirty="0" err="1">
                <a:latin typeface="Calibri"/>
                <a:ea typeface="Calibri"/>
                <a:cs typeface="Calibri"/>
              </a:rPr>
              <a:t>interesów</a:t>
            </a:r>
            <a:r>
              <a:rPr lang="en-US" u="sng" dirty="0">
                <a:latin typeface="Calibri"/>
                <a:ea typeface="Calibri"/>
                <a:cs typeface="Calibri"/>
              </a:rPr>
              <a:t> </a:t>
            </a:r>
            <a:r>
              <a:rPr lang="en-US" u="sng" dirty="0" err="1">
                <a:latin typeface="Calibri"/>
                <a:ea typeface="Calibri"/>
                <a:cs typeface="Calibri"/>
              </a:rPr>
              <a:t>oznacza</a:t>
            </a:r>
            <a:r>
              <a:rPr lang="en-US" u="sng" dirty="0">
                <a:latin typeface="Calibri"/>
                <a:ea typeface="Calibri"/>
                <a:cs typeface="Calibri"/>
              </a:rPr>
              <a:t> </a:t>
            </a:r>
            <a:r>
              <a:rPr lang="en-US" u="sng" dirty="0" err="1">
                <a:latin typeface="Calibri"/>
                <a:ea typeface="Calibri"/>
                <a:cs typeface="Calibri"/>
              </a:rPr>
              <a:t>każdą</a:t>
            </a:r>
            <a:r>
              <a:rPr lang="en-US" u="sng" dirty="0">
                <a:latin typeface="Calibri"/>
                <a:ea typeface="Calibri"/>
                <a:cs typeface="Calibri"/>
              </a:rPr>
              <a:t> </a:t>
            </a:r>
            <a:r>
              <a:rPr lang="en-US" u="sng" dirty="0" err="1">
                <a:latin typeface="Calibri"/>
                <a:ea typeface="Calibri"/>
                <a:cs typeface="Calibri"/>
              </a:rPr>
              <a:t>sytuację</a:t>
            </a:r>
            <a:r>
              <a:rPr lang="en-US" u="sng" dirty="0">
                <a:latin typeface="Calibri"/>
                <a:ea typeface="Calibri"/>
                <a:cs typeface="Calibri"/>
              </a:rPr>
              <a:t>, w </a:t>
            </a:r>
            <a:r>
              <a:rPr lang="en-US" u="sng" dirty="0" err="1">
                <a:latin typeface="Calibri"/>
                <a:ea typeface="Calibri"/>
                <a:cs typeface="Calibri"/>
              </a:rPr>
              <a:t>której</a:t>
            </a:r>
            <a:r>
              <a:rPr lang="en-US" u="sng" dirty="0">
                <a:latin typeface="Calibri"/>
                <a:ea typeface="Calibri"/>
                <a:cs typeface="Calibri"/>
              </a:rPr>
              <a:t> </a:t>
            </a:r>
            <a:r>
              <a:rPr lang="en-US" u="sng" dirty="0" err="1">
                <a:latin typeface="Calibri"/>
                <a:ea typeface="Calibri"/>
                <a:cs typeface="Calibri"/>
              </a:rPr>
              <a:t>osoby</a:t>
            </a:r>
            <a:r>
              <a:rPr lang="en-US" u="sng" dirty="0">
                <a:latin typeface="Calibri"/>
                <a:ea typeface="Calibri"/>
                <a:cs typeface="Calibri"/>
              </a:rPr>
              <a:t> </a:t>
            </a:r>
            <a:r>
              <a:rPr lang="en-US" u="sng" dirty="0" err="1">
                <a:latin typeface="Calibri"/>
                <a:ea typeface="Calibri"/>
                <a:cs typeface="Calibri"/>
              </a:rPr>
              <a:t>biorące</a:t>
            </a:r>
            <a:r>
              <a:rPr lang="en-US" u="sng" dirty="0">
                <a:latin typeface="Calibri"/>
                <a:ea typeface="Calibri"/>
                <a:cs typeface="Calibri"/>
              </a:rPr>
              <a:t> </a:t>
            </a:r>
            <a:r>
              <a:rPr lang="en-US" u="sng" dirty="0" err="1">
                <a:latin typeface="Calibri"/>
                <a:ea typeface="Calibri"/>
                <a:cs typeface="Calibri"/>
              </a:rPr>
              <a:t>udział</a:t>
            </a:r>
            <a:r>
              <a:rPr lang="en-US" u="sng" dirty="0">
                <a:latin typeface="Calibri"/>
                <a:ea typeface="Calibri"/>
                <a:cs typeface="Calibri"/>
              </a:rPr>
              <a:t> w </a:t>
            </a:r>
            <a:r>
              <a:rPr lang="en-US" u="sng" dirty="0" err="1">
                <a:latin typeface="Calibri"/>
                <a:ea typeface="Calibri"/>
                <a:cs typeface="Calibri"/>
              </a:rPr>
              <a:t>przygotowaniu</a:t>
            </a:r>
            <a:r>
              <a:rPr lang="en-US" u="sng" dirty="0">
                <a:latin typeface="Calibri"/>
                <a:ea typeface="Calibri"/>
                <a:cs typeface="Calibri"/>
              </a:rPr>
              <a:t> </a:t>
            </a:r>
            <a:r>
              <a:rPr lang="en-US" u="sng" dirty="0" err="1">
                <a:latin typeface="Calibri"/>
                <a:ea typeface="Calibri"/>
                <a:cs typeface="Calibri"/>
              </a:rPr>
              <a:t>lub</a:t>
            </a:r>
            <a:r>
              <a:rPr lang="en-US" u="sng" dirty="0">
                <a:latin typeface="Calibri"/>
                <a:ea typeface="Calibri"/>
                <a:cs typeface="Calibri"/>
              </a:rPr>
              <a:t> </a:t>
            </a:r>
            <a:r>
              <a:rPr lang="en-US" u="sng" dirty="0" err="1">
                <a:latin typeface="Calibri"/>
                <a:ea typeface="Calibri"/>
                <a:cs typeface="Calibri"/>
              </a:rPr>
              <a:t>prowadzeniu</a:t>
            </a:r>
            <a:r>
              <a:rPr lang="en-US" u="sng" dirty="0">
                <a:latin typeface="Calibri"/>
                <a:ea typeface="Calibri"/>
                <a:cs typeface="Calibri"/>
              </a:rPr>
              <a:t> </a:t>
            </a:r>
            <a:r>
              <a:rPr lang="en-US" u="sng" dirty="0" err="1">
                <a:latin typeface="Calibri"/>
                <a:ea typeface="Calibri"/>
                <a:cs typeface="Calibri"/>
              </a:rPr>
              <a:t>postępowania</a:t>
            </a:r>
            <a:r>
              <a:rPr lang="en-US" u="sng" dirty="0">
                <a:latin typeface="Calibri"/>
                <a:ea typeface="Calibri"/>
                <a:cs typeface="Calibri"/>
              </a:rPr>
              <a:t> o </a:t>
            </a:r>
            <a:r>
              <a:rPr lang="en-US" u="sng" dirty="0" err="1">
                <a:latin typeface="Calibri"/>
                <a:ea typeface="Calibri"/>
                <a:cs typeface="Calibri"/>
              </a:rPr>
              <a:t>udzielenie</a:t>
            </a:r>
            <a:r>
              <a:rPr lang="en-US" u="sng" dirty="0">
                <a:latin typeface="Calibri"/>
                <a:ea typeface="Calibri"/>
                <a:cs typeface="Calibri"/>
              </a:rPr>
              <a:t> </a:t>
            </a:r>
            <a:r>
              <a:rPr lang="en-US" u="sng" dirty="0" err="1">
                <a:latin typeface="Calibri"/>
                <a:ea typeface="Calibri"/>
                <a:cs typeface="Calibri"/>
              </a:rPr>
              <a:t>zamówienia</a:t>
            </a:r>
            <a:r>
              <a:rPr lang="en-US" u="sng" dirty="0">
                <a:latin typeface="Calibri"/>
                <a:ea typeface="Calibri"/>
                <a:cs typeface="Calibri"/>
              </a:rPr>
              <a:t> </a:t>
            </a:r>
            <a:r>
              <a:rPr lang="en-US" u="sng" dirty="0" err="1">
                <a:latin typeface="Calibri"/>
                <a:ea typeface="Calibri"/>
                <a:cs typeface="Calibri"/>
              </a:rPr>
              <a:t>lub</a:t>
            </a:r>
            <a:r>
              <a:rPr lang="en-US" u="sng" dirty="0">
                <a:latin typeface="Calibri"/>
                <a:ea typeface="Calibri"/>
                <a:cs typeface="Calibri"/>
              </a:rPr>
              <a:t> </a:t>
            </a:r>
            <a:r>
              <a:rPr lang="en-US" u="sng" dirty="0" err="1">
                <a:latin typeface="Calibri"/>
                <a:ea typeface="Calibri"/>
                <a:cs typeface="Calibri"/>
              </a:rPr>
              <a:t>mogące</a:t>
            </a:r>
            <a:r>
              <a:rPr lang="en-US" u="sng" dirty="0">
                <a:latin typeface="Calibri"/>
                <a:ea typeface="Calibri"/>
                <a:cs typeface="Calibri"/>
              </a:rPr>
              <a:t> </a:t>
            </a:r>
            <a:r>
              <a:rPr lang="en-US" u="sng" dirty="0" err="1">
                <a:latin typeface="Calibri"/>
                <a:ea typeface="Calibri"/>
                <a:cs typeface="Calibri"/>
              </a:rPr>
              <a:t>wpłynąć</a:t>
            </a:r>
            <a:r>
              <a:rPr lang="en-US" u="sng" dirty="0">
                <a:latin typeface="Calibri"/>
                <a:ea typeface="Calibri"/>
                <a:cs typeface="Calibri"/>
              </a:rPr>
              <a:t> </a:t>
            </a:r>
            <a:r>
              <a:rPr lang="en-US" u="sng" dirty="0" err="1">
                <a:latin typeface="Calibri"/>
                <a:ea typeface="Calibri"/>
                <a:cs typeface="Calibri"/>
              </a:rPr>
              <a:t>na</a:t>
            </a:r>
            <a:r>
              <a:rPr lang="en-US" u="sng" dirty="0">
                <a:latin typeface="Calibri"/>
                <a:ea typeface="Calibri"/>
                <a:cs typeface="Calibri"/>
              </a:rPr>
              <a:t> </a:t>
            </a:r>
            <a:r>
              <a:rPr lang="en-US" u="sng" dirty="0" err="1">
                <a:latin typeface="Calibri"/>
                <a:ea typeface="Calibri"/>
                <a:cs typeface="Calibri"/>
              </a:rPr>
              <a:t>wynik</a:t>
            </a:r>
            <a:r>
              <a:rPr lang="en-US" u="sng" dirty="0">
                <a:latin typeface="Calibri"/>
                <a:ea typeface="Calibri"/>
                <a:cs typeface="Calibri"/>
              </a:rPr>
              <a:t> </a:t>
            </a:r>
            <a:r>
              <a:rPr lang="en-US" u="sng" dirty="0" err="1">
                <a:latin typeface="Calibri"/>
                <a:ea typeface="Calibri"/>
                <a:cs typeface="Calibri"/>
              </a:rPr>
              <a:t>tego</a:t>
            </a:r>
            <a:r>
              <a:rPr lang="en-US" u="sng" dirty="0">
                <a:latin typeface="Calibri"/>
                <a:ea typeface="Calibri"/>
                <a:cs typeface="Calibri"/>
              </a:rPr>
              <a:t> </a:t>
            </a:r>
            <a:r>
              <a:rPr lang="en-US" u="sng" dirty="0" err="1">
                <a:latin typeface="Calibri"/>
                <a:ea typeface="Calibri"/>
                <a:cs typeface="Calibri"/>
              </a:rPr>
              <a:t>postępowania</a:t>
            </a:r>
            <a:r>
              <a:rPr lang="en-US" u="sng" dirty="0">
                <a:latin typeface="Calibri"/>
                <a:ea typeface="Calibri"/>
                <a:cs typeface="Calibri"/>
              </a:rPr>
              <a:t> </a:t>
            </a:r>
            <a:r>
              <a:rPr lang="en-US" u="sng" dirty="0" err="1">
                <a:latin typeface="Calibri"/>
                <a:ea typeface="Calibri"/>
                <a:cs typeface="Calibri"/>
              </a:rPr>
              <a:t>mają</a:t>
            </a:r>
            <a:r>
              <a:rPr lang="en-US" u="sng" dirty="0">
                <a:latin typeface="Calibri"/>
                <a:ea typeface="Calibri"/>
                <a:cs typeface="Calibri"/>
              </a:rPr>
              <a:t>, </a:t>
            </a:r>
            <a:r>
              <a:rPr lang="en-US" u="sng" dirty="0" err="1">
                <a:latin typeface="Calibri"/>
                <a:ea typeface="Calibri"/>
                <a:cs typeface="Calibri"/>
              </a:rPr>
              <a:t>bezpośrednio</a:t>
            </a:r>
            <a:r>
              <a:rPr lang="en-US" u="sng" dirty="0">
                <a:latin typeface="Calibri"/>
                <a:ea typeface="Calibri"/>
                <a:cs typeface="Calibri"/>
              </a:rPr>
              <a:t> </a:t>
            </a:r>
            <a:r>
              <a:rPr lang="en-US" u="sng" dirty="0" err="1">
                <a:latin typeface="Calibri"/>
                <a:ea typeface="Calibri"/>
                <a:cs typeface="Calibri"/>
              </a:rPr>
              <a:t>lub</a:t>
            </a:r>
            <a:r>
              <a:rPr lang="en-US" u="sng" dirty="0">
                <a:latin typeface="Calibri"/>
                <a:ea typeface="Calibri"/>
                <a:cs typeface="Calibri"/>
              </a:rPr>
              <a:t> </a:t>
            </a:r>
            <a:r>
              <a:rPr lang="en-US" u="sng" dirty="0" err="1">
                <a:latin typeface="Calibri"/>
                <a:ea typeface="Calibri"/>
                <a:cs typeface="Calibri"/>
              </a:rPr>
              <a:t>pośrednio</a:t>
            </a:r>
            <a:r>
              <a:rPr lang="en-US" u="sng" dirty="0">
                <a:latin typeface="Calibri"/>
                <a:ea typeface="Calibri"/>
                <a:cs typeface="Calibri"/>
              </a:rPr>
              <a:t>, </a:t>
            </a:r>
            <a:r>
              <a:rPr lang="en-US" u="sng" dirty="0" err="1">
                <a:latin typeface="Calibri"/>
                <a:ea typeface="Calibri"/>
                <a:cs typeface="Calibri"/>
              </a:rPr>
              <a:t>interes</a:t>
            </a:r>
            <a:r>
              <a:rPr lang="en-US" u="sng" dirty="0">
                <a:latin typeface="Calibri"/>
                <a:ea typeface="Calibri"/>
                <a:cs typeface="Calibri"/>
              </a:rPr>
              <a:t> </a:t>
            </a:r>
            <a:r>
              <a:rPr lang="en-US" u="sng" dirty="0" err="1">
                <a:latin typeface="Calibri"/>
                <a:ea typeface="Calibri"/>
                <a:cs typeface="Calibri"/>
              </a:rPr>
              <a:t>finansowy</a:t>
            </a:r>
            <a:r>
              <a:rPr lang="en-US" u="sng" dirty="0">
                <a:latin typeface="Calibri"/>
                <a:ea typeface="Calibri"/>
                <a:cs typeface="Calibri"/>
              </a:rPr>
              <a:t>, </a:t>
            </a:r>
            <a:r>
              <a:rPr lang="en-US" u="sng" dirty="0" err="1">
                <a:latin typeface="Calibri"/>
                <a:ea typeface="Calibri"/>
                <a:cs typeface="Calibri"/>
              </a:rPr>
              <a:t>ekonomiczny</a:t>
            </a:r>
            <a:r>
              <a:rPr lang="en-US" u="sng" dirty="0">
                <a:latin typeface="Calibri"/>
                <a:ea typeface="Calibri"/>
                <a:cs typeface="Calibri"/>
              </a:rPr>
              <a:t> </a:t>
            </a:r>
            <a:r>
              <a:rPr lang="en-US" u="sng" dirty="0" err="1">
                <a:latin typeface="Calibri"/>
                <a:ea typeface="Calibri"/>
                <a:cs typeface="Calibri"/>
              </a:rPr>
              <a:t>lub</a:t>
            </a:r>
            <a:r>
              <a:rPr lang="en-US" u="sng" dirty="0">
                <a:latin typeface="Calibri"/>
                <a:ea typeface="Calibri"/>
                <a:cs typeface="Calibri"/>
              </a:rPr>
              <a:t> </a:t>
            </a:r>
            <a:r>
              <a:rPr lang="en-US" u="sng" dirty="0" err="1">
                <a:latin typeface="Calibri"/>
                <a:ea typeface="Calibri"/>
                <a:cs typeface="Calibri"/>
              </a:rPr>
              <a:t>inny</a:t>
            </a:r>
            <a:r>
              <a:rPr lang="en-US" u="sng" dirty="0">
                <a:latin typeface="Calibri"/>
                <a:ea typeface="Calibri"/>
                <a:cs typeface="Calibri"/>
              </a:rPr>
              <a:t> </a:t>
            </a:r>
            <a:r>
              <a:rPr lang="en-US" u="sng" dirty="0" err="1">
                <a:latin typeface="Calibri"/>
                <a:ea typeface="Calibri"/>
                <a:cs typeface="Calibri"/>
              </a:rPr>
              <a:t>interes</a:t>
            </a:r>
            <a:r>
              <a:rPr lang="en-US" u="sng" dirty="0">
                <a:latin typeface="Calibri"/>
                <a:ea typeface="Calibri"/>
                <a:cs typeface="Calibri"/>
              </a:rPr>
              <a:t> </a:t>
            </a:r>
            <a:r>
              <a:rPr lang="en-US" u="sng" dirty="0" err="1">
                <a:latin typeface="Calibri"/>
                <a:ea typeface="Calibri"/>
                <a:cs typeface="Calibri"/>
              </a:rPr>
              <a:t>osobisty</a:t>
            </a:r>
            <a:r>
              <a:rPr lang="en-US" u="sng" dirty="0">
                <a:latin typeface="Calibri"/>
                <a:ea typeface="Calibri"/>
                <a:cs typeface="Calibri"/>
              </a:rPr>
              <a:t>, </a:t>
            </a:r>
            <a:r>
              <a:rPr lang="en-US" u="sng" dirty="0" err="1">
                <a:latin typeface="Calibri"/>
                <a:ea typeface="Calibri"/>
                <a:cs typeface="Calibri"/>
              </a:rPr>
              <a:t>który</a:t>
            </a:r>
            <a:r>
              <a:rPr lang="en-US" u="sng" dirty="0">
                <a:latin typeface="Calibri"/>
                <a:ea typeface="Calibri"/>
                <a:cs typeface="Calibri"/>
              </a:rPr>
              <a:t> </a:t>
            </a:r>
            <a:r>
              <a:rPr lang="en-US" u="sng" dirty="0" err="1">
                <a:latin typeface="Calibri"/>
                <a:ea typeface="Calibri"/>
                <a:cs typeface="Calibri"/>
              </a:rPr>
              <a:t>postrzegać</a:t>
            </a:r>
            <a:r>
              <a:rPr lang="en-US" u="sng" dirty="0">
                <a:latin typeface="Calibri"/>
                <a:ea typeface="Calibri"/>
                <a:cs typeface="Calibri"/>
              </a:rPr>
              <a:t> </a:t>
            </a:r>
            <a:r>
              <a:rPr lang="en-US" u="sng" dirty="0" err="1">
                <a:latin typeface="Calibri"/>
                <a:ea typeface="Calibri"/>
                <a:cs typeface="Calibri"/>
              </a:rPr>
              <a:t>można</a:t>
            </a:r>
            <a:r>
              <a:rPr lang="en-US" u="sng" dirty="0">
                <a:latin typeface="Calibri"/>
                <a:ea typeface="Calibri"/>
                <a:cs typeface="Calibri"/>
              </a:rPr>
              <a:t> </a:t>
            </a:r>
            <a:r>
              <a:rPr lang="en-US" u="sng" dirty="0" err="1">
                <a:latin typeface="Calibri"/>
                <a:ea typeface="Calibri"/>
                <a:cs typeface="Calibri"/>
              </a:rPr>
              <a:t>jako</a:t>
            </a:r>
            <a:r>
              <a:rPr lang="en-US" u="sng" dirty="0">
                <a:latin typeface="Calibri"/>
                <a:ea typeface="Calibri"/>
                <a:cs typeface="Calibri"/>
              </a:rPr>
              <a:t> </a:t>
            </a:r>
            <a:r>
              <a:rPr lang="en-US" u="sng" dirty="0" err="1">
                <a:latin typeface="Calibri"/>
                <a:ea typeface="Calibri"/>
                <a:cs typeface="Calibri"/>
              </a:rPr>
              <a:t>zagrażający</a:t>
            </a:r>
            <a:r>
              <a:rPr lang="en-US" u="sng" dirty="0">
                <a:latin typeface="Calibri"/>
                <a:ea typeface="Calibri"/>
                <a:cs typeface="Calibri"/>
              </a:rPr>
              <a:t> ich </a:t>
            </a:r>
            <a:r>
              <a:rPr lang="en-US" u="sng" dirty="0" err="1">
                <a:latin typeface="Calibri"/>
                <a:ea typeface="Calibri"/>
                <a:cs typeface="Calibri"/>
              </a:rPr>
              <a:t>bezstronności</a:t>
            </a:r>
            <a:r>
              <a:rPr lang="en-US" u="sng" dirty="0">
                <a:latin typeface="Calibri"/>
                <a:ea typeface="Calibri"/>
                <a:cs typeface="Calibri"/>
              </a:rPr>
              <a:t> </a:t>
            </a:r>
            <a:r>
              <a:rPr lang="en-US" u="sng" dirty="0" err="1">
                <a:latin typeface="Calibri"/>
                <a:ea typeface="Calibri"/>
                <a:cs typeface="Calibri"/>
              </a:rPr>
              <a:t>i</a:t>
            </a:r>
            <a:r>
              <a:rPr lang="en-US" u="sng" dirty="0">
                <a:latin typeface="Calibri"/>
                <a:ea typeface="Calibri"/>
                <a:cs typeface="Calibri"/>
              </a:rPr>
              <a:t> </a:t>
            </a:r>
            <a:r>
              <a:rPr lang="en-US" u="sng" dirty="0" err="1">
                <a:latin typeface="Calibri"/>
                <a:ea typeface="Calibri"/>
                <a:cs typeface="Calibri"/>
              </a:rPr>
              <a:t>niezależności</a:t>
            </a:r>
            <a:r>
              <a:rPr lang="en-US" u="sng" dirty="0">
                <a:latin typeface="Calibri"/>
                <a:ea typeface="Calibri"/>
                <a:cs typeface="Calibri"/>
              </a:rPr>
              <a:t> w </a:t>
            </a:r>
            <a:r>
              <a:rPr lang="en-US" u="sng" dirty="0" err="1">
                <a:latin typeface="Calibri"/>
                <a:ea typeface="Calibri"/>
                <a:cs typeface="Calibri"/>
              </a:rPr>
              <a:t>związku</a:t>
            </a:r>
            <a:r>
              <a:rPr lang="en-US" u="sng" dirty="0">
                <a:latin typeface="Calibri"/>
                <a:ea typeface="Calibri"/>
                <a:cs typeface="Calibri"/>
              </a:rPr>
              <a:t> z </a:t>
            </a:r>
            <a:r>
              <a:rPr lang="en-US" u="sng" dirty="0" err="1">
                <a:latin typeface="Calibri"/>
                <a:ea typeface="Calibri"/>
                <a:cs typeface="Calibri"/>
              </a:rPr>
              <a:t>postępowaniem</a:t>
            </a:r>
            <a:r>
              <a:rPr lang="en-US" u="sng" dirty="0">
                <a:latin typeface="Calibri"/>
                <a:ea typeface="Calibri"/>
                <a:cs typeface="Calibri"/>
              </a:rPr>
              <a:t> o </a:t>
            </a:r>
            <a:r>
              <a:rPr lang="en-US" u="sng" dirty="0" err="1">
                <a:latin typeface="Calibri"/>
                <a:ea typeface="Calibri"/>
                <a:cs typeface="Calibri"/>
              </a:rPr>
              <a:t>udzielenie</a:t>
            </a:r>
            <a:r>
              <a:rPr lang="en-US" u="sng" dirty="0">
                <a:latin typeface="Calibri"/>
                <a:ea typeface="Calibri"/>
                <a:cs typeface="Calibri"/>
              </a:rPr>
              <a:t> </a:t>
            </a:r>
            <a:r>
              <a:rPr lang="en-US" u="sng" dirty="0" err="1">
                <a:latin typeface="Calibri"/>
                <a:ea typeface="Calibri"/>
                <a:cs typeface="Calibri"/>
              </a:rPr>
              <a:t>zamówienia</a:t>
            </a:r>
            <a:endParaRPr lang="pl-PL" u="sng" dirty="0">
              <a:latin typeface="Calibri"/>
              <a:ea typeface="Calibri"/>
              <a:cs typeface="Calibri"/>
            </a:endParaRPr>
          </a:p>
          <a:p>
            <a:pPr algn="just">
              <a:lnSpc>
                <a:spcPct val="100000"/>
              </a:lnSpc>
              <a:spcBef>
                <a:spcPts val="0"/>
              </a:spcBef>
            </a:pPr>
            <a:endParaRPr lang="en-US"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r>
              <a:rPr lang="en-US" b="1" dirty="0">
                <a:latin typeface="Calibri"/>
                <a:ea typeface="Calibri"/>
                <a:cs typeface="Calibri"/>
              </a:rPr>
              <a:t>W </a:t>
            </a:r>
            <a:r>
              <a:rPr lang="en-US" b="1" dirty="0" err="1">
                <a:latin typeface="Calibri"/>
                <a:ea typeface="Calibri"/>
                <a:cs typeface="Calibri"/>
              </a:rPr>
              <a:t>celu</a:t>
            </a:r>
            <a:r>
              <a:rPr lang="en-US" b="1" dirty="0">
                <a:latin typeface="Calibri"/>
                <a:ea typeface="Calibri"/>
                <a:cs typeface="Calibri"/>
              </a:rPr>
              <a:t> </a:t>
            </a:r>
            <a:r>
              <a:rPr lang="en-US" b="1" dirty="0" err="1">
                <a:latin typeface="Calibri"/>
                <a:ea typeface="Calibri"/>
                <a:cs typeface="Calibri"/>
              </a:rPr>
              <a:t>uniknięcia</a:t>
            </a:r>
            <a:r>
              <a:rPr lang="en-US" b="1" dirty="0">
                <a:latin typeface="Calibri"/>
                <a:ea typeface="Calibri"/>
                <a:cs typeface="Calibri"/>
              </a:rPr>
              <a:t> </a:t>
            </a:r>
            <a:r>
              <a:rPr lang="en-US" b="1" dirty="0" err="1">
                <a:latin typeface="Calibri"/>
                <a:ea typeface="Calibri"/>
                <a:cs typeface="Calibri"/>
              </a:rPr>
              <a:t>konfliktu</a:t>
            </a:r>
            <a:r>
              <a:rPr lang="en-US" b="1" dirty="0">
                <a:latin typeface="Calibri"/>
                <a:ea typeface="Calibri"/>
                <a:cs typeface="Calibri"/>
              </a:rPr>
              <a:t> </a:t>
            </a:r>
            <a:r>
              <a:rPr lang="en-US" b="1" dirty="0" err="1">
                <a:latin typeface="Calibri"/>
                <a:ea typeface="Calibri"/>
                <a:cs typeface="Calibri"/>
              </a:rPr>
              <a:t>interesów</a:t>
            </a:r>
            <a:r>
              <a:rPr lang="en-US" dirty="0">
                <a:latin typeface="Calibri"/>
                <a:ea typeface="Calibri"/>
                <a:cs typeface="Calibri"/>
              </a:rPr>
              <a:t>, w </a:t>
            </a:r>
            <a:r>
              <a:rPr lang="en-US" dirty="0" err="1">
                <a:latin typeface="Calibri"/>
                <a:ea typeface="Calibri"/>
                <a:cs typeface="Calibri"/>
              </a:rPr>
              <a:t>przypadku</a:t>
            </a:r>
            <a:r>
              <a:rPr lang="en-US" dirty="0">
                <a:latin typeface="Calibri"/>
                <a:ea typeface="Calibri"/>
                <a:cs typeface="Calibri"/>
              </a:rPr>
              <a:t> </a:t>
            </a:r>
            <a:r>
              <a:rPr lang="en-US" dirty="0" err="1">
                <a:latin typeface="Calibri"/>
                <a:ea typeface="Calibri"/>
                <a:cs typeface="Calibri"/>
              </a:rPr>
              <a:t>beneficjenta</a:t>
            </a:r>
            <a:r>
              <a:rPr lang="en-US" dirty="0">
                <a:latin typeface="Calibri"/>
                <a:ea typeface="Calibri"/>
                <a:cs typeface="Calibri"/>
              </a:rPr>
              <a:t>, </a:t>
            </a:r>
            <a:r>
              <a:rPr lang="en-US" dirty="0" err="1">
                <a:latin typeface="Calibri"/>
                <a:ea typeface="Calibri"/>
                <a:cs typeface="Calibri"/>
              </a:rPr>
              <a:t>który</a:t>
            </a:r>
            <a:r>
              <a:rPr lang="en-US" dirty="0">
                <a:latin typeface="Calibri"/>
                <a:ea typeface="Calibri"/>
                <a:cs typeface="Calibri"/>
              </a:rPr>
              <a:t> </a:t>
            </a:r>
            <a:r>
              <a:rPr lang="en-US" dirty="0" err="1">
                <a:latin typeface="Calibri"/>
                <a:ea typeface="Calibri"/>
                <a:cs typeface="Calibri"/>
              </a:rPr>
              <a:t>nie</a:t>
            </a:r>
            <a:r>
              <a:rPr lang="en-US" dirty="0">
                <a:latin typeface="Calibri"/>
                <a:ea typeface="Calibri"/>
                <a:cs typeface="Calibri"/>
              </a:rPr>
              <a:t> jest </a:t>
            </a:r>
            <a:r>
              <a:rPr lang="en-US" dirty="0" err="1">
                <a:latin typeface="Calibri"/>
                <a:ea typeface="Calibri"/>
                <a:cs typeface="Calibri"/>
              </a:rPr>
              <a:t>zamawiającym</a:t>
            </a:r>
            <a:r>
              <a:rPr lang="en-US" dirty="0">
                <a:latin typeface="Calibri"/>
                <a:ea typeface="Calibri"/>
                <a:cs typeface="Calibri"/>
              </a:rPr>
              <a:t> w </a:t>
            </a:r>
            <a:r>
              <a:rPr lang="en-US" dirty="0" err="1">
                <a:latin typeface="Calibri"/>
                <a:ea typeface="Calibri"/>
                <a:cs typeface="Calibri"/>
              </a:rPr>
              <a:t>rozumieniu</a:t>
            </a:r>
            <a:r>
              <a:rPr lang="en-US" dirty="0">
                <a:latin typeface="Calibri"/>
                <a:ea typeface="Calibri"/>
                <a:cs typeface="Calibri"/>
              </a:rPr>
              <a:t> </a:t>
            </a:r>
            <a:r>
              <a:rPr lang="pl-PL" dirty="0">
                <a:latin typeface="Calibri"/>
                <a:ea typeface="Calibri"/>
                <a:cs typeface="Calibri"/>
              </a:rPr>
              <a:t>ustawy </a:t>
            </a:r>
            <a:r>
              <a:rPr lang="en-US" dirty="0" err="1">
                <a:latin typeface="Calibri"/>
                <a:ea typeface="Calibri"/>
                <a:cs typeface="Calibri"/>
              </a:rPr>
              <a:t>Pzp</a:t>
            </a:r>
            <a:r>
              <a:rPr lang="en-US" dirty="0">
                <a:latin typeface="Calibri"/>
                <a:ea typeface="Calibri"/>
                <a:cs typeface="Calibri"/>
              </a:rPr>
              <a:t>, </a:t>
            </a:r>
            <a:r>
              <a:rPr lang="en-US" dirty="0" err="1">
                <a:latin typeface="Calibri"/>
                <a:ea typeface="Calibri"/>
                <a:cs typeface="Calibri"/>
              </a:rPr>
              <a:t>zamówienia</a:t>
            </a:r>
            <a:r>
              <a:rPr lang="en-US" dirty="0">
                <a:latin typeface="Calibri"/>
                <a:ea typeface="Calibri"/>
                <a:cs typeface="Calibri"/>
              </a:rPr>
              <a:t> </a:t>
            </a:r>
            <a:r>
              <a:rPr lang="en-US" u="sng" dirty="0" err="1">
                <a:latin typeface="Calibri"/>
                <a:ea typeface="Calibri"/>
                <a:cs typeface="Calibri"/>
              </a:rPr>
              <a:t>nie</a:t>
            </a:r>
            <a:r>
              <a:rPr lang="en-US" u="sng" dirty="0">
                <a:latin typeface="Calibri"/>
                <a:ea typeface="Calibri"/>
                <a:cs typeface="Calibri"/>
              </a:rPr>
              <a:t> </a:t>
            </a:r>
            <a:r>
              <a:rPr lang="en-US" u="sng" dirty="0" err="1">
                <a:latin typeface="Calibri"/>
                <a:ea typeface="Calibri"/>
                <a:cs typeface="Calibri"/>
              </a:rPr>
              <a:t>mogą</a:t>
            </a:r>
            <a:r>
              <a:rPr lang="en-US" u="sng" dirty="0">
                <a:latin typeface="Calibri"/>
                <a:ea typeface="Calibri"/>
                <a:cs typeface="Calibri"/>
              </a:rPr>
              <a:t> </a:t>
            </a:r>
            <a:r>
              <a:rPr lang="en-US" u="sng" dirty="0" err="1">
                <a:latin typeface="Calibri"/>
                <a:ea typeface="Calibri"/>
                <a:cs typeface="Calibri"/>
              </a:rPr>
              <a:t>być</a:t>
            </a:r>
            <a:r>
              <a:rPr lang="en-US" u="sng" dirty="0">
                <a:latin typeface="Calibri"/>
                <a:ea typeface="Calibri"/>
                <a:cs typeface="Calibri"/>
              </a:rPr>
              <a:t> </a:t>
            </a:r>
            <a:r>
              <a:rPr lang="en-US" u="sng" dirty="0" err="1">
                <a:latin typeface="Calibri"/>
                <a:ea typeface="Calibri"/>
                <a:cs typeface="Calibri"/>
              </a:rPr>
              <a:t>udzielane</a:t>
            </a:r>
            <a:r>
              <a:rPr lang="en-US" u="sng" dirty="0">
                <a:latin typeface="Calibri"/>
                <a:ea typeface="Calibri"/>
                <a:cs typeface="Calibri"/>
              </a:rPr>
              <a:t> </a:t>
            </a:r>
            <a:r>
              <a:rPr lang="en-US" u="sng" dirty="0" err="1">
                <a:latin typeface="Calibri"/>
                <a:ea typeface="Calibri"/>
                <a:cs typeface="Calibri"/>
              </a:rPr>
              <a:t>podmiotom</a:t>
            </a:r>
            <a:r>
              <a:rPr lang="en-US" u="sng" dirty="0">
                <a:latin typeface="Calibri"/>
                <a:ea typeface="Calibri"/>
                <a:cs typeface="Calibri"/>
              </a:rPr>
              <a:t> </a:t>
            </a:r>
            <a:r>
              <a:rPr lang="en-US" u="sng" dirty="0" err="1">
                <a:latin typeface="Calibri"/>
                <a:ea typeface="Calibri"/>
                <a:cs typeface="Calibri"/>
              </a:rPr>
              <a:t>powiązanym</a:t>
            </a:r>
            <a:r>
              <a:rPr lang="en-US" u="sng" dirty="0">
                <a:latin typeface="Calibri"/>
                <a:ea typeface="Calibri"/>
                <a:cs typeface="Calibri"/>
              </a:rPr>
              <a:t> z nim </a:t>
            </a:r>
            <a:r>
              <a:rPr lang="en-US" u="sng" dirty="0" err="1">
                <a:latin typeface="Calibri"/>
                <a:ea typeface="Calibri"/>
                <a:cs typeface="Calibri"/>
              </a:rPr>
              <a:t>osobowo</a:t>
            </a:r>
            <a:r>
              <a:rPr lang="en-US" u="sng" dirty="0">
                <a:latin typeface="Calibri"/>
                <a:ea typeface="Calibri"/>
                <a:cs typeface="Calibri"/>
              </a:rPr>
              <a:t> </a:t>
            </a:r>
            <a:r>
              <a:rPr lang="en-US" u="sng" dirty="0" err="1">
                <a:latin typeface="Calibri"/>
                <a:ea typeface="Calibri"/>
                <a:cs typeface="Calibri"/>
              </a:rPr>
              <a:t>lub</a:t>
            </a:r>
            <a:r>
              <a:rPr lang="en-US" u="sng" dirty="0">
                <a:latin typeface="Calibri"/>
                <a:ea typeface="Calibri"/>
                <a:cs typeface="Calibri"/>
              </a:rPr>
              <a:t> </a:t>
            </a:r>
            <a:r>
              <a:rPr lang="en-US" u="sng" dirty="0" err="1">
                <a:latin typeface="Calibri"/>
                <a:ea typeface="Calibri"/>
                <a:cs typeface="Calibri"/>
              </a:rPr>
              <a:t>kapitałowo</a:t>
            </a:r>
            <a:r>
              <a:rPr lang="en-US" dirty="0">
                <a:latin typeface="Calibri"/>
                <a:ea typeface="Calibri"/>
                <a:cs typeface="Calibri"/>
              </a:rPr>
              <a:t>, z </a:t>
            </a:r>
            <a:r>
              <a:rPr lang="en-US" dirty="0" err="1">
                <a:latin typeface="Calibri"/>
                <a:ea typeface="Calibri"/>
                <a:cs typeface="Calibri"/>
              </a:rPr>
              <a:t>wyłączeniem</a:t>
            </a:r>
            <a:r>
              <a:rPr lang="en-US" dirty="0">
                <a:latin typeface="Calibri"/>
                <a:ea typeface="Calibri"/>
                <a:cs typeface="Calibri"/>
              </a:rPr>
              <a:t> </a:t>
            </a:r>
            <a:r>
              <a:rPr lang="en-US" dirty="0" err="1">
                <a:latin typeface="Calibri"/>
                <a:ea typeface="Calibri"/>
                <a:cs typeface="Calibri"/>
              </a:rPr>
              <a:t>zamówień</a:t>
            </a:r>
            <a:r>
              <a:rPr lang="en-US" dirty="0">
                <a:latin typeface="Calibri"/>
                <a:ea typeface="Calibri"/>
                <a:cs typeface="Calibri"/>
              </a:rPr>
              <a:t> </a:t>
            </a:r>
            <a:r>
              <a:rPr lang="en-US" dirty="0" err="1">
                <a:latin typeface="Calibri"/>
                <a:ea typeface="Calibri"/>
                <a:cs typeface="Calibri"/>
              </a:rPr>
              <a:t>sektorowych</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a:t>
            </a:r>
            <a:r>
              <a:rPr lang="en-US" dirty="0" err="1">
                <a:latin typeface="Calibri"/>
                <a:ea typeface="Calibri"/>
                <a:cs typeface="Calibri"/>
              </a:rPr>
              <a:t>zamówień</a:t>
            </a:r>
            <a:r>
              <a:rPr lang="en-US" dirty="0">
                <a:latin typeface="Calibri"/>
                <a:ea typeface="Calibri"/>
                <a:cs typeface="Calibri"/>
              </a:rPr>
              <a:t> </a:t>
            </a:r>
            <a:r>
              <a:rPr lang="en-US" dirty="0" err="1">
                <a:latin typeface="Calibri"/>
                <a:ea typeface="Calibri"/>
                <a:cs typeface="Calibri"/>
              </a:rPr>
              <a:t>określonych</a:t>
            </a:r>
            <a:r>
              <a:rPr lang="en-US" dirty="0">
                <a:latin typeface="Calibri"/>
                <a:ea typeface="Calibri"/>
                <a:cs typeface="Calibri"/>
              </a:rPr>
              <a:t> w </a:t>
            </a:r>
            <a:r>
              <a:rPr lang="en-US" dirty="0" err="1">
                <a:latin typeface="Calibri"/>
                <a:ea typeface="Calibri"/>
                <a:cs typeface="Calibri"/>
              </a:rPr>
              <a:t>sekcji</a:t>
            </a:r>
            <a:r>
              <a:rPr lang="en-US" dirty="0">
                <a:latin typeface="Calibri"/>
                <a:ea typeface="Calibri"/>
                <a:cs typeface="Calibri"/>
              </a:rPr>
              <a:t> 3.2.1 pkt 2 lit. </a:t>
            </a:r>
            <a:r>
              <a:rPr lang="en-US" dirty="0" err="1">
                <a:latin typeface="Calibri"/>
                <a:ea typeface="Calibri"/>
                <a:cs typeface="Calibri"/>
              </a:rPr>
              <a:t>i</a:t>
            </a:r>
            <a:r>
              <a:rPr lang="pl-PL" dirty="0">
                <a:latin typeface="Calibri"/>
                <a:ea typeface="Calibri"/>
                <a:cs typeface="Calibri"/>
              </a:rPr>
              <a:t> Wytycznych</a:t>
            </a:r>
            <a:endParaRPr lang="en-US" dirty="0">
              <a:latin typeface="Calibri"/>
              <a:ea typeface="Calibri"/>
              <a:cs typeface="Calibri"/>
            </a:endParaRPr>
          </a:p>
          <a:p>
            <a:endParaRPr lang="pl-PL" dirty="0"/>
          </a:p>
        </p:txBody>
      </p:sp>
      <p:sp>
        <p:nvSpPr>
          <p:cNvPr id="4" name="Prostokąt 3">
            <a:extLst>
              <a:ext uri="{FF2B5EF4-FFF2-40B4-BE49-F238E27FC236}">
                <a16:creationId xmlns:a16="http://schemas.microsoft.com/office/drawing/2014/main" id="{0C21F705-7C32-7972-5837-7CC02A9DC9CF}"/>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98D4F1AF-63E9-013C-61B6-5F8D564199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53519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B4FDB-7AB0-B7AF-65BB-B36A682E3FC8}"/>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5A4CCC0D-DDCA-48E8-89CE-317C92AD6A89}"/>
              </a:ext>
            </a:extLst>
          </p:cNvPr>
          <p:cNvSpPr>
            <a:spLocks noGrp="1"/>
          </p:cNvSpPr>
          <p:nvPr>
            <p:ph type="title"/>
          </p:nvPr>
        </p:nvSpPr>
        <p:spPr>
          <a:xfrm>
            <a:off x="813816" y="1298920"/>
            <a:ext cx="11073384" cy="4099202"/>
          </a:xfrm>
        </p:spPr>
        <p:txBody>
          <a:bodyPr>
            <a:normAutofit/>
          </a:bodyPr>
          <a:lstStyle/>
          <a:p>
            <a:r>
              <a:rPr lang="en-US" sz="2800">
                <a:latin typeface="Calibri"/>
                <a:ea typeface="Calibri"/>
                <a:cs typeface="Poppins"/>
              </a:rPr>
              <a:t>KONFLIKT INTERESÓW</a:t>
            </a:r>
            <a:endParaRPr lang="pl-PL" sz="2800">
              <a:latin typeface="Calibri"/>
              <a:ea typeface="Calibri"/>
              <a:cs typeface="Poppins"/>
            </a:endParaRPr>
          </a:p>
        </p:txBody>
      </p:sp>
      <p:sp>
        <p:nvSpPr>
          <p:cNvPr id="5" name="Symbol zastępczy tekstu 4">
            <a:extLst>
              <a:ext uri="{FF2B5EF4-FFF2-40B4-BE49-F238E27FC236}">
                <a16:creationId xmlns:a16="http://schemas.microsoft.com/office/drawing/2014/main" id="{211A39FC-F551-1DEB-64AB-7841C3AF2CC5}"/>
              </a:ext>
            </a:extLst>
          </p:cNvPr>
          <p:cNvSpPr>
            <a:spLocks noGrp="1"/>
          </p:cNvSpPr>
          <p:nvPr>
            <p:ph type="body" sz="quarter" idx="14"/>
          </p:nvPr>
        </p:nvSpPr>
        <p:spPr>
          <a:xfrm>
            <a:off x="813817" y="1564782"/>
            <a:ext cx="10454824" cy="2200063"/>
          </a:xfrm>
        </p:spPr>
        <p:txBody>
          <a:bodyPr vert="horz" lIns="91440" tIns="45720" rIns="91440" bIns="45720" rtlCol="0" anchor="t">
            <a:normAutofit/>
          </a:bodyPr>
          <a:lstStyle/>
          <a:p>
            <a:pPr algn="ctr">
              <a:lnSpc>
                <a:spcPct val="100000"/>
              </a:lnSpc>
              <a:spcBef>
                <a:spcPts val="0"/>
              </a:spcBef>
              <a:buClr>
                <a:srgbClr val="003399"/>
              </a:buClr>
            </a:pPr>
            <a:endParaRPr lang="pl-PL" b="1" dirty="0">
              <a:solidFill>
                <a:schemeClr val="tx1"/>
              </a:solidFill>
              <a:ea typeface="Open Sans"/>
              <a:cs typeface="Arial"/>
            </a:endParaRPr>
          </a:p>
          <a:p>
            <a:pPr algn="ctr">
              <a:lnSpc>
                <a:spcPct val="100000"/>
              </a:lnSpc>
              <a:spcBef>
                <a:spcPts val="0"/>
              </a:spcBef>
              <a:buClr>
                <a:srgbClr val="003399"/>
              </a:buClr>
            </a:pPr>
            <a:endParaRPr lang="pl-PL" i="1" dirty="0">
              <a:solidFill>
                <a:schemeClr val="tx1"/>
              </a:solidFill>
              <a:ea typeface="Open Sans" panose="020B0606030504020204" pitchFamily="34" charset="0"/>
              <a:cs typeface="Arial" panose="020B0604020202020204" pitchFamily="34" charset="0"/>
            </a:endParaRPr>
          </a:p>
          <a:p>
            <a:pPr algn="ctr">
              <a:lnSpc>
                <a:spcPct val="100000"/>
              </a:lnSpc>
              <a:spcBef>
                <a:spcPts val="0"/>
              </a:spcBef>
            </a:pPr>
            <a:endParaRPr lang="pl-PL" u="sng" dirty="0">
              <a:solidFill>
                <a:schemeClr val="tx1"/>
              </a:solidFill>
              <a:ea typeface="Open Sans" panose="020B0606030504020204" pitchFamily="34" charset="0"/>
              <a:cs typeface="Arial"/>
            </a:endParaRPr>
          </a:p>
          <a:p>
            <a:pPr algn="just"/>
            <a:r>
              <a:rPr lang="en-US" dirty="0" err="1">
                <a:latin typeface="Calibri"/>
                <a:ea typeface="Calibri"/>
                <a:cs typeface="Calibri"/>
              </a:rPr>
              <a:t>Czynności</a:t>
            </a:r>
            <a:r>
              <a:rPr lang="en-US" dirty="0">
                <a:latin typeface="Calibri"/>
                <a:ea typeface="Calibri"/>
                <a:cs typeface="Calibri"/>
              </a:rPr>
              <a:t> </a:t>
            </a:r>
            <a:r>
              <a:rPr lang="en-US" dirty="0" err="1">
                <a:latin typeface="Calibri"/>
                <a:ea typeface="Calibri"/>
                <a:cs typeface="Calibri"/>
              </a:rPr>
              <a:t>związane</a:t>
            </a:r>
            <a:r>
              <a:rPr lang="en-US" dirty="0">
                <a:latin typeface="Calibri"/>
                <a:ea typeface="Calibri"/>
                <a:cs typeface="Calibri"/>
              </a:rPr>
              <a:t> z </a:t>
            </a:r>
            <a:r>
              <a:rPr lang="en-US" dirty="0" err="1">
                <a:latin typeface="Calibri"/>
                <a:ea typeface="Calibri"/>
                <a:cs typeface="Calibri"/>
              </a:rPr>
              <a:t>przygotowaniem</a:t>
            </a:r>
            <a:r>
              <a:rPr lang="en-US" dirty="0">
                <a:latin typeface="Calibri"/>
                <a:ea typeface="Calibri"/>
                <a:cs typeface="Calibri"/>
              </a:rPr>
              <a:t> </a:t>
            </a:r>
            <a:r>
              <a:rPr lang="en-US" dirty="0" err="1">
                <a:latin typeface="Calibri"/>
                <a:ea typeface="Calibri"/>
                <a:cs typeface="Calibri"/>
              </a:rPr>
              <a:t>oraz</a:t>
            </a:r>
            <a:r>
              <a:rPr lang="en-US" dirty="0">
                <a:latin typeface="Calibri"/>
                <a:ea typeface="Calibri"/>
                <a:cs typeface="Calibri"/>
              </a:rPr>
              <a:t> </a:t>
            </a:r>
            <a:r>
              <a:rPr lang="en-US" dirty="0" err="1">
                <a:latin typeface="Calibri"/>
                <a:ea typeface="Calibri"/>
                <a:cs typeface="Calibri"/>
              </a:rPr>
              <a:t>przeprowadzeniem</a:t>
            </a:r>
            <a:r>
              <a:rPr lang="en-US" dirty="0">
                <a:latin typeface="Calibri"/>
                <a:ea typeface="Calibri"/>
                <a:cs typeface="Calibri"/>
              </a:rPr>
              <a:t> </a:t>
            </a:r>
            <a:r>
              <a:rPr lang="en-US" dirty="0" err="1">
                <a:latin typeface="Calibri"/>
                <a:ea typeface="Calibri"/>
                <a:cs typeface="Calibri"/>
              </a:rPr>
              <a:t>postępowania</a:t>
            </a:r>
            <a:r>
              <a:rPr lang="en-US" dirty="0">
                <a:latin typeface="Calibri"/>
                <a:ea typeface="Calibri"/>
                <a:cs typeface="Calibri"/>
              </a:rPr>
              <a:t> o </a:t>
            </a:r>
            <a:r>
              <a:rPr lang="en-US" dirty="0" err="1">
                <a:latin typeface="Calibri"/>
                <a:ea typeface="Calibri"/>
                <a:cs typeface="Calibri"/>
              </a:rPr>
              <a:t>udzielenie</a:t>
            </a:r>
            <a:r>
              <a:rPr lang="en-US" dirty="0">
                <a:latin typeface="Calibri"/>
                <a:ea typeface="Calibri"/>
                <a:cs typeface="Calibri"/>
              </a:rPr>
              <a:t> </a:t>
            </a:r>
            <a:r>
              <a:rPr lang="en-US" dirty="0" err="1">
                <a:latin typeface="Calibri"/>
                <a:ea typeface="Calibri"/>
                <a:cs typeface="Calibri"/>
              </a:rPr>
              <a:t>zamówienia</a:t>
            </a:r>
            <a:r>
              <a:rPr lang="en-US" dirty="0">
                <a:latin typeface="Calibri"/>
                <a:ea typeface="Calibri"/>
                <a:cs typeface="Calibri"/>
              </a:rPr>
              <a:t> </a:t>
            </a:r>
            <a:r>
              <a:rPr lang="en-US" dirty="0" err="1">
                <a:latin typeface="Calibri"/>
                <a:ea typeface="Calibri"/>
                <a:cs typeface="Calibri"/>
              </a:rPr>
              <a:t>wykonują</a:t>
            </a:r>
            <a:r>
              <a:rPr lang="en-US" dirty="0">
                <a:latin typeface="Calibri"/>
                <a:ea typeface="Calibri"/>
                <a:cs typeface="Calibri"/>
              </a:rPr>
              <a:t> </a:t>
            </a:r>
            <a:r>
              <a:rPr lang="en-US" dirty="0" err="1">
                <a:latin typeface="Calibri"/>
                <a:ea typeface="Calibri"/>
                <a:cs typeface="Calibri"/>
              </a:rPr>
              <a:t>osoby</a:t>
            </a:r>
            <a:r>
              <a:rPr lang="en-US" dirty="0">
                <a:latin typeface="Calibri"/>
                <a:ea typeface="Calibri"/>
                <a:cs typeface="Calibri"/>
              </a:rPr>
              <a:t> </a:t>
            </a:r>
            <a:r>
              <a:rPr lang="en-US" dirty="0" err="1">
                <a:latin typeface="Calibri"/>
                <a:ea typeface="Calibri"/>
                <a:cs typeface="Calibri"/>
              </a:rPr>
              <a:t>zapewniające</a:t>
            </a:r>
            <a:r>
              <a:rPr lang="en-US" dirty="0">
                <a:latin typeface="Calibri"/>
                <a:ea typeface="Calibri"/>
                <a:cs typeface="Calibri"/>
              </a:rPr>
              <a:t> </a:t>
            </a:r>
            <a:r>
              <a:rPr lang="en-US" dirty="0" err="1">
                <a:latin typeface="Calibri"/>
                <a:ea typeface="Calibri"/>
                <a:cs typeface="Calibri"/>
              </a:rPr>
              <a:t>bezstronność</a:t>
            </a:r>
            <a:r>
              <a:rPr lang="en-US" dirty="0">
                <a:latin typeface="Calibri"/>
                <a:ea typeface="Calibri"/>
                <a:cs typeface="Calibri"/>
              </a:rPr>
              <a:t> i </a:t>
            </a:r>
            <a:r>
              <a:rPr lang="en-US" dirty="0" err="1">
                <a:latin typeface="Calibri"/>
                <a:ea typeface="Calibri"/>
                <a:cs typeface="Calibri"/>
              </a:rPr>
              <a:t>obiektywizm</a:t>
            </a:r>
            <a:r>
              <a:rPr lang="en-US" dirty="0">
                <a:latin typeface="Calibri"/>
                <a:ea typeface="Calibri"/>
                <a:cs typeface="Calibri"/>
              </a:rPr>
              <a:t>. </a:t>
            </a:r>
            <a:r>
              <a:rPr lang="en-US" dirty="0" err="1">
                <a:latin typeface="Calibri"/>
                <a:ea typeface="Calibri"/>
                <a:cs typeface="Calibri"/>
              </a:rPr>
              <a:t>Osoby</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składają</a:t>
            </a:r>
            <a:r>
              <a:rPr lang="en-US" dirty="0">
                <a:latin typeface="Calibri"/>
                <a:ea typeface="Calibri"/>
                <a:cs typeface="Calibri"/>
              </a:rPr>
              <a:t> </a:t>
            </a:r>
            <a:r>
              <a:rPr lang="en-US" dirty="0" err="1">
                <a:latin typeface="Calibri"/>
                <a:ea typeface="Calibri"/>
                <a:cs typeface="Calibri"/>
              </a:rPr>
              <a:t>oświadczenie</a:t>
            </a:r>
            <a:r>
              <a:rPr lang="en-US" dirty="0">
                <a:latin typeface="Calibri"/>
                <a:ea typeface="Calibri"/>
                <a:cs typeface="Calibri"/>
              </a:rPr>
              <a:t> w </a:t>
            </a:r>
            <a:r>
              <a:rPr lang="en-US" dirty="0" err="1">
                <a:latin typeface="Calibri"/>
                <a:ea typeface="Calibri"/>
                <a:cs typeface="Calibri"/>
              </a:rPr>
              <a:t>formie</a:t>
            </a:r>
            <a:r>
              <a:rPr lang="en-US" dirty="0">
                <a:latin typeface="Calibri"/>
                <a:ea typeface="Calibri"/>
                <a:cs typeface="Calibri"/>
              </a:rPr>
              <a:t> </a:t>
            </a:r>
            <a:r>
              <a:rPr lang="en-US" dirty="0" err="1">
                <a:latin typeface="Calibri"/>
                <a:ea typeface="Calibri"/>
                <a:cs typeface="Calibri"/>
              </a:rPr>
              <a:t>pisemnej</a:t>
            </a:r>
            <a:r>
              <a:rPr lang="en-US" dirty="0">
                <a:latin typeface="Calibri"/>
                <a:ea typeface="Calibri"/>
                <a:cs typeface="Calibri"/>
              </a:rPr>
              <a:t> </a:t>
            </a:r>
            <a:r>
              <a:rPr lang="en-US" dirty="0" err="1">
                <a:latin typeface="Calibri"/>
                <a:ea typeface="Calibri"/>
                <a:cs typeface="Calibri"/>
              </a:rPr>
              <a:t>lub</a:t>
            </a:r>
            <a:r>
              <a:rPr lang="en-US" dirty="0">
                <a:latin typeface="Calibri"/>
                <a:ea typeface="Calibri"/>
                <a:cs typeface="Calibri"/>
              </a:rPr>
              <a:t> w </a:t>
            </a:r>
            <a:r>
              <a:rPr lang="en-US" dirty="0" err="1">
                <a:latin typeface="Calibri"/>
                <a:ea typeface="Calibri"/>
                <a:cs typeface="Calibri"/>
              </a:rPr>
              <a:t>formie</a:t>
            </a:r>
            <a:r>
              <a:rPr lang="en-US" dirty="0">
                <a:latin typeface="Calibri"/>
                <a:ea typeface="Calibri"/>
                <a:cs typeface="Calibri"/>
              </a:rPr>
              <a:t> </a:t>
            </a:r>
            <a:r>
              <a:rPr lang="en-US" dirty="0" err="1">
                <a:latin typeface="Calibri"/>
                <a:ea typeface="Calibri"/>
                <a:cs typeface="Calibri"/>
              </a:rPr>
              <a:t>elektronicznej</a:t>
            </a:r>
            <a:r>
              <a:rPr lang="en-US" dirty="0">
                <a:latin typeface="Calibri"/>
                <a:ea typeface="Calibri"/>
                <a:cs typeface="Calibri"/>
              </a:rPr>
              <a:t> (w </a:t>
            </a:r>
            <a:r>
              <a:rPr lang="en-US" dirty="0" err="1">
                <a:latin typeface="Calibri"/>
                <a:ea typeface="Calibri"/>
                <a:cs typeface="Calibri"/>
              </a:rPr>
              <a:t>rozumieniu</a:t>
            </a:r>
            <a:r>
              <a:rPr lang="en-US" dirty="0">
                <a:latin typeface="Calibri"/>
                <a:ea typeface="Calibri"/>
                <a:cs typeface="Calibri"/>
              </a:rPr>
              <a:t> </a:t>
            </a:r>
            <a:r>
              <a:rPr lang="en-US" dirty="0" err="1">
                <a:latin typeface="Calibri"/>
                <a:ea typeface="Calibri"/>
                <a:cs typeface="Calibri"/>
              </a:rPr>
              <a:t>odpowiednio</a:t>
            </a:r>
            <a:r>
              <a:rPr lang="en-US" dirty="0">
                <a:latin typeface="Calibri"/>
                <a:ea typeface="Calibri"/>
                <a:cs typeface="Calibri"/>
              </a:rPr>
              <a:t> art. 78 i art. 78¹ </a:t>
            </a:r>
            <a:r>
              <a:rPr lang="en-US" dirty="0" err="1">
                <a:latin typeface="Calibri"/>
                <a:ea typeface="Calibri"/>
                <a:cs typeface="Calibri"/>
              </a:rPr>
              <a:t>Kodeksu</a:t>
            </a:r>
            <a:r>
              <a:rPr lang="en-US" dirty="0">
                <a:latin typeface="Calibri"/>
                <a:ea typeface="Calibri"/>
                <a:cs typeface="Calibri"/>
              </a:rPr>
              <a:t> </a:t>
            </a:r>
            <a:r>
              <a:rPr lang="en-US" dirty="0" err="1">
                <a:latin typeface="Calibri"/>
                <a:ea typeface="Calibri"/>
                <a:cs typeface="Calibri"/>
              </a:rPr>
              <a:t>cywilnego</a:t>
            </a:r>
            <a:r>
              <a:rPr lang="en-US" dirty="0">
                <a:latin typeface="Calibri"/>
                <a:ea typeface="Calibri"/>
                <a:cs typeface="Calibri"/>
              </a:rPr>
              <a:t>) o </a:t>
            </a:r>
            <a:r>
              <a:rPr lang="en-US" dirty="0" err="1">
                <a:latin typeface="Calibri"/>
                <a:ea typeface="Calibri"/>
                <a:cs typeface="Calibri"/>
              </a:rPr>
              <a:t>braku</a:t>
            </a:r>
            <a:r>
              <a:rPr lang="en-US" dirty="0">
                <a:latin typeface="Calibri"/>
                <a:ea typeface="Calibri"/>
                <a:cs typeface="Calibri"/>
              </a:rPr>
              <a:t> </a:t>
            </a:r>
            <a:r>
              <a:rPr lang="en-US" dirty="0" err="1">
                <a:latin typeface="Calibri"/>
                <a:ea typeface="Calibri"/>
                <a:cs typeface="Calibri"/>
              </a:rPr>
              <a:t>istnienia</a:t>
            </a:r>
            <a:r>
              <a:rPr lang="en-US" dirty="0">
                <a:latin typeface="Calibri"/>
                <a:ea typeface="Calibri"/>
                <a:cs typeface="Calibri"/>
              </a:rPr>
              <a:t> </a:t>
            </a:r>
            <a:r>
              <a:rPr lang="en-US" dirty="0" err="1">
                <a:latin typeface="Calibri"/>
                <a:ea typeface="Calibri"/>
                <a:cs typeface="Calibri"/>
              </a:rPr>
              <a:t>albo</a:t>
            </a:r>
            <a:r>
              <a:rPr lang="en-US" dirty="0">
                <a:latin typeface="Calibri"/>
                <a:ea typeface="Calibri"/>
                <a:cs typeface="Calibri"/>
              </a:rPr>
              <a:t> </a:t>
            </a:r>
            <a:r>
              <a:rPr lang="en-US" dirty="0" err="1">
                <a:latin typeface="Calibri"/>
                <a:ea typeface="Calibri"/>
                <a:cs typeface="Calibri"/>
              </a:rPr>
              <a:t>braku</a:t>
            </a:r>
            <a:r>
              <a:rPr lang="en-US" dirty="0">
                <a:latin typeface="Calibri"/>
                <a:ea typeface="Calibri"/>
                <a:cs typeface="Calibri"/>
              </a:rPr>
              <a:t> </a:t>
            </a:r>
            <a:r>
              <a:rPr lang="en-US" dirty="0" err="1">
                <a:latin typeface="Calibri"/>
                <a:ea typeface="Calibri"/>
                <a:cs typeface="Calibri"/>
              </a:rPr>
              <a:t>wpływu</a:t>
            </a:r>
            <a:r>
              <a:rPr lang="en-US" dirty="0">
                <a:latin typeface="Calibri"/>
                <a:ea typeface="Calibri"/>
                <a:cs typeface="Calibri"/>
              </a:rPr>
              <a:t> </a:t>
            </a:r>
            <a:r>
              <a:rPr lang="en-US" dirty="0" err="1">
                <a:latin typeface="Calibri"/>
                <a:ea typeface="Calibri"/>
                <a:cs typeface="Calibri"/>
              </a:rPr>
              <a:t>powiązań</a:t>
            </a:r>
            <a:r>
              <a:rPr lang="en-US" dirty="0">
                <a:latin typeface="Calibri"/>
                <a:ea typeface="Calibri"/>
                <a:cs typeface="Calibri"/>
              </a:rPr>
              <a:t> </a:t>
            </a:r>
            <a:r>
              <a:rPr lang="en-US" dirty="0" err="1">
                <a:latin typeface="Calibri"/>
                <a:ea typeface="Calibri"/>
                <a:cs typeface="Calibri"/>
              </a:rPr>
              <a:t>osobowych</a:t>
            </a:r>
            <a:r>
              <a:rPr lang="en-US" dirty="0">
                <a:latin typeface="Calibri"/>
                <a:ea typeface="Calibri"/>
                <a:cs typeface="Calibri"/>
              </a:rPr>
              <a:t> </a:t>
            </a:r>
            <a:r>
              <a:rPr lang="en-US" dirty="0" err="1">
                <a:latin typeface="Calibri"/>
                <a:ea typeface="Calibri"/>
                <a:cs typeface="Calibri"/>
              </a:rPr>
              <a:t>lub</a:t>
            </a:r>
            <a:r>
              <a:rPr lang="en-US" dirty="0">
                <a:latin typeface="Calibri"/>
                <a:ea typeface="Calibri"/>
                <a:cs typeface="Calibri"/>
              </a:rPr>
              <a:t> </a:t>
            </a:r>
            <a:r>
              <a:rPr lang="en-US" dirty="0" err="1">
                <a:latin typeface="Calibri"/>
                <a:ea typeface="Calibri"/>
                <a:cs typeface="Calibri"/>
              </a:rPr>
              <a:t>kapitałowych</a:t>
            </a:r>
            <a:r>
              <a:rPr lang="en-US" dirty="0">
                <a:latin typeface="Calibri"/>
                <a:ea typeface="Calibri"/>
                <a:cs typeface="Calibri"/>
              </a:rPr>
              <a:t> z </a:t>
            </a:r>
            <a:r>
              <a:rPr lang="en-US" dirty="0" err="1">
                <a:latin typeface="Calibri"/>
                <a:ea typeface="Calibri"/>
                <a:cs typeface="Calibri"/>
              </a:rPr>
              <a:t>wykonawcami</a:t>
            </a:r>
            <a:endParaRPr lang="en-US" dirty="0">
              <a:latin typeface="Calibri"/>
              <a:ea typeface="Calibri"/>
              <a:cs typeface="Calibri"/>
            </a:endParaRPr>
          </a:p>
          <a:p>
            <a:endParaRPr lang="pl-PL" dirty="0"/>
          </a:p>
        </p:txBody>
      </p:sp>
      <p:pic>
        <p:nvPicPr>
          <p:cNvPr id="4" name="Obraz 3" descr="Obraz zawierający tekst, diagram, Czcionka, zrzut ekranu&#10;&#10;Zawartość wygenerowana przez AI może być niepoprawna.">
            <a:extLst>
              <a:ext uri="{FF2B5EF4-FFF2-40B4-BE49-F238E27FC236}">
                <a16:creationId xmlns:a16="http://schemas.microsoft.com/office/drawing/2014/main" id="{BCE5F85F-D965-693F-0A58-3A4CDF7E6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465" y="3642288"/>
            <a:ext cx="2943176" cy="2082297"/>
          </a:xfrm>
          <a:prstGeom prst="rect">
            <a:avLst/>
          </a:prstGeom>
        </p:spPr>
      </p:pic>
      <p:sp>
        <p:nvSpPr>
          <p:cNvPr id="7" name="Symbol zastępczy obrazu 6">
            <a:extLst>
              <a:ext uri="{FF2B5EF4-FFF2-40B4-BE49-F238E27FC236}">
                <a16:creationId xmlns:a16="http://schemas.microsoft.com/office/drawing/2014/main" id="{90DDBC84-510B-2A4B-CAF2-6BCB2FBA24C9}"/>
              </a:ext>
            </a:extLst>
          </p:cNvPr>
          <p:cNvSpPr>
            <a:spLocks noGrp="1"/>
          </p:cNvSpPr>
          <p:nvPr>
            <p:ph type="pic" sz="quarter" idx="15"/>
          </p:nvPr>
        </p:nvSpPr>
        <p:spPr/>
        <p:txBody>
          <a:bodyPr/>
          <a:lstStyle/>
          <a:p>
            <a:endParaRPr lang="pl-PL"/>
          </a:p>
        </p:txBody>
      </p:sp>
      <p:sp>
        <p:nvSpPr>
          <p:cNvPr id="2" name="Prostokąt 1">
            <a:extLst>
              <a:ext uri="{FF2B5EF4-FFF2-40B4-BE49-F238E27FC236}">
                <a16:creationId xmlns:a16="http://schemas.microsoft.com/office/drawing/2014/main" id="{60D2821B-9F31-EF16-8CFC-3AB4064D40AD}"/>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27D90DF1-A8CE-88BF-5D06-115A72CFF9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87333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A7DE-6866-A514-E9A1-336827B83729}"/>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9EB8D5CF-1B91-BC5B-68A9-DBE2B49D69D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46573F60-02A7-D8ED-406C-9C0BD5037C39}"/>
              </a:ext>
            </a:extLst>
          </p:cNvPr>
          <p:cNvSpPr txBox="1"/>
          <p:nvPr/>
        </p:nvSpPr>
        <p:spPr>
          <a:xfrm>
            <a:off x="320715" y="1880241"/>
            <a:ext cx="11559425" cy="3539430"/>
          </a:xfrm>
          <a:prstGeom prst="rect">
            <a:avLst/>
          </a:prstGeom>
          <a:noFill/>
        </p:spPr>
        <p:txBody>
          <a:bodyPr wrap="square" lIns="91440" tIns="45720" rIns="91440" bIns="45720" anchor="t">
            <a:spAutoFit/>
          </a:bodyPr>
          <a:lstStyle/>
          <a:p>
            <a:pPr algn="just">
              <a:lnSpc>
                <a:spcPct val="100000"/>
              </a:lnSpc>
              <a:spcBef>
                <a:spcPts val="0"/>
              </a:spcBef>
            </a:pPr>
            <a:endParaRPr lang="pl-PL" sz="1400" b="1" dirty="0">
              <a:solidFill>
                <a:srgbClr val="FFC000"/>
              </a:solidFill>
              <a:latin typeface="Calibri"/>
              <a:ea typeface="Calibri"/>
              <a:cs typeface="Calibri"/>
            </a:endParaRPr>
          </a:p>
          <a:p>
            <a:pPr algn="just">
              <a:lnSpc>
                <a:spcPct val="100000"/>
              </a:lnSpc>
              <a:spcBef>
                <a:spcPts val="0"/>
              </a:spcBef>
            </a:pPr>
            <a:r>
              <a:rPr lang="pl-PL" sz="1400" b="1" dirty="0">
                <a:solidFill>
                  <a:schemeClr val="bg1"/>
                </a:solidFill>
                <a:latin typeface="Calibri"/>
                <a:ea typeface="Calibri"/>
                <a:cs typeface="Calibri"/>
              </a:rPr>
              <a:t>Wytyczne dotyczące sposobu korygowania nieprawidłowości na lata 2021-2027</a:t>
            </a:r>
            <a:r>
              <a:rPr lang="pl-PL" sz="1400" dirty="0">
                <a:solidFill>
                  <a:schemeClr val="bg1"/>
                </a:solidFill>
                <a:latin typeface="Calibri"/>
                <a:ea typeface="Calibri"/>
                <a:cs typeface="Calibri"/>
              </a:rPr>
              <a:t> (zawierają: </a:t>
            </a:r>
            <a:r>
              <a:rPr lang="pl-PL" sz="1400" u="sng" dirty="0">
                <a:solidFill>
                  <a:schemeClr val="bg1"/>
                </a:solidFill>
                <a:latin typeface="Calibri"/>
                <a:ea typeface="Calibri"/>
                <a:cs typeface="Calibri"/>
              </a:rPr>
              <a:t>Załącznik - Stawki procentowe korekt finansowych i pomniejszeń dla poszczególnych kategorii nieprawidłowości indywidualnych stosowane w zamówieniach)</a:t>
            </a:r>
            <a:r>
              <a:rPr lang="pl-PL" sz="1400" dirty="0">
                <a:solidFill>
                  <a:schemeClr val="bg1"/>
                </a:solidFill>
                <a:latin typeface="Calibri"/>
                <a:ea typeface="Calibri"/>
                <a:cs typeface="Calibri"/>
              </a:rPr>
              <a:t> </a:t>
            </a:r>
          </a:p>
          <a:p>
            <a:pPr algn="just"/>
            <a:endParaRPr lang="pl-PL" sz="1400" dirty="0">
              <a:solidFill>
                <a:schemeClr val="bg1"/>
              </a:solidFill>
              <a:latin typeface="Calibri"/>
              <a:ea typeface="Calibri"/>
              <a:cs typeface="Calibri"/>
            </a:endParaRPr>
          </a:p>
          <a:p>
            <a:pPr algn="just"/>
            <a:endParaRPr lang="pl-PL" sz="1400" dirty="0">
              <a:solidFill>
                <a:schemeClr val="bg1"/>
              </a:solidFill>
              <a:latin typeface="Calibri"/>
              <a:ea typeface="Calibri"/>
              <a:cs typeface="Calibri"/>
            </a:endParaRPr>
          </a:p>
          <a:p>
            <a:pPr algn="just"/>
            <a:r>
              <a:rPr lang="pl-PL" sz="1400" dirty="0">
                <a:solidFill>
                  <a:schemeClr val="bg1"/>
                </a:solidFill>
                <a:latin typeface="Calibri"/>
                <a:ea typeface="Calibri"/>
                <a:cs typeface="Calibri"/>
              </a:rPr>
              <a:t>W orzecznictwie przyjmuje się, że </a:t>
            </a:r>
            <a:r>
              <a:rPr lang="pl-PL" sz="1400" i="1" dirty="0">
                <a:solidFill>
                  <a:schemeClr val="bg1"/>
                </a:solidFill>
                <a:latin typeface="Calibri"/>
                <a:ea typeface="Calibri"/>
                <a:cs typeface="Calibri"/>
              </a:rPr>
              <a:t>dokumenty tworzące system realizacji programu operacyjnego (umowa o dofinansowanie, wytyczne, komunikaty opracowane przez instytucje zarządzające) stanowią wprawdzie specyficzne, ale prawne uregulowania i przyznaje się im walor źródła prawa. Projekty realizowane są przez beneficjentów na podstawie umowy o dofinansowanie, która stanowi podstawowe źródło uprawnień i obowiązków jej stron, w tym beneficjenta</a:t>
            </a:r>
            <a:r>
              <a:rPr lang="pl-PL" sz="1400" dirty="0">
                <a:solidFill>
                  <a:schemeClr val="bg1"/>
                </a:solidFill>
                <a:latin typeface="Calibri"/>
                <a:ea typeface="Calibri"/>
                <a:cs typeface="Calibri"/>
              </a:rPr>
              <a:t> – wyrok WSA w Olsztynie z 24.02.2022 r., I SA/Ol 618/21</a:t>
            </a:r>
            <a:endParaRPr lang="pl-PL" sz="1400" dirty="0">
              <a:solidFill>
                <a:schemeClr val="bg1"/>
              </a:solidFill>
              <a:latin typeface="Open Sans"/>
              <a:ea typeface="Open Sans"/>
              <a:cs typeface="Calibri"/>
            </a:endParaRPr>
          </a:p>
          <a:p>
            <a:pPr algn="just"/>
            <a:endParaRPr lang="pl-PL" sz="1400" dirty="0">
              <a:solidFill>
                <a:schemeClr val="bg1"/>
              </a:solidFill>
              <a:latin typeface="Calibri"/>
              <a:ea typeface="Calibri"/>
              <a:cs typeface="Calibri"/>
            </a:endParaRPr>
          </a:p>
          <a:p>
            <a:pPr algn="just"/>
            <a:endParaRPr lang="pl-PL" sz="1400" dirty="0">
              <a:solidFill>
                <a:schemeClr val="bg1"/>
              </a:solidFill>
              <a:latin typeface="Calibri"/>
              <a:ea typeface="Calibri"/>
              <a:cs typeface="Calibri"/>
            </a:endParaRPr>
          </a:p>
          <a:p>
            <a:pPr indent="0" algn="just">
              <a:lnSpc>
                <a:spcPct val="100000"/>
              </a:lnSpc>
              <a:spcBef>
                <a:spcPts val="0"/>
              </a:spcBef>
              <a:buNone/>
            </a:pPr>
            <a:r>
              <a:rPr lang="pl-PL" sz="1400" dirty="0">
                <a:solidFill>
                  <a:schemeClr val="bg1"/>
                </a:solidFill>
                <a:latin typeface="Calibri"/>
                <a:ea typeface="Calibri"/>
                <a:cs typeface="Calibri"/>
              </a:rPr>
              <a:t>„</a:t>
            </a:r>
            <a:r>
              <a:rPr lang="pl-PL" sz="1400" i="1" dirty="0">
                <a:solidFill>
                  <a:schemeClr val="bg1"/>
                </a:solidFill>
                <a:latin typeface="Calibri"/>
                <a:ea typeface="Calibri"/>
                <a:cs typeface="Calibri"/>
              </a:rPr>
              <a:t>Podkreślenia wymaga również, że </a:t>
            </a:r>
            <a:r>
              <a:rPr lang="pl-PL" sz="1400" b="1" i="1" dirty="0">
                <a:solidFill>
                  <a:schemeClr val="bg1"/>
                </a:solidFill>
                <a:latin typeface="Calibri"/>
                <a:ea typeface="Calibri"/>
                <a:cs typeface="Calibri"/>
              </a:rPr>
              <a:t>przyjęcie wniosku o dofinansowanie i podpisanie z beneficjentem umowy nie oznacza, że wszystkie wydatki, które beneficjent przedstawił we wniosku o płatność zostaną uznane za kwalifikowalne</a:t>
            </a:r>
            <a:r>
              <a:rPr lang="pl-PL" sz="1400" i="1" dirty="0">
                <a:solidFill>
                  <a:schemeClr val="bg1"/>
                </a:solidFill>
                <a:latin typeface="Calibri"/>
                <a:ea typeface="Calibri"/>
                <a:cs typeface="Calibri"/>
              </a:rPr>
              <a:t>. Ocena kwalifikowalności wydatków jest bowiem przeprowadzana na każdym etapie realizacji projektu. O uznaniu wydatku za kwalifikowalny decyduje nie tylko umieszczenie go we wniosku o dofinansowanie. Musi on być również poniesiony zgodnie z obowiązującymi przepisami prawa i zapisami umowy o dofinansowanie projektu</a:t>
            </a:r>
            <a:r>
              <a:rPr lang="pl-PL" sz="1400" dirty="0">
                <a:solidFill>
                  <a:schemeClr val="bg1"/>
                </a:solidFill>
                <a:latin typeface="Calibri"/>
                <a:ea typeface="Calibri"/>
                <a:cs typeface="Calibri"/>
              </a:rPr>
              <a:t>.” – wyrok WSA w Lublinie z dnia 16 maja 2019 r., sygn. akt III SA/Lu 51/19</a:t>
            </a:r>
            <a:endParaRPr lang="pl-PL" sz="1400" dirty="0">
              <a:solidFill>
                <a:schemeClr val="bg1"/>
              </a:solidFill>
              <a:latin typeface="Open Sans"/>
              <a:ea typeface="Open Sans"/>
              <a:cs typeface="Calibri"/>
            </a:endParaRPr>
          </a:p>
        </p:txBody>
      </p:sp>
      <p:sp>
        <p:nvSpPr>
          <p:cNvPr id="5" name="Tytuł 3">
            <a:extLst>
              <a:ext uri="{FF2B5EF4-FFF2-40B4-BE49-F238E27FC236}">
                <a16:creationId xmlns:a16="http://schemas.microsoft.com/office/drawing/2014/main" id="{12000B5E-2C26-964C-92A0-269D1D366E7A}"/>
              </a:ext>
            </a:extLst>
          </p:cNvPr>
          <p:cNvSpPr txBox="1">
            <a:spLocks/>
          </p:cNvSpPr>
          <p:nvPr/>
        </p:nvSpPr>
        <p:spPr>
          <a:xfrm>
            <a:off x="246097" y="1305456"/>
            <a:ext cx="10546274" cy="713124"/>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r>
              <a:rPr lang="pl-PL" sz="2800">
                <a:latin typeface="Calibri"/>
                <a:ea typeface="Calibri"/>
                <a:cs typeface="Calibri"/>
              </a:rPr>
              <a:t>KONSEKWENCJE NADUŻYĆ/NIEPRAWIDŁOWOŚCI  </a:t>
            </a:r>
            <a:endParaRPr lang="en-US"/>
          </a:p>
        </p:txBody>
      </p:sp>
      <p:sp>
        <p:nvSpPr>
          <p:cNvPr id="3" name="Prostokąt 2">
            <a:extLst>
              <a:ext uri="{FF2B5EF4-FFF2-40B4-BE49-F238E27FC236}">
                <a16:creationId xmlns:a16="http://schemas.microsoft.com/office/drawing/2014/main" id="{0A3829A7-468D-00E7-A599-951F24E2D7BF}"/>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63BCF853-52CC-D72D-9DA7-A716E3D5C4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486574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8920B-E8EE-30D9-A927-C0BD2DC87E5C}"/>
              </a:ext>
            </a:extLst>
          </p:cNvPr>
          <p:cNvSpPr>
            <a:spLocks noGrp="1"/>
          </p:cNvSpPr>
          <p:nvPr>
            <p:ph type="title"/>
          </p:nvPr>
        </p:nvSpPr>
        <p:spPr>
          <a:xfrm>
            <a:off x="816609" y="826658"/>
            <a:ext cx="10486931" cy="998967"/>
          </a:xfrm>
        </p:spPr>
        <p:txBody>
          <a:bodyPr>
            <a:normAutofit fontScale="90000"/>
          </a:bodyPr>
          <a:lstStyle/>
          <a:p>
            <a:r>
              <a:rPr lang="pl-PL" altLang="pl-PL" dirty="0">
                <a:latin typeface="+mn-lt"/>
              </a:rPr>
              <a:t>NAJCZĘŚCIEJ STWIERDZANE NARUSZENIA W WYNIKU </a:t>
            </a:r>
            <a:br>
              <a:rPr lang="pl-PL" altLang="pl-PL" dirty="0">
                <a:latin typeface="+mn-lt"/>
              </a:rPr>
            </a:br>
            <a:r>
              <a:rPr lang="pl-PL" altLang="pl-PL" dirty="0">
                <a:latin typeface="+mn-lt"/>
              </a:rPr>
              <a:t>KONTROLI PROCEDUR ZAWIERANIA UMÓW (ustawa PZP)</a:t>
            </a:r>
            <a:endParaRPr lang="pl-PL" dirty="0">
              <a:latin typeface="+mn-lt"/>
            </a:endParaRPr>
          </a:p>
        </p:txBody>
      </p:sp>
      <p:sp>
        <p:nvSpPr>
          <p:cNvPr id="3" name="Symbol zastępczy zawartości 2">
            <a:extLst>
              <a:ext uri="{FF2B5EF4-FFF2-40B4-BE49-F238E27FC236}">
                <a16:creationId xmlns:a16="http://schemas.microsoft.com/office/drawing/2014/main" id="{9FE37925-6350-0C97-0E64-D60AD936770A}"/>
              </a:ext>
            </a:extLst>
          </p:cNvPr>
          <p:cNvSpPr>
            <a:spLocks noGrp="1"/>
          </p:cNvSpPr>
          <p:nvPr>
            <p:ph idx="1"/>
          </p:nvPr>
        </p:nvSpPr>
        <p:spPr>
          <a:xfrm>
            <a:off x="905347" y="1927057"/>
            <a:ext cx="9110025" cy="4245566"/>
          </a:xfrm>
        </p:spPr>
        <p:txBody>
          <a:bodyPr>
            <a:normAutofit/>
          </a:bodyPr>
          <a:lstStyle/>
          <a:p>
            <a:pPr marL="342900" indent="-342900" algn="just">
              <a:spcBef>
                <a:spcPts val="1089"/>
              </a:spcBef>
              <a:buFont typeface="Arial" panose="020B0604020202020204" pitchFamily="34" charset="0"/>
              <a:buChar char="•"/>
            </a:pPr>
            <a:r>
              <a:rPr lang="pl-PL" altLang="pl-PL" sz="1814" dirty="0"/>
              <a:t>Art. 99 ust. 4 ustawy Pzp – opis przedmiotu zamówienia w sposób utrudniający uczciwą konkurencję;</a:t>
            </a:r>
          </a:p>
          <a:p>
            <a:pPr marL="342900" indent="-342900" algn="just">
              <a:spcBef>
                <a:spcPts val="1089"/>
              </a:spcBef>
              <a:buFont typeface="Arial" panose="020B0604020202020204" pitchFamily="34" charset="0"/>
              <a:buChar char="•"/>
            </a:pPr>
            <a:r>
              <a:rPr lang="pl-PL" altLang="pl-PL" sz="1814" dirty="0"/>
              <a:t>Art. 99 ust. 5 i 6 ustawy Pzp – opis przedmiotu zamówienia poprzez wskazanie znaków towarowych;</a:t>
            </a:r>
          </a:p>
          <a:p>
            <a:pPr marL="342900" indent="-342900" algn="just">
              <a:spcBef>
                <a:spcPts val="1089"/>
              </a:spcBef>
              <a:buFont typeface="Arial" panose="020B0604020202020204" pitchFamily="34" charset="0"/>
              <a:buChar char="•"/>
            </a:pPr>
            <a:r>
              <a:rPr lang="pl-PL" altLang="pl-PL" sz="1814" dirty="0"/>
              <a:t>Art. </a:t>
            </a:r>
            <a:r>
              <a:rPr lang="pl-PL" sz="1814" dirty="0">
                <a:cs typeface="+mn-ea"/>
              </a:rPr>
              <a:t>124 / Art. 273 ustawy Pzp</a:t>
            </a:r>
            <a:r>
              <a:rPr lang="pl-PL" altLang="pl-PL" sz="1814" dirty="0"/>
              <a:t> – żądanie od wykonawców oświadczeń lub dokumentów, które nie są niezbędne do przeprowadzenia postępowania o udzielenie zamówienia;</a:t>
            </a:r>
            <a:endParaRPr lang="en-US" sz="1814" dirty="0"/>
          </a:p>
          <a:p>
            <a:pPr marL="342900" indent="-342900" algn="just">
              <a:spcBef>
                <a:spcPts val="1089"/>
              </a:spcBef>
              <a:buFont typeface="Arial" panose="020B0604020202020204" pitchFamily="34" charset="0"/>
              <a:buChar char="•"/>
            </a:pPr>
            <a:r>
              <a:rPr lang="pl-PL" sz="1814" dirty="0">
                <a:cs typeface="+mn-ea"/>
              </a:rPr>
              <a:t>Art. 130 / Art. 267 ustawy Pzp </a:t>
            </a:r>
            <a:r>
              <a:rPr lang="pl-PL" altLang="pl-PL" sz="1814" dirty="0"/>
              <a:t>- brak wymaganych ogłoszeń;</a:t>
            </a:r>
          </a:p>
          <a:p>
            <a:pPr marL="342900" indent="-342900" algn="just">
              <a:spcBef>
                <a:spcPts val="1089"/>
              </a:spcBef>
              <a:buFont typeface="Arial" panose="020B0604020202020204" pitchFamily="34" charset="0"/>
              <a:buChar char="•"/>
            </a:pPr>
            <a:r>
              <a:rPr lang="pl-PL" altLang="pl-PL" sz="1814" dirty="0"/>
              <a:t>Art. 137 ust. 4 / Art. 286. ust. 9 ustawy Pzp – modyfikacja treści SWZ w zakresie zmiany terminów składania ofert bez wymaganej zmiany ogłoszenia o zamówieniu;</a:t>
            </a:r>
          </a:p>
          <a:p>
            <a:pPr marL="342900" indent="-342900" algn="just">
              <a:spcBef>
                <a:spcPts val="1089"/>
              </a:spcBef>
              <a:buFont typeface="Arial" panose="020B0604020202020204" pitchFamily="34" charset="0"/>
              <a:buChar char="•"/>
            </a:pPr>
            <a:r>
              <a:rPr lang="pl-PL" altLang="pl-PL" sz="1814" dirty="0"/>
              <a:t>Art. 226 ust. 1 pkt 2  w zw. z art. 16 ustawy Pzp –  wybór wykonawcy, który nie potwierdził spełniania warunku udziału w postępowaniu.</a:t>
            </a:r>
          </a:p>
          <a:p>
            <a:pPr marL="342900" indent="-342900" algn="just">
              <a:spcBef>
                <a:spcPts val="1089"/>
              </a:spcBef>
              <a:buFont typeface="Arial" panose="020B0604020202020204" pitchFamily="34" charset="0"/>
              <a:buChar char="•"/>
            </a:pPr>
            <a:endParaRPr lang="pl-PL" altLang="pl-PL" sz="1814" dirty="0"/>
          </a:p>
          <a:p>
            <a:endParaRPr lang="pl-PL" dirty="0"/>
          </a:p>
        </p:txBody>
      </p:sp>
      <p:sp>
        <p:nvSpPr>
          <p:cNvPr id="4" name="Symbol zastępczy numeru slajdu 3">
            <a:extLst>
              <a:ext uri="{FF2B5EF4-FFF2-40B4-BE49-F238E27FC236}">
                <a16:creationId xmlns:a16="http://schemas.microsoft.com/office/drawing/2014/main" id="{E4528EBF-CE94-B339-F7D9-E0C81A3C85E4}"/>
              </a:ext>
            </a:extLst>
          </p:cNvPr>
          <p:cNvSpPr>
            <a:spLocks noGrp="1"/>
          </p:cNvSpPr>
          <p:nvPr>
            <p:ph type="sldNum" sz="quarter" idx="10"/>
          </p:nvPr>
        </p:nvSpPr>
        <p:spPr/>
        <p:txBody>
          <a:bodyPr/>
          <a:lstStyle/>
          <a:p>
            <a:pPr>
              <a:defRPr/>
            </a:pPr>
            <a:fld id="{88E6BE7B-80CB-4926-B646-E23E8BCBFE23}" type="slidenum">
              <a:rPr lang="pl-PL" altLang="pl-PL" smtClean="0"/>
              <a:pPr>
                <a:defRPr/>
              </a:pPr>
              <a:t>23</a:t>
            </a:fld>
            <a:endParaRPr lang="pl-PL" altLang="pl-PL"/>
          </a:p>
        </p:txBody>
      </p:sp>
      <p:sp>
        <p:nvSpPr>
          <p:cNvPr id="5" name="Prostokąt 4">
            <a:extLst>
              <a:ext uri="{FF2B5EF4-FFF2-40B4-BE49-F238E27FC236}">
                <a16:creationId xmlns:a16="http://schemas.microsoft.com/office/drawing/2014/main" id="{867B0691-9DC1-BC33-9F55-BD8ECA98C0EE}"/>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AFD26E6A-8CCE-B8FE-5323-7E32BB1696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43019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3507A6-9BE9-22EA-7D62-2A9E3349594A}"/>
              </a:ext>
            </a:extLst>
          </p:cNvPr>
          <p:cNvSpPr>
            <a:spLocks noGrp="1"/>
          </p:cNvSpPr>
          <p:nvPr>
            <p:ph type="title"/>
          </p:nvPr>
        </p:nvSpPr>
        <p:spPr/>
        <p:txBody>
          <a:bodyPr/>
          <a:lstStyle/>
          <a:p>
            <a:r>
              <a:rPr lang="pl-PL" altLang="pl-PL" sz="2540" dirty="0">
                <a:latin typeface="+mn-lt"/>
              </a:rPr>
              <a:t>NAJCZĘŚCIEJ STWIERDZANE NARUSZENIA W WYNIKU </a:t>
            </a:r>
            <a:br>
              <a:rPr lang="pl-PL" altLang="pl-PL" sz="2540" dirty="0">
                <a:latin typeface="+mn-lt"/>
              </a:rPr>
            </a:br>
            <a:r>
              <a:rPr lang="pl-PL" altLang="pl-PL" sz="2540" dirty="0">
                <a:latin typeface="+mn-lt"/>
              </a:rPr>
              <a:t>KONTROLI PROCEDUR ZAWIERANIA UMÓW (WYTYCZNE)</a:t>
            </a:r>
            <a:endParaRPr lang="pl-PL" dirty="0">
              <a:latin typeface="+mn-lt"/>
            </a:endParaRPr>
          </a:p>
        </p:txBody>
      </p:sp>
      <p:sp>
        <p:nvSpPr>
          <p:cNvPr id="3" name="Symbol zastępczy zawartości 2">
            <a:extLst>
              <a:ext uri="{FF2B5EF4-FFF2-40B4-BE49-F238E27FC236}">
                <a16:creationId xmlns:a16="http://schemas.microsoft.com/office/drawing/2014/main" id="{8BFF937D-FFE7-1CD4-C989-C29528565326}"/>
              </a:ext>
            </a:extLst>
          </p:cNvPr>
          <p:cNvSpPr>
            <a:spLocks noGrp="1"/>
          </p:cNvSpPr>
          <p:nvPr>
            <p:ph idx="1"/>
          </p:nvPr>
        </p:nvSpPr>
        <p:spPr>
          <a:xfrm>
            <a:off x="706171" y="1992381"/>
            <a:ext cx="9309202" cy="2950811"/>
          </a:xfrm>
        </p:spPr>
        <p:txBody>
          <a:bodyPr/>
          <a:lstStyle/>
          <a:p>
            <a:pPr marL="342900" indent="-342900" algn="just">
              <a:spcBef>
                <a:spcPts val="0"/>
              </a:spcBef>
              <a:buFont typeface="Arial" panose="020B0604020202020204" pitchFamily="34" charset="0"/>
              <a:buChar char="•"/>
            </a:pPr>
            <a:r>
              <a:rPr lang="pl-PL" altLang="pl-PL" sz="1814" dirty="0"/>
              <a:t>Niezachowanie zasad dot. upublicznienia zapytania ofertowego;</a:t>
            </a:r>
          </a:p>
          <a:p>
            <a:pPr marL="342900" indent="-342900" algn="just">
              <a:spcBef>
                <a:spcPts val="0"/>
              </a:spcBef>
              <a:buFont typeface="Arial" panose="020B0604020202020204" pitchFamily="34" charset="0"/>
              <a:buChar char="•"/>
            </a:pPr>
            <a:endParaRPr lang="en-US" sz="1814" dirty="0"/>
          </a:p>
          <a:p>
            <a:pPr marL="342900" indent="-342900" algn="just">
              <a:spcBef>
                <a:spcPts val="0"/>
              </a:spcBef>
              <a:buFont typeface="Arial" panose="020B0604020202020204" pitchFamily="34" charset="0"/>
              <a:buChar char="•"/>
            </a:pPr>
            <a:r>
              <a:rPr lang="pl-PL" altLang="pl-PL" sz="1814" dirty="0"/>
              <a:t>Ustalenie zawężających/nieproporcjonalnych warunków udziału w postępowaniu;</a:t>
            </a:r>
          </a:p>
          <a:p>
            <a:pPr marL="342900" indent="-342900" algn="just">
              <a:spcBef>
                <a:spcPts val="0"/>
              </a:spcBef>
              <a:buFont typeface="Arial" panose="020B0604020202020204" pitchFamily="34" charset="0"/>
              <a:buChar char="•"/>
            </a:pPr>
            <a:endParaRPr lang="pl-PL" altLang="pl-PL" sz="1814" dirty="0"/>
          </a:p>
          <a:p>
            <a:pPr marL="342900" indent="-342900" algn="just">
              <a:spcBef>
                <a:spcPts val="0"/>
              </a:spcBef>
              <a:buFont typeface="Arial" panose="020B0604020202020204" pitchFamily="34" charset="0"/>
              <a:buChar char="•"/>
            </a:pPr>
            <a:r>
              <a:rPr lang="pl-PL" sz="1814" dirty="0"/>
              <a:t>Ustalenie kryteriów oceny ofert odnoszących się do właściwości wykonawcy;</a:t>
            </a:r>
          </a:p>
          <a:p>
            <a:pPr marL="342900" indent="-342900" algn="just">
              <a:spcBef>
                <a:spcPts val="0"/>
              </a:spcBef>
              <a:buFont typeface="Arial" panose="020B0604020202020204" pitchFamily="34" charset="0"/>
              <a:buChar char="•"/>
            </a:pPr>
            <a:endParaRPr lang="pl-PL" altLang="pl-PL" sz="1814" dirty="0"/>
          </a:p>
          <a:p>
            <a:pPr marL="342900" indent="-342900" algn="just">
              <a:spcBef>
                <a:spcPts val="0"/>
              </a:spcBef>
              <a:buFont typeface="Arial" panose="020B0604020202020204" pitchFamily="34" charset="0"/>
              <a:buChar char="•"/>
            </a:pPr>
            <a:r>
              <a:rPr lang="pl-PL" altLang="pl-PL" sz="1814" dirty="0"/>
              <a:t>Nieprawidłowy opis przedmiotu zamówienia – wskazanie nazw własnych;</a:t>
            </a:r>
          </a:p>
          <a:p>
            <a:pPr marL="342900" indent="-342900" algn="just">
              <a:spcBef>
                <a:spcPts val="0"/>
              </a:spcBef>
              <a:buFont typeface="Arial" panose="020B0604020202020204" pitchFamily="34" charset="0"/>
              <a:buChar char="•"/>
            </a:pPr>
            <a:endParaRPr lang="pl-PL" altLang="pl-PL" sz="1814" dirty="0"/>
          </a:p>
          <a:p>
            <a:pPr marL="342900" indent="-342900" algn="just">
              <a:spcBef>
                <a:spcPts val="0"/>
              </a:spcBef>
              <a:buFont typeface="Arial" panose="020B0604020202020204" pitchFamily="34" charset="0"/>
              <a:buChar char="•"/>
            </a:pPr>
            <a:r>
              <a:rPr lang="pl-PL" altLang="pl-PL" sz="1814" dirty="0"/>
              <a:t>Określenie zbyt krótkiego terminu składania ofert.</a:t>
            </a:r>
          </a:p>
          <a:p>
            <a:endParaRPr lang="pl-PL" dirty="0"/>
          </a:p>
        </p:txBody>
      </p:sp>
      <p:sp>
        <p:nvSpPr>
          <p:cNvPr id="4" name="Symbol zastępczy numeru slajdu 3">
            <a:extLst>
              <a:ext uri="{FF2B5EF4-FFF2-40B4-BE49-F238E27FC236}">
                <a16:creationId xmlns:a16="http://schemas.microsoft.com/office/drawing/2014/main" id="{BB4F57A7-29E7-5973-4B8D-2C79510C6E27}"/>
              </a:ext>
            </a:extLst>
          </p:cNvPr>
          <p:cNvSpPr>
            <a:spLocks noGrp="1"/>
          </p:cNvSpPr>
          <p:nvPr>
            <p:ph type="sldNum" sz="quarter" idx="10"/>
          </p:nvPr>
        </p:nvSpPr>
        <p:spPr/>
        <p:txBody>
          <a:bodyPr/>
          <a:lstStyle/>
          <a:p>
            <a:pPr>
              <a:defRPr/>
            </a:pPr>
            <a:fld id="{88E6BE7B-80CB-4926-B646-E23E8BCBFE23}" type="slidenum">
              <a:rPr lang="pl-PL" altLang="pl-PL" smtClean="0"/>
              <a:pPr>
                <a:defRPr/>
              </a:pPr>
              <a:t>24</a:t>
            </a:fld>
            <a:endParaRPr lang="pl-PL" altLang="pl-PL"/>
          </a:p>
        </p:txBody>
      </p:sp>
      <p:sp>
        <p:nvSpPr>
          <p:cNvPr id="5" name="Prostokąt 4">
            <a:extLst>
              <a:ext uri="{FF2B5EF4-FFF2-40B4-BE49-F238E27FC236}">
                <a16:creationId xmlns:a16="http://schemas.microsoft.com/office/drawing/2014/main" id="{F50E62CC-7612-1836-AC87-E690FA1C5364}"/>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1AECB5ED-DF87-F3DF-EA8C-A278B72A060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250768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09D6D-1293-A32E-4AFF-4248863F615E}"/>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BF8FE510-9E25-CC7E-18C5-69EF8F7F2CC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42BCE435-6FE4-6FFE-5758-4E61A9AAFAEE}"/>
              </a:ext>
            </a:extLst>
          </p:cNvPr>
          <p:cNvSpPr txBox="1"/>
          <p:nvPr/>
        </p:nvSpPr>
        <p:spPr>
          <a:xfrm>
            <a:off x="316287" y="1453071"/>
            <a:ext cx="11559425" cy="3980577"/>
          </a:xfrm>
          <a:prstGeom prst="rect">
            <a:avLst/>
          </a:prstGeom>
          <a:noFill/>
        </p:spPr>
        <p:txBody>
          <a:bodyPr wrap="square" lIns="91440" tIns="45720" rIns="91440" bIns="45720" anchor="t">
            <a:spAutoFit/>
          </a:bodyPr>
          <a:lstStyle/>
          <a:p>
            <a:pPr algn="just">
              <a:spcBef>
                <a:spcPts val="0"/>
              </a:spcBef>
            </a:pPr>
            <a:endParaRPr lang="pl-PL" sz="1200" b="1"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Calibri"/>
              </a:rPr>
              <a:t>Opis naruszenia:</a:t>
            </a:r>
          </a:p>
          <a:p>
            <a:pPr algn="just">
              <a:spcBef>
                <a:spcPts val="0"/>
              </a:spcBef>
            </a:pPr>
            <a:r>
              <a:rPr lang="pl-PL" sz="1600" b="1" dirty="0">
                <a:solidFill>
                  <a:schemeClr val="bg1"/>
                </a:solidFill>
                <a:latin typeface="Calibri"/>
                <a:ea typeface="Calibri"/>
                <a:cs typeface="Calibri"/>
              </a:rPr>
              <a:t>Opis przedmiotu zamówienia nie zawiera dokumentacji projektowej, specyfikacji technicznych wykonania i odbioru robót budowlanych lub programu funkcjonalno-użytkowego.</a:t>
            </a:r>
          </a:p>
          <a:p>
            <a:pPr algn="just">
              <a:spcBef>
                <a:spcPts val="0"/>
              </a:spcBef>
            </a:pPr>
            <a:endParaRPr lang="pl-PL" sz="1600" dirty="0">
              <a:solidFill>
                <a:schemeClr val="tx2">
                  <a:lumMod val="49000"/>
                </a:schemeClr>
              </a:solidFill>
              <a:latin typeface="Calibri"/>
              <a:ea typeface="Calibri"/>
            </a:endParaRPr>
          </a:p>
          <a:p>
            <a:pPr algn="just">
              <a:spcBef>
                <a:spcPts val="0"/>
              </a:spcBef>
              <a:spcAft>
                <a:spcPts val="544"/>
              </a:spcAft>
            </a:pPr>
            <a:r>
              <a:rPr lang="pl-PL" sz="1600" b="1" u="sng" dirty="0">
                <a:solidFill>
                  <a:schemeClr val="accent6">
                    <a:lumMod val="49000"/>
                  </a:schemeClr>
                </a:solidFill>
                <a:latin typeface="Calibri"/>
                <a:ea typeface="Calibri"/>
                <a:cs typeface="Calibri"/>
              </a:rPr>
              <a:t>Naruszenie art. 103 ustawy Pzp:</a:t>
            </a:r>
          </a:p>
          <a:p>
            <a:pPr algn="just">
              <a:spcBef>
                <a:spcPts val="0"/>
              </a:spcBef>
              <a:spcAft>
                <a:spcPts val="544"/>
              </a:spcAft>
            </a:pPr>
            <a:r>
              <a:rPr lang="pl-PL" sz="1600" i="1" dirty="0">
                <a:solidFill>
                  <a:schemeClr val="accent6">
                    <a:lumMod val="49000"/>
                  </a:schemeClr>
                </a:solidFill>
                <a:latin typeface="Calibri"/>
                <a:ea typeface="Calibri"/>
                <a:cs typeface="Calibri"/>
              </a:rPr>
              <a:t>„1. Zamówienia na roboty budowlane opisuje się za pomocą dokumentacji projektowej oraz specyfikacji technicznych wykonania i odbioru robót budowlanych.</a:t>
            </a:r>
          </a:p>
          <a:p>
            <a:pPr algn="just">
              <a:spcBef>
                <a:spcPts val="0"/>
              </a:spcBef>
              <a:spcAft>
                <a:spcPts val="544"/>
              </a:spcAft>
            </a:pPr>
            <a:r>
              <a:rPr lang="pl-PL" sz="1600" i="1" dirty="0">
                <a:solidFill>
                  <a:schemeClr val="accent6">
                    <a:lumMod val="49000"/>
                  </a:schemeClr>
                </a:solidFill>
                <a:latin typeface="Calibri"/>
                <a:ea typeface="Calibri"/>
                <a:cs typeface="Calibri"/>
              </a:rPr>
              <a:t>2. Jeżeli przedmiotem zamówienia jest zaprojektowanie i wykonanie robót budowlanych w rozumieniu ustawy z dnia 7 lipca 1994 r. – Prawo budowlane, zamawiający opisuje przedmiot zamówienia za pomocą programu funkcjonalno-użytkowego.</a:t>
            </a:r>
          </a:p>
          <a:p>
            <a:pPr algn="just">
              <a:spcBef>
                <a:spcPts val="0"/>
              </a:spcBef>
              <a:spcAft>
                <a:spcPts val="544"/>
              </a:spcAft>
            </a:pPr>
            <a:r>
              <a:rPr lang="pl-PL" sz="1600" i="1" dirty="0">
                <a:solidFill>
                  <a:schemeClr val="accent6">
                    <a:lumMod val="49000"/>
                  </a:schemeClr>
                </a:solidFill>
                <a:latin typeface="Calibri"/>
                <a:ea typeface="Calibri"/>
                <a:cs typeface="Calibri"/>
              </a:rPr>
              <a:t>3. Program funkcjonalno-użytkowy obejmuje opis zadania budowlanego, w którym podaje się przeznaczenie ukończonych robót budowlanych oraz stawiane im wymagania techniczne, ekonomiczne, architektoniczne, materiałowe i funkcjonalne.”</a:t>
            </a:r>
          </a:p>
          <a:p>
            <a:pPr algn="just">
              <a:spcBef>
                <a:spcPts val="0"/>
              </a:spcBef>
            </a:pPr>
            <a:endParaRPr lang="pl-PL" sz="1600" b="1" i="1" dirty="0">
              <a:solidFill>
                <a:schemeClr val="tx2">
                  <a:lumMod val="49000"/>
                </a:schemeClr>
              </a:solidFill>
              <a:latin typeface="Calibri"/>
              <a:ea typeface="Calibri"/>
            </a:endParaRPr>
          </a:p>
          <a:p>
            <a:pPr algn="just">
              <a:spcBef>
                <a:spcPts val="0"/>
              </a:spcBef>
            </a:pPr>
            <a:r>
              <a:rPr lang="pl-PL" sz="1600" b="1" i="1" dirty="0">
                <a:solidFill>
                  <a:schemeClr val="tx2"/>
                </a:solidFill>
                <a:latin typeface="Calibri"/>
                <a:ea typeface="Calibri"/>
                <a:cs typeface="Calibri"/>
              </a:rPr>
              <a:t>Ustalenia: skutek finansowy w postaci przypisania do przedmiotowego naruszenia wskaźnika pomniejszającego wartość kwalifikowaną kontraktu w wysokości 10% (zapewniono minimalny poziom konkurencji).</a:t>
            </a:r>
          </a:p>
        </p:txBody>
      </p:sp>
      <p:sp>
        <p:nvSpPr>
          <p:cNvPr id="5" name="Tytuł 3">
            <a:extLst>
              <a:ext uri="{FF2B5EF4-FFF2-40B4-BE49-F238E27FC236}">
                <a16:creationId xmlns:a16="http://schemas.microsoft.com/office/drawing/2014/main" id="{05BD0EA8-41C5-0193-D6F3-B9E1B5D845DC}"/>
              </a:ext>
            </a:extLst>
          </p:cNvPr>
          <p:cNvSpPr txBox="1">
            <a:spLocks/>
          </p:cNvSpPr>
          <p:nvPr/>
        </p:nvSpPr>
        <p:spPr>
          <a:xfrm>
            <a:off x="173670" y="1081098"/>
            <a:ext cx="10546274" cy="480614"/>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r>
              <a:rPr lang="pl-PL" sz="2800" dirty="0">
                <a:solidFill>
                  <a:srgbClr val="FF0000"/>
                </a:solidFill>
                <a:latin typeface="Calibri"/>
                <a:ea typeface="Calibri"/>
                <a:cs typeface="Calibri"/>
              </a:rPr>
              <a:t>PRZYKŁADY NARUSZEŃ:</a:t>
            </a:r>
            <a:endParaRPr lang="en-US" dirty="0">
              <a:solidFill>
                <a:srgbClr val="FF0000"/>
              </a:solidFill>
            </a:endParaRPr>
          </a:p>
        </p:txBody>
      </p:sp>
    </p:spTree>
    <p:extLst>
      <p:ext uri="{BB962C8B-B14F-4D97-AF65-F5344CB8AC3E}">
        <p14:creationId xmlns:p14="http://schemas.microsoft.com/office/powerpoint/2010/main" val="4172719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F7481-D9EF-9EE6-1D1F-725400F6C4ED}"/>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7C081E73-6654-4466-6741-912D8465500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886DE244-3CC0-6DCB-44DD-E16B162122A1}"/>
              </a:ext>
            </a:extLst>
          </p:cNvPr>
          <p:cNvSpPr txBox="1"/>
          <p:nvPr/>
        </p:nvSpPr>
        <p:spPr>
          <a:xfrm>
            <a:off x="316287" y="1227245"/>
            <a:ext cx="11559425" cy="4106252"/>
          </a:xfrm>
          <a:prstGeom prst="rect">
            <a:avLst/>
          </a:prstGeom>
          <a:noFill/>
        </p:spPr>
        <p:txBody>
          <a:bodyPr wrap="square" lIns="91440" tIns="45720" rIns="91440" bIns="45720" anchor="t">
            <a:spAutoFit/>
          </a:bodyPr>
          <a:lstStyle/>
          <a:p>
            <a:pPr algn="just">
              <a:spcBef>
                <a:spcPts val="0"/>
              </a:spcBef>
            </a:pPr>
            <a:endParaRPr lang="pl-PL" sz="1600"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pPr>
            <a:r>
              <a:rPr lang="pl-PL" sz="1600" b="1" dirty="0">
                <a:solidFill>
                  <a:schemeClr val="bg1"/>
                </a:solidFill>
                <a:latin typeface="Calibri"/>
                <a:ea typeface="Calibri"/>
                <a:cs typeface="Poppins Light"/>
              </a:rPr>
              <a:t>Obowiązkowa wizja lokalna bez wyznaczenia terminu składania ofert dłuższego od ustawowych terminów minimalnych.</a:t>
            </a:r>
          </a:p>
          <a:p>
            <a:pPr algn="just">
              <a:spcBef>
                <a:spcPts val="0"/>
              </a:spcBef>
            </a:pPr>
            <a:endParaRPr lang="pl-PL" sz="1600" dirty="0">
              <a:solidFill>
                <a:schemeClr val="tx2">
                  <a:lumMod val="75000"/>
                </a:schemeClr>
              </a:solidFill>
              <a:latin typeface="Calibri"/>
              <a:ea typeface="Calibri"/>
            </a:endParaRPr>
          </a:p>
          <a:p>
            <a:pPr algn="just">
              <a:spcBef>
                <a:spcPts val="0"/>
              </a:spcBef>
              <a:spcAft>
                <a:spcPts val="544"/>
              </a:spcAft>
            </a:pPr>
            <a:r>
              <a:rPr lang="pl-PL" sz="1600" b="1" u="sng" dirty="0">
                <a:solidFill>
                  <a:schemeClr val="accent6">
                    <a:lumMod val="49000"/>
                  </a:schemeClr>
                </a:solidFill>
                <a:latin typeface="Calibri"/>
                <a:ea typeface="Calibri"/>
                <a:cs typeface="Poppins Light"/>
              </a:rPr>
              <a:t>Naruszenie art. 131 ust. 2 ustawy Pzp:</a:t>
            </a:r>
          </a:p>
          <a:p>
            <a:pPr algn="just">
              <a:spcBef>
                <a:spcPts val="0"/>
              </a:spcBef>
              <a:spcAft>
                <a:spcPts val="544"/>
              </a:spcAft>
            </a:pPr>
            <a:r>
              <a:rPr lang="pl-PL" sz="1600" i="1" dirty="0">
                <a:solidFill>
                  <a:schemeClr val="accent6">
                    <a:lumMod val="49000"/>
                  </a:schemeClr>
                </a:solidFill>
                <a:latin typeface="Calibri"/>
                <a:ea typeface="Calibri"/>
                <a:cs typeface="Poppins Light"/>
              </a:rPr>
              <a:t>„W przypadku gdy Zamawiający przewiduje możliwość albo, jeżeli jest to konieczne ze względu na specyfikę przedmiotu zamówienia, wymaga złożenia oferty po:</a:t>
            </a:r>
          </a:p>
          <a:p>
            <a:pPr algn="just">
              <a:spcBef>
                <a:spcPts val="0"/>
              </a:spcBef>
              <a:spcAft>
                <a:spcPts val="544"/>
              </a:spcAft>
            </a:pPr>
            <a:r>
              <a:rPr lang="pl-PL" sz="1600" i="1" dirty="0">
                <a:solidFill>
                  <a:schemeClr val="accent6">
                    <a:lumMod val="49000"/>
                  </a:schemeClr>
                </a:solidFill>
                <a:latin typeface="Calibri"/>
                <a:ea typeface="Calibri"/>
                <a:cs typeface="Poppins Light"/>
              </a:rPr>
              <a:t>1) odbyciu przez wykonawcę wizji lokalnej lub</a:t>
            </a:r>
          </a:p>
          <a:p>
            <a:pPr algn="just">
              <a:spcBef>
                <a:spcPts val="0"/>
              </a:spcBef>
              <a:spcAft>
                <a:spcPts val="544"/>
              </a:spcAft>
            </a:pPr>
            <a:r>
              <a:rPr lang="pl-PL" sz="1600" i="1" dirty="0">
                <a:solidFill>
                  <a:schemeClr val="accent6">
                    <a:lumMod val="49000"/>
                  </a:schemeClr>
                </a:solidFill>
                <a:latin typeface="Calibri"/>
                <a:ea typeface="Calibri"/>
                <a:cs typeface="Poppins Light"/>
              </a:rPr>
              <a:t>2) sprawdzeniu przez wykonawcę dokumentów niezbędnych do realizacji zamówienia dostępnych na miejscu u zamawiającego </a:t>
            </a:r>
          </a:p>
          <a:p>
            <a:pPr algn="just">
              <a:spcBef>
                <a:spcPts val="0"/>
              </a:spcBef>
              <a:spcAft>
                <a:spcPts val="544"/>
              </a:spcAft>
            </a:pPr>
            <a:r>
              <a:rPr lang="pl-PL" sz="1600" i="1" dirty="0">
                <a:solidFill>
                  <a:schemeClr val="accent6">
                    <a:lumMod val="49000"/>
                  </a:schemeClr>
                </a:solidFill>
                <a:latin typeface="Calibri"/>
                <a:ea typeface="Calibri"/>
                <a:cs typeface="Poppins Light"/>
              </a:rPr>
              <a:t>- wyznacza terminy składania ofert z uwzględnieniem czasu niezbędnego do zapoznania się przez wykonawców z informacjami koniecznymi do przygotowania oferty, z tym że terminy te muszą być dłuższe od ustawowych terminów minimalnych, o ile są one określone”</a:t>
            </a:r>
            <a:r>
              <a:rPr lang="pl-PL" sz="1600" dirty="0">
                <a:solidFill>
                  <a:schemeClr val="accent6">
                    <a:lumMod val="49000"/>
                  </a:schemeClr>
                </a:solidFill>
                <a:latin typeface="Calibri"/>
                <a:ea typeface="Calibri"/>
                <a:cs typeface="Poppins Light"/>
              </a:rPr>
              <a:t>.</a:t>
            </a:r>
          </a:p>
          <a:p>
            <a:pPr algn="just">
              <a:spcBef>
                <a:spcPts val="0"/>
              </a:spcBef>
            </a:pPr>
            <a:endParaRPr lang="pl-PL" sz="1600" b="1" i="1" dirty="0">
              <a:solidFill>
                <a:schemeClr val="tx2">
                  <a:lumMod val="75000"/>
                </a:schemeClr>
              </a:solidFill>
              <a:latin typeface="Calibri"/>
              <a:ea typeface="Calibri"/>
            </a:endParaRPr>
          </a:p>
          <a:p>
            <a:pPr algn="just">
              <a:spcBef>
                <a:spcPts val="0"/>
              </a:spcBef>
              <a:spcAft>
                <a:spcPts val="544"/>
              </a:spcAft>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w wysokości 5% (termin  skrócono o mniej niż 30%).</a:t>
            </a:r>
          </a:p>
        </p:txBody>
      </p:sp>
      <p:sp>
        <p:nvSpPr>
          <p:cNvPr id="5" name="Tytuł 3">
            <a:extLst>
              <a:ext uri="{FF2B5EF4-FFF2-40B4-BE49-F238E27FC236}">
                <a16:creationId xmlns:a16="http://schemas.microsoft.com/office/drawing/2014/main" id="{879941EE-42BB-EF71-2231-2AE9AA240FDD}"/>
              </a:ext>
            </a:extLst>
          </p:cNvPr>
          <p:cNvSpPr txBox="1">
            <a:spLocks/>
          </p:cNvSpPr>
          <p:nvPr/>
        </p:nvSpPr>
        <p:spPr>
          <a:xfrm>
            <a:off x="218937" y="972457"/>
            <a:ext cx="10546274" cy="480614"/>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204245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44D0-1AC7-C250-2BC6-E627DF9FD8B3}"/>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0991ACB7-7489-A82E-DE3C-DCBB49F8F1F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BA222DCC-8B5C-B0C5-57EB-9CD3F7413D54}"/>
              </a:ext>
            </a:extLst>
          </p:cNvPr>
          <p:cNvSpPr txBox="1"/>
          <p:nvPr/>
        </p:nvSpPr>
        <p:spPr>
          <a:xfrm>
            <a:off x="316287" y="1227245"/>
            <a:ext cx="11559425" cy="3485570"/>
          </a:xfrm>
          <a:prstGeom prst="rect">
            <a:avLst/>
          </a:prstGeom>
          <a:noFill/>
        </p:spPr>
        <p:txBody>
          <a:bodyPr wrap="square" lIns="91440" tIns="45720" rIns="91440" bIns="45720" anchor="t">
            <a:spAutoFit/>
          </a:bodyPr>
          <a:lstStyle/>
          <a:p>
            <a:pPr algn="just">
              <a:spcBef>
                <a:spcPts val="0"/>
              </a:spcBef>
            </a:pPr>
            <a:endParaRPr lang="pl-PL" sz="1600"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pPr>
            <a:r>
              <a:rPr lang="pl-PL" sz="1600" b="1" dirty="0">
                <a:solidFill>
                  <a:srgbClr val="FFFFFF"/>
                </a:solidFill>
              </a:rPr>
              <a:t>Brak publikacji zapytania ofertowego w Bazie Konkurencyjności</a:t>
            </a:r>
            <a:r>
              <a:rPr lang="pl-PL" sz="1600" b="1" dirty="0">
                <a:solidFill>
                  <a:srgbClr val="FFFFFF"/>
                </a:solidFill>
                <a:latin typeface="Calibri"/>
                <a:ea typeface="Calibri"/>
                <a:cs typeface="Poppins Light"/>
              </a:rPr>
              <a:t>.</a:t>
            </a:r>
          </a:p>
          <a:p>
            <a:pPr algn="just">
              <a:spcBef>
                <a:spcPts val="0"/>
              </a:spcBef>
            </a:pPr>
            <a:endParaRPr lang="pl-PL" sz="1600" dirty="0">
              <a:solidFill>
                <a:schemeClr val="tx2">
                  <a:lumMod val="75000"/>
                </a:schemeClr>
              </a:solidFill>
              <a:latin typeface="Calibri"/>
              <a:ea typeface="Calibri"/>
            </a:endParaRPr>
          </a:p>
          <a:p>
            <a:pPr>
              <a:spcBef>
                <a:spcPts val="0"/>
              </a:spcBef>
              <a:spcAft>
                <a:spcPts val="544"/>
              </a:spcAft>
            </a:pPr>
            <a:endParaRPr lang="pl-PL" sz="1600" b="1" u="sng" dirty="0">
              <a:solidFill>
                <a:schemeClr val="accent6">
                  <a:lumMod val="49000"/>
                </a:schemeClr>
              </a:solidFill>
              <a:latin typeface="Calibri"/>
              <a:ea typeface="Calibri"/>
              <a:cs typeface="Poppins Light"/>
            </a:endParaRPr>
          </a:p>
          <a:p>
            <a:pPr>
              <a:spcBef>
                <a:spcPts val="0"/>
              </a:spcBef>
              <a:spcAft>
                <a:spcPts val="544"/>
              </a:spcAft>
            </a:pPr>
            <a:r>
              <a:rPr lang="pl-PL" sz="1600" b="1" u="sng" dirty="0">
                <a:solidFill>
                  <a:schemeClr val="accent6">
                    <a:lumMod val="49000"/>
                  </a:schemeClr>
                </a:solidFill>
                <a:latin typeface="Calibri"/>
                <a:ea typeface="Calibri"/>
                <a:cs typeface="Poppins Light"/>
              </a:rPr>
              <a:t>Naruszenie pkt 4) sekcji 3.2.3 Wytycznych z dnia 18.11.2022 r.:</a:t>
            </a:r>
          </a:p>
          <a:p>
            <a:pPr algn="just">
              <a:spcBef>
                <a:spcPts val="0"/>
              </a:spcBef>
            </a:pPr>
            <a:r>
              <a:rPr lang="pl-PL" sz="1600" i="1" dirty="0">
                <a:solidFill>
                  <a:schemeClr val="accent6">
                    <a:lumMod val="49000"/>
                  </a:schemeClr>
                </a:solidFill>
                <a:latin typeface="Calibri"/>
                <a:ea typeface="Calibri"/>
                <a:cs typeface="Poppins Light"/>
              </a:rPr>
              <a:t>„W przypadku gdy wnioskodawca rozpoczyna realizację projektu na własne ryzyko przed podpisaniem umowy o dofinansowanie projektu, upublicznia zapytanie ofertowe w sposób określony </a:t>
            </a:r>
            <a:r>
              <a:rPr lang="pl-PL" sz="1600" i="1" dirty="0">
                <a:solidFill>
                  <a:schemeClr val="bg2">
                    <a:lumMod val="10000"/>
                  </a:schemeClr>
                </a:solidFill>
                <a:latin typeface="Calibri"/>
                <a:ea typeface="Calibri"/>
                <a:cs typeface="Poppins Light"/>
              </a:rPr>
              <a:t>w pkt 1, </a:t>
            </a:r>
            <a:r>
              <a:rPr lang="pl-PL" sz="1600" i="1" dirty="0">
                <a:solidFill>
                  <a:schemeClr val="accent6">
                    <a:lumMod val="49000"/>
                  </a:schemeClr>
                </a:solidFill>
                <a:latin typeface="Calibri"/>
                <a:ea typeface="Calibri"/>
                <a:cs typeface="Poppins Light"/>
              </a:rPr>
              <a:t>do czego instytucja ogłaszająca nabór wniosków o dofinansowanie projektu zobowiązuje wnioskodawców w regulaminie wyboru projektów”. </a:t>
            </a:r>
          </a:p>
          <a:p>
            <a:pPr algn="just">
              <a:spcBef>
                <a:spcPts val="0"/>
              </a:spcBef>
            </a:pPr>
            <a:endParaRPr lang="pl-PL" sz="1600" i="1" dirty="0">
              <a:solidFill>
                <a:schemeClr val="accent6">
                  <a:lumMod val="49000"/>
                </a:schemeClr>
              </a:solidFill>
              <a:latin typeface="Calibri"/>
              <a:ea typeface="Calibri"/>
            </a:endParaRPr>
          </a:p>
          <a:p>
            <a:pPr algn="just">
              <a:spcBef>
                <a:spcPts val="0"/>
              </a:spcBef>
              <a:spcAft>
                <a:spcPts val="544"/>
              </a:spcAft>
            </a:pPr>
            <a:endParaRPr lang="pl-PL" sz="1600" b="1" i="1" dirty="0">
              <a:solidFill>
                <a:schemeClr val="tx2"/>
              </a:solidFill>
              <a:latin typeface="Calibri"/>
              <a:ea typeface="Calibri"/>
              <a:cs typeface="Poppins Light"/>
            </a:endParaRPr>
          </a:p>
          <a:p>
            <a:pPr algn="just">
              <a:spcBef>
                <a:spcPts val="0"/>
              </a:spcBef>
              <a:spcAft>
                <a:spcPts val="544"/>
              </a:spcAft>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oraz korekty finansowej w wysokości 25% (ogłoszenie opublikowano za pomocą innych środków).</a:t>
            </a:r>
          </a:p>
        </p:txBody>
      </p:sp>
      <p:sp>
        <p:nvSpPr>
          <p:cNvPr id="5" name="Tytuł 3">
            <a:extLst>
              <a:ext uri="{FF2B5EF4-FFF2-40B4-BE49-F238E27FC236}">
                <a16:creationId xmlns:a16="http://schemas.microsoft.com/office/drawing/2014/main" id="{F80C4908-702B-0F88-447D-A3EB60E33D9D}"/>
              </a:ext>
            </a:extLst>
          </p:cNvPr>
          <p:cNvSpPr txBox="1">
            <a:spLocks/>
          </p:cNvSpPr>
          <p:nvPr/>
        </p:nvSpPr>
        <p:spPr>
          <a:xfrm>
            <a:off x="218937" y="972457"/>
            <a:ext cx="10546274" cy="480614"/>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49149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B5F3-C715-1129-DCF8-5300DF909C5F}"/>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98D6EB47-081C-9489-5164-D3BE50332D0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1FBD9BD3-84F9-3866-3751-055B273EC7A4}"/>
              </a:ext>
            </a:extLst>
          </p:cNvPr>
          <p:cNvSpPr txBox="1"/>
          <p:nvPr/>
        </p:nvSpPr>
        <p:spPr>
          <a:xfrm>
            <a:off x="218938" y="1213164"/>
            <a:ext cx="11641102" cy="4296048"/>
          </a:xfrm>
          <a:prstGeom prst="rect">
            <a:avLst/>
          </a:prstGeom>
          <a:noFill/>
        </p:spPr>
        <p:txBody>
          <a:bodyPr wrap="square" lIns="91440" tIns="45720" rIns="91440" bIns="45720" anchor="t">
            <a:spAutoFit/>
          </a:bodyPr>
          <a:lstStyle/>
          <a:p>
            <a:pPr algn="just">
              <a:spcBef>
                <a:spcPts val="0"/>
              </a:spcBef>
            </a:pPr>
            <a:endParaRPr lang="pl-PL" sz="1600" b="1"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pPr>
            <a:r>
              <a:rPr lang="pl-PL" sz="1600" b="1" dirty="0">
                <a:solidFill>
                  <a:srgbClr val="FFFFFF"/>
                </a:solidFill>
              </a:rPr>
              <a:t>Skrócenie terminu składania ofert o 2 dni</a:t>
            </a:r>
            <a:r>
              <a:rPr lang="pl-PL" sz="1600" b="1" dirty="0">
                <a:solidFill>
                  <a:srgbClr val="FFFFFF"/>
                </a:solidFill>
                <a:latin typeface="Calibri"/>
                <a:cs typeface="Poppins Light"/>
              </a:rPr>
              <a:t>.</a:t>
            </a:r>
            <a:endParaRPr lang="pl-PL" sz="1600" b="1" dirty="0">
              <a:solidFill>
                <a:srgbClr val="FFFFFF"/>
              </a:solidFill>
              <a:latin typeface="Calibri"/>
              <a:ea typeface="Calibri"/>
              <a:cs typeface="Poppins Light"/>
            </a:endParaRPr>
          </a:p>
          <a:p>
            <a:pPr algn="just">
              <a:spcBef>
                <a:spcPts val="0"/>
              </a:spcBef>
            </a:pPr>
            <a:endParaRPr lang="pl-PL" sz="1200" b="1" dirty="0">
              <a:solidFill>
                <a:schemeClr val="accent6">
                  <a:lumMod val="49000"/>
                </a:schemeClr>
              </a:solidFill>
              <a:latin typeface="Calibri"/>
              <a:ea typeface="Calibri"/>
            </a:endParaRPr>
          </a:p>
          <a:p>
            <a:pPr algn="just">
              <a:spcBef>
                <a:spcPts val="0"/>
              </a:spcBef>
            </a:pPr>
            <a:endParaRPr lang="pl-PL" sz="1200" b="1" dirty="0">
              <a:solidFill>
                <a:schemeClr val="accent6">
                  <a:lumMod val="49000"/>
                </a:schemeClr>
              </a:solidFill>
              <a:latin typeface="Calibri"/>
              <a:ea typeface="Calibri"/>
            </a:endParaRPr>
          </a:p>
          <a:p>
            <a:pPr>
              <a:spcBef>
                <a:spcPts val="0"/>
              </a:spcBef>
              <a:spcAft>
                <a:spcPts val="544"/>
              </a:spcAft>
            </a:pPr>
            <a:r>
              <a:rPr lang="pl-PL" sz="1600" b="1" u="sng" dirty="0">
                <a:solidFill>
                  <a:schemeClr val="accent6">
                    <a:lumMod val="49000"/>
                  </a:schemeClr>
                </a:solidFill>
                <a:latin typeface="Calibri"/>
                <a:ea typeface="Calibri"/>
                <a:cs typeface="Poppins Light"/>
              </a:rPr>
              <a:t>Naruszenie pkt 19) sekcji 3.2.2 Wytycznych z dnia 18.11.2022 r.:</a:t>
            </a:r>
          </a:p>
          <a:p>
            <a:pPr algn="just">
              <a:spcBef>
                <a:spcPts val="0"/>
              </a:spcBef>
            </a:pPr>
            <a:r>
              <a:rPr lang="pl-PL" sz="1600" i="1" dirty="0">
                <a:solidFill>
                  <a:schemeClr val="accent6">
                    <a:lumMod val="49000"/>
                  </a:schemeClr>
                </a:solidFill>
                <a:latin typeface="Calibri"/>
                <a:ea typeface="Calibri"/>
                <a:cs typeface="Poppins Light"/>
              </a:rPr>
              <a:t>„Minimalny termin składania ofert wynosi:</a:t>
            </a:r>
          </a:p>
          <a:p>
            <a:pPr algn="just">
              <a:spcBef>
                <a:spcPts val="0"/>
              </a:spcBef>
            </a:pPr>
            <a:r>
              <a:rPr lang="pl-PL" sz="1600" i="1" dirty="0">
                <a:solidFill>
                  <a:schemeClr val="accent6">
                    <a:lumMod val="49000"/>
                  </a:schemeClr>
                </a:solidFill>
                <a:latin typeface="Calibri"/>
                <a:ea typeface="Calibri"/>
                <a:cs typeface="Poppins Light"/>
              </a:rPr>
              <a:t>a) 7 dni – w przypadku dostaw i usług,</a:t>
            </a:r>
          </a:p>
          <a:p>
            <a:pPr algn="just">
              <a:spcBef>
                <a:spcPts val="0"/>
              </a:spcBef>
              <a:spcAft>
                <a:spcPts val="600"/>
              </a:spcAft>
            </a:pPr>
            <a:r>
              <a:rPr lang="pl-PL" sz="1600" i="1" dirty="0">
                <a:solidFill>
                  <a:schemeClr val="accent6">
                    <a:lumMod val="49000"/>
                  </a:schemeClr>
                </a:solidFill>
                <a:latin typeface="Calibri"/>
                <a:ea typeface="Calibri"/>
                <a:cs typeface="Poppins Light"/>
              </a:rPr>
              <a:t>b) 14 dni – w przypadku robót budowlanych,</a:t>
            </a:r>
          </a:p>
          <a:p>
            <a:pPr algn="just">
              <a:spcBef>
                <a:spcPts val="0"/>
              </a:spcBef>
            </a:pPr>
            <a:r>
              <a:rPr lang="pl-PL" sz="1600" i="1" dirty="0">
                <a:solidFill>
                  <a:schemeClr val="accent6">
                    <a:lumMod val="49000"/>
                  </a:schemeClr>
                </a:solidFill>
                <a:latin typeface="Calibri"/>
                <a:ea typeface="Calibri"/>
                <a:cs typeface="Poppins Light"/>
              </a:rPr>
              <a:t>z tym, że wyznaczony termin składania ofert powinien uwzględniać złożoność zamówienia oraz czas potrzebny na sporządzenie ofert. </a:t>
            </a:r>
            <a:br>
              <a:rPr lang="pl-PL" sz="1600" i="1" dirty="0">
                <a:solidFill>
                  <a:schemeClr val="accent6">
                    <a:lumMod val="49000"/>
                  </a:schemeClr>
                </a:solidFill>
                <a:latin typeface="Calibri"/>
                <a:ea typeface="Calibri"/>
                <a:cs typeface="Poppins Light"/>
              </a:rPr>
            </a:br>
            <a:r>
              <a:rPr lang="pl-PL" sz="1600" i="1" dirty="0">
                <a:solidFill>
                  <a:schemeClr val="accent6">
                    <a:lumMod val="49000"/>
                  </a:schemeClr>
                </a:solidFill>
                <a:latin typeface="Calibri"/>
                <a:ea typeface="Calibri"/>
                <a:cs typeface="Poppins Light"/>
              </a:rPr>
              <a:t>W przypadku zamówień, których szacunkowa wartość jest równa lub przekracza 5 538 000 EUR w przypadku robót budowlanych, a 750 000 EUR w przypadku dostaw i usług minimalny termin składania ofert wynosi 30 dni. Bieg terminu składania ofert rozpoczyna się dnia następującego po dniu upublicznienia zapytania ofertowego, a kończy się z upływem ostatniego dnia (zastosowanie ma art. 115 Kodeksu</a:t>
            </a:r>
          </a:p>
          <a:p>
            <a:pPr algn="just">
              <a:spcBef>
                <a:spcPts val="0"/>
              </a:spcBef>
            </a:pPr>
            <a:r>
              <a:rPr lang="pl-PL" sz="1600" i="1" dirty="0">
                <a:solidFill>
                  <a:schemeClr val="accent6">
                    <a:lumMod val="49000"/>
                  </a:schemeClr>
                </a:solidFill>
                <a:latin typeface="Calibri"/>
                <a:ea typeface="Calibri"/>
                <a:cs typeface="Poppins Light"/>
              </a:rPr>
              <a:t>cywilnego). O terminowym złożeniu oferty decyduje data złożenia oferty za pośrednictwem BK2021.” </a:t>
            </a:r>
          </a:p>
          <a:p>
            <a:pPr algn="just">
              <a:spcBef>
                <a:spcPts val="0"/>
              </a:spcBef>
            </a:pPr>
            <a:endParaRPr lang="pl-PL" sz="1600" i="1" dirty="0">
              <a:solidFill>
                <a:schemeClr val="accent6">
                  <a:lumMod val="49000"/>
                </a:schemeClr>
              </a:solidFill>
              <a:latin typeface="Calibri"/>
              <a:ea typeface="Calibri"/>
            </a:endParaRPr>
          </a:p>
          <a:p>
            <a:pPr algn="just">
              <a:spcBef>
                <a:spcPts val="0"/>
              </a:spcBef>
              <a:spcAft>
                <a:spcPts val="544"/>
              </a:spcAft>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oraz korekty finansowej w wysokości 5% (termin  skrócono o mniej niż 30%).</a:t>
            </a:r>
          </a:p>
        </p:txBody>
      </p:sp>
      <p:sp>
        <p:nvSpPr>
          <p:cNvPr id="5" name="Tytuł 3">
            <a:extLst>
              <a:ext uri="{FF2B5EF4-FFF2-40B4-BE49-F238E27FC236}">
                <a16:creationId xmlns:a16="http://schemas.microsoft.com/office/drawing/2014/main" id="{4AAA5F2A-5F7A-CE76-C282-BD75B5D7409E}"/>
              </a:ext>
            </a:extLst>
          </p:cNvPr>
          <p:cNvSpPr txBox="1">
            <a:spLocks/>
          </p:cNvSpPr>
          <p:nvPr/>
        </p:nvSpPr>
        <p:spPr>
          <a:xfrm>
            <a:off x="218937" y="972457"/>
            <a:ext cx="10546274" cy="24070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1488720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E48EC-538E-1A99-51A0-3733FBF54E30}"/>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162E9249-595E-3734-4CD9-A737F414B2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78FF5A31-9CF6-5333-73C7-1A09181E2798}"/>
              </a:ext>
            </a:extLst>
          </p:cNvPr>
          <p:cNvSpPr txBox="1"/>
          <p:nvPr/>
        </p:nvSpPr>
        <p:spPr>
          <a:xfrm>
            <a:off x="298180" y="1158844"/>
            <a:ext cx="11570913" cy="3549690"/>
          </a:xfrm>
          <a:prstGeom prst="rect">
            <a:avLst/>
          </a:prstGeom>
          <a:noFill/>
        </p:spPr>
        <p:txBody>
          <a:bodyPr wrap="square" lIns="91440" tIns="45720" rIns="91440" bIns="45720" anchor="t">
            <a:spAutoFit/>
          </a:bodyPr>
          <a:lstStyle/>
          <a:p>
            <a:pPr algn="just">
              <a:spcBef>
                <a:spcPts val="0"/>
              </a:spcBef>
            </a:pPr>
            <a:endParaRPr lang="pl-PL" sz="1600" b="1"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spcAft>
                <a:spcPts val="544"/>
              </a:spcAft>
            </a:pPr>
            <a:r>
              <a:rPr lang="pl-PL" sz="1600" b="1" dirty="0">
                <a:solidFill>
                  <a:schemeClr val="bg1"/>
                </a:solidFill>
                <a:latin typeface="Calibri"/>
                <a:ea typeface="Times New Roman" panose="02020603050405020304" pitchFamily="18" charset="0"/>
                <a:cs typeface="Poppins Light"/>
              </a:rPr>
              <a:t>Brak przedłużenia terminu składania ofert w następstwie dokonania istotnej zmiany treści ogłoszenia o zamówieniu, dotyczącej kryterium oceny ofert.</a:t>
            </a:r>
          </a:p>
          <a:p>
            <a:pPr algn="just">
              <a:spcBef>
                <a:spcPts val="0"/>
              </a:spcBef>
              <a:spcAft>
                <a:spcPts val="544"/>
              </a:spcAft>
            </a:pPr>
            <a:endParaRPr lang="pl-PL" sz="1600" b="1" u="sng" dirty="0">
              <a:solidFill>
                <a:schemeClr val="accent6">
                  <a:lumMod val="49000"/>
                </a:schemeClr>
              </a:solidFill>
              <a:latin typeface="Calibri"/>
              <a:ea typeface="Calibri"/>
            </a:endParaRPr>
          </a:p>
          <a:p>
            <a:pPr algn="just">
              <a:spcBef>
                <a:spcPts val="0"/>
              </a:spcBef>
              <a:spcAft>
                <a:spcPts val="544"/>
              </a:spcAft>
            </a:pPr>
            <a:r>
              <a:rPr lang="pl-PL" sz="1600" b="1" u="sng" dirty="0">
                <a:solidFill>
                  <a:schemeClr val="accent6">
                    <a:lumMod val="49000"/>
                  </a:schemeClr>
                </a:solidFill>
                <a:latin typeface="Calibri"/>
                <a:ea typeface="Calibri"/>
                <a:cs typeface="Poppins Light"/>
              </a:rPr>
              <a:t>Naruszenie </a:t>
            </a:r>
            <a:r>
              <a:rPr lang="pl-PL" sz="1600" b="1" u="sng" dirty="0">
                <a:solidFill>
                  <a:schemeClr val="accent6">
                    <a:lumMod val="49000"/>
                  </a:schemeClr>
                </a:solidFill>
                <a:latin typeface="Calibri"/>
                <a:ea typeface="Times New Roman" panose="02020603050405020304" pitchFamily="18" charset="0"/>
                <a:cs typeface="Poppins Light"/>
              </a:rPr>
              <a:t>art. 271 ust. 3 ustawy Pzp</a:t>
            </a:r>
            <a:r>
              <a:rPr lang="pl-PL" sz="1600" b="1" u="sng" dirty="0">
                <a:solidFill>
                  <a:schemeClr val="accent6">
                    <a:lumMod val="49000"/>
                  </a:schemeClr>
                </a:solidFill>
                <a:latin typeface="Calibri"/>
                <a:ea typeface="Calibri"/>
                <a:cs typeface="Poppins Light"/>
              </a:rPr>
              <a:t>:</a:t>
            </a:r>
          </a:p>
          <a:p>
            <a:pPr algn="just">
              <a:spcBef>
                <a:spcPts val="0"/>
              </a:spcBef>
              <a:spcAft>
                <a:spcPts val="544"/>
              </a:spcAft>
            </a:pPr>
            <a:r>
              <a:rPr lang="pl-PL" sz="1600" i="1" dirty="0">
                <a:solidFill>
                  <a:schemeClr val="accent6">
                    <a:lumMod val="49000"/>
                  </a:schemeClr>
                </a:solidFill>
                <a:latin typeface="Calibri"/>
                <a:ea typeface="Calibri"/>
                <a:cs typeface="Poppins Light"/>
              </a:rPr>
              <a:t>„Jeżeli zmiana, o której mowa w ust. 2, jest istotna, w szczególności dotyczy określenia przedmiotu, wielkości lub zakresu zamówienia, kryteriów oceny ofert, warunków udziału w postępowaniu lub sposobu oceny ich spełniania, zamawiający przedłuża termin składania wniosków o dopuszczenie do udziału w postępowaniu albo termin składania ofert o czas niezbędny na ich przygotowanie lub wprowadzenie zmian we wnioskach albo ofertach.”</a:t>
            </a:r>
          </a:p>
          <a:p>
            <a:pPr algn="just">
              <a:spcBef>
                <a:spcPts val="0"/>
              </a:spcBef>
            </a:pPr>
            <a:endParaRPr lang="pl-PL" sz="1600" b="1" i="1" dirty="0">
              <a:solidFill>
                <a:schemeClr val="accent6">
                  <a:lumMod val="49000"/>
                </a:schemeClr>
              </a:solidFill>
              <a:latin typeface="Calibri"/>
              <a:ea typeface="Calibri"/>
            </a:endParaRPr>
          </a:p>
          <a:p>
            <a:pPr algn="just">
              <a:spcBef>
                <a:spcPts val="0"/>
              </a:spcBef>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oraz korekty finansowej w wysokości 10%.</a:t>
            </a:r>
          </a:p>
        </p:txBody>
      </p:sp>
      <p:sp>
        <p:nvSpPr>
          <p:cNvPr id="5" name="Tytuł 3">
            <a:extLst>
              <a:ext uri="{FF2B5EF4-FFF2-40B4-BE49-F238E27FC236}">
                <a16:creationId xmlns:a16="http://schemas.microsoft.com/office/drawing/2014/main" id="{A3A79CCF-1944-C279-9661-89152EA7D4FD}"/>
              </a:ext>
            </a:extLst>
          </p:cNvPr>
          <p:cNvSpPr txBox="1">
            <a:spLocks/>
          </p:cNvSpPr>
          <p:nvPr/>
        </p:nvSpPr>
        <p:spPr>
          <a:xfrm>
            <a:off x="218937" y="972457"/>
            <a:ext cx="10546274" cy="18638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148417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F3A9BACC-4384-5BA4-E31C-3C230FED0885}"/>
              </a:ext>
            </a:extLst>
          </p:cNvPr>
          <p:cNvSpPr>
            <a:spLocks noGrp="1"/>
          </p:cNvSpPr>
          <p:nvPr>
            <p:ph type="body" sz="quarter" idx="14"/>
          </p:nvPr>
        </p:nvSpPr>
        <p:spPr>
          <a:xfrm>
            <a:off x="459353" y="2887642"/>
            <a:ext cx="10885487" cy="2190242"/>
          </a:xfrm>
        </p:spPr>
        <p:txBody>
          <a:bodyPr vert="horz" lIns="91440" tIns="45720" rIns="91440" bIns="45720" rtlCol="0" anchor="t">
            <a:noAutofit/>
          </a:bodyPr>
          <a:lstStyle/>
          <a:p>
            <a:pPr marL="285750" indent="-285750">
              <a:lnSpc>
                <a:spcPct val="100000"/>
              </a:lnSpc>
              <a:spcBef>
                <a:spcPts val="0"/>
              </a:spcBef>
              <a:buFont typeface="Wingdings" panose="020B0604020202020204" pitchFamily="34" charset="0"/>
              <a:buChar char="v"/>
            </a:pPr>
            <a:r>
              <a:rPr lang="pl-PL" sz="2000" b="1" dirty="0">
                <a:latin typeface="Calibri"/>
                <a:ea typeface="Calibri"/>
                <a:cs typeface="Calibri"/>
              </a:rPr>
              <a:t>Ustawa z dnia 11 września 2019 r. – Prawo zamówień publicznych </a:t>
            </a:r>
            <a:endParaRPr lang="en-US" sz="2000" b="1" dirty="0">
              <a:latin typeface="Calibri"/>
              <a:ea typeface="Calibri"/>
              <a:cs typeface="Calibri"/>
            </a:endParaRPr>
          </a:p>
          <a:p>
            <a:pPr marL="285750" indent="-285750">
              <a:lnSpc>
                <a:spcPct val="100000"/>
              </a:lnSpc>
              <a:spcBef>
                <a:spcPts val="0"/>
              </a:spcBef>
              <a:buFont typeface="Wingdings" panose="020B0604020202020204" pitchFamily="34" charset="0"/>
              <a:buChar char="v"/>
            </a:pPr>
            <a:endParaRPr lang="pl-PL" sz="2000" b="1" dirty="0">
              <a:latin typeface="Calibri"/>
              <a:ea typeface="Calibri"/>
              <a:cs typeface="Calibri"/>
            </a:endParaRPr>
          </a:p>
          <a:p>
            <a:pPr>
              <a:lnSpc>
                <a:spcPct val="100000"/>
              </a:lnSpc>
              <a:spcBef>
                <a:spcPts val="0"/>
              </a:spcBef>
            </a:pPr>
            <a:endParaRPr lang="pl-PL" sz="2000" b="1"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r>
              <a:rPr lang="pl-PL" sz="2000" b="1" dirty="0">
                <a:latin typeface="Calibri"/>
                <a:ea typeface="Calibri"/>
                <a:cs typeface="Calibri"/>
              </a:rPr>
              <a:t>Wytyczne dotyczące kwalifikowalności wydatków na lata 2021-2027 (obowiązują od dnia </a:t>
            </a:r>
            <a:r>
              <a:rPr lang="pl-PL" sz="2000" b="1" u="sng" dirty="0">
                <a:latin typeface="Calibri"/>
                <a:ea typeface="Calibri"/>
                <a:cs typeface="Calibri"/>
              </a:rPr>
              <a:t>25.11.2022 r.</a:t>
            </a:r>
            <a:r>
              <a:rPr lang="pl-PL" sz="2000" b="1" dirty="0">
                <a:latin typeface="Calibri"/>
                <a:ea typeface="Calibri"/>
                <a:cs typeface="Calibri"/>
              </a:rPr>
              <a:t>)</a:t>
            </a:r>
            <a:endParaRPr lang="pl-PL" sz="2000" b="1" dirty="0"/>
          </a:p>
          <a:p>
            <a:pPr marL="285750" indent="-285750" algn="just">
              <a:lnSpc>
                <a:spcPct val="100000"/>
              </a:lnSpc>
              <a:spcBef>
                <a:spcPts val="0"/>
              </a:spcBef>
              <a:buFont typeface="Wingdings" panose="020B0604020202020204" pitchFamily="34" charset="0"/>
              <a:buChar char="v"/>
            </a:pPr>
            <a:endParaRPr lang="pl-PL" b="1" dirty="0">
              <a:latin typeface="Calibri"/>
              <a:ea typeface="Calibri"/>
              <a:cs typeface="Calibri"/>
            </a:endParaRPr>
          </a:p>
          <a:p>
            <a:pPr marL="285750" indent="-285750" algn="just">
              <a:lnSpc>
                <a:spcPct val="100000"/>
              </a:lnSpc>
              <a:spcBef>
                <a:spcPts val="0"/>
              </a:spcBef>
              <a:buFont typeface="Wingdings" panose="020B0604020202020204" pitchFamily="34" charset="0"/>
              <a:buChar char="v"/>
            </a:pPr>
            <a:endParaRPr lang="pl-PL" dirty="0">
              <a:latin typeface="Calibri"/>
              <a:ea typeface="Calibri"/>
              <a:cs typeface="Calibri"/>
            </a:endParaRPr>
          </a:p>
          <a:p>
            <a:endParaRPr lang="pl-PL" dirty="0"/>
          </a:p>
        </p:txBody>
      </p:sp>
      <p:sp>
        <p:nvSpPr>
          <p:cNvPr id="7" name="Tytuł 3">
            <a:extLst>
              <a:ext uri="{FF2B5EF4-FFF2-40B4-BE49-F238E27FC236}">
                <a16:creationId xmlns:a16="http://schemas.microsoft.com/office/drawing/2014/main" id="{C3C38108-D41C-36F8-5799-80D8C3D4F050}"/>
              </a:ext>
            </a:extLst>
          </p:cNvPr>
          <p:cNvSpPr>
            <a:spLocks noGrp="1"/>
          </p:cNvSpPr>
          <p:nvPr>
            <p:ph type="body" sz="quarter" idx="13"/>
          </p:nvPr>
        </p:nvSpPr>
        <p:spPr>
          <a:xfrm>
            <a:off x="461963" y="1430994"/>
            <a:ext cx="10809287" cy="1131220"/>
          </a:xfrm>
        </p:spPr>
        <p:txBody>
          <a:bodyPr vert="horz" lIns="91440" tIns="45720" rIns="91440" bIns="45720" rtlCol="0" anchor="t">
            <a:normAutofit/>
          </a:bodyPr>
          <a:lstStyle/>
          <a:p>
            <a:r>
              <a:rPr lang="pl-PL" sz="3200" b="1" dirty="0">
                <a:latin typeface="Calibri"/>
                <a:ea typeface="Calibri"/>
                <a:cs typeface="Calibri"/>
              </a:rPr>
              <a:t>PODSTAWY PRAWNE</a:t>
            </a:r>
          </a:p>
        </p:txBody>
      </p:sp>
      <p:pic>
        <p:nvPicPr>
          <p:cNvPr id="4" name="Picture 3">
            <a:extLst>
              <a:ext uri="{FF2B5EF4-FFF2-40B4-BE49-F238E27FC236}">
                <a16:creationId xmlns:a16="http://schemas.microsoft.com/office/drawing/2014/main" id="{D26E0986-EDFA-783C-04F2-65C1A0A99AEF}"/>
              </a:ext>
            </a:extLst>
          </p:cNvPr>
          <p:cNvPicPr>
            <a:picLocks noChangeAspect="1"/>
          </p:cNvPicPr>
          <p:nvPr/>
        </p:nvPicPr>
        <p:blipFill>
          <a:blip r:embed="rId2"/>
          <a:stretch>
            <a:fillRect/>
          </a:stretch>
        </p:blipFill>
        <p:spPr>
          <a:xfrm>
            <a:off x="0" y="-2296"/>
            <a:ext cx="12192000" cy="975360"/>
          </a:xfrm>
          <a:prstGeom prst="rect">
            <a:avLst/>
          </a:prstGeom>
        </p:spPr>
      </p:pic>
      <p:sp>
        <p:nvSpPr>
          <p:cNvPr id="3" name="Picture Placeholder 2">
            <a:extLst>
              <a:ext uri="{FF2B5EF4-FFF2-40B4-BE49-F238E27FC236}">
                <a16:creationId xmlns:a16="http://schemas.microsoft.com/office/drawing/2014/main" id="{01F105BF-F3BE-84DE-09C0-4676A50270C5}"/>
              </a:ext>
            </a:extLst>
          </p:cNvPr>
          <p:cNvSpPr>
            <a:spLocks noGrp="1"/>
          </p:cNvSpPr>
          <p:nvPr>
            <p:ph type="pic" sz="quarter" idx="15"/>
          </p:nvPr>
        </p:nvSpPr>
        <p:spPr/>
        <p:txBody>
          <a:bodyPr/>
          <a:lstStyle/>
          <a:p>
            <a:endParaRPr lang="pl-PL"/>
          </a:p>
        </p:txBody>
      </p:sp>
      <p:pic>
        <p:nvPicPr>
          <p:cNvPr id="6" name="Obraz 5">
            <a:extLst>
              <a:ext uri="{FF2B5EF4-FFF2-40B4-BE49-F238E27FC236}">
                <a16:creationId xmlns:a16="http://schemas.microsoft.com/office/drawing/2014/main" id="{E792EE45-B42F-C471-87E7-2F30A78847F1}"/>
              </a:ext>
            </a:extLst>
          </p:cNvPr>
          <p:cNvPicPr>
            <a:picLocks noChangeAspect="1"/>
          </p:cNvPicPr>
          <p:nvPr/>
        </p:nvPicPr>
        <p:blipFill>
          <a:blip r:embed="rId3"/>
          <a:stretch>
            <a:fillRect/>
          </a:stretch>
        </p:blipFill>
        <p:spPr>
          <a:xfrm>
            <a:off x="8829393" y="4568938"/>
            <a:ext cx="1828958" cy="1455546"/>
          </a:xfrm>
          <a:prstGeom prst="rect">
            <a:avLst/>
          </a:prstGeom>
        </p:spPr>
      </p:pic>
      <p:sp>
        <p:nvSpPr>
          <p:cNvPr id="2" name="Prostokąt 1">
            <a:extLst>
              <a:ext uri="{FF2B5EF4-FFF2-40B4-BE49-F238E27FC236}">
                <a16:creationId xmlns:a16="http://schemas.microsoft.com/office/drawing/2014/main" id="{BC25A1CA-75FA-1742-35CE-8787212B55F6}"/>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Grafika 7">
            <a:extLst>
              <a:ext uri="{FF2B5EF4-FFF2-40B4-BE49-F238E27FC236}">
                <a16:creationId xmlns:a16="http://schemas.microsoft.com/office/drawing/2014/main" id="{81723245-9952-C3BD-435E-2D40E1A515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149563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D169-19E0-4D9C-E664-B715F09D10D4}"/>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85EBF27E-48B7-DE98-C46F-A07DFF21FBA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9C4AA9BE-CFF5-A354-6A9E-A125B384F1A0}"/>
              </a:ext>
            </a:extLst>
          </p:cNvPr>
          <p:cNvSpPr txBox="1"/>
          <p:nvPr/>
        </p:nvSpPr>
        <p:spPr>
          <a:xfrm>
            <a:off x="298180" y="1158844"/>
            <a:ext cx="11570913" cy="4170372"/>
          </a:xfrm>
          <a:prstGeom prst="rect">
            <a:avLst/>
          </a:prstGeom>
          <a:noFill/>
        </p:spPr>
        <p:txBody>
          <a:bodyPr wrap="square" lIns="91440" tIns="45720" rIns="91440" bIns="45720" anchor="t">
            <a:spAutoFit/>
          </a:bodyPr>
          <a:lstStyle/>
          <a:p>
            <a:pPr algn="just">
              <a:spcBef>
                <a:spcPts val="0"/>
              </a:spcBef>
            </a:pPr>
            <a:endParaRPr lang="pl-PL" sz="1600" b="1" dirty="0">
              <a:solidFill>
                <a:schemeClr val="accent6">
                  <a:lumMod val="49000"/>
                </a:schemeClr>
              </a:solidFill>
              <a:latin typeface="Calibri"/>
              <a:ea typeface="Calibri"/>
            </a:endParaRPr>
          </a:p>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spcAft>
                <a:spcPts val="544"/>
              </a:spcAft>
            </a:pPr>
            <a:r>
              <a:rPr lang="pl-PL" sz="1600" b="1" dirty="0">
                <a:solidFill>
                  <a:schemeClr val="bg1"/>
                </a:solidFill>
                <a:latin typeface="Calibri"/>
                <a:ea typeface="Times New Roman" panose="02020603050405020304" pitchFamily="18" charset="0"/>
                <a:cs typeface="Poppins Light"/>
              </a:rPr>
              <a:t>Brak dokonania modyfikacji SWZ w zakresie zapisów dotyczących wagi kryterium pn.: „Wydłużenie okresu gwarancji i rękojmi na wykonane roboty”</a:t>
            </a:r>
          </a:p>
          <a:p>
            <a:pPr algn="just">
              <a:spcBef>
                <a:spcPts val="0"/>
              </a:spcBef>
              <a:spcAft>
                <a:spcPts val="544"/>
              </a:spcAft>
            </a:pPr>
            <a:endParaRPr lang="pl-PL" sz="1600" b="1" u="sng" dirty="0">
              <a:solidFill>
                <a:schemeClr val="accent6">
                  <a:lumMod val="49000"/>
                </a:schemeClr>
              </a:solidFill>
              <a:latin typeface="Calibri"/>
              <a:ea typeface="Calibri"/>
            </a:endParaRPr>
          </a:p>
          <a:p>
            <a:pPr algn="just">
              <a:spcBef>
                <a:spcPts val="0"/>
              </a:spcBef>
              <a:spcAft>
                <a:spcPts val="544"/>
              </a:spcAft>
            </a:pPr>
            <a:r>
              <a:rPr lang="pl-PL" sz="1600" b="1" u="sng" dirty="0">
                <a:solidFill>
                  <a:schemeClr val="accent6">
                    <a:lumMod val="49000"/>
                  </a:schemeClr>
                </a:solidFill>
                <a:latin typeface="Calibri"/>
                <a:ea typeface="Calibri"/>
                <a:cs typeface="Poppins Light"/>
              </a:rPr>
              <a:t>Naruszenie </a:t>
            </a:r>
            <a:r>
              <a:rPr lang="pl-PL" sz="1600" b="1" u="sng" dirty="0">
                <a:solidFill>
                  <a:schemeClr val="accent6">
                    <a:lumMod val="49000"/>
                  </a:schemeClr>
                </a:solidFill>
                <a:latin typeface="Calibri"/>
                <a:ea typeface="Times New Roman" panose="02020603050405020304" pitchFamily="18" charset="0"/>
                <a:cs typeface="Poppins Light"/>
              </a:rPr>
              <a:t>art. 286 ust. 1 w zw. z art. 286 ust. 3 ustawy Pzp</a:t>
            </a:r>
            <a:r>
              <a:rPr lang="pl-PL" sz="1600" b="1" u="sng" dirty="0">
                <a:solidFill>
                  <a:schemeClr val="accent6">
                    <a:lumMod val="49000"/>
                  </a:schemeClr>
                </a:solidFill>
                <a:latin typeface="Calibri"/>
                <a:ea typeface="Calibri"/>
                <a:cs typeface="Poppins Light"/>
              </a:rPr>
              <a:t>:</a:t>
            </a:r>
          </a:p>
          <a:p>
            <a:pPr algn="just">
              <a:spcBef>
                <a:spcPts val="0"/>
              </a:spcBef>
              <a:spcAft>
                <a:spcPts val="544"/>
              </a:spcAft>
            </a:pPr>
            <a:r>
              <a:rPr lang="pl-PL" sz="1600" i="1" dirty="0">
                <a:solidFill>
                  <a:schemeClr val="accent6">
                    <a:lumMod val="49000"/>
                  </a:schemeClr>
                </a:solidFill>
                <a:latin typeface="Calibri"/>
                <a:ea typeface="Calibri"/>
                <a:cs typeface="Poppins Light"/>
              </a:rPr>
              <a:t>„1. W uzasadnionych przypadkach zamawiający może przed upływem terminu składania ofert zmienić treść SWZ.</a:t>
            </a:r>
          </a:p>
          <a:p>
            <a:pPr algn="just">
              <a:spcBef>
                <a:spcPts val="0"/>
              </a:spcBef>
              <a:spcAft>
                <a:spcPts val="544"/>
              </a:spcAft>
            </a:pPr>
            <a:r>
              <a:rPr lang="pl-PL" sz="1600" i="1" dirty="0">
                <a:solidFill>
                  <a:schemeClr val="accent6">
                    <a:lumMod val="49000"/>
                  </a:schemeClr>
                </a:solidFill>
                <a:latin typeface="Calibri"/>
                <a:ea typeface="Calibri"/>
                <a:cs typeface="Poppins Light"/>
              </a:rPr>
              <a:t>…</a:t>
            </a:r>
          </a:p>
          <a:p>
            <a:pPr algn="just">
              <a:spcBef>
                <a:spcPts val="0"/>
              </a:spcBef>
              <a:spcAft>
                <a:spcPts val="544"/>
              </a:spcAft>
            </a:pPr>
            <a:r>
              <a:rPr lang="pl-PL" sz="1600" i="1" dirty="0">
                <a:solidFill>
                  <a:schemeClr val="accent6">
                    <a:lumMod val="49000"/>
                  </a:schemeClr>
                </a:solidFill>
                <a:latin typeface="Calibri"/>
                <a:ea typeface="Calibri"/>
                <a:cs typeface="Poppins Light"/>
              </a:rPr>
              <a:t>3. W przypadku gdy zmiana treści SWZ jest istotna dla sporządzenia oferty lub wymaga od wykonawców dodatkowego czasu na zapoznanie się ze zmianą treści SWZ i przygotowanie ofert, zamawiający przedłuża termin składania ofert o czas niezbędny na ich przygotowanie.”</a:t>
            </a:r>
          </a:p>
          <a:p>
            <a:pPr algn="just">
              <a:spcBef>
                <a:spcPts val="0"/>
              </a:spcBef>
            </a:pPr>
            <a:endParaRPr lang="pl-PL" sz="1600" b="1" i="1" dirty="0">
              <a:solidFill>
                <a:schemeClr val="accent6">
                  <a:lumMod val="49000"/>
                </a:schemeClr>
              </a:solidFill>
              <a:latin typeface="Calibri"/>
              <a:ea typeface="Calibri"/>
            </a:endParaRPr>
          </a:p>
          <a:p>
            <a:pPr algn="just">
              <a:spcBef>
                <a:spcPts val="0"/>
              </a:spcBef>
            </a:pPr>
            <a:endParaRPr lang="pl-PL" sz="1600" b="1" i="1" dirty="0">
              <a:solidFill>
                <a:schemeClr val="accent6">
                  <a:lumMod val="49000"/>
                </a:schemeClr>
              </a:solidFill>
              <a:latin typeface="Calibri"/>
              <a:ea typeface="Calibri"/>
            </a:endParaRPr>
          </a:p>
          <a:p>
            <a:pPr algn="just">
              <a:spcBef>
                <a:spcPts val="0"/>
              </a:spcBef>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oraz korekty finansowej w wysokości 10%.</a:t>
            </a:r>
          </a:p>
        </p:txBody>
      </p:sp>
      <p:sp>
        <p:nvSpPr>
          <p:cNvPr id="5" name="Tytuł 3">
            <a:extLst>
              <a:ext uri="{FF2B5EF4-FFF2-40B4-BE49-F238E27FC236}">
                <a16:creationId xmlns:a16="http://schemas.microsoft.com/office/drawing/2014/main" id="{ED99957F-05AC-4C66-CBAB-56DA157A0406}"/>
              </a:ext>
            </a:extLst>
          </p:cNvPr>
          <p:cNvSpPr txBox="1">
            <a:spLocks/>
          </p:cNvSpPr>
          <p:nvPr/>
        </p:nvSpPr>
        <p:spPr>
          <a:xfrm>
            <a:off x="218937" y="972457"/>
            <a:ext cx="10546274" cy="18638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4245751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1866E-A31D-369C-DE00-1B541C30BC1F}"/>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A4B3CB84-1213-7EB5-DAD8-45C02F0AD68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41B335B3-40FE-BFB7-14A8-D4CD90D5AD50}"/>
              </a:ext>
            </a:extLst>
          </p:cNvPr>
          <p:cNvSpPr txBox="1"/>
          <p:nvPr/>
        </p:nvSpPr>
        <p:spPr>
          <a:xfrm>
            <a:off x="218937" y="1065650"/>
            <a:ext cx="11770089" cy="4901342"/>
          </a:xfrm>
          <a:prstGeom prst="rect">
            <a:avLst/>
          </a:prstGeom>
          <a:noFill/>
        </p:spPr>
        <p:txBody>
          <a:bodyPr wrap="square" lIns="91440" tIns="45720" rIns="91440" bIns="45720" anchor="t">
            <a:spAutoFit/>
          </a:bodyPr>
          <a:lstStyle/>
          <a:p>
            <a:pPr>
              <a:spcBef>
                <a:spcPts val="0"/>
              </a:spcBef>
            </a:pPr>
            <a:r>
              <a:rPr lang="pl-PL" sz="1600" b="1" u="sng" dirty="0">
                <a:solidFill>
                  <a:schemeClr val="accent6">
                    <a:lumMod val="49000"/>
                  </a:schemeClr>
                </a:solidFill>
                <a:latin typeface="Calibri"/>
                <a:ea typeface="Calibri"/>
                <a:cs typeface="Poppins Light"/>
              </a:rPr>
              <a:t>Opis naruszenia</a:t>
            </a:r>
            <a:r>
              <a:rPr lang="pl-PL" sz="1600" b="1" dirty="0">
                <a:solidFill>
                  <a:schemeClr val="accent6">
                    <a:lumMod val="49000"/>
                  </a:schemeClr>
                </a:solidFill>
                <a:latin typeface="Calibri"/>
                <a:ea typeface="Calibri"/>
                <a:cs typeface="Poppins Light"/>
              </a:rPr>
              <a:t>:</a:t>
            </a:r>
          </a:p>
          <a:p>
            <a:pPr algn="just">
              <a:spcBef>
                <a:spcPts val="0"/>
              </a:spcBef>
              <a:spcAft>
                <a:spcPts val="544"/>
              </a:spcAft>
            </a:pPr>
            <a:r>
              <a:rPr lang="pl-PL" sz="1600" b="1" dirty="0">
                <a:solidFill>
                  <a:schemeClr val="bg1"/>
                </a:solidFill>
                <a:latin typeface="Calibri"/>
                <a:ea typeface="Calibri"/>
                <a:cs typeface="Poppins Light"/>
              </a:rPr>
              <a:t>Określenie warunku udziału w postępowaniu dotyczącego sytuacji ekonomicznej i finansowej w sposób nieproporcjonalny do przedmiotu zamówienia poprzez wymaganie </a:t>
            </a:r>
            <a:r>
              <a:rPr lang="pl-PL" sz="1600" b="1" dirty="0">
                <a:solidFill>
                  <a:srgbClr val="FFFFFF"/>
                </a:solidFill>
                <a:latin typeface="Calibri"/>
                <a:ea typeface="Calibri"/>
                <a:cs typeface="Poppins Light"/>
              </a:rPr>
              <a:t>od Wykonawcy posiadania ubezpieczenia od odpowiedzialności cywilnej w zakresie prowadzonej działalności związanej z przedmiotem zamówienia na sumę ubezpieczenia równą co najmniej kwocie brutto wskazanej w ofercie wraz </a:t>
            </a:r>
            <a:br>
              <a:rPr lang="pl-PL" sz="1600" b="1" dirty="0">
                <a:solidFill>
                  <a:srgbClr val="FFFFFF"/>
                </a:solidFill>
                <a:latin typeface="Calibri"/>
                <a:ea typeface="Calibri"/>
                <a:cs typeface="Poppins Light"/>
              </a:rPr>
            </a:br>
            <a:r>
              <a:rPr lang="pl-PL" sz="1600" b="1" dirty="0">
                <a:solidFill>
                  <a:srgbClr val="FFFFFF"/>
                </a:solidFill>
                <a:latin typeface="Calibri"/>
                <a:ea typeface="Calibri"/>
                <a:cs typeface="Poppins Light"/>
              </a:rPr>
              <a:t>z potwierdzeniem opłaty składki, a w konsekwencji naruszenie zasady zachowania uczciwej konkurencji oraz równego traktowania wykonawców w postępowania.</a:t>
            </a:r>
          </a:p>
          <a:p>
            <a:pPr algn="just">
              <a:spcBef>
                <a:spcPts val="0"/>
              </a:spcBef>
            </a:pPr>
            <a:endParaRPr lang="pl-PL" sz="1600" b="1" dirty="0">
              <a:solidFill>
                <a:schemeClr val="bg1"/>
              </a:solidFill>
              <a:latin typeface="Calibri"/>
              <a:ea typeface="Times New Roman" panose="02020603050405020304" pitchFamily="18" charset="0"/>
              <a:cs typeface="Poppins Light"/>
            </a:endParaRPr>
          </a:p>
          <a:p>
            <a:pPr>
              <a:spcBef>
                <a:spcPts val="0"/>
              </a:spcBef>
            </a:pPr>
            <a:r>
              <a:rPr lang="pl-PL" sz="1600" b="1" u="sng" dirty="0">
                <a:solidFill>
                  <a:schemeClr val="accent6">
                    <a:lumMod val="49000"/>
                  </a:schemeClr>
                </a:solidFill>
                <a:latin typeface="Calibri"/>
                <a:ea typeface="Calibri"/>
                <a:cs typeface="Poppins Light"/>
              </a:rPr>
              <a:t>Naruszenie art. 112 ust. 1 w zw. z art. 16 pkt 1) i 3) ustawy Pzp:</a:t>
            </a:r>
          </a:p>
          <a:p>
            <a:pPr algn="just">
              <a:spcBef>
                <a:spcPts val="0"/>
              </a:spcBef>
            </a:pPr>
            <a:r>
              <a:rPr lang="pl-PL" sz="1600" i="1" dirty="0">
                <a:solidFill>
                  <a:schemeClr val="accent6">
                    <a:lumMod val="49000"/>
                  </a:schemeClr>
                </a:solidFill>
                <a:latin typeface="Calibri"/>
                <a:ea typeface="Calibri"/>
                <a:cs typeface="Poppins Light"/>
              </a:rPr>
              <a:t>Art. 112:</a:t>
            </a:r>
          </a:p>
          <a:p>
            <a:pPr algn="just">
              <a:spcBef>
                <a:spcPts val="0"/>
              </a:spcBef>
            </a:pPr>
            <a:r>
              <a:rPr lang="pl-PL" sz="1600" i="1" dirty="0">
                <a:solidFill>
                  <a:schemeClr val="accent6">
                    <a:lumMod val="49000"/>
                  </a:schemeClr>
                </a:solidFill>
                <a:latin typeface="Calibri"/>
                <a:ea typeface="Calibri"/>
                <a:cs typeface="Poppins Light"/>
              </a:rPr>
              <a:t>„Zamawiający określa warunki udziału w postępowaniu w sposób proporcjonalny do przedmiotu zamówienia oraz umożliwiający ocenę zdolności wykonawcy do należytego wykonania zamówienia, w szczególności wyrażając je jako minimalne poziomy zdolności.”</a:t>
            </a:r>
            <a:endParaRPr lang="pl-PL" sz="1600" b="1" i="1" u="sng" dirty="0">
              <a:solidFill>
                <a:schemeClr val="accent6">
                  <a:lumMod val="49000"/>
                </a:schemeClr>
              </a:solidFill>
              <a:latin typeface="Calibri"/>
              <a:ea typeface="Calibri"/>
              <a:cs typeface="Poppins Light"/>
            </a:endParaRPr>
          </a:p>
          <a:p>
            <a:pPr>
              <a:spcBef>
                <a:spcPts val="0"/>
              </a:spcBef>
            </a:pPr>
            <a:endParaRPr lang="pl-PL" sz="1200" b="1" i="1" dirty="0">
              <a:solidFill>
                <a:schemeClr val="tx2"/>
              </a:solidFill>
              <a:latin typeface="Calibri"/>
              <a:ea typeface="Calibri"/>
            </a:endParaRPr>
          </a:p>
          <a:p>
            <a:pPr>
              <a:spcBef>
                <a:spcPts val="0"/>
              </a:spcBef>
            </a:pPr>
            <a:r>
              <a:rPr lang="pl-PL" sz="1600" i="1" dirty="0">
                <a:solidFill>
                  <a:schemeClr val="accent6">
                    <a:lumMod val="49000"/>
                  </a:schemeClr>
                </a:solidFill>
                <a:latin typeface="Calibri"/>
                <a:cs typeface="Poppins Light"/>
              </a:rPr>
              <a:t>Art. 16: </a:t>
            </a:r>
          </a:p>
          <a:p>
            <a:pPr>
              <a:spcBef>
                <a:spcPts val="0"/>
              </a:spcBef>
            </a:pPr>
            <a:r>
              <a:rPr lang="pl-PL" sz="1600" i="1" dirty="0">
                <a:solidFill>
                  <a:schemeClr val="accent6">
                    <a:lumMod val="49000"/>
                  </a:schemeClr>
                </a:solidFill>
                <a:latin typeface="Calibri"/>
                <a:cs typeface="Poppins Light"/>
              </a:rPr>
              <a:t>„Zamawiający przygotowuje i przeprowadza postępowanie o udzielenie zamówienia w sposób:</a:t>
            </a:r>
          </a:p>
          <a:p>
            <a:pPr>
              <a:spcBef>
                <a:spcPts val="0"/>
              </a:spcBef>
            </a:pPr>
            <a:r>
              <a:rPr lang="pl-PL" sz="1600" i="1" dirty="0">
                <a:solidFill>
                  <a:schemeClr val="accent6">
                    <a:lumMod val="49000"/>
                  </a:schemeClr>
                </a:solidFill>
                <a:latin typeface="Calibri"/>
                <a:cs typeface="Poppins Light"/>
              </a:rPr>
              <a:t>1) zapewniający zachowanie uczciwej konkurencji oraz równe traktowanie wykonawców;</a:t>
            </a:r>
          </a:p>
          <a:p>
            <a:pPr>
              <a:spcBef>
                <a:spcPts val="0"/>
              </a:spcBef>
            </a:pPr>
            <a:r>
              <a:rPr lang="pl-PL" sz="1600" i="1" dirty="0">
                <a:solidFill>
                  <a:schemeClr val="accent6">
                    <a:lumMod val="49000"/>
                  </a:schemeClr>
                </a:solidFill>
                <a:latin typeface="Calibri"/>
                <a:cs typeface="Poppins Light"/>
              </a:rPr>
              <a:t>2) …;</a:t>
            </a:r>
          </a:p>
          <a:p>
            <a:pPr>
              <a:spcBef>
                <a:spcPts val="0"/>
              </a:spcBef>
            </a:pPr>
            <a:r>
              <a:rPr lang="pl-PL" sz="1600" i="1" dirty="0">
                <a:solidFill>
                  <a:schemeClr val="accent6">
                    <a:lumMod val="49000"/>
                  </a:schemeClr>
                </a:solidFill>
                <a:latin typeface="Calibri"/>
                <a:cs typeface="Poppins Light"/>
              </a:rPr>
              <a:t>3) proporcjonalny.”</a:t>
            </a:r>
          </a:p>
          <a:p>
            <a:pPr>
              <a:spcBef>
                <a:spcPts val="0"/>
              </a:spcBef>
            </a:pPr>
            <a:endParaRPr lang="pl-PL" sz="1600" b="1" i="1" dirty="0">
              <a:solidFill>
                <a:schemeClr val="tx2"/>
              </a:solidFill>
              <a:latin typeface="Calibri"/>
              <a:ea typeface="Calibri"/>
            </a:endParaRPr>
          </a:p>
          <a:p>
            <a:pPr>
              <a:spcBef>
                <a:spcPts val="0"/>
              </a:spcBef>
            </a:pPr>
            <a:r>
              <a:rPr lang="pl-PL" sz="1600" b="1" i="1" dirty="0">
                <a:solidFill>
                  <a:schemeClr val="tx2"/>
                </a:solidFill>
                <a:latin typeface="Calibri"/>
                <a:ea typeface="Calibri"/>
                <a:cs typeface="Poppins Light"/>
              </a:rPr>
              <a:t>Ustalenia: skutek finansowy w postaci przypisania do przedmiotowego naruszenia korekty finansowej w wysokości 5%.</a:t>
            </a:r>
          </a:p>
        </p:txBody>
      </p:sp>
      <p:sp>
        <p:nvSpPr>
          <p:cNvPr id="5" name="Tytuł 3">
            <a:extLst>
              <a:ext uri="{FF2B5EF4-FFF2-40B4-BE49-F238E27FC236}">
                <a16:creationId xmlns:a16="http://schemas.microsoft.com/office/drawing/2014/main" id="{69D2B00F-9A6E-045E-F344-A787BC63291A}"/>
              </a:ext>
            </a:extLst>
          </p:cNvPr>
          <p:cNvSpPr txBox="1">
            <a:spLocks/>
          </p:cNvSpPr>
          <p:nvPr/>
        </p:nvSpPr>
        <p:spPr>
          <a:xfrm>
            <a:off x="218937" y="972457"/>
            <a:ext cx="10546274" cy="18638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136825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69C3-0545-0212-D08B-9D29ED4C67E4}"/>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906A47EF-7EE0-6089-B10B-54981AAFC52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9B16306D-F879-60D8-FF45-293C4743EBBA}"/>
              </a:ext>
            </a:extLst>
          </p:cNvPr>
          <p:cNvSpPr txBox="1"/>
          <p:nvPr/>
        </p:nvSpPr>
        <p:spPr>
          <a:xfrm>
            <a:off x="218937" y="1056597"/>
            <a:ext cx="11770089" cy="5160387"/>
          </a:xfrm>
          <a:prstGeom prst="rect">
            <a:avLst/>
          </a:prstGeom>
          <a:noFill/>
        </p:spPr>
        <p:txBody>
          <a:bodyPr wrap="square" lIns="91440" tIns="45720" rIns="91440" bIns="45720" anchor="t">
            <a:spAutoFit/>
          </a:bodyPr>
          <a:lstStyle/>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spcBef>
                <a:spcPts val="0"/>
              </a:spcBef>
            </a:pPr>
            <a:r>
              <a:rPr lang="pl-PL" sz="1600" b="1" dirty="0">
                <a:solidFill>
                  <a:schemeClr val="bg1"/>
                </a:solidFill>
                <a:latin typeface="Calibri"/>
                <a:ea typeface="Calibri"/>
                <a:cs typeface="Poppins Light"/>
              </a:rPr>
              <a:t>Zaniechanie zamieszczenia ogłoszenia o zmianie ogłoszenia w Biuletynie Zamówień Publicznych, zgodnie z wymogami ustawy Pzp i brak przedłużenia terminu składania ofert o czas niezbędny na ich przygotowanie lub wprowadzenie zmian a w konsekwencji naruszenie zasady zachowania uczciwej konkurencji oraz równego traktowania wykonawców w postępowaniu.</a:t>
            </a:r>
          </a:p>
          <a:p>
            <a:pPr algn="just">
              <a:spcBef>
                <a:spcPts val="0"/>
              </a:spcBef>
            </a:pPr>
            <a:endParaRPr lang="pl-PL" sz="1200" b="1" dirty="0">
              <a:solidFill>
                <a:schemeClr val="accent6">
                  <a:lumMod val="49000"/>
                </a:schemeClr>
              </a:solidFill>
              <a:latin typeface="Calibri"/>
              <a:ea typeface="Calibri"/>
            </a:endParaRPr>
          </a:p>
          <a:p>
            <a:pPr>
              <a:spcBef>
                <a:spcPts val="0"/>
              </a:spcBef>
              <a:spcAft>
                <a:spcPts val="544"/>
              </a:spcAft>
            </a:pPr>
            <a:r>
              <a:rPr lang="pl-PL" sz="1600" b="1" u="sng" dirty="0">
                <a:solidFill>
                  <a:schemeClr val="accent6">
                    <a:lumMod val="49000"/>
                  </a:schemeClr>
                </a:solidFill>
                <a:latin typeface="Calibri"/>
                <a:ea typeface="Calibri"/>
                <a:cs typeface="Poppins Light"/>
              </a:rPr>
              <a:t>Naruszenie art. 271 ust. 3 ustawy Pzp, art. 286 ust. 3, 6 i 9 ustawy Pzp w zw. z art. 16 pkt 1) i 3) ustawy Pzp:</a:t>
            </a:r>
          </a:p>
          <a:p>
            <a:pPr>
              <a:spcBef>
                <a:spcPts val="0"/>
              </a:spcBef>
            </a:pPr>
            <a:r>
              <a:rPr lang="pl-PL" sz="1500" dirty="0">
                <a:solidFill>
                  <a:schemeClr val="accent6">
                    <a:lumMod val="49000"/>
                  </a:schemeClr>
                </a:solidFill>
                <a:latin typeface="Calibri"/>
                <a:ea typeface="Calibri"/>
                <a:cs typeface="Poppins Light"/>
              </a:rPr>
              <a:t>Art. 271 ust. 3:</a:t>
            </a:r>
          </a:p>
          <a:p>
            <a:pPr algn="just">
              <a:spcBef>
                <a:spcPts val="0"/>
              </a:spcBef>
              <a:spcAft>
                <a:spcPts val="544"/>
              </a:spcAft>
            </a:pPr>
            <a:r>
              <a:rPr lang="pl-PL" sz="1500" i="1" dirty="0">
                <a:solidFill>
                  <a:schemeClr val="accent6">
                    <a:lumMod val="49000"/>
                  </a:schemeClr>
                </a:solidFill>
                <a:latin typeface="Calibri"/>
                <a:ea typeface="Calibri"/>
                <a:cs typeface="Poppins Light"/>
              </a:rPr>
              <a:t>„Jeżeli zmiana, o której mowa w ust. 2, jest istotna, w szczególności dotyczy określenia przedmiotu, wielkości lub zakresu zamówienia, kryteriów oceny ofert, warunków udziału w postępowaniu lub sposobu oceny ich spełniania, zamawiający przedłuża termin składania wniosków o dopuszczenie do udziału w postępowaniu albo termin składania ofert o czas niezbędny na ich przygotowanie lub wprowadzenie zmian we wnioskach albo ofertach.”</a:t>
            </a:r>
          </a:p>
          <a:p>
            <a:pPr algn="just">
              <a:spcBef>
                <a:spcPts val="0"/>
              </a:spcBef>
            </a:pPr>
            <a:r>
              <a:rPr lang="pl-PL" sz="1500" dirty="0">
                <a:solidFill>
                  <a:schemeClr val="accent6">
                    <a:lumMod val="49000"/>
                  </a:schemeClr>
                </a:solidFill>
                <a:latin typeface="Calibri"/>
                <a:ea typeface="Calibri"/>
                <a:cs typeface="Poppins Light"/>
              </a:rPr>
              <a:t>Art. 286:</a:t>
            </a:r>
          </a:p>
          <a:p>
            <a:pPr algn="just">
              <a:spcBef>
                <a:spcPts val="0"/>
              </a:spcBef>
            </a:pPr>
            <a:r>
              <a:rPr lang="pl-PL" sz="1500" i="1" dirty="0">
                <a:solidFill>
                  <a:schemeClr val="accent6">
                    <a:lumMod val="49000"/>
                  </a:schemeClr>
                </a:solidFill>
                <a:latin typeface="Calibri"/>
                <a:ea typeface="Calibri"/>
                <a:cs typeface="Poppins Light"/>
              </a:rPr>
              <a:t>„3. W przypadku gdy zmiana treści SWZ jest istotna dla sporządzenia oferty lub wymaga od wykonawców dodatkowego czasu na zapoznanie się ze zmianą treści SWZ i przygotowanie ofert, zamawiający przedłuża termin składania ofert o czas niezbędny na ich przygotowanie.</a:t>
            </a:r>
          </a:p>
          <a:p>
            <a:pPr algn="just">
              <a:spcBef>
                <a:spcPts val="0"/>
              </a:spcBef>
            </a:pPr>
            <a:r>
              <a:rPr lang="pl-PL" sz="1200" i="1" dirty="0">
                <a:solidFill>
                  <a:schemeClr val="accent6">
                    <a:lumMod val="49000"/>
                  </a:schemeClr>
                </a:solidFill>
                <a:latin typeface="Calibri"/>
                <a:ea typeface="Calibri"/>
                <a:cs typeface="Poppins Light"/>
              </a:rPr>
              <a:t>…</a:t>
            </a:r>
          </a:p>
          <a:p>
            <a:pPr algn="just">
              <a:spcBef>
                <a:spcPts val="0"/>
              </a:spcBef>
            </a:pPr>
            <a:r>
              <a:rPr lang="pl-PL" sz="1500" i="1" dirty="0">
                <a:solidFill>
                  <a:schemeClr val="accent6">
                    <a:lumMod val="49000"/>
                  </a:schemeClr>
                </a:solidFill>
                <a:latin typeface="Calibri"/>
                <a:ea typeface="Calibri"/>
                <a:cs typeface="Poppins Light"/>
              </a:rPr>
              <a:t>6. Informację o przedłużonym terminie składania odpowiednio ofert albo ofert podlegających negocjacjom zamawiający zamieszcza w ogłoszeniu, o którym mowa w art. 267 ust. 2 pkt 6.</a:t>
            </a:r>
          </a:p>
          <a:p>
            <a:pPr algn="just">
              <a:spcBef>
                <a:spcPts val="0"/>
              </a:spcBef>
            </a:pPr>
            <a:r>
              <a:rPr lang="pl-PL" sz="1200" i="1" dirty="0">
                <a:solidFill>
                  <a:schemeClr val="accent6">
                    <a:lumMod val="49000"/>
                  </a:schemeClr>
                </a:solidFill>
                <a:latin typeface="Calibri"/>
                <a:ea typeface="Calibri"/>
                <a:cs typeface="Poppins Light"/>
              </a:rPr>
              <a:t>…</a:t>
            </a:r>
          </a:p>
          <a:p>
            <a:pPr algn="just">
              <a:spcBef>
                <a:spcPts val="0"/>
              </a:spcBef>
            </a:pPr>
            <a:r>
              <a:rPr lang="pl-PL" sz="1500" i="1" dirty="0">
                <a:solidFill>
                  <a:schemeClr val="accent6">
                    <a:lumMod val="49000"/>
                  </a:schemeClr>
                </a:solidFill>
                <a:latin typeface="Calibri"/>
                <a:ea typeface="Calibri"/>
                <a:cs typeface="Poppins Light"/>
              </a:rPr>
              <a:t>9. W przypadku gdy zmiana treści odpowiednio SWZ albo opisu potrzeb i wymagań prowadzi do zmiany treści ogłoszenia o zamówieniu, zamawiający zamieszcza w Biuletynie Zamówień Publicznych ogłoszenie, o którym mowa w art. 267 ust. 2 pkt 6.”</a:t>
            </a:r>
          </a:p>
          <a:p>
            <a:pPr algn="just">
              <a:spcBef>
                <a:spcPts val="0"/>
              </a:spcBef>
            </a:pPr>
            <a:endParaRPr lang="pl-PL" sz="800" i="1" dirty="0">
              <a:solidFill>
                <a:schemeClr val="accent6">
                  <a:lumMod val="49000"/>
                </a:schemeClr>
              </a:solidFill>
              <a:latin typeface="Calibri"/>
              <a:ea typeface="Calibri"/>
            </a:endParaRPr>
          </a:p>
          <a:p>
            <a:pPr algn="just">
              <a:spcBef>
                <a:spcPts val="0"/>
              </a:spcBef>
              <a:spcAft>
                <a:spcPts val="544"/>
              </a:spcAft>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oraz korekty finansowej w wysokości 5%.</a:t>
            </a:r>
          </a:p>
        </p:txBody>
      </p:sp>
      <p:sp>
        <p:nvSpPr>
          <p:cNvPr id="5" name="Tytuł 3">
            <a:extLst>
              <a:ext uri="{FF2B5EF4-FFF2-40B4-BE49-F238E27FC236}">
                <a16:creationId xmlns:a16="http://schemas.microsoft.com/office/drawing/2014/main" id="{44DC62CA-7889-356C-38D5-866C41A01090}"/>
              </a:ext>
            </a:extLst>
          </p:cNvPr>
          <p:cNvSpPr txBox="1">
            <a:spLocks/>
          </p:cNvSpPr>
          <p:nvPr/>
        </p:nvSpPr>
        <p:spPr>
          <a:xfrm>
            <a:off x="218937" y="972457"/>
            <a:ext cx="10546274" cy="18638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3096701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56BE-BBCE-ADEB-07EE-70E75CE871F9}"/>
            </a:ext>
          </a:extLst>
        </p:cNvPr>
        <p:cNvGrpSpPr/>
        <p:nvPr/>
      </p:nvGrpSpPr>
      <p:grpSpPr>
        <a:xfrm>
          <a:off x="0" y="0"/>
          <a:ext cx="0" cy="0"/>
          <a:chOff x="0" y="0"/>
          <a:chExt cx="0" cy="0"/>
        </a:xfrm>
      </p:grpSpPr>
      <p:pic>
        <p:nvPicPr>
          <p:cNvPr id="2" name="Symbol zastępczy obrazu 5">
            <a:extLst>
              <a:ext uri="{FF2B5EF4-FFF2-40B4-BE49-F238E27FC236}">
                <a16:creationId xmlns:a16="http://schemas.microsoft.com/office/drawing/2014/main" id="{21DE9E36-D1C6-993E-C72E-22E3CDCE901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972457"/>
          </a:xfrm>
          <a:prstGeom prst="rect">
            <a:avLst/>
          </a:prstGeom>
        </p:spPr>
      </p:pic>
      <p:sp>
        <p:nvSpPr>
          <p:cNvPr id="4" name="pole tekstowe 3">
            <a:extLst>
              <a:ext uri="{FF2B5EF4-FFF2-40B4-BE49-F238E27FC236}">
                <a16:creationId xmlns:a16="http://schemas.microsoft.com/office/drawing/2014/main" id="{DD9D5297-8144-BF57-E05E-DB92B242A3B4}"/>
              </a:ext>
            </a:extLst>
          </p:cNvPr>
          <p:cNvSpPr txBox="1"/>
          <p:nvPr/>
        </p:nvSpPr>
        <p:spPr>
          <a:xfrm>
            <a:off x="210955" y="1343814"/>
            <a:ext cx="11770089" cy="4480714"/>
          </a:xfrm>
          <a:prstGeom prst="rect">
            <a:avLst/>
          </a:prstGeom>
          <a:noFill/>
        </p:spPr>
        <p:txBody>
          <a:bodyPr wrap="square" lIns="91440" tIns="45720" rIns="91440" bIns="45720" anchor="t">
            <a:spAutoFit/>
          </a:bodyPr>
          <a:lstStyle/>
          <a:p>
            <a:pPr algn="just">
              <a:spcBef>
                <a:spcPts val="0"/>
              </a:spcBef>
            </a:pPr>
            <a:r>
              <a:rPr lang="pl-PL" sz="1600" b="1" u="sng" dirty="0">
                <a:solidFill>
                  <a:schemeClr val="accent6">
                    <a:lumMod val="49000"/>
                  </a:schemeClr>
                </a:solidFill>
                <a:latin typeface="Calibri"/>
                <a:ea typeface="Calibri"/>
                <a:cs typeface="Poppins Light"/>
              </a:rPr>
              <a:t>Opis naruszenia:</a:t>
            </a:r>
          </a:p>
          <a:p>
            <a:pPr algn="just"/>
            <a:r>
              <a:rPr lang="pl-PL" sz="1600" b="1" dirty="0">
                <a:solidFill>
                  <a:schemeClr val="bg1"/>
                </a:solidFill>
                <a:latin typeface="Calibri"/>
                <a:ea typeface="Times New Roman" panose="02020603050405020304" pitchFamily="18" charset="0"/>
                <a:cs typeface="Times New Roman"/>
              </a:rPr>
              <a:t>Beneficjent aneksem wydłużył termin realizacji umowy o 7 miesięcy. Niemniej nie wskazał na możliwość ewentualnych modyfikacji umowy w zakresie zmiany terminu zarówno w treści ogłoszenia o zamówieniu, jak i w SIWZ oraz nie określił warunków dokonania takiej zmiany.</a:t>
            </a:r>
          </a:p>
          <a:p>
            <a:pPr algn="just"/>
            <a:endParaRPr lang="pl-PL" sz="1600" b="1" u="sng" dirty="0">
              <a:solidFill>
                <a:schemeClr val="accent6">
                  <a:lumMod val="49000"/>
                </a:schemeClr>
              </a:solidFill>
              <a:latin typeface="Calibri"/>
              <a:ea typeface="Calibri"/>
              <a:cs typeface="Poppins Light"/>
            </a:endParaRPr>
          </a:p>
          <a:p>
            <a:pPr algn="just"/>
            <a:r>
              <a:rPr lang="pl-PL" sz="1600" b="1" u="sng" dirty="0">
                <a:solidFill>
                  <a:schemeClr val="accent6">
                    <a:lumMod val="49000"/>
                  </a:schemeClr>
                </a:solidFill>
                <a:latin typeface="Calibri"/>
                <a:ea typeface="Calibri"/>
                <a:cs typeface="Poppins Light"/>
              </a:rPr>
              <a:t>Naruszenie art. 455 ust. 1 pkt 1 ustawy Pzp:</a:t>
            </a:r>
          </a:p>
          <a:p>
            <a:pPr algn="just">
              <a:spcBef>
                <a:spcPts val="544"/>
              </a:spcBef>
            </a:pPr>
            <a:r>
              <a:rPr lang="pl-PL" sz="1600" i="1" dirty="0">
                <a:solidFill>
                  <a:schemeClr val="accent6">
                    <a:lumMod val="49000"/>
                  </a:schemeClr>
                </a:solidFill>
                <a:latin typeface="Calibri"/>
                <a:ea typeface="Times New Roman" panose="02020603050405020304" pitchFamily="18" charset="0"/>
                <a:cs typeface="Times New Roman"/>
              </a:rPr>
              <a:t>„1. Dopuszczalna jest zmiana umowy bez przeprowadzenia nowego postępowania o udzielenie zamówienia:</a:t>
            </a:r>
          </a:p>
          <a:p>
            <a:pPr algn="just">
              <a:spcBef>
                <a:spcPts val="544"/>
              </a:spcBef>
            </a:pPr>
            <a:r>
              <a:rPr lang="pl-PL" sz="1600" i="1" dirty="0">
                <a:solidFill>
                  <a:schemeClr val="accent6">
                    <a:lumMod val="49000"/>
                  </a:schemeClr>
                </a:solidFill>
                <a:latin typeface="Calibri"/>
                <a:ea typeface="Times New Roman" panose="02020603050405020304" pitchFamily="18" charset="0"/>
                <a:cs typeface="Times New Roman"/>
              </a:rPr>
              <a:t>1) niezależnie od wartości tej zmiany, o ile została przewidziana w ogłoszeniu o zamówieniu lub dokumentach zamówienia, w postaci jasnych, precyzyjnych i jednoznacznych postanowień umownych, które mogą obejmować postanowienia dotyczące zasad wprowadzania zmian wysokości ceny, jeżeli spełniają one łącznie następujące warunki:</a:t>
            </a:r>
          </a:p>
          <a:p>
            <a:pPr algn="just">
              <a:spcBef>
                <a:spcPts val="544"/>
              </a:spcBef>
            </a:pPr>
            <a:r>
              <a:rPr lang="pl-PL" sz="1600" i="1" dirty="0">
                <a:solidFill>
                  <a:schemeClr val="accent6">
                    <a:lumMod val="49000"/>
                  </a:schemeClr>
                </a:solidFill>
                <a:latin typeface="Calibri"/>
                <a:ea typeface="Times New Roman" panose="02020603050405020304" pitchFamily="18" charset="0"/>
                <a:cs typeface="Times New Roman"/>
              </a:rPr>
              <a:t>a) określają rodzaj i zakres zmian,</a:t>
            </a:r>
          </a:p>
          <a:p>
            <a:pPr algn="just">
              <a:spcBef>
                <a:spcPts val="544"/>
              </a:spcBef>
            </a:pPr>
            <a:r>
              <a:rPr lang="pl-PL" sz="1600" i="1" dirty="0">
                <a:solidFill>
                  <a:schemeClr val="accent6">
                    <a:lumMod val="49000"/>
                  </a:schemeClr>
                </a:solidFill>
                <a:latin typeface="Calibri"/>
                <a:ea typeface="Times New Roman" panose="02020603050405020304" pitchFamily="18" charset="0"/>
                <a:cs typeface="Times New Roman"/>
              </a:rPr>
              <a:t>b) określają warunki wprowadzenia zmian,</a:t>
            </a:r>
          </a:p>
          <a:p>
            <a:pPr algn="just">
              <a:spcBef>
                <a:spcPts val="544"/>
              </a:spcBef>
            </a:pPr>
            <a:r>
              <a:rPr lang="pl-PL" sz="1600" i="1" dirty="0">
                <a:solidFill>
                  <a:schemeClr val="accent6">
                    <a:lumMod val="49000"/>
                  </a:schemeClr>
                </a:solidFill>
                <a:latin typeface="Calibri"/>
                <a:ea typeface="Times New Roman" panose="02020603050405020304" pitchFamily="18" charset="0"/>
                <a:cs typeface="Times New Roman"/>
              </a:rPr>
              <a:t>c) nie przewidują takich zmian, które modyfikowałyby ogólny charakter umowy</a:t>
            </a:r>
            <a:r>
              <a:rPr lang="pl-PL" sz="1600" dirty="0">
                <a:solidFill>
                  <a:schemeClr val="accent6">
                    <a:lumMod val="49000"/>
                  </a:schemeClr>
                </a:solidFill>
                <a:latin typeface="Calibri"/>
                <a:ea typeface="Times New Roman" panose="02020603050405020304" pitchFamily="18" charset="0"/>
                <a:cs typeface="Times New Roman"/>
              </a:rPr>
              <a:t>.”</a:t>
            </a:r>
          </a:p>
          <a:p>
            <a:pPr algn="just">
              <a:spcBef>
                <a:spcPts val="544"/>
              </a:spcBef>
            </a:pPr>
            <a:endParaRPr lang="pl-PL" sz="1600" b="1" i="1" dirty="0">
              <a:solidFill>
                <a:schemeClr val="accent6">
                  <a:lumMod val="49000"/>
                </a:schemeClr>
              </a:solidFill>
              <a:latin typeface="Calibri"/>
              <a:ea typeface="Calibri"/>
              <a:cs typeface="Times New Roman" panose="02020603050405020304" pitchFamily="18" charset="0"/>
            </a:endParaRPr>
          </a:p>
          <a:p>
            <a:pPr algn="just">
              <a:spcBef>
                <a:spcPts val="544"/>
              </a:spcBef>
            </a:pPr>
            <a:r>
              <a:rPr lang="pl-PL" sz="1600" b="1" i="1" dirty="0">
                <a:solidFill>
                  <a:schemeClr val="tx2"/>
                </a:solidFill>
                <a:latin typeface="Calibri"/>
                <a:ea typeface="Calibri"/>
                <a:cs typeface="Poppins Light"/>
              </a:rPr>
              <a:t>Ustalenia: skutek finansowy w postaci przypisania do przedmiotowego naruszenia wskaźnika pomniejszającego wartość kwalifikowaną kontraktu w wysokości 25%. </a:t>
            </a:r>
          </a:p>
        </p:txBody>
      </p:sp>
      <p:sp>
        <p:nvSpPr>
          <p:cNvPr id="5" name="Tytuł 3">
            <a:extLst>
              <a:ext uri="{FF2B5EF4-FFF2-40B4-BE49-F238E27FC236}">
                <a16:creationId xmlns:a16="http://schemas.microsoft.com/office/drawing/2014/main" id="{26C4CBA9-996E-6DBA-21C2-A0BB6F42A965}"/>
              </a:ext>
            </a:extLst>
          </p:cNvPr>
          <p:cNvSpPr txBox="1">
            <a:spLocks/>
          </p:cNvSpPr>
          <p:nvPr/>
        </p:nvSpPr>
        <p:spPr>
          <a:xfrm>
            <a:off x="218937" y="972457"/>
            <a:ext cx="10546274" cy="186387"/>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cap="all" spc="50" baseline="0">
                <a:solidFill>
                  <a:schemeClr val="bg1"/>
                </a:solidFill>
                <a:latin typeface="+mj-lt"/>
                <a:ea typeface="+mj-ea"/>
                <a:cs typeface="Poppins" pitchFamily="2" charset="77"/>
              </a:defRPr>
            </a:lvl1pPr>
          </a:lstStyle>
          <a:p>
            <a:pPr algn="ctr"/>
            <a:endParaRPr lang="en-US" dirty="0">
              <a:solidFill>
                <a:srgbClr val="FF0000"/>
              </a:solidFill>
            </a:endParaRPr>
          </a:p>
        </p:txBody>
      </p:sp>
    </p:spTree>
    <p:extLst>
      <p:ext uri="{BB962C8B-B14F-4D97-AF65-F5344CB8AC3E}">
        <p14:creationId xmlns:p14="http://schemas.microsoft.com/office/powerpoint/2010/main" val="1077562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9FC3-5E91-FD6D-87F6-2E9993C300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5F08BD6-C8CB-34DB-6D32-6B8714A97BF2}"/>
              </a:ext>
            </a:extLst>
          </p:cNvPr>
          <p:cNvSpPr>
            <a:spLocks noGrp="1"/>
          </p:cNvSpPr>
          <p:nvPr>
            <p:ph type="body" sz="quarter" idx="13"/>
          </p:nvPr>
        </p:nvSpPr>
        <p:spPr>
          <a:xfrm>
            <a:off x="469342" y="972457"/>
            <a:ext cx="11627583" cy="1157531"/>
          </a:xfrm>
        </p:spPr>
        <p:txBody>
          <a:bodyPr anchor="ctr">
            <a:normAutofit/>
          </a:bodyPr>
          <a:lstStyle/>
          <a:p>
            <a:r>
              <a:rPr lang="pl-PL" sz="2400" dirty="0">
                <a:latin typeface="Calibri"/>
                <a:ea typeface="Calibri"/>
                <a:cs typeface="Calibri"/>
              </a:rPr>
              <a:t>WYŁĄCZENIA STOSOWANIA USTAWY PZP W CELU USUWANIA SKUTKÓW POWODZI</a:t>
            </a:r>
            <a:endParaRPr lang="en-US" sz="2400" dirty="0">
              <a:latin typeface="Calibri"/>
              <a:ea typeface="Calibri"/>
              <a:cs typeface="Calibri"/>
            </a:endParaRPr>
          </a:p>
        </p:txBody>
      </p:sp>
      <p:sp>
        <p:nvSpPr>
          <p:cNvPr id="4" name="Text Placeholder 3">
            <a:extLst>
              <a:ext uri="{FF2B5EF4-FFF2-40B4-BE49-F238E27FC236}">
                <a16:creationId xmlns:a16="http://schemas.microsoft.com/office/drawing/2014/main" id="{7BE4EB0D-C678-E397-2733-53E96DA94432}"/>
              </a:ext>
            </a:extLst>
          </p:cNvPr>
          <p:cNvSpPr>
            <a:spLocks noGrp="1"/>
          </p:cNvSpPr>
          <p:nvPr>
            <p:ph type="body" sz="quarter" idx="14"/>
          </p:nvPr>
        </p:nvSpPr>
        <p:spPr>
          <a:xfrm>
            <a:off x="469342" y="2217588"/>
            <a:ext cx="11030508" cy="3103827"/>
          </a:xfrm>
        </p:spPr>
        <p:txBody>
          <a:bodyPr anchor="ctr">
            <a:normAutofit/>
          </a:bodyPr>
          <a:lstStyle/>
          <a:p>
            <a:pPr algn="just">
              <a:lnSpc>
                <a:spcPct val="100000"/>
              </a:lnSpc>
              <a:spcBef>
                <a:spcPts val="0"/>
              </a:spcBef>
            </a:pPr>
            <a:r>
              <a:rPr lang="pl-PL" dirty="0"/>
              <a:t>Zgodnie  z art. 30 ustawy z dnia 1 października 2024 r. o zmianie ustawy o szczególnych rozwiązaniach związanych z usuwaniem skutków powodzi oraz niektórych innych ustaw (Dz. U. poz. 1473):</a:t>
            </a:r>
          </a:p>
          <a:p>
            <a:pPr algn="just">
              <a:lnSpc>
                <a:spcPct val="100000"/>
              </a:lnSpc>
              <a:spcBef>
                <a:spcPts val="0"/>
              </a:spcBef>
            </a:pPr>
            <a:r>
              <a:rPr lang="pl-PL" dirty="0"/>
              <a:t> </a:t>
            </a:r>
          </a:p>
          <a:p>
            <a:pPr marL="285750" indent="-285750" algn="just">
              <a:lnSpc>
                <a:spcPct val="100000"/>
              </a:lnSpc>
              <a:spcBef>
                <a:spcPts val="0"/>
              </a:spcBef>
              <a:buFont typeface="Wingdings" panose="020B0604020202020204" pitchFamily="34" charset="0"/>
              <a:buChar char="v"/>
            </a:pPr>
            <a:r>
              <a:rPr lang="pl-PL" dirty="0"/>
              <a:t>w okresie 6 miesięcy od dnia wejścia w życie ustawy, do udzielania zamówień publicznych na usługi lub dostawy związanych z usuwaniem skutków zdarzeń spowodowanych wystąpieniem powodzi nie stosuje się przepisów ustawy z dnia 11 września 2019 r. – Prawo zamówień publicznych ;</a:t>
            </a:r>
          </a:p>
          <a:p>
            <a:pPr marL="285750" indent="-285750" algn="just">
              <a:lnSpc>
                <a:spcPct val="100000"/>
              </a:lnSpc>
              <a:spcBef>
                <a:spcPts val="0"/>
              </a:spcBef>
              <a:buFont typeface="Wingdings" panose="020B0604020202020204" pitchFamily="34" charset="0"/>
              <a:buChar char="v"/>
            </a:pPr>
            <a:r>
              <a:rPr lang="pl-PL" dirty="0"/>
              <a:t>Zamawiający, w terminie 30 dni od dnia udzielenia zamówienia, zamieszcza w Biuletynie Zamówień Publicznych informację o udzieleniu tego zamówienia.</a:t>
            </a:r>
            <a:endParaRPr lang="en-US" dirty="0">
              <a:latin typeface="Calibri"/>
              <a:cs typeface="Calibri"/>
            </a:endParaRPr>
          </a:p>
        </p:txBody>
      </p:sp>
      <p:pic>
        <p:nvPicPr>
          <p:cNvPr id="11" name="Symbol zastępczy obrazu 10">
            <a:extLst>
              <a:ext uri="{FF2B5EF4-FFF2-40B4-BE49-F238E27FC236}">
                <a16:creationId xmlns:a16="http://schemas.microsoft.com/office/drawing/2014/main" id="{3AA5179B-FD5E-0B0A-86FA-C3033D52E51A}"/>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p:blipFill>
        <p:spPr>
          <a:xfrm>
            <a:off x="0" y="0"/>
            <a:ext cx="12192000" cy="972457"/>
          </a:xfrm>
        </p:spPr>
      </p:pic>
      <p:sp>
        <p:nvSpPr>
          <p:cNvPr id="5" name="Prostokąt 4">
            <a:extLst>
              <a:ext uri="{FF2B5EF4-FFF2-40B4-BE49-F238E27FC236}">
                <a16:creationId xmlns:a16="http://schemas.microsoft.com/office/drawing/2014/main" id="{E10BEEB4-D4DC-A6C6-3000-9441F1EE0E33}"/>
              </a:ext>
            </a:extLst>
          </p:cNvPr>
          <p:cNvSpPr/>
          <p:nvPr/>
        </p:nvSpPr>
        <p:spPr>
          <a:xfrm>
            <a:off x="0" y="6318780"/>
            <a:ext cx="12192000" cy="539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0FF1FEA2-560F-359D-98C6-06CE7F2447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59811" y="6318780"/>
            <a:ext cx="5672379" cy="539220"/>
          </a:xfrm>
          <a:prstGeom prst="rect">
            <a:avLst/>
          </a:prstGeom>
        </p:spPr>
      </p:pic>
      <p:sp>
        <p:nvSpPr>
          <p:cNvPr id="2" name="Prostokąt 1">
            <a:extLst>
              <a:ext uri="{FF2B5EF4-FFF2-40B4-BE49-F238E27FC236}">
                <a16:creationId xmlns:a16="http://schemas.microsoft.com/office/drawing/2014/main" id="{C5CCA315-1BB0-E939-44BF-9F93510FB1C3}"/>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Grafika 7">
            <a:extLst>
              <a:ext uri="{FF2B5EF4-FFF2-40B4-BE49-F238E27FC236}">
                <a16:creationId xmlns:a16="http://schemas.microsoft.com/office/drawing/2014/main" id="{1E10B391-66B7-9803-0A47-55696D26E3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243573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2A07-7BD7-27A6-E089-0E33C87748C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772F52A-4FAB-E3E4-ED7B-393D3946DBD4}"/>
              </a:ext>
            </a:extLst>
          </p:cNvPr>
          <p:cNvSpPr>
            <a:spLocks noGrp="1"/>
          </p:cNvSpPr>
          <p:nvPr>
            <p:ph type="title"/>
          </p:nvPr>
        </p:nvSpPr>
        <p:spPr>
          <a:xfrm>
            <a:off x="699163" y="321372"/>
            <a:ext cx="10486931" cy="456858"/>
          </a:xfrm>
        </p:spPr>
        <p:txBody>
          <a:bodyPr>
            <a:normAutofit/>
          </a:bodyPr>
          <a:lstStyle/>
          <a:p>
            <a:pPr algn="ctr"/>
            <a:r>
              <a:rPr lang="pl-PL" sz="2400" dirty="0">
                <a:latin typeface="+mn-lt"/>
              </a:rPr>
              <a:t>	WNIOSKI I REKOMENDACJE IK UP</a:t>
            </a:r>
          </a:p>
        </p:txBody>
      </p:sp>
      <p:sp>
        <p:nvSpPr>
          <p:cNvPr id="3" name="Symbol zastępczy zawartości 2">
            <a:extLst>
              <a:ext uri="{FF2B5EF4-FFF2-40B4-BE49-F238E27FC236}">
                <a16:creationId xmlns:a16="http://schemas.microsoft.com/office/drawing/2014/main" id="{6CCE7447-01A6-45B4-90F2-D322058D8C7B}"/>
              </a:ext>
            </a:extLst>
          </p:cNvPr>
          <p:cNvSpPr>
            <a:spLocks noGrp="1"/>
          </p:cNvSpPr>
          <p:nvPr>
            <p:ph idx="1"/>
          </p:nvPr>
        </p:nvSpPr>
        <p:spPr>
          <a:xfrm>
            <a:off x="192947" y="872720"/>
            <a:ext cx="11870422" cy="5344679"/>
          </a:xfrm>
        </p:spPr>
        <p:txBody>
          <a:bodyPr>
            <a:normAutofit/>
          </a:bodyPr>
          <a:lstStyle/>
          <a:p>
            <a:pPr marL="342900" indent="-342900" algn="just">
              <a:spcBef>
                <a:spcPts val="1089"/>
              </a:spcBef>
              <a:buFont typeface="Arial" panose="020B0604020202020204" pitchFamily="34" charset="0"/>
              <a:buChar char="•"/>
            </a:pPr>
            <a:r>
              <a:rPr lang="pl-PL" altLang="pl-PL" dirty="0"/>
              <a:t>wyłączenie stosowania ustawy </a:t>
            </a:r>
            <a:r>
              <a:rPr lang="pl-PL" altLang="pl-PL" dirty="0" err="1"/>
              <a:t>Pzp</a:t>
            </a:r>
            <a:r>
              <a:rPr lang="pl-PL" altLang="pl-PL" dirty="0"/>
              <a:t> dotyczy wszystkich zamówień na usługi lub dostawy, bez względu na ich wartość – również zamówień powyżej progów unijnych;</a:t>
            </a:r>
          </a:p>
          <a:p>
            <a:pPr marL="342900" indent="-342900" algn="just">
              <a:spcBef>
                <a:spcPts val="1089"/>
              </a:spcBef>
              <a:buFont typeface="Arial" panose="020B0604020202020204" pitchFamily="34" charset="0"/>
              <a:buChar char="•"/>
            </a:pPr>
            <a:r>
              <a:rPr lang="pl-PL" altLang="pl-PL" dirty="0"/>
              <a:t>w opinii KE (z okresu epidemii COVID-19)  dyrektywy unijne dotyczące zamówień (a co za tym idzie i prawodawstwo krajowe) zawierają mechanizmy zapewniające dostateczną elastyczność przy udzielaniu zamówień w sytuacjach nadzwyczajnych,</a:t>
            </a:r>
          </a:p>
          <a:p>
            <a:pPr marL="342900" indent="-342900" algn="just">
              <a:spcBef>
                <a:spcPts val="1089"/>
              </a:spcBef>
              <a:buFont typeface="Arial" panose="020B0604020202020204" pitchFamily="34" charset="0"/>
              <a:buChar char="•"/>
            </a:pPr>
            <a:r>
              <a:rPr lang="pl-PL" altLang="pl-PL" dirty="0"/>
              <a:t>istnieje potencjalne ryzyko dla beneficjentów projektów unijnych – w przypadku kontroli służb audytowych i potwierdzenia zastrzeżeń, możliwe jest zastosowanie korekt finansowych;</a:t>
            </a:r>
          </a:p>
          <a:p>
            <a:pPr marL="342900" indent="-342900" algn="just">
              <a:spcBef>
                <a:spcPts val="1089"/>
              </a:spcBef>
              <a:buFont typeface="Arial" panose="020B0604020202020204" pitchFamily="34" charset="0"/>
              <a:buChar char="•"/>
            </a:pPr>
            <a:r>
              <a:rPr lang="pl-PL" dirty="0"/>
              <a:t>IK UP zaleca dużą ostrożność do ewentualnego stosowania </a:t>
            </a:r>
            <a:r>
              <a:rPr lang="pl-PL" dirty="0" err="1"/>
              <a:t>wyłączeń</a:t>
            </a:r>
            <a:r>
              <a:rPr lang="pl-PL" dirty="0"/>
              <a:t> ustawy </a:t>
            </a:r>
            <a:r>
              <a:rPr lang="pl-PL" dirty="0" err="1"/>
              <a:t>Pzp</a:t>
            </a:r>
            <a:r>
              <a:rPr lang="pl-PL" dirty="0"/>
              <a:t> wskazując jednocześnie, że w </a:t>
            </a:r>
            <a:r>
              <a:rPr lang="pl-PL" i="1" dirty="0"/>
              <a:t>Wytycznych dotyczących kwalifikowalności wydatków na lata 2021-2027 </a:t>
            </a:r>
            <a:r>
              <a:rPr lang="pl-PL" dirty="0"/>
              <a:t>przewidziano możliwości odstąpienia od stosowania zasady konkurencyjności:</a:t>
            </a:r>
          </a:p>
          <a:p>
            <a:pPr marL="514350" lvl="1" indent="-285750">
              <a:buFont typeface="Wingdings" panose="05000000000000000000" pitchFamily="2" charset="2"/>
              <a:buChar char="Ø"/>
            </a:pPr>
            <a:r>
              <a:rPr lang="pl-PL" sz="1800" dirty="0"/>
              <a:t>w sytuacji, w której ze względu na wyjątkową sytuację niewynikającą z przyczyn leżących po stronie zamawiającego, której wcześniej nie można było przewidzieć (np. klęski żywiołowe, katastrofy, awarie), wymagane jest natychmiastowe wykonanie zamówienia i nie można zachować wymaganych terminów składania ofert,</a:t>
            </a:r>
          </a:p>
          <a:p>
            <a:pPr marL="514350" lvl="1" indent="-285750">
              <a:buFont typeface="Wingdings" panose="05000000000000000000" pitchFamily="2" charset="2"/>
              <a:buChar char="Ø"/>
            </a:pPr>
            <a:r>
              <a:rPr lang="pl-PL" sz="1800" dirty="0"/>
              <a:t>w sytuacji, w której ze względu na pilną potrzebę (konieczność) udzielenia zamówienia niewynikającą z przyczyn leżących po stronie zamawiającego, której wcześniej nie można było przewidzieć, nie można zachować odpowiednich terminów składnia ofert.</a:t>
            </a:r>
          </a:p>
        </p:txBody>
      </p:sp>
      <p:sp>
        <p:nvSpPr>
          <p:cNvPr id="4" name="Symbol zastępczy numeru slajdu 3">
            <a:extLst>
              <a:ext uri="{FF2B5EF4-FFF2-40B4-BE49-F238E27FC236}">
                <a16:creationId xmlns:a16="http://schemas.microsoft.com/office/drawing/2014/main" id="{C4248A6F-64F5-67E2-E0CB-8572901BF502}"/>
              </a:ext>
            </a:extLst>
          </p:cNvPr>
          <p:cNvSpPr>
            <a:spLocks noGrp="1"/>
          </p:cNvSpPr>
          <p:nvPr>
            <p:ph type="sldNum" sz="quarter" idx="10"/>
          </p:nvPr>
        </p:nvSpPr>
        <p:spPr/>
        <p:txBody>
          <a:bodyPr/>
          <a:lstStyle/>
          <a:p>
            <a:pPr>
              <a:defRPr/>
            </a:pPr>
            <a:fld id="{88E6BE7B-80CB-4926-B646-E23E8BCBFE23}" type="slidenum">
              <a:rPr lang="pl-PL" altLang="pl-PL" smtClean="0"/>
              <a:pPr>
                <a:defRPr/>
              </a:pPr>
              <a:t>35</a:t>
            </a:fld>
            <a:endParaRPr lang="pl-PL" altLang="pl-PL"/>
          </a:p>
        </p:txBody>
      </p:sp>
      <p:sp>
        <p:nvSpPr>
          <p:cNvPr id="5" name="Prostokąt 4">
            <a:extLst>
              <a:ext uri="{FF2B5EF4-FFF2-40B4-BE49-F238E27FC236}">
                <a16:creationId xmlns:a16="http://schemas.microsoft.com/office/drawing/2014/main" id="{0C7ABC1D-F12F-F0D9-67E0-C7D66874D0E9}"/>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50A697A3-50EE-58FB-4D48-7F8EA18A4E6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4011741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3E6D-A2BA-D537-A03B-19D4743ADD9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EBC3C6B-A5C1-9DC4-882B-6E6C1295CFB0}"/>
              </a:ext>
            </a:extLst>
          </p:cNvPr>
          <p:cNvSpPr>
            <a:spLocks noGrp="1"/>
          </p:cNvSpPr>
          <p:nvPr>
            <p:ph type="title"/>
          </p:nvPr>
        </p:nvSpPr>
        <p:spPr>
          <a:xfrm>
            <a:off x="699163" y="321372"/>
            <a:ext cx="10486931" cy="456858"/>
          </a:xfrm>
        </p:spPr>
        <p:txBody>
          <a:bodyPr>
            <a:normAutofit/>
          </a:bodyPr>
          <a:lstStyle/>
          <a:p>
            <a:pPr algn="ctr"/>
            <a:r>
              <a:rPr lang="pl-PL" sz="2400" dirty="0">
                <a:latin typeface="+mn-lt"/>
              </a:rPr>
              <a:t>REKOMENDACJE PREZESA UZP</a:t>
            </a:r>
          </a:p>
        </p:txBody>
      </p:sp>
      <p:sp>
        <p:nvSpPr>
          <p:cNvPr id="3" name="Symbol zastępczy zawartości 2">
            <a:extLst>
              <a:ext uri="{FF2B5EF4-FFF2-40B4-BE49-F238E27FC236}">
                <a16:creationId xmlns:a16="http://schemas.microsoft.com/office/drawing/2014/main" id="{85721113-7CB6-9006-7C51-ACE3F66681A0}"/>
              </a:ext>
            </a:extLst>
          </p:cNvPr>
          <p:cNvSpPr>
            <a:spLocks noGrp="1"/>
          </p:cNvSpPr>
          <p:nvPr>
            <p:ph idx="1"/>
          </p:nvPr>
        </p:nvSpPr>
        <p:spPr>
          <a:xfrm>
            <a:off x="192947" y="872720"/>
            <a:ext cx="11870422" cy="5344679"/>
          </a:xfrm>
        </p:spPr>
        <p:txBody>
          <a:bodyPr>
            <a:normAutofit/>
          </a:bodyPr>
          <a:lstStyle/>
          <a:p>
            <a:pPr marL="285750" indent="-285750">
              <a:buFont typeface="Arial" panose="020B0604020202020204" pitchFamily="34" charset="0"/>
              <a:buChar char="•"/>
            </a:pPr>
            <a:r>
              <a:rPr lang="pl-PL" dirty="0"/>
              <a:t>możliwość zastosowania trybu negocjacji bez ogłoszenia (art. 209 ust. 1 pkt 4 ustawy </a:t>
            </a:r>
            <a:r>
              <a:rPr lang="pl-PL" dirty="0" err="1"/>
              <a:t>Pzp</a:t>
            </a:r>
            <a:r>
              <a:rPr lang="pl-PL" dirty="0"/>
              <a:t> dla postępowań o wartości równej lub przekraczającej progi unijne oraz art. 301 ust. 1 pkt 3 ustawy </a:t>
            </a:r>
            <a:r>
              <a:rPr lang="pl-PL" dirty="0" err="1"/>
              <a:t>Pzp</a:t>
            </a:r>
            <a:r>
              <a:rPr lang="pl-PL" dirty="0"/>
              <a:t> dla postępowań o wartości mniejszej niż progi unijne – przesłanka: pilna potrzeba udzielenia zamówienia, w związku z przyczynami, których nie można było wcześniej przewidzieć;</a:t>
            </a:r>
          </a:p>
          <a:p>
            <a:pPr marL="285750" indent="-285750">
              <a:buFont typeface="Arial" panose="020B0604020202020204" pitchFamily="34" charset="0"/>
              <a:buChar char="•"/>
            </a:pPr>
            <a:r>
              <a:rPr lang="pl-PL" dirty="0"/>
              <a:t>możliwość zastosowania trybu zamówienia z wolnej ręki (art. 214 ust. 1 pkt 5 ustawy </a:t>
            </a:r>
            <a:r>
              <a:rPr lang="pl-PL" dirty="0" err="1"/>
              <a:t>Pzp</a:t>
            </a:r>
            <a:r>
              <a:rPr lang="pl-PL" dirty="0"/>
              <a:t> dla postępowań o wartości równej lub przekraczającej progi unijne, oraz art. 305 pkt 1 ustawy </a:t>
            </a:r>
            <a:r>
              <a:rPr lang="pl-PL" dirty="0" err="1"/>
              <a:t>Pzp</a:t>
            </a:r>
            <a:r>
              <a:rPr lang="pl-PL" dirty="0"/>
              <a:t> dla postępowań o wartości mniejszej niż progi unijne – przesłanka: konieczność natychmiastowego wykonania zamówienia;</a:t>
            </a:r>
          </a:p>
          <a:p>
            <a:pPr marL="285750" indent="-285750">
              <a:buFont typeface="Arial" panose="020B0604020202020204" pitchFamily="34" charset="0"/>
              <a:buChar char="•"/>
            </a:pPr>
            <a:r>
              <a:rPr lang="pl-PL" dirty="0"/>
              <a:t>wymagane okoliczności: wyjątkowa sytuacja, przyczyny powstania tej sytuacji nie leżą po stronie zamawiającego, sytuacji tej zamawiający nie mógł przewidzieć, wymagane jest pilne lub natychmiastowe wykonanie zamówienia, nie można zachować terminów określonych dla innych trybów udzielenia zamówienia. </a:t>
            </a:r>
          </a:p>
          <a:p>
            <a:pPr marL="285750" indent="-285750">
              <a:buFont typeface="Arial" panose="020B0604020202020204" pitchFamily="34" charset="0"/>
              <a:buChar char="•"/>
            </a:pPr>
            <a:r>
              <a:rPr lang="pl-PL" dirty="0"/>
              <a:t>ważne jest odróżnienie pilności udzielenia zamówienia publicznego od konieczności natychmiastowego wykonania zamówienia. Nie wszystkie zamówienia, które powinny być udzielone w trybie pilnym, wymagają natychmiastowego wykonania;</a:t>
            </a:r>
          </a:p>
          <a:p>
            <a:pPr marL="285750" indent="-285750">
              <a:buFont typeface="Arial" panose="020B0604020202020204" pitchFamily="34" charset="0"/>
              <a:buChar char="•"/>
            </a:pPr>
            <a:r>
              <a:rPr lang="pl-PL" dirty="0"/>
              <a:t>zastosowanie trybu zamówienia z wolnej ręki powinno służyć wyłącznie do przeciwdziałania lub do usunięcia skutków nieprzewidywalnej sytuacji, która nie wynikła z przyczyn leżących po stronie zamawiającego, w szczególności nie była przez zamawiającego zawiniona i której nie mógł on przeciwdziałać, a z powodu zaistnienia której zamawiający staje przed koniecznością natychmiastowego wykonania określonego zamówienia.</a:t>
            </a:r>
          </a:p>
        </p:txBody>
      </p:sp>
      <p:sp>
        <p:nvSpPr>
          <p:cNvPr id="4" name="Symbol zastępczy numeru slajdu 3">
            <a:extLst>
              <a:ext uri="{FF2B5EF4-FFF2-40B4-BE49-F238E27FC236}">
                <a16:creationId xmlns:a16="http://schemas.microsoft.com/office/drawing/2014/main" id="{7317CE92-E962-45B0-CF94-97BD7D3A82C3}"/>
              </a:ext>
            </a:extLst>
          </p:cNvPr>
          <p:cNvSpPr>
            <a:spLocks noGrp="1"/>
          </p:cNvSpPr>
          <p:nvPr>
            <p:ph type="sldNum" sz="quarter" idx="10"/>
          </p:nvPr>
        </p:nvSpPr>
        <p:spPr/>
        <p:txBody>
          <a:bodyPr/>
          <a:lstStyle/>
          <a:p>
            <a:pPr>
              <a:defRPr/>
            </a:pPr>
            <a:fld id="{88E6BE7B-80CB-4926-B646-E23E8BCBFE23}" type="slidenum">
              <a:rPr lang="pl-PL" altLang="pl-PL" smtClean="0"/>
              <a:pPr>
                <a:defRPr/>
              </a:pPr>
              <a:t>36</a:t>
            </a:fld>
            <a:endParaRPr lang="pl-PL" altLang="pl-PL"/>
          </a:p>
        </p:txBody>
      </p:sp>
      <p:sp>
        <p:nvSpPr>
          <p:cNvPr id="5" name="Prostokąt 4">
            <a:extLst>
              <a:ext uri="{FF2B5EF4-FFF2-40B4-BE49-F238E27FC236}">
                <a16:creationId xmlns:a16="http://schemas.microsoft.com/office/drawing/2014/main" id="{8633E332-02FD-7D84-6DE2-21798536141A}"/>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DF01422A-9D54-C523-2B7C-C38B1F6A36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969114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7365-A707-5E70-5B92-16A5E8BE0E8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004EBE1-232C-6DB3-2042-4CA3717F85EA}"/>
              </a:ext>
            </a:extLst>
          </p:cNvPr>
          <p:cNvSpPr>
            <a:spLocks noGrp="1"/>
          </p:cNvSpPr>
          <p:nvPr>
            <p:ph type="title"/>
          </p:nvPr>
        </p:nvSpPr>
        <p:spPr>
          <a:xfrm>
            <a:off x="699163" y="321372"/>
            <a:ext cx="10486931" cy="456858"/>
          </a:xfrm>
        </p:spPr>
        <p:txBody>
          <a:bodyPr>
            <a:normAutofit/>
          </a:bodyPr>
          <a:lstStyle/>
          <a:p>
            <a:pPr algn="ctr"/>
            <a:r>
              <a:rPr lang="pl-PL" sz="2400" dirty="0">
                <a:latin typeface="+mn-lt"/>
              </a:rPr>
              <a:t>REKOMENDACJE PREZESA UZP DOT. ZMIANY UMOWY</a:t>
            </a:r>
          </a:p>
        </p:txBody>
      </p:sp>
      <p:sp>
        <p:nvSpPr>
          <p:cNvPr id="3" name="Symbol zastępczy zawartości 2">
            <a:extLst>
              <a:ext uri="{FF2B5EF4-FFF2-40B4-BE49-F238E27FC236}">
                <a16:creationId xmlns:a16="http://schemas.microsoft.com/office/drawing/2014/main" id="{BF428435-D906-2081-C875-CB8FEFBCA75B}"/>
              </a:ext>
            </a:extLst>
          </p:cNvPr>
          <p:cNvSpPr>
            <a:spLocks noGrp="1"/>
          </p:cNvSpPr>
          <p:nvPr>
            <p:ph idx="1"/>
          </p:nvPr>
        </p:nvSpPr>
        <p:spPr>
          <a:xfrm>
            <a:off x="192947" y="872720"/>
            <a:ext cx="11870422" cy="5344679"/>
          </a:xfrm>
        </p:spPr>
        <p:txBody>
          <a:bodyPr>
            <a:normAutofit/>
          </a:bodyPr>
          <a:lstStyle/>
          <a:p>
            <a:pPr marL="285750" indent="-285750">
              <a:buFont typeface="Arial" panose="020B0604020202020204" pitchFamily="34" charset="0"/>
              <a:buChar char="•"/>
            </a:pPr>
            <a:r>
              <a:rPr lang="pl-PL" dirty="0"/>
              <a:t>art. 455 ust. 1 pkt 4 ustawy </a:t>
            </a:r>
            <a:r>
              <a:rPr lang="pl-PL" dirty="0" err="1"/>
              <a:t>Pzp</a:t>
            </a:r>
            <a:r>
              <a:rPr lang="pl-PL" dirty="0"/>
              <a:t> -  zmiana umowy w przypadku gdy konieczność modyfikacji zobowiązania wynika z okoliczności, których zamawiający działający z należytą starannością nie mógł przewidzieć. Warunek: zmiana nie modyfikuje ogólnego charakteru umowy, a wzrost ceny spowodowany każdą kolejną zmianą umowy nie może przekroczyć 50% wartości pierwotnej umowy.</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art. 455 ust. 1 pkt 1 ustawy </a:t>
            </a:r>
            <a:r>
              <a:rPr lang="pl-PL" dirty="0" err="1"/>
              <a:t>Pzp</a:t>
            </a:r>
            <a:r>
              <a:rPr lang="pl-PL" dirty="0"/>
              <a:t> – zmiana umowy w oparciu o klauzule przeglądowe (jasne, precyzyjne i jednoznaczne postanowienia umowne, przewidziane w ogłoszeniu o zamówieniu lub dokumentach zamówienia). Warunki: postanowienia te muszą określać rodzaj i zakres zmian, warunki ich wprowadzenia oraz nie modyfikować ogólnego charakteru umowy;</a:t>
            </a:r>
          </a:p>
          <a:p>
            <a:pPr marL="285750" indent="-285750">
              <a:buFont typeface="Arial" panose="020B0604020202020204" pitchFamily="34" charset="0"/>
              <a:buChar char="•"/>
            </a:pPr>
            <a:r>
              <a:rPr lang="pl-PL" dirty="0"/>
              <a:t>art. 455 ust. 2 ustawy </a:t>
            </a:r>
            <a:r>
              <a:rPr lang="pl-PL" dirty="0" err="1"/>
              <a:t>Pzp</a:t>
            </a:r>
            <a:r>
              <a:rPr lang="pl-PL" dirty="0"/>
              <a:t> – zmiana skutkująca nieznaczną zmianą wartości umowy. Warunki: łączna wartość zmian jest mniejsza niż progi unijne i jednocześnie jest mniejsza od 10% wartości pierwotnej umowy w przypadku zamówień na usługi lub dostawy albo, w przypadku zamówień na roboty budowlane, jest mniejsza od 15% wartości pierwotnej umowy,  a zmiany te nie powodują zmiany ogólnego charakteru umowy. Uwaga: ta zmiana jest dopuszczalna w sytuacji, gdy pociąga za sobą zmianę wartości umowy – zwiększenie lub zmniejszenie zakresu zamówienia, zmianę sposobu jego wykonania itp. Niedopuszczalna jest natomiast zmiana polegająca wyłącznie na podwyższeniu </a:t>
            </a:r>
            <a:r>
              <a:rPr lang="pl-PL"/>
              <a:t>wynagrodzenia wykonawcy.</a:t>
            </a:r>
            <a:endParaRPr lang="pl-PL" dirty="0"/>
          </a:p>
        </p:txBody>
      </p:sp>
      <p:sp>
        <p:nvSpPr>
          <p:cNvPr id="4" name="Symbol zastępczy numeru slajdu 3">
            <a:extLst>
              <a:ext uri="{FF2B5EF4-FFF2-40B4-BE49-F238E27FC236}">
                <a16:creationId xmlns:a16="http://schemas.microsoft.com/office/drawing/2014/main" id="{8D315D91-EAD0-F08F-3184-25C6195AB3CA}"/>
              </a:ext>
            </a:extLst>
          </p:cNvPr>
          <p:cNvSpPr>
            <a:spLocks noGrp="1"/>
          </p:cNvSpPr>
          <p:nvPr>
            <p:ph type="sldNum" sz="quarter" idx="10"/>
          </p:nvPr>
        </p:nvSpPr>
        <p:spPr/>
        <p:txBody>
          <a:bodyPr/>
          <a:lstStyle/>
          <a:p>
            <a:pPr>
              <a:defRPr/>
            </a:pPr>
            <a:fld id="{88E6BE7B-80CB-4926-B646-E23E8BCBFE23}" type="slidenum">
              <a:rPr lang="pl-PL" altLang="pl-PL" smtClean="0"/>
              <a:pPr>
                <a:defRPr/>
              </a:pPr>
              <a:t>37</a:t>
            </a:fld>
            <a:endParaRPr lang="pl-PL" altLang="pl-PL"/>
          </a:p>
        </p:txBody>
      </p:sp>
      <p:sp>
        <p:nvSpPr>
          <p:cNvPr id="5" name="Prostokąt 4">
            <a:extLst>
              <a:ext uri="{FF2B5EF4-FFF2-40B4-BE49-F238E27FC236}">
                <a16:creationId xmlns:a16="http://schemas.microsoft.com/office/drawing/2014/main" id="{DB8BC8F2-4408-3536-548F-A8A2E5D11184}"/>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718D2634-DAE2-BC57-F624-5C135BE1512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65207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F893-455A-E21C-B938-01A5B55DA9F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FB7B147-0CDC-75D0-9A9A-DA1BD71EDB25}"/>
              </a:ext>
            </a:extLst>
          </p:cNvPr>
          <p:cNvSpPr>
            <a:spLocks noGrp="1"/>
          </p:cNvSpPr>
          <p:nvPr>
            <p:ph type="ctrTitle"/>
          </p:nvPr>
        </p:nvSpPr>
        <p:spPr>
          <a:xfrm>
            <a:off x="800903" y="3852706"/>
            <a:ext cx="10262223" cy="751071"/>
          </a:xfrm>
        </p:spPr>
        <p:txBody>
          <a:bodyPr>
            <a:normAutofit fontScale="90000"/>
          </a:bodyPr>
          <a:lstStyle/>
          <a:p>
            <a:r>
              <a:rPr lang="en-US" sz="2800" dirty="0" err="1">
                <a:latin typeface="Calibri"/>
                <a:ea typeface="Calibri"/>
                <a:cs typeface="Poppins"/>
              </a:rPr>
              <a:t>Dziękujemy</a:t>
            </a:r>
            <a:r>
              <a:rPr lang="en-US" sz="2800" dirty="0">
                <a:latin typeface="Calibri"/>
                <a:ea typeface="Calibri"/>
                <a:cs typeface="Poppins"/>
              </a:rPr>
              <a:t>!</a:t>
            </a:r>
            <a:br>
              <a:rPr lang="pl-PL" dirty="0"/>
            </a:br>
            <a:endParaRPr lang="en-US" dirty="0"/>
          </a:p>
        </p:txBody>
      </p:sp>
      <p:sp>
        <p:nvSpPr>
          <p:cNvPr id="6" name="Subtitle 5">
            <a:extLst>
              <a:ext uri="{FF2B5EF4-FFF2-40B4-BE49-F238E27FC236}">
                <a16:creationId xmlns:a16="http://schemas.microsoft.com/office/drawing/2014/main" id="{4471ADA3-E1DD-0D7D-D559-EFC2D4921191}"/>
              </a:ext>
            </a:extLst>
          </p:cNvPr>
          <p:cNvSpPr>
            <a:spLocks noGrp="1"/>
          </p:cNvSpPr>
          <p:nvPr>
            <p:ph type="subTitle" idx="1"/>
          </p:nvPr>
        </p:nvSpPr>
        <p:spPr>
          <a:xfrm>
            <a:off x="779685" y="3852706"/>
            <a:ext cx="10478450" cy="1490183"/>
          </a:xfrm>
        </p:spPr>
        <p:txBody>
          <a:bodyPr vert="horz" lIns="91440" tIns="45720" rIns="91440" bIns="45720" rtlCol="0" anchor="b" anchorCtr="0">
            <a:noAutofit/>
          </a:bodyPr>
          <a:lstStyle/>
          <a:p>
            <a:pPr>
              <a:lnSpc>
                <a:spcPct val="120000"/>
              </a:lnSpc>
              <a:spcBef>
                <a:spcPts val="0"/>
              </a:spcBef>
            </a:pPr>
            <a:endParaRPr lang="pl-PL" altLang="pl-PL" sz="1400" dirty="0">
              <a:latin typeface="Calibri"/>
              <a:ea typeface="Calibri"/>
              <a:cs typeface="Open Sans"/>
            </a:endParaRPr>
          </a:p>
          <a:p>
            <a:pPr>
              <a:lnSpc>
                <a:spcPct val="120000"/>
              </a:lnSpc>
              <a:spcBef>
                <a:spcPts val="0"/>
              </a:spcBef>
            </a:pPr>
            <a:r>
              <a:rPr lang="pl-PL" altLang="pl-PL" sz="1400" dirty="0">
                <a:latin typeface="Calibri" panose="020F0502020204030204" pitchFamily="34" charset="0"/>
                <a:ea typeface="Calibri"/>
                <a:cs typeface="Calibri" panose="020F0502020204030204" pitchFamily="34" charset="0"/>
              </a:rPr>
              <a:t>Zapraszamy na strony:</a:t>
            </a:r>
          </a:p>
          <a:p>
            <a:pPr>
              <a:lnSpc>
                <a:spcPct val="120000"/>
              </a:lnSpc>
              <a:spcBef>
                <a:spcPts val="0"/>
              </a:spcBef>
            </a:pPr>
            <a:r>
              <a:rPr lang="pl-PL" altLang="pl-PL" sz="1400" dirty="0">
                <a:latin typeface="Calibri" panose="020F0502020204030204" pitchFamily="34" charset="0"/>
                <a:ea typeface="Calibri"/>
                <a:cs typeface="Calibri" panose="020F0502020204030204" pitchFamily="34" charset="0"/>
              </a:rPr>
              <a:t>https://www.gov.pl/web/nfosigw/fundusze-europejskie-na-infrastrukture-klimat-i-srodowisko</a:t>
            </a:r>
          </a:p>
          <a:p>
            <a:pPr>
              <a:spcBef>
                <a:spcPts val="0"/>
              </a:spcBef>
            </a:pPr>
            <a:r>
              <a:rPr lang="en-US" sz="1400" dirty="0">
                <a:latin typeface="Calibri" panose="020F0502020204030204" pitchFamily="34" charset="0"/>
                <a:ea typeface="Calibri"/>
                <a:cs typeface="Calibri" panose="020F0502020204030204" pitchFamily="34" charset="0"/>
                <a:hlinkClick r:id="rId2">
                  <a:extLst>
                    <a:ext uri="{A12FA001-AC4F-418D-AE19-62706E023703}">
                      <ahyp:hlinkClr xmlns:ahyp="http://schemas.microsoft.com/office/drawing/2018/hyperlinkcolor" val="tx"/>
                    </a:ext>
                  </a:extLst>
                </a:hlinkClick>
              </a:rPr>
              <a:t>www.nfosigw.gov.pl</a:t>
            </a:r>
            <a:endParaRPr lang="en-US" sz="1400" dirty="0">
              <a:latin typeface="Calibri" panose="020F0502020204030204" pitchFamily="34" charset="0"/>
              <a:ea typeface="Calibri"/>
              <a:cs typeface="Calibri" panose="020F0502020204030204" pitchFamily="34" charset="0"/>
            </a:endParaRPr>
          </a:p>
        </p:txBody>
      </p:sp>
      <p:pic>
        <p:nvPicPr>
          <p:cNvPr id="13" name="Picture Placeholder 12">
            <a:extLst>
              <a:ext uri="{FF2B5EF4-FFF2-40B4-BE49-F238E27FC236}">
                <a16:creationId xmlns:a16="http://schemas.microsoft.com/office/drawing/2014/main" id="{32148DF5-3788-2F79-3119-2FD6AA62B81F}"/>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0" y="0"/>
            <a:ext cx="12192000" cy="3778270"/>
          </a:xfrm>
        </p:spPr>
      </p:pic>
      <p:pic>
        <p:nvPicPr>
          <p:cNvPr id="3" name="Grafika 2">
            <a:hlinkClick r:id="rId4"/>
            <a:extLst>
              <a:ext uri="{FF2B5EF4-FFF2-40B4-BE49-F238E27FC236}">
                <a16:creationId xmlns:a16="http://schemas.microsoft.com/office/drawing/2014/main" id="{D9856368-6FDE-0C5B-8147-B2C752E0C1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8285" y="5579110"/>
            <a:ext cx="322834" cy="322834"/>
          </a:xfrm>
          <a:prstGeom prst="rect">
            <a:avLst/>
          </a:prstGeom>
        </p:spPr>
      </p:pic>
      <p:pic>
        <p:nvPicPr>
          <p:cNvPr id="4" name="Grafika 3">
            <a:hlinkClick r:id="rId6"/>
            <a:extLst>
              <a:ext uri="{FF2B5EF4-FFF2-40B4-BE49-F238E27FC236}">
                <a16:creationId xmlns:a16="http://schemas.microsoft.com/office/drawing/2014/main" id="{DFE8D816-2C15-46DC-6144-DA870A2413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1770" y="5579111"/>
            <a:ext cx="322834" cy="322834"/>
          </a:xfrm>
          <a:prstGeom prst="rect">
            <a:avLst/>
          </a:prstGeom>
        </p:spPr>
      </p:pic>
      <p:pic>
        <p:nvPicPr>
          <p:cNvPr id="5" name="Grafika 4">
            <a:hlinkClick r:id="rId8"/>
            <a:extLst>
              <a:ext uri="{FF2B5EF4-FFF2-40B4-BE49-F238E27FC236}">
                <a16:creationId xmlns:a16="http://schemas.microsoft.com/office/drawing/2014/main" id="{746D138C-60E6-BF8D-C712-1E431D1F85A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05255" y="5579109"/>
            <a:ext cx="322835" cy="322835"/>
          </a:xfrm>
          <a:prstGeom prst="rect">
            <a:avLst/>
          </a:prstGeom>
        </p:spPr>
      </p:pic>
      <p:sp>
        <p:nvSpPr>
          <p:cNvPr id="2" name="Prostokąt 1">
            <a:extLst>
              <a:ext uri="{FF2B5EF4-FFF2-40B4-BE49-F238E27FC236}">
                <a16:creationId xmlns:a16="http://schemas.microsoft.com/office/drawing/2014/main" id="{6FF06455-9384-328E-4C03-46CC9A0C70E2}"/>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CAFC768A-8F5D-1FA7-FC0C-DFA68C905D7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364867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7377E703-D3D6-2CD0-8F17-4E3E8339CDCF}"/>
              </a:ext>
            </a:extLst>
          </p:cNvPr>
          <p:cNvPicPr>
            <a:picLocks noChangeAspect="1"/>
          </p:cNvPicPr>
          <p:nvPr/>
        </p:nvPicPr>
        <p:blipFill>
          <a:blip r:embed="rId2"/>
          <a:srcRect l="38130" r="6659" b="8210"/>
          <a:stretch>
            <a:fillRect/>
          </a:stretch>
        </p:blipFill>
        <p:spPr>
          <a:xfrm>
            <a:off x="6519621" y="10"/>
            <a:ext cx="5672379" cy="6294912"/>
          </a:xfrm>
          <a:prstGeom prst="rect">
            <a:avLst/>
          </a:prstGeom>
          <a:noFill/>
        </p:spPr>
      </p:pic>
      <p:sp>
        <p:nvSpPr>
          <p:cNvPr id="11" name="Text Placeholder 1">
            <a:extLst>
              <a:ext uri="{FF2B5EF4-FFF2-40B4-BE49-F238E27FC236}">
                <a16:creationId xmlns:a16="http://schemas.microsoft.com/office/drawing/2014/main" id="{B2C1781B-D2C7-A8CF-D766-5BAE5F5A6ECA}"/>
              </a:ext>
            </a:extLst>
          </p:cNvPr>
          <p:cNvSpPr txBox="1">
            <a:spLocks/>
          </p:cNvSpPr>
          <p:nvPr/>
        </p:nvSpPr>
        <p:spPr>
          <a:xfrm>
            <a:off x="562734" y="1470850"/>
            <a:ext cx="5956887" cy="1490374"/>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0479" tIns="45720" rIns="30479" bIns="45720" anchor="t">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1" i="0" u="none" strike="noStrike" cap="none" spc="0" baseline="0">
                <a:solidFill>
                  <a:srgbClr val="000000"/>
                </a:solidFill>
                <a:uFillTx/>
                <a:latin typeface="+mn-ea"/>
                <a:ea typeface="+mn-ea"/>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1" i="0" u="none" strike="noStrike" cap="none" spc="0" baseline="0">
                <a:solidFill>
                  <a:srgbClr val="000000"/>
                </a:solidFill>
                <a:uFillTx/>
                <a:latin typeface="+mn-ea"/>
                <a:ea typeface="+mn-ea"/>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1" i="0" u="none" strike="noStrike" cap="none" spc="0" baseline="0">
                <a:solidFill>
                  <a:srgbClr val="000000"/>
                </a:solidFill>
                <a:uFillTx/>
                <a:latin typeface="+mn-ea"/>
                <a:ea typeface="+mn-ea"/>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Source Sans Pro" panose="020B0503030403020204" pitchFamily="34" charset="0"/>
                <a:ea typeface="+mn-ea"/>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Source Sans Pro" panose="020B0503030403020204" pitchFamily="34" charset="0"/>
                <a:ea typeface="+mn-ea"/>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a:lstStyle>
          <a:p>
            <a:pPr marL="0" indent="0" algn="ctr">
              <a:buNone/>
            </a:pPr>
            <a:endParaRPr lang="pl-PL" sz="7800" kern="100">
              <a:solidFill>
                <a:schemeClr val="tx1"/>
              </a:solidFill>
              <a:latin typeface="Source Sans Pro" panose="020B0503030403020204" pitchFamily="34" charset="0"/>
              <a:cs typeface="Times New Roman" panose="02020603050405020304" pitchFamily="18" charset="0"/>
            </a:endParaRPr>
          </a:p>
        </p:txBody>
      </p:sp>
      <p:sp>
        <p:nvSpPr>
          <p:cNvPr id="3" name="pole tekstowe 2">
            <a:extLst>
              <a:ext uri="{FF2B5EF4-FFF2-40B4-BE49-F238E27FC236}">
                <a16:creationId xmlns:a16="http://schemas.microsoft.com/office/drawing/2014/main" id="{55C9EFAE-E825-E6EF-2AAD-BB3970E0D9E2}"/>
              </a:ext>
            </a:extLst>
          </p:cNvPr>
          <p:cNvSpPr txBox="1"/>
          <p:nvPr/>
        </p:nvSpPr>
        <p:spPr>
          <a:xfrm>
            <a:off x="185062" y="755007"/>
            <a:ext cx="6120142" cy="5016758"/>
          </a:xfrm>
          <a:prstGeom prst="rect">
            <a:avLst/>
          </a:prstGeom>
          <a:noFill/>
        </p:spPr>
        <p:txBody>
          <a:bodyPr wrap="square" lIns="91440" tIns="45720" rIns="91440" bIns="45720" anchor="t">
            <a:spAutoFit/>
          </a:bodyPr>
          <a:lstStyle/>
          <a:p>
            <a:pPr algn="just"/>
            <a:r>
              <a:rPr lang="pl-PL" sz="1600" b="0" dirty="0">
                <a:solidFill>
                  <a:schemeClr val="bg1"/>
                </a:solidFill>
                <a:latin typeface="Calibri"/>
                <a:ea typeface="Verdana"/>
                <a:cs typeface="Calibri"/>
              </a:rPr>
              <a:t>Dokumenty programowe w ramach projektów dofinansowanych ze środków </a:t>
            </a:r>
            <a:r>
              <a:rPr lang="pl-PL" sz="1600" dirty="0">
                <a:solidFill>
                  <a:schemeClr val="bg1"/>
                </a:solidFill>
                <a:latin typeface="Calibri"/>
                <a:ea typeface="Verdana"/>
                <a:cs typeface="Calibri"/>
              </a:rPr>
              <a:t>UE w ramach perspektywy finansowej 2021-2027, np</a:t>
            </a:r>
            <a:r>
              <a:rPr lang="pl-PL" sz="1600" b="0" dirty="0">
                <a:solidFill>
                  <a:schemeClr val="bg1"/>
                </a:solidFill>
                <a:latin typeface="Calibri"/>
                <a:ea typeface="Verdana"/>
                <a:cs typeface="Calibri"/>
              </a:rPr>
              <a:t>.:</a:t>
            </a:r>
            <a:r>
              <a:rPr lang="pl-PL" sz="1600" dirty="0">
                <a:solidFill>
                  <a:schemeClr val="bg1"/>
                </a:solidFill>
                <a:latin typeface="Calibri"/>
                <a:ea typeface="Verdana"/>
                <a:cs typeface="Calibri"/>
              </a:rPr>
              <a:t> </a:t>
            </a:r>
            <a:endParaRPr lang="pl-PL" sz="1600" b="0" dirty="0">
              <a:solidFill>
                <a:schemeClr val="bg1"/>
              </a:solidFill>
              <a:latin typeface="Calibri"/>
              <a:ea typeface="Verdana" panose="020B0604030504040204" pitchFamily="34" charset="0"/>
              <a:cs typeface="Calibri"/>
            </a:endParaRPr>
          </a:p>
          <a:p>
            <a:pPr marL="285750" indent="-285750" algn="just">
              <a:lnSpc>
                <a:spcPct val="100000"/>
              </a:lnSpc>
              <a:spcBef>
                <a:spcPts val="0"/>
              </a:spcBef>
              <a:buFont typeface="Wingdings" panose="020B0604020202020204" pitchFamily="34" charset="0"/>
              <a:buChar char="v"/>
            </a:pPr>
            <a:endParaRPr lang="pl-PL" sz="1600" b="0" dirty="0">
              <a:solidFill>
                <a:schemeClr val="bg1"/>
              </a:solidFill>
              <a:latin typeface="Calibri" panose="020F0502020204030204" pitchFamily="34" charset="0"/>
              <a:ea typeface="Verdana" panose="020B0604030504040204" pitchFamily="34" charset="0"/>
              <a:cs typeface="Calibri" panose="020F0502020204030204" pitchFamily="34" charset="0"/>
            </a:endParaRPr>
          </a:p>
          <a:p>
            <a:pPr marL="285750" indent="-285750" algn="just">
              <a:lnSpc>
                <a:spcPct val="100000"/>
              </a:lnSpc>
              <a:spcBef>
                <a:spcPts val="0"/>
              </a:spcBef>
              <a:buFont typeface="Wingdings" panose="020B0604020202020204" pitchFamily="34" charset="0"/>
              <a:buChar char="v"/>
            </a:pPr>
            <a:r>
              <a:rPr lang="pl-PL" sz="1600" b="0" dirty="0">
                <a:solidFill>
                  <a:schemeClr val="bg1"/>
                </a:solidFill>
                <a:latin typeface="Calibri"/>
                <a:ea typeface="Open Sans"/>
                <a:cs typeface="Calibri"/>
              </a:rPr>
              <a:t>Wytyczne dotyczące kontroli realizacji programów polityki spójności na lata 2021-2027</a:t>
            </a:r>
          </a:p>
          <a:p>
            <a:pPr marL="285750" indent="-285750" algn="just">
              <a:lnSpc>
                <a:spcPct val="100000"/>
              </a:lnSpc>
              <a:spcBef>
                <a:spcPts val="0"/>
              </a:spcBef>
              <a:buFont typeface="Wingdings" panose="020B0604020202020204" pitchFamily="34" charset="0"/>
              <a:buChar char="v"/>
            </a:pPr>
            <a:endParaRPr lang="pl-PL" sz="1600" b="0" dirty="0">
              <a:solidFill>
                <a:schemeClr val="bg1"/>
              </a:solidFill>
              <a:latin typeface="Calibri" panose="020F0502020204030204" pitchFamily="34" charset="0"/>
              <a:ea typeface="Calibri"/>
              <a:cs typeface="Calibri" panose="020F0502020204030204" pitchFamily="34" charset="0"/>
            </a:endParaRPr>
          </a:p>
          <a:p>
            <a:pPr marL="285750" indent="-285750" algn="just">
              <a:lnSpc>
                <a:spcPct val="100000"/>
              </a:lnSpc>
              <a:spcBef>
                <a:spcPts val="0"/>
              </a:spcBef>
              <a:buFont typeface="Wingdings" panose="020B0604020202020204" pitchFamily="34" charset="0"/>
              <a:buChar char="v"/>
            </a:pPr>
            <a:r>
              <a:rPr lang="pl-PL" sz="1600" b="0" dirty="0">
                <a:solidFill>
                  <a:schemeClr val="bg1"/>
                </a:solidFill>
                <a:latin typeface="Calibri"/>
                <a:ea typeface="Open Sans"/>
                <a:cs typeface="Calibri"/>
              </a:rPr>
              <a:t>Wytyczne dotyczące zasad równościowych w funduszach unijnych na lata 2021-2027</a:t>
            </a:r>
          </a:p>
          <a:p>
            <a:pPr marL="285750" indent="-285750" algn="just">
              <a:lnSpc>
                <a:spcPct val="100000"/>
              </a:lnSpc>
              <a:spcBef>
                <a:spcPts val="0"/>
              </a:spcBef>
              <a:buFont typeface="Wingdings" panose="020B0604020202020204" pitchFamily="34" charset="0"/>
              <a:buChar char="v"/>
            </a:pPr>
            <a:endParaRPr lang="pl-PL" sz="1600" b="0" dirty="0">
              <a:solidFill>
                <a:schemeClr val="bg1"/>
              </a:solidFill>
              <a:latin typeface="Calibri" panose="020F0502020204030204" pitchFamily="34" charset="0"/>
              <a:ea typeface="Calibri"/>
              <a:cs typeface="Calibri" panose="020F0502020204030204" pitchFamily="34" charset="0"/>
            </a:endParaRPr>
          </a:p>
          <a:p>
            <a:pPr marL="285750" indent="-285750" algn="just">
              <a:lnSpc>
                <a:spcPct val="100000"/>
              </a:lnSpc>
              <a:spcBef>
                <a:spcPts val="0"/>
              </a:spcBef>
              <a:buFont typeface="Wingdings" panose="020B0604020202020204" pitchFamily="34" charset="0"/>
              <a:buChar char="v"/>
            </a:pPr>
            <a:r>
              <a:rPr lang="pl-PL" sz="1600" dirty="0">
                <a:solidFill>
                  <a:schemeClr val="bg1"/>
                </a:solidFill>
                <a:latin typeface="Calibri"/>
                <a:ea typeface="Open Sans"/>
                <a:cs typeface="Calibri"/>
              </a:rPr>
              <a:t>Zamówienia udzielane w ramach projektów. Podręcznik beneficjenta i wnioskodawcy programów polityki spójności 2021-2027 </a:t>
            </a:r>
          </a:p>
          <a:p>
            <a:pPr marL="285750" indent="-285750" algn="just">
              <a:lnSpc>
                <a:spcPct val="100000"/>
              </a:lnSpc>
              <a:spcBef>
                <a:spcPts val="0"/>
              </a:spcBef>
              <a:buFont typeface="Wingdings" panose="020B0604020202020204" pitchFamily="34" charset="0"/>
              <a:buChar char="v"/>
            </a:pPr>
            <a:endParaRPr lang="pl-PL" sz="1600" dirty="0">
              <a:solidFill>
                <a:schemeClr val="bg1"/>
              </a:solidFill>
              <a:latin typeface="Calibri" panose="020F0502020204030204" pitchFamily="34" charset="0"/>
              <a:ea typeface="Open Sans"/>
              <a:cs typeface="Calibri" panose="020F0502020204030204" pitchFamily="34" charset="0"/>
            </a:endParaRPr>
          </a:p>
          <a:p>
            <a:pPr marL="285750" indent="-285750" algn="just">
              <a:lnSpc>
                <a:spcPct val="100000"/>
              </a:lnSpc>
              <a:spcBef>
                <a:spcPts val="0"/>
              </a:spcBef>
              <a:buFont typeface="Wingdings" panose="020B0604020202020204" pitchFamily="34" charset="0"/>
              <a:buChar char="v"/>
            </a:pPr>
            <a:r>
              <a:rPr lang="pl-PL" sz="1600" b="0" dirty="0">
                <a:solidFill>
                  <a:schemeClr val="bg1"/>
                </a:solidFill>
                <a:latin typeface="Calibri"/>
                <a:ea typeface="Open Sans"/>
                <a:cs typeface="Calibri"/>
              </a:rPr>
              <a:t>Wytyczne/Zalecenia/Dokumenty KE</a:t>
            </a:r>
          </a:p>
          <a:p>
            <a:pPr marL="285750" indent="-285750" algn="just">
              <a:buFont typeface="Wingdings" panose="020B0604020202020204" pitchFamily="34" charset="0"/>
              <a:buChar char="v"/>
            </a:pPr>
            <a:endParaRPr lang="pl-PL" sz="1600" dirty="0">
              <a:solidFill>
                <a:schemeClr val="bg1"/>
              </a:solidFill>
              <a:latin typeface="Calibri"/>
              <a:ea typeface="Open Sans"/>
              <a:cs typeface="Calibri"/>
            </a:endParaRPr>
          </a:p>
          <a:p>
            <a:pPr marL="285750" indent="-285750" algn="just">
              <a:buFont typeface="Wingdings" panose="020B0604020202020204" pitchFamily="34" charset="0"/>
              <a:buChar char="v"/>
            </a:pPr>
            <a:r>
              <a:rPr lang="pl-PL" sz="1600" dirty="0">
                <a:solidFill>
                  <a:schemeClr val="bg1"/>
                </a:solidFill>
                <a:latin typeface="Calibri"/>
                <a:ea typeface="Calibri"/>
                <a:cs typeface="Calibri"/>
              </a:rPr>
              <a:t>Zalecenia w zakresie przeciwdziałania nadużyciom </a:t>
            </a:r>
          </a:p>
          <a:p>
            <a:pPr algn="just"/>
            <a:endParaRPr lang="pl-PL" sz="1600" strike="sngStrike" dirty="0">
              <a:solidFill>
                <a:srgbClr val="FFFF00"/>
              </a:solidFill>
              <a:latin typeface="Calibri"/>
              <a:ea typeface="Calibri"/>
              <a:cs typeface="Calibri"/>
            </a:endParaRPr>
          </a:p>
          <a:p>
            <a:pPr marL="285750" indent="-285750" algn="just">
              <a:buFont typeface="Wingdings" panose="020B0604020202020204" pitchFamily="34" charset="0"/>
              <a:buChar char="v"/>
            </a:pPr>
            <a:r>
              <a:rPr lang="pl-PL" sz="1600" dirty="0">
                <a:solidFill>
                  <a:schemeClr val="bg1"/>
                </a:solidFill>
                <a:latin typeface="Calibri"/>
                <a:ea typeface="Calibri"/>
                <a:cs typeface="Calibri"/>
              </a:rPr>
              <a:t>Zalecenia dotyczące kontroli  </a:t>
            </a:r>
            <a:endParaRPr lang="en-US" sz="1600" dirty="0">
              <a:solidFill>
                <a:schemeClr val="bg1"/>
              </a:solidFill>
              <a:latin typeface="Calibri"/>
              <a:ea typeface="Calibri"/>
              <a:cs typeface="Calibri"/>
            </a:endParaRPr>
          </a:p>
          <a:p>
            <a:pPr algn="just"/>
            <a:endParaRPr lang="pl-PL" sz="1600" dirty="0">
              <a:solidFill>
                <a:schemeClr val="bg1"/>
              </a:solidFill>
              <a:latin typeface="Calibri"/>
              <a:ea typeface="Calibri"/>
              <a:cs typeface="Calibri"/>
            </a:endParaRPr>
          </a:p>
          <a:p>
            <a:pPr marL="285750" indent="-285750" algn="just">
              <a:buFont typeface="Wingdings" panose="020B0604020202020204" pitchFamily="34" charset="0"/>
              <a:buChar char="v"/>
            </a:pPr>
            <a:r>
              <a:rPr lang="pl-PL" sz="1600" dirty="0">
                <a:solidFill>
                  <a:schemeClr val="bg1"/>
                </a:solidFill>
                <a:latin typeface="Calibri"/>
                <a:ea typeface="Calibri"/>
                <a:cs typeface="Calibri"/>
              </a:rPr>
              <a:t>Wytyczne dotyczące sposobu korygowania nieprawidłowości na lata 2021-2027</a:t>
            </a:r>
            <a:endParaRPr lang="en-US" sz="1600" dirty="0">
              <a:solidFill>
                <a:schemeClr val="bg1"/>
              </a:solidFill>
              <a:latin typeface="Calibri"/>
              <a:ea typeface="Calibri"/>
              <a:cs typeface="Calibri"/>
            </a:endParaRPr>
          </a:p>
        </p:txBody>
      </p:sp>
      <p:sp>
        <p:nvSpPr>
          <p:cNvPr id="4" name="Tytuł 3">
            <a:extLst>
              <a:ext uri="{FF2B5EF4-FFF2-40B4-BE49-F238E27FC236}">
                <a16:creationId xmlns:a16="http://schemas.microsoft.com/office/drawing/2014/main" id="{B86C5865-05FF-AAD6-F03E-6775626C3EFE}"/>
              </a:ext>
            </a:extLst>
          </p:cNvPr>
          <p:cNvSpPr>
            <a:spLocks noGrp="1"/>
          </p:cNvSpPr>
          <p:nvPr>
            <p:ph type="title"/>
          </p:nvPr>
        </p:nvSpPr>
        <p:spPr>
          <a:xfrm>
            <a:off x="181281" y="41881"/>
            <a:ext cx="10655131" cy="647810"/>
          </a:xfrm>
        </p:spPr>
        <p:txBody>
          <a:bodyPr>
            <a:normAutofit/>
          </a:bodyPr>
          <a:lstStyle/>
          <a:p>
            <a:r>
              <a:rPr lang="pl-PL" sz="2800" dirty="0">
                <a:latin typeface="Calibri"/>
                <a:ea typeface="Calibri"/>
                <a:cs typeface="Calibri"/>
              </a:rPr>
              <a:t>PODSTAWY PRAWNE</a:t>
            </a:r>
          </a:p>
        </p:txBody>
      </p:sp>
      <p:sp>
        <p:nvSpPr>
          <p:cNvPr id="2" name="Prostokąt 1">
            <a:extLst>
              <a:ext uri="{FF2B5EF4-FFF2-40B4-BE49-F238E27FC236}">
                <a16:creationId xmlns:a16="http://schemas.microsoft.com/office/drawing/2014/main" id="{ECA3D079-C2BC-E31A-4D9A-0C6EAC16A08B}"/>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615C4A4C-F2E5-610C-4BE0-4A42FFECC9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644988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CE5D5-B0B2-3F08-7E9B-207B8B83AADA}"/>
              </a:ext>
            </a:extLst>
          </p:cNvPr>
          <p:cNvSpPr>
            <a:spLocks noGrp="1"/>
          </p:cNvSpPr>
          <p:nvPr>
            <p:ph type="title"/>
          </p:nvPr>
        </p:nvSpPr>
        <p:spPr>
          <a:xfrm>
            <a:off x="438182" y="635855"/>
            <a:ext cx="10714146" cy="621907"/>
          </a:xfrm>
        </p:spPr>
        <p:txBody>
          <a:bodyPr/>
          <a:lstStyle/>
          <a:p>
            <a:r>
              <a:rPr lang="pl-PL" sz="2800" dirty="0">
                <a:latin typeface="Calibri"/>
                <a:ea typeface="Calibri"/>
                <a:cs typeface="Calibri"/>
              </a:rPr>
              <a:t>ZASADY ZAWIERANIA UMÓW WYNIKAJĄCE Z WYTYCZNYCH</a:t>
            </a:r>
            <a:endParaRPr lang="en-US" dirty="0"/>
          </a:p>
        </p:txBody>
      </p:sp>
      <p:sp>
        <p:nvSpPr>
          <p:cNvPr id="4" name="Text Placeholder 3">
            <a:extLst>
              <a:ext uri="{FF2B5EF4-FFF2-40B4-BE49-F238E27FC236}">
                <a16:creationId xmlns:a16="http://schemas.microsoft.com/office/drawing/2014/main" id="{E77278B0-676F-2C87-30A3-47051F699A40}"/>
              </a:ext>
            </a:extLst>
          </p:cNvPr>
          <p:cNvSpPr>
            <a:spLocks noGrp="1"/>
          </p:cNvSpPr>
          <p:nvPr>
            <p:ph type="body" sz="quarter" idx="13"/>
          </p:nvPr>
        </p:nvSpPr>
        <p:spPr>
          <a:xfrm>
            <a:off x="446115" y="1273238"/>
            <a:ext cx="11327710" cy="4430618"/>
          </a:xfrm>
        </p:spPr>
        <p:txBody>
          <a:bodyPr vert="horz" lIns="91440" tIns="45720" rIns="91440" bIns="45720" rtlCol="0" anchor="t">
            <a:normAutofit fontScale="92500" lnSpcReduction="20000"/>
          </a:bodyPr>
          <a:lstStyle/>
          <a:p>
            <a:r>
              <a:rPr lang="pl-PL" dirty="0">
                <a:latin typeface="Calibri"/>
                <a:ea typeface="Calibri"/>
                <a:cs typeface="Calibri"/>
              </a:rPr>
              <a:t>Wytyczne przewidują dwa podstawowe sposoby postępowania przy zawieraniu umów </a:t>
            </a:r>
            <a:br>
              <a:rPr lang="pl-PL" dirty="0">
                <a:latin typeface="Calibri"/>
                <a:ea typeface="Calibri"/>
                <a:cs typeface="Calibri"/>
              </a:rPr>
            </a:br>
            <a:r>
              <a:rPr lang="pl-PL" dirty="0">
                <a:latin typeface="Calibri"/>
                <a:ea typeface="Calibri"/>
                <a:cs typeface="Calibri"/>
              </a:rPr>
              <a:t>(w zależności od wartości zamówienia i statusu zamawiającego):</a:t>
            </a:r>
            <a:endParaRPr lang="pl-PL" dirty="0">
              <a:latin typeface="Source Sans 3"/>
              <a:ea typeface="Calibri"/>
              <a:cs typeface="Poppins Light"/>
            </a:endParaRPr>
          </a:p>
          <a:p>
            <a:endParaRPr lang="pl-PL" dirty="0">
              <a:latin typeface="Calibri"/>
              <a:ea typeface="Calibri"/>
              <a:cs typeface="Calibri"/>
            </a:endParaRPr>
          </a:p>
          <a:p>
            <a:pPr marL="285750" indent="-285750">
              <a:buFont typeface="Wingdings" panose="020B0604020202020204" pitchFamily="34" charset="0"/>
              <a:buChar char="v"/>
            </a:pPr>
            <a:r>
              <a:rPr lang="pl-PL" dirty="0">
                <a:latin typeface="Calibri"/>
                <a:ea typeface="Calibri"/>
                <a:cs typeface="Calibri"/>
              </a:rPr>
              <a:t>zgodnie z ustawą Prawo zamówień publicznych - podrozdział 3.2 Wytycznych</a:t>
            </a:r>
            <a:endParaRPr lang="pl-PL" dirty="0">
              <a:latin typeface="Calibri"/>
              <a:ea typeface="Calibri"/>
            </a:endParaRPr>
          </a:p>
          <a:p>
            <a:endParaRPr lang="pl-PL" dirty="0">
              <a:latin typeface="Calibri"/>
              <a:ea typeface="Calibri"/>
              <a:cs typeface="Calibri"/>
            </a:endParaRPr>
          </a:p>
          <a:p>
            <a:pPr marL="285750" indent="-285750">
              <a:buFont typeface="Wingdings" panose="020B0604020202020204" pitchFamily="34" charset="0"/>
              <a:buChar char="v"/>
            </a:pPr>
            <a:r>
              <a:rPr lang="pl-PL" dirty="0">
                <a:latin typeface="Calibri"/>
                <a:ea typeface="Calibri"/>
                <a:cs typeface="Calibri"/>
              </a:rPr>
              <a:t>zgodnie z zasadą konkurencyjności, podrozdział 3.2 Wytycznych - do stosowania zasady konkurencyjności zobowiązani są zamawiający:</a:t>
            </a:r>
            <a:endParaRPr lang="pl-PL" dirty="0">
              <a:latin typeface="Calibri"/>
              <a:ea typeface="Calibri"/>
            </a:endParaRPr>
          </a:p>
          <a:p>
            <a:endParaRPr lang="pl-PL" dirty="0">
              <a:latin typeface="Calibri"/>
              <a:ea typeface="Calibri"/>
              <a:cs typeface="Calibri"/>
            </a:endParaRPr>
          </a:p>
          <a:p>
            <a:pPr marL="514350" lvl="1" indent="-285750">
              <a:buFont typeface="Wingdings" panose="020B0604020202020204" pitchFamily="34" charset="0"/>
              <a:buChar char="§"/>
            </a:pPr>
            <a:r>
              <a:rPr lang="pl-PL" sz="1800" dirty="0">
                <a:latin typeface="Calibri"/>
                <a:ea typeface="Calibri"/>
                <a:cs typeface="Calibri"/>
              </a:rPr>
              <a:t>nie będący podmiotem zobowiązanym do stosowania ustawy </a:t>
            </a:r>
            <a:r>
              <a:rPr lang="pl-PL" sz="1800" dirty="0" err="1">
                <a:latin typeface="Calibri"/>
                <a:ea typeface="Calibri"/>
                <a:cs typeface="Calibri"/>
              </a:rPr>
              <a:t>Pzp</a:t>
            </a:r>
            <a:r>
              <a:rPr lang="pl-PL" sz="1800" dirty="0">
                <a:latin typeface="Calibri"/>
                <a:ea typeface="Calibri"/>
                <a:cs typeface="Calibri"/>
              </a:rPr>
              <a:t> w przypadku zamówień powyżej 80 tys. </a:t>
            </a:r>
            <a:r>
              <a:rPr lang="pl-PL" sz="1800" dirty="0" err="1">
                <a:latin typeface="Calibri"/>
                <a:ea typeface="Calibri"/>
                <a:cs typeface="Calibri"/>
              </a:rPr>
              <a:t>pln</a:t>
            </a:r>
            <a:r>
              <a:rPr lang="pl-PL" sz="1800" dirty="0">
                <a:latin typeface="Calibri"/>
                <a:ea typeface="Calibri"/>
                <a:cs typeface="Calibri"/>
              </a:rPr>
              <a:t> netto;</a:t>
            </a:r>
          </a:p>
          <a:p>
            <a:pPr lvl="1"/>
            <a:endParaRPr lang="pl-PL" sz="1800" dirty="0">
              <a:latin typeface="Calibri"/>
              <a:ea typeface="Calibri"/>
              <a:cs typeface="Calibri"/>
            </a:endParaRPr>
          </a:p>
          <a:p>
            <a:pPr marL="514350" lvl="1" indent="-285750">
              <a:buFont typeface="Wingdings" panose="020B0604020202020204" pitchFamily="34" charset="0"/>
              <a:buChar char="§"/>
            </a:pPr>
            <a:r>
              <a:rPr lang="pl-PL" sz="1800" dirty="0">
                <a:latin typeface="Calibri"/>
                <a:ea typeface="Calibri"/>
                <a:cs typeface="Calibri"/>
              </a:rPr>
              <a:t>będący podmiotem zobowiązanym do stosowania ustawy </a:t>
            </a:r>
            <a:r>
              <a:rPr lang="pl-PL" sz="1800" dirty="0" err="1">
                <a:latin typeface="Calibri"/>
                <a:ea typeface="Calibri"/>
                <a:cs typeface="Calibri"/>
              </a:rPr>
              <a:t>Pzp</a:t>
            </a:r>
            <a:r>
              <a:rPr lang="pl-PL" sz="1800" dirty="0">
                <a:latin typeface="Calibri"/>
                <a:ea typeface="Calibri"/>
                <a:cs typeface="Calibri"/>
              </a:rPr>
              <a:t>:</a:t>
            </a:r>
          </a:p>
          <a:p>
            <a:pPr marL="514350" lvl="1" indent="-285750">
              <a:buFont typeface="Wingdings" panose="020B0604020202020204" pitchFamily="34" charset="0"/>
              <a:buChar char="§"/>
            </a:pPr>
            <a:endParaRPr lang="pl-PL" sz="1800" dirty="0">
              <a:latin typeface="Calibri"/>
              <a:ea typeface="Calibri"/>
              <a:cs typeface="Calibri"/>
            </a:endParaRPr>
          </a:p>
          <a:p>
            <a:pPr marL="742950" lvl="2" indent="-285750">
              <a:buFont typeface="Arial" panose="020B0604020202020204" pitchFamily="34" charset="0"/>
              <a:buChar char="•"/>
            </a:pPr>
            <a:r>
              <a:rPr lang="pl-PL" sz="1800" dirty="0">
                <a:latin typeface="Calibri"/>
                <a:ea typeface="Calibri"/>
                <a:cs typeface="Calibri"/>
              </a:rPr>
              <a:t>w przypadku zamówień o wartości nie przekraczającej kwoty 170 tys. </a:t>
            </a:r>
            <a:r>
              <a:rPr lang="pl-PL" sz="1800" dirty="0" err="1">
                <a:latin typeface="Calibri"/>
                <a:ea typeface="Calibri"/>
                <a:cs typeface="Calibri"/>
              </a:rPr>
              <a:t>pln</a:t>
            </a:r>
            <a:r>
              <a:rPr lang="pl-PL" sz="1800" dirty="0">
                <a:latin typeface="Calibri"/>
                <a:ea typeface="Calibri"/>
                <a:cs typeface="Calibri"/>
              </a:rPr>
              <a:t> netto </a:t>
            </a:r>
            <a:br>
              <a:rPr lang="pl-PL" sz="1800" dirty="0">
                <a:latin typeface="Calibri"/>
                <a:ea typeface="Calibri"/>
                <a:cs typeface="Calibri"/>
              </a:rPr>
            </a:br>
            <a:r>
              <a:rPr lang="pl-PL" sz="1800" dirty="0">
                <a:latin typeface="Calibri"/>
                <a:ea typeface="Calibri"/>
                <a:cs typeface="Calibri"/>
              </a:rPr>
              <a:t>a jednocześnie przekraczającej 80 tys. </a:t>
            </a:r>
            <a:r>
              <a:rPr lang="pl-PL" sz="1800" dirty="0" err="1">
                <a:latin typeface="Calibri"/>
                <a:ea typeface="Calibri"/>
                <a:cs typeface="Calibri"/>
              </a:rPr>
              <a:t>pln</a:t>
            </a:r>
            <a:r>
              <a:rPr lang="pl-PL" sz="1800" dirty="0">
                <a:latin typeface="Calibri"/>
                <a:ea typeface="Calibri"/>
                <a:cs typeface="Calibri"/>
              </a:rPr>
              <a:t> netto;</a:t>
            </a:r>
            <a:endParaRPr lang="pl-PL" sz="1800" dirty="0">
              <a:latin typeface="Calibri"/>
              <a:ea typeface="Calibri"/>
            </a:endParaRPr>
          </a:p>
          <a:p>
            <a:pPr marL="742950" lvl="2" indent="-285750">
              <a:buFont typeface="Arial" panose="020B0604020202020204" pitchFamily="34" charset="0"/>
              <a:buChar char="•"/>
            </a:pPr>
            <a:r>
              <a:rPr lang="pl-PL" sz="1800" dirty="0">
                <a:latin typeface="Calibri"/>
                <a:ea typeface="Calibri"/>
                <a:cs typeface="Calibri"/>
              </a:rPr>
              <a:t>w przypadku zamówień sektorowych - o wartości niższej niż progi unijne </a:t>
            </a:r>
            <a:br>
              <a:rPr lang="pl-PL" sz="1800" dirty="0">
                <a:latin typeface="Calibri"/>
                <a:ea typeface="Calibri"/>
                <a:cs typeface="Calibri"/>
              </a:rPr>
            </a:br>
            <a:r>
              <a:rPr lang="pl-PL" sz="1800" dirty="0">
                <a:latin typeface="Calibri"/>
                <a:ea typeface="Calibri"/>
                <a:cs typeface="Calibri"/>
              </a:rPr>
              <a:t>a jednocześnie przekraczającej 80 tys. </a:t>
            </a:r>
            <a:r>
              <a:rPr lang="pl-PL" sz="1800" dirty="0" err="1">
                <a:latin typeface="Calibri"/>
                <a:ea typeface="Calibri"/>
                <a:cs typeface="Calibri"/>
              </a:rPr>
              <a:t>pln</a:t>
            </a:r>
            <a:r>
              <a:rPr lang="pl-PL" sz="1800" dirty="0">
                <a:latin typeface="Calibri"/>
                <a:ea typeface="Calibri"/>
                <a:cs typeface="Calibri"/>
              </a:rPr>
              <a:t> netto</a:t>
            </a:r>
            <a:endParaRPr lang="pl-PL" sz="1800" dirty="0"/>
          </a:p>
          <a:p>
            <a:r>
              <a:rPr lang="pl-PL" sz="1600" dirty="0">
                <a:latin typeface="Calibri"/>
                <a:ea typeface="Calibri"/>
                <a:cs typeface="Calibri"/>
              </a:rPr>
              <a:t>    </a:t>
            </a:r>
          </a:p>
        </p:txBody>
      </p:sp>
      <p:pic>
        <p:nvPicPr>
          <p:cNvPr id="1026" name="Picture 2" descr="Podejmowanie Decyzji Wybór Lub Wątpliwości Pojęcie Ilustracji - Ilustracja  złożonej z arrowed, biznes: 99516611">
            <a:extLst>
              <a:ext uri="{FF2B5EF4-FFF2-40B4-BE49-F238E27FC236}">
                <a16:creationId xmlns:a16="http://schemas.microsoft.com/office/drawing/2014/main" id="{0AB017D1-DE79-712B-C0CB-9DDBD3F62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203" y="390413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E19BDAE8-1E9F-0EE9-0310-42354FDB0B98}"/>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57E747B2-5590-5B0A-3768-26BE7A98D5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63010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89694-0F09-06DF-9647-A08000CC005E}"/>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6CD7A215-409B-9FB0-5140-8159850F1924}"/>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52B3A2A4-2602-1DA7-0F54-F40481AFF028}"/>
              </a:ext>
            </a:extLst>
          </p:cNvPr>
          <p:cNvSpPr>
            <a:spLocks noGrp="1"/>
          </p:cNvSpPr>
          <p:nvPr>
            <p:ph type="title"/>
          </p:nvPr>
        </p:nvSpPr>
        <p:spPr>
          <a:xfrm>
            <a:off x="415388" y="1771585"/>
            <a:ext cx="11549634" cy="1098095"/>
          </a:xfrm>
        </p:spPr>
        <p:txBody>
          <a:bodyPr>
            <a:normAutofit/>
          </a:bodyPr>
          <a:lstStyle/>
          <a:p>
            <a:r>
              <a:rPr lang="pl-PL" sz="2800" dirty="0">
                <a:latin typeface="Calibri"/>
                <a:ea typeface="Open Sans"/>
                <a:cs typeface="Open Sans"/>
              </a:rPr>
              <a:t>ZASADY KWALIFIKOWALNOŚCI W PERSPEKTYWIE FINANSOWEJ 2021-2027</a:t>
            </a:r>
            <a:endParaRPr lang="pl-PL" sz="2800" dirty="0">
              <a:latin typeface="Calibri"/>
            </a:endParaRPr>
          </a:p>
        </p:txBody>
      </p:sp>
      <p:sp>
        <p:nvSpPr>
          <p:cNvPr id="5" name="Symbol zastępczy tekstu 4">
            <a:extLst>
              <a:ext uri="{FF2B5EF4-FFF2-40B4-BE49-F238E27FC236}">
                <a16:creationId xmlns:a16="http://schemas.microsoft.com/office/drawing/2014/main" id="{1715F8D4-E320-BAFA-1FA0-4B261A7675FA}"/>
              </a:ext>
            </a:extLst>
          </p:cNvPr>
          <p:cNvSpPr>
            <a:spLocks noGrp="1"/>
          </p:cNvSpPr>
          <p:nvPr>
            <p:ph type="body" sz="quarter" idx="14"/>
          </p:nvPr>
        </p:nvSpPr>
        <p:spPr>
          <a:xfrm>
            <a:off x="489966" y="1994170"/>
            <a:ext cx="11001412" cy="3219804"/>
          </a:xfrm>
        </p:spPr>
        <p:txBody>
          <a:bodyPr vert="horz" lIns="91440" tIns="45720" rIns="91440" bIns="45720" rtlCol="0" anchor="t">
            <a:normAutofit lnSpcReduction="10000"/>
          </a:bodyPr>
          <a:lstStyle/>
          <a:p>
            <a:pPr algn="ctr">
              <a:lnSpc>
                <a:spcPct val="100000"/>
              </a:lnSpc>
              <a:spcBef>
                <a:spcPts val="0"/>
              </a:spcBef>
              <a:buClr>
                <a:srgbClr val="003399"/>
              </a:buClr>
            </a:pPr>
            <a:endParaRPr lang="pl-PL" b="1" dirty="0">
              <a:solidFill>
                <a:schemeClr val="tx1"/>
              </a:solidFill>
              <a:ea typeface="Open Sans"/>
              <a:cs typeface="Arial"/>
            </a:endParaRPr>
          </a:p>
          <a:p>
            <a:pPr algn="ctr">
              <a:lnSpc>
                <a:spcPct val="100000"/>
              </a:lnSpc>
              <a:spcBef>
                <a:spcPts val="0"/>
              </a:spcBef>
              <a:buClr>
                <a:srgbClr val="003399"/>
              </a:buClr>
            </a:pPr>
            <a:endParaRPr lang="pl-PL" b="1" strike="sngStrike" dirty="0">
              <a:latin typeface="Calibri"/>
              <a:ea typeface="Open Sans"/>
              <a:cs typeface="Arial"/>
            </a:endParaRPr>
          </a:p>
          <a:p>
            <a:pPr algn="ctr">
              <a:lnSpc>
                <a:spcPct val="100000"/>
              </a:lnSpc>
              <a:spcBef>
                <a:spcPts val="0"/>
              </a:spcBef>
              <a:buClr>
                <a:srgbClr val="003399"/>
              </a:buClr>
            </a:pPr>
            <a:endParaRPr lang="pl-PL" i="1" dirty="0">
              <a:solidFill>
                <a:schemeClr val="tx1"/>
              </a:solidFill>
              <a:latin typeface="Calibri"/>
              <a:ea typeface="Open Sans" panose="020B0606030504020204" pitchFamily="34" charset="0"/>
              <a:cs typeface="Arial" panose="020B0604020202020204" pitchFamily="34" charset="0"/>
            </a:endParaRPr>
          </a:p>
          <a:p>
            <a:pPr algn="just">
              <a:lnSpc>
                <a:spcPct val="100000"/>
              </a:lnSpc>
              <a:spcBef>
                <a:spcPts val="0"/>
              </a:spcBef>
            </a:pPr>
            <a:r>
              <a:rPr lang="pl-PL" u="sng" dirty="0">
                <a:latin typeface="Calibri"/>
                <a:ea typeface="Open Sans"/>
                <a:cs typeface="Arial"/>
              </a:rPr>
              <a:t>Szacunkowa wartość zamówienia</a:t>
            </a:r>
            <a:r>
              <a:rPr lang="pl-PL" dirty="0">
                <a:latin typeface="Calibri"/>
                <a:ea typeface="Open Sans"/>
                <a:cs typeface="Arial"/>
              </a:rPr>
              <a:t>: </a:t>
            </a:r>
          </a:p>
          <a:p>
            <a:pPr algn="just">
              <a:lnSpc>
                <a:spcPct val="100000"/>
              </a:lnSpc>
              <a:spcBef>
                <a:spcPts val="0"/>
              </a:spcBef>
            </a:pPr>
            <a:endParaRPr lang="pl-PL" dirty="0">
              <a:latin typeface="Calibri"/>
              <a:ea typeface="Open Sans" panose="020B0606030504020204" pitchFamily="34" charset="0"/>
              <a:cs typeface="Arial"/>
            </a:endParaRPr>
          </a:p>
          <a:p>
            <a:pPr marL="285750" indent="-285750" algn="just">
              <a:spcBef>
                <a:spcPts val="0"/>
              </a:spcBef>
              <a:buFont typeface="Wingdings" panose="020B0604020202020204" pitchFamily="34" charset="0"/>
              <a:buChar char="v"/>
            </a:pPr>
            <a:r>
              <a:rPr lang="pl-PL" dirty="0">
                <a:latin typeface="Calibri"/>
                <a:ea typeface="Calibri"/>
                <a:cs typeface="Poppins Light"/>
              </a:rPr>
              <a:t>Podstawą obliczenia szacunkowej wartości zamówienia w ramach projektu jest całkowite szacunkowe wynagrodzenie wykonawcy, bez podatku od towarów i usług, ustalone z należytą starannością. Szacowanie jest dokumentowane w sposób zapewniający właściwą ścieżkę audytu (np. w zatwierdzonym wniosku </a:t>
            </a:r>
            <a:br>
              <a:rPr lang="pl-PL" dirty="0">
                <a:latin typeface="Calibri"/>
              </a:rPr>
            </a:br>
            <a:r>
              <a:rPr lang="pl-PL" dirty="0">
                <a:latin typeface="Calibri"/>
                <a:ea typeface="Calibri"/>
                <a:cs typeface="Poppins Light"/>
              </a:rPr>
              <a:t>o dofinansowanie projektu lub w notatce z szacowania)</a:t>
            </a:r>
          </a:p>
          <a:p>
            <a:pPr marL="285750" indent="-285750" algn="just">
              <a:buFont typeface="Wingdings" panose="020B0604020202020204" pitchFamily="34" charset="0"/>
              <a:buChar char="v"/>
            </a:pPr>
            <a:r>
              <a:rPr lang="pl-PL" dirty="0">
                <a:latin typeface="Calibri"/>
                <a:ea typeface="Calibri"/>
                <a:cs typeface="Poppins Light"/>
              </a:rPr>
              <a:t>Podmioty będące zamawiającymi w rozumieniu ustawy </a:t>
            </a:r>
            <a:r>
              <a:rPr lang="pl-PL" dirty="0" err="1">
                <a:latin typeface="Calibri"/>
                <a:ea typeface="Calibri"/>
                <a:cs typeface="Poppins Light"/>
              </a:rPr>
              <a:t>Pzp</a:t>
            </a:r>
            <a:r>
              <a:rPr lang="pl-PL" dirty="0">
                <a:latin typeface="Calibri"/>
                <a:ea typeface="Calibri"/>
                <a:cs typeface="Poppins Light"/>
              </a:rPr>
              <a:t> w pierwszej kolejności dokonują szacowania wartości zamówienia zgodnie z przepisami tej ustawy, natomiast po stwierdzeniu, że szacunkowa wartość zamówienia ustalona na podstawie ustawy </a:t>
            </a:r>
            <a:r>
              <a:rPr lang="pl-PL" dirty="0" err="1">
                <a:latin typeface="Calibri"/>
                <a:ea typeface="Calibri"/>
                <a:cs typeface="Poppins Light"/>
              </a:rPr>
              <a:t>Pzp</a:t>
            </a:r>
            <a:r>
              <a:rPr lang="pl-PL" dirty="0">
                <a:latin typeface="Calibri"/>
                <a:ea typeface="Calibri"/>
                <a:cs typeface="Poppins Light"/>
              </a:rPr>
              <a:t> nie przekracza wartości, od której istnieje obowiązek stosowania ustawy </a:t>
            </a:r>
            <a:r>
              <a:rPr lang="pl-PL" dirty="0" err="1">
                <a:latin typeface="Calibri"/>
                <a:ea typeface="Calibri"/>
                <a:cs typeface="Poppins Light"/>
              </a:rPr>
              <a:t>Pzp</a:t>
            </a:r>
            <a:r>
              <a:rPr lang="pl-PL" dirty="0">
                <a:latin typeface="Calibri"/>
                <a:ea typeface="Calibri"/>
                <a:cs typeface="Poppins Light"/>
              </a:rPr>
              <a:t>, ustalają wartość zamówienia w ramach projektu</a:t>
            </a:r>
          </a:p>
          <a:p>
            <a:endParaRPr lang="pl-PL" dirty="0"/>
          </a:p>
        </p:txBody>
      </p:sp>
      <p:sp>
        <p:nvSpPr>
          <p:cNvPr id="4" name="Prostokąt 3">
            <a:extLst>
              <a:ext uri="{FF2B5EF4-FFF2-40B4-BE49-F238E27FC236}">
                <a16:creationId xmlns:a16="http://schemas.microsoft.com/office/drawing/2014/main" id="{13BE40CD-E892-8EC6-53C0-88A84615C0E0}"/>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946082EB-910D-2558-A5AA-F1E36FFEFB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999085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D1B11-59AA-1E49-0891-A0911AB1E5AB}"/>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F6B3C997-BB2B-27B5-6850-91BBA2A95A2B}"/>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9E3EAF6F-C823-A24E-1158-ED808F9190E5}"/>
              </a:ext>
            </a:extLst>
          </p:cNvPr>
          <p:cNvSpPr>
            <a:spLocks noGrp="1"/>
          </p:cNvSpPr>
          <p:nvPr>
            <p:ph type="title"/>
          </p:nvPr>
        </p:nvSpPr>
        <p:spPr>
          <a:xfrm>
            <a:off x="394716" y="1287197"/>
            <a:ext cx="11492484" cy="863633"/>
          </a:xfrm>
        </p:spPr>
        <p:txBody>
          <a:bodyPr>
            <a:normAutofit/>
          </a:bodyPr>
          <a:lstStyle/>
          <a:p>
            <a:r>
              <a:rPr lang="pl-PL" sz="2800">
                <a:latin typeface="Calibri"/>
                <a:ea typeface="Open Sans"/>
                <a:cs typeface="Open Sans"/>
              </a:rPr>
              <a:t>ZASADY KWALIFIKOWALNOŚCI W PERSPEKTYWIE FINANSOWEJ 2021-2027</a:t>
            </a:r>
            <a:endParaRPr lang="pl-PL" sz="2800">
              <a:latin typeface="Calibri"/>
            </a:endParaRPr>
          </a:p>
        </p:txBody>
      </p:sp>
      <p:sp>
        <p:nvSpPr>
          <p:cNvPr id="5" name="Symbol zastępczy tekstu 4">
            <a:extLst>
              <a:ext uri="{FF2B5EF4-FFF2-40B4-BE49-F238E27FC236}">
                <a16:creationId xmlns:a16="http://schemas.microsoft.com/office/drawing/2014/main" id="{59DC2D7D-4B3E-ADEA-CF9E-0AB0C7847F84}"/>
              </a:ext>
            </a:extLst>
          </p:cNvPr>
          <p:cNvSpPr>
            <a:spLocks noGrp="1"/>
          </p:cNvSpPr>
          <p:nvPr>
            <p:ph type="body" sz="quarter" idx="14"/>
          </p:nvPr>
        </p:nvSpPr>
        <p:spPr>
          <a:xfrm>
            <a:off x="299467" y="1724025"/>
            <a:ext cx="10969174" cy="3694907"/>
          </a:xfrm>
        </p:spPr>
        <p:txBody>
          <a:bodyPr vert="horz" lIns="91440" tIns="45720" rIns="91440" bIns="45720" rtlCol="0" anchor="t">
            <a:normAutofit fontScale="92500" lnSpcReduction="20000"/>
          </a:bodyPr>
          <a:lstStyle/>
          <a:p>
            <a:pPr algn="ctr">
              <a:lnSpc>
                <a:spcPct val="100000"/>
              </a:lnSpc>
              <a:spcBef>
                <a:spcPts val="0"/>
              </a:spcBef>
              <a:buClr>
                <a:srgbClr val="003399"/>
              </a:buClr>
            </a:pPr>
            <a:endParaRPr lang="pl-PL" b="1" strike="sngStrike" dirty="0">
              <a:latin typeface="Calibri"/>
              <a:ea typeface="Open Sans"/>
              <a:cs typeface="Arial"/>
            </a:endParaRPr>
          </a:p>
          <a:p>
            <a:pPr algn="ctr">
              <a:lnSpc>
                <a:spcPct val="100000"/>
              </a:lnSpc>
              <a:spcBef>
                <a:spcPts val="0"/>
              </a:spcBef>
              <a:buClr>
                <a:srgbClr val="003399"/>
              </a:buClr>
            </a:pPr>
            <a:endParaRPr lang="pl-PL" i="1" dirty="0">
              <a:solidFill>
                <a:schemeClr val="tx1"/>
              </a:solidFill>
              <a:latin typeface="Calibri"/>
              <a:ea typeface="Open Sans" panose="020B0606030504020204" pitchFamily="34" charset="0"/>
              <a:cs typeface="Arial" panose="020B0604020202020204" pitchFamily="34" charset="0"/>
            </a:endParaRPr>
          </a:p>
          <a:p>
            <a:pPr algn="just">
              <a:lnSpc>
                <a:spcPct val="100000"/>
              </a:lnSpc>
              <a:spcBef>
                <a:spcPts val="0"/>
              </a:spcBef>
              <a:spcAft>
                <a:spcPts val="600"/>
              </a:spcAft>
            </a:pPr>
            <a:r>
              <a:rPr lang="pl-PL" u="sng" dirty="0">
                <a:latin typeface="Calibri"/>
                <a:ea typeface="Open Sans"/>
                <a:cs typeface="Arial"/>
              </a:rPr>
              <a:t>Szacunkowa wartość zamówienia</a:t>
            </a:r>
            <a:r>
              <a:rPr lang="pl-PL" dirty="0">
                <a:latin typeface="Calibri"/>
                <a:ea typeface="Open Sans"/>
                <a:cs typeface="Arial"/>
              </a:rPr>
              <a:t>: </a:t>
            </a:r>
            <a:endParaRPr lang="pl-PL" dirty="0">
              <a:latin typeface="Calibri"/>
              <a:ea typeface="Calibri"/>
            </a:endParaRPr>
          </a:p>
          <a:p>
            <a:pPr algn="just">
              <a:lnSpc>
                <a:spcPct val="100000"/>
              </a:lnSpc>
              <a:spcBef>
                <a:spcPts val="0"/>
              </a:spcBef>
              <a:spcAft>
                <a:spcPts val="600"/>
              </a:spcAft>
            </a:pPr>
            <a:endParaRPr lang="pl-PL" dirty="0">
              <a:solidFill>
                <a:srgbClr val="FFFF00"/>
              </a:solidFill>
              <a:latin typeface="Calibri"/>
              <a:ea typeface="Calibri"/>
              <a:cs typeface="Poppins Light"/>
            </a:endParaRPr>
          </a:p>
          <a:p>
            <a:pPr marL="285750" indent="-285750" algn="just">
              <a:lnSpc>
                <a:spcPct val="100000"/>
              </a:lnSpc>
              <a:spcBef>
                <a:spcPts val="0"/>
              </a:spcBef>
              <a:spcAft>
                <a:spcPts val="600"/>
              </a:spcAft>
              <a:buFont typeface="Wingdings" panose="020B0604020202020204" pitchFamily="34" charset="0"/>
              <a:buChar char="v"/>
            </a:pPr>
            <a:r>
              <a:rPr lang="pl-PL" dirty="0">
                <a:latin typeface="Calibri"/>
                <a:ea typeface="Calibri"/>
                <a:cs typeface="Calibri"/>
              </a:rPr>
              <a:t>Zamawiający nie może, w celu uniknięcia stosowania: przepisów ustawy Pzp / Wytycznych dot. kwalifikowalności wydatków, zaniżać wartości zamówienia, lub wybierać niewłaściwy sposób obliczania wartości zamówienia. Z uniknięciem stosowania właściwych przepisów mamy do czynienia zarówno wtedy, gdy zamawiający nie zastosuje ich wcale, jak i wtedy, gdy zastosuje przepisy łagodniejsze niż wynikałoby to z prawidłowo ustalonej wartości zamówienia.</a:t>
            </a:r>
          </a:p>
          <a:p>
            <a:pPr algn="just">
              <a:lnSpc>
                <a:spcPct val="100000"/>
              </a:lnSpc>
              <a:spcBef>
                <a:spcPts val="0"/>
              </a:spcBef>
              <a:spcAft>
                <a:spcPts val="600"/>
              </a:spcAft>
            </a:pPr>
            <a:endParaRPr lang="pl-PL" dirty="0">
              <a:latin typeface="Calibri"/>
              <a:ea typeface="Calibri"/>
            </a:endParaRPr>
          </a:p>
          <a:p>
            <a:pPr marL="285750" indent="-285750" algn="just">
              <a:lnSpc>
                <a:spcPct val="100000"/>
              </a:lnSpc>
              <a:spcBef>
                <a:spcPts val="0"/>
              </a:spcBef>
              <a:spcAft>
                <a:spcPts val="600"/>
              </a:spcAft>
              <a:buFont typeface="Wingdings" panose="020B0604020202020204" pitchFamily="34" charset="0"/>
              <a:buChar char="v"/>
            </a:pPr>
            <a:r>
              <a:rPr lang="pl-PL" dirty="0">
                <a:latin typeface="Calibri"/>
                <a:ea typeface="Calibri"/>
                <a:cs typeface="Poppins Light"/>
              </a:rPr>
              <a:t>Obliczając szacunkową wartość zamówienia należy wziąć pod uwagę konieczność łącznego spełnienia trzech przesłanek (tożsamości): </a:t>
            </a:r>
          </a:p>
          <a:p>
            <a:pPr marL="742950" lvl="2" indent="-342900" algn="just">
              <a:lnSpc>
                <a:spcPct val="100000"/>
              </a:lnSpc>
              <a:spcBef>
                <a:spcPts val="0"/>
              </a:spcBef>
              <a:spcAft>
                <a:spcPts val="600"/>
              </a:spcAft>
              <a:buFont typeface="Wingdings" panose="020B0604020202020204" pitchFamily="34" charset="0"/>
              <a:buChar char="§"/>
            </a:pPr>
            <a:r>
              <a:rPr lang="pl-PL" sz="1800" dirty="0">
                <a:latin typeface="Calibri"/>
                <a:ea typeface="Calibri"/>
                <a:cs typeface="Poppins Light"/>
              </a:rPr>
              <a:t>usługi, dostawy oraz roboty budowlane są tożsame rodzajowo lub funkcjonalnie (tożsamość przedmiotowa), przy czym tożsamość rodzajowa dostaw obejmuje dostawy podobne, </a:t>
            </a:r>
            <a:endParaRPr lang="pl-PL" sz="1800" dirty="0">
              <a:latin typeface="Calibri"/>
              <a:ea typeface="Calibri"/>
            </a:endParaRPr>
          </a:p>
          <a:p>
            <a:pPr marL="742950" lvl="2" indent="-342900" algn="just">
              <a:lnSpc>
                <a:spcPct val="100000"/>
              </a:lnSpc>
              <a:spcBef>
                <a:spcPts val="0"/>
              </a:spcBef>
              <a:spcAft>
                <a:spcPts val="600"/>
              </a:spcAft>
              <a:buFont typeface="Wingdings" panose="020B0604020202020204" pitchFamily="34" charset="0"/>
              <a:buChar char="§"/>
            </a:pPr>
            <a:r>
              <a:rPr lang="pl-PL" sz="1800" dirty="0">
                <a:latin typeface="Calibri"/>
                <a:ea typeface="Calibri"/>
                <a:cs typeface="Poppins Light"/>
              </a:rPr>
              <a:t>możliwe jest udzielenie zamówienia w tym samym czasie (tożsamość czasowa),</a:t>
            </a:r>
            <a:endParaRPr lang="pl-PL" sz="1800" dirty="0">
              <a:latin typeface="Source Sans 3"/>
              <a:ea typeface="Calibri"/>
            </a:endParaRPr>
          </a:p>
        </p:txBody>
      </p:sp>
      <p:sp>
        <p:nvSpPr>
          <p:cNvPr id="4" name="Prostokąt 3">
            <a:extLst>
              <a:ext uri="{FF2B5EF4-FFF2-40B4-BE49-F238E27FC236}">
                <a16:creationId xmlns:a16="http://schemas.microsoft.com/office/drawing/2014/main" id="{C0E7FB6A-F63C-A227-94FE-D08890AC3821}"/>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6CBB6083-281B-1B01-CBD8-98088E7266E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0642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7BADE-9923-3326-75F0-F6B188517559}"/>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35B35CA1-1DF5-D9CC-96C6-51266EA34CE7}"/>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3D73B0C9-75CD-76C8-0062-D2CD65022779}"/>
              </a:ext>
            </a:extLst>
          </p:cNvPr>
          <p:cNvSpPr>
            <a:spLocks noGrp="1"/>
          </p:cNvSpPr>
          <p:nvPr>
            <p:ph type="title"/>
          </p:nvPr>
        </p:nvSpPr>
        <p:spPr>
          <a:xfrm>
            <a:off x="302338" y="1520810"/>
            <a:ext cx="11073384" cy="980863"/>
          </a:xfrm>
        </p:spPr>
        <p:txBody>
          <a:bodyPr>
            <a:normAutofit/>
          </a:bodyPr>
          <a:lstStyle/>
          <a:p>
            <a:r>
              <a:rPr lang="pl-PL" sz="2600" dirty="0">
                <a:latin typeface="Calibri"/>
                <a:ea typeface="Open Sans"/>
                <a:cs typeface="Open Sans"/>
              </a:rPr>
              <a:t>ZASADY KWALIFIKOWALNOŚCI W PERSPEKTYWIE FINANSOWEJ 2021-2027</a:t>
            </a:r>
            <a:endParaRPr lang="pl-PL" sz="2600" dirty="0">
              <a:latin typeface="Calibri"/>
              <a:ea typeface="Calibri"/>
            </a:endParaRPr>
          </a:p>
        </p:txBody>
      </p:sp>
      <p:sp>
        <p:nvSpPr>
          <p:cNvPr id="5" name="Symbol zastępczy tekstu 4">
            <a:extLst>
              <a:ext uri="{FF2B5EF4-FFF2-40B4-BE49-F238E27FC236}">
                <a16:creationId xmlns:a16="http://schemas.microsoft.com/office/drawing/2014/main" id="{88C1E5EC-11D9-D3E6-EB1A-43051CF1FA74}"/>
              </a:ext>
            </a:extLst>
          </p:cNvPr>
          <p:cNvSpPr>
            <a:spLocks noGrp="1"/>
          </p:cNvSpPr>
          <p:nvPr>
            <p:ph type="body" sz="quarter" idx="14"/>
          </p:nvPr>
        </p:nvSpPr>
        <p:spPr>
          <a:xfrm>
            <a:off x="302338" y="2219325"/>
            <a:ext cx="10966303" cy="3499610"/>
          </a:xfrm>
        </p:spPr>
        <p:txBody>
          <a:bodyPr vert="horz" lIns="91440" tIns="45720" rIns="91440" bIns="45720" rtlCol="0" anchor="t">
            <a:normAutofit/>
          </a:bodyPr>
          <a:lstStyle/>
          <a:p>
            <a:pPr algn="ctr">
              <a:lnSpc>
                <a:spcPct val="100000"/>
              </a:lnSpc>
              <a:spcBef>
                <a:spcPts val="0"/>
              </a:spcBef>
            </a:pPr>
            <a:endParaRPr lang="pl-PL" u="sng" dirty="0">
              <a:solidFill>
                <a:schemeClr val="tx1"/>
              </a:solidFill>
              <a:latin typeface="Calibri"/>
              <a:ea typeface="Open Sans" panose="020B0606030504020204" pitchFamily="34" charset="0"/>
              <a:cs typeface="Arial" panose="020B0604020202020204" pitchFamily="34" charset="0"/>
            </a:endParaRPr>
          </a:p>
          <a:p>
            <a:pPr>
              <a:lnSpc>
                <a:spcPct val="100000"/>
              </a:lnSpc>
              <a:spcBef>
                <a:spcPts val="0"/>
              </a:spcBef>
              <a:spcAft>
                <a:spcPts val="600"/>
              </a:spcAft>
            </a:pPr>
            <a:r>
              <a:rPr lang="pl-PL" u="sng" dirty="0">
                <a:latin typeface="Calibri"/>
                <a:ea typeface="Open Sans"/>
                <a:cs typeface="Arial"/>
              </a:rPr>
              <a:t>Szacunkowa wartość zamówienia</a:t>
            </a:r>
            <a:r>
              <a:rPr lang="pl-PL" dirty="0">
                <a:latin typeface="Calibri"/>
                <a:ea typeface="Open Sans"/>
                <a:cs typeface="Arial"/>
              </a:rPr>
              <a:t>: </a:t>
            </a:r>
            <a:endParaRPr lang="pl-PL" dirty="0">
              <a:latin typeface="Calibri"/>
              <a:ea typeface="Calibri"/>
            </a:endParaRPr>
          </a:p>
          <a:p>
            <a:pPr marL="285750" indent="-285750">
              <a:lnSpc>
                <a:spcPct val="100000"/>
              </a:lnSpc>
              <a:spcBef>
                <a:spcPts val="0"/>
              </a:spcBef>
              <a:spcAft>
                <a:spcPts val="600"/>
              </a:spcAft>
              <a:buFont typeface="Wingdings" panose="020B0604020202020204" pitchFamily="34" charset="0"/>
              <a:buChar char="§"/>
            </a:pPr>
            <a:r>
              <a:rPr lang="pl-PL" dirty="0">
                <a:latin typeface="Calibri"/>
                <a:ea typeface="Calibri"/>
                <a:cs typeface="Poppins Light"/>
              </a:rPr>
              <a:t>możliwe jest wykonanie zamówienia przez jednego wykonawcę (tożsamość podmiotowa)</a:t>
            </a:r>
            <a:endParaRPr lang="pl-PL" dirty="0">
              <a:latin typeface="Calibri"/>
              <a:ea typeface="Calibri"/>
            </a:endParaRPr>
          </a:p>
          <a:p>
            <a:pPr>
              <a:lnSpc>
                <a:spcPct val="100000"/>
              </a:lnSpc>
              <a:spcBef>
                <a:spcPts val="0"/>
              </a:spcBef>
            </a:pPr>
            <a:endParaRPr lang="pl-PL" dirty="0">
              <a:latin typeface="Calibri"/>
              <a:ea typeface="Calibri"/>
            </a:endParaRPr>
          </a:p>
          <a:p>
            <a:pPr algn="just">
              <a:lnSpc>
                <a:spcPct val="100000"/>
              </a:lnSpc>
              <a:spcBef>
                <a:spcPts val="0"/>
              </a:spcBef>
            </a:pPr>
            <a:r>
              <a:rPr lang="pl-PL" dirty="0">
                <a:latin typeface="Calibri"/>
                <a:ea typeface="Calibri"/>
                <a:cs typeface="Poppins Light"/>
              </a:rPr>
              <a:t>Tożsamości należy rozumieć zgodnie z odpowiednią wykładnią przepisów ustawy </a:t>
            </a:r>
            <a:r>
              <a:rPr lang="pl-PL" dirty="0" err="1">
                <a:latin typeface="Calibri"/>
                <a:ea typeface="Calibri"/>
                <a:cs typeface="Poppins Light"/>
              </a:rPr>
              <a:t>Pzp</a:t>
            </a:r>
            <a:r>
              <a:rPr lang="pl-PL" dirty="0">
                <a:latin typeface="Calibri"/>
                <a:ea typeface="Calibri"/>
                <a:cs typeface="Poppins Light"/>
              </a:rPr>
              <a:t> dotyczących szacowania wartości zamówienia</a:t>
            </a:r>
          </a:p>
          <a:p>
            <a:pPr>
              <a:lnSpc>
                <a:spcPct val="100000"/>
              </a:lnSpc>
              <a:spcBef>
                <a:spcPts val="0"/>
              </a:spcBef>
            </a:pPr>
            <a:endParaRPr lang="pl-PL" dirty="0">
              <a:latin typeface="Calibri"/>
              <a:ea typeface="Calibri"/>
            </a:endParaRPr>
          </a:p>
          <a:p>
            <a:pPr algn="just">
              <a:lnSpc>
                <a:spcPct val="100000"/>
              </a:lnSpc>
              <a:spcBef>
                <a:spcPts val="0"/>
              </a:spcBef>
            </a:pPr>
            <a:r>
              <a:rPr lang="pl-PL" dirty="0">
                <a:latin typeface="Calibri"/>
                <a:ea typeface="Calibri"/>
                <a:cs typeface="Poppins Light"/>
              </a:rPr>
              <a:t>W przypadku udzielania zamówienia w częściach z określonych względów ekonomicznych, organizacyjnych, celowościowych – wartość zamówienia ustala się jako łączną wartość poszczególnych jego części. W przypadku, gdy łączna wartość części przekracza próg 80 000 zł / 170 000 zł, stosuje się do udzielenia każdej części zamówienia odpowiednio zasadę konkurencyjności / ustawę Pzp</a:t>
            </a:r>
          </a:p>
          <a:p>
            <a:endParaRPr lang="pl-PL" dirty="0"/>
          </a:p>
        </p:txBody>
      </p:sp>
      <p:sp>
        <p:nvSpPr>
          <p:cNvPr id="4" name="Prostokąt 3">
            <a:extLst>
              <a:ext uri="{FF2B5EF4-FFF2-40B4-BE49-F238E27FC236}">
                <a16:creationId xmlns:a16="http://schemas.microsoft.com/office/drawing/2014/main" id="{BFB4CAF8-0724-5128-83FA-6E21B3E6A63A}"/>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00B340CD-BECF-7F0A-EC01-B15555D619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56491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7727-CD44-D889-4C35-CA4F70427F8C}"/>
            </a:ext>
          </a:extLst>
        </p:cNvPr>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08B238EC-81D4-1CB6-DBE5-7EBFE9EE039D}"/>
              </a:ext>
            </a:extLst>
          </p:cNvPr>
          <p:cNvSpPr>
            <a:spLocks noGrp="1"/>
          </p:cNvSpPr>
          <p:nvPr>
            <p:ph type="pic" sz="quarter" idx="15"/>
          </p:nvPr>
        </p:nvSpPr>
        <p:spPr/>
        <p:txBody>
          <a:bodyPr/>
          <a:lstStyle/>
          <a:p>
            <a:endParaRPr lang="pl-PL"/>
          </a:p>
        </p:txBody>
      </p:sp>
      <p:sp>
        <p:nvSpPr>
          <p:cNvPr id="3" name="Tytuł 2">
            <a:extLst>
              <a:ext uri="{FF2B5EF4-FFF2-40B4-BE49-F238E27FC236}">
                <a16:creationId xmlns:a16="http://schemas.microsoft.com/office/drawing/2014/main" id="{2FE3CD5B-C498-1E20-9C42-ADC27C6686DC}"/>
              </a:ext>
            </a:extLst>
          </p:cNvPr>
          <p:cNvSpPr>
            <a:spLocks noGrp="1"/>
          </p:cNvSpPr>
          <p:nvPr>
            <p:ph type="title"/>
          </p:nvPr>
        </p:nvSpPr>
        <p:spPr>
          <a:xfrm>
            <a:off x="521542" y="1944813"/>
            <a:ext cx="11396973" cy="980864"/>
          </a:xfrm>
        </p:spPr>
        <p:txBody>
          <a:bodyPr>
            <a:normAutofit/>
          </a:bodyPr>
          <a:lstStyle/>
          <a:p>
            <a:r>
              <a:rPr lang="pl-PL" sz="2600">
                <a:latin typeface="Calibri"/>
                <a:ea typeface="Open Sans"/>
                <a:cs typeface="Open Sans"/>
              </a:rPr>
              <a:t>ZASADY KWALIFIKOWALNOŚCI W PERSPEKTYWIE FINANSOWEJ 2021-2027</a:t>
            </a:r>
            <a:endParaRPr lang="pl-PL" sz="2600">
              <a:latin typeface="Calibri"/>
            </a:endParaRPr>
          </a:p>
        </p:txBody>
      </p:sp>
      <p:sp>
        <p:nvSpPr>
          <p:cNvPr id="5" name="Symbol zastępczy tekstu 4">
            <a:extLst>
              <a:ext uri="{FF2B5EF4-FFF2-40B4-BE49-F238E27FC236}">
                <a16:creationId xmlns:a16="http://schemas.microsoft.com/office/drawing/2014/main" id="{EA8DA24D-AD46-A584-6E42-6EEA5B04BD92}"/>
              </a:ext>
            </a:extLst>
          </p:cNvPr>
          <p:cNvSpPr>
            <a:spLocks noGrp="1"/>
          </p:cNvSpPr>
          <p:nvPr>
            <p:ph type="body" sz="quarter" idx="14"/>
          </p:nvPr>
        </p:nvSpPr>
        <p:spPr>
          <a:xfrm>
            <a:off x="427598" y="1943100"/>
            <a:ext cx="10841043" cy="3499610"/>
          </a:xfrm>
        </p:spPr>
        <p:txBody>
          <a:bodyPr vert="horz" lIns="91440" tIns="45720" rIns="91440" bIns="45720" rtlCol="0" anchor="t">
            <a:normAutofit/>
          </a:bodyPr>
          <a:lstStyle/>
          <a:p>
            <a:pPr algn="ctr">
              <a:lnSpc>
                <a:spcPct val="100000"/>
              </a:lnSpc>
              <a:spcBef>
                <a:spcPts val="0"/>
              </a:spcBef>
              <a:buClr>
                <a:srgbClr val="003399"/>
              </a:buClr>
            </a:pPr>
            <a:endParaRPr lang="pl-PL" b="1" dirty="0">
              <a:solidFill>
                <a:schemeClr val="tx1"/>
              </a:solidFill>
              <a:ea typeface="Open Sans"/>
              <a:cs typeface="Arial"/>
            </a:endParaRPr>
          </a:p>
          <a:p>
            <a:pPr algn="ctr">
              <a:lnSpc>
                <a:spcPct val="100000"/>
              </a:lnSpc>
              <a:spcBef>
                <a:spcPts val="0"/>
              </a:spcBef>
              <a:buClr>
                <a:srgbClr val="003399"/>
              </a:buClr>
            </a:pPr>
            <a:endParaRPr lang="pl-PL" b="1" dirty="0">
              <a:highlight>
                <a:srgbClr val="00FF00"/>
              </a:highlight>
              <a:latin typeface="Calibri"/>
              <a:ea typeface="Open Sans"/>
              <a:cs typeface="Arial"/>
            </a:endParaRPr>
          </a:p>
          <a:p>
            <a:pPr algn="ctr">
              <a:lnSpc>
                <a:spcPct val="100000"/>
              </a:lnSpc>
              <a:spcBef>
                <a:spcPts val="0"/>
              </a:spcBef>
              <a:buClr>
                <a:srgbClr val="003399"/>
              </a:buClr>
            </a:pPr>
            <a:endParaRPr lang="pl-PL" i="1" dirty="0">
              <a:solidFill>
                <a:schemeClr val="tx1"/>
              </a:solidFill>
              <a:latin typeface="Calibri"/>
              <a:ea typeface="Open Sans" panose="020B0606030504020204" pitchFamily="34" charset="0"/>
              <a:cs typeface="Arial" panose="020B0604020202020204" pitchFamily="34" charset="0"/>
            </a:endParaRPr>
          </a:p>
          <a:p>
            <a:pPr algn="just">
              <a:lnSpc>
                <a:spcPct val="100000"/>
              </a:lnSpc>
              <a:spcBef>
                <a:spcPts val="0"/>
              </a:spcBef>
            </a:pPr>
            <a:r>
              <a:rPr lang="pl-PL" dirty="0">
                <a:latin typeface="Calibri"/>
                <a:ea typeface="Open Sans"/>
                <a:cs typeface="Open Sans"/>
              </a:rPr>
              <a:t>Właściwa instytucja zobowiązuje beneficjenta w umowie o dofinansowanie projektu,  a wnioskodawców </a:t>
            </a:r>
            <a:br>
              <a:rPr lang="pl-PL" dirty="0">
                <a:latin typeface="Calibri"/>
                <a:ea typeface="Open Sans"/>
                <a:cs typeface="Open Sans"/>
              </a:rPr>
            </a:br>
            <a:r>
              <a:rPr lang="pl-PL" dirty="0">
                <a:latin typeface="Calibri"/>
                <a:ea typeface="Open Sans"/>
                <a:cs typeface="Open Sans"/>
              </a:rPr>
              <a:t>w regulaminie wyboru projektów – do przygotowania i przeprowadzenia postępowania o udzielenie zamówienia</a:t>
            </a:r>
            <a:br>
              <a:rPr lang="pl-PL" dirty="0">
                <a:latin typeface="Calibri"/>
                <a:ea typeface="Open Sans"/>
                <a:cs typeface="Open Sans"/>
              </a:rPr>
            </a:br>
            <a:r>
              <a:rPr lang="pl-PL" dirty="0">
                <a:latin typeface="Calibri"/>
                <a:ea typeface="Open Sans"/>
                <a:cs typeface="Open Sans"/>
              </a:rPr>
              <a:t>w sposób </a:t>
            </a:r>
            <a:r>
              <a:rPr lang="pl-PL" b="1" dirty="0">
                <a:latin typeface="Calibri"/>
                <a:ea typeface="Open Sans"/>
                <a:cs typeface="Open Sans"/>
              </a:rPr>
              <a:t>zapewniający zachowanie uczciwej konkurencji oraz równe traktowanie wykonawców, a także do działania w sposób przejrzysty i proporcjonalny</a:t>
            </a:r>
            <a:r>
              <a:rPr lang="pl-PL" dirty="0">
                <a:latin typeface="Calibri"/>
                <a:ea typeface="Open Sans"/>
                <a:cs typeface="Open Sans"/>
              </a:rPr>
              <a:t> – zgodnie z procedurą określoną w  podrozdziale 3.2 Wytycznych (zasada konkurencyjności)</a:t>
            </a:r>
            <a:endParaRPr lang="pl-PL" dirty="0">
              <a:solidFill>
                <a:schemeClr val="tx1">
                  <a:lumMod val="95000"/>
                  <a:lumOff val="5000"/>
                </a:schemeClr>
              </a:solidFill>
              <a:latin typeface="Calibri"/>
              <a:ea typeface="Open Sans"/>
              <a:cs typeface="Open Sans"/>
            </a:endParaRPr>
          </a:p>
          <a:p>
            <a:endParaRPr lang="pl-PL" dirty="0"/>
          </a:p>
        </p:txBody>
      </p:sp>
      <p:sp>
        <p:nvSpPr>
          <p:cNvPr id="4" name="Prostokąt 3">
            <a:extLst>
              <a:ext uri="{FF2B5EF4-FFF2-40B4-BE49-F238E27FC236}">
                <a16:creationId xmlns:a16="http://schemas.microsoft.com/office/drawing/2014/main" id="{58E81387-CEE0-5227-5307-D0C390679349}"/>
              </a:ext>
            </a:extLst>
          </p:cNvPr>
          <p:cNvSpPr/>
          <p:nvPr/>
        </p:nvSpPr>
        <p:spPr>
          <a:xfrm>
            <a:off x="0" y="6311890"/>
            <a:ext cx="12192000" cy="5461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a:extLst>
              <a:ext uri="{FF2B5EF4-FFF2-40B4-BE49-F238E27FC236}">
                <a16:creationId xmlns:a16="http://schemas.microsoft.com/office/drawing/2014/main" id="{93F1A3BD-1911-A8D8-15D7-C5E7F55A2B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157376" y="6406380"/>
            <a:ext cx="4865220" cy="357128"/>
          </a:xfrm>
          <a:prstGeom prst="rect">
            <a:avLst/>
          </a:prstGeom>
        </p:spPr>
      </p:pic>
    </p:spTree>
    <p:extLst>
      <p:ext uri="{BB962C8B-B14F-4D97-AF65-F5344CB8AC3E}">
        <p14:creationId xmlns:p14="http://schemas.microsoft.com/office/powerpoint/2010/main" val="1529602563"/>
      </p:ext>
    </p:extLst>
  </p:cSld>
  <p:clrMapOvr>
    <a:masterClrMapping/>
  </p:clrMapOvr>
</p:sld>
</file>

<file path=ppt/theme/theme1.xml><?xml version="1.0" encoding="utf-8"?>
<a:theme xmlns:a="http://schemas.openxmlformats.org/drawingml/2006/main" name="Epic Nature">
  <a:themeElements>
    <a:clrScheme name="Niestandardowy 9">
      <a:dk1>
        <a:srgbClr val="208551"/>
      </a:dk1>
      <a:lt1>
        <a:srgbClr val="FFFFFF"/>
      </a:lt1>
      <a:dk2>
        <a:srgbClr val="004066"/>
      </a:dk2>
      <a:lt2>
        <a:srgbClr val="F5F5F5"/>
      </a:lt2>
      <a:accent1>
        <a:srgbClr val="3CBD86"/>
      </a:accent1>
      <a:accent2>
        <a:srgbClr val="0099CC"/>
      </a:accent2>
      <a:accent3>
        <a:srgbClr val="2CB349"/>
      </a:accent3>
      <a:accent4>
        <a:srgbClr val="004066"/>
      </a:accent4>
      <a:accent5>
        <a:srgbClr val="009999"/>
      </a:accent5>
      <a:accent6>
        <a:srgbClr val="4D4D4D"/>
      </a:accent6>
      <a:hlink>
        <a:srgbClr val="0099CC"/>
      </a:hlink>
      <a:folHlink>
        <a:srgbClr val="0099CC"/>
      </a:folHlink>
    </a:clrScheme>
    <a:fontScheme name="Niestandardowy 1">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1100" b="1" dirty="0">
            <a:solidFill>
              <a:schemeClr val="accent6"/>
            </a:solidFill>
            <a:latin typeface=""/>
          </a:defRPr>
        </a:defPPr>
      </a:lstStyle>
    </a:txDef>
  </a:objectDefaults>
  <a:extraClrSchemeLst/>
  <a:extLst>
    <a:ext uri="{05A4C25C-085E-4340-85A3-A5531E510DB2}">
      <thm15:themeFamily xmlns:thm15="http://schemas.microsoft.com/office/thememl/2012/main" name="B&amp;W Minimalist Drama_Finance_win32_EF_v5" id="{2442EB39-5D7A-4DDC-AD9A-BB04F1C7B656}" vid="{B6686708-5202-4EB0-B50E-375235245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7042158-f47d-48be-ab93-8f6036e20404" xsi:nil="true"/>
    <lcf76f155ced4ddcb4097134ff3c332f xmlns="97730884-5bf0-4adb-963c-097f9163802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0E8F3BA84FA2946B6D914A8442B181B" ma:contentTypeVersion="11" ma:contentTypeDescription="Utwórz nowy dokument." ma:contentTypeScope="" ma:versionID="b28bbae9081ad8c5057f19e16977c9aa">
  <xsd:schema xmlns:xsd="http://www.w3.org/2001/XMLSchema" xmlns:xs="http://www.w3.org/2001/XMLSchema" xmlns:p="http://schemas.microsoft.com/office/2006/metadata/properties" xmlns:ns2="97730884-5bf0-4adb-963c-097f91638024" xmlns:ns3="07042158-f47d-48be-ab93-8f6036e20404" targetNamespace="http://schemas.microsoft.com/office/2006/metadata/properties" ma:root="true" ma:fieldsID="d6072c15ac002290b6c9c0f2318e8281" ns2:_="" ns3:_="">
    <xsd:import namespace="97730884-5bf0-4adb-963c-097f91638024"/>
    <xsd:import namespace="07042158-f47d-48be-ab93-8f6036e2040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730884-5bf0-4adb-963c-097f91638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Tagi obrazów" ma:readOnly="false" ma:fieldId="{5cf76f15-5ced-4ddc-b409-7134ff3c332f}" ma:taxonomyMulti="true" ma:sspId="739d19e1-0593-4d94-bef1-3da08a5e7cc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042158-f47d-48be-ab93-8f6036e2040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6c8de86-e81c-4150-8e1a-489867d7f6dc}" ma:internalName="TaxCatchAll" ma:showField="CatchAllData" ma:web="07042158-f47d-48be-ab93-8f6036e204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4B9AF2-5B11-48FF-A8A8-964B2D972562}">
  <ds:schemaRefs>
    <ds:schemaRef ds:uri="07042158-f47d-48be-ab93-8f6036e20404"/>
    <ds:schemaRef ds:uri="16c05727-aa75-4e4a-9b5f-8a80a1165891"/>
    <ds:schemaRef ds:uri="230e9df3-be65-4c73-a93b-d1236ebd677e"/>
    <ds:schemaRef ds:uri="71af3243-3dd4-4a8d-8c0d-dd76da1f02a5"/>
    <ds:schemaRef ds:uri="97730884-5bf0-4adb-963c-097f916380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7E5AAE-D250-42FC-9E57-54BC7DFDBD07}">
  <ds:schemaRefs>
    <ds:schemaRef ds:uri="07042158-f47d-48be-ab93-8f6036e20404"/>
    <ds:schemaRef ds:uri="97730884-5bf0-4adb-963c-097f91638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DD590A-8042-4F36-843F-743A8DB1784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656</TotalTime>
  <Words>4822</Words>
  <Application>Microsoft Office PowerPoint</Application>
  <PresentationFormat>Panoramiczny</PresentationFormat>
  <Paragraphs>324</Paragraphs>
  <Slides>38</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38</vt:i4>
      </vt:variant>
    </vt:vector>
  </HeadingPairs>
  <TitlesOfParts>
    <vt:vector size="47" baseType="lpstr">
      <vt:lpstr>Aptos</vt:lpstr>
      <vt:lpstr>Arial</vt:lpstr>
      <vt:lpstr>Calibri</vt:lpstr>
      <vt:lpstr>Open Sans</vt:lpstr>
      <vt:lpstr>Poppins</vt:lpstr>
      <vt:lpstr>Source Sans 3</vt:lpstr>
      <vt:lpstr>Source Sans Pro</vt:lpstr>
      <vt:lpstr>Wingdings</vt:lpstr>
      <vt:lpstr>Epic Nature</vt:lpstr>
      <vt:lpstr> Procedury zawierania umów w projektach W RAMACH FEnIKS 2021 - 2027     24.06.2026 r. Piotr Makuch Departament Kontroli NFOŚiGW</vt:lpstr>
      <vt:lpstr>Prezentacja programu PowerPoint</vt:lpstr>
      <vt:lpstr>Prezentacja programu PowerPoint</vt:lpstr>
      <vt:lpstr>PODSTAWY PRAWNE</vt:lpstr>
      <vt:lpstr>ZASADY ZAWIERANIA UMÓW WYNIKAJĄCE Z WYTYCZNYCH</vt:lpstr>
      <vt:lpstr>ZASADY KWALIFIKOWALNOŚCI W PERSPEKTYWIE FINANSOWEJ 2021-2027</vt:lpstr>
      <vt:lpstr>ZASADY KWALIFIKOWALNOŚCI W PERSPEKTYWIE FINANSOWEJ 2021-2027</vt:lpstr>
      <vt:lpstr>ZASADY KWALIFIKOWALNOŚCI W PERSPEKTYWIE FINANSOWEJ 2021-2027</vt:lpstr>
      <vt:lpstr>ZASADY KWALIFIKOWALNOŚCI W PERSPEKTYWIE FINANSOWEJ 2021-2027</vt:lpstr>
      <vt:lpstr>BAZA KONKURENCYJNOŚCI   </vt:lpstr>
      <vt:lpstr>Prezentacja programu PowerPoint</vt:lpstr>
      <vt:lpstr>BAZA KONKURENCYJNOŚCI / KOMUNIKACJA</vt:lpstr>
      <vt:lpstr>BAZA KONKURENCYJNOŚCI / KOMUNIKACJA</vt:lpstr>
      <vt:lpstr>Prezentacja programu PowerPoint</vt:lpstr>
      <vt:lpstr>ZA DUŻE ZAŁĄCZNIKI – OD STRONY OFERENTA</vt:lpstr>
      <vt:lpstr>Przygotowanie zapytania ofertowego</vt:lpstr>
      <vt:lpstr>WYBÓR NAJKORZYSTNIEJSZEJ OFERTY</vt:lpstr>
      <vt:lpstr>PROTOKÓŁ POSTĘPOWANIA</vt:lpstr>
      <vt:lpstr>ZALECENIA W ZAKRESIE PRZECIWDZIAŁANIA NADUŻYCIOM W RAMACH PROGRAMU FUNDUSZE EUROPEJSKIE NA INFRASTRUKTURĘ, KLIMAT, ŚRODOWISKO 2021-2027</vt:lpstr>
      <vt:lpstr>KONFLIKT INTERESÓW</vt:lpstr>
      <vt:lpstr>KONFLIKT INTERESÓW</vt:lpstr>
      <vt:lpstr>Prezentacja programu PowerPoint</vt:lpstr>
      <vt:lpstr>NAJCZĘŚCIEJ STWIERDZANE NARUSZENIA W WYNIKU  KONTROLI PROCEDUR ZAWIERANIA UMÓW (ustawa PZP)</vt:lpstr>
      <vt:lpstr>NAJCZĘŚCIEJ STWIERDZANE NARUSZENIA W WYNIKU  KONTROLI PROCEDUR ZAWIERANIA UMÓW (WYTYCZNE)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WNIOSKI I REKOMENDACJE IK UP</vt:lpstr>
      <vt:lpstr>REKOMENDACJE PREZESA UZP</vt:lpstr>
      <vt:lpstr>REKOMENDACJE PREZESA UZP DOT. ZMIANY UMOWY</vt:lpstr>
      <vt:lpstr>Dziękujemy!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Strona tytułowa prezentacji</dc:title>
  <dc:creator>Godz Agata</dc:creator>
  <cp:lastModifiedBy>Makuch Piotr</cp:lastModifiedBy>
  <cp:revision>119</cp:revision>
  <dcterms:created xsi:type="dcterms:W3CDTF">2024-06-26T20:20:27Z</dcterms:created>
  <dcterms:modified xsi:type="dcterms:W3CDTF">2026-06-22T00:52:34Z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0x01010020E8F3BA84FA2946B6D914A8442B181B</vt:lpwstr>
  </property>
  <property fmtid="{D5CDD505-2E9C-101B-9397-08002B2CF9AE}" pid="3" name="MediaServiceImageTags">
    <vt:lpwstr/>
  </property>
</Properties>
</file>