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1" r:id="rId8"/>
    <p:sldId id="264" r:id="rId9"/>
    <p:sldId id="269" r:id="rId10"/>
    <p:sldId id="266" r:id="rId11"/>
    <p:sldId id="267" r:id="rId12"/>
    <p:sldId id="258" r:id="rId1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F09958A-1945-07D0-C2D1-26C76F00A22F}" name="Suchenek Katarzyna" initials="SK" userId="S::k.suchenek_mz.gov.pl#ext#@csioz.onmicrosoft.com::5236137e-ef38-4890-9d0f-01fc22d5ff0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68" y="-2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NULL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695706665414638"/>
          <c:y val="4.4300873341752908E-2"/>
          <c:w val="0.71291631892576091"/>
          <c:h val="0.84947937376513516"/>
        </c:manualLayout>
      </c:layout>
      <c:barChart>
        <c:barDir val="col"/>
        <c:grouping val="clustered"/>
        <c:varyColors val="0"/>
        <c:ser>
          <c:idx val="0"/>
          <c:order val="0"/>
          <c:tx>
            <c:v>Ogółem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5CA-433E-960D-14BF93E154C4}"/>
              </c:ext>
            </c:extLst>
          </c:dPt>
          <c:dLbls>
            <c:dLbl>
              <c:idx val="0"/>
              <c:layout>
                <c:manualLayout>
                  <c:x val="-2.2309457337711878E-17"/>
                  <c:y val="0.1144728736631525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5CA-433E-960D-14BF93E154C4}"/>
                </c:ext>
              </c:extLst>
            </c:dLbl>
            <c:dLbl>
              <c:idx val="1"/>
              <c:layout>
                <c:manualLayout>
                  <c:x val="-1.2168935486437319E-3"/>
                  <c:y val="9.15782989305220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5CA-433E-960D-14BF93E154C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Planowane</c:v>
                </c:pt>
                <c:pt idx="1">
                  <c:v>Faktyczna</c:v>
                </c:pt>
              </c:strCache>
            </c:strRef>
          </c:cat>
          <c:val>
            <c:numRef>
              <c:f>Arkusz1!$B$2:$B$3</c:f>
              <c:numCache>
                <c:formatCode>"zł"#,##0.00_);[Red]\("zł"#,##0.00\)</c:formatCode>
                <c:ptCount val="2"/>
                <c:pt idx="0">
                  <c:v>177941279.72999999</c:v>
                </c:pt>
                <c:pt idx="1">
                  <c:v>172611828.36000001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5CA-433E-960D-14BF93E154C4}"/>
            </c:ext>
          </c:extLst>
        </c:ser>
        <c:ser>
          <c:idx val="1"/>
          <c:order val="1"/>
          <c:tx>
            <c:v>W tym środki UE</c:v>
          </c:tx>
          <c:spPr>
            <a:solidFill>
              <a:srgbClr val="FF33CC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F33CC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25CA-433E-960D-14BF93E154C4}"/>
              </c:ext>
            </c:extLst>
          </c:dPt>
          <c:dLbls>
            <c:dLbl>
              <c:idx val="0"/>
              <c:layout>
                <c:manualLayout>
                  <c:x val="-4.4618914675423756E-17"/>
                  <c:y val="0.1406381019290159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5CA-433E-960D-14BF93E154C4}"/>
                </c:ext>
              </c:extLst>
            </c:dLbl>
            <c:dLbl>
              <c:idx val="1"/>
              <c:layout>
                <c:manualLayout>
                  <c:x val="-1.2168935486437319E-3"/>
                  <c:y val="0.1144728736631525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5CA-433E-960D-14BF93E154C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Planowane</c:v>
                </c:pt>
                <c:pt idx="1">
                  <c:v>Faktyczna</c:v>
                </c:pt>
              </c:strCache>
            </c:strRef>
          </c:cat>
          <c:val>
            <c:numRef>
              <c:f>Arkusz1!$C$2:$C$3</c:f>
              <c:numCache>
                <c:formatCode>"zł"#,##0.00_);[Red]\("zł"#,##0.00\)</c:formatCode>
                <c:ptCount val="2"/>
                <c:pt idx="0">
                  <c:v>150584832.37</c:v>
                </c:pt>
                <c:pt idx="1">
                  <c:v>145979793.94999999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25CA-433E-960D-14BF93E154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364642688"/>
        <c:axId val="364643472"/>
      </c:barChart>
      <c:catAx>
        <c:axId val="364642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64643472"/>
        <c:crosses val="autoZero"/>
        <c:auto val="1"/>
        <c:lblAlgn val="ctr"/>
        <c:lblOffset val="100"/>
        <c:noMultiLvlLbl val="0"/>
      </c:catAx>
      <c:valAx>
        <c:axId val="3646434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\ &quot;zł&quot;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646426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14.12.2022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14.12.2022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14.12.2022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14.12.2022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14.12.2022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14.12.2022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14.12.2022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14.12.2022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14.12.2022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14.12.2022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14.12.2022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14.12.2022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755648" y="2146228"/>
            <a:ext cx="8040291" cy="304698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Wprowadzenie nowoczesnych e-Usług w podmiotach leczniczych nadzorowanych przez Ministra Zdrowia</a:t>
            </a:r>
            <a:endParaRPr lang="pl-PL" sz="4800" b="1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ole tekstowe 4"/>
          <p:cNvSpPr txBox="1"/>
          <p:nvPr/>
        </p:nvSpPr>
        <p:spPr>
          <a:xfrm>
            <a:off x="388606" y="1240142"/>
            <a:ext cx="8427822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Wnioskodawca: Ministerstwo Zdrowia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Beneficjent: Ministerstwo Zdrowia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Partnerzy: Centrum e-Zdrowia, 52 podmiotów leczniczych</a:t>
            </a:r>
          </a:p>
        </p:txBody>
      </p:sp>
      <p:sp>
        <p:nvSpPr>
          <p:cNvPr id="8" name="Podtytuł 2"/>
          <p:cNvSpPr txBox="1">
            <a:spLocks/>
          </p:cNvSpPr>
          <p:nvPr/>
        </p:nvSpPr>
        <p:spPr>
          <a:xfrm>
            <a:off x="1817348" y="2494597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4718521"/>
              </p:ext>
            </p:extLst>
          </p:nvPr>
        </p:nvGraphicFramePr>
        <p:xfrm>
          <a:off x="723900" y="3206354"/>
          <a:ext cx="10946674" cy="10537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963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667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7921">
                <a:tc>
                  <a:txBody>
                    <a:bodyPr/>
                    <a:lstStyle/>
                    <a:p>
                      <a:r>
                        <a:rPr lang="pl-PL" b="1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l-PL" sz="18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01.10.2018 </a:t>
                      </a:r>
                      <a:endParaRPr lang="pl-PL" sz="1200" b="0" i="1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l-PL" sz="18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30.09.2021 </a:t>
                      </a:r>
                      <a:endParaRPr lang="pl-PL" sz="1200" b="0" i="1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5781">
                <a:tc>
                  <a:txBody>
                    <a:bodyPr/>
                    <a:lstStyle/>
                    <a:p>
                      <a:r>
                        <a:rPr lang="pl-PL" b="1">
                          <a:solidFill>
                            <a:schemeClr val="bg1"/>
                          </a:solidFill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01.01.2019</a:t>
                      </a:r>
                      <a:endParaRPr lang="pl-PL" sz="1200" b="0" i="1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l-PL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30.09.2022 </a:t>
                      </a:r>
                      <a:endParaRPr lang="pl-PL" sz="1200" b="0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pole tekstowe 1">
            <a:extLst>
              <a:ext uri="{FF2B5EF4-FFF2-40B4-BE49-F238E27FC236}">
                <a16:creationId xmlns:a16="http://schemas.microsoft.com/office/drawing/2014/main" id="{E4FD6549-442B-448B-380F-4766DCF0FC6A}"/>
              </a:ext>
            </a:extLst>
          </p:cNvPr>
          <p:cNvSpPr txBox="1"/>
          <p:nvPr/>
        </p:nvSpPr>
        <p:spPr>
          <a:xfrm>
            <a:off x="723899" y="4488656"/>
            <a:ext cx="10696574" cy="209288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pl-PL" sz="4000" b="1" dirty="0">
                <a:solidFill>
                  <a:srgbClr val="002060"/>
                </a:solidFill>
                <a:cs typeface="Segoe UI"/>
              </a:rPr>
              <a:t>CEL PROJEKTU</a:t>
            </a:r>
            <a:r>
              <a:rPr lang="en-US" sz="4000" dirty="0">
                <a:cs typeface="Segoe UI"/>
              </a:rPr>
              <a:t>​</a:t>
            </a:r>
          </a:p>
          <a:p>
            <a:pPr algn="ctr"/>
            <a:endParaRPr lang="en-US" dirty="0">
              <a:cs typeface="Segoe UI"/>
            </a:endParaRPr>
          </a:p>
          <a:p>
            <a:pPr algn="just"/>
            <a:r>
              <a:rPr lang="pl-PL" dirty="0">
                <a:solidFill>
                  <a:srgbClr val="002060"/>
                </a:solidFill>
                <a:cs typeface="Segoe UI"/>
              </a:rPr>
              <a:t>Rozbudowa systemów w podmiotach leczniczych i ich integracja z platformą P1 w celu wymiany                                          i udostępniania dokumentacji medycznej w postaci elektronicznej (w tym EDM) oraz uruchomienia pozostałych e-usług, poprawiająca dostępność do danych medycznych oraz dostosowująca działalność podmiotów leczniczych do przepisów prawa w obszarze objętym ​projektem.</a:t>
            </a:r>
            <a:r>
              <a:rPr lang="pl-PL" dirty="0">
                <a:cs typeface="Segoe UI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 txBox="1">
            <a:spLocks/>
          </p:cNvSpPr>
          <p:nvPr/>
        </p:nvSpPr>
        <p:spPr>
          <a:xfrm>
            <a:off x="517768" y="1308413"/>
            <a:ext cx="11278706" cy="75059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200"/>
              </a:spcAft>
              <a:buNone/>
            </a:pPr>
            <a:r>
              <a:rPr lang="pl-PL" b="1" dirty="0">
                <a:solidFill>
                  <a:srgbClr val="002060"/>
                </a:solidFill>
                <a:cs typeface="Times New Roman"/>
              </a:rPr>
              <a:t>Źródło finansowania: PO Polska Cyfrowa, Działanie 2.1 (cz. </a:t>
            </a:r>
            <a:r>
              <a:rPr lang="pl-PL" b="1" dirty="0" err="1">
                <a:solidFill>
                  <a:srgbClr val="002060"/>
                </a:solidFill>
                <a:cs typeface="Times New Roman"/>
              </a:rPr>
              <a:t>budż</a:t>
            </a:r>
            <a:r>
              <a:rPr lang="pl-PL" b="1" dirty="0">
                <a:solidFill>
                  <a:srgbClr val="002060"/>
                </a:solidFill>
                <a:cs typeface="Times New Roman"/>
              </a:rPr>
              <a:t>. 46. Zdrowie)                 	                            oraz wkład własny partnerów</a:t>
            </a:r>
            <a:endParaRPr lang="pl-PL" b="1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11" name="Podtytuł 2"/>
          <p:cNvSpPr txBox="1">
            <a:spLocks/>
          </p:cNvSpPr>
          <p:nvPr/>
        </p:nvSpPr>
        <p:spPr>
          <a:xfrm>
            <a:off x="0" y="2164569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 dirty="0"/>
          </a:p>
        </p:txBody>
      </p:sp>
      <p:graphicFrame>
        <p:nvGraphicFramePr>
          <p:cNvPr id="12" name="Wykres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71021720"/>
              </p:ext>
            </p:extLst>
          </p:nvPr>
        </p:nvGraphicFramePr>
        <p:xfrm>
          <a:off x="678151" y="2841205"/>
          <a:ext cx="10506569" cy="3883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55857" y="1165959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5959002"/>
              </p:ext>
            </p:extLst>
          </p:nvPr>
        </p:nvGraphicFramePr>
        <p:xfrm>
          <a:off x="620904" y="1916555"/>
          <a:ext cx="10779581" cy="40260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290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62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54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588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363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828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Systemy teleinformatyczne u poszczególnych Partnerów Projektu (w tym niezbędna infrastruktura teleinformatyczna) umożliwiające udostępnienie i świadczenie e-usług objętych zakresem Projektu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09.2022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09.2022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828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Przetwarzanie i wymiana EDM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05.2022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05.2022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6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5605584"/>
                  </a:ext>
                </a:extLst>
              </a:tr>
              <a:tr h="448733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e-Zlecenie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05.2022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6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05.2022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6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744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e-Rejestracja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6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05.2022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05.2022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6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6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5474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e-Analizy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03.2022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03.2022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46275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0863786" y="1321703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498286" y="1494050"/>
            <a:ext cx="8640961" cy="750596"/>
          </a:xfrm>
        </p:spPr>
        <p:txBody>
          <a:bodyPr>
            <a:noAutofit/>
          </a:bodyPr>
          <a:lstStyle/>
          <a:p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interoperacyjność</a:t>
            </a:r>
          </a:p>
          <a:p>
            <a:pPr>
              <a:spcBef>
                <a:spcPts val="0"/>
              </a:spcBef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(widok kooperacji aplikacji)</a:t>
            </a:r>
            <a:endParaRPr lang="pl-PL" dirty="0"/>
          </a:p>
        </p:txBody>
      </p:sp>
      <p:sp>
        <p:nvSpPr>
          <p:cNvPr id="62" name="Prostokąt 61"/>
          <p:cNvSpPr/>
          <p:nvPr/>
        </p:nvSpPr>
        <p:spPr>
          <a:xfrm>
            <a:off x="6185184" y="4561268"/>
            <a:ext cx="1837740" cy="9159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Platformą P1 (Elektroniczna Platforma Gromadzenia, Analizy i Udostępnienia Zasobów Cyfrowych o Zdarzeniach Medycznych</a:t>
            </a:r>
            <a:endParaRPr lang="pl-PL" sz="800" dirty="0">
              <a:solidFill>
                <a:schemeClr val="bg1"/>
              </a:solidFill>
            </a:endParaRPr>
          </a:p>
        </p:txBody>
      </p:sp>
      <p:sp>
        <p:nvSpPr>
          <p:cNvPr id="63" name="Prostokąt 62"/>
          <p:cNvSpPr/>
          <p:nvPr/>
        </p:nvSpPr>
        <p:spPr>
          <a:xfrm>
            <a:off x="6203288" y="3202968"/>
            <a:ext cx="1796312" cy="1067967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000" i="1" dirty="0">
              <a:solidFill>
                <a:schemeClr val="bg1"/>
              </a:solidFill>
            </a:endParaRPr>
          </a:p>
          <a:p>
            <a:pPr algn="ctr"/>
            <a:r>
              <a:rPr lang="pl-PL" sz="1000" i="1" dirty="0">
                <a:solidFill>
                  <a:schemeClr val="bg1"/>
                </a:solidFill>
              </a:rPr>
              <a:t>Systemy HIS, LIS, RIS, PACS w zakresie usług:  </a:t>
            </a:r>
          </a:p>
          <a:p>
            <a:pPr algn="ctr"/>
            <a:r>
              <a:rPr lang="pl-PL" sz="1000" b="1" i="1" dirty="0">
                <a:solidFill>
                  <a:schemeClr val="tx2"/>
                </a:solidFill>
              </a:rPr>
              <a:t>Przetwarzania EDM, </a:t>
            </a:r>
          </a:p>
          <a:p>
            <a:pPr algn="ctr"/>
            <a:r>
              <a:rPr lang="pl-PL" sz="1000" b="1" i="1" dirty="0">
                <a:solidFill>
                  <a:schemeClr val="tx2"/>
                </a:solidFill>
              </a:rPr>
              <a:t>e-rejestracja, </a:t>
            </a:r>
          </a:p>
          <a:p>
            <a:pPr algn="ctr"/>
            <a:r>
              <a:rPr lang="pl-PL" sz="1000" b="1" i="1" dirty="0">
                <a:solidFill>
                  <a:schemeClr val="tx2"/>
                </a:solidFill>
              </a:rPr>
              <a:t>e-zlecenia</a:t>
            </a:r>
          </a:p>
          <a:p>
            <a:pPr algn="ctr"/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64" name="Prostokąt 63"/>
          <p:cNvSpPr/>
          <p:nvPr/>
        </p:nvSpPr>
        <p:spPr>
          <a:xfrm>
            <a:off x="4312974" y="4024984"/>
            <a:ext cx="1494000" cy="792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i="1" dirty="0">
                <a:solidFill>
                  <a:schemeClr val="tx2"/>
                </a:solidFill>
              </a:rPr>
              <a:t>e-usługi:</a:t>
            </a:r>
          </a:p>
          <a:p>
            <a:pPr algn="ctr"/>
            <a:r>
              <a:rPr lang="pl-PL" sz="900" b="1" i="1" dirty="0">
                <a:solidFill>
                  <a:schemeClr val="tx2"/>
                </a:solidFill>
              </a:rPr>
              <a:t>Przetwarzania EDM, </a:t>
            </a:r>
          </a:p>
          <a:p>
            <a:pPr algn="ctr"/>
            <a:r>
              <a:rPr lang="pl-PL" sz="900" b="1" i="1" dirty="0">
                <a:solidFill>
                  <a:schemeClr val="tx2"/>
                </a:solidFill>
              </a:rPr>
              <a:t>e-rejestracja, </a:t>
            </a:r>
          </a:p>
          <a:p>
            <a:pPr algn="ctr"/>
            <a:r>
              <a:rPr lang="pl-PL" sz="900" b="1" i="1" dirty="0">
                <a:solidFill>
                  <a:schemeClr val="tx2"/>
                </a:solidFill>
              </a:rPr>
              <a:t>e-zlecenia</a:t>
            </a:r>
          </a:p>
        </p:txBody>
      </p:sp>
      <p:sp>
        <p:nvSpPr>
          <p:cNvPr id="65" name="Prostokąt 64"/>
          <p:cNvSpPr/>
          <p:nvPr/>
        </p:nvSpPr>
        <p:spPr>
          <a:xfrm>
            <a:off x="2106205" y="3202968"/>
            <a:ext cx="1796312" cy="1110048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Systemy HIS, LIS, RIS, PACS u wybranych Partnerów</a:t>
            </a:r>
          </a:p>
          <a:p>
            <a:pPr algn="ctr"/>
            <a:endParaRPr lang="pl-PL" sz="1000" dirty="0">
              <a:solidFill>
                <a:schemeClr val="bg1"/>
              </a:solidFill>
            </a:endParaRPr>
          </a:p>
        </p:txBody>
      </p:sp>
      <p:cxnSp>
        <p:nvCxnSpPr>
          <p:cNvPr id="66" name="Łącznik prosty 65"/>
          <p:cNvCxnSpPr/>
          <p:nvPr/>
        </p:nvCxnSpPr>
        <p:spPr>
          <a:xfrm>
            <a:off x="4184352" y="4235952"/>
            <a:ext cx="128627" cy="505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Łącznik prosty 67"/>
          <p:cNvCxnSpPr/>
          <p:nvPr/>
        </p:nvCxnSpPr>
        <p:spPr>
          <a:xfrm flipV="1">
            <a:off x="4184351" y="3736952"/>
            <a:ext cx="3" cy="50783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Łącznik prosty ze strzałką 68"/>
          <p:cNvCxnSpPr/>
          <p:nvPr/>
        </p:nvCxnSpPr>
        <p:spPr>
          <a:xfrm flipH="1">
            <a:off x="3891011" y="3736952"/>
            <a:ext cx="293338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Łącznik prosty 69"/>
          <p:cNvCxnSpPr/>
          <p:nvPr/>
        </p:nvCxnSpPr>
        <p:spPr>
          <a:xfrm>
            <a:off x="3891014" y="4094668"/>
            <a:ext cx="146669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Łącznik prosty 70"/>
          <p:cNvCxnSpPr/>
          <p:nvPr/>
        </p:nvCxnSpPr>
        <p:spPr>
          <a:xfrm>
            <a:off x="4037680" y="4094668"/>
            <a:ext cx="0" cy="43437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Łącznik prosty ze strzałką 71"/>
          <p:cNvCxnSpPr/>
          <p:nvPr/>
        </p:nvCxnSpPr>
        <p:spPr>
          <a:xfrm>
            <a:off x="4037680" y="4529040"/>
            <a:ext cx="275296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Łącznik prosty 72"/>
          <p:cNvCxnSpPr/>
          <p:nvPr/>
        </p:nvCxnSpPr>
        <p:spPr>
          <a:xfrm flipV="1">
            <a:off x="5806974" y="4224234"/>
            <a:ext cx="162186" cy="281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Łącznik prosty 73"/>
          <p:cNvCxnSpPr/>
          <p:nvPr/>
        </p:nvCxnSpPr>
        <p:spPr>
          <a:xfrm flipV="1">
            <a:off x="5969160" y="3656040"/>
            <a:ext cx="0" cy="571008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Łącznik prosty ze strzałką 74"/>
          <p:cNvCxnSpPr/>
          <p:nvPr/>
        </p:nvCxnSpPr>
        <p:spPr>
          <a:xfrm>
            <a:off x="5969160" y="3664944"/>
            <a:ext cx="216024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Łącznik prosty 75"/>
          <p:cNvCxnSpPr/>
          <p:nvPr/>
        </p:nvCxnSpPr>
        <p:spPr>
          <a:xfrm>
            <a:off x="5818767" y="4375808"/>
            <a:ext cx="252028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Łącznik prosty 76"/>
          <p:cNvCxnSpPr/>
          <p:nvPr/>
        </p:nvCxnSpPr>
        <p:spPr>
          <a:xfrm flipV="1">
            <a:off x="6070795" y="4369200"/>
            <a:ext cx="0" cy="447875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Łącznik prosty ze strzałką 77"/>
          <p:cNvCxnSpPr/>
          <p:nvPr/>
        </p:nvCxnSpPr>
        <p:spPr>
          <a:xfrm>
            <a:off x="6077172" y="4817072"/>
            <a:ext cx="126116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Łącznik prosty 78"/>
          <p:cNvCxnSpPr/>
          <p:nvPr/>
        </p:nvCxnSpPr>
        <p:spPr>
          <a:xfrm flipH="1">
            <a:off x="3902642" y="5177112"/>
            <a:ext cx="216024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Łącznik prosty 79"/>
          <p:cNvCxnSpPr/>
          <p:nvPr/>
        </p:nvCxnSpPr>
        <p:spPr>
          <a:xfrm flipV="1">
            <a:off x="4118666" y="4745067"/>
            <a:ext cx="0" cy="432049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Prostokąt 80"/>
          <p:cNvSpPr/>
          <p:nvPr/>
        </p:nvSpPr>
        <p:spPr>
          <a:xfrm>
            <a:off x="2106205" y="4561268"/>
            <a:ext cx="1796312" cy="9159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Systemy HIS, LIS, RIS, PACS u większości Partnerów</a:t>
            </a:r>
          </a:p>
        </p:txBody>
      </p:sp>
      <p:cxnSp>
        <p:nvCxnSpPr>
          <p:cNvPr id="82" name="Łącznik prosty ze strzałką 81"/>
          <p:cNvCxnSpPr/>
          <p:nvPr/>
        </p:nvCxnSpPr>
        <p:spPr>
          <a:xfrm>
            <a:off x="4118666" y="4745064"/>
            <a:ext cx="216024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pole tekstowe 83"/>
          <p:cNvSpPr txBox="1"/>
          <p:nvPr/>
        </p:nvSpPr>
        <p:spPr>
          <a:xfrm>
            <a:off x="8743193" y="3443519"/>
            <a:ext cx="1777437" cy="1441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200">
                <a:solidFill>
                  <a:schemeClr val="tx2"/>
                </a:solidFill>
              </a:rPr>
              <a:t>Oznaczenia powiązanych </a:t>
            </a:r>
          </a:p>
          <a:p>
            <a:pPr>
              <a:lnSpc>
                <a:spcPct val="105000"/>
              </a:lnSpc>
            </a:pPr>
            <a:r>
              <a:rPr lang="pl-PL" sz="1200">
                <a:solidFill>
                  <a:schemeClr val="tx2"/>
                </a:solidFill>
              </a:rPr>
              <a:t>systemów:</a:t>
            </a:r>
          </a:p>
          <a:p>
            <a:pPr>
              <a:lnSpc>
                <a:spcPct val="105000"/>
              </a:lnSpc>
            </a:pPr>
            <a:r>
              <a:rPr lang="pl-PL" sz="1200">
                <a:solidFill>
                  <a:schemeClr val="tx2"/>
                </a:solidFill>
              </a:rPr>
              <a:t>        planowany</a:t>
            </a:r>
          </a:p>
          <a:p>
            <a:pPr>
              <a:lnSpc>
                <a:spcPct val="105000"/>
              </a:lnSpc>
            </a:pPr>
            <a:r>
              <a:rPr lang="pl-PL" sz="1200">
                <a:solidFill>
                  <a:schemeClr val="tx2"/>
                </a:solidFill>
              </a:rPr>
              <a:t>        modyfikowany</a:t>
            </a:r>
          </a:p>
          <a:p>
            <a:pPr>
              <a:lnSpc>
                <a:spcPct val="105000"/>
              </a:lnSpc>
            </a:pPr>
            <a:r>
              <a:rPr lang="pl-PL" sz="1200">
                <a:solidFill>
                  <a:schemeClr val="tx2"/>
                </a:solidFill>
              </a:rPr>
              <a:t>        istniejący</a:t>
            </a:r>
          </a:p>
          <a:p>
            <a:pPr>
              <a:lnSpc>
                <a:spcPct val="105000"/>
              </a:lnSpc>
            </a:pPr>
            <a:r>
              <a:rPr lang="pl-PL" sz="1200">
                <a:solidFill>
                  <a:schemeClr val="tx2"/>
                </a:solidFill>
              </a:rPr>
              <a:t>dot. systemów własnych oraz innych jednostek</a:t>
            </a:r>
            <a:endParaRPr lang="pl-PL">
              <a:solidFill>
                <a:schemeClr val="tx2"/>
              </a:solidFill>
            </a:endParaRPr>
          </a:p>
        </p:txBody>
      </p:sp>
      <p:sp>
        <p:nvSpPr>
          <p:cNvPr id="85" name="Prostokąt 84"/>
          <p:cNvSpPr/>
          <p:nvPr/>
        </p:nvSpPr>
        <p:spPr>
          <a:xfrm>
            <a:off x="8864443" y="3881663"/>
            <a:ext cx="144016" cy="144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6" name="Prostokąt 85"/>
          <p:cNvSpPr/>
          <p:nvPr/>
        </p:nvSpPr>
        <p:spPr>
          <a:xfrm>
            <a:off x="8864443" y="4070719"/>
            <a:ext cx="144016" cy="1440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7" name="Prostokąt 86"/>
          <p:cNvSpPr/>
          <p:nvPr/>
        </p:nvSpPr>
        <p:spPr>
          <a:xfrm>
            <a:off x="8864443" y="4257919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25167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57234" y="1283616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0194671"/>
              </p:ext>
            </p:extLst>
          </p:nvPr>
        </p:nvGraphicFramePr>
        <p:xfrm>
          <a:off x="233775" y="1961060"/>
          <a:ext cx="11410289" cy="445512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971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51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91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91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96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965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/>
                        </a:rPr>
                        <a:t>Typ wskaźnika 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Planowana wartość</a:t>
                      </a:r>
                      <a:r>
                        <a:rPr lang="pl-PL" sz="1400" b="1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2425">
                <a:tc>
                  <a:txBody>
                    <a:bodyPr/>
                    <a:lstStyle/>
                    <a:p>
                      <a:r>
                        <a:rPr lang="pl-PL" sz="14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usług publicznych udostępnionych on-line o stopniu dojrzałości                                       co najmniej 4 – transakcja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produktu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b="1" i="0">
                        <a:solidFill>
                          <a:srgbClr val="002060"/>
                        </a:solidFill>
                        <a:effectLst/>
                        <a:highlight>
                          <a:srgbClr val="FFFF00"/>
                        </a:highlight>
                        <a:latin typeface="Calibri"/>
                        <a:ea typeface="+mn-ea"/>
                        <a:cs typeface="Times New Roman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pl-PL" sz="14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9359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udostępnionych usług wewnątrzadministracyjnych (A2A)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Przestrzeń dyskowa serwerowni(A2A)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b="1" kern="120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TB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4 418,00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10 102,98 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4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uruchomionych systemów teleinformatycznych w podmiotach wykonujących zadania publiczne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52</a:t>
                      </a:r>
                      <a:endParaRPr lang="pl-PL" sz="14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3652534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r>
                        <a:rPr lang="pl-PL" sz="14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załatwionych spraw poprzez udostępnioną on-line usługę</a:t>
                      </a:r>
                    </a:p>
                    <a:p>
                      <a:r>
                        <a:rPr lang="pl-PL" sz="14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publiczną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szt./rok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rezultatu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670 000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4 184 233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0539430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4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Moc obliczeniowa serwerowni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kern="1200" err="1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teraflops</a:t>
                      </a:r>
                      <a:endParaRPr lang="pl-PL" sz="1400" b="1" kern="120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9,93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15,92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47561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969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REALIZACJA ZALECEŃ KRMC</a:t>
            </a:r>
            <a:endParaRPr lang="pl-PL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5352741"/>
              </p:ext>
            </p:extLst>
          </p:nvPr>
        </p:nvGraphicFramePr>
        <p:xfrm>
          <a:off x="467677" y="2668142"/>
          <a:ext cx="10646639" cy="23745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397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292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77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8585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Zalecenie KRMC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>
                          <a:solidFill>
                            <a:schemeClr val="bg1"/>
                          </a:solidFill>
                        </a:rPr>
                        <a:t>Poziom wykonania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>
                          <a:solidFill>
                            <a:schemeClr val="bg1"/>
                          </a:solidFill>
                        </a:rPr>
                        <a:t>Wyjaśnienia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2405">
                <a:tc>
                  <a:txBody>
                    <a:bodyPr/>
                    <a:lstStyle/>
                    <a:p>
                      <a:pPr algn="l"/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Uwagi RA KARTA OCENY PROJEKTU NR P011/2020:</a:t>
                      </a:r>
                    </a:p>
                    <a:p>
                      <a:pPr algn="l"/>
                      <a:r>
                        <a:rPr lang="pl-PL" sz="1200" dirty="0"/>
                        <a:t>Zapewnienie jednoznaczności identyfikacji pacjenta również w przypadku zmiany dostawcy usług medycznych z co za tym idzie zmiany systemu. </a:t>
                      </a:r>
                      <a:endParaRPr lang="pl-PL" sz="1200" i="1" dirty="0">
                        <a:solidFill>
                          <a:srgbClr val="0070C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  <a:p>
                      <a:pPr algn="l"/>
                      <a:r>
                        <a:rPr lang="pl-PL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Wykonane w całości. </a:t>
                      </a:r>
                    </a:p>
                    <a:p>
                      <a:pPr algn="l"/>
                      <a:r>
                        <a:rPr lang="pl-PL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System NFZ (e-WUŚ) umożliwiający weryfikację prawa do świadczeń pozwala na pobranie danych osobowych pacjenta na podstawie nr PESEL. Jednocześnie w systemie e-zdrowie P1, z którym zintegrowane zostały systemy HIS Partnerów projektu, została udostępniona usługa umożliwiająca zweryfikowanie poprawności danych osobowych. System HIS                         u każdego z Partnerów posiada wdrożony komponent MPI (</a:t>
                      </a:r>
                      <a:r>
                        <a:rPr lang="pl-PL" sz="12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Master </a:t>
                      </a:r>
                      <a:r>
                        <a:rPr lang="pl-PL" sz="1200" i="1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Patient</a:t>
                      </a:r>
                      <a:r>
                        <a:rPr lang="pl-PL" sz="12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Index</a:t>
                      </a:r>
                      <a:r>
                        <a:rPr lang="pl-PL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algn="l"/>
                      <a:endParaRPr lang="pl-PL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Nd.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9444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540576" y="1415417"/>
            <a:ext cx="8509677" cy="5482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28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sz="2800" dirty="0"/>
          </a:p>
        </p:txBody>
      </p:sp>
      <p:sp>
        <p:nvSpPr>
          <p:cNvPr id="5" name="pole tekstowe 4"/>
          <p:cNvSpPr txBox="1"/>
          <p:nvPr/>
        </p:nvSpPr>
        <p:spPr>
          <a:xfrm>
            <a:off x="158733" y="2064771"/>
            <a:ext cx="11698270" cy="116544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b="1" dirty="0">
                <a:solidFill>
                  <a:srgbClr val="002060"/>
                </a:solidFill>
              </a:rPr>
              <a:t>Okres trwałości: </a:t>
            </a:r>
            <a:r>
              <a:rPr lang="pl-PL" dirty="0">
                <a:solidFill>
                  <a:srgbClr val="002060"/>
                </a:solidFill>
              </a:rPr>
              <a:t>od 2022 do 2027</a:t>
            </a:r>
            <a:endParaRPr lang="pl-PL" dirty="0">
              <a:solidFill>
                <a:srgbClr val="002060"/>
              </a:solidFill>
              <a:cs typeface="Calibri"/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b="1" dirty="0">
                <a:solidFill>
                  <a:srgbClr val="002060"/>
                </a:solidFill>
              </a:rPr>
              <a:t>Źródło finansowania utrzymania produktów projektu:</a:t>
            </a:r>
            <a:r>
              <a:rPr lang="pl-PL" dirty="0">
                <a:solidFill>
                  <a:srgbClr val="002060"/>
                </a:solidFill>
              </a:rPr>
              <a:t> Koszty utrzymania po stronie </a:t>
            </a:r>
            <a:r>
              <a:rPr lang="pl-PL" dirty="0" err="1">
                <a:solidFill>
                  <a:srgbClr val="002060"/>
                </a:solidFill>
              </a:rPr>
              <a:t>CeZ</a:t>
            </a:r>
            <a:r>
              <a:rPr lang="pl-PL" dirty="0">
                <a:solidFill>
                  <a:srgbClr val="002060"/>
                </a:solidFill>
              </a:rPr>
              <a:t> będą finansowane w ramach nakładów na zdrowie w części 46 – Zdrowie. Koszty utrzymania po stronie Partnerów będą finansowane przez podmioty lecznicze.</a:t>
            </a:r>
            <a:endParaRPr lang="pl-PL" dirty="0">
              <a:solidFill>
                <a:srgbClr val="002060"/>
              </a:solidFill>
              <a:cs typeface="Calibri"/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b="1" dirty="0">
                <a:solidFill>
                  <a:srgbClr val="002060"/>
                </a:solidFill>
              </a:rPr>
              <a:t>Najważniejsze ryzyka</a:t>
            </a:r>
            <a:r>
              <a:rPr lang="pl-PL" dirty="0">
                <a:solidFill>
                  <a:srgbClr val="002060"/>
                </a:solidFill>
              </a:rPr>
              <a:t>:</a:t>
            </a:r>
            <a:endParaRPr lang="pl-PL" dirty="0">
              <a:solidFill>
                <a:srgbClr val="002060"/>
              </a:solidFill>
              <a:cs typeface="Calibri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623212"/>
              </p:ext>
            </p:extLst>
          </p:nvPr>
        </p:nvGraphicFramePr>
        <p:xfrm>
          <a:off x="158733" y="4164868"/>
          <a:ext cx="11754035" cy="2346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20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4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22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4055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5106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Siła oddziaływania </a:t>
                      </a:r>
                      <a:endParaRPr lang="pl-PL" sz="140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0463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pl-PL" sz="1200" b="1" i="0" u="none" strike="noStrike" kern="1200" noProof="0" dirty="0">
                          <a:solidFill>
                            <a:srgbClr val="002060"/>
                          </a:solidFill>
                          <a:effectLst/>
                        </a:rPr>
                        <a:t>Ryzyko przyjęcia nieprawidłowych założeń wynikające z braku kompletnych informacji na etapie przygotowania Studium Wykonalności</a:t>
                      </a:r>
                      <a:endParaRPr lang="pl-PL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średnie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średnie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pl-PL" sz="1200" b="1" i="0" u="none" strike="noStrike" kern="1200" noProof="0" dirty="0">
                        <a:solidFill>
                          <a:srgbClr val="002060"/>
                        </a:solidFill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200" b="1" i="0" u="none" strike="noStrike" kern="1200" noProof="0" dirty="0">
                          <a:solidFill>
                            <a:srgbClr val="002060"/>
                          </a:solidFill>
                        </a:rPr>
                        <a:t>1. Podejmowane działania zarządcze: 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200" b="1" i="0" u="none" strike="noStrike" kern="1200" noProof="0" dirty="0">
                          <a:solidFill>
                            <a:srgbClr val="002060"/>
                          </a:solidFill>
                        </a:rPr>
                        <a:t>Redukowanie - dogłębna analiza związana z wszelkimi aspektami wdrożenia systemu (koszty, czas, funkcjonalności systemu) / rozpoczęcie przetargów oraz podpisanie kontraktów z dostawcami w możliwie najszybszym terminie. </a:t>
                      </a:r>
                      <a:endParaRPr lang="pl-PL" b="1" dirty="0">
                        <a:solidFill>
                          <a:srgbClr val="002060"/>
                        </a:solidFill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200" b="1" i="0" u="none" strike="noStrike" kern="1200" noProof="0" dirty="0">
                          <a:solidFill>
                            <a:srgbClr val="002060"/>
                          </a:solidFill>
                        </a:rPr>
                        <a:t>2. Spodziewane lub faktyczne efekty tych działań: </a:t>
                      </a:r>
                      <a:endParaRPr lang="pl-PL" b="1" dirty="0">
                        <a:solidFill>
                          <a:srgbClr val="002060"/>
                        </a:solidFill>
                      </a:endParaRPr>
                    </a:p>
                    <a:p>
                      <a:pPr marL="0" lvl="0" algn="l">
                        <a:buNone/>
                      </a:pPr>
                      <a:r>
                        <a:rPr lang="pl-PL" sz="1200" b="1" i="0" u="none" strike="noStrike" kern="1200" noProof="0" dirty="0">
                          <a:solidFill>
                            <a:srgbClr val="002060"/>
                          </a:solidFill>
                        </a:rPr>
                        <a:t>Przyjęcie realnych założeń odnośnie utrzymania efektów projektu</a:t>
                      </a:r>
                    </a:p>
                    <a:p>
                      <a:pPr marL="0" lvl="0" algn="l">
                        <a:buNone/>
                      </a:pPr>
                      <a:endParaRPr lang="pl-PL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4a8376d3-3924-461a-aaea-c6f462b8421c">
      <Terms xmlns="http://schemas.microsoft.com/office/infopath/2007/PartnerControls"/>
    </lcf76f155ced4ddcb4097134ff3c332f>
    <TaxCatchAll xmlns="2b4fec8c-6342-430f-9a53-83f3fffa3636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CD5EA85819FDF4198D1D38A5911423E" ma:contentTypeVersion="18" ma:contentTypeDescription="Utwórz nowy dokument." ma:contentTypeScope="" ma:versionID="5b161a928ef66c09a623b8e46a9b4391">
  <xsd:schema xmlns:xsd="http://www.w3.org/2001/XMLSchema" xmlns:xs="http://www.w3.org/2001/XMLSchema" xmlns:p="http://schemas.microsoft.com/office/2006/metadata/properties" xmlns:ns1="http://schemas.microsoft.com/sharepoint/v3" xmlns:ns2="2b4fec8c-6342-430f-9a53-83f3fffa3636" xmlns:ns3="4a8376d3-3924-461a-aaea-c6f462b8421c" targetNamespace="http://schemas.microsoft.com/office/2006/metadata/properties" ma:root="true" ma:fieldsID="df4c809ebb36f2e6975a678600270691" ns1:_="" ns2:_="" ns3:_="">
    <xsd:import namespace="http://schemas.microsoft.com/sharepoint/v3"/>
    <xsd:import namespace="2b4fec8c-6342-430f-9a53-83f3fffa3636"/>
    <xsd:import namespace="4a8376d3-3924-461a-aaea-c6f462b8421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1:_ip_UnifiedCompliancePolicyProperties" minOccurs="0"/>
                <xsd:element ref="ns1:_ip_UnifiedCompliancePolicyUIAction" minOccurs="0"/>
                <xsd:element ref="ns3:MediaLengthInSeconds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Właściwości ujednoliconych zasad zgodności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Akcja interfejsu użytkownika ujednoliconych zasad zgodności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4fec8c-6342-430f-9a53-83f3fffa363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bdea8094-9afe-449c-8a5e-929e236c2c81}" ma:internalName="TaxCatchAll" ma:showField="CatchAllData" ma:web="2b4fec8c-6342-430f-9a53-83f3fffa363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8376d3-3924-461a-aaea-c6f462b8421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Tagi obrazów" ma:readOnly="false" ma:fieldId="{5cf76f15-5ced-4ddc-b409-7134ff3c332f}" ma:taxonomyMulti="true" ma:sspId="6203b583-8050-4136-8cdf-9dc75ae04d1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6E28105-763F-4193-B043-C170AA0A0327}">
  <ds:schemaRefs>
    <ds:schemaRef ds:uri="http://schemas.microsoft.com/sharepoint/v3"/>
    <ds:schemaRef ds:uri="4a8376d3-3924-461a-aaea-c6f462b8421c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2b4fec8c-6342-430f-9a53-83f3fffa3636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F25C148B-BDF6-41ED-894E-4F412922A082}">
  <ds:schemaRefs>
    <ds:schemaRef ds:uri="2b4fec8c-6342-430f-9a53-83f3fffa3636"/>
    <ds:schemaRef ds:uri="4a8376d3-3924-461a-aaea-c6f462b8421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583</Words>
  <Application>Microsoft Office PowerPoint</Application>
  <PresentationFormat>Panoramiczny</PresentationFormat>
  <Paragraphs>124</Paragraphs>
  <Slides>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MZ ICI</cp:lastModifiedBy>
  <cp:revision>83</cp:revision>
  <dcterms:created xsi:type="dcterms:W3CDTF">2017-01-27T12:50:17Z</dcterms:created>
  <dcterms:modified xsi:type="dcterms:W3CDTF">2022-12-14T18:41:51Z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0x010100ACD5EA85819FDF4198D1D38A5911423E</vt:lpwstr>
  </property>
  <property fmtid="{D5CDD505-2E9C-101B-9397-08002B2CF9AE}" pid="3" name="MediaServiceImageTags">
    <vt:lpwstr/>
  </property>
</Properties>
</file>