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0" r:id="rId4"/>
    <p:sldId id="274" r:id="rId5"/>
    <p:sldId id="273" r:id="rId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7D"/>
    <a:srgbClr val="03BD83"/>
    <a:srgbClr val="07B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09" d="100"/>
          <a:sy n="109" d="100"/>
        </p:scale>
        <p:origin x="1902" y="102"/>
      </p:cViewPr>
      <p:guideLst>
        <p:guide orient="horz" pos="2160"/>
        <p:guide pos="147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4EDB-AA3B-459C-B0C6-AAAA08619697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5396-CDA6-44A7-8DBF-C7B902CD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3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221C-92EB-4A90-B3F5-6BB71D799148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77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6492-9B3C-439B-B520-B23332D81885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69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1D0B-3683-4EAD-95BE-D65C1A923AEE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8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4B11-5202-46C0-AE34-CF98D30CFCFB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67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2979-6210-4E2B-BFC6-26AF6214CB7A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26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25AE-94D0-4B34-9F51-0D597FB8B39F}" type="datetime1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6344-3ABA-4C5F-B581-F50F24F7726F}" type="datetime1">
              <a:rPr lang="pl-PL" smtClean="0"/>
              <a:t>24.09.2019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4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D061-F7E9-467D-8F3E-036FD6E7587B}" type="datetime1">
              <a:rPr lang="pl-PL" smtClean="0"/>
              <a:t>24.09.2019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70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779-5DA1-4FB1-9D3B-A9733A3C4E93}" type="datetime1">
              <a:rPr lang="pl-PL" smtClean="0"/>
              <a:t>24.09.2019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59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3404-4897-40A8-B3C0-B5171F81D481}" type="datetime1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12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8B7C-5EE2-45E2-A1E5-39309B7BFA70}" type="datetime1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1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B8D-EC39-477D-9B51-5625BC5145C7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2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3375" y="240804"/>
            <a:ext cx="8266609" cy="864096"/>
          </a:xfrm>
        </p:spPr>
        <p:txBody>
          <a:bodyPr>
            <a:noAutofit/>
          </a:bodyPr>
          <a:lstStyle/>
          <a:p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19" y="1484784"/>
            <a:ext cx="8509677" cy="5256584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pl-PL" sz="95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Zintegrowany System Zarządzania Grupą Szpitali w celu podniesienia jakości, dostępności i kompleksowości udzielanych świadczeń, zapewnienia konkurencyjności szpitali publicznych oraz poprawy efektywności ekonomicznej szpitali </a:t>
            </a:r>
            <a:r>
              <a:rPr lang="pl-PL" sz="9500" b="1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klinicznych</a:t>
            </a:r>
            <a:endParaRPr lang="pl-PL" sz="96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l">
              <a:spcBef>
                <a:spcPts val="800"/>
              </a:spcBef>
            </a:pPr>
            <a:endParaRPr lang="pl-PL" sz="49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8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Wnioskodawca: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Minister Zdrowia  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8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Beneficjent: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Warszawski Uniwersytet Medyczny 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8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Partnerzy projektu: 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Uniwersyteckie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Centrum Kliniczne Warszawskiego 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Uniwersytetu Medycznego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(UCK - SPDSK, SKDJ, SPCSK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), Szpital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Kliniczny im. ks. Anny Mazowieckiej w 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Warszawie; (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SKAM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Samodzielny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Publiczny Kliniczny Szpital Okulistyczny 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 Warszawie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(SPKSO)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8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Źródło </a:t>
            </a:r>
            <a:r>
              <a:rPr lang="pl-PL" sz="8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finansowania: 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POPC 2.2 konkurs 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 </a:t>
            </a:r>
            <a:endParaRPr lang="pl-PL" sz="8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8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Całkowity koszt projektu: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13 753 708,69 zł 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8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Planowany okres realizacji projektu : 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1.04.2020r. </a:t>
            </a:r>
            <a:r>
              <a:rPr lang="pl-PL" sz="8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 </a:t>
            </a:r>
            <a:r>
              <a:rPr lang="pl-PL" sz="8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31.12.2022r.</a:t>
            </a:r>
            <a:endParaRPr lang="pl-PL" sz="8000" b="1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1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2" y="157971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2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3375" y="240804"/>
            <a:ext cx="8266609" cy="864096"/>
          </a:xfrm>
        </p:spPr>
        <p:txBody>
          <a:bodyPr>
            <a:noAutofit/>
          </a:bodyPr>
          <a:lstStyle/>
          <a:p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19" y="1484784"/>
            <a:ext cx="8509677" cy="5256584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pl-PL" sz="4000" b="1" dirty="0" smtClean="0">
                <a:solidFill>
                  <a:srgbClr val="002060"/>
                </a:solidFill>
                <a:cs typeface="Times New Roman" pitchFamily="18" charset="0"/>
              </a:rPr>
              <a:t>CEL PROJEKTU  </a:t>
            </a:r>
            <a:endParaRPr lang="pl-PL" sz="4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 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2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8639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152401" y="2132856"/>
            <a:ext cx="895610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Cel projektu - Usprawnienie procesów </a:t>
            </a:r>
            <a:r>
              <a:rPr lang="pl-PL" sz="2000" b="1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back-office</a:t>
            </a:r>
            <a:r>
              <a:rPr lang="pl-PL" sz="20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, przyczyniające się do podniesienia jakości, dostępności i kompleksowości udzielanych świadczeń, zwiększenia konkurencyjności szpitali publicznych oraz  poprawy efektywności ekonomicznej szpitali klinicznych.</a:t>
            </a:r>
          </a:p>
          <a:p>
            <a:pPr>
              <a:spcBef>
                <a:spcPts val="600"/>
              </a:spcBef>
            </a:pPr>
            <a:r>
              <a:rPr lang="pl-PL" sz="1600" i="1" u="sng" dirty="0">
                <a:solidFill>
                  <a:srgbClr val="0070C0"/>
                </a:solidFill>
                <a:ea typeface="Times New Roman" panose="02020603050405020304" pitchFamily="18" charset="0"/>
              </a:rPr>
              <a:t>Cele szczegółowe </a:t>
            </a:r>
            <a:r>
              <a:rPr lang="pl-PL" sz="1600" i="1" u="sng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projektu:</a:t>
            </a:r>
            <a:endParaRPr lang="pl-PL" sz="1600" i="1" u="sng" dirty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500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Rozbudowa </a:t>
            </a:r>
            <a:r>
              <a:rPr lang="pl-PL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systemów informatycznych usprawniających świadczenia usług zdrowotnych przez podniesienia jakości procesu obsługi pacjentów,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Poprawa dostępności do danych medycznych, operacyjnych oraz statystycznych dla upoważnionych </a:t>
            </a:r>
            <a:r>
              <a:rPr lang="pl-PL" sz="1500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instytucji publicznych  oraz </a:t>
            </a:r>
            <a:r>
              <a:rPr lang="pl-PL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pacjentów i  podmiotów zewnętrznych,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Usprawnienie procesu gromadzenia danych i informacji w podmiotach biorących udział w projekcie zwiększających skuteczność zarządzania,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Optymalizację kosztów funkcjonowania podmiotów i racjonalizacja dysponowania środkami finansowymi,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Zwiększenie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poziomu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dostępności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,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wydajności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i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bezpieczeństwa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systemów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informatycznych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, w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tym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przetwarzających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i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udostępniających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</a:t>
            </a:r>
            <a:r>
              <a:rPr lang="en-US" sz="1500" i="1" dirty="0" err="1">
                <a:solidFill>
                  <a:srgbClr val="0070C0"/>
                </a:solidFill>
                <a:ea typeface="Times New Roman" panose="02020603050405020304" pitchFamily="18" charset="0"/>
              </a:rPr>
              <a:t>dane</a:t>
            </a:r>
            <a:r>
              <a:rPr lang="en-US" sz="1500" i="1" dirty="0">
                <a:solidFill>
                  <a:srgbClr val="0070C0"/>
                </a:solidFill>
                <a:ea typeface="Times New Roman" panose="02020603050405020304" pitchFamily="18" charset="0"/>
              </a:rPr>
              <a:t> i </a:t>
            </a:r>
            <a:r>
              <a:rPr lang="en-US" sz="1500" i="1" dirty="0" err="1" smtClean="0">
                <a:solidFill>
                  <a:srgbClr val="0070C0"/>
                </a:solidFill>
                <a:ea typeface="Times New Roman" panose="02020603050405020304" pitchFamily="18" charset="0"/>
              </a:rPr>
              <a:t>informacje</a:t>
            </a:r>
            <a:r>
              <a:rPr lang="pl-PL" sz="1500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pl-PL" sz="1500" i="1" dirty="0" smtClean="0">
              <a:solidFill>
                <a:srgbClr val="0070C0"/>
              </a:solidFill>
              <a:ea typeface="Times New Roman" panose="02020603050405020304" pitchFamily="18" charset="0"/>
            </a:endParaRPr>
          </a:p>
          <a:p>
            <a:r>
              <a:rPr lang="pl-PL" b="1" dirty="0" smtClean="0"/>
              <a:t>Projekt wpisuje się w cel szczegółowy 3: Cyfryzacja procesów </a:t>
            </a:r>
            <a:r>
              <a:rPr lang="pl-PL" b="1" dirty="0" err="1" smtClean="0"/>
              <a:t>back-office</a:t>
            </a:r>
            <a:r>
              <a:rPr lang="pl-PL" b="1" dirty="0" smtClean="0"/>
              <a:t> w administracji rządowej określonego dla  POPC Oś priorytetowa II. E-administracja i otwarty rząd.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6151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3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" y="164895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03868"/>
              </p:ext>
            </p:extLst>
          </p:nvPr>
        </p:nvGraphicFramePr>
        <p:xfrm>
          <a:off x="26252" y="1078816"/>
          <a:ext cx="4257716" cy="5779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1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3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3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488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Nazwa systemu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Gestor systemu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effectLst/>
                        </a:rPr>
                        <a:t>Opis systemu</a:t>
                      </a:r>
                      <a:endParaRPr lang="pl-PL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9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System </a:t>
                      </a:r>
                      <a:r>
                        <a:rPr lang="en-US" sz="1400" dirty="0" err="1">
                          <a:effectLst/>
                        </a:rPr>
                        <a:t>klasy</a:t>
                      </a:r>
                      <a:r>
                        <a:rPr lang="en-US" sz="1400" dirty="0">
                          <a:effectLst/>
                        </a:rPr>
                        <a:t> BI (Business </a:t>
                      </a:r>
                      <a:r>
                        <a:rPr lang="en-US" sz="1400" dirty="0" err="1">
                          <a:effectLst/>
                        </a:rPr>
                        <a:t>Inteligence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WUM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System analityczny pracujący na danych (hurtownia danych) pochodzących z systemów ERP oraz HIS szpitali będących beneficjentami projektu. Narzędzie udostępniane kadrze zarządzającej, personelowi medycznemu - w pełnym zakresie (złożone zapytania) oraz pacjentom (tej ostatniej grupie - w zakresie prostych raportów </a:t>
                      </a:r>
                      <a:r>
                        <a:rPr lang="pl-PL" sz="1100" dirty="0" err="1" smtClean="0">
                          <a:effectLst/>
                        </a:rPr>
                        <a:t>statystycz</a:t>
                      </a:r>
                      <a:r>
                        <a:rPr lang="pl-PL" sz="1100" dirty="0" smtClean="0">
                          <a:effectLst/>
                        </a:rPr>
                        <a:t>.)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442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Hurtownia Danych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WUM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Hurtownia tematyczna zbierająca dane z systemów części białej i szarej </a:t>
                      </a:r>
                      <a:r>
                        <a:rPr lang="pl-PL" sz="1100" dirty="0" smtClean="0">
                          <a:effectLst/>
                        </a:rPr>
                        <a:t>3 </a:t>
                      </a:r>
                      <a:r>
                        <a:rPr lang="pl-PL" sz="1100" dirty="0">
                          <a:effectLst/>
                        </a:rPr>
                        <a:t>szpitali przygotowana do tworzenia raportów statystycznych (standardowe raporty) oraz raportów ad-hoc (przy użyciu BI) dotyczących kosztów, terminów realizacji itp. w podziale na: rzeczywiste koszty procedur medycznych, wykorzystania zasobów ludzkich, szkoleń, struktury zatrudnienia itp.     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4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ERP docelowy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WUM </a:t>
                      </a:r>
                      <a:r>
                        <a:rPr lang="pl-PL" sz="1100" dirty="0" smtClean="0">
                          <a:effectLst/>
                        </a:rPr>
                        <a:t>z podległymi podmiot. leczniczy.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Zintegrowany system zarządzania zasobami przedsiębiorstwa (Finanse i Księgowość, Kadry i Płace, Gospodarka Materiałowa, budżet, kontroling)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44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Serwis </a:t>
                      </a:r>
                      <a:r>
                        <a:rPr lang="pl-PL" sz="1400" dirty="0" err="1">
                          <a:effectLst/>
                        </a:rPr>
                        <a:t>Desk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WUM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r>
                        <a:rPr lang="pl-PL" sz="1100" dirty="0" smtClean="0">
                          <a:effectLst/>
                        </a:rPr>
                        <a:t>Narzędzie </a:t>
                      </a:r>
                      <a:r>
                        <a:rPr lang="pl-PL" sz="1100" dirty="0">
                          <a:effectLst/>
                        </a:rPr>
                        <a:t>informatyczne jako  wsparcie obsługi aplikacji informatycznych oraz usuwanie problemów informatycznych – sprzętowych, jak i aplikacyjnych.</a:t>
                      </a:r>
                      <a:endParaRPr lang="pl-PL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/>
          <a:srcRect r="14930"/>
          <a:stretch/>
        </p:blipFill>
        <p:spPr>
          <a:xfrm>
            <a:off x="4283968" y="1584176"/>
            <a:ext cx="487792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4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" y="164895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87311"/>
              </p:ext>
            </p:extLst>
          </p:nvPr>
        </p:nvGraphicFramePr>
        <p:xfrm>
          <a:off x="26252" y="1484784"/>
          <a:ext cx="9117748" cy="5535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7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24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14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systemu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Gestor systemu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systemu</a:t>
                      </a:r>
                      <a:endParaRPr lang="pl-PL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215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System </a:t>
                      </a:r>
                      <a:r>
                        <a:rPr lang="en-US" sz="1800" dirty="0" err="1">
                          <a:effectLst/>
                        </a:rPr>
                        <a:t>klasy</a:t>
                      </a:r>
                      <a:r>
                        <a:rPr lang="en-US" sz="1800" dirty="0">
                          <a:effectLst/>
                        </a:rPr>
                        <a:t> BI (Business </a:t>
                      </a:r>
                      <a:r>
                        <a:rPr lang="en-US" sz="1800" dirty="0" err="1">
                          <a:effectLst/>
                        </a:rPr>
                        <a:t>Inteligence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WUM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System analityczny pracujący na danych (hurtownia danych) pochodzących z systemów ERP oraz HIS szpitali będących beneficjentami projektu. Narzędzie udostępniane kadrze zarządzającej, personelowi medycznemu - w pełnym zakresie (złożone zapytania) oraz pacjentom (tej ostatniej grupie - w zakresie prostych raportów </a:t>
                      </a:r>
                      <a:r>
                        <a:rPr lang="pl-PL" sz="1600" dirty="0" smtClean="0">
                          <a:effectLst/>
                        </a:rPr>
                        <a:t>statystycznych)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573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Hurtownia Danych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WUM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Hurtownia tematyczna zbierająca dane z systemów części białej i szarej </a:t>
                      </a:r>
                      <a:r>
                        <a:rPr lang="pl-PL" sz="1600" dirty="0" smtClean="0">
                          <a:effectLst/>
                        </a:rPr>
                        <a:t>3 </a:t>
                      </a:r>
                      <a:r>
                        <a:rPr lang="pl-PL" sz="1600" dirty="0">
                          <a:effectLst/>
                        </a:rPr>
                        <a:t>szpitali przygotowana do tworzenia raportów statystycznych (standardowe raporty) oraz raportów ad-hoc (przy użyciu BI) dotyczących kosztów, terminów realizacji itp. w podziale na: rzeczywiste koszty procedur medycznych, wykorzystania zasobów ludzkich, szkoleń, struktury zatrudnienia itp.     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0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ERP docelowy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WUM </a:t>
                      </a:r>
                      <a:r>
                        <a:rPr lang="pl-PL" sz="1400" dirty="0" smtClean="0">
                          <a:effectLst/>
                        </a:rPr>
                        <a:t>z podległymi podmiot. leczniczy.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Zintegrowany system zarządzania zasobami przedsiębiorstwa (Finanse i Księgowość, Kadry i Płace, Gospodarka Materiałowa, budżet, kontroling)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0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 Serwis </a:t>
                      </a:r>
                      <a:r>
                        <a:rPr lang="pl-PL" sz="1800" dirty="0" err="1">
                          <a:effectLst/>
                        </a:rPr>
                        <a:t>Desk</a:t>
                      </a:r>
                      <a:endParaRPr lang="pl-PL" sz="2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WUM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r>
                        <a:rPr lang="pl-PL" sz="1600" dirty="0" smtClean="0">
                          <a:effectLst/>
                        </a:rPr>
                        <a:t>Narzędzie </a:t>
                      </a:r>
                      <a:r>
                        <a:rPr lang="pl-PL" sz="1600" dirty="0">
                          <a:effectLst/>
                        </a:rPr>
                        <a:t>informatyczne jako  wsparcie obsługi aplikacji informatycznych oraz usuwanie problemów informatycznych – sprzętowych, jak i aplikacyjnych.</a:t>
                      </a:r>
                      <a:endParaRPr lang="pl-PL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677" marR="14677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8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5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" y="164895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r="-464"/>
          <a:stretch/>
        </p:blipFill>
        <p:spPr>
          <a:xfrm>
            <a:off x="395536" y="1412776"/>
            <a:ext cx="8678407" cy="554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</TotalTime>
  <Words>552</Words>
  <Application>Microsoft Office PowerPoint</Application>
  <PresentationFormat>Pokaz na ekranie (4:3)</PresentationFormat>
  <Paragraphs>74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USYTUOWANIE  KOMITETU RADY MINISTRÓW DO SPRAW CYFRYZACJI  W RZĄDOWYM PROCESIE LEGISLACYJNYM</dc:title>
  <dc:creator>Stępniewska Aneta</dc:creator>
  <cp:lastModifiedBy>Perzyńska Ewa</cp:lastModifiedBy>
  <cp:revision>142</cp:revision>
  <cp:lastPrinted>2014-01-14T19:52:29Z</cp:lastPrinted>
  <dcterms:created xsi:type="dcterms:W3CDTF">2014-01-14T15:20:07Z</dcterms:created>
  <dcterms:modified xsi:type="dcterms:W3CDTF">2019-09-24T10:44:50Z</dcterms:modified>
</cp:coreProperties>
</file>