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3" r:id="rId1"/>
    <p:sldMasterId id="2147483777" r:id="rId2"/>
  </p:sldMasterIdLst>
  <p:notesMasterIdLst>
    <p:notesMasterId r:id="rId18"/>
  </p:notesMasterIdLst>
  <p:handoutMasterIdLst>
    <p:handoutMasterId r:id="rId19"/>
  </p:handoutMasterIdLst>
  <p:sldIdLst>
    <p:sldId id="292" r:id="rId3"/>
    <p:sldId id="293" r:id="rId4"/>
    <p:sldId id="295" r:id="rId5"/>
    <p:sldId id="297" r:id="rId6"/>
    <p:sldId id="296" r:id="rId7"/>
    <p:sldId id="274" r:id="rId8"/>
    <p:sldId id="290" r:id="rId9"/>
    <p:sldId id="275" r:id="rId10"/>
    <p:sldId id="286" r:id="rId11"/>
    <p:sldId id="302" r:id="rId12"/>
    <p:sldId id="303" r:id="rId13"/>
    <p:sldId id="258" r:id="rId14"/>
    <p:sldId id="299" r:id="rId15"/>
    <p:sldId id="300" r:id="rId16"/>
    <p:sldId id="267" r:id="rId17"/>
  </p:sldIdLst>
  <p:sldSz cx="9144000" cy="5143500" type="screen16x9"/>
  <p:notesSz cx="6808788" cy="99409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754" userDrawn="1">
          <p15:clr>
            <a:srgbClr val="A4A3A4"/>
          </p15:clr>
        </p15:guide>
        <p15:guide id="2" pos="5148" userDrawn="1">
          <p15:clr>
            <a:srgbClr val="A4A3A4"/>
          </p15:clr>
        </p15:guide>
        <p15:guide id="3" pos="340" userDrawn="1">
          <p15:clr>
            <a:srgbClr val="A4A3A4"/>
          </p15:clr>
        </p15:guide>
        <p15:guide id="4" orient="horz" pos="57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DT" initials="CDT" lastIdx="6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CC700"/>
    <a:srgbClr val="E64715"/>
    <a:srgbClr val="D4502A"/>
    <a:srgbClr val="89C140"/>
    <a:srgbClr val="33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233" autoAdjust="0"/>
    <p:restoredTop sz="88351" autoAdjust="0"/>
  </p:normalViewPr>
  <p:slideViewPr>
    <p:cSldViewPr>
      <p:cViewPr varScale="1">
        <p:scale>
          <a:sx n="150" d="100"/>
          <a:sy n="150" d="100"/>
        </p:scale>
        <p:origin x="648" y="102"/>
      </p:cViewPr>
      <p:guideLst>
        <p:guide orient="horz" pos="2754"/>
        <p:guide pos="5148"/>
        <p:guide pos="340"/>
        <p:guide orient="horz" pos="577"/>
      </p:guideLst>
    </p:cSldViewPr>
  </p:slideViewPr>
  <p:notesTextViewPr>
    <p:cViewPr>
      <p:scale>
        <a:sx n="300" d="100"/>
        <a:sy n="300" d="100"/>
      </p:scale>
      <p:origin x="0" y="0"/>
    </p:cViewPr>
  </p:notesTextViewPr>
  <p:notesViewPr>
    <p:cSldViewPr>
      <p:cViewPr varScale="1">
        <p:scale>
          <a:sx n="76" d="100"/>
          <a:sy n="76" d="100"/>
        </p:scale>
        <p:origin x="4104" y="11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6737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845E80-C07C-45A0-B320-188AF677015B}" type="datetimeFigureOut">
              <a:rPr lang="en-GB" smtClean="0"/>
              <a:t>15/07/2020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6737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1233E9-CC45-49D0-A6FA-2D48389225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63781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6737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8E1595-5C27-4CAE-B4E0-C80305C5E6E4}" type="datetimeFigureOut">
              <a:rPr lang="en-GB" smtClean="0"/>
              <a:t>15/07/2020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1243013"/>
            <a:ext cx="5961062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879" y="4784070"/>
            <a:ext cx="5447030" cy="3914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6737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3DD4C7-C698-4A80-B76C-A9FD890196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50815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osha.europa.eu/en/themes/musculoskeletal-disorders/practical-tools-musculoskeletal-disorders?f%5b0%5d=field_hazards:4985&amp;page=1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8" Type="http://schemas.openxmlformats.org/officeDocument/2006/relationships/hyperlink" Target="https://osha.europa.eu/en/safety-and-health-legislation" TargetMode="External"/><Relationship Id="rId3" Type="http://schemas.openxmlformats.org/officeDocument/2006/relationships/hyperlink" Target="https://osha.europa.eu/en/legislation/directives/the-osh-framework-directive/1" TargetMode="External"/><Relationship Id="rId7" Type="http://schemas.openxmlformats.org/officeDocument/2006/relationships/hyperlink" Target="https://osha.europa.eu/en/legislation/directives/3" TargetMode="External"/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osha.europa.eu/en/legislation/directives/5" TargetMode="External"/><Relationship Id="rId5" Type="http://schemas.openxmlformats.org/officeDocument/2006/relationships/hyperlink" Target="https://osha.europa.eu/en/legislation/directives/19" TargetMode="External"/><Relationship Id="rId4" Type="http://schemas.openxmlformats.org/officeDocument/2006/relationships/hyperlink" Target="https://osha.europa.eu/en/legislation/directives/6" TargetMode="Externa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osha.europa.eu/en/publications/third-european-survey-enterprises-new-and-emerging-risks-esener-3/view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osha.europa.eu/en/publications/msds-facts-and-figures-overview-prevalence-costs-and-demographics-msds-europe/view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eurofound.europa.eu/surveys/european-working-conditions-surveys/sixth-european-working-conditions-survey-2015" TargetMode="Externa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ec.europa.eu/eurostat/statistics-explained/index.php/EU_labour_force_survey_-_ad_hoc_modules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osha.europa.eu/en/publications/msds-facts-and-figures-overview-prevalence-costs-and-demographics-msds-europe/view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eurofound.europa.eu/surveys/european-working-conditions-surveys/sixth-european-working-conditions-survey-2015" TargetMode="Externa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osha.europa.eu/en/tools-and-publications/publications/factsheets/71/view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3DD4C7-C698-4A80-B76C-A9FD8901965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508641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z="1400" b="0" i="1" noProof="0" dirty="0" smtClean="0">
                <a:solidFill>
                  <a:srgbClr val="FF0000"/>
                </a:solidFill>
              </a:rPr>
              <a:t>Kampania „Zdrowe i bezpieczne miejsce pracy. Kręgosłup i spółka proszą o uwagę” jest zorganizowana w kilku priorytetowych obszarach, które są promowane za pomocą specjalnych pakietów komunikacyjnych i promocyjnych obejmujących cały czas trwania kampanii. Każdy obszar analizuje konkretny temat związany z zaburzeniami układu mięśniowo-szkieletowego. Szereg materiałów, w tym raportów, arkuszy informacyjnych, infografik i studiów przypadków, jest publikowany co trzy do czterech miesięcy w celu utrzymania tempa kampanii.</a:t>
            </a:r>
          </a:p>
          <a:p>
            <a:endParaRPr lang="en-GB" sz="1400" b="0" i="1" noProof="0" dirty="0" smtClean="0">
              <a:solidFill>
                <a:srgbClr val="FF0000"/>
              </a:solidFill>
            </a:endParaRPr>
          </a:p>
          <a:p>
            <a:r>
              <a:rPr lang="pl-PL" sz="1400" b="1" noProof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Fakty i liczby / uzasadnienie biznesowe</a:t>
            </a:r>
          </a:p>
          <a:p>
            <a:r>
              <a:rPr lang="pl-PL" sz="1400" b="0" noProof="0" dirty="0" smtClean="0"/>
              <a:t>Zaburzenia układu mięśniowo-szkieletowego dotykają milionów pracowników w Europie i przedsiębiorstw, w których pracują. Profilaktyka i wczesna interwencja mogą ograniczyć absencje, zwiększyć wydajność i doprowadzić do realnych oszczędności w przedsiębiorstwach, a także w krajowych systemach opieki zdrowotnej i opieki społecznej. Niniejsza kampania jest tego dowodem i zapewnia dostęp do zasobów, które mogą pomóc przedsiębiorstwom w skutecznym zwalczaniu zaburzeń układu mięśniowo-szkieletowego.</a:t>
            </a:r>
          </a:p>
          <a:p>
            <a:endParaRPr lang="en-GB" sz="1400" b="1" noProof="0" dirty="0" smtClean="0"/>
          </a:p>
          <a:p>
            <a:r>
              <a:rPr lang="pl-PL" sz="1400" b="1" noProof="0" dirty="0" smtClean="0"/>
              <a:t>Schorzenia przewlekłe</a:t>
            </a:r>
          </a:p>
          <a:p>
            <a:r>
              <a:rPr lang="pl-PL" sz="1400" noProof="0" dirty="0" smtClean="0">
                <a:solidFill>
                  <a:schemeClr val="accent1"/>
                </a:solidFill>
              </a:rPr>
              <a:t>Wczesna interwencja jest kluczowa dla zapobiegania rozwojowi zaburzeń układu mięśniowo-szkieletowego. Jeżeli pracownik już cierpi na schorzenie przewlekłe, może uzyskać wsparcie poprzez dobrze zarządzane interwencje związane z BHP, które zapewnią mu </a:t>
            </a:r>
          </a:p>
          <a:p>
            <a:r>
              <a:rPr lang="pl-PL" sz="1400" noProof="0" dirty="0" smtClean="0">
                <a:solidFill>
                  <a:schemeClr val="accent1"/>
                </a:solidFill>
              </a:rPr>
              <a:t>możliwość powrotu do pracy i pozostania w niej. Rozmowa na temat zaburzeń układu mięśniowo-szkieletowego w miejscu pracy ma kluczowe znaczenie dla osiągnięcia sukcesu, a proste zmiany w środowisku pracy lub organizacji pracy mogą: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400" noProof="0" dirty="0" smtClean="0"/>
              <a:t>znacznie zmniejszyć liczbę zwolnień lekarskich i długoterminowych nieobecności w pracy;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400" noProof="0" dirty="0" smtClean="0"/>
              <a:t>prowadzić do wymiernych oszczędności dla przedsiębiorstw i krajowych systemów opieki zdrowotnej i opieki społecznej.</a:t>
            </a:r>
          </a:p>
          <a:p>
            <a:endParaRPr lang="en-GB" sz="1400" b="1" noProof="0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400" b="1" noProof="0" dirty="0" smtClean="0">
                <a:solidFill>
                  <a:schemeClr val="accent1"/>
                </a:solidFill>
              </a:rPr>
              <a:t>Praca w pozycji siedzącej</a:t>
            </a:r>
          </a:p>
          <a:p>
            <a:r>
              <a:rPr lang="pl-PL" sz="1400" noProof="0" dirty="0" smtClean="0">
                <a:solidFill>
                  <a:schemeClr val="accent1"/>
                </a:solidFill>
              </a:rPr>
              <a:t>Długotrwałe siedzenie jest problemem spotykanym w wielu zawodach, między innymi w pracy przy komputerze i na liniach montażowych, i może zwiększać ryzyko rozwoju zaburzeń układu mięśniowo-szkieletowego i innych problemów zdrowotnych, na przykład otyłości. W związku z tym konieczne jest wprowadzenie środków mających na celu zaradzenie temu czynnikowi ryzyka, takich jak zachęcanie pracowników do częstej zmiany pozycji i promowanie korzyści płynących z dobrego zorganizowania miejsca pracy.</a:t>
            </a:r>
          </a:p>
          <a:p>
            <a:endParaRPr lang="en-US" sz="1400" dirty="0" smtClean="0"/>
          </a:p>
          <a:p>
            <a:r>
              <a:rPr lang="pl-PL" sz="1400" dirty="0" smtClean="0"/>
              <a:t>W sytuacji izolacji w związku z pandemią COVID-19 miliony europejskich pracowników zmuszonych jest do pracy ze swojego miejsca zamieszkania w celu zmniejszenia ryzyka zakażenia wirusem. Są to nowe realia, które mogą negatywnie wpłynąć na nasze zdrowie fizyczne (włączając długotrwałe siedzenie) i psychiczne.  Nasza zupełnie nowa </a:t>
            </a:r>
            <a:r>
              <a:rPr lang="pl-PL" sz="1400" dirty="0" smtClean="0">
                <a:hlinkClick r:id="rId3"/>
              </a:rPr>
              <a:t>baza danych zawierająca narzędzia praktyczne i wytyczne dotyczące zaburzeń układu mięśniowo-szkieletowego</a:t>
            </a:r>
            <a:r>
              <a:rPr lang="pl-PL" sz="1400" dirty="0" smtClean="0"/>
              <a:t> ułatwia ocenę wielu zagrożeń związanych z zaburzeniami układu mięśniowo-szkieletowego, w tym pracy zdalnej, i zarządzanie nimi. Zawiera ona linki do zasobów pochodzących z całej Europy: publikacji, studiów przypadków, wytycznych, narzędzi praktycznych i materiałów audiowizualnych.</a:t>
            </a:r>
          </a:p>
          <a:p>
            <a:endParaRPr lang="en-GB" sz="1400" b="1" noProof="0" dirty="0" smtClean="0"/>
          </a:p>
          <a:p>
            <a:r>
              <a:rPr lang="pl-PL" sz="1400" b="1" noProof="0" dirty="0" smtClean="0">
                <a:solidFill>
                  <a:schemeClr val="accent1"/>
                </a:solidFill>
              </a:rPr>
              <a:t>Zróżnicowanie pracowników</a:t>
            </a:r>
          </a:p>
          <a:p>
            <a:r>
              <a:rPr lang="pl-PL" sz="1400" noProof="0" dirty="0" smtClean="0">
                <a:solidFill>
                  <a:schemeClr val="accent1"/>
                </a:solidFill>
              </a:rPr>
              <a:t>Ważne jest, aby wszyscy pracownicy byli jednakowo chronieni przed narażeniem na czynniki ryzyka związane z zaburzeniami układu mięśniowo-szkieletowego; jednak niektóre grupy pracowników – na przykład kobiety, pracownicy w starszym wieku i pracownicy migrujący – są bardziej narażone niż inne.</a:t>
            </a:r>
          </a:p>
          <a:p>
            <a:r>
              <a:rPr lang="pl-PL" sz="1400" noProof="0" dirty="0" smtClean="0">
                <a:solidFill>
                  <a:schemeClr val="accent1"/>
                </a:solidFill>
              </a:rPr>
              <a:t>Może to wynikać z braku szkoleń lub z faktu, że przedstawiciele tych grup zdecydowanie częściej wykonują zawody lub pracują w sektorach, które są bardziej narażone na występowanie zaburzeń układu mięśniowo-szkieletowego, takich jak np.: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400" noProof="0" dirty="0" smtClean="0">
                <a:solidFill>
                  <a:schemeClr val="tx2"/>
                </a:solidFill>
              </a:rPr>
              <a:t>rolnictwo,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400" noProof="0" dirty="0" smtClean="0">
                <a:solidFill>
                  <a:schemeClr val="tx2"/>
                </a:solidFill>
              </a:rPr>
              <a:t>budownictwo,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400" noProof="0" dirty="0" smtClean="0">
                <a:solidFill>
                  <a:schemeClr val="tx2"/>
                </a:solidFill>
              </a:rPr>
              <a:t>opieka zdrowotna i społeczna.</a:t>
            </a:r>
          </a:p>
          <a:p>
            <a:pPr marL="0" indent="0">
              <a:buFontTx/>
              <a:buNone/>
            </a:pPr>
            <a:r>
              <a:rPr lang="pl-PL" sz="1400" noProof="0" dirty="0" smtClean="0">
                <a:solidFill>
                  <a:schemeClr val="accent1"/>
                </a:solidFill>
              </a:rPr>
              <a:t>Środki zapobiegawcze powinny zatem uwzględniać potrzeby tych grup.</a:t>
            </a:r>
          </a:p>
          <a:p>
            <a:endParaRPr lang="en-GB" sz="1400" noProof="0" dirty="0" smtClean="0"/>
          </a:p>
          <a:p>
            <a:r>
              <a:rPr lang="pl-PL" sz="1400" b="1" noProof="0" dirty="0" smtClean="0"/>
              <a:t>Przyszłe pokolenia</a:t>
            </a:r>
          </a:p>
          <a:p>
            <a:r>
              <a:rPr lang="pl-PL" sz="1400" noProof="0" dirty="0" smtClean="0"/>
              <a:t>Wyniki badań wskazują, że nawet </a:t>
            </a:r>
            <a:r>
              <a:rPr lang="pl-PL" sz="1400" u="sng" noProof="0" dirty="0" smtClean="0"/>
              <a:t>dzieci w wieku szkolnym</a:t>
            </a:r>
            <a:r>
              <a:rPr lang="pl-PL" sz="1400" noProof="0" dirty="0" smtClean="0"/>
              <a:t> skarżą się na bóle mięśniowo-szkieletowe. W celu nie dopuszczenia do tego, aby </a:t>
            </a:r>
            <a:r>
              <a:rPr lang="pl-PL" sz="1400" u="sng" noProof="0" dirty="0" smtClean="0"/>
              <a:t>młodzi pracownicy</a:t>
            </a:r>
            <a:r>
              <a:rPr lang="pl-PL" sz="1400" noProof="0" dirty="0" smtClean="0"/>
              <a:t> wkraczali na rynek pracy z </a:t>
            </a:r>
            <a:r>
              <a:rPr lang="pl-PL" sz="1400" u="sng" noProof="0" dirty="0" smtClean="0"/>
              <a:t>istniejącymi wcześniej zaburzeniami układu mięśniowo-szkieletowego</a:t>
            </a:r>
            <a:r>
              <a:rPr lang="pl-PL" sz="1400" noProof="0" dirty="0" smtClean="0"/>
              <a:t>, które mogą ulec nasileniu w wyniku wykonywanej pracy, w interesie wszystkich leży jak najwcześniejsze zwiększenie ich świadomości na ten temat. </a:t>
            </a:r>
            <a:r>
              <a:rPr lang="pl-PL" sz="1400" noProof="0" dirty="0" smtClean="0">
                <a:solidFill>
                  <a:schemeClr val="accent1"/>
                </a:solidFill>
              </a:rPr>
              <a:t>Kampania ta jest okazją do </a:t>
            </a:r>
            <a:r>
              <a:rPr lang="pl-PL" sz="1400" u="sng" noProof="0" dirty="0" smtClean="0">
                <a:solidFill>
                  <a:schemeClr val="accent1"/>
                </a:solidFill>
              </a:rPr>
              <a:t>promowania dobrego zdrowia układu mięśniowo-szkieletowego wśród dzieci i młodzieży</a:t>
            </a:r>
            <a:r>
              <a:rPr lang="pl-PL" sz="1400" noProof="0" dirty="0" smtClean="0">
                <a:solidFill>
                  <a:schemeClr val="accent1"/>
                </a:solidFill>
              </a:rPr>
              <a:t> poprzez: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400" noProof="0" dirty="0" smtClean="0">
                <a:solidFill>
                  <a:schemeClr val="accent1"/>
                </a:solidFill>
              </a:rPr>
              <a:t>włączanie zagadnień związanych z zaburzeniami układu mięśniowo-szkieletowego do głównego nurtu polityki edukacyjnej / programów nauczania;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400" noProof="0" dirty="0" smtClean="0">
                <a:solidFill>
                  <a:schemeClr val="accent1"/>
                </a:solidFill>
              </a:rPr>
              <a:t>wspieranie inicjatyw z zakresu zdrowia publicznego zachęcających do aktywności fizycznej w szkołach i poza nimi. 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400" u="none" noProof="0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500" b="1" noProof="0" dirty="0" smtClean="0">
                <a:solidFill>
                  <a:schemeClr val="accent1"/>
                </a:solidFill>
              </a:rPr>
              <a:t>Zagrożenia psychospołeczne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500" b="0" noProof="0" dirty="0" smtClean="0">
                <a:solidFill>
                  <a:schemeClr val="accent1"/>
                </a:solidFill>
              </a:rPr>
              <a:t>Przy przeprowadzaniu oceny ryzyka związanego z zaburzeniami układu mięśniowo-szkieletowego w miejscu pracy należy uwzględnić wszystkie czynniki. Obejmują one czynniki fizyczne, organizacyjne, psychospołeczne i indywidualne. Czynniki psychospołeczne, takie jak brak kontroli nad obciążeniem pracą, znacząco przyczyniają się do narażenia na ryzyko powstania zaburzeń układu mięśniowo-szkieletowego związanych z pracą. </a:t>
            </a:r>
          </a:p>
          <a:p>
            <a:endParaRPr lang="en-GB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71396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b="1" dirty="0" smtClean="0"/>
              <a:t>Badanie stanu zdrowia i samopoczucia podczas pracy z domu przeprowadzone przez IES – wstępne wyniki </a:t>
            </a:r>
          </a:p>
          <a:p>
            <a:r>
              <a:rPr lang="pl-PL" dirty="0" smtClean="0"/>
              <a:t>https://www.employment-studies.co.uk/resource/ies-working-home-wellbeing-survey</a:t>
            </a:r>
          </a:p>
          <a:p>
            <a:r>
              <a:rPr lang="pl-PL" dirty="0" smtClean="0"/>
              <a:t>https://www.employment-studies.co.uk/sites/default/files/resources/summarypdfs/IES%20Homeworker%20Wellbeing%20Survey%20Headlines%20-%20Interim%20Findings.pdf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 smtClean="0"/>
          </a:p>
          <a:p>
            <a:r>
              <a:rPr lang="pl-PL" dirty="0" smtClean="0"/>
              <a:t>„Nastąpił znaczny wzrost przypadków z dolegliwościami mięśniowo-szkieletowymi. Ponad połowa ankietowanych zgłaszała pojawienie się nowych stanów bólowych, zwłaszcza w okolicy szyi (58%), barku (56%) i pleców (55%), w porównaniu do ich normalnej kondycji fizycznej”. Należy podkreślić, że są to tylko wstępne wyniki oparte na badaniu o ograniczonej próbie badanych. </a:t>
            </a:r>
          </a:p>
          <a:p>
            <a:endParaRPr lang="es-ES" dirty="0" smtClean="0"/>
          </a:p>
          <a:p>
            <a:r>
              <a:rPr lang="pl-PL" b="1" dirty="0" smtClean="0"/>
              <a:t>Komisja Europejska, Telepraca w UE przed i po pandemii COVID-19: gdzie byliśmy, dokąd zmierzamy</a:t>
            </a:r>
            <a:r>
              <a:rPr lang="pl-PL" dirty="0" smtClean="0"/>
              <a:t>, https://ec.europa.eu/jrc/sites/jrcsh/files/jrc120945_policy_brief_-_covid_and_telework_final.pdf </a:t>
            </a:r>
            <a:endParaRPr lang="pl-P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14083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z="1400" dirty="0" smtClean="0">
                <a:solidFill>
                  <a:schemeClr val="accent1"/>
                </a:solidFill>
              </a:rPr>
              <a:t>Kampania jest prowadzona przez EU-OSHA, przy wsparciu sieci partnerów w ponad 30 krajach, w tym: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400" dirty="0" smtClean="0"/>
              <a:t>krajowych punktów kontaktowych,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400" dirty="0" smtClean="0"/>
              <a:t>europejskich partnerów społecznych,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400" dirty="0" smtClean="0"/>
              <a:t>oficjalnych partnerów kampanii,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400" dirty="0" smtClean="0"/>
              <a:t>partnerów medialnych,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400" dirty="0" smtClean="0"/>
              <a:t>Europejskiej Sieci Przedsiębiorczości,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400" dirty="0" smtClean="0"/>
              <a:t>instytucji UE,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400" dirty="0" smtClean="0"/>
              <a:t>innych agencji UE.</a:t>
            </a:r>
          </a:p>
          <a:p>
            <a:r>
              <a:rPr lang="pl-PL" sz="1200" dirty="0" smtClean="0">
                <a:solidFill>
                  <a:schemeClr val="accent1"/>
                </a:solidFill>
              </a:rPr>
              <a:t>Partnerzy działają jako pośrednicy między EU-OSHA a pracownikami zatrudnionymi w Europie, rozpowszechniając materiały i zasoby kampanii na szczeblu krajowym. Zaangażowanie i aktywny udział partnerów EU-OSHA stanowią siłę napędową kampanii i zapewniają skuteczne promowanie jej przesłania w całej Europie, docierając do przedsiębiorstw każdej wielkości.</a:t>
            </a:r>
            <a:endParaRPr lang="pl-PL" sz="1200" dirty="0">
              <a:solidFill>
                <a:schemeClr val="accent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4684314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b="1" dirty="0" smtClean="0"/>
              <a:t>Publikacje</a:t>
            </a:r>
          </a:p>
          <a:p>
            <a:r>
              <a:rPr lang="pl-PL" b="0" dirty="0" smtClean="0"/>
              <a:t>Szereg raportów z badań, streszczeń i arkuszy informacyjnych na temat zagrożeń związanych z zaburzeniami układu mięśniowo-szkieletowego jest dostępnych i bezpłatnych do pobrania. Publikacje te mogą być wykorzystywane jako źródło informacji na temat środków zapobiegawczych w miejscu pracy.</a:t>
            </a:r>
          </a:p>
          <a:p>
            <a:endParaRPr lang="en-GB" b="1" dirty="0" smtClean="0"/>
          </a:p>
          <a:p>
            <a:r>
              <a:rPr lang="pl-PL" b="1" dirty="0" smtClean="0"/>
              <a:t>Materiały do prowadzenia kampanii</a:t>
            </a:r>
          </a:p>
          <a:p>
            <a:r>
              <a:rPr lang="pl-PL" b="0" dirty="0" smtClean="0"/>
              <a:t>Materiały kampanii „Zdrowe i bezpieczne miejsce pracy. Kręgosłup i spółka proszą o uwagę”, takie jak przewodnik po kampanii i ulotka promocyjna, wyjaśniają, jak działa kampania i jak można wziąć w niej udział. Wyjaśniają również, w jaki sposób można wdrożyć przedstawione wskazówki w miejscu pracy.</a:t>
            </a:r>
          </a:p>
          <a:p>
            <a:endParaRPr lang="en-GB" b="1" dirty="0" smtClean="0"/>
          </a:p>
          <a:p>
            <a:r>
              <a:rPr lang="pl-PL" b="1" dirty="0" smtClean="0"/>
              <a:t>Zestaw narzędzi do prowadzenia kampanii</a:t>
            </a:r>
          </a:p>
          <a:p>
            <a:r>
              <a:rPr lang="pl-PL" b="0" dirty="0" smtClean="0"/>
              <a:t>Zestaw narzędzi do prowadzenia kampanii zawiera praktyczne porady, jak krok po kroku planować i prowadzić udane kampanie. Zawiera przykłady różnych narzędzi komunikacyjnych i przedstawia wskazówki, jak najlepiej z nich korzystać. </a:t>
            </a:r>
          </a:p>
          <a:p>
            <a:endParaRPr lang="en-GB" b="1" dirty="0" smtClean="0"/>
          </a:p>
          <a:p>
            <a:r>
              <a:rPr lang="pl-PL" b="1" dirty="0" smtClean="0"/>
              <a:t>Filmy o Napo</a:t>
            </a:r>
          </a:p>
          <a:p>
            <a:r>
              <a:rPr lang="pl-PL" b="0" dirty="0" smtClean="0"/>
              <a:t>Powstało kilka krótkich filmów informacyjnych na temat zaburzeń układu mięśniowo-szkieletowego, w których występuje kreskówkowy bohater Napo. Są one doskonałym sposobem na zainteresowanie przedsiębiorstw i poinformowanie ich o przesłaniu kampanii.</a:t>
            </a:r>
          </a:p>
          <a:p>
            <a:endParaRPr lang="en-GB" b="1" dirty="0" smtClean="0"/>
          </a:p>
          <a:p>
            <a:r>
              <a:rPr lang="pl-PL" b="1" dirty="0" smtClean="0"/>
              <a:t>OSHwiki</a:t>
            </a:r>
          </a:p>
          <a:p>
            <a:r>
              <a:rPr lang="pl-PL" b="0" dirty="0" smtClean="0"/>
              <a:t>Sekcja dotycząca platformy OSHwiki została poświęcona zagadnieniom związanym z zaburzeniami układu mięśniowo-szkieletowego. Na platformie zamieszczono odpowiednie artykuły i linki do stron zawierających więcej informacji na ten temat, w tym jak zarządzać procesem rehabilitacji pracownika i jego powrotem do pracy.</a:t>
            </a:r>
          </a:p>
          <a:p>
            <a:endParaRPr lang="en-GB" b="1" dirty="0" smtClean="0"/>
          </a:p>
          <a:p>
            <a:r>
              <a:rPr lang="pl-PL" b="1" dirty="0" smtClean="0"/>
              <a:t>Praktyczne narzędzia i wskazówki </a:t>
            </a:r>
          </a:p>
          <a:p>
            <a:r>
              <a:rPr lang="pl-PL" b="0" dirty="0" smtClean="0"/>
              <a:t>Stworzona została łatwa w użyciu baza danych zawierająca praktyczne narzędzia i wskazówki, które mają pomóc zakładom pracy w łatwej ocenie ryzyka związanego z zaburzeniami układu mięśniowo-szkieletowego i jego łatwym zarządzaniem. Zasoby, które obejmują materiały wizualne, dotyczą licznych sektorów, rodzajów zagrożeń i środków zapobiegawczych.</a:t>
            </a:r>
          </a:p>
          <a:p>
            <a:endParaRPr lang="en-GB" b="1" dirty="0" smtClean="0"/>
          </a:p>
          <a:p>
            <a:r>
              <a:rPr lang="pl-PL" b="1" dirty="0" smtClean="0"/>
              <a:t>Studia przypadków</a:t>
            </a:r>
          </a:p>
          <a:p>
            <a:r>
              <a:rPr lang="pl-PL" b="0" dirty="0" smtClean="0"/>
              <a:t>W bazie danych, oprócz studiów przypadku, dostępne są również studia przypadków z zakresu polityki krajowej realizowanej przez państwa UE i państwa spoza UE. Opisują one czynniki wpływające na ich skuteczność i możliwość przenoszenia inicjatyw polityki krajowej. </a:t>
            </a:r>
          </a:p>
          <a:p>
            <a:endParaRPr lang="en-GB" b="1" dirty="0" smtClean="0"/>
          </a:p>
          <a:p>
            <a:r>
              <a:rPr lang="pl-PL" b="1" dirty="0" smtClean="0"/>
              <a:t>Przepisy prawne</a:t>
            </a:r>
          </a:p>
          <a:p>
            <a:pPr marL="0" indent="0">
              <a:buNone/>
            </a:pPr>
            <a:r>
              <a:rPr lang="pl-PL" sz="1400" dirty="0" smtClean="0">
                <a:solidFill>
                  <a:schemeClr val="accent1"/>
                </a:solidFill>
              </a:rPr>
              <a:t>Pracodawca ponosi odpowiedzialność prawną za zapewnienie bezpieczeństwa i zdrowia w miejscu pracy. Typy ryzyka związane z zaburzeniami układu mięśniowo-szkieletowego wchodzą w zakres stosowania dyrektywy ramowej dotyczącej bezpieczeństwa i ochrony zdrowia w miejscu pracy (</a:t>
            </a:r>
            <a:r>
              <a:rPr lang="pl-PL" sz="1400" dirty="0" smtClean="0">
                <a:solidFill>
                  <a:schemeClr val="tx2"/>
                </a:solidFill>
                <a:hlinkClick r:id="rId3"/>
              </a:rPr>
              <a:t>Dyrektywa Rady 89/391/EWG — wprowadzenie środków w celu poprawy bezpieczeństwa i zdrowia pracowników w miejscu pracy</a:t>
            </a:r>
            <a:r>
              <a:rPr lang="pl-PL" sz="1400" dirty="0" smtClean="0">
                <a:solidFill>
                  <a:schemeClr val="tx2"/>
                </a:solidFill>
              </a:rPr>
              <a:t>), a niektóre z nich zostały szczegółowo omówione w następujących dyrektywach: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400" dirty="0" smtClean="0">
                <a:solidFill>
                  <a:schemeClr val="tx2"/>
                </a:solidFill>
                <a:hlinkClick r:id="rId4"/>
              </a:rPr>
              <a:t>dyrektywa 90/269/EWG w sprawie minimalnych wymagań dotyczących ochrony zdrowia i bezpieczeństwa podczas ręcznego przemieszczania ciężarów w przypadku możliwości wystąpienia zagrożenia, zwłaszcza urazów kręgosłupa pracowników;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400" dirty="0" smtClean="0">
                <a:solidFill>
                  <a:schemeClr val="tx2"/>
                </a:solidFill>
                <a:hlinkClick r:id="rId5"/>
              </a:rPr>
              <a:t>dyrektywa 2002/44/WE w sprawie minimalnych wymagań w zakresie ochrony zdrowia i bezpieczeństwa dotyczących narażenia pracowników na ryzyko spowodowane czynnikami fizycznymi (wibracji);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400" dirty="0" smtClean="0">
                <a:solidFill>
                  <a:schemeClr val="tx2"/>
                </a:solidFill>
                <a:hlinkClick r:id="rId6"/>
              </a:rPr>
              <a:t>dyrektywa 90/270/EWG w sprawie minimalnych wymagań w dziedzinie bezpieczeństwa i ochrony zdrowia przy pracy z urządzeniami wyposażonymi w monitory ekranowe;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400" dirty="0" smtClean="0">
                <a:solidFill>
                  <a:schemeClr val="tx2"/>
                </a:solidFill>
                <a:hlinkClick r:id="rId7"/>
              </a:rPr>
              <a:t>dyrektywa 2009/104/WE dotycząca minimalnych wymagań w dziedzinie bezpieczeństwa i higieny użytkowania sprzętu roboczego przez pracowników podczas pracy.</a:t>
            </a:r>
          </a:p>
          <a:p>
            <a:pPr marL="457200" lvl="1" indent="0">
              <a:buNone/>
            </a:pPr>
            <a:endParaRPr lang="en-GB" sz="1400" dirty="0" smtClean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pl-PL" sz="1400" dirty="0" smtClean="0">
                <a:solidFill>
                  <a:schemeClr val="accent1"/>
                </a:solidFill>
              </a:rPr>
              <a:t>Pełny przegląd odpowiednich przepisów z zakresu BHP jest dostępny na stronie internetowej EU-OSHA </a:t>
            </a:r>
            <a:r>
              <a:rPr lang="pl-PL" sz="1400" dirty="0" smtClean="0">
                <a:solidFill>
                  <a:schemeClr val="accent1"/>
                </a:solidFill>
                <a:hlinkClick r:id="rId8"/>
              </a:rPr>
              <a:t>(https://osha.europa.eu/pl/safety-and-health-legislation</a:t>
            </a:r>
            <a:r>
              <a:rPr lang="pl-PL" sz="1400" dirty="0" smtClean="0">
                <a:solidFill>
                  <a:schemeClr val="accent1"/>
                </a:solidFill>
              </a:rPr>
              <a:t>).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942098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z="1400" b="1" dirty="0" smtClean="0">
                <a:solidFill>
                  <a:schemeClr val="accent1"/>
                </a:solidFill>
              </a:rPr>
              <a:t>Europejski Tydzień</a:t>
            </a:r>
          </a:p>
          <a:p>
            <a:r>
              <a:rPr lang="pl-PL" sz="1400" b="0" dirty="0" smtClean="0">
                <a:solidFill>
                  <a:schemeClr val="accent1"/>
                </a:solidFill>
              </a:rPr>
              <a:t>Nasz znany na całym świecie Europejski Tydzień Bezpieczeństwa i Zdrowia w Pracy odbywa się co roku w październiku i jest najważniejszym punktem w kalendarzu kampanii. Zapraszamy do wzięcia udziału w wielu wydarzeniach podnoszących świadomość, organizowanych w UE i poza nią, takich jak konkursy, specjalne pokazy filmów, wydarzenia w mediach społecznościowych i konferencje.</a:t>
            </a:r>
          </a:p>
          <a:p>
            <a:endParaRPr lang="en-GB" sz="1400" b="1" dirty="0" smtClean="0">
              <a:solidFill>
                <a:schemeClr val="accent1"/>
              </a:solidFill>
            </a:endParaRPr>
          </a:p>
          <a:p>
            <a:r>
              <a:rPr lang="pl-PL" sz="1400" b="1" dirty="0" smtClean="0">
                <a:solidFill>
                  <a:schemeClr val="accent1"/>
                </a:solidFill>
              </a:rPr>
              <a:t>Partnerstwo w ramach kampanii</a:t>
            </a:r>
          </a:p>
          <a:p>
            <a:r>
              <a:rPr lang="pl-PL" sz="1400" b="0" dirty="0" smtClean="0">
                <a:solidFill>
                  <a:schemeClr val="accent1"/>
                </a:solidFill>
              </a:rPr>
              <a:t>Powodzenie kampanii zależy od silnego partnerstwa pomiędzy EU-OSHA i kluczowymi zainteresowanymi stronami. Oficjalnym partnerem kampanii mogą zostać organizacje o zasięgu ogólnoeuropejskim i międzynarodowym zaangażowane w kwestie bezpieczeństwa i zdrowia w miejscu pracy, co umożliwi im: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400" dirty="0" smtClean="0">
                <a:solidFill>
                  <a:schemeClr val="tx2"/>
                </a:solidFill>
              </a:rPr>
              <a:t>promocję na szczeblu UE i w mediach,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400" dirty="0" smtClean="0">
                <a:solidFill>
                  <a:schemeClr val="tx2"/>
                </a:solidFill>
              </a:rPr>
              <a:t>budowania nowych kontaktów i wymianę doświadczeń,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400" dirty="0" smtClean="0">
                <a:solidFill>
                  <a:schemeClr val="tx2"/>
                </a:solidFill>
              </a:rPr>
              <a:t>dzielenie się dobrymi praktykami z innymi partnerami kampanii,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400" dirty="0" smtClean="0">
                <a:solidFill>
                  <a:schemeClr val="tx2"/>
                </a:solidFill>
              </a:rPr>
              <a:t>otrzymanie zaproszenia do udziału w wydarzeniach EU-OSHA,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400" dirty="0" smtClean="0">
                <a:solidFill>
                  <a:schemeClr val="tx2"/>
                </a:solidFill>
              </a:rPr>
              <a:t>otrzymanie pakietu powitalnego,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400" dirty="0" smtClean="0">
                <a:solidFill>
                  <a:schemeClr val="tx2"/>
                </a:solidFill>
              </a:rPr>
              <a:t>otrzymanie certyfikatu partnera.</a:t>
            </a:r>
          </a:p>
          <a:p>
            <a:pPr lvl="1"/>
            <a:endParaRPr lang="en-GB" sz="1400" b="1" dirty="0" smtClean="0">
              <a:solidFill>
                <a:schemeClr val="tx2"/>
              </a:solidFill>
            </a:endParaRPr>
          </a:p>
          <a:p>
            <a:r>
              <a:rPr lang="pl-PL" sz="1400" b="1" dirty="0" smtClean="0">
                <a:solidFill>
                  <a:schemeClr val="accent1"/>
                </a:solidFill>
              </a:rPr>
              <a:t>Konkurs dobrych praktyk</a:t>
            </a:r>
          </a:p>
          <a:p>
            <a:r>
              <a:rPr lang="pl-PL" sz="1400" dirty="0" smtClean="0">
                <a:solidFill>
                  <a:schemeClr val="accent1"/>
                </a:solidFill>
              </a:rPr>
              <a:t>Jako część kampanii, podczas Konkursu dobrych praktyk, zaprezentowano innowacyjne podejście do zarządzania BHP oraz doceniono udane i zrównoważone inicjatywy w zakresie zarządzania ryzykiem dotyczącym zaburzeń układu mięśniowo-szkieletowego związanych z pracą. Organizacje w państwach członkowskich UE, krajach kandydujących, potencjalnych krajach kandydujących i krajach Europejskiego Stowarzyszenia Wolnego Handlu (EFTA) są proszone o zgłaszanie prac na temat zarządzania ryzykiem dotyczącym zaburzeń układu mięśniowo-szkieletowego związanych z pracą, a zwycięzcy zostaną ogłoszeni podczas ceremonii wręczenia nagród.</a:t>
            </a:r>
          </a:p>
          <a:p>
            <a:endParaRPr lang="en-GB" sz="1400" dirty="0" smtClean="0">
              <a:solidFill>
                <a:schemeClr val="accent1"/>
              </a:solidFill>
            </a:endParaRPr>
          </a:p>
          <a:p>
            <a:r>
              <a:rPr lang="pl-PL" sz="1400" b="1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Zestaw narzędzi do prowadzenia kampanii </a:t>
            </a:r>
          </a:p>
          <a:p>
            <a:r>
              <a:rPr lang="pl-PL" sz="14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Dostęp do naszego zestawu narzędzi do prowadzenia kampanii pomoże rozpocząć prowadzenie własnej kampanii mającej na celu zwiększenie świadomości na temat zaburzeń układu mięśniowo-szkieletowego związanych z pracą. Zestaw narzędzi zawiera wskazówki, jak krok po kroku przygotować i przeprowadzić kampanię oraz jak najlepiej wykorzystać swoje zasoby.</a:t>
            </a:r>
          </a:p>
          <a:p>
            <a:endParaRPr lang="en-GB" sz="1400" kern="1200" dirty="0" smtClean="0">
              <a:solidFill>
                <a:schemeClr val="accent1"/>
              </a:solidFill>
              <a:latin typeface="+mn-lt"/>
              <a:ea typeface="+mn-ea"/>
              <a:cs typeface="+mn-cs"/>
            </a:endParaRPr>
          </a:p>
          <a:p>
            <a:r>
              <a:rPr lang="pl-PL" sz="1400" b="1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Materiały do prowadzenia kampanii</a:t>
            </a:r>
          </a:p>
          <a:p>
            <a:r>
              <a:rPr lang="pl-PL" sz="1400" b="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W materiałach do prowadzenia kampanii można znaleźć wszystko, co jest potrzebne do promowania kampanii „Zdrowe i bezpieczne miejsce pracy. Kręgosłup i spółka proszą o uwagę” i do przyłączenia się do niej. Dostęp do wszystkich materiałów jest bezpłatny, włączając w to przewodnik po kampanii, ulotkę i plakat promocyjny oraz ulotkę na temat Konkursu dobrych praktyk.</a:t>
            </a:r>
          </a:p>
          <a:p>
            <a:endParaRPr lang="en-GB" sz="1400" b="1" kern="1200" dirty="0" smtClean="0">
              <a:solidFill>
                <a:schemeClr val="accent1"/>
              </a:solidFill>
              <a:latin typeface="+mn-lt"/>
              <a:ea typeface="+mn-ea"/>
              <a:cs typeface="+mn-cs"/>
            </a:endParaRPr>
          </a:p>
          <a:p>
            <a:r>
              <a:rPr lang="pl-PL" sz="1400" b="1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Wydarzenia</a:t>
            </a:r>
          </a:p>
          <a:p>
            <a:r>
              <a:rPr lang="pl-PL" sz="1400" b="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Zapraszamy do zapoznania się z nadchodzącymi wydarzeniami w ramach kampanii „Zdrowe i bezpieczne miejsce pracy. Kręgosłup i spółka proszą o uwagę”. Wydarzenia można przeglądać według krajów i dat, a każde z nich dodać do własnego kalendarza, aby mieć pewność, że nie zostanie przeoczone.</a:t>
            </a:r>
          </a:p>
          <a:p>
            <a:endParaRPr lang="en-GB" sz="1400" b="1" kern="1200" dirty="0" smtClean="0">
              <a:solidFill>
                <a:schemeClr val="accent1"/>
              </a:solidFill>
              <a:latin typeface="+mn-lt"/>
              <a:ea typeface="+mn-ea"/>
              <a:cs typeface="+mn-cs"/>
            </a:endParaRPr>
          </a:p>
          <a:p>
            <a:r>
              <a:rPr lang="pl-PL" sz="1400" b="1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Certyfikat uczestnictwa </a:t>
            </a:r>
          </a:p>
          <a:p>
            <a:r>
              <a:rPr lang="pl-PL" sz="14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W zamian za zorganizowanie wydarzeń i działań lub prowadzenie własnej kampanii wspierającej kampanię „Zdrowe i bezpieczne miejsce pracy. Kręgosłup i spółka proszą o uwagę”, uczestnik otrzyma certyfikat uczestnictwa wyrażający uznanie dla jego wysiłków i wkładu.</a:t>
            </a:r>
          </a:p>
          <a:p>
            <a:pPr lvl="1"/>
            <a:endParaRPr lang="en-GB" sz="1400" dirty="0" smtClean="0">
              <a:solidFill>
                <a:schemeClr val="tx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526733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sz="1200" b="0" dirty="0" smtClean="0">
                <a:solidFill>
                  <a:srgbClr val="ACC700"/>
                </a:solidFill>
              </a:rPr>
              <a:t>© Europejska Agencja Bezpieczeństwa i Zdrowia w Pracy, 2020</a:t>
            </a:r>
          </a:p>
          <a:p>
            <a:pPr marL="0" indent="0">
              <a:buNone/>
            </a:pPr>
            <a:r>
              <a:rPr lang="pl-PL" sz="1200" b="0" dirty="0" smtClean="0">
                <a:solidFill>
                  <a:srgbClr val="ACC700"/>
                </a:solidFill>
              </a:rPr>
              <a:t>Powielanie dozwolone z podaniem źródła.</a:t>
            </a:r>
          </a:p>
          <a:p>
            <a:pPr marL="0" indent="0">
              <a:buNone/>
            </a:pPr>
            <a:r>
              <a:rPr lang="pl-PL" sz="1200" b="0" smtClean="0">
                <a:solidFill>
                  <a:srgbClr val="ACC700"/>
                </a:solidFill>
              </a:rPr>
              <a:t>Kopiowanie lub korzystanie ze zdjęć, które nie są objęte prawami autorskimi EU-OSHA, wymaga uzyskania pozwolenia od właściciela praw autorskich.</a:t>
            </a:r>
            <a:endParaRPr lang="pl-PL" sz="1200" b="0" dirty="0">
              <a:solidFill>
                <a:srgbClr val="ACC7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81038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57601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 smtClean="0"/>
              <a:t>Źródło: </a:t>
            </a:r>
            <a:r>
              <a:rPr lang="pl-PL" sz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EU-OSHA, Trzecie europejskie badanie przedsiębiorstw na temat nowych i pojawiających się zagrożeń (ESENER 3), 2019 r. Dokument dostępny pod adresem: </a:t>
            </a:r>
            <a:r>
              <a:rPr lang="pl-PL" sz="1200" u="sng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3"/>
              </a:rPr>
              <a:t>https://osha.europa.eu/pl/publications/third-european-survey-enterprises-new-and-emerging-risks-esener-3/view</a:t>
            </a:r>
            <a:endParaRPr lang="pl-PL" sz="1200" u="sng" dirty="0">
              <a:solidFill>
                <a:schemeClr val="tx1"/>
              </a:solidFill>
              <a:latin typeface="+mn-lt"/>
              <a:ea typeface="+mn-ea"/>
              <a:cs typeface="+mn-cs"/>
              <a:hlinkClick r:id="rId3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12716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u="none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Źródło: EU-OSHA, „Zaburzenia mięśniowo-szkieletowe związane z pracą: częstość występowania, koszty i dane demograficzne w Unii Europejskiej”, 2019 r., s. 45.</a:t>
            </a:r>
            <a:r>
              <a:rPr lang="pl-PL" sz="1200" u="none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Dokument dostępny pod adresem: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 smtClean="0">
                <a:hlinkClick r:id="rId3"/>
              </a:rPr>
              <a:t>https://osha.europa.eu/pl/publications/msds-facts-and-figures-overview-prevalence-costs-and-demographics-msds-europe/view</a:t>
            </a:r>
            <a:r>
              <a:rPr lang="pl-PL" dirty="0" smtClean="0"/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u="none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 2015 r. około trzech na pięciu pracowników w państwach UE-28 zgłaszało dolegliwości układu mięśniowo-szkieletowego pleców, kończyn górnych lub dolnych. Dane te pochodzą z „Szóstego europejskiego badania warunków pracy”. Najczęstszymi rodzajami zaburzeń układu mięśniowo-szkieletowego wśród pracowników państw UE-28 są bóle pleców i mięśni kończyn górnych (odpowiednio 43% i 41% w 2015 r.). Rzadziej zgłaszane są bóle mięśni kończyn dolnych (29% w 2015 r.). Więcej informacji na temat Eurofound można znaleźć w „Szóstym europejskim badaniu warunków pracy” (EWCS), 2015 r. Dokument dostępny pod adresem:  </a:t>
            </a:r>
            <a:r>
              <a:rPr lang="pl-PL" sz="1200" u="sng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4"/>
              </a:rPr>
              <a:t>https://www.eurofound.europa.eu/pl/surveys/european-working-conditions-surveys/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u="sng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4"/>
              </a:rPr>
              <a:t>sixth-european-working-conditions-survey-2015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29783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 smtClean="0"/>
              <a:t>Źródło: </a:t>
            </a:r>
            <a:r>
              <a:rPr lang="pl-PL" sz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Eurostat, moduł </a:t>
            </a:r>
            <a:r>
              <a:rPr lang="pl-PL" sz="1200" i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ad hoc</a:t>
            </a:r>
            <a:r>
              <a:rPr lang="pl-PL" sz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badania aktywności ekonomicznej ludności „Wypadki przy pracy i inne problemy zdrowotne”, 2013 r. Dokument dostępny pod adresem: </a:t>
            </a:r>
            <a:r>
              <a:rPr lang="pl-PL" sz="1200" u="sng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3"/>
              </a:rPr>
              <a:t>https://ec.europa.eu/eurostat/statistics-explained/index.php/EU_labour_force_survey_-_ad_hoc_modules</a:t>
            </a:r>
            <a:endParaRPr lang="pl-PL" sz="1200" u="sng" dirty="0">
              <a:solidFill>
                <a:schemeClr val="tx1"/>
              </a:solidFill>
              <a:latin typeface="+mn-lt"/>
              <a:ea typeface="+mn-ea"/>
              <a:cs typeface="+mn-cs"/>
              <a:hlinkClick r:id="rId3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78065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b="0" i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Odsetek pracowników zgłaszających różne zaburzenia układu mięśniowo-szkieletowego w ciągu ostatnich 12 miesięcy, państwa UE-28, 2015 r. Źródło: Szóste europejskie badanie warunków pracy (2015 r.)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u="none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EU-OSHA, „Zaburzenia mięśniowo-szkieletowe związane z pracą: częstość występowania, koszty i dane demograficzne w Unii Europejskiej”, 2019 r., s. 45.</a:t>
            </a:r>
            <a:r>
              <a:rPr lang="pl-PL" sz="1200" u="none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Dokument dostępny pod adresem: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 smtClean="0">
                <a:hlinkClick r:id="rId3"/>
              </a:rPr>
              <a:t>https://osha.europa.eu/pl/publications/msds-facts-and-figures-overview-prevalence-costs-and-demographics-msds-europe/view</a:t>
            </a:r>
            <a:r>
              <a:rPr lang="pl-PL" dirty="0" smtClean="0"/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Najczęstszymi rodzajami zaburzeń układu mięśniowo-szkieletowego wśród pracowników państw UE-28 są bóle pleców i mięśni kończyn górnych (odpowiednio 43% i 41% w 2015 r.). Rzadziej zgłaszane są bóle mięśni kończyn dolnych (29% w 2015 r.). Na podstawie „Szóstego europejskiego badania warunków pracy” (EWCS), 2015 r. Analiza przeprowadzona przez EU-OSHA. Więcej informacji na temat tej ankiety można znaleźć pod adresem: </a:t>
            </a:r>
            <a:r>
              <a:rPr lang="pl-PL" sz="1200" u="sng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4"/>
              </a:rPr>
              <a:t>https://www.eurofound.europa.eu/pl/surveys/european-working-conditions-surveys/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u="sng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4"/>
              </a:rPr>
              <a:t>sixth-european-working-conditions-survey-2015</a:t>
            </a:r>
            <a:endParaRPr lang="pl-PL" sz="1200" u="sng" dirty="0">
              <a:solidFill>
                <a:schemeClr val="tx1"/>
              </a:solidFill>
              <a:latin typeface="+mn-lt"/>
              <a:ea typeface="+mn-ea"/>
              <a:cs typeface="+mn-cs"/>
              <a:hlinkClick r:id="rId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543485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z="1400" dirty="0" smtClean="0"/>
              <a:t>Zaburzenia układu mięśniowo-szkieletowego związane z pracą obejmują </a:t>
            </a:r>
            <a:r>
              <a:rPr lang="pl-PL" sz="1400" u="sng" dirty="0" smtClean="0"/>
              <a:t>uszkodzenia anatomiczne lub czynnościowe takich struktur jak</a:t>
            </a:r>
            <a:r>
              <a:rPr lang="pl-PL" sz="1400" dirty="0" smtClean="0"/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400" dirty="0" smtClean="0"/>
              <a:t>mięśnie,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400" dirty="0" smtClean="0"/>
              <a:t>stawy,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400" dirty="0" smtClean="0"/>
              <a:t>ścięgna,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400" dirty="0" smtClean="0"/>
              <a:t>więzadła,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400" dirty="0" smtClean="0"/>
              <a:t>nerwy,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400" dirty="0" smtClean="0"/>
              <a:t>kości,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400" dirty="0" smtClean="0"/>
              <a:t>oraz, miejscowo, układ krążenia.</a:t>
            </a:r>
          </a:p>
          <a:p>
            <a:r>
              <a:rPr lang="pl-PL" sz="1400" dirty="0" smtClean="0"/>
              <a:t>Zaburzenia układu mięśniowo-szkieletowego są </a:t>
            </a:r>
            <a:r>
              <a:rPr lang="pl-PL" sz="1400" u="sng" dirty="0" smtClean="0"/>
              <a:t>powodowane lub nasilane przede wszystkim przez pracę</a:t>
            </a:r>
            <a:r>
              <a:rPr lang="pl-PL" sz="1400" dirty="0" smtClean="0"/>
              <a:t> oraz przez wpływ najbliższego otoczenia, w którym praca jest wykonywana. </a:t>
            </a:r>
          </a:p>
          <a:p>
            <a:r>
              <a:rPr lang="pl-PL" sz="1400" dirty="0" smtClean="0"/>
              <a:t>Do pojawienia się objawów takich schorzeń przyczyniają się czynniki fizyczne, psychospołeczne, organizacyjne i indywidualne.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dirty="0" smtClean="0"/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dirty="0" smtClean="0"/>
              <a:t>EU-OSHA, 2007 r. „Factsheet 71 – Informacje wprowadzające na temat dolegliwości mięśniowo-szkieletowych związanych z pracą” (dokument dostępny pod adresem </a:t>
            </a:r>
            <a:r>
              <a:rPr lang="pl-PL" sz="1200" u="sng" dirty="0" smtClean="0">
                <a:hlinkClick r:id="rId3"/>
              </a:rPr>
              <a:t>https://osha.europa.eu/pl/publications/factsheet-71-introduction-work-related-musculoskeletal-disorders/view</a:t>
            </a:r>
            <a:r>
              <a:rPr lang="pl-PL" sz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064325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z="1400" dirty="0" smtClean="0">
                <a:solidFill>
                  <a:schemeClr val="accent1"/>
                </a:solidFill>
              </a:rPr>
              <a:t>Zaburzeniom układu mięśniowo-szkieletowego </a:t>
            </a:r>
            <a:r>
              <a:rPr lang="pl-PL" sz="1400" u="sng" dirty="0" smtClean="0">
                <a:solidFill>
                  <a:schemeClr val="accent1"/>
                </a:solidFill>
              </a:rPr>
              <a:t>można zapobiegać i można je kontrolować</a:t>
            </a:r>
            <a:r>
              <a:rPr lang="pl-PL" sz="1400" dirty="0" smtClean="0">
                <a:solidFill>
                  <a:schemeClr val="accent1"/>
                </a:solidFill>
              </a:rPr>
              <a:t>.</a:t>
            </a:r>
          </a:p>
          <a:p>
            <a:r>
              <a:rPr lang="pl-PL" sz="1400" dirty="0" smtClean="0">
                <a:solidFill>
                  <a:schemeClr val="accent1"/>
                </a:solidFill>
              </a:rPr>
              <a:t>Niezbędne jest przyjęcie </a:t>
            </a:r>
            <a:r>
              <a:rPr lang="pl-PL" sz="1400" u="sng" dirty="0" smtClean="0">
                <a:solidFill>
                  <a:schemeClr val="accent1"/>
                </a:solidFill>
              </a:rPr>
              <a:t>zintegrowanego podejścia</a:t>
            </a:r>
            <a:r>
              <a:rPr lang="pl-PL" sz="1400" dirty="0" smtClean="0">
                <a:solidFill>
                  <a:schemeClr val="accent1"/>
                </a:solidFill>
              </a:rPr>
              <a:t> i promowanie </a:t>
            </a:r>
            <a:r>
              <a:rPr lang="pl-PL" sz="1400" u="sng" dirty="0" smtClean="0">
                <a:solidFill>
                  <a:schemeClr val="accent1"/>
                </a:solidFill>
              </a:rPr>
              <a:t>kultury zapobiegania</a:t>
            </a:r>
            <a:r>
              <a:rPr lang="pl-PL" sz="1400" dirty="0" smtClean="0">
                <a:solidFill>
                  <a:schemeClr val="accent1"/>
                </a:solidFill>
              </a:rPr>
              <a:t>.</a:t>
            </a:r>
          </a:p>
          <a:p>
            <a:r>
              <a:rPr lang="pl-PL" sz="1400" dirty="0" smtClean="0">
                <a:solidFill>
                  <a:schemeClr val="accent1"/>
                </a:solidFill>
              </a:rPr>
              <a:t>Działania mające na celu </a:t>
            </a:r>
            <a:r>
              <a:rPr lang="pl-PL" sz="1400" u="sng" dirty="0" smtClean="0">
                <a:solidFill>
                  <a:schemeClr val="accent1"/>
                </a:solidFill>
              </a:rPr>
              <a:t>zapobieganie zaburzeniom układu mięśniowo-szkieletowego oraz ich minimalizowanie</a:t>
            </a:r>
            <a:r>
              <a:rPr lang="pl-PL" sz="1400" dirty="0" smtClean="0">
                <a:solidFill>
                  <a:schemeClr val="accent1"/>
                </a:solidFill>
              </a:rPr>
              <a:t> powinny opierać się na ogólnych zasadach zapobiegania, tj.: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400" dirty="0" smtClean="0"/>
              <a:t>unikanie ryzyka,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400" dirty="0" smtClean="0"/>
              <a:t>zwalczanie ryzyka u źródła,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400" dirty="0" smtClean="0"/>
              <a:t>dostosowanie pracy do jednostki,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400" dirty="0" smtClean="0"/>
              <a:t>dostosowanie się do postępu technologicznego,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400" dirty="0" smtClean="0"/>
              <a:t>zastąpienie ryzykownych praktyk bezpiecznymi lub mniej ryzykownymi praktykami,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400" dirty="0" smtClean="0"/>
              <a:t>opracowanie spójnej polityki dotyczącej profilaktyki,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400" dirty="0" smtClean="0"/>
              <a:t>nadanie priorytetu środkom zbiorowym,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400" dirty="0" smtClean="0"/>
              <a:t>zapewnienie odpowiedniego szkolenia i instrukcji dla pracowników.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62861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z="1600" b="1" dirty="0" smtClean="0">
                <a:solidFill>
                  <a:schemeClr val="accent1"/>
                </a:solidFill>
              </a:rPr>
              <a:t>Ocena ryzyka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600" dirty="0" smtClean="0">
                <a:solidFill>
                  <a:schemeClr val="accent1"/>
                </a:solidFill>
              </a:rPr>
              <a:t>Dla skutecznego zapobiegania kluczowe znaczenie ma ocena ryzyka.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600" dirty="0" smtClean="0">
                <a:solidFill>
                  <a:schemeClr val="accent1"/>
                </a:solidFill>
              </a:rPr>
              <a:t>Wszyscy – pracodawcy, kierownictwo, pracownicy i służby BHP – powinni być zaangażowani w identyfikację zagrożeń i sposobów zarządzania nimi.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600" dirty="0" smtClean="0">
                <a:solidFill>
                  <a:schemeClr val="accent1"/>
                </a:solidFill>
              </a:rPr>
              <a:t>Należy objąć wszystkie grupy pracowników.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600" dirty="0" smtClean="0">
                <a:solidFill>
                  <a:schemeClr val="accent1"/>
                </a:solidFill>
              </a:rPr>
              <a:t>Proces oceny ryzyka trzeba poddawać regularnym przeglądom i aktualizacjom.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600" dirty="0" smtClean="0">
                <a:solidFill>
                  <a:schemeClr val="accent1"/>
                </a:solidFill>
              </a:rPr>
              <a:t>Dostępne są narzędzia, instrumenty i wskazówki krok po kroku, które mają na celu pomóc przedsiębiorstwom w przeprowadzaniu oceny ryzyka.</a:t>
            </a:r>
          </a:p>
          <a:p>
            <a:pPr lvl="0">
              <a:defRPr/>
            </a:pPr>
            <a:endParaRPr lang="en-US" sz="1600" b="1" dirty="0" smtClean="0">
              <a:solidFill>
                <a:schemeClr val="accent1"/>
              </a:solidFill>
            </a:endParaRPr>
          </a:p>
          <a:p>
            <a:pPr lvl="0">
              <a:defRPr/>
            </a:pPr>
            <a:r>
              <a:rPr lang="pl-PL" sz="1600" b="1" dirty="0" smtClean="0">
                <a:solidFill>
                  <a:schemeClr val="accent1"/>
                </a:solidFill>
              </a:rPr>
              <a:t>Etapy oceny ryzyka w przypadku zaburzeń układu mięśniowo-szkieletowego związanych z pracą</a:t>
            </a:r>
          </a:p>
          <a:p>
            <a:pPr marL="342900" indent="-342900">
              <a:buFont typeface="+mj-lt"/>
              <a:buAutoNum type="arabicPeriod"/>
            </a:pPr>
            <a:r>
              <a:rPr lang="pl-PL" sz="1600" dirty="0" smtClean="0">
                <a:solidFill>
                  <a:schemeClr val="accent1"/>
                </a:solidFill>
              </a:rPr>
              <a:t>Przygotowanie:</a:t>
            </a:r>
          </a:p>
          <a:p>
            <a:pPr lvl="1"/>
            <a:r>
              <a:rPr lang="pl-PL" dirty="0" smtClean="0">
                <a:solidFill>
                  <a:schemeClr val="tx2"/>
                </a:solidFill>
              </a:rPr>
              <a:t>Wybór osoby, która będzie kierowała procesem oceny ryzyka.</a:t>
            </a:r>
          </a:p>
          <a:p>
            <a:pPr lvl="1"/>
            <a:r>
              <a:rPr lang="pl-PL" dirty="0" smtClean="0">
                <a:solidFill>
                  <a:schemeClr val="tx2"/>
                </a:solidFill>
              </a:rPr>
              <a:t>Weryfikacja wszystkich dostępnych informacji na temat zaburzeń układu mięśniowo-szkieletowego w przedsiębiorstwie.</a:t>
            </a:r>
          </a:p>
          <a:p>
            <a:pPr marL="342900" indent="-342900">
              <a:buFont typeface="+mj-lt"/>
              <a:buAutoNum type="arabicPeriod"/>
            </a:pPr>
            <a:r>
              <a:rPr lang="pl-PL" sz="1600" dirty="0" smtClean="0">
                <a:solidFill>
                  <a:schemeClr val="accent1"/>
                </a:solidFill>
              </a:rPr>
              <a:t>Ocena:</a:t>
            </a:r>
          </a:p>
          <a:p>
            <a:pPr lvl="1"/>
            <a:r>
              <a:rPr lang="pl-PL" dirty="0" smtClean="0">
                <a:solidFill>
                  <a:schemeClr val="tx2"/>
                </a:solidFill>
              </a:rPr>
              <a:t>Identyfikacja ryzyka i narażenia.</a:t>
            </a:r>
          </a:p>
          <a:p>
            <a:pPr lvl="1"/>
            <a:r>
              <a:rPr lang="pl-PL" dirty="0" smtClean="0">
                <a:solidFill>
                  <a:schemeClr val="tx2"/>
                </a:solidFill>
              </a:rPr>
              <a:t>Opracowanie planu działania opartego na zasadach zapobiegania, przy czym najwyższy priorytet należy przyznać środkom zapobiegawczym mającym na celu eliminację ryzyka wystąpienia zaburzeń układu mięśniowo-szkieletowego.</a:t>
            </a:r>
          </a:p>
          <a:p>
            <a:pPr marL="342900" indent="-342900">
              <a:buFont typeface="+mj-lt"/>
              <a:buAutoNum type="arabicPeriod"/>
            </a:pPr>
            <a:r>
              <a:rPr lang="pl-PL" sz="1600" dirty="0" smtClean="0">
                <a:solidFill>
                  <a:schemeClr val="accent1"/>
                </a:solidFill>
              </a:rPr>
              <a:t>Realizacja:</a:t>
            </a:r>
          </a:p>
          <a:p>
            <a:pPr lvl="1"/>
            <a:r>
              <a:rPr lang="pl-PL" dirty="0" smtClean="0">
                <a:solidFill>
                  <a:schemeClr val="tx2"/>
                </a:solidFill>
              </a:rPr>
              <a:t>Wdrożenie uzgodnionych środków zapobiegawczych i ochronnych.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58229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file://localhost/Volumes/XRAID/Equipo%20Rojo/EU-OSHA/18-0115%20PPT%20templates%20update/PNG/FONDO-PORTADA-PATRON-EUOSHA-2011-16-9.png" TargetMode="External"/><Relationship Id="rId7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9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5.png"/><Relationship Id="rId7" Type="http://schemas.openxmlformats.org/officeDocument/2006/relationships/image" Target="../media/image13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2.jpg"/><Relationship Id="rId5" Type="http://schemas.openxmlformats.org/officeDocument/2006/relationships/image" Target="../media/image2.png"/><Relationship Id="rId10" Type="http://schemas.openxmlformats.org/officeDocument/2006/relationships/image" Target="../media/image9.png"/><Relationship Id="rId4" Type="http://schemas.openxmlformats.org/officeDocument/2006/relationships/image" Target="../media/image6.png"/><Relationship Id="rId9" Type="http://schemas.openxmlformats.org/officeDocument/2006/relationships/image" Target="../media/image8.jp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file://localhost/Volumes/XRAID/Equipo%20Rojo/EU-OSHA/18-0115%20PPT%20templates%20update/PNG/FONDO-PORTADA-PATRON-EUOSHA-2011-16-9.png" TargetMode="External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Volumes/XRAID/Equipo%20Rojo/EU-OSHA/18-0115%20PPT%20templates%20update/PNG/FONDO-PORTADA-PATRON-EUOSHA-2011-16-9.png" TargetMode="External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FONDO-PORTADA-PATRON-EUOSHA-2011-16-9.png" descr="/Volumes/XRAID/Equipo Rojo/EU-OSHA/18-0115 PPT templates update/PNG/FONDO-PORTADA-PATRON-EUOSHA-2011-16-9.png"/>
          <p:cNvPicPr>
            <a:picLocks noChangeAspect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502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2673000"/>
            <a:ext cx="7646400" cy="696600"/>
          </a:xfrm>
        </p:spPr>
        <p:txBody>
          <a:bodyPr lIns="0" tIns="0" rIns="0" bIns="0" anchor="t" anchorCtr="0"/>
          <a:lstStyle>
            <a:lvl1pPr algn="l">
              <a:defRPr sz="2400" b="1" i="0" cap="none" baseline="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5" name="Slide Number Placeholder 9"/>
          <p:cNvSpPr txBox="1">
            <a:spLocks/>
          </p:cNvSpPr>
          <p:nvPr/>
        </p:nvSpPr>
        <p:spPr>
          <a:xfrm>
            <a:off x="8536261" y="4806543"/>
            <a:ext cx="609976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050" dirty="0"/>
          </a:p>
        </p:txBody>
      </p:sp>
      <p:pic>
        <p:nvPicPr>
          <p:cNvPr id="7" name="Bild 2" descr="111004_EU-OSHA_PPT_Corporate logo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4501" y="4131469"/>
            <a:ext cx="959147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platzhalter 2"/>
          <p:cNvSpPr txBox="1">
            <a:spLocks/>
          </p:cNvSpPr>
          <p:nvPr/>
        </p:nvSpPr>
        <p:spPr>
          <a:xfrm>
            <a:off x="450851" y="4816800"/>
            <a:ext cx="7439025" cy="245269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 defTabSz="914400" rtl="0" eaLnBrk="1" latinLnBrk="0" hangingPunct="1">
              <a:spcBef>
                <a:spcPts val="0"/>
              </a:spcBef>
              <a:buFont typeface="Arial" pitchFamily="34" charset="0"/>
              <a:buNone/>
              <a:defRPr sz="900" b="0" i="0" kern="1200" spc="30">
                <a:ln>
                  <a:noFill/>
                </a:ln>
                <a:solidFill>
                  <a:srgbClr val="003399"/>
                </a:solidFill>
                <a:latin typeface="Arial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sz="675" dirty="0"/>
              <a:t>Safety and health at work is everyone’s concern. It’s good for you. It’s good for business.</a:t>
            </a:r>
          </a:p>
        </p:txBody>
      </p:sp>
      <p:sp>
        <p:nvSpPr>
          <p:cNvPr id="13" name="Subtitle 2"/>
          <p:cNvSpPr>
            <a:spLocks noGrp="1"/>
          </p:cNvSpPr>
          <p:nvPr>
            <p:ph type="subTitle" idx="10"/>
          </p:nvPr>
        </p:nvSpPr>
        <p:spPr>
          <a:xfrm>
            <a:off x="450000" y="3469500"/>
            <a:ext cx="7646400" cy="506406"/>
          </a:xfrm>
        </p:spPr>
        <p:txBody>
          <a:bodyPr lIns="0" tIns="0" rIns="0" bIns="0" anchor="t">
            <a:normAutofit/>
          </a:bodyPr>
          <a:lstStyle>
            <a:lvl1pPr marL="0" indent="0" algn="l">
              <a:buNone/>
              <a:defRPr sz="1350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pic>
        <p:nvPicPr>
          <p:cNvPr id="17" name="Bild 4" descr="111004_EU-OSHA_PPT_EU logo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75138" y="4431506"/>
            <a:ext cx="368870" cy="24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Bild 5" descr="111004_EU-OSHA_PPT_HW logo.pn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596336" y="4212432"/>
            <a:ext cx="507853" cy="475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2512" y="-34497"/>
            <a:ext cx="694508" cy="520929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2512" y="0"/>
            <a:ext cx="694508" cy="520929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899" r="7864"/>
          <a:stretch/>
        </p:blipFill>
        <p:spPr>
          <a:xfrm>
            <a:off x="8244408" y="0"/>
            <a:ext cx="936104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4109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0000" y="837000"/>
            <a:ext cx="7560000" cy="3645000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97254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27820" y="837000"/>
            <a:ext cx="489600" cy="3645000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0000" y="837000"/>
            <a:ext cx="6642280" cy="3645000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95562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FONDO-PORTADA-PATRON-EUOSHA-2011-16-9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48"/>
            <a:ext cx="9144000" cy="513892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2673000"/>
            <a:ext cx="7646400" cy="696600"/>
          </a:xfrm>
        </p:spPr>
        <p:txBody>
          <a:bodyPr lIns="0" tIns="0" rIns="0" bIns="0" anchor="t" anchorCtr="0"/>
          <a:lstStyle>
            <a:lvl1pPr algn="l">
              <a:defRPr sz="2400" b="1" i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Slide Number Placeholder 9"/>
          <p:cNvSpPr txBox="1">
            <a:spLocks/>
          </p:cNvSpPr>
          <p:nvPr/>
        </p:nvSpPr>
        <p:spPr>
          <a:xfrm>
            <a:off x="8536261" y="4806543"/>
            <a:ext cx="609976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050" dirty="0"/>
          </a:p>
        </p:txBody>
      </p:sp>
      <p:pic>
        <p:nvPicPr>
          <p:cNvPr id="7" name="Bild 2" descr="111004_EU-OSHA_PPT_Corporate logo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4501" y="4131469"/>
            <a:ext cx="959147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platzhalter 2"/>
          <p:cNvSpPr txBox="1">
            <a:spLocks/>
          </p:cNvSpPr>
          <p:nvPr/>
        </p:nvSpPr>
        <p:spPr>
          <a:xfrm>
            <a:off x="450851" y="4816800"/>
            <a:ext cx="7439025" cy="245269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 defTabSz="914400" rtl="0" eaLnBrk="1" latinLnBrk="0" hangingPunct="1">
              <a:spcBef>
                <a:spcPts val="0"/>
              </a:spcBef>
              <a:buFont typeface="Arial" pitchFamily="34" charset="0"/>
              <a:buNone/>
              <a:defRPr sz="900" b="0" i="0" kern="1200" spc="30">
                <a:ln>
                  <a:noFill/>
                </a:ln>
                <a:solidFill>
                  <a:srgbClr val="003399"/>
                </a:solidFill>
                <a:latin typeface="Arial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sz="675" dirty="0" smtClean="0"/>
              <a:t>Safety and health at work is everyone’s concern. It’s good for you. It’s good for business.</a:t>
            </a:r>
            <a:endParaRPr lang="en-GB" sz="675" dirty="0"/>
          </a:p>
        </p:txBody>
      </p:sp>
      <p:sp>
        <p:nvSpPr>
          <p:cNvPr id="13" name="Subtitle 2"/>
          <p:cNvSpPr>
            <a:spLocks noGrp="1"/>
          </p:cNvSpPr>
          <p:nvPr>
            <p:ph type="subTitle" idx="10"/>
          </p:nvPr>
        </p:nvSpPr>
        <p:spPr>
          <a:xfrm>
            <a:off x="450000" y="3469500"/>
            <a:ext cx="7646400" cy="506406"/>
          </a:xfrm>
        </p:spPr>
        <p:txBody>
          <a:bodyPr lIns="0" tIns="0" rIns="0" bIns="0" anchor="t">
            <a:normAutofit/>
          </a:bodyPr>
          <a:lstStyle>
            <a:lvl1pPr marL="0" indent="0" algn="l">
              <a:buNone/>
              <a:defRPr sz="1350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pic>
        <p:nvPicPr>
          <p:cNvPr id="17" name="Bild 4" descr="111004_EU-OSHA_PPT_EU logo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75138" y="4431506"/>
            <a:ext cx="368870" cy="24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Bild 5" descr="111004_EU-OSHA_PPT_HW logo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596336" y="4212432"/>
            <a:ext cx="507853" cy="475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imagen-portada-EUOSHA-2013-16-9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6" y="29793"/>
            <a:ext cx="9125747" cy="2495321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2512" y="-31208"/>
            <a:ext cx="694508" cy="520271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2512" y="-34497"/>
            <a:ext cx="694508" cy="5209298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2512" y="1"/>
            <a:ext cx="694508" cy="5209298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899" r="7864"/>
          <a:stretch/>
        </p:blipFill>
        <p:spPr>
          <a:xfrm>
            <a:off x="8244408" y="0"/>
            <a:ext cx="936104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07384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Content Placeholder 2"/>
          <p:cNvSpPr>
            <a:spLocks noGrp="1"/>
          </p:cNvSpPr>
          <p:nvPr>
            <p:ph sz="half" idx="1"/>
          </p:nvPr>
        </p:nvSpPr>
        <p:spPr>
          <a:xfrm>
            <a:off x="450000" y="837000"/>
            <a:ext cx="7560000" cy="3645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0411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Header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FONDO-PORTADA-PATRON-EUOSHA-2011-16-9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48"/>
            <a:ext cx="9144000" cy="513892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0000" y="1020600"/>
            <a:ext cx="7646400" cy="1096200"/>
          </a:xfrm>
        </p:spPr>
        <p:txBody>
          <a:bodyPr lIns="0" tIns="0" rIns="0" bIns="0" anchor="t" anchorCtr="0"/>
          <a:lstStyle>
            <a:lvl1pPr>
              <a:defRPr sz="24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78400" y="2430000"/>
            <a:ext cx="7214400" cy="951840"/>
          </a:xfrm>
        </p:spPr>
        <p:txBody>
          <a:bodyPr lIns="0" tIns="0" rIns="0" bIns="0" anchor="t">
            <a:normAutofit/>
          </a:bodyPr>
          <a:lstStyle>
            <a:lvl1pPr marL="0" indent="0" algn="l">
              <a:buNone/>
              <a:defRPr sz="1350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5" name="Slide Number Placeholder 9"/>
          <p:cNvSpPr txBox="1">
            <a:spLocks/>
          </p:cNvSpPr>
          <p:nvPr/>
        </p:nvSpPr>
        <p:spPr>
          <a:xfrm>
            <a:off x="8536261" y="4806543"/>
            <a:ext cx="609976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050" dirty="0"/>
          </a:p>
        </p:txBody>
      </p:sp>
      <p:sp>
        <p:nvSpPr>
          <p:cNvPr id="9" name="Textplatzhalter 2"/>
          <p:cNvSpPr txBox="1">
            <a:spLocks/>
          </p:cNvSpPr>
          <p:nvPr/>
        </p:nvSpPr>
        <p:spPr>
          <a:xfrm>
            <a:off x="450851" y="4816800"/>
            <a:ext cx="7439025" cy="245269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 defTabSz="914400" rtl="0" eaLnBrk="1" latinLnBrk="0" hangingPunct="1">
              <a:spcBef>
                <a:spcPts val="0"/>
              </a:spcBef>
              <a:buFont typeface="Arial" pitchFamily="34" charset="0"/>
              <a:buNone/>
              <a:defRPr sz="900" b="0" i="0" kern="1200" spc="30">
                <a:ln>
                  <a:noFill/>
                </a:ln>
                <a:solidFill>
                  <a:srgbClr val="003399"/>
                </a:solidFill>
                <a:latin typeface="Arial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sz="675" dirty="0" smtClean="0"/>
              <a:t>Safety and health at work is everyone’s concern. It’s good for you. It’s good for business.</a:t>
            </a:r>
            <a:endParaRPr lang="en-GB" sz="675" dirty="0"/>
          </a:p>
        </p:txBody>
      </p:sp>
      <p:pic>
        <p:nvPicPr>
          <p:cNvPr id="11" name="Bild 2" descr="111004_EU-OSHA_PPT_Corporate logo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4501" y="4131469"/>
            <a:ext cx="1031155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Bild 4" descr="111004_EU-OSHA_PPT_EU logo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75138" y="4431506"/>
            <a:ext cx="368870" cy="24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Bild 5" descr="111004_EU-OSHA_PPT_HW logo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596336" y="4212432"/>
            <a:ext cx="507853" cy="475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FONDO-PORTADA-PATRON-EUOSHA-2011-16-9.png" descr="/Volumes/XRAID/Equipo Rojo/EU-OSHA/18-0115 PPT templates update/PNG/FONDO-PORTADA-PATRON-EUOSHA-2011-16-9.png"/>
          <p:cNvPicPr>
            <a:picLocks noChangeAspect="1"/>
          </p:cNvPicPr>
          <p:nvPr userDrawn="1"/>
        </p:nvPicPr>
        <p:blipFill>
          <a:blip r:embed="rId6" r:link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5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93959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135000"/>
            <a:ext cx="7560000" cy="367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9999" y="836999"/>
            <a:ext cx="3600000" cy="3645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0000" y="837000"/>
            <a:ext cx="3600000" cy="3645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09312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0000" y="837000"/>
            <a:ext cx="3600000" cy="405000"/>
          </a:xfrm>
        </p:spPr>
        <p:txBody>
          <a:bodyPr anchor="b">
            <a:noAutofit/>
          </a:bodyPr>
          <a:lstStyle>
            <a:lvl1pPr marL="0" indent="0">
              <a:buNone/>
              <a:defRPr sz="1500" b="0" baseline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999" y="1241999"/>
            <a:ext cx="3600000" cy="3240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0000" y="837000"/>
            <a:ext cx="3600000" cy="405000"/>
          </a:xfrm>
        </p:spPr>
        <p:txBody>
          <a:bodyPr anchor="b">
            <a:noAutofit/>
          </a:bodyPr>
          <a:lstStyle>
            <a:lvl1pPr marL="0" indent="0">
              <a:buNone/>
              <a:defRPr sz="1500" b="0" baseline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0000" y="1242000"/>
            <a:ext cx="3600000" cy="3240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087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70602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5903578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135000"/>
            <a:ext cx="7560000" cy="405000"/>
          </a:xfrm>
        </p:spPr>
        <p:txBody>
          <a:bodyPr anchor="b"/>
          <a:lstStyle>
            <a:lvl1pPr algn="l">
              <a:defRPr sz="1800" b="1" i="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90001" y="837000"/>
            <a:ext cx="4279869" cy="3645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0000" y="837000"/>
            <a:ext cx="2880000" cy="3645000"/>
          </a:xfrm>
        </p:spPr>
        <p:txBody>
          <a:bodyPr anchor="t"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92936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sz="half" idx="1"/>
          </p:nvPr>
        </p:nvSpPr>
        <p:spPr>
          <a:xfrm>
            <a:off x="450000" y="837000"/>
            <a:ext cx="7560000" cy="3645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896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837000"/>
            <a:ext cx="4049992" cy="675000"/>
          </a:xfrm>
        </p:spPr>
        <p:txBody>
          <a:bodyPr anchor="b">
            <a:normAutofit/>
          </a:bodyPr>
          <a:lstStyle>
            <a:lvl1pPr algn="l">
              <a:defRPr sz="1800" b="1" i="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999" y="1512000"/>
            <a:ext cx="4050000" cy="2970000"/>
          </a:xfrm>
        </p:spPr>
        <p:txBody>
          <a:bodyPr anchor="t"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200150"/>
            <a:ext cx="3429000" cy="2571750"/>
          </a:xfrm>
          <a:prstGeom prst="ellipse">
            <a:avLst/>
          </a:prstGeom>
          <a:ln w="76200">
            <a:noFill/>
          </a:ln>
        </p:spPr>
        <p:txBody>
          <a:bodyPr/>
          <a:lstStyle/>
          <a:p>
            <a:r>
              <a:rPr lang="en-US" smtClean="0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769136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0000" y="837000"/>
            <a:ext cx="7560000" cy="36450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894184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27820" y="837000"/>
            <a:ext cx="489600" cy="3645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0000" y="837000"/>
            <a:ext cx="6642280" cy="36450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88827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Header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FONDO-PORTADA-PATRON-EUOSHA-2011-16-9.png" descr="/Volumes/XRAID/Equipo Rojo/EU-OSHA/18-0115 PPT templates update/PNG/FONDO-PORTADA-PATRON-EUOSHA-2011-16-9.png"/>
          <p:cNvPicPr>
            <a:picLocks noChangeAspect="1"/>
          </p:cNvPicPr>
          <p:nvPr userDrawn="1"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502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0000" y="1020600"/>
            <a:ext cx="7646400" cy="1096200"/>
          </a:xfrm>
        </p:spPr>
        <p:txBody>
          <a:bodyPr lIns="0" tIns="0" rIns="0" bIns="0" anchor="t" anchorCtr="0"/>
          <a:lstStyle>
            <a:lvl1pPr>
              <a:defRPr sz="2400" baseline="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78400" y="2430000"/>
            <a:ext cx="7214400" cy="951840"/>
          </a:xfrm>
        </p:spPr>
        <p:txBody>
          <a:bodyPr lIns="0" tIns="0" rIns="0" bIns="0" anchor="t">
            <a:normAutofit/>
          </a:bodyPr>
          <a:lstStyle>
            <a:lvl1pPr marL="0" indent="0" algn="l">
              <a:buNone/>
              <a:defRPr sz="1350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sp>
        <p:nvSpPr>
          <p:cNvPr id="5" name="Slide Number Placeholder 9"/>
          <p:cNvSpPr txBox="1">
            <a:spLocks/>
          </p:cNvSpPr>
          <p:nvPr/>
        </p:nvSpPr>
        <p:spPr>
          <a:xfrm>
            <a:off x="8536261" y="4806543"/>
            <a:ext cx="609976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050" dirty="0"/>
          </a:p>
        </p:txBody>
      </p:sp>
      <p:sp>
        <p:nvSpPr>
          <p:cNvPr id="9" name="Textplatzhalter 2"/>
          <p:cNvSpPr txBox="1">
            <a:spLocks/>
          </p:cNvSpPr>
          <p:nvPr/>
        </p:nvSpPr>
        <p:spPr>
          <a:xfrm>
            <a:off x="450851" y="4816800"/>
            <a:ext cx="7439025" cy="245269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 defTabSz="914400" rtl="0" eaLnBrk="1" latinLnBrk="0" hangingPunct="1">
              <a:spcBef>
                <a:spcPts val="0"/>
              </a:spcBef>
              <a:buFont typeface="Arial" pitchFamily="34" charset="0"/>
              <a:buNone/>
              <a:defRPr sz="900" b="0" i="0" kern="1200" spc="30">
                <a:ln>
                  <a:noFill/>
                </a:ln>
                <a:solidFill>
                  <a:srgbClr val="003399"/>
                </a:solidFill>
                <a:latin typeface="Arial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sz="675" dirty="0"/>
              <a:t>Safety and health at work is everyone’s concern. It’s good for you. It’s good for business.</a:t>
            </a:r>
          </a:p>
        </p:txBody>
      </p:sp>
      <p:pic>
        <p:nvPicPr>
          <p:cNvPr id="11" name="Bild 2" descr="111004_EU-OSHA_PPT_Corporate logo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4501" y="4131469"/>
            <a:ext cx="1031155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Bild 4" descr="111004_EU-OSHA_PPT_EU logo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75138" y="4431506"/>
            <a:ext cx="368870" cy="24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Bild 5" descr="111004_EU-OSHA_PPT_HW logo.pn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596336" y="4212432"/>
            <a:ext cx="507853" cy="475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2334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135000"/>
            <a:ext cx="7560000" cy="367200"/>
          </a:xfrm>
        </p:spPr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9999" y="836999"/>
            <a:ext cx="3600000" cy="3645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0000" y="837000"/>
            <a:ext cx="3600000" cy="3645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35083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0000" y="837000"/>
            <a:ext cx="3600000" cy="405000"/>
          </a:xfrm>
        </p:spPr>
        <p:txBody>
          <a:bodyPr anchor="b">
            <a:noAutofit/>
          </a:bodyPr>
          <a:lstStyle>
            <a:lvl1pPr marL="0" indent="0">
              <a:buNone/>
              <a:defRPr sz="1500" b="0" baseline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999" y="1241999"/>
            <a:ext cx="3600000" cy="3240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0000" y="837000"/>
            <a:ext cx="3600000" cy="405000"/>
          </a:xfrm>
        </p:spPr>
        <p:txBody>
          <a:bodyPr anchor="b">
            <a:noAutofit/>
          </a:bodyPr>
          <a:lstStyle>
            <a:lvl1pPr marL="0" indent="0">
              <a:buNone/>
              <a:defRPr sz="1500" b="0" baseline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0000" y="1242000"/>
            <a:ext cx="3600000" cy="3240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1922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9607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047589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135000"/>
            <a:ext cx="7560000" cy="405000"/>
          </a:xfrm>
        </p:spPr>
        <p:txBody>
          <a:bodyPr anchor="b"/>
          <a:lstStyle>
            <a:lvl1pPr algn="l">
              <a:defRPr sz="1800" b="1" i="0" baseline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90001" y="837000"/>
            <a:ext cx="4279869" cy="3645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0000" y="837000"/>
            <a:ext cx="2880000" cy="3645000"/>
          </a:xfrm>
        </p:spPr>
        <p:txBody>
          <a:bodyPr anchor="t"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809703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837000"/>
            <a:ext cx="4049992" cy="675000"/>
          </a:xfrm>
        </p:spPr>
        <p:txBody>
          <a:bodyPr anchor="b">
            <a:normAutofit/>
          </a:bodyPr>
          <a:lstStyle>
            <a:lvl1pPr algn="l">
              <a:defRPr sz="1800" b="1" i="0" baseline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999" y="1512000"/>
            <a:ext cx="4050000" cy="2970000"/>
          </a:xfrm>
        </p:spPr>
        <p:txBody>
          <a:bodyPr anchor="t"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200150"/>
            <a:ext cx="3429000" cy="2571750"/>
          </a:xfrm>
          <a:prstGeom prst="ellipse">
            <a:avLst/>
          </a:prstGeom>
          <a:ln w="76200">
            <a:noFill/>
          </a:ln>
        </p:spPr>
        <p:txBody>
          <a:bodyPr/>
          <a:lstStyle/>
          <a:p>
            <a:r>
              <a:rPr lang="en-GB" dirty="0"/>
              <a:t>Drag picture to placeholder or click icon to add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49971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file://localhost/Volumes/XRAID/Equipo%20Rojo/EU-OSHA/18-0115%20PPT%20templates%20update/PNG/FONDO-PATRON-EUOSHA-2011-16-9.png" TargetMode="Externa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0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FONDO-PATRON-EUOSHA-2011-16-9.png" descr="/Volumes/XRAID/Equipo Rojo/EU-OSHA/18-0115 PPT templates update/PNG/FONDO-PATRON-EUOSHA-2011-16-9.png"/>
          <p:cNvPicPr>
            <a:picLocks noChangeAspect="1"/>
          </p:cNvPicPr>
          <p:nvPr/>
        </p:nvPicPr>
        <p:blipFill>
          <a:blip r:embed="rId13" r:link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291" cy="51435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0001" y="135000"/>
            <a:ext cx="7559873" cy="367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0000" y="837000"/>
            <a:ext cx="7560000" cy="3645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10" name="Slide Number Placeholder 9"/>
          <p:cNvSpPr txBox="1">
            <a:spLocks/>
          </p:cNvSpPr>
          <p:nvPr/>
        </p:nvSpPr>
        <p:spPr>
          <a:xfrm>
            <a:off x="8532440" y="4877961"/>
            <a:ext cx="609976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6A064B8-E15C-4A1C-8E7E-B0BD818D867C}" type="slidenum">
              <a:rPr lang="en-GB" sz="750" baseline="0" smtClean="0"/>
              <a:pPr/>
              <a:t>‹#›</a:t>
            </a:fld>
            <a:endParaRPr lang="en-GB" sz="750" baseline="0" dirty="0"/>
          </a:p>
        </p:txBody>
      </p:sp>
      <p:pic>
        <p:nvPicPr>
          <p:cNvPr id="12" name="Bild 5" descr="111004_EU-OSHA_PPT_HW logo.png"/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7432676" y="4522144"/>
            <a:ext cx="577199" cy="475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11">
            <a:extLst>
              <a:ext uri="{FF2B5EF4-FFF2-40B4-BE49-F238E27FC236}">
                <a16:creationId xmlns="" xmlns:a16="http://schemas.microsoft.com/office/drawing/2014/main" id="{E56CE30C-D9E4-48BC-AB7D-34D201493C6A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392241" y="4857752"/>
            <a:ext cx="6040437" cy="78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pPr algn="ctr">
              <a:lnSpc>
                <a:spcPct val="90000"/>
              </a:lnSpc>
              <a:spcBef>
                <a:spcPct val="30000"/>
              </a:spcBef>
              <a:buClr>
                <a:srgbClr val="00529F"/>
              </a:buClr>
              <a:defRPr/>
            </a:pPr>
            <a:r>
              <a:rPr lang="en-GB" sz="506" b="1" dirty="0">
                <a:solidFill>
                  <a:schemeClr val="tx2"/>
                </a:solidFill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www.healthy-workplaces.eu</a:t>
            </a:r>
          </a:p>
        </p:txBody>
      </p:sp>
      <p:pic>
        <p:nvPicPr>
          <p:cNvPr id="11" name="Bild 3" descr="111004_EU-OSHA_PPT_Corporate logo_inner slide.png"/>
          <p:cNvPicPr>
            <a:picLocks noChangeAspect="1"/>
          </p:cNvPicPr>
          <p:nvPr userDrawn="1"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442913" y="4705350"/>
            <a:ext cx="744711" cy="23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722851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755" r:id="rId2"/>
    <p:sldLayoutId id="2147483756" r:id="rId3"/>
    <p:sldLayoutId id="2147483757" r:id="rId4"/>
    <p:sldLayoutId id="2147483758" r:id="rId5"/>
    <p:sldLayoutId id="2147483759" r:id="rId6"/>
    <p:sldLayoutId id="2147483760" r:id="rId7"/>
    <p:sldLayoutId id="2147483761" r:id="rId8"/>
    <p:sldLayoutId id="2147483762" r:id="rId9"/>
    <p:sldLayoutId id="2147483763" r:id="rId10"/>
    <p:sldLayoutId id="2147483764" r:id="rId11"/>
  </p:sldLayoutIdLst>
  <p:txStyles>
    <p:titleStyle>
      <a:lvl1pPr algn="l" defTabSz="342900" rtl="0" eaLnBrk="1" latinLnBrk="0" hangingPunct="1">
        <a:spcBef>
          <a:spcPct val="0"/>
        </a:spcBef>
        <a:buNone/>
        <a:defRPr sz="1800" b="1" i="0" kern="1200" baseline="0">
          <a:solidFill>
            <a:schemeClr val="tx2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189000" indent="-189000" algn="l" defTabSz="342900" rtl="0" eaLnBrk="1" latinLnBrk="0" hangingPunct="1">
        <a:spcBef>
          <a:spcPts val="450"/>
        </a:spcBef>
        <a:spcAft>
          <a:spcPts val="0"/>
        </a:spcAft>
        <a:buClr>
          <a:schemeClr val="tx2"/>
        </a:buClr>
        <a:buFont typeface="Wingdings" pitchFamily="2" charset="2"/>
        <a:buChar char="§"/>
        <a:defRPr sz="1350" b="1" i="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324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•"/>
        <a:defRPr sz="135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459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−"/>
        <a:defRPr sz="1275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594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729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−"/>
        <a:defRPr sz="1125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943313" indent="-214313" algn="l" defTabSz="342900" rtl="0" eaLnBrk="1" latinLnBrk="0" hangingPunct="1">
        <a:spcBef>
          <a:spcPts val="0"/>
        </a:spcBef>
        <a:buFont typeface="Arial" pitchFamily="34" charset="0"/>
        <a:buChar char="•"/>
        <a:defRPr sz="105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999000" indent="-135000" algn="l" defTabSz="342900" rtl="0" eaLnBrk="1" latinLnBrk="0" hangingPunct="1">
        <a:spcBef>
          <a:spcPts val="0"/>
        </a:spcBef>
        <a:buFont typeface="Arial" pitchFamily="34" charset="0"/>
        <a:buChar char="−"/>
        <a:defRPr sz="975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FONDO-PATRON-EUOSHA-2011-16-9.pn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48"/>
            <a:ext cx="9141291" cy="513740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0001" y="135000"/>
            <a:ext cx="7559873" cy="367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0000" y="837000"/>
            <a:ext cx="7560000" cy="3645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9" name="Bild 3" descr="111004_EU-OSHA_PPT_Corporate logo_inner slide.png"/>
          <p:cNvPicPr>
            <a:picLocks noChangeAspect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42913" y="4705350"/>
            <a:ext cx="744711" cy="23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Slide Number Placeholder 9"/>
          <p:cNvSpPr txBox="1">
            <a:spLocks/>
          </p:cNvSpPr>
          <p:nvPr/>
        </p:nvSpPr>
        <p:spPr>
          <a:xfrm>
            <a:off x="8532440" y="4877961"/>
            <a:ext cx="609976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6A064B8-E15C-4A1C-8E7E-B0BD818D867C}" type="slidenum">
              <a:rPr lang="en-GB" sz="750" baseline="0" smtClean="0"/>
              <a:pPr/>
              <a:t>‹#›</a:t>
            </a:fld>
            <a:endParaRPr lang="en-GB" sz="750" baseline="0" dirty="0"/>
          </a:p>
        </p:txBody>
      </p:sp>
      <p:sp>
        <p:nvSpPr>
          <p:cNvPr id="11" name="Rectangle 11"/>
          <p:cNvSpPr>
            <a:spLocks noChangeArrowheads="1"/>
          </p:cNvSpPr>
          <p:nvPr/>
        </p:nvSpPr>
        <p:spPr bwMode="auto">
          <a:xfrm>
            <a:off x="1392239" y="4857751"/>
            <a:ext cx="6040437" cy="78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pPr algn="ctr">
              <a:lnSpc>
                <a:spcPct val="90000"/>
              </a:lnSpc>
              <a:spcBef>
                <a:spcPct val="30000"/>
              </a:spcBef>
              <a:buClr>
                <a:srgbClr val="00529F"/>
              </a:buClr>
              <a:defRPr/>
            </a:pPr>
            <a:r>
              <a:rPr lang="en-GB" sz="675" b="1" dirty="0" smtClean="0">
                <a:solidFill>
                  <a:schemeClr val="tx2"/>
                </a:solidFill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www.healthy-workplaces.eu</a:t>
            </a:r>
            <a:endParaRPr lang="en-GB" sz="675" b="1" dirty="0">
              <a:solidFill>
                <a:schemeClr val="tx2"/>
              </a:solidFill>
              <a:latin typeface="Arial" pitchFamily="-107" charset="0"/>
              <a:ea typeface="ＭＳ Ｐゴシック" pitchFamily="-107" charset="-128"/>
              <a:cs typeface="ＭＳ Ｐゴシック" pitchFamily="-107" charset="-128"/>
            </a:endParaRPr>
          </a:p>
        </p:txBody>
      </p:sp>
      <p:pic>
        <p:nvPicPr>
          <p:cNvPr id="12" name="Bild 5" descr="111004_EU-OSHA_PPT_HW logo.png"/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7432676" y="4522144"/>
            <a:ext cx="577199" cy="475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73846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8" r:id="rId1"/>
    <p:sldLayoutId id="2147483779" r:id="rId2"/>
    <p:sldLayoutId id="2147483780" r:id="rId3"/>
    <p:sldLayoutId id="2147483781" r:id="rId4"/>
    <p:sldLayoutId id="2147483782" r:id="rId5"/>
    <p:sldLayoutId id="2147483783" r:id="rId6"/>
    <p:sldLayoutId id="2147483784" r:id="rId7"/>
    <p:sldLayoutId id="2147483785" r:id="rId8"/>
    <p:sldLayoutId id="2147483786" r:id="rId9"/>
    <p:sldLayoutId id="2147483787" r:id="rId10"/>
    <p:sldLayoutId id="2147483788" r:id="rId11"/>
  </p:sldLayoutIdLst>
  <p:txStyles>
    <p:titleStyle>
      <a:lvl1pPr algn="l" defTabSz="342900" rtl="0" eaLnBrk="1" latinLnBrk="0" hangingPunct="1">
        <a:spcBef>
          <a:spcPct val="0"/>
        </a:spcBef>
        <a:buNone/>
        <a:defRPr sz="1800" b="1" i="0" kern="1200" baseline="0">
          <a:solidFill>
            <a:schemeClr val="tx2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189000" indent="-189000" algn="l" defTabSz="342900" rtl="0" eaLnBrk="1" latinLnBrk="0" hangingPunct="1">
        <a:spcBef>
          <a:spcPts val="450"/>
        </a:spcBef>
        <a:spcAft>
          <a:spcPts val="0"/>
        </a:spcAft>
        <a:buClr>
          <a:schemeClr val="tx2"/>
        </a:buClr>
        <a:buFont typeface="Wingdings" pitchFamily="2" charset="2"/>
        <a:buChar char="§"/>
        <a:defRPr sz="1350" b="1" i="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324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•"/>
        <a:defRPr sz="135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459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−"/>
        <a:defRPr sz="1275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594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729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−"/>
        <a:defRPr sz="1125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943313" indent="-214313" algn="l" defTabSz="342900" rtl="0" eaLnBrk="1" latinLnBrk="0" hangingPunct="1">
        <a:spcBef>
          <a:spcPts val="0"/>
        </a:spcBef>
        <a:buFont typeface="Arial" pitchFamily="34" charset="0"/>
        <a:buChar char="•"/>
        <a:defRPr sz="105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999000" indent="-135000" algn="l" defTabSz="342900" rtl="0" eaLnBrk="1" latinLnBrk="0" hangingPunct="1">
        <a:spcBef>
          <a:spcPts val="0"/>
        </a:spcBef>
        <a:buFont typeface="Arial" pitchFamily="34" charset="0"/>
        <a:buChar char="−"/>
        <a:defRPr sz="975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hyperlink" Target="https://healthy-workplaces.eu/en/about-topic/priority-area/facts-figures" TargetMode="External"/><Relationship Id="rId3" Type="http://schemas.openxmlformats.org/officeDocument/2006/relationships/hyperlink" Target="https://healthy-workplaces.eu/en/about-topic/priority-area/chronic-conditions" TargetMode="External"/><Relationship Id="rId7" Type="http://schemas.openxmlformats.org/officeDocument/2006/relationships/hyperlink" Target="https://healthy-workplaces.eu/en/about-topic/priority-area/psychosocial-risks" TargetMode="External"/><Relationship Id="rId12" Type="http://schemas.openxmlformats.org/officeDocument/2006/relationships/image" Target="../media/image3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11" Type="http://schemas.openxmlformats.org/officeDocument/2006/relationships/hyperlink" Target="https://healthy-workplaces.eu/en/about-topic/priority-area/worker-diversity" TargetMode="External"/><Relationship Id="rId5" Type="http://schemas.openxmlformats.org/officeDocument/2006/relationships/hyperlink" Target="https://healthy-workplaces.eu/en/about-topic/priority-area/future-generations" TargetMode="External"/><Relationship Id="rId10" Type="http://schemas.openxmlformats.org/officeDocument/2006/relationships/image" Target="../media/image37.png"/><Relationship Id="rId4" Type="http://schemas.openxmlformats.org/officeDocument/2006/relationships/image" Target="../media/image34.png"/><Relationship Id="rId9" Type="http://schemas.openxmlformats.org/officeDocument/2006/relationships/hyperlink" Target="https://healthy-workplaces.eu/en/about-topic/priority-area/sedentary-work" TargetMode="External"/><Relationship Id="rId14" Type="http://schemas.openxmlformats.org/officeDocument/2006/relationships/image" Target="../media/image3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s://healthy-workplaces.eu/en/campaign-partners/campaign-media-partners" TargetMode="External"/><Relationship Id="rId3" Type="http://schemas.openxmlformats.org/officeDocument/2006/relationships/image" Target="../media/image41.jpg"/><Relationship Id="rId7" Type="http://schemas.openxmlformats.org/officeDocument/2006/relationships/hyperlink" Target="https://healthy-workplaces.eu/en/campaign-partners/enterprise-europe-network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ur-lex.europa.eu/summary/glossary/social_partners.html" TargetMode="External"/><Relationship Id="rId11" Type="http://schemas.openxmlformats.org/officeDocument/2006/relationships/hyperlink" Target="https://europa.eu/european-union/about-eu/agencies/decentralised-agencies_en" TargetMode="External"/><Relationship Id="rId5" Type="http://schemas.openxmlformats.org/officeDocument/2006/relationships/hyperlink" Target="https://healthy-workplaces.eu/en/campaign-partners/official-campaign-partners" TargetMode="External"/><Relationship Id="rId10" Type="http://schemas.openxmlformats.org/officeDocument/2006/relationships/hyperlink" Target="https://healthy-workplaces.eu/en/campaign-partners/national-focal-points" TargetMode="External"/><Relationship Id="rId4" Type="http://schemas.openxmlformats.org/officeDocument/2006/relationships/image" Target="../media/image42.png"/><Relationship Id="rId9" Type="http://schemas.openxmlformats.org/officeDocument/2006/relationships/hyperlink" Target="https://europa.eu/european-union/about-eu/institutions-bodies_en" TargetMode="Externa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g"/><Relationship Id="rId13" Type="http://schemas.openxmlformats.org/officeDocument/2006/relationships/hyperlink" Target="https://healthy-workplaces.eu/en/tools-and-publications/practical-tools" TargetMode="External"/><Relationship Id="rId18" Type="http://schemas.openxmlformats.org/officeDocument/2006/relationships/image" Target="../media/image50.png"/><Relationship Id="rId3" Type="http://schemas.openxmlformats.org/officeDocument/2006/relationships/hyperlink" Target="https://healthy-workplaces.eu/en/tools-and-publications/publications" TargetMode="External"/><Relationship Id="rId7" Type="http://schemas.openxmlformats.org/officeDocument/2006/relationships/hyperlink" Target="https://healthy-workplaces.eu/en/tools-and-publications/campaign-toolkit" TargetMode="External"/><Relationship Id="rId12" Type="http://schemas.openxmlformats.org/officeDocument/2006/relationships/image" Target="../media/image47.png"/><Relationship Id="rId17" Type="http://schemas.openxmlformats.org/officeDocument/2006/relationships/hyperlink" Target="https://healthy-workplaces.eu/en/tools-and-publications/legislation" TargetMode="External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4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11" Type="http://schemas.openxmlformats.org/officeDocument/2006/relationships/hyperlink" Target="https://healthy-workplaces.eu/en/tools-and-publications/oshwiki" TargetMode="External"/><Relationship Id="rId5" Type="http://schemas.openxmlformats.org/officeDocument/2006/relationships/hyperlink" Target="https://healthy-workplaces.eu/en/tools-and-publications/campaign-materials" TargetMode="External"/><Relationship Id="rId15" Type="http://schemas.openxmlformats.org/officeDocument/2006/relationships/hyperlink" Target="https://healthy-workplaces.eu/en/tools-and-publications/case-studies" TargetMode="External"/><Relationship Id="rId10" Type="http://schemas.openxmlformats.org/officeDocument/2006/relationships/image" Target="../media/image46.png"/><Relationship Id="rId4" Type="http://schemas.openxmlformats.org/officeDocument/2006/relationships/image" Target="../media/image43.png"/><Relationship Id="rId9" Type="http://schemas.openxmlformats.org/officeDocument/2006/relationships/hyperlink" Target="https://healthy-workplaces.eu/en/tools-and-publications/napo-films" TargetMode="External"/><Relationship Id="rId14" Type="http://schemas.openxmlformats.org/officeDocument/2006/relationships/image" Target="../media/image48.jp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13" Type="http://schemas.openxmlformats.org/officeDocument/2006/relationships/hyperlink" Target="https://healthy-workplaces.eu/en/media-centre/events" TargetMode="External"/><Relationship Id="rId3" Type="http://schemas.openxmlformats.org/officeDocument/2006/relationships/hyperlink" Target="https://healthy-workplaces.eu/en/get-involved/european-week" TargetMode="External"/><Relationship Id="rId7" Type="http://schemas.openxmlformats.org/officeDocument/2006/relationships/hyperlink" Target="https://healthy-workplaces.eu/en/get-involved/good-practice-awards" TargetMode="External"/><Relationship Id="rId12" Type="http://schemas.openxmlformats.org/officeDocument/2006/relationships/image" Target="../media/image44.pn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11" Type="http://schemas.openxmlformats.org/officeDocument/2006/relationships/hyperlink" Target="https://healthy-workplaces.eu/en/tools-and-publications/campaign-materials" TargetMode="External"/><Relationship Id="rId5" Type="http://schemas.openxmlformats.org/officeDocument/2006/relationships/hyperlink" Target="https://healthy-workplaces.eu/en/get-involved/become-campaign-partner" TargetMode="External"/><Relationship Id="rId15" Type="http://schemas.openxmlformats.org/officeDocument/2006/relationships/hyperlink" Target="https://healthy-workplaces.eu/en/get-involved/get-your-certificate" TargetMode="External"/><Relationship Id="rId10" Type="http://schemas.openxmlformats.org/officeDocument/2006/relationships/image" Target="../media/image45.jpg"/><Relationship Id="rId4" Type="http://schemas.openxmlformats.org/officeDocument/2006/relationships/image" Target="../media/image51.png"/><Relationship Id="rId9" Type="http://schemas.openxmlformats.org/officeDocument/2006/relationships/hyperlink" Target="https://healthy-workplaces.eu/en/tools-and-publications/campaign-toolkit" TargetMode="External"/><Relationship Id="rId14" Type="http://schemas.openxmlformats.org/officeDocument/2006/relationships/image" Target="../media/image5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13" Type="http://schemas.openxmlformats.org/officeDocument/2006/relationships/hyperlink" Target="https://www.linkedin.com/company/europeanagency-for-safety-and-health-at-work" TargetMode="External"/><Relationship Id="rId3" Type="http://schemas.openxmlformats.org/officeDocument/2006/relationships/image" Target="../media/image30.png"/><Relationship Id="rId7" Type="http://schemas.openxmlformats.org/officeDocument/2006/relationships/hyperlink" Target="http://twitter.com/eu_osha" TargetMode="External"/><Relationship Id="rId12" Type="http://schemas.openxmlformats.org/officeDocument/2006/relationships/image" Target="../media/image5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healthy-workplaces.eu/en/healthy-workplaces-newsletter" TargetMode="External"/><Relationship Id="rId11" Type="http://schemas.openxmlformats.org/officeDocument/2006/relationships/hyperlink" Target="http://www.youtube.com/user/EUOSHA" TargetMode="External"/><Relationship Id="rId5" Type="http://schemas.openxmlformats.org/officeDocument/2006/relationships/hyperlink" Target="http://www.healthy-workplaces.eu/" TargetMode="External"/><Relationship Id="rId15" Type="http://schemas.openxmlformats.org/officeDocument/2006/relationships/image" Target="../media/image61.png"/><Relationship Id="rId10" Type="http://schemas.openxmlformats.org/officeDocument/2006/relationships/image" Target="../media/image58.png"/><Relationship Id="rId4" Type="http://schemas.openxmlformats.org/officeDocument/2006/relationships/image" Target="../media/image56.jpg"/><Relationship Id="rId9" Type="http://schemas.openxmlformats.org/officeDocument/2006/relationships/hyperlink" Target="https://www.facebook.com/EuropeanAgencyforSafetyandHealthatWork" TargetMode="External"/><Relationship Id="rId14" Type="http://schemas.openxmlformats.org/officeDocument/2006/relationships/image" Target="../media/image6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g"/><Relationship Id="rId4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94406" y="3507854"/>
            <a:ext cx="6957913" cy="648072"/>
          </a:xfrm>
        </p:spPr>
        <p:txBody>
          <a:bodyPr/>
          <a:lstStyle/>
          <a:p>
            <a:r>
              <a:rPr lang="pl-PL" sz="1800" dirty="0">
                <a:solidFill>
                  <a:srgbClr val="ACC700"/>
                </a:solidFill>
              </a:rPr>
              <a:t>Zaburzenia układu mięśniowo-szkieletowego związane z pracą – zapobiegania i kontrola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0"/>
          </p:nvPr>
        </p:nvSpPr>
        <p:spPr>
          <a:xfrm>
            <a:off x="467544" y="2643758"/>
            <a:ext cx="8496944" cy="864096"/>
          </a:xfrm>
        </p:spPr>
        <p:txBody>
          <a:bodyPr>
            <a:noAutofit/>
          </a:bodyPr>
          <a:lstStyle/>
          <a:p>
            <a:r>
              <a:rPr lang="pl-PL" sz="2400" dirty="0"/>
              <a:t>Kampania „Zdrowe i bezpieczne miejsce pracy” </a:t>
            </a:r>
            <a:endParaRPr lang="pl-PL" sz="2400" dirty="0" smtClean="0"/>
          </a:p>
          <a:p>
            <a:r>
              <a:rPr lang="pl-PL" sz="2400" dirty="0" smtClean="0"/>
              <a:t>na </a:t>
            </a:r>
            <a:r>
              <a:rPr lang="pl-PL" sz="2400" dirty="0"/>
              <a:t>lata </a:t>
            </a:r>
            <a:r>
              <a:rPr lang="pl-PL" sz="2400" dirty="0" smtClean="0"/>
              <a:t>2020–2022</a:t>
            </a:r>
            <a:r>
              <a:rPr lang="es-ES" sz="2400" dirty="0" smtClean="0"/>
              <a:t> </a:t>
            </a:r>
            <a:r>
              <a:rPr lang="pl-PL" sz="2400" dirty="0" smtClean="0"/>
              <a:t> - „Dźwigaj </a:t>
            </a:r>
            <a:r>
              <a:rPr lang="pl-PL" sz="2400" dirty="0"/>
              <a:t>z </a:t>
            </a:r>
            <a:r>
              <a:rPr lang="pl-PL" sz="2400" dirty="0" smtClean="0"/>
              <a:t>głową” </a:t>
            </a: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7793872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750" y="0"/>
            <a:ext cx="7416000" cy="666000"/>
          </a:xfrm>
        </p:spPr>
        <p:txBody>
          <a:bodyPr lIns="0" tIns="0" rIns="0" bIns="0"/>
          <a:lstStyle/>
          <a:p>
            <a:r>
              <a:rPr lang="pl-PL" sz="2400" dirty="0"/>
              <a:t>Obszary interwencji – obszary priorytetowe</a:t>
            </a:r>
          </a:p>
        </p:txBody>
      </p:sp>
      <p:grpSp>
        <p:nvGrpSpPr>
          <p:cNvPr id="15" name="Gruppo 14">
            <a:extLst>
              <a:ext uri="{FF2B5EF4-FFF2-40B4-BE49-F238E27FC236}">
                <a16:creationId xmlns="" xmlns:a16="http://schemas.microsoft.com/office/drawing/2014/main" id="{F48CA151-2473-AB40-801A-01B5AB3D4B37}"/>
              </a:ext>
            </a:extLst>
          </p:cNvPr>
          <p:cNvGrpSpPr/>
          <p:nvPr/>
        </p:nvGrpSpPr>
        <p:grpSpPr>
          <a:xfrm>
            <a:off x="3262013" y="975959"/>
            <a:ext cx="2174675" cy="1633477"/>
            <a:chOff x="1547714" y="947278"/>
            <a:chExt cx="2232198" cy="1676684"/>
          </a:xfrm>
        </p:grpSpPr>
        <p:sp>
          <p:nvSpPr>
            <p:cNvPr id="4" name="TextBox 3"/>
            <p:cNvSpPr txBox="1"/>
            <p:nvPr/>
          </p:nvSpPr>
          <p:spPr>
            <a:xfrm>
              <a:off x="1547714" y="2263962"/>
              <a:ext cx="2232197" cy="360000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r>
                <a:rPr lang="pl-PL" sz="1200" b="1">
                  <a:solidFill>
                    <a:schemeClr val="accent1"/>
                  </a:solidFill>
                  <a:latin typeface="+mj-lt"/>
                  <a:ea typeface="+mj-ea"/>
                  <a:cs typeface="Trebuchet MS"/>
                  <a:hlinkClick r:id="rId3"/>
                </a:rPr>
                <a:t>Schorzenia przewlekłe</a:t>
              </a:r>
            </a:p>
          </p:txBody>
        </p:sp>
        <p:sp>
          <p:nvSpPr>
            <p:cNvPr id="14" name="Rettangolo con angoli arrotondati 13">
              <a:hlinkClick r:id="rId3"/>
              <a:extLst>
                <a:ext uri="{FF2B5EF4-FFF2-40B4-BE49-F238E27FC236}">
                  <a16:creationId xmlns="" xmlns:a16="http://schemas.microsoft.com/office/drawing/2014/main" id="{B7B899F6-C31B-1641-8D3C-7A00D7C0CAAF}"/>
                </a:ext>
              </a:extLst>
            </p:cNvPr>
            <p:cNvSpPr/>
            <p:nvPr/>
          </p:nvSpPr>
          <p:spPr>
            <a:xfrm>
              <a:off x="1547715" y="947278"/>
              <a:ext cx="2232197" cy="1302839"/>
            </a:xfrm>
            <a:prstGeom prst="roundRect">
              <a:avLst>
                <a:gd name="adj" fmla="val 11563"/>
              </a:avLst>
            </a:prstGeom>
            <a:blipFill>
              <a:blip r:embed="rId4"/>
              <a:stretch>
                <a:fillRect/>
              </a:stretch>
            </a:blipFill>
            <a:ln w="38100">
              <a:solidFill>
                <a:srgbClr val="ACC7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grpSp>
        <p:nvGrpSpPr>
          <p:cNvPr id="16" name="Gruppo 15">
            <a:extLst>
              <a:ext uri="{FF2B5EF4-FFF2-40B4-BE49-F238E27FC236}">
                <a16:creationId xmlns="" xmlns:a16="http://schemas.microsoft.com/office/drawing/2014/main" id="{26881435-D7C3-6842-8DA6-BABAE9618CD3}"/>
              </a:ext>
            </a:extLst>
          </p:cNvPr>
          <p:cNvGrpSpPr/>
          <p:nvPr/>
        </p:nvGrpSpPr>
        <p:grpSpPr>
          <a:xfrm>
            <a:off x="3262013" y="2886601"/>
            <a:ext cx="2174675" cy="1633477"/>
            <a:chOff x="1547714" y="947278"/>
            <a:chExt cx="2232198" cy="1676684"/>
          </a:xfrm>
        </p:grpSpPr>
        <p:sp>
          <p:nvSpPr>
            <p:cNvPr id="17" name="TextBox 3">
              <a:extLst>
                <a:ext uri="{FF2B5EF4-FFF2-40B4-BE49-F238E27FC236}">
                  <a16:creationId xmlns="" xmlns:a16="http://schemas.microsoft.com/office/drawing/2014/main" id="{442E248F-C330-9248-8607-8CB18F29745E}"/>
                </a:ext>
              </a:extLst>
            </p:cNvPr>
            <p:cNvSpPr txBox="1"/>
            <p:nvPr/>
          </p:nvSpPr>
          <p:spPr>
            <a:xfrm>
              <a:off x="1547714" y="2263962"/>
              <a:ext cx="2232197" cy="360000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r>
                <a:rPr lang="pl-PL" sz="1200" b="1">
                  <a:solidFill>
                    <a:schemeClr val="accent1"/>
                  </a:solidFill>
                  <a:cs typeface="Trebuchet MS"/>
                  <a:hlinkClick r:id="rId5"/>
                </a:rPr>
                <a:t>Przyszłe pokolenia</a:t>
              </a:r>
            </a:p>
          </p:txBody>
        </p:sp>
        <p:sp>
          <p:nvSpPr>
            <p:cNvPr id="18" name="Rettangolo con angoli arrotondati 17">
              <a:hlinkClick r:id="rId5"/>
              <a:extLst>
                <a:ext uri="{FF2B5EF4-FFF2-40B4-BE49-F238E27FC236}">
                  <a16:creationId xmlns="" xmlns:a16="http://schemas.microsoft.com/office/drawing/2014/main" id="{36D696F7-BC19-3F4C-8392-F407A20154A8}"/>
                </a:ext>
              </a:extLst>
            </p:cNvPr>
            <p:cNvSpPr/>
            <p:nvPr/>
          </p:nvSpPr>
          <p:spPr>
            <a:xfrm>
              <a:off x="1547715" y="947278"/>
              <a:ext cx="2232197" cy="1302839"/>
            </a:xfrm>
            <a:prstGeom prst="roundRect">
              <a:avLst>
                <a:gd name="adj" fmla="val 11563"/>
              </a:avLst>
            </a:prstGeom>
            <a:blipFill>
              <a:blip r:embed="rId6"/>
              <a:stretch>
                <a:fillRect/>
              </a:stretch>
            </a:blipFill>
            <a:ln w="38100">
              <a:solidFill>
                <a:srgbClr val="ACC7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grpSp>
        <p:nvGrpSpPr>
          <p:cNvPr id="19" name="Gruppo 18">
            <a:extLst>
              <a:ext uri="{FF2B5EF4-FFF2-40B4-BE49-F238E27FC236}">
                <a16:creationId xmlns="" xmlns:a16="http://schemas.microsoft.com/office/drawing/2014/main" id="{CF5CC1A4-8685-614E-82CF-CBA57ED12314}"/>
              </a:ext>
            </a:extLst>
          </p:cNvPr>
          <p:cNvGrpSpPr/>
          <p:nvPr/>
        </p:nvGrpSpPr>
        <p:grpSpPr>
          <a:xfrm>
            <a:off x="5806429" y="2875956"/>
            <a:ext cx="2174675" cy="1633477"/>
            <a:chOff x="1547714" y="947278"/>
            <a:chExt cx="2232198" cy="1676684"/>
          </a:xfrm>
        </p:grpSpPr>
        <p:sp>
          <p:nvSpPr>
            <p:cNvPr id="20" name="TextBox 3">
              <a:extLst>
                <a:ext uri="{FF2B5EF4-FFF2-40B4-BE49-F238E27FC236}">
                  <a16:creationId xmlns="" xmlns:a16="http://schemas.microsoft.com/office/drawing/2014/main" id="{7112F58D-1582-0B48-BE64-71C3B9526F27}"/>
                </a:ext>
              </a:extLst>
            </p:cNvPr>
            <p:cNvSpPr txBox="1"/>
            <p:nvPr/>
          </p:nvSpPr>
          <p:spPr>
            <a:xfrm>
              <a:off x="1547714" y="2263962"/>
              <a:ext cx="2232197" cy="360000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r>
                <a:rPr lang="pl-PL" sz="1200" b="1">
                  <a:solidFill>
                    <a:schemeClr val="accent1"/>
                  </a:solidFill>
                  <a:cs typeface="Trebuchet MS"/>
                  <a:hlinkClick r:id="rId7"/>
                </a:rPr>
                <a:t>Zagrożenia psychospołeczne</a:t>
              </a:r>
            </a:p>
          </p:txBody>
        </p:sp>
        <p:sp>
          <p:nvSpPr>
            <p:cNvPr id="21" name="Rettangolo con angoli arrotondati 20">
              <a:hlinkClick r:id="rId7"/>
              <a:extLst>
                <a:ext uri="{FF2B5EF4-FFF2-40B4-BE49-F238E27FC236}">
                  <a16:creationId xmlns="" xmlns:a16="http://schemas.microsoft.com/office/drawing/2014/main" id="{B3F0F7EF-6625-4E4F-9B20-CBED41DE0F7E}"/>
                </a:ext>
              </a:extLst>
            </p:cNvPr>
            <p:cNvSpPr/>
            <p:nvPr/>
          </p:nvSpPr>
          <p:spPr>
            <a:xfrm>
              <a:off x="1547715" y="947278"/>
              <a:ext cx="2232197" cy="1302839"/>
            </a:xfrm>
            <a:prstGeom prst="roundRect">
              <a:avLst>
                <a:gd name="adj" fmla="val 11563"/>
              </a:avLst>
            </a:prstGeom>
            <a:blipFill>
              <a:blip r:embed="rId8"/>
              <a:stretch>
                <a:fillRect/>
              </a:stretch>
            </a:blipFill>
            <a:ln w="38100">
              <a:solidFill>
                <a:srgbClr val="ACC7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</p:grpSp>
      <p:grpSp>
        <p:nvGrpSpPr>
          <p:cNvPr id="22" name="Gruppo 21">
            <a:extLst>
              <a:ext uri="{FF2B5EF4-FFF2-40B4-BE49-F238E27FC236}">
                <a16:creationId xmlns="" xmlns:a16="http://schemas.microsoft.com/office/drawing/2014/main" id="{CA92B1EC-2DC6-0945-9314-A7D13868A416}"/>
              </a:ext>
            </a:extLst>
          </p:cNvPr>
          <p:cNvGrpSpPr/>
          <p:nvPr/>
        </p:nvGrpSpPr>
        <p:grpSpPr>
          <a:xfrm>
            <a:off x="5806429" y="975959"/>
            <a:ext cx="2174675" cy="1633477"/>
            <a:chOff x="1547714" y="947278"/>
            <a:chExt cx="2232198" cy="1676684"/>
          </a:xfrm>
        </p:grpSpPr>
        <p:sp>
          <p:nvSpPr>
            <p:cNvPr id="23" name="TextBox 3">
              <a:extLst>
                <a:ext uri="{FF2B5EF4-FFF2-40B4-BE49-F238E27FC236}">
                  <a16:creationId xmlns="" xmlns:a16="http://schemas.microsoft.com/office/drawing/2014/main" id="{2F0BCF37-1A7A-3D42-AC64-F62D331489E1}"/>
                </a:ext>
              </a:extLst>
            </p:cNvPr>
            <p:cNvSpPr txBox="1"/>
            <p:nvPr/>
          </p:nvSpPr>
          <p:spPr>
            <a:xfrm>
              <a:off x="1547714" y="2263962"/>
              <a:ext cx="2232197" cy="360000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r>
                <a:rPr lang="pl-PL" sz="1200" b="1">
                  <a:solidFill>
                    <a:schemeClr val="accent1"/>
                  </a:solidFill>
                  <a:cs typeface="Trebuchet MS"/>
                  <a:hlinkClick r:id="rId9"/>
                </a:rPr>
                <a:t>Praca w pozycji siedzącej</a:t>
              </a:r>
            </a:p>
          </p:txBody>
        </p:sp>
        <p:sp>
          <p:nvSpPr>
            <p:cNvPr id="24" name="Rettangolo con angoli arrotondati 23">
              <a:hlinkClick r:id="rId9"/>
              <a:extLst>
                <a:ext uri="{FF2B5EF4-FFF2-40B4-BE49-F238E27FC236}">
                  <a16:creationId xmlns="" xmlns:a16="http://schemas.microsoft.com/office/drawing/2014/main" id="{22CB8967-625F-F84C-9193-FA39CF324C3C}"/>
                </a:ext>
              </a:extLst>
            </p:cNvPr>
            <p:cNvSpPr/>
            <p:nvPr/>
          </p:nvSpPr>
          <p:spPr>
            <a:xfrm>
              <a:off x="1547715" y="947278"/>
              <a:ext cx="2232197" cy="1302839"/>
            </a:xfrm>
            <a:prstGeom prst="roundRect">
              <a:avLst>
                <a:gd name="adj" fmla="val 11563"/>
              </a:avLst>
            </a:prstGeom>
            <a:blipFill>
              <a:blip r:embed="rId10"/>
              <a:stretch>
                <a:fillRect/>
              </a:stretch>
            </a:blipFill>
            <a:ln w="38100">
              <a:solidFill>
                <a:srgbClr val="ACC7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</p:grpSp>
      <p:grpSp>
        <p:nvGrpSpPr>
          <p:cNvPr id="25" name="Gruppo 24">
            <a:extLst>
              <a:ext uri="{FF2B5EF4-FFF2-40B4-BE49-F238E27FC236}">
                <a16:creationId xmlns="" xmlns:a16="http://schemas.microsoft.com/office/drawing/2014/main" id="{3B03E551-33A9-C44B-9871-C05AC34F7DE1}"/>
              </a:ext>
            </a:extLst>
          </p:cNvPr>
          <p:cNvGrpSpPr/>
          <p:nvPr/>
        </p:nvGrpSpPr>
        <p:grpSpPr>
          <a:xfrm>
            <a:off x="715813" y="2886601"/>
            <a:ext cx="2174675" cy="1633477"/>
            <a:chOff x="1547714" y="947278"/>
            <a:chExt cx="2232198" cy="1676684"/>
          </a:xfrm>
        </p:grpSpPr>
        <p:sp>
          <p:nvSpPr>
            <p:cNvPr id="26" name="TextBox 3">
              <a:extLst>
                <a:ext uri="{FF2B5EF4-FFF2-40B4-BE49-F238E27FC236}">
                  <a16:creationId xmlns="" xmlns:a16="http://schemas.microsoft.com/office/drawing/2014/main" id="{49837230-701E-B240-8E05-D046D10ED00C}"/>
                </a:ext>
              </a:extLst>
            </p:cNvPr>
            <p:cNvSpPr txBox="1"/>
            <p:nvPr/>
          </p:nvSpPr>
          <p:spPr>
            <a:xfrm>
              <a:off x="1547714" y="2263962"/>
              <a:ext cx="2232197" cy="360000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r>
                <a:rPr lang="pl-PL" sz="1200" b="1">
                  <a:solidFill>
                    <a:schemeClr val="accent1"/>
                  </a:solidFill>
                  <a:cs typeface="Trebuchet MS"/>
                  <a:hlinkClick r:id="rId11"/>
                </a:rPr>
                <a:t>Zróżnicowanie pracowników</a:t>
              </a:r>
            </a:p>
          </p:txBody>
        </p:sp>
        <p:sp>
          <p:nvSpPr>
            <p:cNvPr id="27" name="Rettangolo con angoli arrotondati 26">
              <a:hlinkClick r:id="rId11"/>
              <a:extLst>
                <a:ext uri="{FF2B5EF4-FFF2-40B4-BE49-F238E27FC236}">
                  <a16:creationId xmlns="" xmlns:a16="http://schemas.microsoft.com/office/drawing/2014/main" id="{7DA5E1A2-E446-5B45-9697-C57D69E3B2B3}"/>
                </a:ext>
              </a:extLst>
            </p:cNvPr>
            <p:cNvSpPr/>
            <p:nvPr/>
          </p:nvSpPr>
          <p:spPr>
            <a:xfrm>
              <a:off x="1547715" y="947278"/>
              <a:ext cx="2232197" cy="1302839"/>
            </a:xfrm>
            <a:prstGeom prst="roundRect">
              <a:avLst>
                <a:gd name="adj" fmla="val 11563"/>
              </a:avLst>
            </a:prstGeom>
            <a:blipFill>
              <a:blip r:embed="rId12"/>
              <a:stretch>
                <a:fillRect/>
              </a:stretch>
            </a:blipFill>
            <a:ln w="38100">
              <a:solidFill>
                <a:srgbClr val="ACC7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grpSp>
        <p:nvGrpSpPr>
          <p:cNvPr id="28" name="Gruppo 27">
            <a:extLst>
              <a:ext uri="{FF2B5EF4-FFF2-40B4-BE49-F238E27FC236}">
                <a16:creationId xmlns="" xmlns:a16="http://schemas.microsoft.com/office/drawing/2014/main" id="{7103BB8E-3EC8-0D43-87A3-27D684F4C35C}"/>
              </a:ext>
            </a:extLst>
          </p:cNvPr>
          <p:cNvGrpSpPr/>
          <p:nvPr/>
        </p:nvGrpSpPr>
        <p:grpSpPr>
          <a:xfrm>
            <a:off x="715814" y="975959"/>
            <a:ext cx="2174675" cy="1633477"/>
            <a:chOff x="1547714" y="947278"/>
            <a:chExt cx="2232198" cy="1676684"/>
          </a:xfrm>
        </p:grpSpPr>
        <p:sp>
          <p:nvSpPr>
            <p:cNvPr id="29" name="TextBox 3">
              <a:extLst>
                <a:ext uri="{FF2B5EF4-FFF2-40B4-BE49-F238E27FC236}">
                  <a16:creationId xmlns="" xmlns:a16="http://schemas.microsoft.com/office/drawing/2014/main" id="{EE127283-3F1D-DF4A-AE3C-4F3D446A08AF}"/>
                </a:ext>
              </a:extLst>
            </p:cNvPr>
            <p:cNvSpPr txBox="1"/>
            <p:nvPr/>
          </p:nvSpPr>
          <p:spPr>
            <a:xfrm>
              <a:off x="1547714" y="2263962"/>
              <a:ext cx="2232197" cy="360000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r>
                <a:rPr lang="pl-PL" sz="1200" b="1">
                  <a:solidFill>
                    <a:schemeClr val="accent1"/>
                  </a:solidFill>
                  <a:latin typeface="+mj-lt"/>
                  <a:ea typeface="+mj-ea"/>
                  <a:cs typeface="Trebuchet MS"/>
                  <a:hlinkClick r:id="rId13"/>
                </a:rPr>
                <a:t>Fakty i liczby</a:t>
              </a:r>
            </a:p>
          </p:txBody>
        </p:sp>
        <p:sp>
          <p:nvSpPr>
            <p:cNvPr id="30" name="Rettangolo con angoli arrotondati 29">
              <a:hlinkClick r:id="rId13"/>
              <a:extLst>
                <a:ext uri="{FF2B5EF4-FFF2-40B4-BE49-F238E27FC236}">
                  <a16:creationId xmlns="" xmlns:a16="http://schemas.microsoft.com/office/drawing/2014/main" id="{B71FEFCF-A7F4-594F-AD16-F99C4D58A2EF}"/>
                </a:ext>
              </a:extLst>
            </p:cNvPr>
            <p:cNvSpPr/>
            <p:nvPr/>
          </p:nvSpPr>
          <p:spPr>
            <a:xfrm>
              <a:off x="1547715" y="947278"/>
              <a:ext cx="2232197" cy="1302839"/>
            </a:xfrm>
            <a:prstGeom prst="roundRect">
              <a:avLst>
                <a:gd name="adj" fmla="val 11563"/>
              </a:avLst>
            </a:prstGeom>
            <a:blipFill>
              <a:blip r:embed="rId14"/>
              <a:stretch>
                <a:fillRect/>
              </a:stretch>
            </a:blipFill>
            <a:ln w="38100">
              <a:solidFill>
                <a:srgbClr val="ACC7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</p:grpSp>
    </p:spTree>
    <p:extLst>
      <p:ext uri="{BB962C8B-B14F-4D97-AF65-F5344CB8AC3E}">
        <p14:creationId xmlns:p14="http://schemas.microsoft.com/office/powerpoint/2010/main" val="40816860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0"/>
            <a:ext cx="8874527" cy="661500"/>
          </a:xfrm>
        </p:spPr>
        <p:txBody>
          <a:bodyPr/>
          <a:lstStyle/>
          <a:p>
            <a:pPr>
              <a:lnSpc>
                <a:spcPts val="2000"/>
              </a:lnSpc>
            </a:pPr>
            <a:r>
              <a:rPr lang="pl-PL" sz="2000" dirty="0"/>
              <a:t>COVID-19: Zaburzenia układu mięśniowo-szkieletowego a </a:t>
            </a:r>
            <a:r>
              <a:rPr lang="pl-PL" sz="2000" dirty="0" smtClean="0"/>
              <a:t>praca zdalna</a:t>
            </a:r>
            <a:endParaRPr lang="pl-PL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0000" y="837000"/>
            <a:ext cx="4842080" cy="3645000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50000" y="917575"/>
            <a:ext cx="6282240" cy="3454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189000" indent="-189000" algn="l" defTabSz="342900" rtl="0" eaLnBrk="1" latinLnBrk="0" hangingPunct="1">
              <a:spcBef>
                <a:spcPts val="450"/>
              </a:spcBef>
              <a:spcAft>
                <a:spcPts val="0"/>
              </a:spcAft>
              <a:buClr>
                <a:schemeClr val="tx2"/>
              </a:buClr>
              <a:buFont typeface="Wingdings" pitchFamily="2" charset="2"/>
              <a:buChar char="§"/>
              <a:defRPr sz="1350" b="1" i="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24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35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9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275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9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125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342900" rtl="0" eaLnBrk="1" latinLnBrk="0" hangingPunct="1">
              <a:spcBef>
                <a:spcPts val="0"/>
              </a:spcBef>
              <a:buClr>
                <a:schemeClr val="tx2"/>
              </a:buClr>
              <a:buSzPct val="101000"/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ts val="0"/>
              </a:spcBef>
              <a:buClr>
                <a:schemeClr val="tx2"/>
              </a:buClr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000" dirty="0" smtClean="0">
                <a:solidFill>
                  <a:schemeClr val="accent1"/>
                </a:solidFill>
              </a:rPr>
              <a:t>Praca zdalna jest </a:t>
            </a:r>
            <a:r>
              <a:rPr lang="pl-PL" sz="2000" dirty="0">
                <a:solidFill>
                  <a:schemeClr val="accent1"/>
                </a:solidFill>
              </a:rPr>
              <a:t>coraz bardziej </a:t>
            </a:r>
            <a:r>
              <a:rPr lang="pl-PL" sz="2000" dirty="0" smtClean="0">
                <a:solidFill>
                  <a:schemeClr val="accent1"/>
                </a:solidFill>
              </a:rPr>
              <a:t>powszechna w</a:t>
            </a:r>
            <a:r>
              <a:rPr lang="pl-PL" sz="2000" dirty="0">
                <a:solidFill>
                  <a:schemeClr val="accent1"/>
                </a:solidFill>
              </a:rPr>
              <a:t> </a:t>
            </a:r>
            <a:r>
              <a:rPr lang="pl-PL" sz="2000" dirty="0" smtClean="0">
                <a:solidFill>
                  <a:schemeClr val="accent1"/>
                </a:solidFill>
              </a:rPr>
              <a:t>UE </a:t>
            </a:r>
            <a:r>
              <a:rPr lang="pl-PL" sz="2000" dirty="0">
                <a:solidFill>
                  <a:schemeClr val="accent1"/>
                </a:solidFill>
              </a:rPr>
              <a:t>i </a:t>
            </a:r>
            <a:r>
              <a:rPr lang="pl-PL" sz="2000" dirty="0" smtClean="0">
                <a:solidFill>
                  <a:schemeClr val="accent1"/>
                </a:solidFill>
              </a:rPr>
              <a:t>pozostanie tak nawet po zakończeniu pandemii</a:t>
            </a:r>
          </a:p>
          <a:p>
            <a:r>
              <a:rPr lang="pl-PL" sz="2000" dirty="0" smtClean="0">
                <a:solidFill>
                  <a:schemeClr val="accent1"/>
                </a:solidFill>
              </a:rPr>
              <a:t>Praca zdalna zwiększa </a:t>
            </a:r>
            <a:r>
              <a:rPr lang="pl-PL" sz="2000" dirty="0">
                <a:solidFill>
                  <a:schemeClr val="accent1"/>
                </a:solidFill>
              </a:rPr>
              <a:t>ryzyko wystąpienia zaburzeń układu </a:t>
            </a:r>
            <a:r>
              <a:rPr lang="pl-PL" sz="2000" dirty="0" smtClean="0">
                <a:solidFill>
                  <a:schemeClr val="accent1"/>
                </a:solidFill>
              </a:rPr>
              <a:t>mięśniowo - szkieletowego</a:t>
            </a:r>
            <a:endParaRPr lang="pl-PL" sz="2000" dirty="0">
              <a:solidFill>
                <a:schemeClr val="accent1"/>
              </a:solidFill>
            </a:endParaRPr>
          </a:p>
          <a:p>
            <a:r>
              <a:rPr lang="pl-PL" sz="2000" dirty="0" smtClean="0">
                <a:solidFill>
                  <a:schemeClr val="accent1"/>
                </a:solidFill>
              </a:rPr>
              <a:t>Odnotowano znaczny </a:t>
            </a:r>
            <a:r>
              <a:rPr lang="pl-PL" sz="2000" dirty="0">
                <a:solidFill>
                  <a:schemeClr val="accent1"/>
                </a:solidFill>
              </a:rPr>
              <a:t>wzrost zgłoszeń zaburzeń układu </a:t>
            </a:r>
            <a:r>
              <a:rPr lang="pl-PL" sz="2000" dirty="0" smtClean="0">
                <a:solidFill>
                  <a:schemeClr val="accent1"/>
                </a:solidFill>
              </a:rPr>
              <a:t>mięśniowo - szkieletowego ze strony osób </a:t>
            </a:r>
            <a:r>
              <a:rPr lang="pl-PL" sz="2000" dirty="0">
                <a:solidFill>
                  <a:schemeClr val="accent1"/>
                </a:solidFill>
              </a:rPr>
              <a:t>pracujących zdalnie w czasie pandemii</a:t>
            </a:r>
          </a:p>
          <a:p>
            <a:r>
              <a:rPr lang="pl-PL" sz="2000" dirty="0">
                <a:solidFill>
                  <a:schemeClr val="accent1"/>
                </a:solidFill>
              </a:rPr>
              <a:t>Należy zająć się </a:t>
            </a:r>
            <a:r>
              <a:rPr lang="pl-PL" sz="2000" dirty="0" smtClean="0">
                <a:solidFill>
                  <a:schemeClr val="accent1"/>
                </a:solidFill>
              </a:rPr>
              <a:t>związkiem, jaki istnieje między zaburzeniami </a:t>
            </a:r>
            <a:r>
              <a:rPr lang="pl-PL" sz="2000" dirty="0">
                <a:solidFill>
                  <a:schemeClr val="accent1"/>
                </a:solidFill>
              </a:rPr>
              <a:t>układu </a:t>
            </a:r>
            <a:r>
              <a:rPr lang="pl-PL" sz="2000" dirty="0" smtClean="0">
                <a:solidFill>
                  <a:schemeClr val="accent1"/>
                </a:solidFill>
              </a:rPr>
              <a:t>mięśniowo – szkieletowego, a zagrożeniami psychospołecznych. </a:t>
            </a:r>
            <a:endParaRPr lang="pl-PL" sz="2000" dirty="0">
              <a:solidFill>
                <a:schemeClr val="accent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2499742"/>
            <a:ext cx="2050548" cy="1873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22926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="" xmlns:a16="http://schemas.microsoft.com/office/drawing/2014/main" id="{D8EE1828-E284-9447-868E-F87FF58488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5321" y="1896519"/>
            <a:ext cx="1957529" cy="1344170"/>
          </a:xfrm>
          <a:prstGeom prst="rect">
            <a:avLst/>
          </a:prstGeom>
          <a:effectLst>
            <a:glow rad="762000">
              <a:schemeClr val="bg1">
                <a:alpha val="67000"/>
              </a:schemeClr>
            </a:glow>
          </a:effectLst>
        </p:spPr>
      </p:pic>
      <p:pic>
        <p:nvPicPr>
          <p:cNvPr id="5" name="Immagine 4">
            <a:extLst>
              <a:ext uri="{FF2B5EF4-FFF2-40B4-BE49-F238E27FC236}">
                <a16:creationId xmlns="" xmlns:a16="http://schemas.microsoft.com/office/drawing/2014/main" id="{7901DF98-FA09-AD45-BC85-F22873B9E4C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301" y="771550"/>
            <a:ext cx="7272610" cy="3863506"/>
          </a:xfrm>
          <a:prstGeom prst="rect">
            <a:avLst/>
          </a:prstGeom>
          <a:effectLst>
            <a:softEdge rad="0"/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750" y="0"/>
            <a:ext cx="7415532" cy="627534"/>
          </a:xfrm>
        </p:spPr>
        <p:txBody>
          <a:bodyPr lIns="0" tIns="0" rIns="0" bIns="0"/>
          <a:lstStyle/>
          <a:p>
            <a:r>
              <a:rPr lang="pl-PL" sz="2400"/>
              <a:t>EU-OSHA i partnerzy kampanii</a:t>
            </a:r>
          </a:p>
        </p:txBody>
      </p:sp>
      <p:grpSp>
        <p:nvGrpSpPr>
          <p:cNvPr id="93" name="Gruppo 92">
            <a:extLst>
              <a:ext uri="{FF2B5EF4-FFF2-40B4-BE49-F238E27FC236}">
                <a16:creationId xmlns="" xmlns:a16="http://schemas.microsoft.com/office/drawing/2014/main" id="{BDB5431B-DE21-A34A-BA10-6C5F251528CF}"/>
              </a:ext>
            </a:extLst>
          </p:cNvPr>
          <p:cNvGrpSpPr/>
          <p:nvPr/>
        </p:nvGrpSpPr>
        <p:grpSpPr>
          <a:xfrm>
            <a:off x="395536" y="1061512"/>
            <a:ext cx="8230870" cy="3295291"/>
            <a:chOff x="434401" y="1076684"/>
            <a:chExt cx="8230870" cy="3295291"/>
          </a:xfrm>
        </p:grpSpPr>
        <p:sp>
          <p:nvSpPr>
            <p:cNvPr id="13" name="CasellaDiTesto 12">
              <a:extLst>
                <a:ext uri="{FF2B5EF4-FFF2-40B4-BE49-F238E27FC236}">
                  <a16:creationId xmlns="" xmlns:a16="http://schemas.microsoft.com/office/drawing/2014/main" id="{FD39340F-D71A-974A-B178-5BB413CC67B1}"/>
                </a:ext>
              </a:extLst>
            </p:cNvPr>
            <p:cNvSpPr txBox="1"/>
            <p:nvPr/>
          </p:nvSpPr>
          <p:spPr>
            <a:xfrm>
              <a:off x="2938879" y="4031705"/>
              <a:ext cx="2592533" cy="340270"/>
            </a:xfrm>
            <a:prstGeom prst="roundRect">
              <a:avLst>
                <a:gd name="adj" fmla="val 50000"/>
              </a:avLst>
            </a:prstGeom>
            <a:solidFill>
              <a:srgbClr val="ACC700">
                <a:alpha val="40000"/>
              </a:srgbClr>
            </a:solidFill>
          </p:spPr>
          <p:txBody>
            <a:bodyPr wrap="none" lIns="108000" tIns="36000" rIns="108000" bIns="36000" rtlCol="0" anchor="ctr" anchorCtr="0">
              <a:spAutoFit/>
            </a:bodyPr>
            <a:lstStyle/>
            <a:p>
              <a:pPr marL="0" lvl="1"/>
              <a:r>
                <a:rPr lang="pl-PL" sz="1100" b="1">
                  <a:solidFill>
                    <a:schemeClr val="tx2"/>
                  </a:solidFill>
                  <a:hlinkClick r:id="rId5"/>
                </a:rPr>
                <a:t>OFICJALNI PARTNERZY KAMPANII</a:t>
              </a:r>
            </a:p>
          </p:txBody>
        </p:sp>
        <p:sp>
          <p:nvSpPr>
            <p:cNvPr id="12" name="CasellaDiTesto 11">
              <a:extLst>
                <a:ext uri="{FF2B5EF4-FFF2-40B4-BE49-F238E27FC236}">
                  <a16:creationId xmlns="" xmlns:a16="http://schemas.microsoft.com/office/drawing/2014/main" id="{EEB6659C-0922-C54F-A68C-B285E024FA1B}"/>
                </a:ext>
              </a:extLst>
            </p:cNvPr>
            <p:cNvSpPr txBox="1"/>
            <p:nvPr/>
          </p:nvSpPr>
          <p:spPr>
            <a:xfrm>
              <a:off x="5370210" y="1196078"/>
              <a:ext cx="3049919" cy="340270"/>
            </a:xfrm>
            <a:prstGeom prst="roundRect">
              <a:avLst>
                <a:gd name="adj" fmla="val 50000"/>
              </a:avLst>
            </a:prstGeom>
            <a:solidFill>
              <a:srgbClr val="ACC700">
                <a:alpha val="40000"/>
              </a:srgbClr>
            </a:solidFill>
          </p:spPr>
          <p:txBody>
            <a:bodyPr wrap="square" lIns="108000" tIns="36000" rIns="108000" bIns="36000" rtlCol="0" anchor="ctr" anchorCtr="0">
              <a:spAutoFit/>
            </a:bodyPr>
            <a:lstStyle/>
            <a:p>
              <a:pPr marL="0" lvl="1"/>
              <a:r>
                <a:rPr lang="pl-PL" sz="1100" b="1">
                  <a:solidFill>
                    <a:schemeClr val="tx2"/>
                  </a:solidFill>
                  <a:hlinkClick r:id="rId6"/>
                </a:rPr>
                <a:t>EUROPEJSCY PARTNERZY SPOŁECZNI</a:t>
              </a:r>
            </a:p>
          </p:txBody>
        </p:sp>
        <p:sp>
          <p:nvSpPr>
            <p:cNvPr id="15" name="CasellaDiTesto 14">
              <a:extLst>
                <a:ext uri="{FF2B5EF4-FFF2-40B4-BE49-F238E27FC236}">
                  <a16:creationId xmlns="" xmlns:a16="http://schemas.microsoft.com/office/drawing/2014/main" id="{6E8482F4-3554-0E45-A1DC-3A439C8BD480}"/>
                </a:ext>
              </a:extLst>
            </p:cNvPr>
            <p:cNvSpPr txBox="1"/>
            <p:nvPr/>
          </p:nvSpPr>
          <p:spPr>
            <a:xfrm>
              <a:off x="5264554" y="3357657"/>
              <a:ext cx="3400717" cy="340270"/>
            </a:xfrm>
            <a:prstGeom prst="roundRect">
              <a:avLst>
                <a:gd name="adj" fmla="val 50000"/>
              </a:avLst>
            </a:prstGeom>
            <a:solidFill>
              <a:srgbClr val="ACC700">
                <a:alpha val="40000"/>
              </a:srgbClr>
            </a:solidFill>
          </p:spPr>
          <p:txBody>
            <a:bodyPr wrap="square" lIns="108000" tIns="36000" rIns="108000" bIns="36000" rtlCol="0" anchor="ctr" anchorCtr="0">
              <a:spAutoFit/>
            </a:bodyPr>
            <a:lstStyle/>
            <a:p>
              <a:pPr marL="0" lvl="1"/>
              <a:r>
                <a:rPr lang="pl-PL" sz="1100" b="1" dirty="0">
                  <a:solidFill>
                    <a:schemeClr val="tx2"/>
                  </a:solidFill>
                  <a:hlinkClick r:id="rId7"/>
                </a:rPr>
                <a:t>EUROPEJSKA SIEĆ PRZEDSIĘBIORCZOŚCI</a:t>
              </a:r>
            </a:p>
          </p:txBody>
        </p:sp>
        <p:sp>
          <p:nvSpPr>
            <p:cNvPr id="14" name="CasellaDiTesto 13">
              <a:extLst>
                <a:ext uri="{FF2B5EF4-FFF2-40B4-BE49-F238E27FC236}">
                  <a16:creationId xmlns="" xmlns:a16="http://schemas.microsoft.com/office/drawing/2014/main" id="{44A8D296-5F3C-DB47-A5D0-BB3F64285963}"/>
                </a:ext>
              </a:extLst>
            </p:cNvPr>
            <p:cNvSpPr txBox="1"/>
            <p:nvPr/>
          </p:nvSpPr>
          <p:spPr>
            <a:xfrm>
              <a:off x="1644277" y="1076684"/>
              <a:ext cx="1958476" cy="340270"/>
            </a:xfrm>
            <a:prstGeom prst="roundRect">
              <a:avLst>
                <a:gd name="adj" fmla="val 50000"/>
              </a:avLst>
            </a:prstGeom>
            <a:solidFill>
              <a:srgbClr val="ACC700">
                <a:alpha val="40000"/>
              </a:srgbClr>
            </a:solidFill>
          </p:spPr>
          <p:txBody>
            <a:bodyPr wrap="square" lIns="108000" tIns="36000" rIns="108000" bIns="36000" rtlCol="0" anchor="ctr" anchorCtr="0">
              <a:spAutoFit/>
            </a:bodyPr>
            <a:lstStyle/>
            <a:p>
              <a:pPr marL="0" lvl="1"/>
              <a:r>
                <a:rPr lang="pl-PL" sz="1100" b="1">
                  <a:solidFill>
                    <a:schemeClr val="tx2"/>
                  </a:solidFill>
                  <a:hlinkClick r:id="rId8"/>
                </a:rPr>
                <a:t>PARTNERZY MEDIALNI</a:t>
              </a:r>
            </a:p>
          </p:txBody>
        </p:sp>
        <p:sp>
          <p:nvSpPr>
            <p:cNvPr id="17" name="CasellaDiTesto 16">
              <a:extLst>
                <a:ext uri="{FF2B5EF4-FFF2-40B4-BE49-F238E27FC236}">
                  <a16:creationId xmlns="" xmlns:a16="http://schemas.microsoft.com/office/drawing/2014/main" id="{AEB49CE0-8E5B-5740-9760-F7DDF391014A}"/>
                </a:ext>
              </a:extLst>
            </p:cNvPr>
            <p:cNvSpPr txBox="1"/>
            <p:nvPr/>
          </p:nvSpPr>
          <p:spPr>
            <a:xfrm>
              <a:off x="6222848" y="2384950"/>
              <a:ext cx="1531922" cy="340270"/>
            </a:xfrm>
            <a:prstGeom prst="roundRect">
              <a:avLst>
                <a:gd name="adj" fmla="val 50000"/>
              </a:avLst>
            </a:prstGeom>
            <a:solidFill>
              <a:srgbClr val="ACC700">
                <a:alpha val="40000"/>
              </a:srgbClr>
            </a:solidFill>
          </p:spPr>
          <p:txBody>
            <a:bodyPr wrap="none" lIns="108000" tIns="36000" rIns="108000" bIns="36000" rtlCol="0" anchor="ctr" anchorCtr="0">
              <a:spAutoFit/>
            </a:bodyPr>
            <a:lstStyle/>
            <a:p>
              <a:pPr marL="0" lvl="1"/>
              <a:r>
                <a:rPr lang="pl-PL" sz="1100" b="1">
                  <a:solidFill>
                    <a:schemeClr val="tx2"/>
                  </a:solidFill>
                  <a:hlinkClick r:id="rId9"/>
                </a:rPr>
                <a:t>INSTYTUCJE UE</a:t>
              </a:r>
            </a:p>
          </p:txBody>
        </p:sp>
        <p:sp>
          <p:nvSpPr>
            <p:cNvPr id="9" name="CasellaDiTesto 8">
              <a:extLst>
                <a:ext uri="{FF2B5EF4-FFF2-40B4-BE49-F238E27FC236}">
                  <a16:creationId xmlns="" xmlns:a16="http://schemas.microsoft.com/office/drawing/2014/main" id="{D6367E99-029F-9341-890E-FF4C19640AD9}"/>
                </a:ext>
              </a:extLst>
            </p:cNvPr>
            <p:cNvSpPr txBox="1"/>
            <p:nvPr/>
          </p:nvSpPr>
          <p:spPr>
            <a:xfrm>
              <a:off x="434401" y="3451018"/>
              <a:ext cx="2873164" cy="340270"/>
            </a:xfrm>
            <a:prstGeom prst="roundRect">
              <a:avLst>
                <a:gd name="adj" fmla="val 50000"/>
              </a:avLst>
            </a:prstGeom>
            <a:solidFill>
              <a:srgbClr val="ACC700">
                <a:alpha val="40000"/>
              </a:srgbClr>
            </a:solidFill>
          </p:spPr>
          <p:txBody>
            <a:bodyPr wrap="square" lIns="108000" tIns="36000" rIns="108000" bIns="36000" rtlCol="0" anchor="ctr" anchorCtr="0">
              <a:spAutoFit/>
            </a:bodyPr>
            <a:lstStyle/>
            <a:p>
              <a:r>
                <a:rPr lang="pl-PL" sz="1100" b="1" dirty="0">
                  <a:solidFill>
                    <a:schemeClr val="tx2"/>
                  </a:solidFill>
                  <a:latin typeface="+mj-lt"/>
                  <a:ea typeface="+mj-ea"/>
                  <a:hlinkClick r:id="rId10"/>
                </a:rPr>
                <a:t>KRAJOWE PUNKTY </a:t>
              </a:r>
              <a:r>
                <a:rPr lang="pl-PL" sz="1100" b="1" dirty="0" smtClean="0">
                  <a:solidFill>
                    <a:schemeClr val="tx2"/>
                  </a:solidFill>
                  <a:latin typeface="+mj-lt"/>
                  <a:ea typeface="+mj-ea"/>
                  <a:hlinkClick r:id="rId10"/>
                </a:rPr>
                <a:t>CENTRALNE</a:t>
              </a:r>
              <a:endParaRPr lang="pl-PL" sz="1100" b="1" dirty="0">
                <a:solidFill>
                  <a:schemeClr val="tx2"/>
                </a:solidFill>
                <a:latin typeface="+mj-lt"/>
                <a:ea typeface="+mj-ea"/>
                <a:hlinkClick r:id="rId10"/>
              </a:endParaRPr>
            </a:p>
          </p:txBody>
        </p:sp>
        <p:sp>
          <p:nvSpPr>
            <p:cNvPr id="18" name="CasellaDiTesto 17">
              <a:extLst>
                <a:ext uri="{FF2B5EF4-FFF2-40B4-BE49-F238E27FC236}">
                  <a16:creationId xmlns="" xmlns:a16="http://schemas.microsoft.com/office/drawing/2014/main" id="{B247956C-04DA-0F41-9857-E431205F6850}"/>
                </a:ext>
              </a:extLst>
            </p:cNvPr>
            <p:cNvSpPr txBox="1"/>
            <p:nvPr/>
          </p:nvSpPr>
          <p:spPr>
            <a:xfrm>
              <a:off x="505012" y="2133053"/>
              <a:ext cx="1285016" cy="340270"/>
            </a:xfrm>
            <a:prstGeom prst="roundRect">
              <a:avLst>
                <a:gd name="adj" fmla="val 50000"/>
              </a:avLst>
            </a:prstGeom>
            <a:solidFill>
              <a:srgbClr val="ACC700">
                <a:alpha val="40000"/>
              </a:srgbClr>
            </a:solidFill>
          </p:spPr>
          <p:txBody>
            <a:bodyPr wrap="none" lIns="108000" tIns="36000" rIns="108000" bIns="36000" rtlCol="0" anchor="ctr" anchorCtr="0">
              <a:spAutoFit/>
            </a:bodyPr>
            <a:lstStyle/>
            <a:p>
              <a:pPr marL="0" lvl="1"/>
              <a:r>
                <a:rPr lang="pl-PL" sz="1100" b="1">
                  <a:solidFill>
                    <a:schemeClr val="tx2"/>
                  </a:solidFill>
                  <a:hlinkClick r:id="rId11"/>
                </a:rPr>
                <a:t>AGENCJE UE</a:t>
              </a:r>
            </a:p>
          </p:txBody>
        </p:sp>
        <p:cxnSp>
          <p:nvCxnSpPr>
            <p:cNvPr id="23" name="Connettore 1 22">
              <a:extLst>
                <a:ext uri="{FF2B5EF4-FFF2-40B4-BE49-F238E27FC236}">
                  <a16:creationId xmlns="" xmlns:a16="http://schemas.microsoft.com/office/drawing/2014/main" id="{AC8FD8DA-257C-2148-BD25-C643C79C9ECD}"/>
                </a:ext>
              </a:extLst>
            </p:cNvPr>
            <p:cNvCxnSpPr>
              <a:cxnSpLocks/>
              <a:stCxn id="14" idx="3"/>
              <a:endCxn id="15" idx="1"/>
            </p:cNvCxnSpPr>
            <p:nvPr/>
          </p:nvCxnSpPr>
          <p:spPr>
            <a:xfrm>
              <a:off x="3602753" y="1246819"/>
              <a:ext cx="1661801" cy="2280973"/>
            </a:xfrm>
            <a:prstGeom prst="line">
              <a:avLst/>
            </a:prstGeom>
            <a:ln>
              <a:solidFill>
                <a:srgbClr val="ACC700">
                  <a:alpha val="42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nettore 1 23">
              <a:extLst>
                <a:ext uri="{FF2B5EF4-FFF2-40B4-BE49-F238E27FC236}">
                  <a16:creationId xmlns="" xmlns:a16="http://schemas.microsoft.com/office/drawing/2014/main" id="{A3172512-8AFE-8842-926B-C0CA9FCC6343}"/>
                </a:ext>
              </a:extLst>
            </p:cNvPr>
            <p:cNvCxnSpPr>
              <a:cxnSpLocks/>
              <a:stCxn id="14" idx="2"/>
              <a:endCxn id="18" idx="0"/>
            </p:cNvCxnSpPr>
            <p:nvPr/>
          </p:nvCxnSpPr>
          <p:spPr>
            <a:xfrm flipH="1">
              <a:off x="1147520" y="1416954"/>
              <a:ext cx="1475995" cy="716099"/>
            </a:xfrm>
            <a:prstGeom prst="line">
              <a:avLst/>
            </a:prstGeom>
            <a:ln>
              <a:solidFill>
                <a:srgbClr val="ACC700">
                  <a:alpha val="42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Connettore 1 26">
              <a:extLst>
                <a:ext uri="{FF2B5EF4-FFF2-40B4-BE49-F238E27FC236}">
                  <a16:creationId xmlns="" xmlns:a16="http://schemas.microsoft.com/office/drawing/2014/main" id="{566F63BB-99E1-8B4D-9812-E8B9C80FCC6C}"/>
                </a:ext>
              </a:extLst>
            </p:cNvPr>
            <p:cNvCxnSpPr>
              <a:cxnSpLocks/>
              <a:stCxn id="14" idx="2"/>
              <a:endCxn id="9" idx="3"/>
            </p:cNvCxnSpPr>
            <p:nvPr/>
          </p:nvCxnSpPr>
          <p:spPr>
            <a:xfrm>
              <a:off x="2623515" y="1416954"/>
              <a:ext cx="684050" cy="2204199"/>
            </a:xfrm>
            <a:prstGeom prst="line">
              <a:avLst/>
            </a:prstGeom>
            <a:ln>
              <a:solidFill>
                <a:srgbClr val="ACC700">
                  <a:alpha val="42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Connettore 1 31">
              <a:extLst>
                <a:ext uri="{FF2B5EF4-FFF2-40B4-BE49-F238E27FC236}">
                  <a16:creationId xmlns="" xmlns:a16="http://schemas.microsoft.com/office/drawing/2014/main" id="{560FC124-6F04-1747-A0FB-80B2B4C898B0}"/>
                </a:ext>
              </a:extLst>
            </p:cNvPr>
            <p:cNvCxnSpPr>
              <a:cxnSpLocks/>
              <a:stCxn id="14" idx="2"/>
              <a:endCxn id="13" idx="0"/>
            </p:cNvCxnSpPr>
            <p:nvPr/>
          </p:nvCxnSpPr>
          <p:spPr>
            <a:xfrm>
              <a:off x="2623515" y="1416954"/>
              <a:ext cx="1611631" cy="2614751"/>
            </a:xfrm>
            <a:prstGeom prst="line">
              <a:avLst/>
            </a:prstGeom>
            <a:ln>
              <a:solidFill>
                <a:srgbClr val="ACC700">
                  <a:alpha val="42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Connettore 1 36">
              <a:extLst>
                <a:ext uri="{FF2B5EF4-FFF2-40B4-BE49-F238E27FC236}">
                  <a16:creationId xmlns="" xmlns:a16="http://schemas.microsoft.com/office/drawing/2014/main" id="{DCB0C9FC-8AB2-7D43-9071-924EE8BE2990}"/>
                </a:ext>
              </a:extLst>
            </p:cNvPr>
            <p:cNvCxnSpPr>
              <a:cxnSpLocks/>
              <a:stCxn id="12" idx="2"/>
              <a:endCxn id="13" idx="0"/>
            </p:cNvCxnSpPr>
            <p:nvPr/>
          </p:nvCxnSpPr>
          <p:spPr>
            <a:xfrm flipH="1">
              <a:off x="4235146" y="1536348"/>
              <a:ext cx="2660024" cy="2495357"/>
            </a:xfrm>
            <a:prstGeom prst="line">
              <a:avLst/>
            </a:prstGeom>
            <a:ln>
              <a:solidFill>
                <a:srgbClr val="ACC700">
                  <a:alpha val="42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Connettore 1 39">
              <a:extLst>
                <a:ext uri="{FF2B5EF4-FFF2-40B4-BE49-F238E27FC236}">
                  <a16:creationId xmlns="" xmlns:a16="http://schemas.microsoft.com/office/drawing/2014/main" id="{6113E36D-D350-1A4C-A58F-802871DA16EE}"/>
                </a:ext>
              </a:extLst>
            </p:cNvPr>
            <p:cNvCxnSpPr>
              <a:cxnSpLocks/>
              <a:stCxn id="17" idx="1"/>
              <a:endCxn id="13" idx="0"/>
            </p:cNvCxnSpPr>
            <p:nvPr/>
          </p:nvCxnSpPr>
          <p:spPr>
            <a:xfrm flipH="1">
              <a:off x="4235146" y="2555085"/>
              <a:ext cx="1987702" cy="1476620"/>
            </a:xfrm>
            <a:prstGeom prst="line">
              <a:avLst/>
            </a:prstGeom>
            <a:ln>
              <a:solidFill>
                <a:srgbClr val="ACC700">
                  <a:alpha val="42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Connettore 1 42">
              <a:extLst>
                <a:ext uri="{FF2B5EF4-FFF2-40B4-BE49-F238E27FC236}">
                  <a16:creationId xmlns="" xmlns:a16="http://schemas.microsoft.com/office/drawing/2014/main" id="{8EEEBDB2-2583-7342-B54E-B88BB61451E2}"/>
                </a:ext>
              </a:extLst>
            </p:cNvPr>
            <p:cNvCxnSpPr>
              <a:cxnSpLocks/>
              <a:stCxn id="15" idx="1"/>
              <a:endCxn id="13" idx="0"/>
            </p:cNvCxnSpPr>
            <p:nvPr/>
          </p:nvCxnSpPr>
          <p:spPr>
            <a:xfrm flipH="1">
              <a:off x="4235146" y="3527792"/>
              <a:ext cx="1029408" cy="503913"/>
            </a:xfrm>
            <a:prstGeom prst="line">
              <a:avLst/>
            </a:prstGeom>
            <a:ln>
              <a:solidFill>
                <a:srgbClr val="ACC700">
                  <a:alpha val="42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Connettore 1 45">
              <a:extLst>
                <a:ext uri="{FF2B5EF4-FFF2-40B4-BE49-F238E27FC236}">
                  <a16:creationId xmlns="" xmlns:a16="http://schemas.microsoft.com/office/drawing/2014/main" id="{7EADE142-57C2-B444-8C62-99D42B1FF70B}"/>
                </a:ext>
              </a:extLst>
            </p:cNvPr>
            <p:cNvCxnSpPr>
              <a:cxnSpLocks/>
              <a:stCxn id="12" idx="1"/>
              <a:endCxn id="14" idx="3"/>
            </p:cNvCxnSpPr>
            <p:nvPr/>
          </p:nvCxnSpPr>
          <p:spPr>
            <a:xfrm flipH="1" flipV="1">
              <a:off x="3602753" y="1246819"/>
              <a:ext cx="1767457" cy="119394"/>
            </a:xfrm>
            <a:prstGeom prst="line">
              <a:avLst/>
            </a:prstGeom>
            <a:ln>
              <a:solidFill>
                <a:srgbClr val="ACC700">
                  <a:alpha val="42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Connettore 1 48">
              <a:extLst>
                <a:ext uri="{FF2B5EF4-FFF2-40B4-BE49-F238E27FC236}">
                  <a16:creationId xmlns="" xmlns:a16="http://schemas.microsoft.com/office/drawing/2014/main" id="{3D9F1B33-5D75-8E44-94E6-F2C07A95008E}"/>
                </a:ext>
              </a:extLst>
            </p:cNvPr>
            <p:cNvCxnSpPr>
              <a:cxnSpLocks/>
              <a:stCxn id="12" idx="1"/>
              <a:endCxn id="18" idx="3"/>
            </p:cNvCxnSpPr>
            <p:nvPr/>
          </p:nvCxnSpPr>
          <p:spPr>
            <a:xfrm flipH="1">
              <a:off x="1790028" y="1366213"/>
              <a:ext cx="3580182" cy="936975"/>
            </a:xfrm>
            <a:prstGeom prst="line">
              <a:avLst/>
            </a:prstGeom>
            <a:ln>
              <a:solidFill>
                <a:srgbClr val="ACC700">
                  <a:alpha val="42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Connettore 1 52">
              <a:extLst>
                <a:ext uri="{FF2B5EF4-FFF2-40B4-BE49-F238E27FC236}">
                  <a16:creationId xmlns="" xmlns:a16="http://schemas.microsoft.com/office/drawing/2014/main" id="{68290C8D-D0EE-4542-B586-A4ABC370A90B}"/>
                </a:ext>
              </a:extLst>
            </p:cNvPr>
            <p:cNvCxnSpPr>
              <a:cxnSpLocks/>
              <a:stCxn id="18" idx="2"/>
              <a:endCxn id="9" idx="0"/>
            </p:cNvCxnSpPr>
            <p:nvPr/>
          </p:nvCxnSpPr>
          <p:spPr>
            <a:xfrm>
              <a:off x="1147520" y="2473323"/>
              <a:ext cx="723463" cy="977695"/>
            </a:xfrm>
            <a:prstGeom prst="line">
              <a:avLst/>
            </a:prstGeom>
            <a:ln>
              <a:solidFill>
                <a:srgbClr val="ACC700">
                  <a:alpha val="42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Connettore 1 55">
              <a:extLst>
                <a:ext uri="{FF2B5EF4-FFF2-40B4-BE49-F238E27FC236}">
                  <a16:creationId xmlns="" xmlns:a16="http://schemas.microsoft.com/office/drawing/2014/main" id="{A5864B9C-6A13-EB47-A96C-0E7B54F5B9D2}"/>
                </a:ext>
              </a:extLst>
            </p:cNvPr>
            <p:cNvCxnSpPr>
              <a:cxnSpLocks/>
              <a:stCxn id="9" idx="3"/>
              <a:endCxn id="13" idx="0"/>
            </p:cNvCxnSpPr>
            <p:nvPr/>
          </p:nvCxnSpPr>
          <p:spPr>
            <a:xfrm>
              <a:off x="3307565" y="3621153"/>
              <a:ext cx="927581" cy="410552"/>
            </a:xfrm>
            <a:prstGeom prst="line">
              <a:avLst/>
            </a:prstGeom>
            <a:ln>
              <a:solidFill>
                <a:srgbClr val="ACC700">
                  <a:alpha val="42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Connettore 1 62">
              <a:extLst>
                <a:ext uri="{FF2B5EF4-FFF2-40B4-BE49-F238E27FC236}">
                  <a16:creationId xmlns="" xmlns:a16="http://schemas.microsoft.com/office/drawing/2014/main" id="{A9DBF00D-CA07-7D41-8544-F64103B7E8CC}"/>
                </a:ext>
              </a:extLst>
            </p:cNvPr>
            <p:cNvCxnSpPr>
              <a:cxnSpLocks/>
              <a:stCxn id="12" idx="2"/>
              <a:endCxn id="17" idx="0"/>
            </p:cNvCxnSpPr>
            <p:nvPr/>
          </p:nvCxnSpPr>
          <p:spPr>
            <a:xfrm>
              <a:off x="6895170" y="1536348"/>
              <a:ext cx="93639" cy="848602"/>
            </a:xfrm>
            <a:prstGeom prst="line">
              <a:avLst/>
            </a:prstGeom>
            <a:ln>
              <a:solidFill>
                <a:srgbClr val="ACC700">
                  <a:alpha val="42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Connettore 1 65">
              <a:extLst>
                <a:ext uri="{FF2B5EF4-FFF2-40B4-BE49-F238E27FC236}">
                  <a16:creationId xmlns="" xmlns:a16="http://schemas.microsoft.com/office/drawing/2014/main" id="{D1BF0A2B-2AB9-9643-8EC9-6D0B8CA4C9E7}"/>
                </a:ext>
              </a:extLst>
            </p:cNvPr>
            <p:cNvCxnSpPr>
              <a:cxnSpLocks/>
              <a:stCxn id="17" idx="2"/>
              <a:endCxn id="15" idx="0"/>
            </p:cNvCxnSpPr>
            <p:nvPr/>
          </p:nvCxnSpPr>
          <p:spPr>
            <a:xfrm flipH="1">
              <a:off x="6964913" y="2725220"/>
              <a:ext cx="23896" cy="632437"/>
            </a:xfrm>
            <a:prstGeom prst="line">
              <a:avLst/>
            </a:prstGeom>
            <a:ln>
              <a:solidFill>
                <a:srgbClr val="ACC700">
                  <a:alpha val="42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Connettore 1 71">
              <a:extLst>
                <a:ext uri="{FF2B5EF4-FFF2-40B4-BE49-F238E27FC236}">
                  <a16:creationId xmlns="" xmlns:a16="http://schemas.microsoft.com/office/drawing/2014/main" id="{D389B7E2-1AF1-DD4D-B5D9-21EDD2284F4A}"/>
                </a:ext>
              </a:extLst>
            </p:cNvPr>
            <p:cNvCxnSpPr>
              <a:cxnSpLocks/>
              <a:stCxn id="17" idx="1"/>
              <a:endCxn id="18" idx="3"/>
            </p:cNvCxnSpPr>
            <p:nvPr/>
          </p:nvCxnSpPr>
          <p:spPr>
            <a:xfrm flipH="1" flipV="1">
              <a:off x="1790028" y="2303188"/>
              <a:ext cx="4432820" cy="251897"/>
            </a:xfrm>
            <a:prstGeom prst="line">
              <a:avLst/>
            </a:prstGeom>
            <a:ln>
              <a:solidFill>
                <a:srgbClr val="ACC700">
                  <a:alpha val="42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Connettore 1 74">
              <a:extLst>
                <a:ext uri="{FF2B5EF4-FFF2-40B4-BE49-F238E27FC236}">
                  <a16:creationId xmlns="" xmlns:a16="http://schemas.microsoft.com/office/drawing/2014/main" id="{8B6350D5-AF91-5143-8239-3C9C22AE3CA3}"/>
                </a:ext>
              </a:extLst>
            </p:cNvPr>
            <p:cNvCxnSpPr>
              <a:cxnSpLocks/>
              <a:stCxn id="15" idx="1"/>
              <a:endCxn id="9" idx="3"/>
            </p:cNvCxnSpPr>
            <p:nvPr/>
          </p:nvCxnSpPr>
          <p:spPr>
            <a:xfrm flipH="1">
              <a:off x="3307565" y="3527792"/>
              <a:ext cx="1956989" cy="93361"/>
            </a:xfrm>
            <a:prstGeom prst="line">
              <a:avLst/>
            </a:prstGeom>
            <a:ln>
              <a:solidFill>
                <a:srgbClr val="ACC700">
                  <a:alpha val="42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Connettore 1 79">
              <a:extLst>
                <a:ext uri="{FF2B5EF4-FFF2-40B4-BE49-F238E27FC236}">
                  <a16:creationId xmlns="" xmlns:a16="http://schemas.microsoft.com/office/drawing/2014/main" id="{1ECF7AB8-5737-FF43-B444-77C902E711EA}"/>
                </a:ext>
              </a:extLst>
            </p:cNvPr>
            <p:cNvCxnSpPr>
              <a:cxnSpLocks/>
              <a:stCxn id="17" idx="1"/>
              <a:endCxn id="9" idx="3"/>
            </p:cNvCxnSpPr>
            <p:nvPr/>
          </p:nvCxnSpPr>
          <p:spPr>
            <a:xfrm flipH="1">
              <a:off x="3307565" y="2555085"/>
              <a:ext cx="2915283" cy="1066068"/>
            </a:xfrm>
            <a:prstGeom prst="line">
              <a:avLst/>
            </a:prstGeom>
            <a:ln>
              <a:solidFill>
                <a:srgbClr val="ACC700">
                  <a:alpha val="42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Connettore 1 82">
              <a:extLst>
                <a:ext uri="{FF2B5EF4-FFF2-40B4-BE49-F238E27FC236}">
                  <a16:creationId xmlns="" xmlns:a16="http://schemas.microsoft.com/office/drawing/2014/main" id="{2A87ABBD-2018-D44A-9A6A-BC52F02887DC}"/>
                </a:ext>
              </a:extLst>
            </p:cNvPr>
            <p:cNvCxnSpPr>
              <a:cxnSpLocks/>
              <a:stCxn id="12" idx="2"/>
              <a:endCxn id="9" idx="3"/>
            </p:cNvCxnSpPr>
            <p:nvPr/>
          </p:nvCxnSpPr>
          <p:spPr>
            <a:xfrm flipH="1">
              <a:off x="3307565" y="1536348"/>
              <a:ext cx="3587605" cy="2084805"/>
            </a:xfrm>
            <a:prstGeom prst="line">
              <a:avLst/>
            </a:prstGeom>
            <a:ln>
              <a:solidFill>
                <a:srgbClr val="ACC700">
                  <a:alpha val="42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Connettore 1 86">
              <a:extLst>
                <a:ext uri="{FF2B5EF4-FFF2-40B4-BE49-F238E27FC236}">
                  <a16:creationId xmlns="" xmlns:a16="http://schemas.microsoft.com/office/drawing/2014/main" id="{6EB6CC5A-6A9F-D945-8A02-4C1973739C3B}"/>
                </a:ext>
              </a:extLst>
            </p:cNvPr>
            <p:cNvCxnSpPr>
              <a:cxnSpLocks/>
              <a:stCxn id="18" idx="3"/>
              <a:endCxn id="15" idx="1"/>
            </p:cNvCxnSpPr>
            <p:nvPr/>
          </p:nvCxnSpPr>
          <p:spPr>
            <a:xfrm>
              <a:off x="1790028" y="2303188"/>
              <a:ext cx="3474526" cy="1224604"/>
            </a:xfrm>
            <a:prstGeom prst="line">
              <a:avLst/>
            </a:prstGeom>
            <a:ln>
              <a:solidFill>
                <a:srgbClr val="ACC700">
                  <a:alpha val="42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Connettore 1 89">
              <a:extLst>
                <a:ext uri="{FF2B5EF4-FFF2-40B4-BE49-F238E27FC236}">
                  <a16:creationId xmlns="" xmlns:a16="http://schemas.microsoft.com/office/drawing/2014/main" id="{9E594586-F18B-C945-B1A4-4ADC46250C2D}"/>
                </a:ext>
              </a:extLst>
            </p:cNvPr>
            <p:cNvCxnSpPr>
              <a:cxnSpLocks/>
              <a:stCxn id="14" idx="3"/>
              <a:endCxn id="17" idx="1"/>
            </p:cNvCxnSpPr>
            <p:nvPr/>
          </p:nvCxnSpPr>
          <p:spPr>
            <a:xfrm>
              <a:off x="3602753" y="1246819"/>
              <a:ext cx="2620095" cy="1308266"/>
            </a:xfrm>
            <a:prstGeom prst="line">
              <a:avLst/>
            </a:prstGeom>
            <a:ln>
              <a:solidFill>
                <a:srgbClr val="ACC700">
                  <a:alpha val="42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37177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750" y="-1745"/>
            <a:ext cx="7559873" cy="640690"/>
          </a:xfrm>
        </p:spPr>
        <p:txBody>
          <a:bodyPr lIns="0" tIns="0" rIns="0" bIns="0"/>
          <a:lstStyle/>
          <a:p>
            <a:r>
              <a:rPr lang="pl-PL" sz="2400" dirty="0"/>
              <a:t>Zasoby </a:t>
            </a:r>
            <a:r>
              <a:rPr lang="pl-PL" sz="2400" dirty="0" smtClean="0"/>
              <a:t>informacyjne do </a:t>
            </a:r>
            <a:r>
              <a:rPr lang="pl-PL" sz="2400" dirty="0"/>
              <a:t>prowadzenia kampanii</a:t>
            </a:r>
          </a:p>
        </p:txBody>
      </p:sp>
      <p:sp>
        <p:nvSpPr>
          <p:cNvPr id="54" name="TextBox 3">
            <a:extLst>
              <a:ext uri="{FF2B5EF4-FFF2-40B4-BE49-F238E27FC236}">
                <a16:creationId xmlns="" xmlns:a16="http://schemas.microsoft.com/office/drawing/2014/main" id="{641A4D49-063B-2945-873E-FABD123404C8}"/>
              </a:ext>
            </a:extLst>
          </p:cNvPr>
          <p:cNvSpPr txBox="1"/>
          <p:nvPr/>
        </p:nvSpPr>
        <p:spPr>
          <a:xfrm>
            <a:off x="527939" y="2211710"/>
            <a:ext cx="1667796" cy="26897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pl-PL" sz="1200" b="1">
                <a:solidFill>
                  <a:schemeClr val="accent1"/>
                </a:solidFill>
                <a:cs typeface="Trebuchet MS"/>
                <a:hlinkClick r:id="rId3"/>
              </a:rPr>
              <a:t>Publikacje</a:t>
            </a:r>
          </a:p>
        </p:txBody>
      </p:sp>
      <p:sp>
        <p:nvSpPr>
          <p:cNvPr id="55" name="Rettangolo con angoli arrotondati 54">
            <a:hlinkClick r:id="rId3"/>
            <a:extLst>
              <a:ext uri="{FF2B5EF4-FFF2-40B4-BE49-F238E27FC236}">
                <a16:creationId xmlns="" xmlns:a16="http://schemas.microsoft.com/office/drawing/2014/main" id="{49D06F5A-3872-204A-AB23-8A5682A9B9B4}"/>
              </a:ext>
            </a:extLst>
          </p:cNvPr>
          <p:cNvSpPr/>
          <p:nvPr/>
        </p:nvSpPr>
        <p:spPr>
          <a:xfrm>
            <a:off x="527940" y="1095572"/>
            <a:ext cx="1667796" cy="973423"/>
          </a:xfrm>
          <a:prstGeom prst="roundRect">
            <a:avLst>
              <a:gd name="adj" fmla="val 11563"/>
            </a:avLst>
          </a:prstGeom>
          <a:blipFill>
            <a:blip r:embed="rId4"/>
            <a:stretch>
              <a:fillRect/>
            </a:stretch>
          </a:blipFill>
          <a:ln w="38100">
            <a:solidFill>
              <a:srgbClr val="ACC7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57" name="TextBox 3">
            <a:extLst>
              <a:ext uri="{FF2B5EF4-FFF2-40B4-BE49-F238E27FC236}">
                <a16:creationId xmlns="" xmlns:a16="http://schemas.microsoft.com/office/drawing/2014/main" id="{98F7926A-C38F-3B49-82B8-FF6177DDCDBE}"/>
              </a:ext>
            </a:extLst>
          </p:cNvPr>
          <p:cNvSpPr txBox="1"/>
          <p:nvPr/>
        </p:nvSpPr>
        <p:spPr>
          <a:xfrm>
            <a:off x="2510363" y="2211710"/>
            <a:ext cx="1667796" cy="26897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pl-PL" sz="1200" b="1" dirty="0">
                <a:solidFill>
                  <a:schemeClr val="accent1"/>
                </a:solidFill>
                <a:cs typeface="Trebuchet MS"/>
                <a:hlinkClick r:id="rId5"/>
              </a:rPr>
              <a:t>Materiały </a:t>
            </a:r>
            <a:r>
              <a:rPr lang="pl-PL" sz="1200" b="1" dirty="0" smtClean="0">
                <a:solidFill>
                  <a:schemeClr val="accent1"/>
                </a:solidFill>
                <a:cs typeface="Trebuchet MS"/>
                <a:hlinkClick r:id="rId5"/>
              </a:rPr>
              <a:t>do </a:t>
            </a:r>
            <a:r>
              <a:rPr lang="pl-PL" sz="1200" b="1" dirty="0">
                <a:solidFill>
                  <a:schemeClr val="accent1"/>
                </a:solidFill>
                <a:cs typeface="Trebuchet MS"/>
                <a:hlinkClick r:id="rId5"/>
              </a:rPr>
              <a:t>prowadzenia kampanii</a:t>
            </a:r>
          </a:p>
        </p:txBody>
      </p:sp>
      <p:sp>
        <p:nvSpPr>
          <p:cNvPr id="58" name="Rettangolo con angoli arrotondati 57">
            <a:hlinkClick r:id="rId5"/>
            <a:extLst>
              <a:ext uri="{FF2B5EF4-FFF2-40B4-BE49-F238E27FC236}">
                <a16:creationId xmlns="" xmlns:a16="http://schemas.microsoft.com/office/drawing/2014/main" id="{DB8FD88E-0D39-D04D-B0A7-3862772AC56A}"/>
              </a:ext>
            </a:extLst>
          </p:cNvPr>
          <p:cNvSpPr/>
          <p:nvPr/>
        </p:nvSpPr>
        <p:spPr>
          <a:xfrm>
            <a:off x="2510364" y="1095572"/>
            <a:ext cx="1667796" cy="973423"/>
          </a:xfrm>
          <a:prstGeom prst="roundRect">
            <a:avLst>
              <a:gd name="adj" fmla="val 11563"/>
            </a:avLst>
          </a:prstGeom>
          <a:blipFill>
            <a:blip r:embed="rId6"/>
            <a:stretch>
              <a:fillRect/>
            </a:stretch>
          </a:blipFill>
          <a:ln w="38100">
            <a:solidFill>
              <a:srgbClr val="ACC7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60" name="TextBox 3">
            <a:extLst>
              <a:ext uri="{FF2B5EF4-FFF2-40B4-BE49-F238E27FC236}">
                <a16:creationId xmlns="" xmlns:a16="http://schemas.microsoft.com/office/drawing/2014/main" id="{690F9809-BB40-C341-ACC1-FEAA13662006}"/>
              </a:ext>
            </a:extLst>
          </p:cNvPr>
          <p:cNvSpPr txBox="1"/>
          <p:nvPr/>
        </p:nvSpPr>
        <p:spPr>
          <a:xfrm>
            <a:off x="4492787" y="2211710"/>
            <a:ext cx="1667796" cy="26897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pl-PL" sz="1200" b="1">
                <a:solidFill>
                  <a:schemeClr val="accent1"/>
                </a:solidFill>
                <a:cs typeface="Trebuchet MS"/>
                <a:hlinkClick r:id="rId7"/>
              </a:rPr>
              <a:t>Zestaw narzędzi do prowadzenia kampanii</a:t>
            </a:r>
          </a:p>
        </p:txBody>
      </p:sp>
      <p:sp>
        <p:nvSpPr>
          <p:cNvPr id="61" name="Rettangolo con angoli arrotondati 60">
            <a:hlinkClick r:id="rId7"/>
            <a:extLst>
              <a:ext uri="{FF2B5EF4-FFF2-40B4-BE49-F238E27FC236}">
                <a16:creationId xmlns="" xmlns:a16="http://schemas.microsoft.com/office/drawing/2014/main" id="{11B59399-4BFF-904D-808C-8190F0C035F3}"/>
              </a:ext>
            </a:extLst>
          </p:cNvPr>
          <p:cNvSpPr/>
          <p:nvPr/>
        </p:nvSpPr>
        <p:spPr>
          <a:xfrm>
            <a:off x="4492788" y="1095572"/>
            <a:ext cx="1667796" cy="973423"/>
          </a:xfrm>
          <a:prstGeom prst="roundRect">
            <a:avLst>
              <a:gd name="adj" fmla="val 11563"/>
            </a:avLst>
          </a:prstGeom>
          <a:blipFill>
            <a:blip r:embed="rId8"/>
            <a:stretch>
              <a:fillRect/>
            </a:stretch>
          </a:blipFill>
          <a:ln w="38100">
            <a:solidFill>
              <a:srgbClr val="ACC7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63" name="TextBox 3">
            <a:extLst>
              <a:ext uri="{FF2B5EF4-FFF2-40B4-BE49-F238E27FC236}">
                <a16:creationId xmlns="" xmlns:a16="http://schemas.microsoft.com/office/drawing/2014/main" id="{1B5927A5-70D5-844A-ADD7-76625FDD4CB4}"/>
              </a:ext>
            </a:extLst>
          </p:cNvPr>
          <p:cNvSpPr txBox="1"/>
          <p:nvPr/>
        </p:nvSpPr>
        <p:spPr>
          <a:xfrm>
            <a:off x="6475212" y="2211710"/>
            <a:ext cx="1667796" cy="26897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pl-PL" sz="1200" b="1" dirty="0">
                <a:solidFill>
                  <a:schemeClr val="accent1"/>
                </a:solidFill>
                <a:cs typeface="Trebuchet MS"/>
                <a:hlinkClick r:id="rId9"/>
              </a:rPr>
              <a:t>Filmy </a:t>
            </a:r>
            <a:r>
              <a:rPr lang="pl-PL" sz="1200" b="1" dirty="0" smtClean="0">
                <a:solidFill>
                  <a:schemeClr val="accent1"/>
                </a:solidFill>
                <a:cs typeface="Trebuchet MS"/>
                <a:hlinkClick r:id="rId9"/>
              </a:rPr>
              <a:t>z serii „Napo”</a:t>
            </a:r>
            <a:endParaRPr lang="pl-PL" sz="1200" b="1" dirty="0">
              <a:solidFill>
                <a:schemeClr val="accent1"/>
              </a:solidFill>
              <a:cs typeface="Trebuchet MS"/>
              <a:hlinkClick r:id="rId9"/>
            </a:endParaRPr>
          </a:p>
        </p:txBody>
      </p:sp>
      <p:sp>
        <p:nvSpPr>
          <p:cNvPr id="64" name="Rettangolo con angoli arrotondati 63">
            <a:hlinkClick r:id="rId9"/>
            <a:extLst>
              <a:ext uri="{FF2B5EF4-FFF2-40B4-BE49-F238E27FC236}">
                <a16:creationId xmlns="" xmlns:a16="http://schemas.microsoft.com/office/drawing/2014/main" id="{8F5E9510-F1D8-8F4D-A14F-AB3EADA8DCA5}"/>
              </a:ext>
            </a:extLst>
          </p:cNvPr>
          <p:cNvSpPr/>
          <p:nvPr/>
        </p:nvSpPr>
        <p:spPr>
          <a:xfrm>
            <a:off x="6475213" y="1095572"/>
            <a:ext cx="1667796" cy="973423"/>
          </a:xfrm>
          <a:prstGeom prst="roundRect">
            <a:avLst>
              <a:gd name="adj" fmla="val 11563"/>
            </a:avLst>
          </a:prstGeom>
          <a:blipFill>
            <a:blip r:embed="rId10"/>
            <a:stretch>
              <a:fillRect/>
            </a:stretch>
          </a:blipFill>
          <a:ln w="38100">
            <a:solidFill>
              <a:srgbClr val="ACC7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66" name="TextBox 3">
            <a:extLst>
              <a:ext uri="{FF2B5EF4-FFF2-40B4-BE49-F238E27FC236}">
                <a16:creationId xmlns="" xmlns:a16="http://schemas.microsoft.com/office/drawing/2014/main" id="{252EDFDC-DD85-7B4D-A2E4-5EE3AD9119D0}"/>
              </a:ext>
            </a:extLst>
          </p:cNvPr>
          <p:cNvSpPr txBox="1"/>
          <p:nvPr/>
        </p:nvSpPr>
        <p:spPr>
          <a:xfrm>
            <a:off x="527939" y="3936300"/>
            <a:ext cx="1667796" cy="26897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pl-PL" sz="1200" b="1">
                <a:solidFill>
                  <a:schemeClr val="accent1"/>
                </a:solidFill>
                <a:cs typeface="Trebuchet MS"/>
                <a:hlinkClick r:id="rId11"/>
              </a:rPr>
              <a:t>OSHwiki</a:t>
            </a:r>
          </a:p>
        </p:txBody>
      </p:sp>
      <p:sp>
        <p:nvSpPr>
          <p:cNvPr id="67" name="Rettangolo con angoli arrotondati 66">
            <a:hlinkClick r:id="rId11"/>
            <a:extLst>
              <a:ext uri="{FF2B5EF4-FFF2-40B4-BE49-F238E27FC236}">
                <a16:creationId xmlns="" xmlns:a16="http://schemas.microsoft.com/office/drawing/2014/main" id="{393E5697-88AB-1543-84E9-545014E09E6E}"/>
              </a:ext>
            </a:extLst>
          </p:cNvPr>
          <p:cNvSpPr/>
          <p:nvPr/>
        </p:nvSpPr>
        <p:spPr>
          <a:xfrm>
            <a:off x="527940" y="2820162"/>
            <a:ext cx="1667796" cy="973423"/>
          </a:xfrm>
          <a:prstGeom prst="roundRect">
            <a:avLst>
              <a:gd name="adj" fmla="val 11563"/>
            </a:avLst>
          </a:prstGeom>
          <a:blipFill>
            <a:blip r:embed="rId12"/>
            <a:stretch>
              <a:fillRect/>
            </a:stretch>
          </a:blipFill>
          <a:ln w="38100">
            <a:solidFill>
              <a:srgbClr val="ACC7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69" name="TextBox 3">
            <a:extLst>
              <a:ext uri="{FF2B5EF4-FFF2-40B4-BE49-F238E27FC236}">
                <a16:creationId xmlns="" xmlns:a16="http://schemas.microsoft.com/office/drawing/2014/main" id="{2DCF56B5-47AC-8B49-9297-751FD8A12126}"/>
              </a:ext>
            </a:extLst>
          </p:cNvPr>
          <p:cNvSpPr txBox="1"/>
          <p:nvPr/>
        </p:nvSpPr>
        <p:spPr>
          <a:xfrm>
            <a:off x="2510363" y="3998658"/>
            <a:ext cx="1667796" cy="26897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pl-PL" sz="1200" b="1">
                <a:solidFill>
                  <a:schemeClr val="accent1"/>
                </a:solidFill>
                <a:cs typeface="Trebuchet MS"/>
                <a:hlinkClick r:id="rId13"/>
              </a:rPr>
              <a:t>Praktyczne narzędzia</a:t>
            </a:r>
          </a:p>
          <a:p>
            <a:pPr algn="ctr"/>
            <a:r>
              <a:rPr lang="pl-PL" sz="1200" b="1">
                <a:solidFill>
                  <a:schemeClr val="accent1"/>
                </a:solidFill>
                <a:cs typeface="Trebuchet MS"/>
                <a:hlinkClick r:id="rId13"/>
              </a:rPr>
              <a:t>i wytyczne</a:t>
            </a:r>
          </a:p>
        </p:txBody>
      </p:sp>
      <p:sp>
        <p:nvSpPr>
          <p:cNvPr id="70" name="Rettangolo con angoli arrotondati 69">
            <a:hlinkClick r:id="rId13"/>
            <a:extLst>
              <a:ext uri="{FF2B5EF4-FFF2-40B4-BE49-F238E27FC236}">
                <a16:creationId xmlns="" xmlns:a16="http://schemas.microsoft.com/office/drawing/2014/main" id="{8DA707C4-F112-664C-AC3E-5475E6F2923B}"/>
              </a:ext>
            </a:extLst>
          </p:cNvPr>
          <p:cNvSpPr/>
          <p:nvPr/>
        </p:nvSpPr>
        <p:spPr>
          <a:xfrm>
            <a:off x="2510364" y="2820162"/>
            <a:ext cx="1667796" cy="973423"/>
          </a:xfrm>
          <a:prstGeom prst="roundRect">
            <a:avLst>
              <a:gd name="adj" fmla="val 11563"/>
            </a:avLst>
          </a:prstGeom>
          <a:blipFill>
            <a:blip r:embed="rId14"/>
            <a:stretch>
              <a:fillRect/>
            </a:stretch>
          </a:blipFill>
          <a:ln w="38100">
            <a:solidFill>
              <a:srgbClr val="ACC7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72" name="TextBox 3">
            <a:extLst>
              <a:ext uri="{FF2B5EF4-FFF2-40B4-BE49-F238E27FC236}">
                <a16:creationId xmlns="" xmlns:a16="http://schemas.microsoft.com/office/drawing/2014/main" id="{7C00CD0A-98F9-CB49-9F1F-1D053DD78889}"/>
              </a:ext>
            </a:extLst>
          </p:cNvPr>
          <p:cNvSpPr txBox="1"/>
          <p:nvPr/>
        </p:nvSpPr>
        <p:spPr>
          <a:xfrm>
            <a:off x="4492787" y="3936300"/>
            <a:ext cx="1667796" cy="26897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pl-PL" sz="1200" b="1">
                <a:solidFill>
                  <a:schemeClr val="accent1"/>
                </a:solidFill>
                <a:cs typeface="Trebuchet MS"/>
                <a:hlinkClick r:id="rId15"/>
              </a:rPr>
              <a:t>Studia przypadków</a:t>
            </a:r>
          </a:p>
        </p:txBody>
      </p:sp>
      <p:sp>
        <p:nvSpPr>
          <p:cNvPr id="73" name="Rettangolo con angoli arrotondati 72">
            <a:hlinkClick r:id="rId15"/>
            <a:extLst>
              <a:ext uri="{FF2B5EF4-FFF2-40B4-BE49-F238E27FC236}">
                <a16:creationId xmlns="" xmlns:a16="http://schemas.microsoft.com/office/drawing/2014/main" id="{87481864-AE44-D145-A947-37B1CEAD0459}"/>
              </a:ext>
            </a:extLst>
          </p:cNvPr>
          <p:cNvSpPr/>
          <p:nvPr/>
        </p:nvSpPr>
        <p:spPr>
          <a:xfrm>
            <a:off x="4492788" y="2820162"/>
            <a:ext cx="1667796" cy="973423"/>
          </a:xfrm>
          <a:prstGeom prst="roundRect">
            <a:avLst>
              <a:gd name="adj" fmla="val 11563"/>
            </a:avLst>
          </a:prstGeom>
          <a:blipFill>
            <a:blip r:embed="rId16"/>
            <a:stretch>
              <a:fillRect/>
            </a:stretch>
          </a:blipFill>
          <a:ln w="38100">
            <a:solidFill>
              <a:srgbClr val="ACC7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75" name="TextBox 3">
            <a:extLst>
              <a:ext uri="{FF2B5EF4-FFF2-40B4-BE49-F238E27FC236}">
                <a16:creationId xmlns="" xmlns:a16="http://schemas.microsoft.com/office/drawing/2014/main" id="{64E9984E-5735-8C4C-BC73-6A6C18D88CCB}"/>
              </a:ext>
            </a:extLst>
          </p:cNvPr>
          <p:cNvSpPr txBox="1"/>
          <p:nvPr/>
        </p:nvSpPr>
        <p:spPr>
          <a:xfrm>
            <a:off x="6475212" y="3936300"/>
            <a:ext cx="1667796" cy="26897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pl-PL" sz="1200" b="1">
                <a:solidFill>
                  <a:schemeClr val="accent1"/>
                </a:solidFill>
                <a:cs typeface="Trebuchet MS"/>
                <a:hlinkClick r:id="rId17"/>
              </a:rPr>
              <a:t>Przepisy prawne</a:t>
            </a:r>
          </a:p>
        </p:txBody>
      </p:sp>
      <p:sp>
        <p:nvSpPr>
          <p:cNvPr id="76" name="Rettangolo con angoli arrotondati 75">
            <a:hlinkClick r:id="rId17"/>
            <a:extLst>
              <a:ext uri="{FF2B5EF4-FFF2-40B4-BE49-F238E27FC236}">
                <a16:creationId xmlns="" xmlns:a16="http://schemas.microsoft.com/office/drawing/2014/main" id="{64EB01B3-5F3C-DC4B-97C3-0F5BE824D861}"/>
              </a:ext>
            </a:extLst>
          </p:cNvPr>
          <p:cNvSpPr/>
          <p:nvPr/>
        </p:nvSpPr>
        <p:spPr>
          <a:xfrm>
            <a:off x="6475213" y="2820162"/>
            <a:ext cx="1667796" cy="973423"/>
          </a:xfrm>
          <a:prstGeom prst="roundRect">
            <a:avLst>
              <a:gd name="adj" fmla="val 11563"/>
            </a:avLst>
          </a:prstGeom>
          <a:blipFill>
            <a:blip r:embed="rId18"/>
            <a:stretch>
              <a:fillRect/>
            </a:stretch>
          </a:blipFill>
          <a:ln w="38100">
            <a:solidFill>
              <a:srgbClr val="ACC7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742397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7939" y="-1"/>
            <a:ext cx="7481935" cy="635945"/>
          </a:xfrm>
        </p:spPr>
        <p:txBody>
          <a:bodyPr lIns="0" tIns="0" rIns="0" bIns="0"/>
          <a:lstStyle/>
          <a:p>
            <a:r>
              <a:rPr lang="pl-PL" sz="2400" dirty="0"/>
              <a:t>Jak wziąć udział w kampanii?</a:t>
            </a:r>
          </a:p>
        </p:txBody>
      </p:sp>
      <p:sp>
        <p:nvSpPr>
          <p:cNvPr id="23" name="TextBox 3">
            <a:extLst>
              <a:ext uri="{FF2B5EF4-FFF2-40B4-BE49-F238E27FC236}">
                <a16:creationId xmlns="" xmlns:a16="http://schemas.microsoft.com/office/drawing/2014/main" id="{AACEA93C-4F34-8647-9D05-C55D7036EF4C}"/>
              </a:ext>
            </a:extLst>
          </p:cNvPr>
          <p:cNvSpPr txBox="1"/>
          <p:nvPr/>
        </p:nvSpPr>
        <p:spPr>
          <a:xfrm>
            <a:off x="1519151" y="2211710"/>
            <a:ext cx="1667796" cy="26897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pl-PL" sz="1200" b="1">
                <a:solidFill>
                  <a:schemeClr val="accent1"/>
                </a:solidFill>
                <a:cs typeface="Trebuchet MS"/>
                <a:hlinkClick r:id="rId3"/>
              </a:rPr>
              <a:t>Europejski Tydzień</a:t>
            </a:r>
          </a:p>
        </p:txBody>
      </p:sp>
      <p:sp>
        <p:nvSpPr>
          <p:cNvPr id="24" name="Rettangolo con angoli arrotondati 23">
            <a:hlinkClick r:id="rId3"/>
            <a:extLst>
              <a:ext uri="{FF2B5EF4-FFF2-40B4-BE49-F238E27FC236}">
                <a16:creationId xmlns="" xmlns:a16="http://schemas.microsoft.com/office/drawing/2014/main" id="{5AB30924-049C-754A-85DB-28FDEBBF444E}"/>
              </a:ext>
            </a:extLst>
          </p:cNvPr>
          <p:cNvSpPr/>
          <p:nvPr/>
        </p:nvSpPr>
        <p:spPr>
          <a:xfrm>
            <a:off x="1519152" y="1095572"/>
            <a:ext cx="1667796" cy="973423"/>
          </a:xfrm>
          <a:prstGeom prst="roundRect">
            <a:avLst>
              <a:gd name="adj" fmla="val 11563"/>
            </a:avLst>
          </a:prstGeom>
          <a:blipFill>
            <a:blip r:embed="rId4"/>
            <a:stretch>
              <a:fillRect/>
            </a:stretch>
          </a:blipFill>
          <a:ln w="38100">
            <a:solidFill>
              <a:srgbClr val="ACC7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25" name="TextBox 3">
            <a:extLst>
              <a:ext uri="{FF2B5EF4-FFF2-40B4-BE49-F238E27FC236}">
                <a16:creationId xmlns="" xmlns:a16="http://schemas.microsoft.com/office/drawing/2014/main" id="{9E26C0B7-D8D4-1A45-8EF6-5E10DFF345A8}"/>
              </a:ext>
            </a:extLst>
          </p:cNvPr>
          <p:cNvSpPr txBox="1"/>
          <p:nvPr/>
        </p:nvSpPr>
        <p:spPr>
          <a:xfrm>
            <a:off x="3501575" y="2211710"/>
            <a:ext cx="1667796" cy="26897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pl-PL" sz="1200" b="1">
                <a:solidFill>
                  <a:schemeClr val="accent1"/>
                </a:solidFill>
                <a:cs typeface="Trebuchet MS"/>
                <a:hlinkClick r:id="rId5"/>
              </a:rPr>
              <a:t>Partnerstwo w ramach kampanii</a:t>
            </a:r>
          </a:p>
        </p:txBody>
      </p:sp>
      <p:sp>
        <p:nvSpPr>
          <p:cNvPr id="26" name="Rettangolo con angoli arrotondati 25">
            <a:hlinkClick r:id="rId5"/>
            <a:extLst>
              <a:ext uri="{FF2B5EF4-FFF2-40B4-BE49-F238E27FC236}">
                <a16:creationId xmlns="" xmlns:a16="http://schemas.microsoft.com/office/drawing/2014/main" id="{C46D7997-6A76-5644-92CD-9EB9B7F4206B}"/>
              </a:ext>
            </a:extLst>
          </p:cNvPr>
          <p:cNvSpPr/>
          <p:nvPr/>
        </p:nvSpPr>
        <p:spPr>
          <a:xfrm>
            <a:off x="3501576" y="1095572"/>
            <a:ext cx="1667796" cy="973423"/>
          </a:xfrm>
          <a:prstGeom prst="roundRect">
            <a:avLst>
              <a:gd name="adj" fmla="val 11563"/>
            </a:avLst>
          </a:prstGeom>
          <a:blipFill>
            <a:blip r:embed="rId6"/>
            <a:stretch>
              <a:fillRect/>
            </a:stretch>
          </a:blipFill>
          <a:ln w="38100">
            <a:solidFill>
              <a:srgbClr val="ACC7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7" name="TextBox 3">
            <a:extLst>
              <a:ext uri="{FF2B5EF4-FFF2-40B4-BE49-F238E27FC236}">
                <a16:creationId xmlns="" xmlns:a16="http://schemas.microsoft.com/office/drawing/2014/main" id="{BC3D7309-1FAD-C248-860C-FFF503EBA0D6}"/>
              </a:ext>
            </a:extLst>
          </p:cNvPr>
          <p:cNvSpPr txBox="1"/>
          <p:nvPr/>
        </p:nvSpPr>
        <p:spPr>
          <a:xfrm>
            <a:off x="5483999" y="2211710"/>
            <a:ext cx="1667796" cy="26897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pl-PL" sz="1200" b="1" dirty="0">
                <a:solidFill>
                  <a:schemeClr val="accent1"/>
                </a:solidFill>
                <a:cs typeface="Trebuchet MS"/>
                <a:hlinkClick r:id="rId7"/>
              </a:rPr>
              <a:t>Konkurs </a:t>
            </a:r>
            <a:r>
              <a:rPr lang="pl-PL" sz="1200" b="1" dirty="0" smtClean="0">
                <a:solidFill>
                  <a:schemeClr val="accent1"/>
                </a:solidFill>
                <a:cs typeface="Trebuchet MS"/>
                <a:hlinkClick r:id="rId7"/>
              </a:rPr>
              <a:t>Dobrych </a:t>
            </a:r>
            <a:r>
              <a:rPr lang="pl-PL" sz="1200" b="1" dirty="0">
                <a:solidFill>
                  <a:schemeClr val="accent1"/>
                </a:solidFill>
                <a:cs typeface="Trebuchet MS"/>
                <a:hlinkClick r:id="rId7"/>
              </a:rPr>
              <a:t>P</a:t>
            </a:r>
            <a:r>
              <a:rPr lang="pl-PL" sz="1200" b="1" dirty="0" smtClean="0">
                <a:solidFill>
                  <a:schemeClr val="accent1"/>
                </a:solidFill>
                <a:cs typeface="Trebuchet MS"/>
                <a:hlinkClick r:id="rId7"/>
              </a:rPr>
              <a:t>raktyk</a:t>
            </a:r>
            <a:endParaRPr lang="pl-PL" sz="1200" b="1" dirty="0">
              <a:solidFill>
                <a:schemeClr val="accent1"/>
              </a:solidFill>
              <a:cs typeface="Trebuchet MS"/>
              <a:hlinkClick r:id="rId7"/>
            </a:endParaRPr>
          </a:p>
        </p:txBody>
      </p:sp>
      <p:sp>
        <p:nvSpPr>
          <p:cNvPr id="28" name="Rettangolo con angoli arrotondati 27">
            <a:hlinkClick r:id="rId7"/>
            <a:extLst>
              <a:ext uri="{FF2B5EF4-FFF2-40B4-BE49-F238E27FC236}">
                <a16:creationId xmlns="" xmlns:a16="http://schemas.microsoft.com/office/drawing/2014/main" id="{218E440A-5518-564C-9FAD-CD3E3460EC92}"/>
              </a:ext>
            </a:extLst>
          </p:cNvPr>
          <p:cNvSpPr/>
          <p:nvPr/>
        </p:nvSpPr>
        <p:spPr>
          <a:xfrm>
            <a:off x="5484000" y="1095572"/>
            <a:ext cx="1667796" cy="973423"/>
          </a:xfrm>
          <a:prstGeom prst="roundRect">
            <a:avLst>
              <a:gd name="adj" fmla="val 11563"/>
            </a:avLst>
          </a:prstGeom>
          <a:blipFill>
            <a:blip r:embed="rId8"/>
            <a:stretch>
              <a:fillRect/>
            </a:stretch>
          </a:blipFill>
          <a:ln w="38100">
            <a:solidFill>
              <a:srgbClr val="ACC7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29" name="TextBox 3">
            <a:extLst>
              <a:ext uri="{FF2B5EF4-FFF2-40B4-BE49-F238E27FC236}">
                <a16:creationId xmlns="" xmlns:a16="http://schemas.microsoft.com/office/drawing/2014/main" id="{C45F702A-F941-2242-B4CC-5E135CA46652}"/>
              </a:ext>
            </a:extLst>
          </p:cNvPr>
          <p:cNvSpPr txBox="1"/>
          <p:nvPr/>
        </p:nvSpPr>
        <p:spPr>
          <a:xfrm>
            <a:off x="527939" y="3936300"/>
            <a:ext cx="1667796" cy="26897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pl-PL" sz="1200" b="1">
                <a:solidFill>
                  <a:schemeClr val="accent1"/>
                </a:solidFill>
                <a:cs typeface="Trebuchet MS"/>
                <a:hlinkClick r:id="rId9"/>
              </a:rPr>
              <a:t>Zestaw narzędzi do prowadzenia kampanii</a:t>
            </a:r>
          </a:p>
        </p:txBody>
      </p:sp>
      <p:sp>
        <p:nvSpPr>
          <p:cNvPr id="30" name="Rettangolo con angoli arrotondati 29">
            <a:hlinkClick r:id="rId9"/>
            <a:extLst>
              <a:ext uri="{FF2B5EF4-FFF2-40B4-BE49-F238E27FC236}">
                <a16:creationId xmlns="" xmlns:a16="http://schemas.microsoft.com/office/drawing/2014/main" id="{C9E63BB8-81BA-CA46-8D22-912A07C8706A}"/>
              </a:ext>
            </a:extLst>
          </p:cNvPr>
          <p:cNvSpPr/>
          <p:nvPr/>
        </p:nvSpPr>
        <p:spPr>
          <a:xfrm>
            <a:off x="527940" y="2820162"/>
            <a:ext cx="1667796" cy="973423"/>
          </a:xfrm>
          <a:prstGeom prst="roundRect">
            <a:avLst>
              <a:gd name="adj" fmla="val 11563"/>
            </a:avLst>
          </a:prstGeom>
          <a:blipFill>
            <a:blip r:embed="rId10"/>
            <a:stretch>
              <a:fillRect/>
            </a:stretch>
          </a:blipFill>
          <a:ln w="38100">
            <a:solidFill>
              <a:srgbClr val="ACC7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31" name="TextBox 3">
            <a:extLst>
              <a:ext uri="{FF2B5EF4-FFF2-40B4-BE49-F238E27FC236}">
                <a16:creationId xmlns="" xmlns:a16="http://schemas.microsoft.com/office/drawing/2014/main" id="{F682761C-A262-B542-A175-60A9B90879FF}"/>
              </a:ext>
            </a:extLst>
          </p:cNvPr>
          <p:cNvSpPr txBox="1"/>
          <p:nvPr/>
        </p:nvSpPr>
        <p:spPr>
          <a:xfrm>
            <a:off x="2510363" y="3921964"/>
            <a:ext cx="1667796" cy="26897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pl-PL" sz="1200" b="1">
                <a:solidFill>
                  <a:schemeClr val="accent1"/>
                </a:solidFill>
                <a:cs typeface="Trebuchet MS"/>
                <a:hlinkClick r:id="rId11"/>
              </a:rPr>
              <a:t>Materiały do prowadzenia kampanii</a:t>
            </a:r>
          </a:p>
        </p:txBody>
      </p:sp>
      <p:sp>
        <p:nvSpPr>
          <p:cNvPr id="32" name="Rettangolo con angoli arrotondati 31">
            <a:hlinkClick r:id="rId11"/>
            <a:extLst>
              <a:ext uri="{FF2B5EF4-FFF2-40B4-BE49-F238E27FC236}">
                <a16:creationId xmlns="" xmlns:a16="http://schemas.microsoft.com/office/drawing/2014/main" id="{3D6A1172-F7BC-8044-88EC-412029693673}"/>
              </a:ext>
            </a:extLst>
          </p:cNvPr>
          <p:cNvSpPr/>
          <p:nvPr/>
        </p:nvSpPr>
        <p:spPr>
          <a:xfrm>
            <a:off x="2510364" y="2820162"/>
            <a:ext cx="1667796" cy="973423"/>
          </a:xfrm>
          <a:prstGeom prst="roundRect">
            <a:avLst>
              <a:gd name="adj" fmla="val 11563"/>
            </a:avLst>
          </a:prstGeom>
          <a:blipFill>
            <a:blip r:embed="rId12"/>
            <a:stretch>
              <a:fillRect/>
            </a:stretch>
          </a:blipFill>
          <a:ln w="38100">
            <a:solidFill>
              <a:srgbClr val="ACC7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33" name="TextBox 3">
            <a:extLst>
              <a:ext uri="{FF2B5EF4-FFF2-40B4-BE49-F238E27FC236}">
                <a16:creationId xmlns="" xmlns:a16="http://schemas.microsoft.com/office/drawing/2014/main" id="{A218E24A-669C-8443-A2D1-EE4317507E6F}"/>
              </a:ext>
            </a:extLst>
          </p:cNvPr>
          <p:cNvSpPr txBox="1"/>
          <p:nvPr/>
        </p:nvSpPr>
        <p:spPr>
          <a:xfrm>
            <a:off x="4492787" y="3936300"/>
            <a:ext cx="1667796" cy="26897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pl-PL" sz="1200" b="1">
                <a:solidFill>
                  <a:schemeClr val="accent1"/>
                </a:solidFill>
                <a:cs typeface="Trebuchet MS"/>
                <a:hlinkClick r:id="rId13"/>
              </a:rPr>
              <a:t>Wydarzenia</a:t>
            </a:r>
          </a:p>
        </p:txBody>
      </p:sp>
      <p:sp>
        <p:nvSpPr>
          <p:cNvPr id="34" name="Rettangolo con angoli arrotondati 33">
            <a:hlinkClick r:id="rId13"/>
            <a:extLst>
              <a:ext uri="{FF2B5EF4-FFF2-40B4-BE49-F238E27FC236}">
                <a16:creationId xmlns="" xmlns:a16="http://schemas.microsoft.com/office/drawing/2014/main" id="{F0350AF5-6140-BB43-BFBF-D94C4392F467}"/>
              </a:ext>
            </a:extLst>
          </p:cNvPr>
          <p:cNvSpPr/>
          <p:nvPr/>
        </p:nvSpPr>
        <p:spPr>
          <a:xfrm>
            <a:off x="4492788" y="2820162"/>
            <a:ext cx="1667796" cy="973423"/>
          </a:xfrm>
          <a:prstGeom prst="roundRect">
            <a:avLst>
              <a:gd name="adj" fmla="val 11563"/>
            </a:avLst>
          </a:prstGeom>
          <a:blipFill>
            <a:blip r:embed="rId14"/>
            <a:stretch>
              <a:fillRect/>
            </a:stretch>
          </a:blipFill>
          <a:ln w="38100">
            <a:solidFill>
              <a:srgbClr val="ACC7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5" name="TextBox 3">
            <a:extLst>
              <a:ext uri="{FF2B5EF4-FFF2-40B4-BE49-F238E27FC236}">
                <a16:creationId xmlns="" xmlns:a16="http://schemas.microsoft.com/office/drawing/2014/main" id="{D1F14980-EF38-9F43-BC06-25F35914E1E1}"/>
              </a:ext>
            </a:extLst>
          </p:cNvPr>
          <p:cNvSpPr txBox="1"/>
          <p:nvPr/>
        </p:nvSpPr>
        <p:spPr>
          <a:xfrm>
            <a:off x="6475212" y="3936300"/>
            <a:ext cx="1667796" cy="26897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pl-PL" sz="1200" b="1" dirty="0" smtClean="0">
                <a:solidFill>
                  <a:schemeClr val="accent1"/>
                </a:solidFill>
                <a:cs typeface="Trebuchet MS"/>
                <a:hlinkClick r:id="rId15"/>
              </a:rPr>
              <a:t>Poświadczenie  </a:t>
            </a:r>
            <a:r>
              <a:rPr lang="pl-PL" sz="1200" b="1" dirty="0">
                <a:solidFill>
                  <a:schemeClr val="accent1"/>
                </a:solidFill>
                <a:cs typeface="Trebuchet MS"/>
                <a:hlinkClick r:id="rId15"/>
              </a:rPr>
              <a:t>uczestnictwa</a:t>
            </a:r>
          </a:p>
        </p:txBody>
      </p:sp>
      <p:sp>
        <p:nvSpPr>
          <p:cNvPr id="36" name="Rettangolo con angoli arrotondati 35">
            <a:hlinkClick r:id="rId15"/>
            <a:extLst>
              <a:ext uri="{FF2B5EF4-FFF2-40B4-BE49-F238E27FC236}">
                <a16:creationId xmlns="" xmlns:a16="http://schemas.microsoft.com/office/drawing/2014/main" id="{EAE1D457-1B09-2543-B3F9-58A68F4CC5BC}"/>
              </a:ext>
            </a:extLst>
          </p:cNvPr>
          <p:cNvSpPr/>
          <p:nvPr/>
        </p:nvSpPr>
        <p:spPr>
          <a:xfrm>
            <a:off x="6475213" y="2820162"/>
            <a:ext cx="1667796" cy="973423"/>
          </a:xfrm>
          <a:prstGeom prst="roundRect">
            <a:avLst>
              <a:gd name="adj" fmla="val 11563"/>
            </a:avLst>
          </a:prstGeom>
          <a:blipFill>
            <a:blip r:embed="rId16"/>
            <a:stretch>
              <a:fillRect/>
            </a:stretch>
          </a:blipFill>
          <a:ln w="38100">
            <a:solidFill>
              <a:srgbClr val="ACC7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975098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750" y="0"/>
            <a:ext cx="6840562" cy="665308"/>
          </a:xfrm>
        </p:spPr>
        <p:txBody>
          <a:bodyPr lIns="0" tIns="0" rIns="0" bIns="0"/>
          <a:lstStyle/>
          <a:p>
            <a:pPr>
              <a:lnSpc>
                <a:spcPts val="2000"/>
              </a:lnSpc>
            </a:pPr>
            <a:r>
              <a:rPr lang="pl-PL" sz="2400" dirty="0"/>
              <a:t>Dołącz do kampanii </a:t>
            </a:r>
            <a:r>
              <a:rPr lang="pl-PL" sz="2400" dirty="0" smtClean="0"/>
              <a:t>„</a:t>
            </a:r>
            <a:r>
              <a:rPr lang="pl-PL" sz="2400" dirty="0"/>
              <a:t>Dźwigaj z </a:t>
            </a:r>
            <a:r>
              <a:rPr lang="pl-PL" sz="2400" dirty="0" smtClean="0"/>
              <a:t>głową”!</a:t>
            </a:r>
            <a:endParaRPr lang="pl-PL" sz="2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627534"/>
            <a:ext cx="7180579" cy="4039076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0001" y="843558"/>
            <a:ext cx="8284450" cy="3645000"/>
          </a:xfrm>
        </p:spPr>
        <p:txBody>
          <a:bodyPr>
            <a:normAutofit/>
          </a:bodyPr>
          <a:lstStyle/>
          <a:p>
            <a:pPr>
              <a:buSzPct val="120000"/>
              <a:buBlip>
                <a:blip r:embed="rId4"/>
              </a:buBlip>
            </a:pPr>
            <a:r>
              <a:rPr lang="pl-PL" sz="1600" dirty="0">
                <a:solidFill>
                  <a:schemeClr val="accent1"/>
                </a:solidFill>
              </a:rPr>
              <a:t>Więcej informacji można znaleźć na stronie internetowej kampanii:</a:t>
            </a:r>
          </a:p>
          <a:p>
            <a:pPr marL="189000" lvl="1" indent="0">
              <a:buSzPct val="120000"/>
              <a:buNone/>
            </a:pPr>
            <a:r>
              <a:rPr lang="pl-PL" sz="1600" b="1" dirty="0">
                <a:solidFill>
                  <a:schemeClr val="accent1"/>
                </a:solidFill>
                <a:hlinkClick r:id="rId5"/>
              </a:rPr>
              <a:t>www.healthy-workplaces.eu</a:t>
            </a:r>
          </a:p>
          <a:p>
            <a:pPr lvl="1">
              <a:buSzPct val="120000"/>
              <a:buBlip>
                <a:blip r:embed="rId4"/>
              </a:buBlip>
            </a:pPr>
            <a:endParaRPr lang="en-US" sz="1600" dirty="0">
              <a:solidFill>
                <a:schemeClr val="accent1"/>
              </a:solidFill>
            </a:endParaRPr>
          </a:p>
          <a:p>
            <a:pPr>
              <a:buSzPct val="120000"/>
              <a:buBlip>
                <a:blip r:embed="rId4"/>
              </a:buBlip>
            </a:pPr>
            <a:r>
              <a:rPr lang="pl-PL" sz="1600" dirty="0" smtClean="0">
                <a:solidFill>
                  <a:schemeClr val="accent1"/>
                </a:solidFill>
              </a:rPr>
              <a:t>Zaprenumeruj </a:t>
            </a:r>
            <a:r>
              <a:rPr lang="pl-PL" sz="1600" dirty="0">
                <a:solidFill>
                  <a:schemeClr val="accent1"/>
                </a:solidFill>
              </a:rPr>
              <a:t>biuletyn </a:t>
            </a:r>
            <a:r>
              <a:rPr lang="pl-PL" sz="1600" dirty="0" smtClean="0">
                <a:solidFill>
                  <a:schemeClr val="accent1"/>
                </a:solidFill>
              </a:rPr>
              <a:t>nt.</a:t>
            </a:r>
            <a:r>
              <a:rPr lang="pl-PL" sz="1600" dirty="0">
                <a:solidFill>
                  <a:schemeClr val="accent1"/>
                </a:solidFill>
              </a:rPr>
              <a:t> kampanii:</a:t>
            </a:r>
          </a:p>
          <a:p>
            <a:pPr marL="189000" lvl="1" indent="0">
              <a:buSzPct val="120000"/>
              <a:buNone/>
            </a:pPr>
            <a:r>
              <a:rPr lang="pl-PL" sz="1600" b="1" u="sng" dirty="0">
                <a:solidFill>
                  <a:schemeClr val="accent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https://healthy-workplaces.eu/en/healthy-workplaces-newsletter</a:t>
            </a:r>
          </a:p>
          <a:p>
            <a:pPr lvl="1">
              <a:buSzPct val="120000"/>
              <a:buBlip>
                <a:blip r:embed="rId4"/>
              </a:buBlip>
            </a:pPr>
            <a:endParaRPr lang="en-US" sz="1600" b="1" dirty="0">
              <a:solidFill>
                <a:schemeClr val="accent1"/>
              </a:solidFill>
            </a:endParaRPr>
          </a:p>
          <a:p>
            <a:pPr>
              <a:buSzPct val="120000"/>
              <a:buBlip>
                <a:blip r:embed="rId4"/>
              </a:buBlip>
            </a:pPr>
            <a:r>
              <a:rPr lang="pl-PL" sz="1600" dirty="0">
                <a:solidFill>
                  <a:schemeClr val="accent1"/>
                </a:solidFill>
              </a:rPr>
              <a:t>Śledź aktualne informacje o działaniach i wydarzeniach w mediach społecznościowych:</a:t>
            </a:r>
          </a:p>
          <a:p>
            <a:pPr marL="0" indent="0">
              <a:buSzPct val="120000"/>
              <a:buNone/>
            </a:pPr>
            <a:endParaRPr lang="en-US" sz="1600" dirty="0">
              <a:solidFill>
                <a:schemeClr val="accent1"/>
              </a:solidFill>
            </a:endParaRPr>
          </a:p>
          <a:p>
            <a:pPr marL="0" indent="0">
              <a:buSzPct val="120000"/>
              <a:buNone/>
            </a:pPr>
            <a:endParaRPr lang="en-US" sz="1600" dirty="0">
              <a:solidFill>
                <a:schemeClr val="accent1"/>
              </a:solidFill>
            </a:endParaRPr>
          </a:p>
          <a:p>
            <a:pPr>
              <a:buSzPct val="120000"/>
              <a:buBlip>
                <a:blip r:embed="rId4"/>
              </a:buBlip>
            </a:pPr>
            <a:r>
              <a:rPr lang="pl-PL" sz="1600" dirty="0">
                <a:solidFill>
                  <a:schemeClr val="accent1"/>
                </a:solidFill>
              </a:rPr>
              <a:t>Dowiedz się o wydarzeniach w swoim kraju we właściwym krajowym punkcie centralnym:</a:t>
            </a:r>
          </a:p>
          <a:p>
            <a:pPr marL="189000" lvl="1" indent="0">
              <a:buSzPct val="120000"/>
              <a:buNone/>
            </a:pPr>
            <a:r>
              <a:rPr lang="pl-PL" sz="1600" b="1" u="sng" dirty="0">
                <a:solidFill>
                  <a:schemeClr val="accent1"/>
                </a:solidFill>
              </a:rPr>
              <a:t>https://healthy-workplaces.eu/en/campaign-partners/national-focal-points</a:t>
            </a:r>
          </a:p>
        </p:txBody>
      </p:sp>
      <p:pic>
        <p:nvPicPr>
          <p:cNvPr id="6" name="Picture 14" descr="https://g.twimg.com/Twitter_logo_blue.png">
            <a:hlinkClick r:id="rId7"/>
            <a:extLst>
              <a:ext uri="{FF2B5EF4-FFF2-40B4-BE49-F238E27FC236}">
                <a16:creationId xmlns="" xmlns:a16="http://schemas.microsoft.com/office/drawing/2014/main" id="{D3E089A8-B42F-BE4F-A861-7BCC1F2CB1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66464" y="3075806"/>
            <a:ext cx="354287" cy="288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6" descr="https://fbcdn-sphotos-b-a.akamaihd.net/hphotos-ak-xap1/t31.0-8/1271084_10152203108461729_809245696_o.png?dl=1">
            <a:hlinkClick r:id="rId9"/>
            <a:extLst>
              <a:ext uri="{FF2B5EF4-FFF2-40B4-BE49-F238E27FC236}">
                <a16:creationId xmlns="" xmlns:a16="http://schemas.microsoft.com/office/drawing/2014/main" id="{58B762EE-C070-0F4F-B862-66BE1D7E68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97895" y="3075806"/>
            <a:ext cx="288032" cy="288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2" descr="https://lh4.googleusercontent.com/9Difi9bypu9-FoUsfFWpX6odYLLjXQk_q0aPxZBSFynecMOSLoKRKWRWIfZdXRGOdXMZCahrLBG6vWrwIeT-A26iDjTucgFVCP0Fuzr79BHW5kLJ3sw">
            <a:hlinkClick r:id="rId11"/>
            <a:extLst>
              <a:ext uri="{FF2B5EF4-FFF2-40B4-BE49-F238E27FC236}">
                <a16:creationId xmlns="" xmlns:a16="http://schemas.microsoft.com/office/drawing/2014/main" id="{DE27942B-F58C-0648-B346-E78565C2BD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63071" y="3075806"/>
            <a:ext cx="288032" cy="288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8" descr="http://cincoaescomunicacion.com/wp-content/uploads/2013/11/linkedin-3.jpg">
            <a:hlinkClick r:id="rId13"/>
            <a:extLst>
              <a:ext uri="{FF2B5EF4-FFF2-40B4-BE49-F238E27FC236}">
                <a16:creationId xmlns="" xmlns:a16="http://schemas.microsoft.com/office/drawing/2014/main" id="{C9029C70-40FF-9445-8577-70D817EA75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28247" y="3075806"/>
            <a:ext cx="288032" cy="288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5" name="Gruppo 14">
            <a:extLst>
              <a:ext uri="{FF2B5EF4-FFF2-40B4-BE49-F238E27FC236}">
                <a16:creationId xmlns="" xmlns:a16="http://schemas.microsoft.com/office/drawing/2014/main" id="{0388CFF4-22DC-564E-AEE6-A3C3FAC44CCF}"/>
              </a:ext>
            </a:extLst>
          </p:cNvPr>
          <p:cNvGrpSpPr/>
          <p:nvPr/>
        </p:nvGrpSpPr>
        <p:grpSpPr>
          <a:xfrm rot="704466">
            <a:off x="7250414" y="632039"/>
            <a:ext cx="1699955" cy="1785428"/>
            <a:chOff x="4921269" y="-1388222"/>
            <a:chExt cx="2273300" cy="2387600"/>
          </a:xfrm>
        </p:grpSpPr>
        <p:pic>
          <p:nvPicPr>
            <p:cNvPr id="12" name="Immagine 11">
              <a:extLst>
                <a:ext uri="{FF2B5EF4-FFF2-40B4-BE49-F238E27FC236}">
                  <a16:creationId xmlns="" xmlns:a16="http://schemas.microsoft.com/office/drawing/2014/main" id="{221ACE0B-D1BE-F24B-8EAD-069F63F5742C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21269" y="-1388222"/>
              <a:ext cx="2273300" cy="2387600"/>
            </a:xfrm>
            <a:prstGeom prst="rect">
              <a:avLst/>
            </a:prstGeom>
          </p:spPr>
        </p:pic>
        <p:sp>
          <p:nvSpPr>
            <p:cNvPr id="13" name="CasellaDiTesto 12">
              <a:extLst>
                <a:ext uri="{FF2B5EF4-FFF2-40B4-BE49-F238E27FC236}">
                  <a16:creationId xmlns="" xmlns:a16="http://schemas.microsoft.com/office/drawing/2014/main" id="{4909E122-8126-7748-9F57-56B48E9DA9C5}"/>
                </a:ext>
              </a:extLst>
            </p:cNvPr>
            <p:cNvSpPr txBox="1"/>
            <p:nvPr/>
          </p:nvSpPr>
          <p:spPr>
            <a:xfrm>
              <a:off x="4932040" y="-351729"/>
              <a:ext cx="2016224" cy="558253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ctr" anchorCtr="0">
              <a:noAutofit/>
            </a:bodyPr>
            <a:lstStyle/>
            <a:p>
              <a:pPr algn="ctr"/>
              <a:r>
                <a:rPr lang="pl-PL" sz="1200" b="1">
                  <a:solidFill>
                    <a:schemeClr val="accent1"/>
                  </a:solidFill>
                </a:rPr>
                <a:t>2020</a:t>
              </a:r>
            </a:p>
            <a:p>
              <a:pPr algn="ctr"/>
              <a:r>
                <a:rPr lang="pl-PL" b="1">
                  <a:solidFill>
                    <a:schemeClr val="accent1"/>
                  </a:solidFill>
                </a:rPr>
                <a:t>październik</a:t>
              </a:r>
            </a:p>
          </p:txBody>
        </p:sp>
        <p:sp>
          <p:nvSpPr>
            <p:cNvPr id="14" name="CasellaDiTesto 13">
              <a:extLst>
                <a:ext uri="{FF2B5EF4-FFF2-40B4-BE49-F238E27FC236}">
                  <a16:creationId xmlns="" xmlns:a16="http://schemas.microsoft.com/office/drawing/2014/main" id="{1C202612-45C3-614B-8BCA-84796AFFC35F}"/>
                </a:ext>
              </a:extLst>
            </p:cNvPr>
            <p:cNvSpPr txBox="1"/>
            <p:nvPr/>
          </p:nvSpPr>
          <p:spPr>
            <a:xfrm>
              <a:off x="4941522" y="310347"/>
              <a:ext cx="2028485" cy="57621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pl-PL" sz="1400" b="1">
                  <a:solidFill>
                    <a:srgbClr val="ACC700"/>
                  </a:solidFill>
                </a:rPr>
                <a:t>POCZĄTEK KAMPANII</a:t>
              </a:r>
            </a:p>
          </p:txBody>
        </p:sp>
      </p:grpSp>
      <p:sp>
        <p:nvSpPr>
          <p:cNvPr id="4" name="Rectangle 3"/>
          <p:cNvSpPr/>
          <p:nvPr/>
        </p:nvSpPr>
        <p:spPr>
          <a:xfrm>
            <a:off x="2915816" y="3056061"/>
            <a:ext cx="218361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400" b="1">
                <a:solidFill>
                  <a:srgbClr val="ACC700"/>
                </a:solidFill>
              </a:rPr>
              <a:t>#EUhealthyworkplaces </a:t>
            </a:r>
          </a:p>
        </p:txBody>
      </p:sp>
    </p:spTree>
    <p:extLst>
      <p:ext uri="{BB962C8B-B14F-4D97-AF65-F5344CB8AC3E}">
        <p14:creationId xmlns:p14="http://schemas.microsoft.com/office/powerpoint/2010/main" val="18033965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9750" y="915988"/>
            <a:ext cx="5706173" cy="3312368"/>
          </a:xfrm>
        </p:spPr>
        <p:txBody>
          <a:bodyPr lIns="0" tIns="0" rIns="0" bIns="0">
            <a:noAutofit/>
          </a:bodyPr>
          <a:lstStyle/>
          <a:p>
            <a:r>
              <a:rPr lang="pl-PL" sz="1800" dirty="0"/>
              <a:t>Na czym polega problem?</a:t>
            </a:r>
          </a:p>
          <a:p>
            <a:r>
              <a:rPr lang="pl-PL" sz="1800" dirty="0" smtClean="0"/>
              <a:t>Części ciała narażone </a:t>
            </a:r>
            <a:r>
              <a:rPr lang="pl-PL" sz="1800" dirty="0"/>
              <a:t>na zaburzenia układu mięśniowo-szkieletowego</a:t>
            </a:r>
          </a:p>
          <a:p>
            <a:r>
              <a:rPr lang="pl-PL" sz="1800" dirty="0"/>
              <a:t>Czym są zaburzenia układu mięśniowo-szkieletowego związane z pracą?</a:t>
            </a:r>
          </a:p>
          <a:p>
            <a:r>
              <a:rPr lang="pl-PL" sz="1800" dirty="0"/>
              <a:t>Radzenie sobie z zaburzeniami układu mięśniowo-szkieletowego</a:t>
            </a:r>
          </a:p>
          <a:p>
            <a:r>
              <a:rPr lang="pl-PL" sz="1800" dirty="0"/>
              <a:t>Zagrożenia i zapobieganie</a:t>
            </a:r>
          </a:p>
          <a:p>
            <a:r>
              <a:rPr lang="pl-PL" sz="1800" dirty="0"/>
              <a:t>EU-OSHA i partnerzy kampanii</a:t>
            </a:r>
          </a:p>
          <a:p>
            <a:r>
              <a:rPr lang="pl-PL" sz="1800" dirty="0"/>
              <a:t>Narzędzia i zasoby związane z kampanią </a:t>
            </a:r>
          </a:p>
          <a:p>
            <a:r>
              <a:rPr lang="pl-PL" sz="1800" dirty="0"/>
              <a:t>Jak wziąć udział w kampanii?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44208" y="1347614"/>
            <a:ext cx="2358229" cy="2857417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="" xmlns:a16="http://schemas.microsoft.com/office/drawing/2014/main" id="{FE67E1C7-DA33-3742-8620-2EC6C9701E0F}"/>
              </a:ext>
            </a:extLst>
          </p:cNvPr>
          <p:cNvSpPr txBox="1">
            <a:spLocks/>
          </p:cNvSpPr>
          <p:nvPr/>
        </p:nvSpPr>
        <p:spPr>
          <a:xfrm>
            <a:off x="539750" y="0"/>
            <a:ext cx="7470122" cy="699542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257175" rtl="0" eaLnBrk="1" latinLnBrk="0" hangingPunct="1">
              <a:spcBef>
                <a:spcPct val="0"/>
              </a:spcBef>
              <a:buNone/>
              <a:defRPr sz="1350" b="1" i="0" kern="1200" baseline="0">
                <a:solidFill>
                  <a:schemeClr val="tx2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l-PL" sz="2400"/>
              <a:t>Informacje ogólne</a:t>
            </a:r>
          </a:p>
        </p:txBody>
      </p:sp>
    </p:spTree>
    <p:extLst>
      <p:ext uri="{BB962C8B-B14F-4D97-AF65-F5344CB8AC3E}">
        <p14:creationId xmlns:p14="http://schemas.microsoft.com/office/powerpoint/2010/main" val="29292960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750" y="915988"/>
            <a:ext cx="3168154" cy="287610"/>
          </a:xfrm>
        </p:spPr>
        <p:txBody>
          <a:bodyPr lIns="0" tIns="0" rIns="0" bIns="0"/>
          <a:lstStyle/>
          <a:p>
            <a:r>
              <a:rPr lang="pl-PL" sz="1400" dirty="0">
                <a:solidFill>
                  <a:srgbClr val="ACC700"/>
                </a:solidFill>
              </a:rPr>
              <a:t>EU-OSHA, ESENER 2019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>
          <a:xfrm>
            <a:off x="395536" y="1275606"/>
            <a:ext cx="4248472" cy="2922473"/>
          </a:xfrm>
        </p:spPr>
        <p:txBody>
          <a:bodyPr vert="horz" lIns="0" tIns="0" rIns="0" bIns="0" rtlCol="0" anchor="t" anchorCtr="0">
            <a:noAutofit/>
          </a:bodyPr>
          <a:lstStyle/>
          <a:p>
            <a:pPr defTabSz="257175">
              <a:spcBef>
                <a:spcPts val="338"/>
              </a:spcBef>
            </a:pPr>
            <a:r>
              <a:rPr lang="pl-PL" sz="1800" dirty="0" smtClean="0"/>
              <a:t>Zaburzenia układu mięśniowo – szkieletowego wskutek: </a:t>
            </a:r>
            <a:endParaRPr lang="pl-PL" sz="1800" dirty="0"/>
          </a:p>
          <a:p>
            <a:pPr marL="342900" indent="-342900" defTabSz="257175">
              <a:spcBef>
                <a:spcPts val="338"/>
              </a:spcBef>
              <a:buFont typeface="Arial" panose="020B0604020202020204" pitchFamily="34" charset="0"/>
              <a:buChar char="•"/>
            </a:pPr>
            <a:r>
              <a:rPr lang="pl-PL" sz="1800" dirty="0" smtClean="0"/>
              <a:t>wykonywania p</a:t>
            </a:r>
            <a:r>
              <a:rPr lang="pl-PL" sz="1800" dirty="0" smtClean="0"/>
              <a:t>owtarzalnych ruchów </a:t>
            </a:r>
            <a:r>
              <a:rPr lang="pl-PL" sz="1800" dirty="0"/>
              <a:t>rąk i ramion</a:t>
            </a:r>
          </a:p>
          <a:p>
            <a:pPr marL="342900" indent="-342900" defTabSz="257175">
              <a:spcBef>
                <a:spcPts val="338"/>
              </a:spcBef>
              <a:buFont typeface="Arial" panose="020B0604020202020204" pitchFamily="34" charset="0"/>
              <a:buChar char="•"/>
            </a:pPr>
            <a:r>
              <a:rPr lang="pl-PL" sz="1800" dirty="0" smtClean="0"/>
              <a:t>długotrwałego siedzenia</a:t>
            </a:r>
            <a:endParaRPr lang="pl-PL" sz="1800" dirty="0"/>
          </a:p>
          <a:p>
            <a:pPr marL="342900" indent="-342900" defTabSz="257175">
              <a:spcBef>
                <a:spcPts val="338"/>
              </a:spcBef>
              <a:buFont typeface="Arial" panose="020B0604020202020204" pitchFamily="34" charset="0"/>
              <a:buChar char="•"/>
            </a:pPr>
            <a:r>
              <a:rPr lang="pl-PL" sz="1800" dirty="0" smtClean="0"/>
              <a:t>podnoszenia </a:t>
            </a:r>
            <a:r>
              <a:rPr lang="pl-PL" sz="1800" dirty="0"/>
              <a:t>lub </a:t>
            </a:r>
            <a:r>
              <a:rPr lang="pl-PL" sz="1800" dirty="0" smtClean="0"/>
              <a:t>przenoszenia </a:t>
            </a:r>
            <a:r>
              <a:rPr lang="pl-PL" sz="1800" dirty="0"/>
              <a:t>osób lub </a:t>
            </a:r>
            <a:r>
              <a:rPr lang="pl-PL" sz="1800" dirty="0" smtClean="0"/>
              <a:t>ciężarów</a:t>
            </a:r>
          </a:p>
          <a:p>
            <a:pPr defTabSz="257175">
              <a:spcBef>
                <a:spcPts val="338"/>
              </a:spcBef>
            </a:pPr>
            <a:r>
              <a:rPr lang="pl-PL" sz="1800" dirty="0"/>
              <a:t>s</a:t>
            </a:r>
            <a:r>
              <a:rPr lang="pl-PL" sz="1800" dirty="0" smtClean="0"/>
              <a:t>tanowią 3/4 </a:t>
            </a:r>
            <a:r>
              <a:rPr lang="pl-PL" sz="1800" dirty="0"/>
              <a:t>czynników ryzyka </a:t>
            </a:r>
            <a:r>
              <a:rPr lang="pl-PL" sz="1800" dirty="0" smtClean="0"/>
              <a:t>najczęściej wskazywanych w </a:t>
            </a:r>
            <a:r>
              <a:rPr lang="pl-PL" sz="1800" dirty="0"/>
              <a:t>odniesieniu do bezpieczeństwa </a:t>
            </a:r>
            <a:r>
              <a:rPr lang="pl-PL" sz="1800" dirty="0" smtClean="0"/>
              <a:t>pracy </a:t>
            </a:r>
          </a:p>
          <a:p>
            <a:pPr defTabSz="257175">
              <a:spcBef>
                <a:spcPts val="338"/>
              </a:spcBef>
            </a:pPr>
            <a:r>
              <a:rPr lang="pl-PL" sz="1800" dirty="0" smtClean="0"/>
              <a:t>i zdrowia pracowników.  </a:t>
            </a:r>
            <a:endParaRPr lang="pl-PL" sz="1800" dirty="0"/>
          </a:p>
          <a:p>
            <a:pPr marL="342900" indent="-342900" defTabSz="257175">
              <a:spcBef>
                <a:spcPts val="338"/>
              </a:spcBef>
              <a:buFont typeface="Arial" panose="020B0604020202020204" pitchFamily="34" charset="0"/>
              <a:buChar char="•"/>
            </a:pPr>
            <a:endParaRPr lang="pl-PL" sz="2000" dirty="0"/>
          </a:p>
        </p:txBody>
      </p:sp>
      <p:sp>
        <p:nvSpPr>
          <p:cNvPr id="8" name="Title 1">
            <a:extLst>
              <a:ext uri="{FF2B5EF4-FFF2-40B4-BE49-F238E27FC236}">
                <a16:creationId xmlns="" xmlns:a16="http://schemas.microsoft.com/office/drawing/2014/main" id="{087F3F53-F634-B04E-B8FC-4FC25901A911}"/>
              </a:ext>
            </a:extLst>
          </p:cNvPr>
          <p:cNvSpPr txBox="1">
            <a:spLocks/>
          </p:cNvSpPr>
          <p:nvPr/>
        </p:nvSpPr>
        <p:spPr>
          <a:xfrm>
            <a:off x="539750" y="0"/>
            <a:ext cx="7470122" cy="699542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257175" rtl="0" eaLnBrk="1" latinLnBrk="0" hangingPunct="1">
              <a:spcBef>
                <a:spcPct val="0"/>
              </a:spcBef>
              <a:buNone/>
              <a:defRPr sz="1350" b="1" i="0" kern="1200" baseline="0">
                <a:solidFill>
                  <a:schemeClr val="tx2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l-PL" sz="2400"/>
              <a:t>Na czym polega problem?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4814333" y="1203598"/>
            <a:ext cx="3430075" cy="3168377"/>
            <a:chOff x="4526301" y="1203598"/>
            <a:chExt cx="3430075" cy="3168377"/>
          </a:xfrm>
        </p:grpSpPr>
        <p:pic>
          <p:nvPicPr>
            <p:cNvPr id="27" name="Immagine 26">
              <a:extLst>
                <a:ext uri="{FF2B5EF4-FFF2-40B4-BE49-F238E27FC236}">
                  <a16:creationId xmlns="" xmlns:a16="http://schemas.microsoft.com/office/drawing/2014/main" id="{DC426717-A75C-0F45-9C25-9E8D895F101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526301" y="1203598"/>
              <a:ext cx="977259" cy="1512167"/>
            </a:xfrm>
            <a:prstGeom prst="rect">
              <a:avLst/>
            </a:prstGeom>
          </p:spPr>
        </p:pic>
        <p:pic>
          <p:nvPicPr>
            <p:cNvPr id="20" name="Immagine 19">
              <a:extLst>
                <a:ext uri="{FF2B5EF4-FFF2-40B4-BE49-F238E27FC236}">
                  <a16:creationId xmlns="" xmlns:a16="http://schemas.microsoft.com/office/drawing/2014/main" id="{2F2A8ADF-9A25-3041-9AD5-C8B8F2E67A7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655529" y="1203598"/>
              <a:ext cx="2300847" cy="1512167"/>
            </a:xfrm>
            <a:prstGeom prst="rect">
              <a:avLst/>
            </a:prstGeom>
          </p:spPr>
        </p:pic>
        <p:pic>
          <p:nvPicPr>
            <p:cNvPr id="29" name="Immagine 28">
              <a:extLst>
                <a:ext uri="{FF2B5EF4-FFF2-40B4-BE49-F238E27FC236}">
                  <a16:creationId xmlns="" xmlns:a16="http://schemas.microsoft.com/office/drawing/2014/main" id="{BB6BEA24-9E1C-0440-93DD-1B91A72862D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526301" y="2854667"/>
              <a:ext cx="1699812" cy="1517308"/>
            </a:xfrm>
            <a:prstGeom prst="rect">
              <a:avLst/>
            </a:prstGeom>
          </p:spPr>
        </p:pic>
        <p:pic>
          <p:nvPicPr>
            <p:cNvPr id="31" name="Immagine 30">
              <a:extLst>
                <a:ext uri="{FF2B5EF4-FFF2-40B4-BE49-F238E27FC236}">
                  <a16:creationId xmlns="" xmlns:a16="http://schemas.microsoft.com/office/drawing/2014/main" id="{9A6E1394-A3F2-8547-B6E6-691A5E1522F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372200" y="2854667"/>
              <a:ext cx="1584176" cy="1517308"/>
            </a:xfrm>
            <a:prstGeom prst="rect">
              <a:avLst/>
            </a:prstGeom>
          </p:spPr>
        </p:pic>
        <p:sp>
          <p:nvSpPr>
            <p:cNvPr id="4" name="CasellaDiTesto 3">
              <a:extLst>
                <a:ext uri="{FF2B5EF4-FFF2-40B4-BE49-F238E27FC236}">
                  <a16:creationId xmlns="" xmlns:a16="http://schemas.microsoft.com/office/drawing/2014/main" id="{00CC9189-D019-3143-8C89-41D0A4753D05}"/>
                </a:ext>
              </a:extLst>
            </p:cNvPr>
            <p:cNvSpPr txBox="1"/>
            <p:nvPr/>
          </p:nvSpPr>
          <p:spPr>
            <a:xfrm rot="16200000">
              <a:off x="4391502" y="1432904"/>
              <a:ext cx="407164" cy="461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pl-PL" sz="300" b="1">
                  <a:solidFill>
                    <a:schemeClr val="bg1"/>
                  </a:solidFill>
                </a:rPr>
                <a:t>©iStockphoto / kadmy</a:t>
              </a:r>
            </a:p>
          </p:txBody>
        </p:sp>
        <p:sp>
          <p:nvSpPr>
            <p:cNvPr id="13" name="CasellaDiTesto 12">
              <a:extLst>
                <a:ext uri="{FF2B5EF4-FFF2-40B4-BE49-F238E27FC236}">
                  <a16:creationId xmlns="" xmlns:a16="http://schemas.microsoft.com/office/drawing/2014/main" id="{42313677-7B95-CD4B-A83C-A4B97634A1D4}"/>
                </a:ext>
              </a:extLst>
            </p:cNvPr>
            <p:cNvSpPr txBox="1"/>
            <p:nvPr/>
          </p:nvSpPr>
          <p:spPr>
            <a:xfrm rot="16200000">
              <a:off x="5529203" y="1432903"/>
              <a:ext cx="436017" cy="461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pl-PL" sz="300" b="1">
                  <a:solidFill>
                    <a:schemeClr val="bg1"/>
                  </a:solidFill>
                </a:rPr>
                <a:t>©iStockphoto / simonkr</a:t>
              </a:r>
            </a:p>
          </p:txBody>
        </p:sp>
        <p:sp>
          <p:nvSpPr>
            <p:cNvPr id="14" name="CasellaDiTesto 13">
              <a:extLst>
                <a:ext uri="{FF2B5EF4-FFF2-40B4-BE49-F238E27FC236}">
                  <a16:creationId xmlns="" xmlns:a16="http://schemas.microsoft.com/office/drawing/2014/main" id="{EC00D3BC-E647-BD4A-BC0D-5B0D01FCAF74}"/>
                </a:ext>
              </a:extLst>
            </p:cNvPr>
            <p:cNvSpPr txBox="1"/>
            <p:nvPr/>
          </p:nvSpPr>
          <p:spPr>
            <a:xfrm rot="16200000">
              <a:off x="4325779" y="3178012"/>
              <a:ext cx="538610" cy="461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pl-PL" sz="300" b="1">
                  <a:solidFill>
                    <a:schemeClr val="bg1"/>
                  </a:solidFill>
                </a:rPr>
                <a:t>©iStockphoto / Image Source</a:t>
              </a:r>
            </a:p>
          </p:txBody>
        </p:sp>
        <p:sp>
          <p:nvSpPr>
            <p:cNvPr id="15" name="CasellaDiTesto 14">
              <a:extLst>
                <a:ext uri="{FF2B5EF4-FFF2-40B4-BE49-F238E27FC236}">
                  <a16:creationId xmlns="" xmlns:a16="http://schemas.microsoft.com/office/drawing/2014/main" id="{0B0EB355-A0ED-2849-91B1-00BAF75B70B9}"/>
                </a:ext>
              </a:extLst>
            </p:cNvPr>
            <p:cNvSpPr txBox="1"/>
            <p:nvPr/>
          </p:nvSpPr>
          <p:spPr>
            <a:xfrm rot="16200000">
              <a:off x="6101806" y="3273991"/>
              <a:ext cx="730970" cy="461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pl-PL" sz="300" b="1">
                  <a:solidFill>
                    <a:schemeClr val="bg1"/>
                  </a:solidFill>
                </a:rPr>
                <a:t>©iStockphoto / Jacob Ammentorp Lund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305313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750" y="915988"/>
            <a:ext cx="4040656" cy="540000"/>
          </a:xfrm>
        </p:spPr>
        <p:txBody>
          <a:bodyPr lIns="0" tIns="0" rIns="0" bIns="0"/>
          <a:lstStyle/>
          <a:p>
            <a:r>
              <a:rPr lang="pl-PL" sz="1400">
                <a:solidFill>
                  <a:srgbClr val="ACC700"/>
                </a:solidFill>
              </a:rPr>
              <a:t>EWCS 2015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>
          <a:xfrm>
            <a:off x="539749" y="1620000"/>
            <a:ext cx="7560643" cy="519702"/>
          </a:xfrm>
        </p:spPr>
        <p:txBody>
          <a:bodyPr lIns="0" tIns="0" rIns="0" bIns="0">
            <a:noAutofit/>
          </a:bodyPr>
          <a:lstStyle/>
          <a:p>
            <a:r>
              <a:rPr lang="pl-PL" sz="1950" dirty="0"/>
              <a:t>Około 3/5 pracowników w UE uskarża się na zaburzenia układu </a:t>
            </a:r>
            <a:r>
              <a:rPr lang="pl-PL" sz="1950" dirty="0" smtClean="0"/>
              <a:t>mięśniowo - szkieletowego</a:t>
            </a:r>
            <a:endParaRPr lang="pl-PL" sz="1950" dirty="0"/>
          </a:p>
        </p:txBody>
      </p:sp>
      <p:sp>
        <p:nvSpPr>
          <p:cNvPr id="8" name="Title 1">
            <a:extLst>
              <a:ext uri="{FF2B5EF4-FFF2-40B4-BE49-F238E27FC236}">
                <a16:creationId xmlns="" xmlns:a16="http://schemas.microsoft.com/office/drawing/2014/main" id="{B4ED40CB-1A01-2E43-805B-2F295DF76ADB}"/>
              </a:ext>
            </a:extLst>
          </p:cNvPr>
          <p:cNvSpPr txBox="1">
            <a:spLocks/>
          </p:cNvSpPr>
          <p:nvPr/>
        </p:nvSpPr>
        <p:spPr>
          <a:xfrm>
            <a:off x="539750" y="0"/>
            <a:ext cx="7470122" cy="699542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257175" rtl="0" eaLnBrk="1" latinLnBrk="0" hangingPunct="1">
              <a:spcBef>
                <a:spcPct val="0"/>
              </a:spcBef>
              <a:buNone/>
              <a:defRPr sz="1350" b="1" i="0" kern="1200" baseline="0">
                <a:solidFill>
                  <a:schemeClr val="tx2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l-PL" sz="2400"/>
              <a:t>Na czym polega problem?</a:t>
            </a:r>
          </a:p>
        </p:txBody>
      </p:sp>
      <p:pic>
        <p:nvPicPr>
          <p:cNvPr id="10" name="Immagine 9">
            <a:extLst>
              <a:ext uri="{FF2B5EF4-FFF2-40B4-BE49-F238E27FC236}">
                <a16:creationId xmlns="" xmlns:a16="http://schemas.microsoft.com/office/drawing/2014/main" id="{3631549F-0545-C04E-A0AA-1732103AFEA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1"/>
          <a:stretch/>
        </p:blipFill>
        <p:spPr>
          <a:xfrm>
            <a:off x="539750" y="2499741"/>
            <a:ext cx="2232681" cy="1872233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="" xmlns:a16="http://schemas.microsoft.com/office/drawing/2014/main" id="{8114C947-2CC3-8440-9FDF-0542942B4F2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16317" y="2499741"/>
            <a:ext cx="2241986" cy="1872234"/>
          </a:xfrm>
          <a:prstGeom prst="rect">
            <a:avLst/>
          </a:prstGeom>
        </p:spPr>
      </p:pic>
      <p:pic>
        <p:nvPicPr>
          <p:cNvPr id="14" name="Immagine 13">
            <a:extLst>
              <a:ext uri="{FF2B5EF4-FFF2-40B4-BE49-F238E27FC236}">
                <a16:creationId xmlns="" xmlns:a16="http://schemas.microsoft.com/office/drawing/2014/main" id="{5D5616DD-2340-9D48-8FD2-77937D80BA0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02189" y="2499742"/>
            <a:ext cx="2232537" cy="1872234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="" xmlns:a16="http://schemas.microsoft.com/office/drawing/2014/main" id="{BB5C33E3-4B34-0249-99C5-5D9CA08C16CB}"/>
              </a:ext>
            </a:extLst>
          </p:cNvPr>
          <p:cNvSpPr txBox="1"/>
          <p:nvPr/>
        </p:nvSpPr>
        <p:spPr>
          <a:xfrm rot="16200000">
            <a:off x="2417630" y="4039744"/>
            <a:ext cx="466474" cy="461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pl-PL" sz="300" b="1">
                <a:solidFill>
                  <a:schemeClr val="bg1"/>
                </a:solidFill>
              </a:rPr>
              <a:t>©iStockphoto / endopack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="" xmlns:a16="http://schemas.microsoft.com/office/drawing/2014/main" id="{8218DD84-3A6F-7E4E-9EFD-C53087BD95FE}"/>
              </a:ext>
            </a:extLst>
          </p:cNvPr>
          <p:cNvSpPr txBox="1"/>
          <p:nvPr/>
        </p:nvSpPr>
        <p:spPr>
          <a:xfrm rot="16200000">
            <a:off x="3026555" y="4072605"/>
            <a:ext cx="400752" cy="461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pl-PL" sz="300" b="1">
                <a:solidFill>
                  <a:schemeClr val="bg1"/>
                </a:solidFill>
              </a:rPr>
              <a:t>©iStockphoto / davidf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="" xmlns:a16="http://schemas.microsoft.com/office/drawing/2014/main" id="{28E608C1-C269-A246-B13F-AC6B7D70689F}"/>
              </a:ext>
            </a:extLst>
          </p:cNvPr>
          <p:cNvSpPr txBox="1"/>
          <p:nvPr/>
        </p:nvSpPr>
        <p:spPr>
          <a:xfrm rot="16200000">
            <a:off x="7546902" y="3984440"/>
            <a:ext cx="577082" cy="461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pl-PL" sz="300" b="1">
                <a:solidFill>
                  <a:schemeClr val="bg1"/>
                </a:solidFill>
              </a:rPr>
              <a:t>©iStockphoto / AntonioGuillem</a:t>
            </a:r>
          </a:p>
        </p:txBody>
      </p:sp>
    </p:spTree>
    <p:extLst>
      <p:ext uri="{BB962C8B-B14F-4D97-AF65-F5344CB8AC3E}">
        <p14:creationId xmlns:p14="http://schemas.microsoft.com/office/powerpoint/2010/main" val="40506215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750" y="936000"/>
            <a:ext cx="3312170" cy="540000"/>
          </a:xfrm>
        </p:spPr>
        <p:txBody>
          <a:bodyPr lIns="0" tIns="0" rIns="0" bIns="0">
            <a:noAutofit/>
          </a:bodyPr>
          <a:lstStyle/>
          <a:p>
            <a:r>
              <a:rPr lang="pl-PL" sz="1400">
                <a:solidFill>
                  <a:srgbClr val="ACC700"/>
                </a:solidFill>
              </a:rPr>
              <a:t>Eurostat, Badanie aktywności ekonomicznej ludności w 2013 r.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>
          <a:xfrm>
            <a:off x="395536" y="1635646"/>
            <a:ext cx="4104456" cy="2520000"/>
          </a:xfrm>
        </p:spPr>
        <p:txBody>
          <a:bodyPr lIns="0" tIns="0" rIns="0" bIns="0">
            <a:noAutofit/>
          </a:bodyPr>
          <a:lstStyle/>
          <a:p>
            <a:r>
              <a:rPr lang="pl-PL" sz="2000" dirty="0" smtClean="0"/>
              <a:t>60 % wszystkich </a:t>
            </a:r>
            <a:r>
              <a:rPr lang="pl-PL" sz="2000" dirty="0"/>
              <a:t>pracowników w </a:t>
            </a:r>
            <a:r>
              <a:rPr lang="pl-PL" sz="2000" dirty="0" smtClean="0"/>
              <a:t>UE skarżących się na problemy zdrowotne związane z</a:t>
            </a:r>
            <a:r>
              <a:rPr lang="pl-PL" sz="2000" dirty="0"/>
              <a:t> </a:t>
            </a:r>
            <a:r>
              <a:rPr lang="pl-PL" sz="2000" dirty="0" smtClean="0"/>
              <a:t>pracą, uznaje </a:t>
            </a:r>
            <a:r>
              <a:rPr lang="pl-PL" sz="2000" dirty="0"/>
              <a:t>zaburzenia układu </a:t>
            </a:r>
            <a:r>
              <a:rPr lang="pl-PL" sz="2000" dirty="0" smtClean="0"/>
              <a:t>mięśniowo -</a:t>
            </a:r>
            <a:r>
              <a:rPr lang="pl-PL" sz="2000" dirty="0"/>
              <a:t>szkieletowego</a:t>
            </a:r>
            <a:br>
              <a:rPr lang="pl-PL" sz="2000" dirty="0"/>
            </a:br>
            <a:r>
              <a:rPr lang="pl-PL" sz="2000" dirty="0"/>
              <a:t>za </a:t>
            </a:r>
            <a:r>
              <a:rPr lang="pl-PL" sz="2000" dirty="0" smtClean="0"/>
              <a:t>najpoważniejsze z nich. </a:t>
            </a:r>
            <a:endParaRPr lang="pl-PL" sz="2000" dirty="0"/>
          </a:p>
        </p:txBody>
      </p:sp>
      <p:sp>
        <p:nvSpPr>
          <p:cNvPr id="8" name="Title 1">
            <a:extLst>
              <a:ext uri="{FF2B5EF4-FFF2-40B4-BE49-F238E27FC236}">
                <a16:creationId xmlns="" xmlns:a16="http://schemas.microsoft.com/office/drawing/2014/main" id="{62D11A14-1FDB-BD43-BD93-7A5BB24FD1A1}"/>
              </a:ext>
            </a:extLst>
          </p:cNvPr>
          <p:cNvSpPr txBox="1">
            <a:spLocks/>
          </p:cNvSpPr>
          <p:nvPr/>
        </p:nvSpPr>
        <p:spPr>
          <a:xfrm>
            <a:off x="539750" y="0"/>
            <a:ext cx="7470122" cy="699542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257175" rtl="0" eaLnBrk="1" latinLnBrk="0" hangingPunct="1">
              <a:spcBef>
                <a:spcPct val="0"/>
              </a:spcBef>
              <a:buNone/>
              <a:defRPr sz="1350" b="1" i="0" kern="1200" baseline="0">
                <a:solidFill>
                  <a:schemeClr val="tx2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l-PL" sz="2400" dirty="0"/>
              <a:t>Na czym polega problem?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="" xmlns:a16="http://schemas.microsoft.com/office/drawing/2014/main" id="{AC8B1427-E79D-5847-8BD4-CD33A06D3B0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27389" y="1406137"/>
            <a:ext cx="1182483" cy="1414470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="" xmlns:a16="http://schemas.microsoft.com/office/drawing/2014/main" id="{318A0F77-DF99-DB41-B9FA-F489050E5D6A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01919" y="2957504"/>
            <a:ext cx="2107953" cy="1414469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="" xmlns:a16="http://schemas.microsoft.com/office/drawing/2014/main" id="{1BA0EB0B-06FF-B847-8C9A-93861BE2CC5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53438" y="2957504"/>
            <a:ext cx="1182483" cy="1414471"/>
          </a:xfrm>
          <a:prstGeom prst="rect">
            <a:avLst/>
          </a:prstGeom>
        </p:spPr>
      </p:pic>
      <p:pic>
        <p:nvPicPr>
          <p:cNvPr id="14" name="Immagine 13">
            <a:extLst>
              <a:ext uri="{FF2B5EF4-FFF2-40B4-BE49-F238E27FC236}">
                <a16:creationId xmlns="" xmlns:a16="http://schemas.microsoft.com/office/drawing/2014/main" id="{C8FC3D07-E4C8-4D49-806B-EEAFC8BE8705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53438" y="1406137"/>
            <a:ext cx="2121048" cy="1414470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="" xmlns:a16="http://schemas.microsoft.com/office/drawing/2014/main" id="{F5F55AB5-3E0C-4641-9AC8-CCEE201CED77}"/>
              </a:ext>
            </a:extLst>
          </p:cNvPr>
          <p:cNvSpPr txBox="1"/>
          <p:nvPr/>
        </p:nvSpPr>
        <p:spPr>
          <a:xfrm rot="16200000">
            <a:off x="4327390" y="2472358"/>
            <a:ext cx="567463" cy="461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pl-PL" sz="300" b="1">
                <a:solidFill>
                  <a:schemeClr val="bg1"/>
                </a:solidFill>
              </a:rPr>
              <a:t>©iStockphoto / SDI Production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="" xmlns:a16="http://schemas.microsoft.com/office/drawing/2014/main" id="{8174C18B-B470-A946-8B18-24E5D9464DD2}"/>
              </a:ext>
            </a:extLst>
          </p:cNvPr>
          <p:cNvSpPr txBox="1"/>
          <p:nvPr/>
        </p:nvSpPr>
        <p:spPr>
          <a:xfrm rot="16200000">
            <a:off x="7678222" y="2525954"/>
            <a:ext cx="458459" cy="461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pl-PL" sz="300" b="1">
                <a:solidFill>
                  <a:schemeClr val="bg1"/>
                </a:solidFill>
              </a:rPr>
              <a:t>©iStockphoto / Baloncici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="" xmlns:a16="http://schemas.microsoft.com/office/drawing/2014/main" id="{E53B033A-40E0-3141-ABA0-9FCB993984DE}"/>
              </a:ext>
            </a:extLst>
          </p:cNvPr>
          <p:cNvSpPr txBox="1"/>
          <p:nvPr/>
        </p:nvSpPr>
        <p:spPr>
          <a:xfrm rot="16200000">
            <a:off x="5452822" y="3202098"/>
            <a:ext cx="423193" cy="461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pl-PL" sz="300" b="1">
                <a:solidFill>
                  <a:schemeClr val="tx1">
                    <a:lumMod val="50000"/>
                    <a:lumOff val="50000"/>
                  </a:schemeClr>
                </a:solidFill>
              </a:rPr>
              <a:t>©iStockphoto / zoranm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="" xmlns:a16="http://schemas.microsoft.com/office/drawing/2014/main" id="{B74AD598-EACA-7E4D-8D99-22EC6A57C2E2}"/>
              </a:ext>
            </a:extLst>
          </p:cNvPr>
          <p:cNvSpPr txBox="1"/>
          <p:nvPr/>
        </p:nvSpPr>
        <p:spPr>
          <a:xfrm rot="16200000">
            <a:off x="7698944" y="3193915"/>
            <a:ext cx="426400" cy="461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pl-PL" sz="300" b="1">
                <a:solidFill>
                  <a:schemeClr val="bg1"/>
                </a:solidFill>
              </a:rPr>
              <a:t>©iStockphoto / andresr</a:t>
            </a:r>
          </a:p>
        </p:txBody>
      </p:sp>
    </p:spTree>
    <p:extLst>
      <p:ext uri="{BB962C8B-B14F-4D97-AF65-F5344CB8AC3E}">
        <p14:creationId xmlns:p14="http://schemas.microsoft.com/office/powerpoint/2010/main" val="7151348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750" y="-5177"/>
            <a:ext cx="8496746" cy="660895"/>
          </a:xfrm>
        </p:spPr>
        <p:txBody>
          <a:bodyPr lIns="0" tIns="0" rIns="0" bIns="0"/>
          <a:lstStyle/>
          <a:p>
            <a:pPr algn="ctr"/>
            <a:r>
              <a:rPr lang="pl-PL" sz="2000" dirty="0">
                <a:solidFill>
                  <a:schemeClr val="accent1"/>
                </a:solidFill>
                <a:latin typeface="Myriad Pro" panose="020B0503030403020204" pitchFamily="34" charset="0"/>
              </a:rPr>
              <a:t/>
            </a:r>
            <a:br>
              <a:rPr lang="pl-PL" sz="2000" dirty="0">
                <a:solidFill>
                  <a:schemeClr val="accent1"/>
                </a:solidFill>
                <a:latin typeface="Myriad Pro" panose="020B0503030403020204" pitchFamily="34" charset="0"/>
              </a:rPr>
            </a:br>
            <a:r>
              <a:rPr lang="pl-PL" sz="2000" dirty="0">
                <a:solidFill>
                  <a:schemeClr val="accent1"/>
                </a:solidFill>
              </a:rPr>
              <a:t>Części ciała </a:t>
            </a:r>
            <a:r>
              <a:rPr lang="pl-PL" sz="2000" dirty="0" smtClean="0">
                <a:solidFill>
                  <a:schemeClr val="accent1"/>
                </a:solidFill>
              </a:rPr>
              <a:t>narażone </a:t>
            </a:r>
            <a:r>
              <a:rPr lang="pl-PL" sz="2000" dirty="0">
                <a:solidFill>
                  <a:schemeClr val="accent1"/>
                </a:solidFill>
              </a:rPr>
              <a:t>na </a:t>
            </a:r>
            <a:r>
              <a:rPr lang="pl-PL" sz="2000" dirty="0" smtClean="0">
                <a:solidFill>
                  <a:schemeClr val="accent1"/>
                </a:solidFill>
              </a:rPr>
              <a:t>zaburzenia mięśniowo - szkieletowe</a:t>
            </a:r>
            <a:r>
              <a:rPr lang="pl-PL" sz="2000" dirty="0">
                <a:solidFill>
                  <a:schemeClr val="accent1"/>
                </a:solidFill>
                <a:latin typeface="Myriad Pro" panose="020B0503030403020204" pitchFamily="34" charset="0"/>
              </a:rPr>
              <a:t/>
            </a:r>
            <a:br>
              <a:rPr lang="pl-PL" sz="2000" dirty="0">
                <a:solidFill>
                  <a:schemeClr val="accent1"/>
                </a:solidFill>
                <a:latin typeface="Myriad Pro" panose="020B0503030403020204" pitchFamily="34" charset="0"/>
              </a:rPr>
            </a:br>
            <a:endParaRPr lang="pl-PL" sz="2000" dirty="0">
              <a:solidFill>
                <a:schemeClr val="accent1"/>
              </a:solidFill>
              <a:latin typeface="Myriad Pro" panose="020B0503030403020204" pitchFamily="34" charset="0"/>
            </a:endParaRPr>
          </a:p>
        </p:txBody>
      </p:sp>
      <p:grpSp>
        <p:nvGrpSpPr>
          <p:cNvPr id="28" name="Gruppo 27">
            <a:extLst>
              <a:ext uri="{FF2B5EF4-FFF2-40B4-BE49-F238E27FC236}">
                <a16:creationId xmlns="" xmlns:a16="http://schemas.microsoft.com/office/drawing/2014/main" id="{78CF137D-590C-574C-ADF1-02FF86B16D1C}"/>
              </a:ext>
            </a:extLst>
          </p:cNvPr>
          <p:cNvGrpSpPr/>
          <p:nvPr/>
        </p:nvGrpSpPr>
        <p:grpSpPr>
          <a:xfrm>
            <a:off x="3491880" y="1328153"/>
            <a:ext cx="4937074" cy="2755765"/>
            <a:chOff x="3864868" y="1478077"/>
            <a:chExt cx="4606469" cy="2571229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864868" y="1478077"/>
              <a:ext cx="4606469" cy="2249671"/>
            </a:xfrm>
            <a:prstGeom prst="rect">
              <a:avLst/>
            </a:prstGeom>
          </p:spPr>
        </p:pic>
        <p:sp>
          <p:nvSpPr>
            <p:cNvPr id="3" name="TextBox 2"/>
            <p:cNvSpPr txBox="1"/>
            <p:nvPr/>
          </p:nvSpPr>
          <p:spPr>
            <a:xfrm>
              <a:off x="4013933" y="3772307"/>
              <a:ext cx="1080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1200" b="1">
                  <a:solidFill>
                    <a:schemeClr val="accent1"/>
                  </a:solidFill>
                  <a:latin typeface="+mj-lt"/>
                  <a:ea typeface="+mj-ea"/>
                  <a:cs typeface="Trebuchet MS"/>
                </a:rPr>
                <a:t>Plecy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5628102" y="3772307"/>
              <a:ext cx="1080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1200" b="1">
                  <a:solidFill>
                    <a:schemeClr val="accent1"/>
                  </a:solidFill>
                  <a:latin typeface="+mj-lt"/>
                  <a:ea typeface="+mj-ea"/>
                  <a:cs typeface="Trebuchet MS"/>
                </a:rPr>
                <a:t>Kończyny górne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7241546" y="3772307"/>
              <a:ext cx="1080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1200" b="1">
                  <a:solidFill>
                    <a:schemeClr val="accent1"/>
                  </a:solidFill>
                  <a:cs typeface="Trebuchet MS"/>
                </a:rPr>
                <a:t>Kończyny dolne</a:t>
              </a: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2161305" y="1324189"/>
            <a:ext cx="970535" cy="15388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r>
              <a:rPr lang="pl-PL" sz="1000" b="1">
                <a:solidFill>
                  <a:schemeClr val="accent1"/>
                </a:solidFill>
                <a:latin typeface="+mj-lt"/>
                <a:ea typeface="+mj-ea"/>
                <a:cs typeface="Trebuchet MS"/>
              </a:rPr>
              <a:t>Szyja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161305" y="1566965"/>
            <a:ext cx="970535" cy="15388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r>
              <a:rPr lang="pl-PL" sz="1000" b="1">
                <a:solidFill>
                  <a:schemeClr val="accent1"/>
                </a:solidFill>
                <a:latin typeface="+mj-lt"/>
                <a:ea typeface="+mj-ea"/>
                <a:cs typeface="Trebuchet MS"/>
              </a:rPr>
              <a:t>Ramiona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161305" y="2119960"/>
            <a:ext cx="970535" cy="15388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r>
              <a:rPr lang="pl-PL" sz="1000" b="1">
                <a:solidFill>
                  <a:schemeClr val="accent1"/>
                </a:solidFill>
                <a:latin typeface="+mj-lt"/>
                <a:ea typeface="+mj-ea"/>
                <a:cs typeface="Trebuchet MS"/>
              </a:rPr>
              <a:t>Łokcie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161305" y="2329241"/>
            <a:ext cx="970535" cy="15388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r>
              <a:rPr lang="pl-PL" sz="1000" b="1">
                <a:solidFill>
                  <a:schemeClr val="accent1"/>
                </a:solidFill>
                <a:latin typeface="+mj-lt"/>
                <a:ea typeface="+mj-ea"/>
                <a:cs typeface="Trebuchet MS"/>
              </a:rPr>
              <a:t>Plecy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161305" y="2590947"/>
            <a:ext cx="970535" cy="30777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r>
              <a:rPr lang="pl-PL" sz="1000" b="1">
                <a:solidFill>
                  <a:schemeClr val="accent1"/>
                </a:solidFill>
                <a:latin typeface="+mj-lt"/>
                <a:ea typeface="+mj-ea"/>
                <a:cs typeface="Trebuchet MS"/>
              </a:rPr>
              <a:t>Nadgarstki/</a:t>
            </a:r>
            <a:br>
              <a:rPr lang="pl-PL" sz="1000" b="1">
                <a:solidFill>
                  <a:schemeClr val="accent1"/>
                </a:solidFill>
                <a:latin typeface="+mj-lt"/>
                <a:ea typeface="+mj-ea"/>
                <a:cs typeface="Trebuchet MS"/>
              </a:rPr>
            </a:br>
            <a:r>
              <a:rPr lang="pl-PL" sz="1000" b="1">
                <a:solidFill>
                  <a:schemeClr val="accent1"/>
                </a:solidFill>
                <a:latin typeface="+mj-lt"/>
                <a:ea typeface="+mj-ea"/>
                <a:cs typeface="Trebuchet MS"/>
              </a:rPr>
              <a:t>ręce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161305" y="3302964"/>
            <a:ext cx="970535" cy="15388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r>
              <a:rPr lang="pl-PL" sz="1000" b="1">
                <a:solidFill>
                  <a:schemeClr val="accent1"/>
                </a:solidFill>
                <a:latin typeface="+mj-lt"/>
                <a:ea typeface="+mj-ea"/>
                <a:cs typeface="Trebuchet MS"/>
              </a:rPr>
              <a:t>Kolana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161305" y="3914133"/>
            <a:ext cx="970535" cy="15388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r>
              <a:rPr lang="pl-PL" sz="1000" b="1">
                <a:solidFill>
                  <a:schemeClr val="accent1"/>
                </a:solidFill>
                <a:latin typeface="+mj-lt"/>
                <a:ea typeface="+mj-ea"/>
                <a:cs typeface="Trebuchet MS"/>
              </a:rPr>
              <a:t>Kostki/stopy</a:t>
            </a:r>
          </a:p>
        </p:txBody>
      </p:sp>
      <p:pic>
        <p:nvPicPr>
          <p:cNvPr id="27" name="Immagine 26">
            <a:extLst>
              <a:ext uri="{FF2B5EF4-FFF2-40B4-BE49-F238E27FC236}">
                <a16:creationId xmlns="" xmlns:a16="http://schemas.microsoft.com/office/drawing/2014/main" id="{66A34F25-84D2-7C46-8A38-D5DC02E739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690" y="655719"/>
            <a:ext cx="1951359" cy="3833027"/>
          </a:xfrm>
          <a:prstGeom prst="rect">
            <a:avLst/>
          </a:prstGeom>
        </p:spPr>
      </p:pic>
      <p:pic>
        <p:nvPicPr>
          <p:cNvPr id="25" name="Immagine 24">
            <a:extLst>
              <a:ext uri="{FF2B5EF4-FFF2-40B4-BE49-F238E27FC236}">
                <a16:creationId xmlns="" xmlns:a16="http://schemas.microsoft.com/office/drawing/2014/main" id="{F2F6C363-170E-1140-8654-7B65F90B6ED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434" y="971976"/>
            <a:ext cx="1397076" cy="3358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35405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1520" y="1347614"/>
            <a:ext cx="4536504" cy="2448272"/>
          </a:xfrm>
        </p:spPr>
        <p:txBody>
          <a:bodyPr lIns="0" tIns="0" rIns="0" bIns="0">
            <a:noAutofit/>
          </a:bodyPr>
          <a:lstStyle/>
          <a:p>
            <a:r>
              <a:rPr lang="pl-PL" sz="2000" dirty="0"/>
              <a:t>Osłabienie</a:t>
            </a:r>
            <a:r>
              <a:rPr lang="en-GB" sz="2000" dirty="0"/>
              <a:t> </a:t>
            </a:r>
            <a:r>
              <a:rPr lang="pl-PL" sz="2000" dirty="0" smtClean="0"/>
              <a:t>struktur ciała spowodowane </a:t>
            </a:r>
            <a:r>
              <a:rPr lang="pl-PL" sz="2000" dirty="0"/>
              <a:t>lub pogłębione </a:t>
            </a:r>
            <a:r>
              <a:rPr lang="pl-PL" sz="2000" dirty="0" smtClean="0"/>
              <a:t>wskutek wykonywania czynności związanych z pracą </a:t>
            </a:r>
            <a:endParaRPr lang="pl-PL" sz="2000" dirty="0"/>
          </a:p>
          <a:p>
            <a:r>
              <a:rPr lang="pl-PL" sz="2000" dirty="0" smtClean="0"/>
              <a:t>Wpływają na to czynniki </a:t>
            </a:r>
            <a:r>
              <a:rPr lang="pl-PL" sz="2000" dirty="0"/>
              <a:t>fizyczne, psychospołeczne, organizacyjne i </a:t>
            </a:r>
            <a:r>
              <a:rPr lang="pl-PL" sz="2000" dirty="0" smtClean="0"/>
              <a:t>indywidualne.</a:t>
            </a:r>
            <a:endParaRPr lang="pl-PL" sz="2000" dirty="0"/>
          </a:p>
        </p:txBody>
      </p:sp>
      <p:sp>
        <p:nvSpPr>
          <p:cNvPr id="6" name="Title 1">
            <a:extLst>
              <a:ext uri="{FF2B5EF4-FFF2-40B4-BE49-F238E27FC236}">
                <a16:creationId xmlns="" xmlns:a16="http://schemas.microsoft.com/office/drawing/2014/main" id="{B28337FA-D9E9-B14B-B25F-ACA2748C2CC0}"/>
              </a:ext>
            </a:extLst>
          </p:cNvPr>
          <p:cNvSpPr txBox="1">
            <a:spLocks/>
          </p:cNvSpPr>
          <p:nvPr/>
        </p:nvSpPr>
        <p:spPr>
          <a:xfrm>
            <a:off x="539750" y="38647"/>
            <a:ext cx="8388374" cy="66089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342900" rtl="0" eaLnBrk="1" latinLnBrk="0" hangingPunct="1">
              <a:spcBef>
                <a:spcPct val="0"/>
              </a:spcBef>
              <a:buNone/>
              <a:defRPr sz="1800" b="1" i="0" kern="1200" baseline="0">
                <a:solidFill>
                  <a:schemeClr val="tx2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lnSpc>
                <a:spcPts val="2000"/>
              </a:lnSpc>
            </a:pPr>
            <a:r>
              <a:rPr lang="pl-PL" sz="2000" dirty="0">
                <a:solidFill>
                  <a:schemeClr val="accent1"/>
                </a:solidFill>
              </a:rPr>
              <a:t>Czym są zaburzenia układu mięśniowo-szkieletowego związane z pracą?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="" xmlns:a16="http://schemas.microsoft.com/office/drawing/2014/main" id="{418A3B34-48E4-2C48-81D4-AAC148010E4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83" b="7694"/>
          <a:stretch/>
        </p:blipFill>
        <p:spPr>
          <a:xfrm>
            <a:off x="4861377" y="842076"/>
            <a:ext cx="2623197" cy="3296136"/>
          </a:xfrm>
          <a:prstGeom prst="rect">
            <a:avLst/>
          </a:prstGeom>
        </p:spPr>
      </p:pic>
      <p:sp>
        <p:nvSpPr>
          <p:cNvPr id="2" name="Ovale 1">
            <a:extLst>
              <a:ext uri="{FF2B5EF4-FFF2-40B4-BE49-F238E27FC236}">
                <a16:creationId xmlns="" xmlns:a16="http://schemas.microsoft.com/office/drawing/2014/main" id="{9F3D7D94-9EAA-7946-BC33-086AC2645C18}"/>
              </a:ext>
            </a:extLst>
          </p:cNvPr>
          <p:cNvSpPr/>
          <p:nvPr/>
        </p:nvSpPr>
        <p:spPr>
          <a:xfrm>
            <a:off x="7487963" y="1038510"/>
            <a:ext cx="108372" cy="108372"/>
          </a:xfrm>
          <a:prstGeom prst="ellipse">
            <a:avLst/>
          </a:prstGeom>
          <a:solidFill>
            <a:srgbClr val="E647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>
            <a:extLst>
              <a:ext uri="{FF2B5EF4-FFF2-40B4-BE49-F238E27FC236}">
                <a16:creationId xmlns="" xmlns:a16="http://schemas.microsoft.com/office/drawing/2014/main" id="{E659FF73-7DB1-5B4A-957D-EE8EC5821F6D}"/>
              </a:ext>
            </a:extLst>
          </p:cNvPr>
          <p:cNvSpPr txBox="1"/>
          <p:nvPr/>
        </p:nvSpPr>
        <p:spPr>
          <a:xfrm>
            <a:off x="7596335" y="981829"/>
            <a:ext cx="10079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Bóle i dolegliwości</a:t>
            </a:r>
          </a:p>
        </p:txBody>
      </p:sp>
      <p:sp>
        <p:nvSpPr>
          <p:cNvPr id="9" name="Ovale 8">
            <a:extLst>
              <a:ext uri="{FF2B5EF4-FFF2-40B4-BE49-F238E27FC236}">
                <a16:creationId xmlns="" xmlns:a16="http://schemas.microsoft.com/office/drawing/2014/main" id="{A4372AB5-2FB6-D642-9F92-4799A3084453}"/>
              </a:ext>
            </a:extLst>
          </p:cNvPr>
          <p:cNvSpPr/>
          <p:nvPr/>
        </p:nvSpPr>
        <p:spPr>
          <a:xfrm>
            <a:off x="7485704" y="1388926"/>
            <a:ext cx="108372" cy="10837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CasellaDiTesto 9">
            <a:extLst>
              <a:ext uri="{FF2B5EF4-FFF2-40B4-BE49-F238E27FC236}">
                <a16:creationId xmlns="" xmlns:a16="http://schemas.microsoft.com/office/drawing/2014/main" id="{3AF6B84C-77D5-9B43-9E74-1BB02D2E7703}"/>
              </a:ext>
            </a:extLst>
          </p:cNvPr>
          <p:cNvSpPr txBox="1"/>
          <p:nvPr/>
        </p:nvSpPr>
        <p:spPr>
          <a:xfrm>
            <a:off x="7596336" y="1340000"/>
            <a:ext cx="115212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Objawy stresowe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="" xmlns:a16="http://schemas.microsoft.com/office/drawing/2014/main" id="{20CA59DD-EC10-0348-8A61-79424DA39685}"/>
              </a:ext>
            </a:extLst>
          </p:cNvPr>
          <p:cNvSpPr txBox="1"/>
          <p:nvPr/>
        </p:nvSpPr>
        <p:spPr>
          <a:xfrm>
            <a:off x="5092287" y="4140819"/>
            <a:ext cx="8645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200" i="1">
                <a:solidFill>
                  <a:schemeClr val="tx1">
                    <a:lumMod val="65000"/>
                    <a:lumOff val="35000"/>
                  </a:schemeClr>
                </a:solidFill>
              </a:rPr>
              <a:t>Przód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="" xmlns:a16="http://schemas.microsoft.com/office/drawing/2014/main" id="{9B30F1FF-2B8D-4D47-AC85-782ECCEF384C}"/>
              </a:ext>
            </a:extLst>
          </p:cNvPr>
          <p:cNvSpPr txBox="1"/>
          <p:nvPr/>
        </p:nvSpPr>
        <p:spPr>
          <a:xfrm>
            <a:off x="6415354" y="4140819"/>
            <a:ext cx="8645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200" i="1">
                <a:solidFill>
                  <a:schemeClr val="tx1">
                    <a:lumMod val="65000"/>
                    <a:lumOff val="35000"/>
                  </a:schemeClr>
                </a:solidFill>
              </a:rPr>
              <a:t>Plecy</a:t>
            </a:r>
          </a:p>
        </p:txBody>
      </p:sp>
    </p:spTree>
    <p:extLst>
      <p:ext uri="{BB962C8B-B14F-4D97-AF65-F5344CB8AC3E}">
        <p14:creationId xmlns:p14="http://schemas.microsoft.com/office/powerpoint/2010/main" val="27695419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72" r="19972"/>
          <a:stretch/>
        </p:blipFill>
        <p:spPr>
          <a:xfrm>
            <a:off x="4211960" y="876993"/>
            <a:ext cx="3744417" cy="350714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17" t="16595" r="30260" b="13414"/>
          <a:stretch/>
        </p:blipFill>
        <p:spPr>
          <a:xfrm>
            <a:off x="4885279" y="2428657"/>
            <a:ext cx="3341045" cy="199177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137" t="59544" b="11823"/>
          <a:stretch/>
        </p:blipFill>
        <p:spPr>
          <a:xfrm>
            <a:off x="3601379" y="3490411"/>
            <a:ext cx="1509442" cy="1025555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528" y="1131590"/>
            <a:ext cx="3600400" cy="3140069"/>
          </a:xfrm>
        </p:spPr>
        <p:txBody>
          <a:bodyPr lIns="0" tIns="0" rIns="0" bIns="0">
            <a:normAutofit/>
          </a:bodyPr>
          <a:lstStyle/>
          <a:p>
            <a:r>
              <a:rPr lang="pl-PL" sz="2000" dirty="0">
                <a:solidFill>
                  <a:schemeClr val="accent1"/>
                </a:solidFill>
              </a:rPr>
              <a:t>Zaburzeniom układu mięśniowo-szkieletowego można zapobiegać i można je kontrolować</a:t>
            </a:r>
          </a:p>
          <a:p>
            <a:r>
              <a:rPr lang="pl-PL" sz="2000" dirty="0">
                <a:solidFill>
                  <a:schemeClr val="accent1"/>
                </a:solidFill>
              </a:rPr>
              <a:t>Podejście zintegrowane</a:t>
            </a:r>
            <a:br>
              <a:rPr lang="pl-PL" sz="2000" dirty="0">
                <a:solidFill>
                  <a:schemeClr val="accent1"/>
                </a:solidFill>
              </a:rPr>
            </a:br>
            <a:r>
              <a:rPr lang="pl-PL" sz="2000" dirty="0">
                <a:solidFill>
                  <a:schemeClr val="accent1"/>
                </a:solidFill>
              </a:rPr>
              <a:t>i kultura zapobiegania</a:t>
            </a:r>
          </a:p>
          <a:p>
            <a:r>
              <a:rPr lang="pl-PL" sz="2000" dirty="0">
                <a:solidFill>
                  <a:schemeClr val="accent1"/>
                </a:solidFill>
              </a:rPr>
              <a:t>Działania oparte</a:t>
            </a:r>
            <a:br>
              <a:rPr lang="pl-PL" sz="2000" dirty="0">
                <a:solidFill>
                  <a:schemeClr val="accent1"/>
                </a:solidFill>
              </a:rPr>
            </a:br>
            <a:r>
              <a:rPr lang="pl-PL" sz="2000" dirty="0">
                <a:solidFill>
                  <a:schemeClr val="accent1"/>
                </a:solidFill>
              </a:rPr>
              <a:t>na ogólnych zasadach</a:t>
            </a:r>
            <a:br>
              <a:rPr lang="pl-PL" sz="2000" dirty="0">
                <a:solidFill>
                  <a:schemeClr val="accent1"/>
                </a:solidFill>
              </a:rPr>
            </a:br>
            <a:r>
              <a:rPr lang="pl-PL" sz="2000" dirty="0" smtClean="0">
                <a:solidFill>
                  <a:schemeClr val="accent1"/>
                </a:solidFill>
              </a:rPr>
              <a:t>profilaktyki.</a:t>
            </a:r>
            <a:endParaRPr lang="pl-PL" sz="2000" dirty="0">
              <a:solidFill>
                <a:schemeClr val="accent1"/>
              </a:solidFill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="" xmlns:a16="http://schemas.microsoft.com/office/drawing/2014/main" id="{235927FE-E68F-B143-A6DD-76F098377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50" y="72007"/>
            <a:ext cx="8280722" cy="627535"/>
          </a:xfrm>
        </p:spPr>
        <p:txBody>
          <a:bodyPr lIns="0" tIns="0" rIns="0" bIns="0"/>
          <a:lstStyle/>
          <a:p>
            <a:pPr>
              <a:lnSpc>
                <a:spcPts val="2000"/>
              </a:lnSpc>
            </a:pPr>
            <a:r>
              <a:rPr lang="pl-PL" sz="2000" dirty="0">
                <a:solidFill>
                  <a:schemeClr val="accent1"/>
                </a:solidFill>
              </a:rPr>
              <a:t>Radzenie sobie z zaburzeniami układu mięśniowo-szkieletowego</a:t>
            </a:r>
          </a:p>
        </p:txBody>
      </p:sp>
    </p:spTree>
    <p:extLst>
      <p:ext uri="{BB962C8B-B14F-4D97-AF65-F5344CB8AC3E}">
        <p14:creationId xmlns:p14="http://schemas.microsoft.com/office/powerpoint/2010/main" val="17496949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750" y="-1"/>
            <a:ext cx="7632700" cy="666103"/>
          </a:xfrm>
        </p:spPr>
        <p:txBody>
          <a:bodyPr lIns="0" tIns="0" rIns="0" bIns="0"/>
          <a:lstStyle/>
          <a:p>
            <a:r>
              <a:rPr lang="pl-PL" sz="2000" dirty="0">
                <a:solidFill>
                  <a:schemeClr val="accent1"/>
                </a:solidFill>
              </a:rPr>
              <a:t>Ocena ryzyka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51520" y="843558"/>
            <a:ext cx="4608512" cy="3454399"/>
          </a:xfrm>
        </p:spPr>
        <p:txBody>
          <a:bodyPr vert="horz" lIns="0" tIns="0" rIns="0" bIns="0" rtlCol="0" anchor="t" anchorCtr="0">
            <a:noAutofit/>
          </a:bodyPr>
          <a:lstStyle/>
          <a:p>
            <a:r>
              <a:rPr lang="pl-PL" sz="2000" dirty="0">
                <a:solidFill>
                  <a:schemeClr val="accent1"/>
                </a:solidFill>
              </a:rPr>
              <a:t>Kluczowa dla skutecznej profilaktyki</a:t>
            </a:r>
          </a:p>
          <a:p>
            <a:r>
              <a:rPr lang="pl-PL" sz="2000" dirty="0" smtClean="0">
                <a:solidFill>
                  <a:schemeClr val="accent1"/>
                </a:solidFill>
              </a:rPr>
              <a:t>Powinni w niej uczestniczyć wszyscy </a:t>
            </a:r>
            <a:r>
              <a:rPr lang="pl-PL" sz="2000" dirty="0">
                <a:solidFill>
                  <a:schemeClr val="accent1"/>
                </a:solidFill>
              </a:rPr>
              <a:t>— pracodawcy, kierownictwo, pracownicy i służby BHP</a:t>
            </a:r>
          </a:p>
          <a:p>
            <a:r>
              <a:rPr lang="pl-PL" sz="2000" dirty="0">
                <a:solidFill>
                  <a:schemeClr val="accent1"/>
                </a:solidFill>
              </a:rPr>
              <a:t>Należy </a:t>
            </a:r>
            <a:r>
              <a:rPr lang="pl-PL" sz="2000" dirty="0" smtClean="0">
                <a:solidFill>
                  <a:schemeClr val="accent1"/>
                </a:solidFill>
              </a:rPr>
              <a:t>nią objąć </a:t>
            </a:r>
            <a:r>
              <a:rPr lang="pl-PL" sz="2000" dirty="0">
                <a:solidFill>
                  <a:schemeClr val="accent1"/>
                </a:solidFill>
              </a:rPr>
              <a:t>wszystkie</a:t>
            </a:r>
            <a:r>
              <a:rPr lang="en-GB" sz="2000" dirty="0">
                <a:solidFill>
                  <a:schemeClr val="accent1"/>
                </a:solidFill>
              </a:rPr>
              <a:t> </a:t>
            </a:r>
            <a:r>
              <a:rPr lang="pl-PL" sz="2000" dirty="0">
                <a:solidFill>
                  <a:schemeClr val="accent1"/>
                </a:solidFill>
              </a:rPr>
              <a:t>grupy pracowników</a:t>
            </a:r>
          </a:p>
          <a:p>
            <a:r>
              <a:rPr lang="pl-PL" sz="2000" dirty="0">
                <a:solidFill>
                  <a:schemeClr val="accent1"/>
                </a:solidFill>
              </a:rPr>
              <a:t>Proces trzeba </a:t>
            </a:r>
            <a:r>
              <a:rPr lang="pl-PL" sz="2000" dirty="0" smtClean="0">
                <a:solidFill>
                  <a:schemeClr val="accent1"/>
                </a:solidFill>
              </a:rPr>
              <a:t>regularnym ponawiać i aktualizować </a:t>
            </a:r>
            <a:endParaRPr lang="pl-PL" sz="2000" dirty="0">
              <a:solidFill>
                <a:schemeClr val="accent1"/>
              </a:solidFill>
            </a:endParaRPr>
          </a:p>
          <a:p>
            <a:r>
              <a:rPr lang="pl-PL" sz="2000" dirty="0">
                <a:solidFill>
                  <a:schemeClr val="accent1"/>
                </a:solidFill>
              </a:rPr>
              <a:t>Dostępne są </a:t>
            </a:r>
            <a:r>
              <a:rPr lang="pl-PL" sz="2000" dirty="0" smtClean="0">
                <a:solidFill>
                  <a:schemeClr val="accent1"/>
                </a:solidFill>
              </a:rPr>
              <a:t>narzędzia, </a:t>
            </a:r>
            <a:r>
              <a:rPr lang="pl-PL" sz="2000" dirty="0">
                <a:solidFill>
                  <a:schemeClr val="accent1"/>
                </a:solidFill>
              </a:rPr>
              <a:t>instrumenty i </a:t>
            </a:r>
            <a:r>
              <a:rPr lang="pl-PL" sz="2000" dirty="0" smtClean="0">
                <a:solidFill>
                  <a:schemeClr val="accent1"/>
                </a:solidFill>
              </a:rPr>
              <a:t>wskazówki typu „krok </a:t>
            </a:r>
            <a:r>
              <a:rPr lang="pl-PL" sz="2000" dirty="0">
                <a:solidFill>
                  <a:schemeClr val="accent1"/>
                </a:solidFill>
              </a:rPr>
              <a:t>po </a:t>
            </a:r>
            <a:r>
              <a:rPr lang="pl-PL" sz="2000" dirty="0" smtClean="0">
                <a:solidFill>
                  <a:schemeClr val="accent1"/>
                </a:solidFill>
              </a:rPr>
              <a:t>kroku”.</a:t>
            </a:r>
            <a:endParaRPr lang="pl-PL" sz="2000" dirty="0">
              <a:solidFill>
                <a:schemeClr val="accent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78232" y="1143309"/>
            <a:ext cx="3319182" cy="3217052"/>
          </a:xfrm>
          <a:prstGeom prst="ellipse">
            <a:avLst/>
          </a:prstGeom>
          <a:gradFill>
            <a:gsLst>
              <a:gs pos="0">
                <a:srgbClr val="ACC700">
                  <a:lumMod val="100000"/>
                  <a:alpha val="0"/>
                </a:srgbClr>
              </a:gs>
              <a:gs pos="100000">
                <a:srgbClr val="ACC700"/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ACC700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01"/>
          <a:stretch/>
        </p:blipFill>
        <p:spPr>
          <a:xfrm>
            <a:off x="5183167" y="1814715"/>
            <a:ext cx="3709313" cy="2179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5773208"/>
      </p:ext>
    </p:extLst>
  </p:cSld>
  <p:clrMapOvr>
    <a:masterClrMapping/>
  </p:clrMapOvr>
</p:sld>
</file>

<file path=ppt/theme/theme1.xml><?xml version="1.0" encoding="utf-8"?>
<a:theme xmlns:a="http://schemas.openxmlformats.org/drawingml/2006/main" name="HWC2018-19_Template_16-9">
  <a:themeElements>
    <a:clrScheme name="EU-OSHA Healthy Workplaces Campaign">
      <a:dk1>
        <a:srgbClr val="000000"/>
      </a:dk1>
      <a:lt1>
        <a:srgbClr val="FFFFFF"/>
      </a:lt1>
      <a:dk2>
        <a:srgbClr val="003399"/>
      </a:dk2>
      <a:lt2>
        <a:srgbClr val="FFFFFF"/>
      </a:lt2>
      <a:accent1>
        <a:srgbClr val="003399"/>
      </a:accent1>
      <a:accent2>
        <a:srgbClr val="ACC700"/>
      </a:accent2>
      <a:accent3>
        <a:srgbClr val="B1B3B4"/>
      </a:accent3>
      <a:accent4>
        <a:srgbClr val="E64715"/>
      </a:accent4>
      <a:accent5>
        <a:srgbClr val="58585A"/>
      </a:accent5>
      <a:accent6>
        <a:srgbClr val="DEE999"/>
      </a:accent6>
      <a:hlink>
        <a:srgbClr val="003399"/>
      </a:hlink>
      <a:folHlink>
        <a:srgbClr val="B1B3B4"/>
      </a:folHlink>
    </a:clrScheme>
    <a:fontScheme name="EUOSHA Corporate">
      <a:majorFont>
        <a:latin typeface="Arial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EUOSHA Corpora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  <a:lumMod val="100000"/>
              </a:schemeClr>
            </a:gs>
            <a:gs pos="100000">
              <a:schemeClr val="phClr">
                <a:tint val="9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51000"/>
                <a:satMod val="130000"/>
                <a:lumMod val="10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hade val="100000"/>
                <a:hueMod val="100000"/>
                <a:satMod val="350000"/>
                <a:lumMod val="100000"/>
              </a:schemeClr>
            </a:gs>
            <a:gs pos="92000">
              <a:schemeClr val="phClr">
                <a:shade val="88000"/>
                <a:hueMod val="96000"/>
                <a:satMod val="120000"/>
                <a:lumMod val="74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hade val="100000"/>
                <a:hueMod val="100000"/>
                <a:satMod val="300000"/>
                <a:lumMod val="100000"/>
              </a:schemeClr>
            </a:gs>
            <a:gs pos="100000">
              <a:schemeClr val="phClr">
                <a:shade val="84000"/>
                <a:hueMod val="96000"/>
                <a:satMod val="120000"/>
                <a:lumMod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U-OSHA Healthy Workplaces Campaign">
        <a:dk1>
          <a:srgbClr val="000000"/>
        </a:dk1>
        <a:lt1>
          <a:srgbClr val="FFFFFF"/>
        </a:lt1>
        <a:dk2>
          <a:srgbClr val="003399"/>
        </a:dk2>
        <a:lt2>
          <a:srgbClr val="FFFFFF"/>
        </a:lt2>
        <a:accent1>
          <a:srgbClr val="003399"/>
        </a:accent1>
        <a:accent2>
          <a:srgbClr val="ACC700"/>
        </a:accent2>
        <a:accent3>
          <a:srgbClr val="B1B3B4"/>
        </a:accent3>
        <a:accent4>
          <a:srgbClr val="E64715"/>
        </a:accent4>
        <a:accent5>
          <a:srgbClr val="58585A"/>
        </a:accent5>
        <a:accent6>
          <a:srgbClr val="DEE999"/>
        </a:accent6>
        <a:hlink>
          <a:srgbClr val="003399"/>
        </a:hlink>
        <a:folHlink>
          <a:srgbClr val="B1B3B4"/>
        </a:folHlink>
      </a:clrScheme>
    </a:extraClrScheme>
  </a:extraClrSchemeLst>
  <a:extLst>
    <a:ext uri="{05A4C25C-085E-4340-85A3-A5531E510DB2}">
      <thm15:themeFamily xmlns:thm15="http://schemas.microsoft.com/office/thememl/2012/main" name="EUOSHA Campaign 2016-16-9.potx" id="{F7474474-7AE0-46FF-A261-8B9A1ECF96C7}" vid="{E01BF529-0D02-40D8-AC94-E487908172DF}"/>
    </a:ext>
  </a:extLst>
</a:theme>
</file>

<file path=ppt/theme/theme2.xml><?xml version="1.0" encoding="utf-8"?>
<a:theme xmlns:a="http://schemas.openxmlformats.org/drawingml/2006/main" name="EUOSHA Campaign 2020 - wide_b">
  <a:themeElements>
    <a:clrScheme name="EU-OSHA Healthy Workplaces Campaign">
      <a:dk1>
        <a:srgbClr val="000000"/>
      </a:dk1>
      <a:lt1>
        <a:srgbClr val="FFFFFF"/>
      </a:lt1>
      <a:dk2>
        <a:srgbClr val="003399"/>
      </a:dk2>
      <a:lt2>
        <a:srgbClr val="FFFFFF"/>
      </a:lt2>
      <a:accent1>
        <a:srgbClr val="003399"/>
      </a:accent1>
      <a:accent2>
        <a:srgbClr val="ACC700"/>
      </a:accent2>
      <a:accent3>
        <a:srgbClr val="B1B3B4"/>
      </a:accent3>
      <a:accent4>
        <a:srgbClr val="E64715"/>
      </a:accent4>
      <a:accent5>
        <a:srgbClr val="58585A"/>
      </a:accent5>
      <a:accent6>
        <a:srgbClr val="DEE999"/>
      </a:accent6>
      <a:hlink>
        <a:srgbClr val="003399"/>
      </a:hlink>
      <a:folHlink>
        <a:srgbClr val="B1B3B4"/>
      </a:folHlink>
    </a:clrScheme>
    <a:fontScheme name="EUOSHA Corporate">
      <a:majorFont>
        <a:latin typeface="Arial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EUOSHA Corpora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  <a:lumMod val="100000"/>
              </a:schemeClr>
            </a:gs>
            <a:gs pos="100000">
              <a:schemeClr val="phClr">
                <a:tint val="9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51000"/>
                <a:satMod val="130000"/>
                <a:lumMod val="10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hade val="100000"/>
                <a:hueMod val="100000"/>
                <a:satMod val="350000"/>
                <a:lumMod val="100000"/>
              </a:schemeClr>
            </a:gs>
            <a:gs pos="92000">
              <a:schemeClr val="phClr">
                <a:shade val="88000"/>
                <a:hueMod val="96000"/>
                <a:satMod val="120000"/>
                <a:lumMod val="74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hade val="100000"/>
                <a:hueMod val="100000"/>
                <a:satMod val="300000"/>
                <a:lumMod val="100000"/>
              </a:schemeClr>
            </a:gs>
            <a:gs pos="100000">
              <a:schemeClr val="phClr">
                <a:shade val="84000"/>
                <a:hueMod val="96000"/>
                <a:satMod val="120000"/>
                <a:lumMod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U-OSHA Healthy Workplaces Campaign">
        <a:dk1>
          <a:srgbClr val="000000"/>
        </a:dk1>
        <a:lt1>
          <a:srgbClr val="FFFFFF"/>
        </a:lt1>
        <a:dk2>
          <a:srgbClr val="003399"/>
        </a:dk2>
        <a:lt2>
          <a:srgbClr val="FFFFFF"/>
        </a:lt2>
        <a:accent1>
          <a:srgbClr val="003399"/>
        </a:accent1>
        <a:accent2>
          <a:srgbClr val="ACC700"/>
        </a:accent2>
        <a:accent3>
          <a:srgbClr val="B1B3B4"/>
        </a:accent3>
        <a:accent4>
          <a:srgbClr val="E64715"/>
        </a:accent4>
        <a:accent5>
          <a:srgbClr val="58585A"/>
        </a:accent5>
        <a:accent6>
          <a:srgbClr val="DEE999"/>
        </a:accent6>
        <a:hlink>
          <a:srgbClr val="003399"/>
        </a:hlink>
        <a:folHlink>
          <a:srgbClr val="B1B3B4"/>
        </a:folHlink>
      </a:clrScheme>
    </a:extraClrScheme>
  </a:extraClrSchemeLst>
  <a:extLst>
    <a:ext uri="{05A4C25C-085E-4340-85A3-A5531E510DB2}">
      <thm15:themeFamily xmlns:thm15="http://schemas.microsoft.com/office/thememl/2012/main" name="EUOSHA Campaign 2020 - wide_b" id="{683C7705-B448-4B82-85ED-C4D3ED68A7C1}" vid="{2E393C0B-A3DD-4536-B9BF-FDD80EC07225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HWC2018-19_Template_16-9.potx</Template>
  <TotalTime>4140</TotalTime>
  <Words>868</Words>
  <Application>Microsoft Office PowerPoint</Application>
  <PresentationFormat>Pokaz na ekranie (16:9)</PresentationFormat>
  <Paragraphs>295</Paragraphs>
  <Slides>15</Slides>
  <Notes>15</Notes>
  <HiddenSlides>0</HiddenSlides>
  <MMClips>0</MMClips>
  <ScaleCrop>false</ScaleCrop>
  <HeadingPairs>
    <vt:vector size="6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15</vt:i4>
      </vt:variant>
    </vt:vector>
  </HeadingPairs>
  <TitlesOfParts>
    <vt:vector size="24" baseType="lpstr">
      <vt:lpstr>ＭＳ Ｐゴシック</vt:lpstr>
      <vt:lpstr>Arial</vt:lpstr>
      <vt:lpstr>Calibri</vt:lpstr>
      <vt:lpstr>Courier New</vt:lpstr>
      <vt:lpstr>Myriad Pro</vt:lpstr>
      <vt:lpstr>Trebuchet MS</vt:lpstr>
      <vt:lpstr>Wingdings</vt:lpstr>
      <vt:lpstr>HWC2018-19_Template_16-9</vt:lpstr>
      <vt:lpstr>EUOSHA Campaign 2020 - wide_b</vt:lpstr>
      <vt:lpstr>Zaburzenia układu mięśniowo-szkieletowego związane z pracą – zapobiegania i kontrola</vt:lpstr>
      <vt:lpstr>Prezentacja programu PowerPoint</vt:lpstr>
      <vt:lpstr>EU-OSHA, ESENER 2019</vt:lpstr>
      <vt:lpstr>EWCS 2015</vt:lpstr>
      <vt:lpstr>Eurostat, Badanie aktywności ekonomicznej ludności w 2013 r.</vt:lpstr>
      <vt:lpstr> Części ciała narażone na zaburzenia mięśniowo - szkieletowe </vt:lpstr>
      <vt:lpstr>Prezentacja programu PowerPoint</vt:lpstr>
      <vt:lpstr>Radzenie sobie z zaburzeniami układu mięśniowo-szkieletowego</vt:lpstr>
      <vt:lpstr>Ocena ryzyka</vt:lpstr>
      <vt:lpstr>Obszary interwencji – obszary priorytetowe</vt:lpstr>
      <vt:lpstr>COVID-19: Zaburzenia układu mięśniowo-szkieletowego a praca zdalna</vt:lpstr>
      <vt:lpstr>EU-OSHA i partnerzy kampanii</vt:lpstr>
      <vt:lpstr>Zasoby informacyjne do prowadzenia kampanii</vt:lpstr>
      <vt:lpstr>Jak wziąć udział w kampanii?</vt:lpstr>
      <vt:lpstr>Dołącz do kampanii „Dźwigaj z głową”!</vt:lpstr>
    </vt:vector>
  </TitlesOfParts>
  <Manager/>
  <Company>CDT</Company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CDT</dc:creator>
  <cp:keywords/>
  <dc:description/>
  <cp:lastModifiedBy>wikli</cp:lastModifiedBy>
  <cp:revision>393</cp:revision>
  <cp:lastPrinted>2019-10-04T15:07:06Z</cp:lastPrinted>
  <dcterms:created xsi:type="dcterms:W3CDTF">2015-10-14T15:05:30Z</dcterms:created>
  <dcterms:modified xsi:type="dcterms:W3CDTF">2020-07-15T10:55:21Z</dcterms:modified>
  <cp:category/>
</cp:coreProperties>
</file>