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65" r:id="rId4"/>
    <p:sldId id="258" r:id="rId5"/>
    <p:sldId id="259" r:id="rId6"/>
    <p:sldId id="266" r:id="rId7"/>
    <p:sldId id="267" r:id="rId8"/>
    <p:sldId id="268" r:id="rId9"/>
    <p:sldId id="270" r:id="rId10"/>
    <p:sldId id="272" r:id="rId11"/>
    <p:sldId id="278" r:id="rId12"/>
    <p:sldId id="273" r:id="rId13"/>
    <p:sldId id="276" r:id="rId14"/>
    <p:sldId id="277" r:id="rId15"/>
    <p:sldId id="28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63" r:id="rId26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yda Joanna" initials="HJ" lastIdx="9" clrIdx="0">
    <p:extLst>
      <p:ext uri="{19B8F6BF-5375-455C-9EA6-DF929625EA0E}">
        <p15:presenceInfo xmlns:p15="http://schemas.microsoft.com/office/powerpoint/2012/main" userId="S-1-5-21-3906529882-2472526378-782400817-3599" providerId="AD"/>
      </p:ext>
    </p:extLst>
  </p:cmAuthor>
  <p:cmAuthor id="2" name="Dominik Wolsak" initials="DW" lastIdx="1" clrIdx="1">
    <p:extLst>
      <p:ext uri="{19B8F6BF-5375-455C-9EA6-DF929625EA0E}">
        <p15:presenceInfo xmlns:p15="http://schemas.microsoft.com/office/powerpoint/2012/main" userId="890ac46c0056e03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937"/>
    <a:srgbClr val="D9272D"/>
    <a:srgbClr val="000000"/>
    <a:srgbClr val="26352B"/>
    <a:srgbClr val="5A5A5A"/>
    <a:srgbClr val="FF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0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55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0BE1C9-5A37-4C9F-9EF8-0B24157EF8CE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26D94854-B462-49D5-806B-7FB7F4DC2A20}" type="pres">
      <dgm:prSet presAssocID="{1C0BE1C9-5A37-4C9F-9EF8-0B24157EF8C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</dgm:ptLst>
  <dgm:cxnLst>
    <dgm:cxn modelId="{C00DC052-85C5-434D-8785-74E9E8168DA5}" type="presOf" srcId="{1C0BE1C9-5A37-4C9F-9EF8-0B24157EF8CE}" destId="{26D94854-B462-49D5-806B-7FB7F4DC2A20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E96CF3B0-C5D4-4976-86FA-C812E8F55C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E947144-B8B8-4A3B-B323-7435133F65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4C24A-C4D6-4FA0-8298-47F3E98679CA}" type="datetimeFigureOut">
              <a:rPr lang="pl-PL" smtClean="0"/>
              <a:t>2020-03-09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0D8E1D64-6D4A-4B03-8B15-090CA1D05F2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5552E50-5AB5-4293-8609-8783C4495F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E24EE-B0EB-4186-AAA7-73E88D6C70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92377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7AA55-4ECA-41AF-AEE0-578D62CB5406}" type="datetimeFigureOut">
              <a:rPr lang="pl-PL" smtClean="0"/>
              <a:t>2020-03-09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CA4A4-B721-4292-A674-4FDA46DB758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9493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2.png"/><Relationship Id="rId4" Type="http://schemas.openxmlformats.org/officeDocument/2006/relationships/image" Target="../media/image1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11" descr="Obraz zawierający siedzi, małe, stół, tort&#10;&#10;Opis wygenerowany automatycznie">
            <a:extLst>
              <a:ext uri="{FF2B5EF4-FFF2-40B4-BE49-F238E27FC236}">
                <a16:creationId xmlns:a16="http://schemas.microsoft.com/office/drawing/2014/main" id="{163103A3-3791-4999-AFB9-C21720F84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754A1D70-DBBD-424C-8528-6E25B66EB2A1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E2709DCA-B701-4456-84DD-7470D98BF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250" y="3961186"/>
            <a:ext cx="9705975" cy="830997"/>
          </a:xfrm>
          <a:prstGeom prst="rect">
            <a:avLst/>
          </a:prstGeom>
        </p:spPr>
        <p:txBody>
          <a:bodyPr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26" name="Symbol zastępczy tekstu 17">
            <a:extLst>
              <a:ext uri="{FF2B5EF4-FFF2-40B4-BE49-F238E27FC236}">
                <a16:creationId xmlns:a16="http://schemas.microsoft.com/office/drawing/2014/main" id="{62EE1355-2ABF-47FD-814D-F8DDE5826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97973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28" name="Symbol zastępczy tekstu 17">
            <a:extLst>
              <a:ext uri="{FF2B5EF4-FFF2-40B4-BE49-F238E27FC236}">
                <a16:creationId xmlns:a16="http://schemas.microsoft.com/office/drawing/2014/main" id="{6B9D628A-F91B-483D-A0C2-1AAF15C0FF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635662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0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Miejscowość, dzień miesiąc rok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937632B5-02BA-44F3-922F-23420D93A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433253" y="606151"/>
            <a:ext cx="4009487" cy="266453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D4D69E7E-9C13-4C97-8A55-D72FF08921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36023" y="507700"/>
            <a:ext cx="3450923" cy="119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64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ight Triangle 6">
            <a:extLst>
              <a:ext uri="{FF2B5EF4-FFF2-40B4-BE49-F238E27FC236}">
                <a16:creationId xmlns:a16="http://schemas.microsoft.com/office/drawing/2014/main" id="{ED1C28D2-E1A2-4BB8-BD97-291B3A7779E8}"/>
              </a:ext>
            </a:extLst>
          </p:cNvPr>
          <p:cNvSpPr/>
          <p:nvPr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4" name="Symbol zastępczy tekstu 10">
            <a:extLst>
              <a:ext uri="{FF2B5EF4-FFF2-40B4-BE49-F238E27FC236}">
                <a16:creationId xmlns:a16="http://schemas.microsoft.com/office/drawing/2014/main" id="{0ECA10ED-9830-4AD5-983C-03B3B630D9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id="{E1EAA0BB-B34C-4229-949E-CAAD46F5B0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588" y="2056613"/>
            <a:ext cx="10491787" cy="4133850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ACA797F1-846F-41CA-85B2-004A6DF37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70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5" name="Symbol zastępczy tekstu 18">
            <a:extLst>
              <a:ext uri="{FF2B5EF4-FFF2-40B4-BE49-F238E27FC236}">
                <a16:creationId xmlns:a16="http://schemas.microsoft.com/office/drawing/2014/main" id="{20C0C28E-AE8E-4075-9533-31B707138A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16" name="Symbol zastępczy obrazu 10" descr="Obraz zawierający trawa, zewnętrzne, pole, zielony&#10;&#10;Opis wygenerowany automatycznie">
            <a:extLst>
              <a:ext uri="{FF2B5EF4-FFF2-40B4-BE49-F238E27FC236}">
                <a16:creationId xmlns:a16="http://schemas.microsoft.com/office/drawing/2014/main" id="{17BC0A7E-FC9E-4B94-BF2E-4DDC79771D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6" r="35556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C1D883B9-80D6-4CAB-AFD1-F8708DD4D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2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 descr="Obraz zawierający zewnętrzne, przyroda, trawa, woda&#10;&#10;Opis wygenerowany automatycznie">
            <a:extLst>
              <a:ext uri="{FF2B5EF4-FFF2-40B4-BE49-F238E27FC236}">
                <a16:creationId xmlns:a16="http://schemas.microsoft.com/office/drawing/2014/main" id="{A4AF3A21-D697-4C3E-A860-242EB0C0C4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6" r="29740"/>
          <a:stretch/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id="{41379729-947D-4A4B-B2BE-C202D1EC1E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27CCB7B9-05FC-415D-8FA3-617F4B3E7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353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25" descr="Obraz zawierający zewnętrzne, trawa, roślina, kwiat&#10;&#10;Opis wygenerowany automatycznie">
            <a:extLst>
              <a:ext uri="{FF2B5EF4-FFF2-40B4-BE49-F238E27FC236}">
                <a16:creationId xmlns:a16="http://schemas.microsoft.com/office/drawing/2014/main" id="{CBDD26F0-0BBA-44CB-AE18-76B7CB5947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1" r="21771"/>
          <a:stretch>
            <a:fillRect/>
          </a:stretch>
        </p:blipFill>
        <p:spPr>
          <a:xfrm>
            <a:off x="1" y="0"/>
            <a:ext cx="5162551" cy="6858000"/>
          </a:xfrm>
          <a:custGeom>
            <a:avLst/>
            <a:gdLst>
              <a:gd name="connsiteX0" fmla="*/ 0 w 5162551"/>
              <a:gd name="connsiteY0" fmla="*/ 0 h 6858000"/>
              <a:gd name="connsiteX1" fmla="*/ 5162551 w 5162551"/>
              <a:gd name="connsiteY1" fmla="*/ 0 h 6858000"/>
              <a:gd name="connsiteX2" fmla="*/ 5162551 w 5162551"/>
              <a:gd name="connsiteY2" fmla="*/ 6858000 h 6858000"/>
              <a:gd name="connsiteX3" fmla="*/ 0 w 51625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1" h="6858000">
                <a:moveTo>
                  <a:pt x="0" y="0"/>
                </a:moveTo>
                <a:lnTo>
                  <a:pt x="5162551" y="0"/>
                </a:lnTo>
                <a:lnTo>
                  <a:pt x="5162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EB0AD7FC-F9E7-45D4-8C33-BBDE5AB72937}"/>
              </a:ext>
            </a:extLst>
          </p:cNvPr>
          <p:cNvSpPr/>
          <p:nvPr/>
        </p:nvSpPr>
        <p:spPr>
          <a:xfrm>
            <a:off x="3901439" y="3815443"/>
            <a:ext cx="1908811" cy="2164510"/>
          </a:xfrm>
          <a:prstGeom prst="rect">
            <a:avLst/>
          </a:prstGeom>
          <a:noFill/>
          <a:ln w="57150">
            <a:solidFill>
              <a:srgbClr val="026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ymbol zastępczy tekstu 23">
            <a:extLst>
              <a:ext uri="{FF2B5EF4-FFF2-40B4-BE49-F238E27FC236}">
                <a16:creationId xmlns:a16="http://schemas.microsoft.com/office/drawing/2014/main" id="{927A6410-4062-4CE2-83F7-8DBBB6A12C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7365" y="2247900"/>
            <a:ext cx="3453249" cy="3789524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velit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esse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cillum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eu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fugiat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nulla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pariatur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9" name="Symbol zastępczy tekstu 17">
            <a:extLst>
              <a:ext uri="{FF2B5EF4-FFF2-40B4-BE49-F238E27FC236}">
                <a16:creationId xmlns:a16="http://schemas.microsoft.com/office/drawing/2014/main" id="{837FF38F-25F1-4FA7-BA24-4D925426C0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74135" y="4253853"/>
            <a:ext cx="790244" cy="152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5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1</a:t>
            </a:r>
          </a:p>
        </p:txBody>
      </p:sp>
      <p:sp>
        <p:nvSpPr>
          <p:cNvPr id="21" name="Symbol zastępczy tekstu 23">
            <a:extLst>
              <a:ext uri="{FF2B5EF4-FFF2-40B4-BE49-F238E27FC236}">
                <a16:creationId xmlns:a16="http://schemas.microsoft.com/office/drawing/2014/main" id="{FDA8C303-5EF7-4D18-BB5B-3ECB81D8E3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4406860" y="4632304"/>
            <a:ext cx="2164510" cy="37022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endParaRPr lang="pl-PL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6" name="Right Triangle 6">
            <a:extLst>
              <a:ext uri="{FF2B5EF4-FFF2-40B4-BE49-F238E27FC236}">
                <a16:creationId xmlns:a16="http://schemas.microsoft.com/office/drawing/2014/main" id="{66AAE465-4DD0-41C1-9BF6-EA791A35A53A}"/>
              </a:ext>
            </a:extLst>
          </p:cNvPr>
          <p:cNvSpPr/>
          <p:nvPr userDrawn="1"/>
        </p:nvSpPr>
        <p:spPr>
          <a:xfrm rot="5400000">
            <a:off x="6799905" y="1372627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3922" y="820576"/>
            <a:ext cx="5508077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A7DB7353-A34E-4521-9C1B-E7426131B3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20551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11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ymbol zastępczy obrazu 26" descr="Obraz zawierający osoba, wewnątrz, żywność, ręka&#10;&#10;Opis wygenerowany automatycznie">
            <a:extLst>
              <a:ext uri="{FF2B5EF4-FFF2-40B4-BE49-F238E27FC236}">
                <a16:creationId xmlns:a16="http://schemas.microsoft.com/office/drawing/2014/main" id="{4363814B-02B8-4E80-B865-0F3C77F402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" b="5720"/>
          <a:stretch>
            <a:fillRect/>
          </a:stretch>
        </p:blipFill>
        <p:spPr>
          <a:xfrm>
            <a:off x="1" y="0"/>
            <a:ext cx="5162551" cy="6858000"/>
          </a:xfrm>
          <a:custGeom>
            <a:avLst/>
            <a:gdLst>
              <a:gd name="connsiteX0" fmla="*/ 0 w 5162551"/>
              <a:gd name="connsiteY0" fmla="*/ 0 h 6858000"/>
              <a:gd name="connsiteX1" fmla="*/ 5162551 w 5162551"/>
              <a:gd name="connsiteY1" fmla="*/ 0 h 6858000"/>
              <a:gd name="connsiteX2" fmla="*/ 5162551 w 5162551"/>
              <a:gd name="connsiteY2" fmla="*/ 6858000 h 6858000"/>
              <a:gd name="connsiteX3" fmla="*/ 0 w 51625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1" h="6858000">
                <a:moveTo>
                  <a:pt x="0" y="0"/>
                </a:moveTo>
                <a:lnTo>
                  <a:pt x="5162551" y="0"/>
                </a:lnTo>
                <a:lnTo>
                  <a:pt x="5162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EB0AD7FC-F9E7-45D4-8C33-BBDE5AB72937}"/>
              </a:ext>
            </a:extLst>
          </p:cNvPr>
          <p:cNvSpPr/>
          <p:nvPr/>
        </p:nvSpPr>
        <p:spPr>
          <a:xfrm>
            <a:off x="3901439" y="3815443"/>
            <a:ext cx="1908811" cy="2164510"/>
          </a:xfrm>
          <a:prstGeom prst="rect">
            <a:avLst/>
          </a:prstGeom>
          <a:noFill/>
          <a:ln w="57150">
            <a:solidFill>
              <a:srgbClr val="026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ymbol zastępczy tekstu 23">
            <a:extLst>
              <a:ext uri="{FF2B5EF4-FFF2-40B4-BE49-F238E27FC236}">
                <a16:creationId xmlns:a16="http://schemas.microsoft.com/office/drawing/2014/main" id="{927A6410-4062-4CE2-83F7-8DBBB6A12C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7365" y="2247900"/>
            <a:ext cx="3453249" cy="3789524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velit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esse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cillum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eu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fugiat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nulla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pariatur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9" name="Symbol zastępczy tekstu 17">
            <a:extLst>
              <a:ext uri="{FF2B5EF4-FFF2-40B4-BE49-F238E27FC236}">
                <a16:creationId xmlns:a16="http://schemas.microsoft.com/office/drawing/2014/main" id="{837FF38F-25F1-4FA7-BA24-4D925426C0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16985" y="4253853"/>
            <a:ext cx="790244" cy="152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5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2</a:t>
            </a:r>
          </a:p>
        </p:txBody>
      </p:sp>
      <p:sp>
        <p:nvSpPr>
          <p:cNvPr id="21" name="Symbol zastępczy tekstu 23">
            <a:extLst>
              <a:ext uri="{FF2B5EF4-FFF2-40B4-BE49-F238E27FC236}">
                <a16:creationId xmlns:a16="http://schemas.microsoft.com/office/drawing/2014/main" id="{FDA8C303-5EF7-4D18-BB5B-3ECB81D8E3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4406860" y="4632304"/>
            <a:ext cx="2164510" cy="37022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endParaRPr lang="pl-PL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6" name="Right Triangle 6">
            <a:extLst>
              <a:ext uri="{FF2B5EF4-FFF2-40B4-BE49-F238E27FC236}">
                <a16:creationId xmlns:a16="http://schemas.microsoft.com/office/drawing/2014/main" id="{66AAE465-4DD0-41C1-9BF6-EA791A35A53A}"/>
              </a:ext>
            </a:extLst>
          </p:cNvPr>
          <p:cNvSpPr/>
          <p:nvPr userDrawn="1"/>
        </p:nvSpPr>
        <p:spPr>
          <a:xfrm rot="5400000">
            <a:off x="6799905" y="1372627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3922" y="820576"/>
            <a:ext cx="5508077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FCE443F1-8872-4F2D-9E2E-B6F6E1B56D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20651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81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7" name="Symbol zastępczy obrazu 4" descr="Obraz zawierający płot, trawa, zewnętrzne, budynek&#10;&#10;Opis wygenerowany automatycznie">
            <a:extLst>
              <a:ext uri="{FF2B5EF4-FFF2-40B4-BE49-F238E27FC236}">
                <a16:creationId xmlns:a16="http://schemas.microsoft.com/office/drawing/2014/main" id="{A53E959F-1993-4C5C-A24A-2B020B85BB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1" r="15761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9" name="Group 7">
            <a:extLst>
              <a:ext uri="{FF2B5EF4-FFF2-40B4-BE49-F238E27FC236}">
                <a16:creationId xmlns:a16="http://schemas.microsoft.com/office/drawing/2014/main" id="{8735C6A7-A7C8-4D03-91A7-9EA4EE1C7B21}"/>
              </a:ext>
            </a:extLst>
          </p:cNvPr>
          <p:cNvGrpSpPr/>
          <p:nvPr userDrawn="1"/>
        </p:nvGrpSpPr>
        <p:grpSpPr>
          <a:xfrm>
            <a:off x="1899920" y="4273913"/>
            <a:ext cx="4215429" cy="1097787"/>
            <a:chOff x="1861820" y="4724868"/>
            <a:chExt cx="4215429" cy="1097787"/>
          </a:xfrm>
        </p:grpSpPr>
        <p:cxnSp>
          <p:nvCxnSpPr>
            <p:cNvPr id="26" name="Straight Connector 19">
              <a:extLst>
                <a:ext uri="{FF2B5EF4-FFF2-40B4-BE49-F238E27FC236}">
                  <a16:creationId xmlns:a16="http://schemas.microsoft.com/office/drawing/2014/main" id="{48E4589B-F3D7-4DB8-9340-6B59A27708B2}"/>
                </a:ext>
              </a:extLst>
            </p:cNvPr>
            <p:cNvCxnSpPr>
              <a:cxnSpLocks/>
            </p:cNvCxnSpPr>
            <p:nvPr/>
          </p:nvCxnSpPr>
          <p:spPr>
            <a:xfrm>
              <a:off x="1861820" y="4724868"/>
              <a:ext cx="0" cy="1097787"/>
            </a:xfrm>
            <a:prstGeom prst="line">
              <a:avLst/>
            </a:prstGeom>
            <a:ln w="38100">
              <a:solidFill>
                <a:srgbClr val="0269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3">
              <a:extLst>
                <a:ext uri="{FF2B5EF4-FFF2-40B4-BE49-F238E27FC236}">
                  <a16:creationId xmlns:a16="http://schemas.microsoft.com/office/drawing/2014/main" id="{2D6FD398-144A-49C2-A084-9FB56B8427ED}"/>
                </a:ext>
              </a:extLst>
            </p:cNvPr>
            <p:cNvCxnSpPr>
              <a:cxnSpLocks/>
            </p:cNvCxnSpPr>
            <p:nvPr/>
          </p:nvCxnSpPr>
          <p:spPr>
            <a:xfrm>
              <a:off x="6077249" y="4724868"/>
              <a:ext cx="0" cy="1097787"/>
            </a:xfrm>
            <a:prstGeom prst="line">
              <a:avLst/>
            </a:prstGeom>
            <a:ln w="38100">
              <a:solidFill>
                <a:srgbClr val="0269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4">
            <a:extLst>
              <a:ext uri="{FF2B5EF4-FFF2-40B4-BE49-F238E27FC236}">
                <a16:creationId xmlns:a16="http://schemas.microsoft.com/office/drawing/2014/main" id="{50CC3FAE-EBC1-4CC9-B04C-371887269FE7}"/>
              </a:ext>
            </a:extLst>
          </p:cNvPr>
          <p:cNvCxnSpPr>
            <a:cxnSpLocks/>
          </p:cNvCxnSpPr>
          <p:nvPr/>
        </p:nvCxnSpPr>
        <p:spPr>
          <a:xfrm>
            <a:off x="1899920" y="2307115"/>
            <a:ext cx="0" cy="1097787"/>
          </a:xfrm>
          <a:prstGeom prst="line">
            <a:avLst/>
          </a:prstGeom>
          <a:ln w="38100">
            <a:solidFill>
              <a:srgbClr val="026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28">
            <a:extLst>
              <a:ext uri="{FF2B5EF4-FFF2-40B4-BE49-F238E27FC236}">
                <a16:creationId xmlns:a16="http://schemas.microsoft.com/office/drawing/2014/main" id="{48E5CF7A-D7AB-43F2-8F36-609F798D14F7}"/>
              </a:ext>
            </a:extLst>
          </p:cNvPr>
          <p:cNvCxnSpPr>
            <a:cxnSpLocks/>
          </p:cNvCxnSpPr>
          <p:nvPr/>
        </p:nvCxnSpPr>
        <p:spPr>
          <a:xfrm>
            <a:off x="6115349" y="2307115"/>
            <a:ext cx="0" cy="1097787"/>
          </a:xfrm>
          <a:prstGeom prst="line">
            <a:avLst/>
          </a:prstGeom>
          <a:ln w="38100">
            <a:solidFill>
              <a:srgbClr val="026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ymbol zastępczy tekstu 17">
            <a:extLst>
              <a:ext uri="{FF2B5EF4-FFF2-40B4-BE49-F238E27FC236}">
                <a16:creationId xmlns:a16="http://schemas.microsoft.com/office/drawing/2014/main" id="{81A1E51E-970E-4D33-881D-5B92172D63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713" y="2357725"/>
            <a:ext cx="489358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1</a:t>
            </a:r>
          </a:p>
        </p:txBody>
      </p:sp>
      <p:sp>
        <p:nvSpPr>
          <p:cNvPr id="47" name="Symbol zastępczy tekstu 17">
            <a:extLst>
              <a:ext uri="{FF2B5EF4-FFF2-40B4-BE49-F238E27FC236}">
                <a16:creationId xmlns:a16="http://schemas.microsoft.com/office/drawing/2014/main" id="{3EE3BE56-B338-4568-9341-5EB6095C1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5075" y="4330967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2</a:t>
            </a:r>
          </a:p>
        </p:txBody>
      </p:sp>
      <p:sp>
        <p:nvSpPr>
          <p:cNvPr id="49" name="Symbol zastępczy tekstu 17">
            <a:extLst>
              <a:ext uri="{FF2B5EF4-FFF2-40B4-BE49-F238E27FC236}">
                <a16:creationId xmlns:a16="http://schemas.microsoft.com/office/drawing/2014/main" id="{6152D0AF-85E2-4345-BBBB-F228E0D51BE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56666" y="4330967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4</a:t>
            </a:r>
          </a:p>
        </p:txBody>
      </p:sp>
      <p:sp>
        <p:nvSpPr>
          <p:cNvPr id="51" name="Symbol zastępczy tekstu 17">
            <a:extLst>
              <a:ext uri="{FF2B5EF4-FFF2-40B4-BE49-F238E27FC236}">
                <a16:creationId xmlns:a16="http://schemas.microsoft.com/office/drawing/2014/main" id="{26A7DCAC-6BF3-4CF2-A29D-76D18B62E7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56666" y="2358716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3</a:t>
            </a:r>
          </a:p>
        </p:txBody>
      </p:sp>
      <p:sp>
        <p:nvSpPr>
          <p:cNvPr id="55" name="Symbol zastępczy tekstu 23">
            <a:extLst>
              <a:ext uri="{FF2B5EF4-FFF2-40B4-BE49-F238E27FC236}">
                <a16:creationId xmlns:a16="http://schemas.microsoft.com/office/drawing/2014/main" id="{51845B07-76AA-47DD-A71E-893C30B130B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17705" y="2789408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6" name="Symbol zastępczy tekstu 23">
            <a:extLst>
              <a:ext uri="{FF2B5EF4-FFF2-40B4-BE49-F238E27FC236}">
                <a16:creationId xmlns:a16="http://schemas.microsoft.com/office/drawing/2014/main" id="{2094830B-DAF0-46C8-821F-3E82287067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317705" y="4781135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7" name="Symbol zastępczy tekstu 23">
            <a:extLst>
              <a:ext uri="{FF2B5EF4-FFF2-40B4-BE49-F238E27FC236}">
                <a16:creationId xmlns:a16="http://schemas.microsoft.com/office/drawing/2014/main" id="{E22C6660-79B1-4297-A53E-13FB2C1696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44301" y="2789408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8" name="Symbol zastępczy tekstu 23">
            <a:extLst>
              <a:ext uri="{FF2B5EF4-FFF2-40B4-BE49-F238E27FC236}">
                <a16:creationId xmlns:a16="http://schemas.microsoft.com/office/drawing/2014/main" id="{811EA9EF-CC9B-49D4-B139-F63DB1A8F0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44301" y="4781135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0" name="Symbol zastępczy tekstu 10">
            <a:extLst>
              <a:ext uri="{FF2B5EF4-FFF2-40B4-BE49-F238E27FC236}">
                <a16:creationId xmlns:a16="http://schemas.microsoft.com/office/drawing/2014/main" id="{065DAFB9-A21E-4E2F-AE2B-0D7D2E6D38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26958" y="2380359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1</a:t>
            </a:r>
          </a:p>
        </p:txBody>
      </p:sp>
      <p:sp>
        <p:nvSpPr>
          <p:cNvPr id="62" name="Symbol zastępczy tekstu 10">
            <a:extLst>
              <a:ext uri="{FF2B5EF4-FFF2-40B4-BE49-F238E27FC236}">
                <a16:creationId xmlns:a16="http://schemas.microsoft.com/office/drawing/2014/main" id="{DAE53025-E836-403B-823D-765258B752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326958" y="4333832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2</a:t>
            </a:r>
          </a:p>
        </p:txBody>
      </p:sp>
      <p:sp>
        <p:nvSpPr>
          <p:cNvPr id="65" name="Symbol zastępczy tekstu 10">
            <a:extLst>
              <a:ext uri="{FF2B5EF4-FFF2-40B4-BE49-F238E27FC236}">
                <a16:creationId xmlns:a16="http://schemas.microsoft.com/office/drawing/2014/main" id="{C57FA426-6271-4780-86BA-837F1ED596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44763" y="2380359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3</a:t>
            </a:r>
          </a:p>
        </p:txBody>
      </p:sp>
      <p:sp>
        <p:nvSpPr>
          <p:cNvPr id="66" name="Symbol zastępczy tekstu 10">
            <a:extLst>
              <a:ext uri="{FF2B5EF4-FFF2-40B4-BE49-F238E27FC236}">
                <a16:creationId xmlns:a16="http://schemas.microsoft.com/office/drawing/2014/main" id="{58D9F231-BFA4-46D6-9713-99F3EB31E90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44763" y="4333832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4</a:t>
            </a:r>
          </a:p>
        </p:txBody>
      </p:sp>
      <p:pic>
        <p:nvPicPr>
          <p:cNvPr id="24" name="Grafika 23">
            <a:extLst>
              <a:ext uri="{FF2B5EF4-FFF2-40B4-BE49-F238E27FC236}">
                <a16:creationId xmlns:a16="http://schemas.microsoft.com/office/drawing/2014/main" id="{E4371656-3EDC-44B1-8767-6A293218C6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99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Symbol zastępczy obrazu 5">
            <a:extLst>
              <a:ext uri="{FF2B5EF4-FFF2-40B4-BE49-F238E27FC236}">
                <a16:creationId xmlns:a16="http://schemas.microsoft.com/office/drawing/2014/main" id="{8537EDB9-3850-4094-A888-6B8114FCB4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Prostokąt 24">
            <a:extLst>
              <a:ext uri="{FF2B5EF4-FFF2-40B4-BE49-F238E27FC236}">
                <a16:creationId xmlns:a16="http://schemas.microsoft.com/office/drawing/2014/main" id="{ACB7C131-16A0-4F5A-AE13-6E09D673E514}"/>
              </a:ext>
            </a:extLst>
          </p:cNvPr>
          <p:cNvSpPr/>
          <p:nvPr userDrawn="1"/>
        </p:nvSpPr>
        <p:spPr>
          <a:xfrm>
            <a:off x="-1" y="-5554"/>
            <a:ext cx="12191999" cy="5717296"/>
          </a:xfrm>
          <a:prstGeom prst="rect">
            <a:avLst/>
          </a:prstGeom>
          <a:solidFill>
            <a:srgbClr val="0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26937"/>
              </a:solidFill>
            </a:endParaRPr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CFA3AB71-7B15-4E07-A174-3B0C509AB45E}"/>
              </a:ext>
            </a:extLst>
          </p:cNvPr>
          <p:cNvSpPr/>
          <p:nvPr userDrawn="1"/>
        </p:nvSpPr>
        <p:spPr>
          <a:xfrm>
            <a:off x="1" y="5684808"/>
            <a:ext cx="12192000" cy="1173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bg1"/>
              </a:solidFill>
            </a:endParaRPr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id="{3365AB9A-5C84-4860-A22E-11682D27998C}"/>
              </a:ext>
            </a:extLst>
          </p:cNvPr>
          <p:cNvSpPr txBox="1"/>
          <p:nvPr userDrawn="1"/>
        </p:nvSpPr>
        <p:spPr>
          <a:xfrm flipH="1">
            <a:off x="1137827" y="6110360"/>
            <a:ext cx="3453249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100" b="1" spc="600" dirty="0">
                <a:solidFill>
                  <a:schemeClr val="tx2"/>
                </a:solidFill>
              </a:rPr>
              <a:t>ZAPRASZAMY NA:</a:t>
            </a:r>
          </a:p>
        </p:txBody>
      </p:sp>
      <p:sp>
        <p:nvSpPr>
          <p:cNvPr id="30" name="TextBox 8">
            <a:extLst>
              <a:ext uri="{FF2B5EF4-FFF2-40B4-BE49-F238E27FC236}">
                <a16:creationId xmlns:a16="http://schemas.microsoft.com/office/drawing/2014/main" id="{79C7E0AC-2DA7-40CF-8C61-A9D0487720B6}"/>
              </a:ext>
            </a:extLst>
          </p:cNvPr>
          <p:cNvSpPr txBox="1"/>
          <p:nvPr userDrawn="1"/>
        </p:nvSpPr>
        <p:spPr>
          <a:xfrm flipH="1">
            <a:off x="4245157" y="6152638"/>
            <a:ext cx="7078534" cy="257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800" dirty="0">
                <a:solidFill>
                  <a:schemeClr val="tx2"/>
                </a:solidFill>
              </a:rPr>
              <a:t>www.nfosigw.gov.pl                               NFOŚiGW                              Narodowy Fundusz Ochrony Środowiska i Gospodarki Wodnej</a:t>
            </a:r>
          </a:p>
        </p:txBody>
      </p:sp>
      <p:pic>
        <p:nvPicPr>
          <p:cNvPr id="31" name="Grafika 30">
            <a:extLst>
              <a:ext uri="{FF2B5EF4-FFF2-40B4-BE49-F238E27FC236}">
                <a16:creationId xmlns:a16="http://schemas.microsoft.com/office/drawing/2014/main" id="{1BB4A8D5-42FD-4A01-973A-A70C607F0F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457829" y="6140191"/>
            <a:ext cx="289359" cy="289359"/>
          </a:xfrm>
          <a:prstGeom prst="rect">
            <a:avLst/>
          </a:prstGeom>
        </p:spPr>
      </p:pic>
      <p:pic>
        <p:nvPicPr>
          <p:cNvPr id="32" name="Grafika 31">
            <a:extLst>
              <a:ext uri="{FF2B5EF4-FFF2-40B4-BE49-F238E27FC236}">
                <a16:creationId xmlns:a16="http://schemas.microsoft.com/office/drawing/2014/main" id="{EF8B1AB5-2BBF-4B61-AAA3-44CDF46571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412452" y="6155776"/>
            <a:ext cx="289359" cy="289359"/>
          </a:xfrm>
          <a:prstGeom prst="rect">
            <a:avLst/>
          </a:prstGeom>
        </p:spPr>
      </p:pic>
      <p:pic>
        <p:nvPicPr>
          <p:cNvPr id="33" name="Grafika 32">
            <a:extLst>
              <a:ext uri="{FF2B5EF4-FFF2-40B4-BE49-F238E27FC236}">
                <a16:creationId xmlns:a16="http://schemas.microsoft.com/office/drawing/2014/main" id="{204B1F51-A1AC-47DD-9912-6CFCBBF8C3F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203185" y="6140191"/>
            <a:ext cx="289359" cy="289359"/>
          </a:xfrm>
          <a:prstGeom prst="rect">
            <a:avLst/>
          </a:prstGeom>
        </p:spPr>
      </p:pic>
      <p:sp>
        <p:nvSpPr>
          <p:cNvPr id="39" name="Symbol zastępczy tekstu 17">
            <a:extLst>
              <a:ext uri="{FF2B5EF4-FFF2-40B4-BE49-F238E27FC236}">
                <a16:creationId xmlns:a16="http://schemas.microsoft.com/office/drawing/2014/main" id="{7D3BEF6A-D252-44DD-B53A-24359F9BF8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4166968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   |   +48 123 123 123   |   adres@nfosigw.gov.pl </a:t>
            </a:r>
          </a:p>
        </p:txBody>
      </p:sp>
      <p:grpSp>
        <p:nvGrpSpPr>
          <p:cNvPr id="14" name="Group 3">
            <a:extLst>
              <a:ext uri="{FF2B5EF4-FFF2-40B4-BE49-F238E27FC236}">
                <a16:creationId xmlns:a16="http://schemas.microsoft.com/office/drawing/2014/main" id="{E8E57204-B13E-47B9-B441-08579C0DDBF7}"/>
              </a:ext>
            </a:extLst>
          </p:cNvPr>
          <p:cNvGrpSpPr/>
          <p:nvPr userDrawn="1"/>
        </p:nvGrpSpPr>
        <p:grpSpPr>
          <a:xfrm>
            <a:off x="2058431" y="2665080"/>
            <a:ext cx="8578866" cy="1270471"/>
            <a:chOff x="6427107" y="770951"/>
            <a:chExt cx="8578866" cy="1270471"/>
          </a:xfrm>
        </p:grpSpPr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71104D7A-6150-439D-B280-03F87423CCDE}"/>
                </a:ext>
              </a:extLst>
            </p:cNvPr>
            <p:cNvSpPr txBox="1"/>
            <p:nvPr/>
          </p:nvSpPr>
          <p:spPr>
            <a:xfrm>
              <a:off x="6427107" y="770951"/>
              <a:ext cx="857886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6600" b="1" dirty="0">
                  <a:solidFill>
                    <a:schemeClr val="bg1"/>
                  </a:solidFill>
                  <a:latin typeface="+mj-lt"/>
                </a:rPr>
                <a:t>Dziękuję za uwagę</a:t>
              </a:r>
              <a:endParaRPr lang="en-US" sz="6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Right Triangle 5">
              <a:extLst>
                <a:ext uri="{FF2B5EF4-FFF2-40B4-BE49-F238E27FC236}">
                  <a16:creationId xmlns:a16="http://schemas.microsoft.com/office/drawing/2014/main" id="{E7398576-06DC-4D47-AFBC-B29EAC92DC31}"/>
                </a:ext>
              </a:extLst>
            </p:cNvPr>
            <p:cNvSpPr/>
            <p:nvPr/>
          </p:nvSpPr>
          <p:spPr>
            <a:xfrm rot="5400000">
              <a:off x="6577427" y="1789745"/>
              <a:ext cx="257609" cy="245745"/>
            </a:xfrm>
            <a:prstGeom prst="rtTriangle">
              <a:avLst/>
            </a:prstGeom>
            <a:solidFill>
              <a:srgbClr val="026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00397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1441A1B-F569-448A-B9A8-6B4E1E203B91}"/>
              </a:ext>
            </a:extLst>
          </p:cNvPr>
          <p:cNvSpPr txBox="1"/>
          <p:nvPr userDrawn="1"/>
        </p:nvSpPr>
        <p:spPr>
          <a:xfrm>
            <a:off x="11343511" y="6335731"/>
            <a:ext cx="46511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Raleway Light"/>
              </a:rPr>
              <a:pPr algn="ctr"/>
              <a:t>‹#›</a:t>
            </a:fld>
            <a:endParaRPr lang="id-ID" sz="1800" b="1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Raleway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441A1B-F569-448A-B9A8-6B4E1E203B91}"/>
              </a:ext>
            </a:extLst>
          </p:cNvPr>
          <p:cNvSpPr txBox="1"/>
          <p:nvPr userDrawn="1"/>
        </p:nvSpPr>
        <p:spPr>
          <a:xfrm>
            <a:off x="396111" y="6335731"/>
            <a:ext cx="46511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Raleway Light"/>
              </a:rPr>
              <a:pPr algn="ctr"/>
              <a:t>‹#›</a:t>
            </a:fld>
            <a:endParaRPr lang="id-ID" sz="18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1760402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7" r:id="rId3"/>
    <p:sldLayoutId id="2147483657" r:id="rId4"/>
    <p:sldLayoutId id="2147483651" r:id="rId5"/>
    <p:sldLayoutId id="2147483678" r:id="rId6"/>
    <p:sldLayoutId id="2147483679" r:id="rId7"/>
    <p:sldLayoutId id="214748368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nfosigw.gov.pl/download/gfx/nfosigw/pl/nfoopisy/352/3/7/wytyczne_w_zakresie_kosztow_kwalifikowanych.pdf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nfosigw.gov.pl/gfx/nfosigw/userfiles/files/srodki_krajowe/programy_2020/sokol/4/pp_wsparcie_dla_innowacji_vi_nabor_17.02.2020.pdf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nfosigw.gov.pl/download/gfx/nfosigw/pl/nfoopisy/352/3/7/wytyczne_w_zakresie_kosztow_kwalifikowanych.pdf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nfosigw.gov.pl/gfx/nfosigw/userfiles/files/srodki_krajowe/2018/sokol/instrukcja_sporzadzenia_studium_wykonalnosci.pdf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nfosigw.gov.pl/oferta-finansowania/srodki-krajowe/wsparcie-dla-innowacji-sprzyjajacych2/nabor-vi/instrukcje-wypelniania-wnioskow/" TargetMode="External"/><Relationship Id="rId2" Type="http://schemas.openxmlformats.org/officeDocument/2006/relationships/hyperlink" Target="http://gwd.nfosigw.gov.pl/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nfosigw.gov.pl/gfx/nfosigw/userfiles/files/srodki_krajowe/2018/sokol/szkolenia/innowacyjnosc_-_definicja_i_zasady_oceny_2.11.20151.pdf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nfosigw.gov.pl/gfx/nfosigw/userfiles/files/srodki_krajowe/programy_2020/sokol/4/pp_wsparcie_dla_innowacji_vi_nabor_17.02.2020.pdf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nfosigw.gov.pl/gfx/nfosigw/userfiles/files/srodki_krajowe/programy_2020/sokol/opisy_kis__werja_6_final_01012020.pdf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5C6D79-84AD-469A-9215-7D369192E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671" y="2449584"/>
            <a:ext cx="9705975" cy="2931654"/>
          </a:xfrm>
        </p:spPr>
        <p:txBody>
          <a:bodyPr/>
          <a:lstStyle/>
          <a:p>
            <a:pPr algn="l">
              <a:buClr>
                <a:srgbClr val="0CA01A"/>
              </a:buClr>
              <a:buSzPct val="130000"/>
            </a:pPr>
            <a:r>
              <a:rPr lang="pl-PL" altLang="pl-PL" sz="2000" dirty="0"/>
              <a:t>Sokół – wdrożenie innowacyjnych technologii </a:t>
            </a:r>
            <a:r>
              <a:rPr lang="pl-PL" altLang="pl-PL" sz="2000" dirty="0" smtClean="0"/>
              <a:t>środowiskowych</a:t>
            </a:r>
            <a:br>
              <a:rPr lang="pl-PL" altLang="pl-PL" sz="2000" dirty="0" smtClean="0"/>
            </a:br>
            <a:r>
              <a:rPr lang="pl-PL" altLang="pl-PL" sz="2000" dirty="0"/>
              <a:t/>
            </a:r>
            <a:br>
              <a:rPr lang="pl-PL" altLang="pl-PL" sz="2000" dirty="0"/>
            </a:br>
            <a:r>
              <a:rPr lang="pl-PL" altLang="pl-PL" sz="2000" dirty="0" smtClean="0"/>
              <a:t/>
            </a:r>
            <a:br>
              <a:rPr lang="pl-PL" altLang="pl-PL" sz="2000" dirty="0" smtClean="0"/>
            </a:br>
            <a:r>
              <a:rPr lang="pl-PL" altLang="pl-PL" sz="2000" dirty="0"/>
              <a:t/>
            </a:r>
            <a:br>
              <a:rPr lang="pl-PL" altLang="pl-PL" sz="2000" dirty="0"/>
            </a:br>
            <a:r>
              <a:rPr lang="pl-PL" altLang="pl-PL" sz="2000" dirty="0" smtClean="0"/>
              <a:t/>
            </a:r>
            <a:br>
              <a:rPr lang="pl-PL" altLang="pl-PL" sz="2000" dirty="0" smtClean="0"/>
            </a:br>
            <a:r>
              <a:rPr lang="pl-PL" altLang="pl-PL" sz="2000" dirty="0" smtClean="0"/>
              <a:t/>
            </a:r>
            <a:br>
              <a:rPr lang="pl-PL" altLang="pl-PL" sz="2000" dirty="0" smtClean="0"/>
            </a:br>
            <a:r>
              <a:rPr lang="pl-PL" altLang="pl-PL" sz="2000" dirty="0"/>
              <a:t/>
            </a:r>
            <a:br>
              <a:rPr lang="pl-PL" altLang="pl-PL" sz="2000" dirty="0"/>
            </a:br>
            <a:r>
              <a:rPr lang="pl-PL" altLang="pl-PL" sz="2000" dirty="0" smtClean="0"/>
              <a:t/>
            </a:r>
            <a:br>
              <a:rPr lang="pl-PL" altLang="pl-PL" sz="2000" dirty="0" smtClean="0"/>
            </a:br>
            <a:r>
              <a:rPr lang="pl-PL" altLang="pl-PL" sz="2000" dirty="0"/>
              <a:t/>
            </a:r>
            <a:br>
              <a:rPr lang="pl-PL" altLang="pl-PL" sz="2000" dirty="0"/>
            </a:br>
            <a:r>
              <a:rPr lang="pl-PL" altLang="pl-PL" sz="2000" dirty="0" smtClean="0"/>
              <a:t/>
            </a:r>
            <a:br>
              <a:rPr lang="pl-PL" altLang="pl-PL" sz="2000" dirty="0" smtClean="0"/>
            </a:br>
            <a:r>
              <a:rPr lang="pl-PL" altLang="pl-PL" sz="2000" dirty="0"/>
              <a:t/>
            </a:r>
            <a:br>
              <a:rPr lang="pl-PL" altLang="pl-PL" sz="2000" dirty="0"/>
            </a:br>
            <a:r>
              <a:rPr lang="pl-PL" altLang="pl-PL" sz="2000" dirty="0" smtClean="0"/>
              <a:t/>
            </a:r>
            <a:br>
              <a:rPr lang="pl-PL" altLang="pl-PL" sz="2000" dirty="0" smtClean="0"/>
            </a:br>
            <a:r>
              <a:rPr lang="pl-PL" altLang="pl-PL" sz="2000" dirty="0"/>
              <a:t/>
            </a:r>
            <a:br>
              <a:rPr lang="pl-PL" altLang="pl-PL" sz="2000" dirty="0"/>
            </a:br>
            <a:r>
              <a:rPr lang="pl-PL" altLang="pl-PL" sz="2000" dirty="0" smtClean="0"/>
              <a:t>\</a:t>
            </a:r>
            <a:br>
              <a:rPr lang="pl-PL" altLang="pl-PL" sz="2000" dirty="0" smtClean="0"/>
            </a:br>
            <a:r>
              <a:rPr lang="pl-PL" altLang="pl-PL" sz="2000" dirty="0" smtClean="0"/>
              <a:t/>
            </a:r>
            <a:br>
              <a:rPr lang="pl-PL" altLang="pl-PL" sz="2000" dirty="0" smtClean="0"/>
            </a:br>
            <a:endParaRPr lang="pl-PL" sz="1800" dirty="0">
              <a:solidFill>
                <a:srgbClr val="FFFF00"/>
              </a:solidFill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228ABCB-4920-40FE-8196-2DEAD828CA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" y="5739710"/>
            <a:ext cx="12191998" cy="616910"/>
          </a:xfrm>
        </p:spPr>
        <p:txBody>
          <a:bodyPr/>
          <a:lstStyle/>
          <a:p>
            <a:r>
              <a:rPr lang="pl-PL" dirty="0" smtClean="0"/>
              <a:t>Anna Kołodziej</a:t>
            </a:r>
          </a:p>
          <a:p>
            <a:r>
              <a:rPr lang="pl-PL" dirty="0" smtClean="0"/>
              <a:t>Doradca, Departament Innowacji i Ekspertyz</a:t>
            </a:r>
          </a:p>
          <a:p>
            <a:endParaRPr lang="pl-PL" dirty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75E949F-3E5E-46CC-A18A-14BEB7D7E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Warszawa, 10.03.2020</a:t>
            </a: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588671" y="3139391"/>
            <a:ext cx="855532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ts val="3000"/>
              </a:spcBef>
              <a:spcAft>
                <a:spcPct val="0"/>
              </a:spcAft>
              <a:buClr>
                <a:srgbClr val="0CA01A"/>
              </a:buClr>
              <a:buSzPct val="130000"/>
              <a:buFont typeface="Wingdings" panose="05000000000000000000" pitchFamily="2" charset="2"/>
              <a:buChar char="Ø"/>
            </a:pPr>
            <a:r>
              <a:rPr lang="pl-PL" altLang="pl-PL" dirty="0">
                <a:solidFill>
                  <a:srgbClr val="FFFF00"/>
                </a:solidFill>
                <a:latin typeface="Tahoma" panose="020B0604030504040204" pitchFamily="34" charset="0"/>
              </a:rPr>
              <a:t>Kryteria oceny projektów dla fazy B+R i fazy W</a:t>
            </a:r>
          </a:p>
          <a:p>
            <a:pPr lvl="0" eaLnBrk="0" fontAlgn="base" hangingPunct="0">
              <a:spcBef>
                <a:spcPts val="1200"/>
              </a:spcBef>
              <a:spcAft>
                <a:spcPct val="0"/>
              </a:spcAft>
              <a:buClr>
                <a:srgbClr val="0CA01A"/>
              </a:buClr>
              <a:buSzPct val="130000"/>
              <a:buFont typeface="Wingdings" panose="05000000000000000000" pitchFamily="2" charset="2"/>
              <a:buChar char="Ø"/>
            </a:pPr>
            <a:r>
              <a:rPr lang="pl-PL" altLang="pl-PL" dirty="0">
                <a:solidFill>
                  <a:srgbClr val="FFFF00"/>
                </a:solidFill>
                <a:latin typeface="Tahoma" panose="020B0604030504040204" pitchFamily="34" charset="0"/>
              </a:rPr>
              <a:t>Składanie wniosku w GWD dla fazy B+R i fazy W</a:t>
            </a:r>
          </a:p>
        </p:txBody>
      </p:sp>
    </p:spTree>
    <p:extLst>
      <p:ext uri="{BB962C8B-B14F-4D97-AF65-F5344CB8AC3E}">
        <p14:creationId xmlns:p14="http://schemas.microsoft.com/office/powerpoint/2010/main" val="173387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8059793" cy="873456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</a:t>
            </a:r>
            <a:r>
              <a:rPr lang="pl-PL" altLang="pl-PL" dirty="0" smtClean="0">
                <a:solidFill>
                  <a:srgbClr val="002060"/>
                </a:solidFill>
              </a:rPr>
              <a:t>B+R </a:t>
            </a:r>
            <a:r>
              <a:rPr lang="pl-PL" altLang="pl-PL" dirty="0" smtClean="0">
                <a:solidFill>
                  <a:srgbClr val="000000"/>
                </a:solidFill>
              </a:rPr>
              <a:t> </a:t>
            </a:r>
            <a:r>
              <a:rPr lang="pl-PL" altLang="pl-PL" dirty="0" smtClean="0">
                <a:solidFill>
                  <a:srgbClr val="008000"/>
                </a:solidFill>
              </a:rPr>
              <a:t>Wykonalność przedsięwzięcia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2903" y="924910"/>
            <a:ext cx="7644281" cy="5623035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pl-PL" sz="1600" b="1" dirty="0">
                <a:solidFill>
                  <a:srgbClr val="026937"/>
                </a:solidFill>
              </a:rPr>
              <a:t>Uzasadnienie wyboru rozwiązania</a:t>
            </a:r>
            <a:r>
              <a:rPr lang="pl-PL" sz="1600" b="1" dirty="0" smtClean="0">
                <a:solidFill>
                  <a:srgbClr val="026937"/>
                </a:solidFill>
              </a:rPr>
              <a:t>? Zapotrzebowanie </a:t>
            </a:r>
            <a:r>
              <a:rPr lang="pl-PL" sz="1600" b="1" dirty="0">
                <a:solidFill>
                  <a:srgbClr val="026937"/>
                </a:solidFill>
              </a:rPr>
              <a:t>rynkowe na wyniki </a:t>
            </a:r>
            <a:r>
              <a:rPr lang="pl-PL" sz="1600" b="1" dirty="0" smtClean="0">
                <a:solidFill>
                  <a:srgbClr val="026937"/>
                </a:solidFill>
              </a:rPr>
              <a:t>badań? Zasoby </a:t>
            </a:r>
            <a:r>
              <a:rPr lang="pl-PL" sz="1600" b="1" dirty="0">
                <a:solidFill>
                  <a:srgbClr val="026937"/>
                </a:solidFill>
              </a:rPr>
              <a:t>materialne i kadrowe</a:t>
            </a:r>
            <a:r>
              <a:rPr lang="pl-PL" sz="1600" b="1" dirty="0" smtClean="0">
                <a:solidFill>
                  <a:srgbClr val="026937"/>
                </a:solidFill>
              </a:rPr>
              <a:t>?</a:t>
            </a:r>
          </a:p>
          <a:p>
            <a:pPr>
              <a:lnSpc>
                <a:spcPct val="100000"/>
              </a:lnSpc>
              <a:defRPr/>
            </a:pPr>
            <a:endParaRPr lang="pl-PL" sz="1400" dirty="0" smtClean="0"/>
          </a:p>
          <a:p>
            <a:pPr>
              <a:lnSpc>
                <a:spcPct val="100000"/>
              </a:lnSpc>
              <a:defRPr/>
            </a:pPr>
            <a:r>
              <a:rPr lang="pl-PL" sz="1400" dirty="0" smtClean="0"/>
              <a:t>Ocenie podlega:</a:t>
            </a:r>
            <a:endParaRPr lang="pl-PL" sz="14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 smtClean="0"/>
              <a:t>uzasadnienie </a:t>
            </a:r>
            <a:r>
              <a:rPr lang="pl-PL" sz="1400" dirty="0"/>
              <a:t>wyboru przyjętego rozwiązania/technologii (w tym wskazanie obecnego stanu techniki);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/>
              <a:t>możliwość zastosowania wyników projektu w gospodarce lub ich innego praktycznego wykorzystania;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/>
              <a:t>posiadanie odpowiednich zasobów materialnych i kadrowych niezbędnych do realizacji projektu.</a:t>
            </a: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pl-PL" sz="1400" dirty="0" smtClean="0">
                <a:solidFill>
                  <a:schemeClr val="tx1"/>
                </a:solidFill>
              </a:rPr>
              <a:t>Dla pierwszego ww. obszaru oceny (uzasadnienie wyboru rozwiązania/technologii) powinny </a:t>
            </a:r>
            <a:r>
              <a:rPr lang="pl-PL" sz="1400" dirty="0">
                <a:solidFill>
                  <a:schemeClr val="tx1"/>
                </a:solidFill>
              </a:rPr>
              <a:t>zostać wskazane  rozwiązania alternatywne, które </a:t>
            </a:r>
            <a:r>
              <a:rPr lang="pl-PL" sz="1400" dirty="0" smtClean="0">
                <a:solidFill>
                  <a:schemeClr val="tx1"/>
                </a:solidFill>
              </a:rPr>
              <a:t>rozważano, w celu wykazania, </a:t>
            </a:r>
            <a:r>
              <a:rPr lang="pl-PL" sz="1400" dirty="0">
                <a:solidFill>
                  <a:schemeClr val="tx1"/>
                </a:solidFill>
              </a:rPr>
              <a:t>że dokonane wybory i zakres projektu są racjonalnie </a:t>
            </a:r>
            <a:r>
              <a:rPr lang="pl-PL" sz="1400" dirty="0" smtClean="0">
                <a:solidFill>
                  <a:schemeClr val="tx1"/>
                </a:solidFill>
              </a:rPr>
              <a:t>uzasadnione, świadomie wybrane. </a:t>
            </a:r>
            <a:r>
              <a:rPr lang="pl-PL" sz="1400" dirty="0">
                <a:solidFill>
                  <a:schemeClr val="tx1"/>
                </a:solidFill>
              </a:rPr>
              <a:t>Alternatywne warianty powinny dotyczyć </a:t>
            </a:r>
            <a:r>
              <a:rPr lang="pl-PL" sz="1400" dirty="0" smtClean="0">
                <a:solidFill>
                  <a:schemeClr val="tx1"/>
                </a:solidFill>
              </a:rPr>
              <a:t>zagadnień technicznych/technologicznych, z uwzględnieniem dotychczasowych badań, doświadczeń, posiadanej wiedzy, obecnego stanu nauki i techniki, lecz oprócz tego muszą obejmować inne zagadnienia, zależnie od specyfiki i charakteru przedsięwzięcia – analiza może dotyczyć np</a:t>
            </a:r>
            <a:r>
              <a:rPr lang="pl-PL" sz="1400" dirty="0">
                <a:solidFill>
                  <a:schemeClr val="tx1"/>
                </a:solidFill>
              </a:rPr>
              <a:t>. samego sposobu realizacji przedsięwzięcia, lokalizacji, zidentyfikowanych problemów/zagrożeń, </a:t>
            </a:r>
            <a:r>
              <a:rPr lang="pl-PL" sz="1400" dirty="0" smtClean="0">
                <a:solidFill>
                  <a:schemeClr val="tx1"/>
                </a:solidFill>
              </a:rPr>
              <a:t>wyboru ścieżki badań itp</a:t>
            </a:r>
            <a:r>
              <a:rPr lang="pl-PL" sz="1400" dirty="0">
                <a:solidFill>
                  <a:schemeClr val="tx1"/>
                </a:solidFill>
              </a:rPr>
              <a:t>. </a:t>
            </a:r>
          </a:p>
          <a:p>
            <a:pPr>
              <a:lnSpc>
                <a:spcPct val="100000"/>
              </a:lnSpc>
              <a:defRPr/>
            </a:pPr>
            <a:r>
              <a:rPr lang="pl-PL" sz="1400" dirty="0" smtClean="0">
                <a:solidFill>
                  <a:schemeClr val="tx1"/>
                </a:solidFill>
              </a:rPr>
              <a:t>Rozwiązaniem </a:t>
            </a:r>
            <a:r>
              <a:rPr lang="pl-PL" sz="1400" dirty="0">
                <a:solidFill>
                  <a:schemeClr val="tx1"/>
                </a:solidFill>
              </a:rPr>
              <a:t>alternatywnym nie może być wyłącznie wariant „0”, jak również nie powinny to być </a:t>
            </a:r>
            <a:r>
              <a:rPr lang="pl-PL" sz="1400" dirty="0" smtClean="0">
                <a:solidFill>
                  <a:schemeClr val="tx1"/>
                </a:solidFill>
              </a:rPr>
              <a:t>wyłącznie przestarzałe </a:t>
            </a:r>
            <a:r>
              <a:rPr lang="pl-PL" sz="1400" dirty="0">
                <a:solidFill>
                  <a:schemeClr val="tx1"/>
                </a:solidFill>
              </a:rPr>
              <a:t>lub funkcjonujące od lat rozwiązania – dla przedsięwzięcia innowacyjnego należy dokonywać analizy rozwiązań alternatywnych w obszarze </a:t>
            </a:r>
            <a:r>
              <a:rPr lang="pl-PL" sz="1400" dirty="0" smtClean="0">
                <a:solidFill>
                  <a:schemeClr val="tx1"/>
                </a:solidFill>
              </a:rPr>
              <a:t>nowoczesnych </a:t>
            </a:r>
            <a:r>
              <a:rPr lang="pl-PL" sz="1400" dirty="0">
                <a:solidFill>
                  <a:schemeClr val="tx1"/>
                </a:solidFill>
              </a:rPr>
              <a:t>dostępnych rozwiązań w danej </a:t>
            </a:r>
            <a:r>
              <a:rPr lang="pl-PL" sz="1400" dirty="0" smtClean="0">
                <a:solidFill>
                  <a:schemeClr val="tx1"/>
                </a:solidFill>
              </a:rPr>
              <a:t>dziedzinie</a:t>
            </a:r>
            <a:r>
              <a:rPr lang="pl-PL" sz="14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pl-PL" altLang="pl-PL" sz="1400" dirty="0">
                <a:solidFill>
                  <a:srgbClr val="006600"/>
                </a:solidFill>
                <a:latin typeface="Arial" panose="020B0604020202020204" pitchFamily="34" charset="0"/>
              </a:rPr>
              <a:t>W uzasadnionych przypadkach należy wyczerpująco uzasadnić brak alternatywnych </a:t>
            </a:r>
            <a:r>
              <a:rPr lang="pl-PL" altLang="pl-PL" sz="1400" dirty="0" smtClean="0">
                <a:solidFill>
                  <a:srgbClr val="006600"/>
                </a:solidFill>
                <a:latin typeface="Arial" panose="020B0604020202020204" pitchFamily="34" charset="0"/>
              </a:rPr>
              <a:t>rozwiązań w danym aspekcie (jednocześnie nie należy rezygnować z analiz w innych obszarach).</a:t>
            </a:r>
            <a:endParaRPr lang="pl-PL" altLang="pl-PL" sz="1400" dirty="0">
              <a:solidFill>
                <a:srgbClr val="006600"/>
              </a:solidFill>
              <a:latin typeface="Arial" panose="020B0604020202020204" pitchFamily="34" charset="0"/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908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7883087" cy="873456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B+R </a:t>
            </a:r>
            <a:r>
              <a:rPr lang="pl-PL" altLang="pl-PL" dirty="0">
                <a:solidFill>
                  <a:srgbClr val="000000"/>
                </a:solidFill>
              </a:rPr>
              <a:t> </a:t>
            </a:r>
            <a:r>
              <a:rPr lang="pl-PL" altLang="pl-PL" dirty="0" smtClean="0">
                <a:solidFill>
                  <a:srgbClr val="008000"/>
                </a:solidFill>
              </a:rPr>
              <a:t>Wykonalność </a:t>
            </a:r>
            <a:r>
              <a:rPr lang="pl-PL" altLang="pl-PL" dirty="0">
                <a:solidFill>
                  <a:srgbClr val="008000"/>
                </a:solidFill>
              </a:rPr>
              <a:t>przedsięwzięcia</a:t>
            </a:r>
            <a:r>
              <a:rPr lang="pl-PL" altLang="pl-PL" dirty="0" smtClean="0">
                <a:solidFill>
                  <a:srgbClr val="008000"/>
                </a:solidFill>
              </a:rPr>
              <a:t> – C.D.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2903" y="1303283"/>
            <a:ext cx="7644281" cy="5076496"/>
          </a:xfrm>
        </p:spPr>
        <p:txBody>
          <a:bodyPr/>
          <a:lstStyle/>
          <a:p>
            <a:pPr>
              <a:defRPr/>
            </a:pPr>
            <a:r>
              <a:rPr lang="pl-PL" sz="1600" b="1" dirty="0">
                <a:solidFill>
                  <a:srgbClr val="026937"/>
                </a:solidFill>
              </a:rPr>
              <a:t>Uzasadnienie wyboru rozwiązania</a:t>
            </a:r>
            <a:r>
              <a:rPr lang="pl-PL" sz="1600" b="1" dirty="0" smtClean="0">
                <a:solidFill>
                  <a:srgbClr val="026937"/>
                </a:solidFill>
              </a:rPr>
              <a:t>? Zapotrzebowanie </a:t>
            </a:r>
            <a:r>
              <a:rPr lang="pl-PL" sz="1600" b="1" dirty="0">
                <a:solidFill>
                  <a:srgbClr val="026937"/>
                </a:solidFill>
              </a:rPr>
              <a:t>rynkowe na wyniki </a:t>
            </a:r>
            <a:r>
              <a:rPr lang="pl-PL" sz="1600" b="1" dirty="0" smtClean="0">
                <a:solidFill>
                  <a:srgbClr val="026937"/>
                </a:solidFill>
              </a:rPr>
              <a:t>badań? Zasoby </a:t>
            </a:r>
            <a:r>
              <a:rPr lang="pl-PL" sz="1600" b="1" dirty="0">
                <a:solidFill>
                  <a:srgbClr val="026937"/>
                </a:solidFill>
              </a:rPr>
              <a:t>materialne i kadrowe</a:t>
            </a:r>
            <a:r>
              <a:rPr lang="pl-PL" sz="1600" b="1" dirty="0" smtClean="0">
                <a:solidFill>
                  <a:srgbClr val="026937"/>
                </a:solidFill>
              </a:rPr>
              <a:t>?</a:t>
            </a:r>
          </a:p>
          <a:p>
            <a:pPr>
              <a:defRPr/>
            </a:pPr>
            <a:endParaRPr lang="pl-PL" sz="1600" b="1" dirty="0" smtClean="0">
              <a:solidFill>
                <a:srgbClr val="026937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400" dirty="0" smtClean="0"/>
              <a:t>Należy </a:t>
            </a:r>
            <a:r>
              <a:rPr lang="pl-PL" sz="1400" dirty="0"/>
              <a:t>opisać aktualny stan nauki i techniki dla dziedziny objętej projektem i wykazać potencjał aplikacyjny w kontekście omówionego aktualnego stanu nauki i techniki, uwiarygodnić  zapotrzebowanie na wyniki projektu dla </a:t>
            </a:r>
            <a:r>
              <a:rPr lang="pl-PL" sz="1400" dirty="0" smtClean="0"/>
              <a:t>wybranej, wąsko określonej konkretnej </a:t>
            </a:r>
            <a:r>
              <a:rPr lang="pl-PL" sz="1400" dirty="0"/>
              <a:t>grupy docelowej </a:t>
            </a:r>
            <a:r>
              <a:rPr lang="pl-PL" sz="1400" dirty="0" smtClean="0"/>
              <a:t>odbiorców, oraz udowodnić </a:t>
            </a:r>
            <a:r>
              <a:rPr lang="pl-PL" sz="1400" dirty="0"/>
              <a:t>przewagę rozwiązania w stosunku do dotychczas stosowanych. </a:t>
            </a:r>
          </a:p>
          <a:p>
            <a:pPr>
              <a:lnSpc>
                <a:spcPct val="100000"/>
              </a:lnSpc>
              <a:defRPr/>
            </a:pPr>
            <a:endParaRPr lang="pl-PL" sz="1400" dirty="0"/>
          </a:p>
          <a:p>
            <a:pPr>
              <a:lnSpc>
                <a:spcPct val="100000"/>
              </a:lnSpc>
              <a:defRPr/>
            </a:pPr>
            <a:r>
              <a:rPr lang="pl-PL" sz="1400" dirty="0"/>
              <a:t>Ocenie będzie podlegało posiadanie odpowiedniego personelu badawczego, odpowiednich warunków technicznych i infrastruktury badawczej. Wskazane podanie wszelkich istotnych dla realizacji projektu informacji dotyczących kwalifikacji i doświadczenia osób, którymi będzie dysponował wykonawca.</a:t>
            </a:r>
          </a:p>
          <a:p>
            <a:pPr>
              <a:lnSpc>
                <a:spcPct val="100000"/>
              </a:lnSpc>
              <a:defRPr/>
            </a:pPr>
            <a:r>
              <a:rPr lang="pl-PL" sz="1400" dirty="0"/>
              <a:t>Wnioskodawca powinien posiadać odpowiedni potencjał organizacyjny/doświadczenie dotyczące projektów badawczych, prac rozwojowych, wdrożeń innowacyjnych jak również wyspecjalizowaną komórkę organizacyjną.</a:t>
            </a: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pl-PL" sz="1400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przypadku zatrudnienia do całości lub części badań podwykonawcy – wszystkie </a:t>
            </a:r>
            <a:r>
              <a:rPr lang="pl-PL" sz="140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ww. informacje </a:t>
            </a:r>
            <a:r>
              <a:rPr lang="pl-PL" sz="1400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dotyczące posiadanych kwalifikacji i doświadczenia należy podać również odnośnie zasobów podwykonawcy. </a:t>
            </a:r>
          </a:p>
          <a:p>
            <a:pPr>
              <a:lnSpc>
                <a:spcPct val="100000"/>
              </a:lnSpc>
            </a:pPr>
            <a:endParaRPr lang="pl-PL" altLang="pl-PL" sz="1400" dirty="0" smtClean="0">
              <a:solidFill>
                <a:srgbClr val="006600"/>
              </a:solidFill>
              <a:latin typeface="Arial" panose="020B0604020202020204" pitchFamily="34" charset="0"/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2736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8206937" cy="873456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B+R   </a:t>
            </a:r>
            <a:r>
              <a:rPr lang="pl-PL" altLang="pl-PL" dirty="0" smtClean="0">
                <a:solidFill>
                  <a:srgbClr val="7030A0"/>
                </a:solidFill>
              </a:rPr>
              <a:t>Efektywność kosztowa </a:t>
            </a:r>
            <a:r>
              <a:rPr lang="pl-PL" altLang="pl-PL" dirty="0">
                <a:solidFill>
                  <a:srgbClr val="7030A0"/>
                </a:solidFill>
              </a:rPr>
              <a:t/>
            </a:r>
            <a:br>
              <a:rPr lang="pl-PL" altLang="pl-PL" dirty="0">
                <a:solidFill>
                  <a:srgbClr val="7030A0"/>
                </a:solidFill>
              </a:rPr>
            </a:br>
            <a:r>
              <a:rPr lang="pl-PL" altLang="pl-PL" dirty="0">
                <a:solidFill>
                  <a:srgbClr val="7030A0"/>
                </a:solidFill>
              </a:rPr>
              <a:t>		</a:t>
            </a:r>
            <a:endParaRPr lang="pl-PL" sz="2400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6538" y="924910"/>
            <a:ext cx="8208579" cy="5087007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altLang="pl-PL" sz="1800" dirty="0" smtClean="0">
                <a:solidFill>
                  <a:srgbClr val="7030A0"/>
                </a:solidFill>
              </a:rPr>
              <a:t>   Efekty ekonomiczne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altLang="pl-PL" sz="1400" dirty="0" smtClean="0">
                <a:solidFill>
                  <a:schemeClr val="tx1"/>
                </a:solidFill>
                <a:cs typeface="Calibri" panose="020F0502020204030204" pitchFamily="34" charset="0"/>
              </a:rPr>
              <a:t>W </a:t>
            </a:r>
            <a:r>
              <a:rPr lang="pl-PL" altLang="pl-PL" sz="1400" dirty="0">
                <a:solidFill>
                  <a:schemeClr val="tx1"/>
                </a:solidFill>
                <a:cs typeface="Calibri" panose="020F0502020204030204" pitchFamily="34" charset="0"/>
              </a:rPr>
              <a:t>ramach tego kryterium ocenie będzie podlegało, czy wnioskodawca przedstawił potencjał rynkowy wyników projektu i przeanalizował go, wykazał korzyści z zastosowania wyników projektu w praktyce gospodarczej, czy oszacowano ekonomiczne efekty projektu, jak również potencjalne efekty  społeczne, środowiskowe.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altLang="pl-PL" sz="1400" dirty="0">
                <a:cs typeface="Calibri" panose="020F0502020204030204" pitchFamily="34" charset="0"/>
              </a:rPr>
              <a:t>Konieczność poniesienia wydatków na realizację projektu w celu osiągnięcia zakładanych rezultatów projektu (rzeczowego i ekologicznego) powinna zostać wystarczająco uzasadniona, zakres przedsięwzięcia </a:t>
            </a:r>
            <a:r>
              <a:rPr lang="pl-PL" altLang="pl-PL" sz="1400" b="1" dirty="0">
                <a:cs typeface="Calibri" panose="020F0502020204030204" pitchFamily="34" charset="0"/>
              </a:rPr>
              <a:t>nie powinien obejmować elementów i kosztów nie związanych bezpośrednio z celami projektu</a:t>
            </a:r>
            <a:r>
              <a:rPr lang="pl-PL" altLang="pl-PL" sz="1400" dirty="0">
                <a:cs typeface="Calibri" panose="020F0502020204030204" pitchFamily="34" charset="0"/>
              </a:rPr>
              <a:t>, ale też </a:t>
            </a:r>
            <a:r>
              <a:rPr lang="pl-PL" altLang="pl-PL" sz="1400" b="1" dirty="0">
                <a:cs typeface="Calibri" panose="020F0502020204030204" pitchFamily="34" charset="0"/>
              </a:rPr>
              <a:t>nie może być niepełny, </a:t>
            </a:r>
            <a:r>
              <a:rPr lang="pl-PL" altLang="pl-PL" sz="1400" dirty="0">
                <a:cs typeface="Calibri" panose="020F0502020204030204" pitchFamily="34" charset="0"/>
              </a:rPr>
              <a:t>zbyt wąski - powinien obejmować wszystkie niezbędne elementy i tym samym gwarantować osiągnięcie zakładanych rezultatów projektu.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pl-PL" altLang="pl-PL" sz="1800" dirty="0" smtClean="0">
                <a:solidFill>
                  <a:srgbClr val="7030A0"/>
                </a:solidFill>
              </a:rPr>
              <a:t>Kwalifikowalność i wysokość wydatków w fazie B+R:</a:t>
            </a:r>
            <a:r>
              <a:rPr lang="pl-PL" altLang="pl-PL" sz="1400" dirty="0"/>
              <a:t>	</a:t>
            </a:r>
            <a:endParaRPr lang="pl-PL" sz="1400" dirty="0" smtClean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sz="1400" dirty="0" smtClean="0"/>
              <a:t>Przedsięwzięcia, które </a:t>
            </a:r>
            <a:r>
              <a:rPr lang="pl-PL" sz="1400" dirty="0"/>
              <a:t>obejmują badania przemysłowe w rozumieniu art. 2 pkt 85 rozporządzenia nr </a:t>
            </a:r>
            <a:r>
              <a:rPr lang="pl-PL" sz="1400" dirty="0" smtClean="0"/>
              <a:t>651/2014 z </a:t>
            </a:r>
            <a:r>
              <a:rPr lang="pl-PL" sz="1400" dirty="0"/>
              <a:t>dnia 17 czerwca 2014 r. </a:t>
            </a:r>
            <a:r>
              <a:rPr lang="pl-PL" sz="1400" dirty="0" smtClean="0"/>
              <a:t>uznającego niektóre </a:t>
            </a:r>
            <a:r>
              <a:rPr lang="pl-PL" sz="1400" dirty="0"/>
              <a:t>rodzaje pomocy za zgodne z rynkiem wewnętrznym w zastosowaniu art. 107 i </a:t>
            </a:r>
            <a:r>
              <a:rPr lang="pl-PL" sz="1400" dirty="0" smtClean="0"/>
              <a:t>108 Traktatu </a:t>
            </a:r>
            <a:r>
              <a:rPr lang="pl-PL" sz="1400" dirty="0"/>
              <a:t>(Dz. Urz. UE L 187 z 26.06.2014 r., str. 1, z </a:t>
            </a:r>
            <a:r>
              <a:rPr lang="pl-PL" sz="1400" dirty="0" err="1"/>
              <a:t>późn</a:t>
            </a:r>
            <a:r>
              <a:rPr lang="pl-PL" sz="1400" dirty="0"/>
              <a:t>. zm.)i/lub </a:t>
            </a:r>
            <a:r>
              <a:rPr lang="pl-PL" sz="1400" dirty="0" smtClean="0"/>
              <a:t>eksperymentalne prace rozwojowe w </a:t>
            </a:r>
            <a:r>
              <a:rPr lang="pl-PL" sz="1400" dirty="0"/>
              <a:t>rozumieniu art. 2 pkt 86 rozporządzenia nr 651/2014</a:t>
            </a:r>
            <a:endParaRPr lang="pl-PL" altLang="pl-PL" sz="1400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altLang="pl-PL" sz="1400" dirty="0">
                <a:solidFill>
                  <a:schemeClr val="tx2"/>
                </a:solidFill>
                <a:latin typeface="Arial" panose="020B0604020202020204" pitchFamily="34" charset="0"/>
              </a:rPr>
              <a:t>Kwalifikowalność kosztów zgodnie z „Wytycznymi NFOŚiGW w zakresie kosztów kwalifikowanych” znajdującymi się pod adresem: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altLang="pl-PL" sz="1400" dirty="0">
                <a:solidFill>
                  <a:schemeClr val="accent2"/>
                </a:solidFill>
                <a:latin typeface="Arial" panose="020B0604020202020204" pitchFamily="34" charset="0"/>
                <a:hlinkClick r:id="rId2"/>
              </a:rPr>
              <a:t>http://nfosigw.gov.pl/download/gfx/nfosigw/pl/nfoopisy/352/3/7/wytyczne_w_zakresie_kosztow_kwalifikowanych.pdf</a:t>
            </a:r>
            <a:r>
              <a:rPr lang="pl-PL" altLang="pl-PL" sz="14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pl-PL" altLang="pl-PL" sz="1400" dirty="0" smtClean="0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r>
              <a:rPr lang="pl-PL" altLang="pl-PL" sz="1400" dirty="0" smtClean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pl-PL" altLang="pl-PL" sz="1400" dirty="0" smtClean="0">
                <a:solidFill>
                  <a:schemeClr val="tx2"/>
                </a:solidFill>
                <a:latin typeface="Arial" panose="020B0604020202020204" pitchFamily="34" charset="0"/>
              </a:rPr>
              <a:t>z </a:t>
            </a:r>
            <a:r>
              <a:rPr lang="pl-PL" altLang="pl-PL" sz="1400" dirty="0">
                <a:solidFill>
                  <a:schemeClr val="tx2"/>
                </a:solidFill>
                <a:latin typeface="Arial" panose="020B0604020202020204" pitchFamily="34" charset="0"/>
              </a:rPr>
              <a:t>uwzględnieniem zastrzeżeń określonych w Programie Priorytetowym.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 smtClean="0"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8764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8206937" cy="873456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B+R   </a:t>
            </a:r>
            <a:r>
              <a:rPr lang="pl-PL" altLang="pl-PL" dirty="0">
                <a:solidFill>
                  <a:srgbClr val="7030A0"/>
                </a:solidFill>
              </a:rPr>
              <a:t>EFEKTYWNOŚĆ KOSZTOWA </a:t>
            </a:r>
            <a:r>
              <a:rPr lang="pl-PL" altLang="pl-PL" dirty="0" smtClean="0">
                <a:solidFill>
                  <a:srgbClr val="7030A0"/>
                </a:solidFill>
              </a:rPr>
              <a:t>– C.D.</a:t>
            </a:r>
            <a:r>
              <a:rPr lang="pl-PL" altLang="pl-PL" dirty="0">
                <a:solidFill>
                  <a:srgbClr val="7030A0"/>
                </a:solidFill>
              </a:rPr>
              <a:t/>
            </a:r>
            <a:br>
              <a:rPr lang="pl-PL" altLang="pl-PL" dirty="0">
                <a:solidFill>
                  <a:srgbClr val="7030A0"/>
                </a:solidFill>
              </a:rPr>
            </a:br>
            <a:r>
              <a:rPr lang="pl-PL" altLang="pl-PL" dirty="0">
                <a:solidFill>
                  <a:srgbClr val="7030A0"/>
                </a:solidFill>
              </a:rPr>
              <a:t>		</a:t>
            </a:r>
            <a:endParaRPr lang="pl-PL" sz="2400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2903" y="1303283"/>
            <a:ext cx="8052214" cy="485577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altLang="pl-PL" sz="1800" dirty="0" smtClean="0">
                <a:solidFill>
                  <a:srgbClr val="7030A0"/>
                </a:solidFill>
              </a:rPr>
              <a:t>Wysokość </a:t>
            </a:r>
            <a:r>
              <a:rPr lang="pl-PL" altLang="pl-PL" sz="1800" dirty="0">
                <a:solidFill>
                  <a:srgbClr val="7030A0"/>
                </a:solidFill>
              </a:rPr>
              <a:t>wydatków w fazie </a:t>
            </a:r>
            <a:r>
              <a:rPr lang="pl-PL" altLang="pl-PL" sz="1800" dirty="0" smtClean="0">
                <a:solidFill>
                  <a:srgbClr val="7030A0"/>
                </a:solidFill>
              </a:rPr>
              <a:t>B+R:</a:t>
            </a:r>
            <a:endParaRPr lang="pl-PL" altLang="pl-PL" sz="18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pl-PL" altLang="pl-PL" sz="1400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altLang="pl-PL" sz="1400" dirty="0" smtClean="0">
                <a:solidFill>
                  <a:schemeClr val="tx2"/>
                </a:solidFill>
                <a:latin typeface="Arial" panose="020B0604020202020204" pitchFamily="34" charset="0"/>
              </a:rPr>
              <a:t>Wydatki </a:t>
            </a:r>
            <a:r>
              <a:rPr lang="pl-PL" altLang="pl-PL" sz="1400" dirty="0">
                <a:solidFill>
                  <a:schemeClr val="tx2"/>
                </a:solidFill>
                <a:latin typeface="Arial" panose="020B0604020202020204" pitchFamily="34" charset="0"/>
              </a:rPr>
              <a:t>uznane za kwalifikowane zostaną również ocenione pod względem ich wysokości – czy są adekwatne do potrzeb projektu, zostały racjonalnie oszacowane i uzasadnione, przedstawiono wiarygodną metodę kalkulacji itp.</a:t>
            </a:r>
          </a:p>
          <a:p>
            <a:pPr>
              <a:spcBef>
                <a:spcPct val="0"/>
              </a:spcBef>
            </a:pPr>
            <a:endParaRPr lang="pl-PL" altLang="pl-PL" sz="1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altLang="pl-PL" sz="1400" dirty="0" smtClean="0">
                <a:solidFill>
                  <a:schemeClr val="tx1"/>
                </a:solidFill>
                <a:latin typeface="Arial" panose="020B0604020202020204" pitchFamily="34" charset="0"/>
              </a:rPr>
              <a:t>Wyłączenia </a:t>
            </a:r>
            <a:r>
              <a:rPr lang="pl-PL" altLang="pl-PL" sz="1400" dirty="0">
                <a:solidFill>
                  <a:schemeClr val="tx1"/>
                </a:solidFill>
                <a:latin typeface="Arial" panose="020B0604020202020204" pitchFamily="34" charset="0"/>
              </a:rPr>
              <a:t>w stosunku do zakresu określonego w „Wytycznych (…)” podane są w pkt. 6 pkt. 2) Programu Priorytetowego, odpowiednio dla wniosków dotyczących fazy B+R i fazy W.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u="sng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altLang="pl-PL" sz="1400" u="sng" dirty="0" smtClean="0">
                <a:solidFill>
                  <a:schemeClr val="tx1"/>
                </a:solidFill>
                <a:latin typeface="Arial" panose="020B0604020202020204" pitchFamily="34" charset="0"/>
              </a:rPr>
              <a:t>Dla </a:t>
            </a:r>
            <a:r>
              <a:rPr lang="pl-PL" altLang="pl-PL" sz="1400" u="sng" dirty="0">
                <a:solidFill>
                  <a:schemeClr val="tx1"/>
                </a:solidFill>
                <a:latin typeface="Arial" panose="020B0604020202020204" pitchFamily="34" charset="0"/>
              </a:rPr>
              <a:t>fazy </a:t>
            </a:r>
            <a:r>
              <a:rPr lang="pl-PL" altLang="pl-PL" sz="1400" u="sng" dirty="0" smtClean="0">
                <a:solidFill>
                  <a:schemeClr val="tx1"/>
                </a:solidFill>
                <a:latin typeface="Arial" panose="020B0604020202020204" pitchFamily="34" charset="0"/>
              </a:rPr>
              <a:t>B+R</a:t>
            </a:r>
            <a:r>
              <a:rPr lang="pl-PL" altLang="pl-PL" sz="1400" dirty="0" smtClean="0">
                <a:solidFill>
                  <a:schemeClr val="tx1"/>
                </a:solidFill>
                <a:latin typeface="Arial" panose="020B0604020202020204" pitchFamily="34" charset="0"/>
              </a:rPr>
              <a:t> jest to następujący zapis:</a:t>
            </a:r>
            <a:endParaRPr lang="pl-PL" altLang="pl-PL" sz="1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altLang="pl-PL" sz="1400" dirty="0">
                <a:solidFill>
                  <a:schemeClr val="tx1"/>
                </a:solidFill>
              </a:rPr>
              <a:t>„2) Koszty kwalifikowane - </a:t>
            </a:r>
            <a:r>
              <a:rPr lang="pl-PL" altLang="pl-PL" sz="1400" b="1" dirty="0">
                <a:solidFill>
                  <a:schemeClr val="tx1"/>
                </a:solidFill>
              </a:rPr>
              <a:t>zgodnie z „Wytycznymi NFOŚiGW w zakresie kosztów kwalifikowanych”, z zastrzeżeniem, że</a:t>
            </a:r>
            <a:r>
              <a:rPr lang="pl-PL" altLang="pl-PL" sz="1400" dirty="0">
                <a:solidFill>
                  <a:schemeClr val="tx1"/>
                </a:solidFill>
              </a:rPr>
              <a:t>: </a:t>
            </a:r>
            <a:endParaRPr lang="pl-PL" altLang="pl-PL" sz="14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>
              <a:solidFill>
                <a:schemeClr val="tx1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FontTx/>
              <a:buChar char="-"/>
            </a:pPr>
            <a:r>
              <a:rPr lang="pl-PL" altLang="pl-PL" sz="1400" b="1" dirty="0" smtClean="0">
                <a:solidFill>
                  <a:schemeClr val="tx1"/>
                </a:solidFill>
              </a:rPr>
              <a:t>w </a:t>
            </a:r>
            <a:r>
              <a:rPr lang="pl-PL" altLang="pl-PL" sz="1400" b="1" dirty="0">
                <a:solidFill>
                  <a:schemeClr val="tx1"/>
                </a:solidFill>
              </a:rPr>
              <a:t>fazie </a:t>
            </a:r>
            <a:r>
              <a:rPr lang="pl-PL" altLang="pl-PL" sz="1400" b="1" dirty="0" smtClean="0">
                <a:solidFill>
                  <a:schemeClr val="tx1"/>
                </a:solidFill>
              </a:rPr>
              <a:t>B+R </a:t>
            </a:r>
            <a:r>
              <a:rPr lang="pl-PL" sz="1400" dirty="0" smtClean="0">
                <a:solidFill>
                  <a:schemeClr val="tx1"/>
                </a:solidFill>
              </a:rPr>
              <a:t>koszty </a:t>
            </a:r>
            <a:r>
              <a:rPr lang="pl-PL" sz="1400" dirty="0">
                <a:solidFill>
                  <a:schemeClr val="tx1"/>
                </a:solidFill>
              </a:rPr>
              <a:t>w ramach kategorii 3.4.3 „Środki trwałe, sprzęt i wyposażenie, wartości niematerialne i prawne”, poniesione na zakup wartości niematerialnych </a:t>
            </a:r>
            <a:r>
              <a:rPr lang="pl-PL" sz="1400" dirty="0" smtClean="0">
                <a:solidFill>
                  <a:schemeClr val="tx1"/>
                </a:solidFill>
              </a:rPr>
              <a:t>i prawnych w </a:t>
            </a:r>
            <a:r>
              <a:rPr lang="pl-PL" sz="1400" dirty="0">
                <a:solidFill>
                  <a:schemeClr val="tx1"/>
                </a:solidFill>
              </a:rPr>
              <a:t>formie licencji oraz nieopatentowanej wiedzy technicznej, technologicznej lub z zakresu organizacji i zarządzania</a:t>
            </a:r>
            <a:r>
              <a:rPr lang="pl-PL" sz="1400" dirty="0" smtClean="0">
                <a:solidFill>
                  <a:schemeClr val="tx1"/>
                </a:solidFill>
              </a:rPr>
              <a:t>, są </a:t>
            </a:r>
            <a:r>
              <a:rPr lang="pl-PL" sz="1400" dirty="0">
                <a:solidFill>
                  <a:schemeClr val="tx1"/>
                </a:solidFill>
              </a:rPr>
              <a:t>kosztem kwalifikowanym nie współfinansowanym ze </a:t>
            </a:r>
            <a:r>
              <a:rPr lang="pl-PL" sz="1400" dirty="0" smtClean="0">
                <a:solidFill>
                  <a:schemeClr val="tx1"/>
                </a:solidFill>
              </a:rPr>
              <a:t>środków NFOŚiGW.”. </a:t>
            </a:r>
            <a:r>
              <a:rPr lang="pl-PL" altLang="pl-PL" sz="1400" dirty="0">
                <a:solidFill>
                  <a:schemeClr val="tx1"/>
                </a:solidFill>
              </a:rPr>
              <a:t>	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567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4290" y="147145"/>
            <a:ext cx="8860220" cy="873456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B+R </a:t>
            </a:r>
            <a:r>
              <a:rPr lang="pl-PL" altLang="pl-PL" dirty="0" smtClean="0">
                <a:solidFill>
                  <a:srgbClr val="002060"/>
                </a:solidFill>
              </a:rPr>
              <a:t>- </a:t>
            </a:r>
            <a:r>
              <a:rPr lang="pl-PL" altLang="pl-PL" dirty="0" smtClean="0">
                <a:solidFill>
                  <a:srgbClr val="7030A0"/>
                </a:solidFill>
              </a:rPr>
              <a:t>ZAŁĄCZNIKI DO OCENY EKOLOGICZNO 		TECHNICZNEJ</a:t>
            </a:r>
            <a:r>
              <a:rPr lang="pl-PL" altLang="pl-PL" dirty="0">
                <a:solidFill>
                  <a:srgbClr val="7030A0"/>
                </a:solidFill>
              </a:rPr>
              <a:t/>
            </a:r>
            <a:br>
              <a:rPr lang="pl-PL" altLang="pl-PL" dirty="0">
                <a:solidFill>
                  <a:srgbClr val="7030A0"/>
                </a:solidFill>
              </a:rPr>
            </a:br>
            <a:r>
              <a:rPr lang="pl-PL" altLang="pl-PL" dirty="0">
                <a:solidFill>
                  <a:srgbClr val="7030A0"/>
                </a:solidFill>
              </a:rPr>
              <a:t>		</a:t>
            </a:r>
            <a:endParaRPr lang="pl-PL" sz="2400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2903" y="1303283"/>
            <a:ext cx="8052214" cy="5244662"/>
          </a:xfrm>
        </p:spPr>
        <p:txBody>
          <a:bodyPr/>
          <a:lstStyle/>
          <a:p>
            <a:pPr>
              <a:defRPr/>
            </a:pPr>
            <a:r>
              <a:rPr lang="pl-PL" sz="1400" b="1" dirty="0" smtClean="0">
                <a:solidFill>
                  <a:srgbClr val="002060"/>
                </a:solidFill>
              </a:rPr>
              <a:t>Obowiązkowe (dotyczy tylko oceny </a:t>
            </a:r>
            <a:r>
              <a:rPr lang="pl-PL" sz="1400" b="1" dirty="0" err="1" smtClean="0">
                <a:solidFill>
                  <a:srgbClr val="002060"/>
                </a:solidFill>
              </a:rPr>
              <a:t>ekologiczno</a:t>
            </a:r>
            <a:r>
              <a:rPr lang="pl-PL" sz="1400" b="1" dirty="0" smtClean="0">
                <a:solidFill>
                  <a:srgbClr val="002060"/>
                </a:solidFill>
              </a:rPr>
              <a:t> – technicznej):</a:t>
            </a:r>
            <a:endParaRPr lang="pl-PL" sz="1400" b="1" dirty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  <a:defRPr/>
            </a:pPr>
            <a:r>
              <a:rPr lang="pl-PL" sz="1400" b="1" dirty="0">
                <a:solidFill>
                  <a:srgbClr val="002060"/>
                </a:solidFill>
              </a:rPr>
              <a:t>Mapa lokalizacyjna inwestycji;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b="1" dirty="0">
                <a:solidFill>
                  <a:srgbClr val="002060"/>
                </a:solidFill>
              </a:rPr>
              <a:t>Plan prac badawczo-rozwojowych;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b="1" dirty="0">
                <a:solidFill>
                  <a:srgbClr val="002060"/>
                </a:solidFill>
              </a:rPr>
              <a:t>Schemat technologiczny innowacyjnej technologii będącej przedmiotem prac badawczo rozwojowych;</a:t>
            </a:r>
          </a:p>
          <a:p>
            <a:pPr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pl-PL" sz="1400" b="1" dirty="0">
                <a:solidFill>
                  <a:srgbClr val="002060"/>
                </a:solidFill>
              </a:rPr>
              <a:t>Nieobowiązkowe </a:t>
            </a:r>
            <a:r>
              <a:rPr lang="pl-PL" sz="1400" b="1" dirty="0" smtClean="0">
                <a:solidFill>
                  <a:srgbClr val="002060"/>
                </a:solidFill>
              </a:rPr>
              <a:t>– uzupełniające (przykładowe):</a:t>
            </a:r>
            <a:endParaRPr lang="pl-PL" sz="1400" b="1" dirty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  <a:defRPr/>
            </a:pPr>
            <a:r>
              <a:rPr lang="pl-PL" sz="1400" dirty="0">
                <a:solidFill>
                  <a:srgbClr val="002060"/>
                </a:solidFill>
              </a:rPr>
              <a:t>publikacje naukowe;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dirty="0">
                <a:solidFill>
                  <a:srgbClr val="002060"/>
                </a:solidFill>
              </a:rPr>
              <a:t>opinie jednostek naukowo badawczych;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dirty="0">
                <a:solidFill>
                  <a:srgbClr val="002060"/>
                </a:solidFill>
              </a:rPr>
              <a:t>wykaz niezbędnego sprzętu wraz z wyceną;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dirty="0">
                <a:solidFill>
                  <a:srgbClr val="002060"/>
                </a:solidFill>
              </a:rPr>
              <a:t>schemat organizacyjny jednostki badawczo rozwojowej;</a:t>
            </a:r>
          </a:p>
          <a:p>
            <a:pPr marL="285750" indent="-285750">
              <a:buFontTx/>
              <a:buChar char="-"/>
              <a:defRPr/>
            </a:pPr>
            <a:r>
              <a:rPr lang="pl-PL" sz="1400" dirty="0">
                <a:solidFill>
                  <a:srgbClr val="002060"/>
                </a:solidFill>
              </a:rPr>
              <a:t>inne istotne dokumenty: zgłoszenie patentowe, licencje, umowy z jednostkami badawczymi, listy intencyjne potwierdzające zapotrzebowanie na wyniki prac badawczo rozwojowych itp.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l-PL" altLang="pl-PL" sz="1400" dirty="0"/>
              <a:t>	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909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wiazda 7-ramienna 68"/>
          <p:cNvSpPr/>
          <p:nvPr/>
        </p:nvSpPr>
        <p:spPr>
          <a:xfrm>
            <a:off x="3899339" y="2932734"/>
            <a:ext cx="4173120" cy="196265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7128BE0D-D1AA-4A41-81D2-3ABA55FF2C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altLang="pl-PL" b="1" dirty="0">
                <a:solidFill>
                  <a:srgbClr val="002060"/>
                </a:solidFill>
              </a:rPr>
              <a:t>Kryteria oceny – Faza </a:t>
            </a:r>
            <a:r>
              <a:rPr lang="pl-PL" altLang="pl-PL" b="1" dirty="0" smtClean="0">
                <a:solidFill>
                  <a:srgbClr val="002060"/>
                </a:solidFill>
              </a:rPr>
              <a:t>W</a:t>
            </a:r>
            <a:endParaRPr lang="pl-PL" b="1" dirty="0">
              <a:solidFill>
                <a:srgbClr val="002060"/>
              </a:solidFill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E2C6475-CA1C-4299-A05B-7F2AC6616E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7559" y="1015009"/>
            <a:ext cx="10783285" cy="5654566"/>
          </a:xfrm>
        </p:spPr>
        <p:txBody>
          <a:bodyPr/>
          <a:lstStyle/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9" name="Owal 8"/>
          <p:cNvSpPr/>
          <p:nvPr/>
        </p:nvSpPr>
        <p:spPr>
          <a:xfrm>
            <a:off x="4877376" y="3206753"/>
            <a:ext cx="2375091" cy="1418897"/>
          </a:xfrm>
          <a:prstGeom prst="ellipse">
            <a:avLst/>
          </a:prstGeom>
          <a:solidFill>
            <a:srgbClr val="C00000"/>
          </a:solidFill>
          <a:ln>
            <a:solidFill>
              <a:srgbClr val="D92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Innowacja</a:t>
            </a:r>
          </a:p>
          <a:p>
            <a:pPr algn="ctr"/>
            <a:r>
              <a:rPr lang="pl-PL" dirty="0" smtClean="0"/>
              <a:t> </a:t>
            </a:r>
            <a:r>
              <a:rPr lang="pl-PL" sz="1400" dirty="0" smtClean="0"/>
              <a:t>Faza Wdrożeniowa</a:t>
            </a:r>
            <a:endParaRPr lang="pl-PL" sz="1400" dirty="0"/>
          </a:p>
        </p:txBody>
      </p:sp>
      <p:sp>
        <p:nvSpPr>
          <p:cNvPr id="10" name="Owal 9"/>
          <p:cNvSpPr/>
          <p:nvPr/>
        </p:nvSpPr>
        <p:spPr>
          <a:xfrm>
            <a:off x="2252843" y="1198179"/>
            <a:ext cx="2312276" cy="17004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pl-PL" sz="1000" b="1" dirty="0">
                <a:solidFill>
                  <a:schemeClr val="tx1"/>
                </a:solidFill>
              </a:rPr>
              <a:t>Kto posiada prawo do innowacji?</a:t>
            </a:r>
          </a:p>
          <a:p>
            <a:pPr marL="171450" indent="-171450">
              <a:buFontTx/>
              <a:buChar char="-"/>
              <a:defRPr/>
            </a:pPr>
            <a:r>
              <a:rPr lang="pl-PL" sz="1000" dirty="0">
                <a:solidFill>
                  <a:schemeClr val="tx1"/>
                </a:solidFill>
              </a:rPr>
              <a:t>licencja?</a:t>
            </a:r>
          </a:p>
          <a:p>
            <a:pPr marL="171450" indent="-171450">
              <a:buFontTx/>
              <a:buChar char="-"/>
              <a:defRPr/>
            </a:pPr>
            <a:r>
              <a:rPr lang="pl-PL" sz="1000" dirty="0">
                <a:solidFill>
                  <a:schemeClr val="tx1"/>
                </a:solidFill>
              </a:rPr>
              <a:t>zgłoszenie patentowe?</a:t>
            </a:r>
          </a:p>
          <a:p>
            <a:pPr marL="171450" indent="-171450">
              <a:buFontTx/>
              <a:buChar char="-"/>
              <a:defRPr/>
            </a:pPr>
            <a:r>
              <a:rPr lang="pl-PL" sz="1000" dirty="0">
                <a:solidFill>
                  <a:schemeClr val="tx1"/>
                </a:solidFill>
              </a:rPr>
              <a:t>umowa, porozumienie, listy intencyjne?</a:t>
            </a:r>
          </a:p>
        </p:txBody>
      </p:sp>
      <p:sp>
        <p:nvSpPr>
          <p:cNvPr id="13" name="Owal 12"/>
          <p:cNvSpPr/>
          <p:nvPr/>
        </p:nvSpPr>
        <p:spPr>
          <a:xfrm>
            <a:off x="620953" y="4725649"/>
            <a:ext cx="3744643" cy="142467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pl-PL" sz="1000" b="1" dirty="0">
                <a:solidFill>
                  <a:schemeClr val="tx1"/>
                </a:solidFill>
              </a:rPr>
              <a:t>Czy innowacja jest:</a:t>
            </a:r>
          </a:p>
          <a:p>
            <a:pPr>
              <a:defRPr/>
            </a:pPr>
            <a:r>
              <a:rPr lang="pl-PL" sz="1000" dirty="0">
                <a:solidFill>
                  <a:schemeClr val="tx1"/>
                </a:solidFill>
              </a:rPr>
              <a:t>- na poziomie </a:t>
            </a:r>
            <a:r>
              <a:rPr lang="pl-PL" sz="1000" dirty="0" smtClean="0">
                <a:solidFill>
                  <a:schemeClr val="tx1"/>
                </a:solidFill>
              </a:rPr>
              <a:t> regionalnym/krajowym/międzynarodowym</a:t>
            </a:r>
            <a:r>
              <a:rPr lang="pl-PL" sz="1000" dirty="0">
                <a:solidFill>
                  <a:schemeClr val="tx1"/>
                </a:solidFill>
              </a:rPr>
              <a:t>?</a:t>
            </a:r>
          </a:p>
          <a:p>
            <a:pPr>
              <a:defRPr/>
            </a:pPr>
            <a:r>
              <a:rPr lang="pl-PL" sz="1000" dirty="0" smtClean="0">
                <a:solidFill>
                  <a:schemeClr val="tx1"/>
                </a:solidFill>
              </a:rPr>
              <a:t>- produktowa</a:t>
            </a:r>
            <a:r>
              <a:rPr lang="pl-PL" sz="1000" dirty="0">
                <a:solidFill>
                  <a:schemeClr val="tx1"/>
                </a:solidFill>
              </a:rPr>
              <a:t>, procesowa?</a:t>
            </a:r>
          </a:p>
        </p:txBody>
      </p:sp>
      <p:sp>
        <p:nvSpPr>
          <p:cNvPr id="14" name="Owal 13"/>
          <p:cNvSpPr/>
          <p:nvPr/>
        </p:nvSpPr>
        <p:spPr>
          <a:xfrm>
            <a:off x="7485554" y="1534509"/>
            <a:ext cx="1998499" cy="122411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000" dirty="0">
                <a:solidFill>
                  <a:schemeClr val="tx1"/>
                </a:solidFill>
              </a:rPr>
              <a:t>Czy przedsięwzięcie (główny charakter innowacji</a:t>
            </a:r>
            <a:r>
              <a:rPr lang="pl-PL" sz="1000" dirty="0" smtClean="0">
                <a:solidFill>
                  <a:schemeClr val="tx1"/>
                </a:solidFill>
              </a:rPr>
              <a:t>) wpisuje się w KIS zgodnie z celem Programu Priorytetowego?</a:t>
            </a:r>
            <a:endParaRPr lang="pl-PL" sz="1000" dirty="0">
              <a:solidFill>
                <a:schemeClr val="tx1"/>
              </a:solidFill>
            </a:endParaRPr>
          </a:p>
        </p:txBody>
      </p:sp>
      <p:sp>
        <p:nvSpPr>
          <p:cNvPr id="15" name="Owal 14"/>
          <p:cNvSpPr/>
          <p:nvPr/>
        </p:nvSpPr>
        <p:spPr>
          <a:xfrm>
            <a:off x="8429296" y="4144548"/>
            <a:ext cx="2816773" cy="115373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pl-PL" sz="1000" dirty="0">
                <a:solidFill>
                  <a:schemeClr val="tx1"/>
                </a:solidFill>
              </a:rPr>
              <a:t>Czy przedsięwzięcie (główny charakter innowacji) ma sparametryzowany i uprawdopodobniony efekt ekologiczny przynajmniej w jednym wskazanym obszarze?</a:t>
            </a:r>
          </a:p>
        </p:txBody>
      </p:sp>
      <p:sp>
        <p:nvSpPr>
          <p:cNvPr id="16" name="Owal 15"/>
          <p:cNvSpPr/>
          <p:nvPr/>
        </p:nvSpPr>
        <p:spPr>
          <a:xfrm>
            <a:off x="6892103" y="5592386"/>
            <a:ext cx="4013807" cy="100880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pl-PL" sz="1000" dirty="0">
                <a:solidFill>
                  <a:schemeClr val="tx1"/>
                </a:solidFill>
              </a:rPr>
              <a:t>- czy uzasadniono wybór     rozwiązania?</a:t>
            </a:r>
          </a:p>
          <a:p>
            <a:pPr>
              <a:defRPr/>
            </a:pPr>
            <a:r>
              <a:rPr lang="pl-PL" sz="1000" dirty="0">
                <a:solidFill>
                  <a:schemeClr val="tx1"/>
                </a:solidFill>
              </a:rPr>
              <a:t>- pozwolenie na budowę, prawo do gruntu, obiekty, kosztorys, harmonogram prac?</a:t>
            </a:r>
          </a:p>
          <a:p>
            <a:pPr>
              <a:defRPr/>
            </a:pPr>
            <a:r>
              <a:rPr lang="pl-PL" sz="1000" dirty="0">
                <a:solidFill>
                  <a:schemeClr val="tx1"/>
                </a:solidFill>
              </a:rPr>
              <a:t>- przygotowanie instytucjonalne ?</a:t>
            </a:r>
          </a:p>
          <a:p>
            <a:pPr>
              <a:defRPr/>
            </a:pPr>
            <a:r>
              <a:rPr lang="pl-PL" sz="1000" dirty="0" smtClean="0">
                <a:solidFill>
                  <a:schemeClr val="tx1"/>
                </a:solidFill>
              </a:rPr>
              <a:t>- niezbędność </a:t>
            </a:r>
            <a:r>
              <a:rPr lang="pl-PL" sz="1000" dirty="0">
                <a:solidFill>
                  <a:schemeClr val="tx1"/>
                </a:solidFill>
              </a:rPr>
              <a:t>i  </a:t>
            </a:r>
            <a:r>
              <a:rPr lang="pl-PL" sz="1000" dirty="0" smtClean="0">
                <a:solidFill>
                  <a:schemeClr val="tx1"/>
                </a:solidFill>
              </a:rPr>
              <a:t>kwalifikowalność wydatków</a:t>
            </a:r>
            <a:r>
              <a:rPr lang="pl-PL" sz="1000" dirty="0">
                <a:solidFill>
                  <a:schemeClr val="tx1"/>
                </a:solidFill>
              </a:rPr>
              <a:t>?</a:t>
            </a:r>
          </a:p>
        </p:txBody>
      </p:sp>
      <p:cxnSp>
        <p:nvCxnSpPr>
          <p:cNvPr id="18" name="Łącznik prosty ze strzałką 17"/>
          <p:cNvCxnSpPr>
            <a:stCxn id="9" idx="1"/>
          </p:cNvCxnSpPr>
          <p:nvPr/>
        </p:nvCxnSpPr>
        <p:spPr>
          <a:xfrm flipH="1" flipV="1">
            <a:off x="4240388" y="2658428"/>
            <a:ext cx="984812" cy="7561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ze strzałką 19"/>
          <p:cNvCxnSpPr>
            <a:endCxn id="14" idx="3"/>
          </p:cNvCxnSpPr>
          <p:nvPr/>
        </p:nvCxnSpPr>
        <p:spPr>
          <a:xfrm flipV="1">
            <a:off x="7011516" y="2579360"/>
            <a:ext cx="766711" cy="8994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Łącznik prosty ze strzałką 21"/>
          <p:cNvCxnSpPr/>
          <p:nvPr/>
        </p:nvCxnSpPr>
        <p:spPr>
          <a:xfrm>
            <a:off x="7234527" y="4101904"/>
            <a:ext cx="1194770" cy="523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Łącznik prosty ze strzałką 26"/>
          <p:cNvCxnSpPr/>
          <p:nvPr/>
        </p:nvCxnSpPr>
        <p:spPr>
          <a:xfrm>
            <a:off x="6874159" y="4456865"/>
            <a:ext cx="879335" cy="12061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Łącznik prosty ze strzałką 28"/>
          <p:cNvCxnSpPr>
            <a:endCxn id="13" idx="7"/>
          </p:cNvCxnSpPr>
          <p:nvPr/>
        </p:nvCxnSpPr>
        <p:spPr>
          <a:xfrm flipH="1">
            <a:off x="3817206" y="4255241"/>
            <a:ext cx="1185378" cy="6790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bjaśnienie w chmurce 44"/>
          <p:cNvSpPr/>
          <p:nvPr/>
        </p:nvSpPr>
        <p:spPr>
          <a:xfrm>
            <a:off x="6151343" y="2231835"/>
            <a:ext cx="1101123" cy="888018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>
                <a:solidFill>
                  <a:schemeClr val="tx1"/>
                </a:solidFill>
              </a:rPr>
              <a:t>???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52" name="Schemat blokowy: taśma dziurkowana 51"/>
          <p:cNvSpPr/>
          <p:nvPr/>
        </p:nvSpPr>
        <p:spPr>
          <a:xfrm rot="19086237">
            <a:off x="1841846" y="3166201"/>
            <a:ext cx="2177303" cy="1217557"/>
          </a:xfrm>
          <a:prstGeom prst="flowChartPunchedTap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Innowacyjność</a:t>
            </a:r>
            <a:endParaRPr lang="pl-PL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5" name="Schemat blokowy: taśma dziurkowana 54"/>
          <p:cNvSpPr/>
          <p:nvPr/>
        </p:nvSpPr>
        <p:spPr>
          <a:xfrm rot="2492318" flipH="1">
            <a:off x="8658123" y="1255916"/>
            <a:ext cx="2129037" cy="1186759"/>
          </a:xfrm>
          <a:prstGeom prst="flowChartPunchedTap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ysClr val="windowText" lastClr="000000"/>
                </a:solidFill>
              </a:rPr>
              <a:t>Zgodność z KIS</a:t>
            </a:r>
            <a:r>
              <a:rPr lang="pl-PL" dirty="0" smtClean="0">
                <a:solidFill>
                  <a:sysClr val="windowText" lastClr="000000"/>
                </a:solidFill>
              </a:rPr>
              <a:t> </a:t>
            </a:r>
            <a:endParaRPr lang="pl-PL" dirty="0">
              <a:solidFill>
                <a:sysClr val="windowText" lastClr="000000"/>
              </a:solidFill>
            </a:endParaRPr>
          </a:p>
        </p:txBody>
      </p:sp>
      <p:sp>
        <p:nvSpPr>
          <p:cNvPr id="56" name="Schemat blokowy: taśma dziurkowana 55"/>
          <p:cNvSpPr/>
          <p:nvPr/>
        </p:nvSpPr>
        <p:spPr>
          <a:xfrm>
            <a:off x="8848582" y="3278128"/>
            <a:ext cx="2114508" cy="866421"/>
          </a:xfrm>
          <a:prstGeom prst="flowChartPunchedTape">
            <a:avLst/>
          </a:prstGeom>
          <a:solidFill>
            <a:schemeClr val="tx1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Efekt ekologiczny</a:t>
            </a:r>
            <a:endParaRPr lang="pl-PL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7" name="Schemat blokowy: taśma dziurkowana 56"/>
          <p:cNvSpPr/>
          <p:nvPr/>
        </p:nvSpPr>
        <p:spPr>
          <a:xfrm rot="1178479">
            <a:off x="4626862" y="4956410"/>
            <a:ext cx="2466981" cy="1413159"/>
          </a:xfrm>
          <a:prstGeom prst="flowChartPunchedTap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Wykonalność i efektywność kosztowa</a:t>
            </a:r>
            <a:endParaRPr lang="pl-PL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7" name="Objaśnienie w chmurce 66"/>
          <p:cNvSpPr/>
          <p:nvPr/>
        </p:nvSpPr>
        <p:spPr>
          <a:xfrm>
            <a:off x="6187340" y="1510312"/>
            <a:ext cx="1065125" cy="654739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 </a:t>
            </a:r>
            <a:r>
              <a:rPr lang="pl-PL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 </a:t>
            </a:r>
            <a:endParaRPr lang="pl-PL" sz="2400" dirty="0">
              <a:solidFill>
                <a:schemeClr val="tx1"/>
              </a:solidFill>
            </a:endParaRPr>
          </a:p>
        </p:txBody>
      </p:sp>
      <p:sp>
        <p:nvSpPr>
          <p:cNvPr id="68" name="Objaśnienie w chmurce 67"/>
          <p:cNvSpPr/>
          <p:nvPr/>
        </p:nvSpPr>
        <p:spPr>
          <a:xfrm>
            <a:off x="6571154" y="457647"/>
            <a:ext cx="888810" cy="93360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 !</a:t>
            </a:r>
            <a:endParaRPr lang="pl-PL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41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7" y="147145"/>
            <a:ext cx="6253162" cy="873456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</a:t>
            </a:r>
            <a:r>
              <a:rPr lang="pl-PL" altLang="pl-PL" dirty="0" smtClean="0">
                <a:solidFill>
                  <a:srgbClr val="002060"/>
                </a:solidFill>
              </a:rPr>
              <a:t>W </a:t>
            </a:r>
            <a:r>
              <a:rPr lang="pl-PL" altLang="pl-PL" dirty="0" smtClean="0">
                <a:solidFill>
                  <a:srgbClr val="000000"/>
                </a:solidFill>
              </a:rPr>
              <a:t> </a:t>
            </a:r>
            <a:r>
              <a:rPr lang="pl-PL" altLang="pl-PL" dirty="0">
                <a:solidFill>
                  <a:srgbClr val="008000"/>
                </a:solidFill>
              </a:rPr>
              <a:t>Efekt ekologiczny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7559" y="924911"/>
            <a:ext cx="7779625" cy="510802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l-PL" sz="1600" b="1" dirty="0" smtClean="0">
                <a:solidFill>
                  <a:srgbClr val="026937"/>
                </a:solidFill>
              </a:rPr>
              <a:t>  Czy </a:t>
            </a:r>
            <a:r>
              <a:rPr lang="pl-PL" sz="1600" b="1" dirty="0">
                <a:solidFill>
                  <a:srgbClr val="026937"/>
                </a:solidFill>
              </a:rPr>
              <a:t>przedsięwzięcie (główny charakter innowacji) </a:t>
            </a:r>
            <a:r>
              <a:rPr lang="pl-PL" sz="1600" b="1" dirty="0" smtClean="0">
                <a:solidFill>
                  <a:srgbClr val="026937"/>
                </a:solidFill>
              </a:rPr>
              <a:t>ma </a:t>
            </a:r>
            <a:r>
              <a:rPr lang="pl-PL" sz="1600" b="1" dirty="0">
                <a:solidFill>
                  <a:srgbClr val="026937"/>
                </a:solidFill>
              </a:rPr>
              <a:t>sparametryzowany i uprawdopodobniony efekt ekologiczny?</a:t>
            </a:r>
          </a:p>
          <a:p>
            <a:pPr>
              <a:lnSpc>
                <a:spcPct val="100000"/>
              </a:lnSpc>
              <a:defRPr/>
            </a:pPr>
            <a:endParaRPr lang="pl-PL" sz="1400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400" dirty="0"/>
              <a:t>Ocenie podlegają założenia i dane będące podstawą wyliczenia efektu ekologicznego – czy są wiarygodne i wskazują na możliwość osiągnięcia wskazanego efektu ekologicznego? – </a:t>
            </a:r>
            <a:r>
              <a:rPr lang="pl-PL" sz="1400" b="1" dirty="0"/>
              <a:t>jest to warunek konieczny pozytywnej oceny </a:t>
            </a:r>
            <a:r>
              <a:rPr lang="pl-PL" sz="1400" dirty="0"/>
              <a:t>w ramach kryterium, </a:t>
            </a:r>
            <a:r>
              <a:rPr lang="pl-PL" sz="1400" dirty="0" smtClean="0"/>
              <a:t>a </a:t>
            </a:r>
            <a:r>
              <a:rPr lang="pl-PL" sz="1400" dirty="0"/>
              <a:t>dodatkowo ocenie  punktowej podlegają  ogólnie następujące zagadnienia (szczegółowo sprecyzowane w kryteriach): 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pl-PL" sz="1400" dirty="0"/>
              <a:t>uzasadnienie korzyści wynikających z zastosowania wyników projektu w praktyce gospodarczej wraz z analizą potencjału rynkowego  rozwiązania będącego wynikiem projektu  - </a:t>
            </a:r>
            <a:r>
              <a:rPr lang="pl-PL" sz="1400" b="1" dirty="0"/>
              <a:t>prawidłowe wypełnienie wniosku w tym zakresie jest konieczne dla uzyskanie minimum punktowego warunkującego pozytywna ocenę w zakresie kryterium</a:t>
            </a:r>
            <a:r>
              <a:rPr lang="pl-PL" sz="1400" i="1" dirty="0"/>
              <a:t>, </a:t>
            </a:r>
            <a:r>
              <a:rPr lang="pl-PL" sz="1400" dirty="0"/>
              <a:t>oraz: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/>
              <a:t>potencjał wyników projektu w kontekście aktualnego stanu techniki - przewaga proponowanego rozwiązania nad obecnie stosowanymi, uzasadnione zapotrzebowanie rynkowe na wyniki projektu.</a:t>
            </a:r>
          </a:p>
          <a:p>
            <a:pPr>
              <a:defRPr/>
            </a:pPr>
            <a:endParaRPr lang="pl-PL" sz="1400" dirty="0"/>
          </a:p>
          <a:p>
            <a:pPr>
              <a:lnSpc>
                <a:spcPct val="100000"/>
              </a:lnSpc>
              <a:defRPr/>
            </a:pPr>
            <a:r>
              <a:rPr lang="pl-PL" altLang="pl-PL" sz="1400" dirty="0">
                <a:solidFill>
                  <a:srgbClr val="006600"/>
                </a:solidFill>
                <a:latin typeface="Arial" panose="020B0604020202020204" pitchFamily="34" charset="0"/>
              </a:rPr>
              <a:t>W fazie W określamy konkretny efekt ekologiczny, przedstawiamy liczbowo parametry możliwe do osiągnięcia w porównaniu do szeroko obecnie stosowanych </a:t>
            </a:r>
            <a:r>
              <a:rPr lang="pl-PL" altLang="pl-PL" sz="1400" dirty="0" smtClean="0">
                <a:solidFill>
                  <a:srgbClr val="006600"/>
                </a:solidFill>
                <a:latin typeface="Arial" panose="020B0604020202020204" pitchFamily="34" charset="0"/>
              </a:rPr>
              <a:t>rozwiązań, </a:t>
            </a:r>
            <a:r>
              <a:rPr lang="pl-PL" altLang="pl-PL" sz="1400" dirty="0">
                <a:solidFill>
                  <a:srgbClr val="006600"/>
                </a:solidFill>
                <a:latin typeface="Arial" panose="020B0604020202020204" pitchFamily="34" charset="0"/>
              </a:rPr>
              <a:t>oraz sparametryzowaną metodologię jego obliczenia. Potwierdzenie rzeczywistego jego uzyskania spodziewamy się po zakończeniu realizacji </a:t>
            </a:r>
            <a:r>
              <a:rPr lang="pl-PL" altLang="pl-PL" sz="1400" dirty="0" smtClean="0">
                <a:solidFill>
                  <a:srgbClr val="006600"/>
                </a:solidFill>
                <a:latin typeface="Arial" panose="020B0604020202020204" pitchFamily="34" charset="0"/>
              </a:rPr>
              <a:t>przedsięwzięcia (efekt stanowi zobowiązanie umowne)</a:t>
            </a:r>
            <a:endParaRPr lang="pl-PL" altLang="pl-PL" sz="1400" dirty="0">
              <a:solidFill>
                <a:srgbClr val="00660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362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8553779" cy="525515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</a:t>
            </a:r>
            <a:r>
              <a:rPr lang="pl-PL" altLang="pl-PL" dirty="0" smtClean="0">
                <a:solidFill>
                  <a:srgbClr val="002060"/>
                </a:solidFill>
              </a:rPr>
              <a:t>W </a:t>
            </a:r>
            <a:r>
              <a:rPr lang="pl-PL" altLang="pl-PL" dirty="0" smtClean="0">
                <a:solidFill>
                  <a:srgbClr val="000000"/>
                </a:solidFill>
              </a:rPr>
              <a:t> </a:t>
            </a:r>
            <a:r>
              <a:rPr lang="pl-PL" altLang="pl-PL" dirty="0">
                <a:solidFill>
                  <a:srgbClr val="008000"/>
                </a:solidFill>
              </a:rPr>
              <a:t>Efekt </a:t>
            </a:r>
            <a:r>
              <a:rPr lang="pl-PL" altLang="pl-PL" dirty="0" smtClean="0">
                <a:solidFill>
                  <a:srgbClr val="008000"/>
                </a:solidFill>
              </a:rPr>
              <a:t>ekologiczny – C.D.</a:t>
            </a:r>
          </a:p>
          <a:p>
            <a:pPr>
              <a:lnSpc>
                <a:spcPct val="100000"/>
              </a:lnSpc>
              <a:defRPr/>
            </a:pPr>
            <a:r>
              <a:rPr lang="pl-PL" sz="1600" b="1" dirty="0" smtClean="0">
                <a:solidFill>
                  <a:srgbClr val="002060"/>
                </a:solidFill>
              </a:rPr>
              <a:t>	Uproszczony </a:t>
            </a:r>
            <a:r>
              <a:rPr lang="pl-PL" sz="1600" b="1" dirty="0">
                <a:solidFill>
                  <a:srgbClr val="002060"/>
                </a:solidFill>
              </a:rPr>
              <a:t>schemat ideowy określenia efektu ekologicznego w Fazie W:</a:t>
            </a:r>
          </a:p>
          <a:p>
            <a:pPr>
              <a:lnSpc>
                <a:spcPct val="100000"/>
              </a:lnSpc>
              <a:defRPr/>
            </a:pPr>
            <a:endParaRPr lang="pl-PL" sz="2400" dirty="0">
              <a:solidFill>
                <a:srgbClr val="002060"/>
              </a:solidFill>
            </a:endParaRPr>
          </a:p>
          <a:p>
            <a:endParaRPr lang="pl-PL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94034900"/>
              </p:ext>
            </p:extLst>
          </p:nvPr>
        </p:nvGraphicFramePr>
        <p:xfrm>
          <a:off x="464096" y="1240221"/>
          <a:ext cx="8658883" cy="5129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rostokąt 6"/>
          <p:cNvSpPr/>
          <p:nvPr/>
        </p:nvSpPr>
        <p:spPr>
          <a:xfrm>
            <a:off x="578888" y="1240220"/>
            <a:ext cx="8429296" cy="96694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defRPr/>
            </a:pPr>
            <a:r>
              <a:rPr lang="pl-PL" sz="1300" b="1" dirty="0">
                <a:solidFill>
                  <a:srgbClr val="026937"/>
                </a:solidFill>
              </a:rPr>
              <a:t>Wybór obszaru</a:t>
            </a:r>
            <a:r>
              <a:rPr lang="pl-PL" sz="1300" dirty="0">
                <a:solidFill>
                  <a:srgbClr val="026937"/>
                </a:solidFill>
              </a:rPr>
              <a:t>. Wybieramy główną cechę wdrażanej </a:t>
            </a:r>
            <a:r>
              <a:rPr lang="pl-PL" sz="1300" dirty="0" smtClean="0">
                <a:solidFill>
                  <a:srgbClr val="026937"/>
                </a:solidFill>
              </a:rPr>
              <a:t>innowacji, </a:t>
            </a:r>
            <a:r>
              <a:rPr lang="pl-PL" sz="1300" dirty="0">
                <a:solidFill>
                  <a:srgbClr val="026937"/>
                </a:solidFill>
              </a:rPr>
              <a:t>która jednocześnie skutkuje najbardziej efektywnym, miarodajnym, zmniejszeniem oddziaływania na </a:t>
            </a:r>
            <a:r>
              <a:rPr lang="pl-PL" sz="1300" dirty="0" smtClean="0">
                <a:solidFill>
                  <a:srgbClr val="026937"/>
                </a:solidFill>
              </a:rPr>
              <a:t>środowisko </a:t>
            </a:r>
            <a:r>
              <a:rPr lang="pl-PL" sz="1300" dirty="0">
                <a:solidFill>
                  <a:srgbClr val="026937"/>
                </a:solidFill>
              </a:rPr>
              <a:t>przynajmniej w jednym ze wskazanych </a:t>
            </a:r>
            <a:r>
              <a:rPr lang="pl-PL" sz="1300" dirty="0" smtClean="0">
                <a:solidFill>
                  <a:srgbClr val="026937"/>
                </a:solidFill>
              </a:rPr>
              <a:t>obszarów, </a:t>
            </a:r>
            <a:r>
              <a:rPr lang="pl-PL" sz="1300" dirty="0">
                <a:solidFill>
                  <a:srgbClr val="026937"/>
                </a:solidFill>
              </a:rPr>
              <a:t>dzięki wdrożeniu w stosunku do istniejących referencyjnych rozwiązań/instalacji/produktów/procesów. Można wybrać kilka parametrów najlepiej określających przewagi innowacyjnego rozwiązania.</a:t>
            </a:r>
          </a:p>
        </p:txBody>
      </p:sp>
      <p:sp>
        <p:nvSpPr>
          <p:cNvPr id="8" name="Strzałka w dół 7"/>
          <p:cNvSpPr/>
          <p:nvPr/>
        </p:nvSpPr>
        <p:spPr>
          <a:xfrm>
            <a:off x="4645572" y="2207169"/>
            <a:ext cx="346842" cy="3520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604345" y="2575028"/>
            <a:ext cx="8429296" cy="236483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defRPr/>
            </a:pPr>
            <a:r>
              <a:rPr lang="pl-PL" sz="1400" b="1" dirty="0">
                <a:solidFill>
                  <a:srgbClr val="026937"/>
                </a:solidFill>
              </a:rPr>
              <a:t>Metodologia i sparametryzowanie. </a:t>
            </a:r>
            <a:r>
              <a:rPr lang="pl-PL" sz="1400" dirty="0">
                <a:solidFill>
                  <a:srgbClr val="026937"/>
                </a:solidFill>
              </a:rPr>
              <a:t>Przedstawiamy we wniosku propozycję metodologii obliczania, sparametryzowania efektu środowiskowego. </a:t>
            </a:r>
            <a:r>
              <a:rPr lang="pl-PL" sz="1400" dirty="0" smtClean="0">
                <a:solidFill>
                  <a:srgbClr val="026937"/>
                </a:solidFill>
              </a:rPr>
              <a:t>Określamy, uzasadniamy </a:t>
            </a:r>
            <a:r>
              <a:rPr lang="pl-PL" sz="1400" dirty="0">
                <a:solidFill>
                  <a:srgbClr val="026937"/>
                </a:solidFill>
              </a:rPr>
              <a:t>i dokumentujemy obciążenie środowiskowe w ramach wybranego obszaru istniejących referencyjnych </a:t>
            </a:r>
            <a:r>
              <a:rPr lang="pl-PL" sz="1400" dirty="0" smtClean="0">
                <a:solidFill>
                  <a:srgbClr val="026937"/>
                </a:solidFill>
              </a:rPr>
              <a:t>rozwiązań/instalacji/produktów/procesów, podając wielkość bezwzględną i/lub w </a:t>
            </a:r>
            <a:r>
              <a:rPr lang="pl-PL" sz="1400" dirty="0">
                <a:solidFill>
                  <a:srgbClr val="026937"/>
                </a:solidFill>
              </a:rPr>
              <a:t>przeliczeniu np. na jednostkę gotowego produktu/jednostkę surowca/czas </a:t>
            </a:r>
            <a:r>
              <a:rPr lang="pl-PL" sz="1400" dirty="0" smtClean="0">
                <a:solidFill>
                  <a:srgbClr val="026937"/>
                </a:solidFill>
              </a:rPr>
              <a:t>pracy, </a:t>
            </a:r>
            <a:r>
              <a:rPr lang="pl-PL" sz="1400" dirty="0">
                <a:solidFill>
                  <a:srgbClr val="026937"/>
                </a:solidFill>
              </a:rPr>
              <a:t>oraz przedstawiamy liczbowo w podobnych warunkach pracy naszą wdrażaną innowację. Różnicę możemy przedstawić jako spodziewany efekt </a:t>
            </a:r>
            <a:r>
              <a:rPr lang="pl-PL" sz="1400" dirty="0" smtClean="0">
                <a:solidFill>
                  <a:srgbClr val="026937"/>
                </a:solidFill>
              </a:rPr>
              <a:t>ekologiczny, </a:t>
            </a:r>
            <a:r>
              <a:rPr lang="pl-PL" sz="1400" dirty="0">
                <a:solidFill>
                  <a:srgbClr val="026937"/>
                </a:solidFill>
              </a:rPr>
              <a:t>z jednoczesnym podaniem warunków jego uzyskania: np.: wielkości rocznej produkcji itp. </a:t>
            </a:r>
            <a:r>
              <a:rPr lang="pl-PL" sz="1400" b="1" dirty="0">
                <a:solidFill>
                  <a:srgbClr val="026937"/>
                </a:solidFill>
              </a:rPr>
              <a:t>Metodologia określenia efektu ekologicznego, jego parametry będą podstawą oceny ekologiczno-technicznej na etapie oceny merytorycznej</a:t>
            </a:r>
            <a:r>
              <a:rPr lang="pl-PL" sz="1400" b="1" dirty="0" smtClean="0">
                <a:solidFill>
                  <a:srgbClr val="026937"/>
                </a:solidFill>
              </a:rPr>
              <a:t>. Dodatkowe, przydatne informacje w tym zakresie, dla różnych typów przykładowych przedsięwzięć, umieszczono w Instrukcjach wypełniania Wniosków. </a:t>
            </a:r>
            <a:endParaRPr lang="pl-PL" sz="1400" b="1" dirty="0">
              <a:solidFill>
                <a:srgbClr val="026937"/>
              </a:solidFill>
            </a:endParaRPr>
          </a:p>
        </p:txBody>
      </p:sp>
      <p:sp>
        <p:nvSpPr>
          <p:cNvPr id="11" name="Strzałka w dół 10"/>
          <p:cNvSpPr/>
          <p:nvPr/>
        </p:nvSpPr>
        <p:spPr>
          <a:xfrm flipH="1">
            <a:off x="4620115" y="4939865"/>
            <a:ext cx="346843" cy="367858"/>
          </a:xfrm>
          <a:prstGeom prst="downArrow">
            <a:avLst>
              <a:gd name="adj1" fmla="val 50000"/>
              <a:gd name="adj2" fmla="val 472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/>
          <p:cNvSpPr/>
          <p:nvPr/>
        </p:nvSpPr>
        <p:spPr>
          <a:xfrm>
            <a:off x="588579" y="5307723"/>
            <a:ext cx="8429296" cy="96695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pl-PL" sz="1400" b="1" dirty="0" smtClean="0">
                <a:solidFill>
                  <a:srgbClr val="026937"/>
                </a:solidFill>
              </a:rPr>
              <a:t>Rozliczanie </a:t>
            </a:r>
            <a:r>
              <a:rPr lang="pl-PL" sz="1400" b="1" dirty="0">
                <a:solidFill>
                  <a:srgbClr val="026937"/>
                </a:solidFill>
              </a:rPr>
              <a:t>efektu ekologicznego. </a:t>
            </a:r>
            <a:r>
              <a:rPr lang="pl-PL" sz="1400" dirty="0">
                <a:solidFill>
                  <a:srgbClr val="026937"/>
                </a:solidFill>
              </a:rPr>
              <a:t>Należy pamiętać, że z przedstawionego efektu należy się rozliczyć po zakończeniu realizacji </a:t>
            </a:r>
            <a:r>
              <a:rPr lang="pl-PL" sz="1400" dirty="0" smtClean="0">
                <a:solidFill>
                  <a:srgbClr val="026937"/>
                </a:solidFill>
              </a:rPr>
              <a:t>przedsięwzięcia, stanowi on zobowiązanie umowne. </a:t>
            </a:r>
            <a:r>
              <a:rPr lang="pl-PL" sz="1400" dirty="0">
                <a:solidFill>
                  <a:srgbClr val="026937"/>
                </a:solidFill>
              </a:rPr>
              <a:t>Efekt powinien być określony w sposób wiarygodny, gwarantujący jego bezpieczne </a:t>
            </a:r>
            <a:r>
              <a:rPr lang="pl-PL" sz="1400" dirty="0" smtClean="0">
                <a:solidFill>
                  <a:srgbClr val="026937"/>
                </a:solidFill>
              </a:rPr>
              <a:t>osiągnięcie, </a:t>
            </a:r>
            <a:r>
              <a:rPr lang="pl-PL" sz="1400" dirty="0">
                <a:solidFill>
                  <a:srgbClr val="026937"/>
                </a:solidFill>
              </a:rPr>
              <a:t>a we wniosku powinna być przedstawiona </a:t>
            </a:r>
            <a:r>
              <a:rPr lang="pl-PL" sz="1400" dirty="0" smtClean="0">
                <a:solidFill>
                  <a:srgbClr val="026937"/>
                </a:solidFill>
              </a:rPr>
              <a:t>metodyka/sposób potwierdzenia </a:t>
            </a:r>
            <a:r>
              <a:rPr lang="pl-PL" sz="1400" dirty="0">
                <a:solidFill>
                  <a:srgbClr val="026937"/>
                </a:solidFill>
              </a:rPr>
              <a:t>jego osiągnięcia.   </a:t>
            </a:r>
          </a:p>
        </p:txBody>
      </p:sp>
    </p:spTree>
    <p:extLst>
      <p:ext uri="{BB962C8B-B14F-4D97-AF65-F5344CB8AC3E}">
        <p14:creationId xmlns:p14="http://schemas.microsoft.com/office/powerpoint/2010/main" val="355273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7883087" cy="609600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</a:t>
            </a:r>
            <a:r>
              <a:rPr lang="pl-PL" altLang="pl-PL" dirty="0" smtClean="0">
                <a:solidFill>
                  <a:srgbClr val="002060"/>
                </a:solidFill>
              </a:rPr>
              <a:t>W </a:t>
            </a:r>
            <a:r>
              <a:rPr lang="pl-PL" altLang="pl-PL" dirty="0" smtClean="0">
                <a:solidFill>
                  <a:srgbClr val="000000"/>
                </a:solidFill>
              </a:rPr>
              <a:t> </a:t>
            </a:r>
            <a:r>
              <a:rPr lang="pl-PL" altLang="pl-PL" dirty="0" smtClean="0">
                <a:solidFill>
                  <a:srgbClr val="008000"/>
                </a:solidFill>
              </a:rPr>
              <a:t>Wykonalność przedsięwzięcia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2903" y="1303283"/>
            <a:ext cx="7644281" cy="5244662"/>
          </a:xfrm>
        </p:spPr>
        <p:txBody>
          <a:bodyPr/>
          <a:lstStyle/>
          <a:p>
            <a:pPr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Uzasadnienie </a:t>
            </a:r>
            <a:r>
              <a:rPr lang="pl-PL" sz="1600" b="1" dirty="0">
                <a:solidFill>
                  <a:srgbClr val="026937"/>
                </a:solidFill>
              </a:rPr>
              <a:t>wyboru </a:t>
            </a:r>
            <a:r>
              <a:rPr lang="pl-PL" sz="1600" b="1" dirty="0" smtClean="0">
                <a:solidFill>
                  <a:srgbClr val="026937"/>
                </a:solidFill>
              </a:rPr>
              <a:t>rozwiązania? Realność </a:t>
            </a:r>
            <a:r>
              <a:rPr lang="pl-PL" sz="1600" b="1" dirty="0">
                <a:solidFill>
                  <a:srgbClr val="026937"/>
                </a:solidFill>
              </a:rPr>
              <a:t>wdrożenia przyjętego </a:t>
            </a:r>
            <a:r>
              <a:rPr lang="pl-PL" sz="1600" b="1" dirty="0" smtClean="0">
                <a:solidFill>
                  <a:srgbClr val="026937"/>
                </a:solidFill>
              </a:rPr>
              <a:t>rozwiązania? Przygotowanie </a:t>
            </a:r>
            <a:r>
              <a:rPr lang="pl-PL" sz="1600" b="1" dirty="0">
                <a:solidFill>
                  <a:srgbClr val="026937"/>
                </a:solidFill>
              </a:rPr>
              <a:t>instytucjonalne?</a:t>
            </a:r>
          </a:p>
          <a:p>
            <a:pPr>
              <a:lnSpc>
                <a:spcPct val="100000"/>
              </a:lnSpc>
              <a:defRPr/>
            </a:pPr>
            <a:endParaRPr lang="pl-PL" sz="1400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400" dirty="0"/>
              <a:t>Ocenie w ramach ww. kryterium </a:t>
            </a:r>
            <a:r>
              <a:rPr lang="pl-PL" sz="1400" dirty="0" smtClean="0"/>
              <a:t>podlegają kolejno:</a:t>
            </a:r>
            <a:endParaRPr lang="pl-PL" sz="1400" dirty="0"/>
          </a:p>
          <a:p>
            <a:pPr>
              <a:lnSpc>
                <a:spcPct val="100000"/>
              </a:lnSpc>
              <a:defRPr/>
            </a:pPr>
            <a:endParaRPr lang="pl-PL" sz="14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/>
              <a:t>uzasadnienie </a:t>
            </a:r>
            <a:r>
              <a:rPr lang="pl-PL" sz="1400" b="1" dirty="0"/>
              <a:t>wyboru przyjętego rozwiązania/technologii</a:t>
            </a:r>
            <a:r>
              <a:rPr lang="pl-PL" sz="1400" dirty="0"/>
              <a:t> (w tym wskazanie obecnego stanu techniki);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b="1" dirty="0"/>
              <a:t>realność wdrożenia </a:t>
            </a:r>
            <a:r>
              <a:rPr lang="pl-PL" sz="1400" dirty="0"/>
              <a:t>przyjętego rozwiązania (w tym: możliwość utrzymania trwałości rzeczowej i ekologicznej, realistyczny harmonogram wdrażania z uwzględnieniem posiadanych pozwoleń i harmonogramu pozyskiwania pozostałych);	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b="1" dirty="0"/>
              <a:t>Ocena przygotowania instytucjonalnego </a:t>
            </a:r>
            <a:r>
              <a:rPr lang="pl-PL" sz="1400" dirty="0"/>
              <a:t>do wdrożenia przyjętego rozwiązania (czy możliwe jest sprawne wdrożenie projektu i jego trwałość instytucjonalna - ocena dotyczy również podmiotu upoważnionego do ponoszenia kosztów).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pl-PL" sz="1400" dirty="0"/>
          </a:p>
          <a:p>
            <a:pPr>
              <a:lnSpc>
                <a:spcPct val="100000"/>
              </a:lnSpc>
              <a:defRPr/>
            </a:pPr>
            <a:r>
              <a:rPr lang="pl-PL" sz="1400" dirty="0"/>
              <a:t>Uzasadniając </a:t>
            </a:r>
            <a:r>
              <a:rPr lang="pl-PL" sz="1400" b="1" dirty="0"/>
              <a:t>wybór rozwiązania </a:t>
            </a:r>
            <a:r>
              <a:rPr lang="pl-PL" sz="1400" dirty="0"/>
              <a:t>należy </a:t>
            </a:r>
            <a:r>
              <a:rPr lang="pl-PL" sz="1400" dirty="0" smtClean="0"/>
              <a:t>rozważyć </a:t>
            </a:r>
            <a:r>
              <a:rPr lang="pl-PL" sz="1400" dirty="0"/>
              <a:t>rozwiązania alternatywne – uwagi podobnie jak dla fazy B+R. </a:t>
            </a:r>
            <a:r>
              <a:rPr lang="pl-PL" sz="1400" b="1" dirty="0"/>
              <a:t>Negatywna ocena </a:t>
            </a:r>
            <a:r>
              <a:rPr lang="pl-PL" sz="1400" dirty="0"/>
              <a:t>w tym obszarze (pierwszy z ww</a:t>
            </a:r>
            <a:r>
              <a:rPr lang="pl-PL" sz="1400" dirty="0" smtClean="0"/>
              <a:t>. w punktach obszarów oceny) </a:t>
            </a:r>
            <a:r>
              <a:rPr lang="pl-PL" sz="1400" b="1" dirty="0"/>
              <a:t>nie powoduje </a:t>
            </a:r>
            <a:r>
              <a:rPr lang="pl-PL" sz="1400" b="1" dirty="0" smtClean="0"/>
              <a:t>jednak odrzucenia </a:t>
            </a:r>
            <a:r>
              <a:rPr lang="pl-PL" sz="1400" b="1" dirty="0"/>
              <a:t>wniosku. </a:t>
            </a:r>
          </a:p>
          <a:p>
            <a:pPr>
              <a:defRPr/>
            </a:pPr>
            <a:endParaRPr lang="pl-PL" sz="1400" dirty="0"/>
          </a:p>
          <a:p>
            <a:pPr>
              <a:lnSpc>
                <a:spcPct val="100000"/>
              </a:lnSpc>
              <a:defRPr/>
            </a:pPr>
            <a:r>
              <a:rPr lang="pl-PL" altLang="pl-PL" sz="1400" dirty="0">
                <a:solidFill>
                  <a:srgbClr val="006600"/>
                </a:solidFill>
                <a:latin typeface="Arial" panose="020B0604020202020204" pitchFamily="34" charset="0"/>
              </a:rPr>
              <a:t>W uzasadnionych przypadkach należy wyczerpująco uzasadnić brak alternatywnych </a:t>
            </a:r>
            <a:r>
              <a:rPr lang="pl-PL" altLang="pl-PL" sz="1400" dirty="0" smtClean="0">
                <a:solidFill>
                  <a:srgbClr val="006600"/>
                </a:solidFill>
                <a:latin typeface="Arial" panose="020B0604020202020204" pitchFamily="34" charset="0"/>
              </a:rPr>
              <a:t>rozwiązań w </a:t>
            </a:r>
            <a:r>
              <a:rPr lang="pl-PL" altLang="pl-PL" sz="1400" dirty="0">
                <a:solidFill>
                  <a:srgbClr val="006600"/>
                </a:solidFill>
                <a:latin typeface="Arial" panose="020B0604020202020204" pitchFamily="34" charset="0"/>
              </a:rPr>
              <a:t>danym aspekcie (jednocześnie nie należy rezygnować z analiz w innych obszarach).</a:t>
            </a:r>
          </a:p>
          <a:p>
            <a:pPr>
              <a:lnSpc>
                <a:spcPct val="100000"/>
              </a:lnSpc>
              <a:defRPr/>
            </a:pPr>
            <a:endParaRPr lang="pl-PL" altLang="pl-PL" sz="1400" dirty="0">
              <a:solidFill>
                <a:srgbClr val="00660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9442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7883087" cy="609600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</a:t>
            </a:r>
            <a:r>
              <a:rPr lang="pl-PL" altLang="pl-PL" dirty="0" smtClean="0">
                <a:solidFill>
                  <a:srgbClr val="002060"/>
                </a:solidFill>
              </a:rPr>
              <a:t>W </a:t>
            </a:r>
            <a:r>
              <a:rPr lang="pl-PL" altLang="pl-PL" dirty="0" smtClean="0">
                <a:solidFill>
                  <a:srgbClr val="000000"/>
                </a:solidFill>
              </a:rPr>
              <a:t> </a:t>
            </a:r>
            <a:r>
              <a:rPr lang="pl-PL" altLang="pl-PL" dirty="0" smtClean="0">
                <a:solidFill>
                  <a:srgbClr val="008000"/>
                </a:solidFill>
              </a:rPr>
              <a:t>Wykonalność przedsięwzięcia – C.D.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8579" y="882869"/>
            <a:ext cx="8797160" cy="5465379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     Uzasadnienie </a:t>
            </a:r>
            <a:r>
              <a:rPr lang="pl-PL" sz="1600" b="1" dirty="0">
                <a:solidFill>
                  <a:srgbClr val="026937"/>
                </a:solidFill>
              </a:rPr>
              <a:t>wyboru </a:t>
            </a:r>
            <a:r>
              <a:rPr lang="pl-PL" sz="1600" b="1" dirty="0" smtClean="0">
                <a:solidFill>
                  <a:srgbClr val="026937"/>
                </a:solidFill>
              </a:rPr>
              <a:t>rozwiązania? Realność </a:t>
            </a:r>
            <a:r>
              <a:rPr lang="pl-PL" sz="1600" b="1" dirty="0">
                <a:solidFill>
                  <a:srgbClr val="026937"/>
                </a:solidFill>
              </a:rPr>
              <a:t>wdrożenia przyjętego </a:t>
            </a:r>
            <a:r>
              <a:rPr lang="pl-PL" sz="1600" b="1" dirty="0" smtClean="0">
                <a:solidFill>
                  <a:srgbClr val="026937"/>
                </a:solidFill>
              </a:rPr>
              <a:t>rozwiązania?    	Przygotowanie </a:t>
            </a:r>
            <a:r>
              <a:rPr lang="pl-PL" sz="1600" b="1" dirty="0">
                <a:solidFill>
                  <a:srgbClr val="026937"/>
                </a:solidFill>
              </a:rPr>
              <a:t>instytucjonalne?</a:t>
            </a:r>
          </a:p>
          <a:p>
            <a:pPr>
              <a:lnSpc>
                <a:spcPct val="100000"/>
              </a:lnSpc>
              <a:defRPr/>
            </a:pPr>
            <a:endParaRPr lang="pl-PL" sz="1400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400" b="1" dirty="0"/>
              <a:t>Realność wdrożenia </a:t>
            </a:r>
            <a:r>
              <a:rPr lang="pl-PL" sz="1400" b="1" dirty="0" smtClean="0"/>
              <a:t>(drugi ww. obszar oceny) </a:t>
            </a:r>
            <a:r>
              <a:rPr lang="pl-PL" sz="1400" dirty="0" smtClean="0"/>
              <a:t>- </a:t>
            </a:r>
            <a:r>
              <a:rPr lang="pl-PL" sz="1400" dirty="0"/>
              <a:t>brak możliwości utrzymania trwałości rzeczowej i ekologicznej w okresie 5 lat, brak realistycznego harmonogramu wdrażania projektu,  brak wiarygodnych informacji dotyczących prawa do dysponowania gruntami/obiektami na cele inwestycji, niezbędnej dokumentacji technicznej i projektowej, decyzji, uzgodnień, pozwoleń – </a:t>
            </a:r>
            <a:r>
              <a:rPr lang="pl-PL" sz="1400" b="1" dirty="0"/>
              <a:t>ocena negatywna</a:t>
            </a:r>
          </a:p>
          <a:p>
            <a:pPr>
              <a:lnSpc>
                <a:spcPct val="100000"/>
              </a:lnSpc>
              <a:defRPr/>
            </a:pPr>
            <a:endParaRPr lang="pl-PL" sz="1400" dirty="0" smtClean="0"/>
          </a:p>
          <a:p>
            <a:pPr>
              <a:lnSpc>
                <a:spcPct val="100000"/>
              </a:lnSpc>
              <a:defRPr/>
            </a:pPr>
            <a:r>
              <a:rPr lang="pl-PL" sz="1400" dirty="0" smtClean="0"/>
              <a:t>W </a:t>
            </a:r>
            <a:r>
              <a:rPr lang="pl-PL" sz="1400" dirty="0"/>
              <a:t>celu uzyskania </a:t>
            </a:r>
            <a:r>
              <a:rPr lang="pl-PL" sz="1400" b="1" dirty="0"/>
              <a:t>pozytywnej oceny </a:t>
            </a:r>
            <a:r>
              <a:rPr lang="pl-PL" sz="1400" dirty="0"/>
              <a:t>należy spełnić </a:t>
            </a:r>
            <a:r>
              <a:rPr lang="pl-PL" sz="1400" dirty="0" smtClean="0"/>
              <a:t>łącznie ww</a:t>
            </a:r>
            <a:r>
              <a:rPr lang="pl-PL" sz="1400" dirty="0"/>
              <a:t>. warunki, przy czym odnośnie pozwoleń, decyzji i innych dokumentów – na etapie aplikacyjnym mogą jeszcze wystąpić braki, lecz konieczne jest przedstawienie </a:t>
            </a:r>
            <a:r>
              <a:rPr lang="pl-PL" sz="1400" b="1" dirty="0"/>
              <a:t>realistycznego harmonogramu pozyskiwania pozostałych niezbędnych dokumentów. </a:t>
            </a:r>
          </a:p>
          <a:p>
            <a:pPr>
              <a:lnSpc>
                <a:spcPct val="100000"/>
              </a:lnSpc>
              <a:defRPr/>
            </a:pPr>
            <a:endParaRPr lang="pl-PL" sz="1400" dirty="0"/>
          </a:p>
          <a:p>
            <a:pPr>
              <a:lnSpc>
                <a:spcPct val="100000"/>
              </a:lnSpc>
              <a:defRPr/>
            </a:pPr>
            <a:r>
              <a:rPr lang="pl-PL" sz="1400" dirty="0"/>
              <a:t>W przypadku </a:t>
            </a:r>
            <a:r>
              <a:rPr lang="pl-PL" sz="1400" b="1" dirty="0"/>
              <a:t>pełnej gotowości </a:t>
            </a:r>
            <a:r>
              <a:rPr lang="pl-PL" sz="1400" dirty="0"/>
              <a:t>przedsięwzięcia do realizacji, w tym posiadania kompletu niezbędnych dokumentów i uzgodnień – dodatkowe punkty zgodnie z kryteriami, </a:t>
            </a:r>
            <a:r>
              <a:rPr lang="pl-PL" sz="1400" b="1" dirty="0"/>
              <a:t>ocena maksymalna.</a:t>
            </a:r>
          </a:p>
          <a:p>
            <a:pPr>
              <a:lnSpc>
                <a:spcPct val="100000"/>
              </a:lnSpc>
              <a:defRPr/>
            </a:pPr>
            <a:endParaRPr lang="pl-PL" sz="1400" dirty="0" smtClean="0"/>
          </a:p>
          <a:p>
            <a:pPr>
              <a:lnSpc>
                <a:spcPct val="100000"/>
              </a:lnSpc>
              <a:defRPr/>
            </a:pPr>
            <a:r>
              <a:rPr lang="pl-PL" sz="1400" b="1" dirty="0" smtClean="0"/>
              <a:t>Przygotowanie instytucjonalne (trzeci ww. obszar oceny) </a:t>
            </a:r>
            <a:r>
              <a:rPr lang="pl-PL" sz="1400" dirty="0" smtClean="0"/>
              <a:t>- w </a:t>
            </a:r>
            <a:r>
              <a:rPr lang="pl-PL" sz="1400" dirty="0"/>
              <a:t>przypadku braku doświadczenia w realizacji projektów z dziedziny objętej wnioskiem lub podobnych, braku przejrzystej struktury realizacji projektu, potencjału organizacyjnego, przy jednoczesnym braku wykazania możliwości pozyskania odpowiedniego wsparcia zewnętrznego </a:t>
            </a:r>
            <a:r>
              <a:rPr lang="pl-PL" sz="1400" b="1" dirty="0"/>
              <a:t>nie są przyznawane punkty w ramach kryterium. Negatywna ocena </a:t>
            </a:r>
            <a:r>
              <a:rPr lang="pl-PL" sz="1400" dirty="0"/>
              <a:t>przygotowania instytucjonalnego </a:t>
            </a:r>
            <a:r>
              <a:rPr lang="pl-PL" sz="1400" b="1" dirty="0"/>
              <a:t>nie powoduje jednak odrzucenia wniosku. </a:t>
            </a:r>
          </a:p>
          <a:p>
            <a:pPr>
              <a:lnSpc>
                <a:spcPct val="100000"/>
              </a:lnSpc>
              <a:defRPr/>
            </a:pPr>
            <a:endParaRPr lang="pl-PL" sz="1400" b="1" dirty="0"/>
          </a:p>
          <a:p>
            <a:pPr>
              <a:lnSpc>
                <a:spcPct val="100000"/>
              </a:lnSpc>
              <a:defRPr/>
            </a:pPr>
            <a:r>
              <a:rPr lang="pl-PL" sz="1400" b="1" dirty="0" smtClean="0"/>
              <a:t>Ocena punktowa</a:t>
            </a:r>
            <a:r>
              <a:rPr lang="pl-PL" sz="1400" dirty="0" smtClean="0"/>
              <a:t> </a:t>
            </a:r>
            <a:r>
              <a:rPr lang="pl-PL" sz="1400" dirty="0"/>
              <a:t>jest przyznawana w przypadku spełnienia </a:t>
            </a:r>
            <a:r>
              <a:rPr lang="pl-PL" sz="1400" b="1" dirty="0"/>
              <a:t>łącznie wszystkich powyższych warunków</a:t>
            </a:r>
            <a:r>
              <a:rPr lang="pl-PL" sz="1400" dirty="0"/>
              <a:t>, </a:t>
            </a:r>
            <a:r>
              <a:rPr lang="pl-PL" sz="1400" dirty="0" smtClean="0"/>
              <a:t>i posiadaniu doświadczenia </a:t>
            </a:r>
            <a:r>
              <a:rPr lang="pl-PL" sz="1400" dirty="0"/>
              <a:t>(lub zamiennie wykazanie odpowiedniego wsparcia </a:t>
            </a:r>
            <a:r>
              <a:rPr lang="pl-PL" sz="1400" dirty="0" smtClean="0"/>
              <a:t>zewnętrznego) w realizacji przynajmniej jednego projektu </a:t>
            </a:r>
            <a:r>
              <a:rPr lang="pl-PL" sz="1400" b="1" dirty="0" smtClean="0"/>
              <a:t>z </a:t>
            </a:r>
            <a:r>
              <a:rPr lang="pl-PL" sz="1400" b="1" dirty="0"/>
              <a:t>dziedziny objętej wnioskiem </a:t>
            </a:r>
            <a:r>
              <a:rPr lang="pl-PL" sz="1400" dirty="0"/>
              <a:t>lub </a:t>
            </a:r>
            <a:r>
              <a:rPr lang="pl-PL" sz="1400" dirty="0" smtClean="0"/>
              <a:t>podobnych; w przypadku </a:t>
            </a:r>
            <a:r>
              <a:rPr lang="pl-PL" sz="1400" b="1" dirty="0" smtClean="0"/>
              <a:t>minimum </a:t>
            </a:r>
            <a:r>
              <a:rPr lang="pl-PL" sz="1400" b="1" dirty="0"/>
              <a:t>3 projektów z dziedziny objętej wnioskiem </a:t>
            </a:r>
            <a:r>
              <a:rPr lang="pl-PL" sz="1400" dirty="0"/>
              <a:t>lub podobnych </a:t>
            </a:r>
            <a:r>
              <a:rPr lang="pl-PL" sz="1400" dirty="0" smtClean="0"/>
              <a:t>– </a:t>
            </a:r>
            <a:r>
              <a:rPr lang="pl-PL" sz="1400" b="1" dirty="0" smtClean="0"/>
              <a:t>ocena maksymalna.</a:t>
            </a:r>
            <a:endParaRPr lang="pl-PL" sz="1400" dirty="0"/>
          </a:p>
          <a:p>
            <a:pPr>
              <a:defRPr/>
            </a:pPr>
            <a:endParaRPr lang="pl-PL" sz="1400" dirty="0"/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231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7128BE0D-D1AA-4A41-81D2-3ABA55FF2C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4096" y="391951"/>
            <a:ext cx="7166413" cy="543470"/>
          </a:xfrm>
        </p:spPr>
        <p:txBody>
          <a:bodyPr/>
          <a:lstStyle/>
          <a:p>
            <a:r>
              <a:rPr lang="pl-PL" altLang="pl-PL" dirty="0"/>
              <a:t>Kryteria </a:t>
            </a:r>
            <a:r>
              <a:rPr lang="pl-PL" altLang="pl-PL" dirty="0" smtClean="0"/>
              <a:t>oceny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E2C6475-CA1C-4299-A05B-7F2AC6616E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9090" y="1345324"/>
            <a:ext cx="10783285" cy="4845139"/>
          </a:xfrm>
        </p:spPr>
        <p:txBody>
          <a:bodyPr/>
          <a:lstStyle/>
          <a:p>
            <a:pPr marL="360000">
              <a:lnSpc>
                <a:spcPct val="100000"/>
              </a:lnSpc>
              <a:spcAft>
                <a:spcPts val="1200"/>
              </a:spcAft>
              <a:defRPr/>
            </a:pPr>
            <a:r>
              <a:rPr lang="pl-PL" sz="1400" b="1" dirty="0">
                <a:solidFill>
                  <a:schemeClr val="tx2"/>
                </a:solidFill>
              </a:rPr>
              <a:t>Faza B+R posiada tylko kryteria jakościowe </a:t>
            </a:r>
            <a:r>
              <a:rPr lang="pl-PL" sz="1400" b="1" dirty="0" smtClean="0">
                <a:solidFill>
                  <a:schemeClr val="tx2"/>
                </a:solidFill>
              </a:rPr>
              <a:t>dopuszczające.</a:t>
            </a:r>
          </a:p>
          <a:p>
            <a:pPr marL="64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</a:rPr>
              <a:t>Każda </a:t>
            </a:r>
            <a:r>
              <a:rPr lang="pl-PL" sz="1400" dirty="0">
                <a:solidFill>
                  <a:schemeClr val="tx2"/>
                </a:solidFill>
              </a:rPr>
              <a:t>pozycja jest oceniana na zasadzie spełnia – nie spełnia. Nie ma </a:t>
            </a:r>
            <a:r>
              <a:rPr lang="pl-PL" sz="1400" dirty="0" smtClean="0">
                <a:solidFill>
                  <a:schemeClr val="tx2"/>
                </a:solidFill>
              </a:rPr>
              <a:t>punktacji.</a:t>
            </a:r>
          </a:p>
          <a:p>
            <a:pPr marL="64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pl-PL" sz="1400" b="1" dirty="0" smtClean="0">
                <a:solidFill>
                  <a:schemeClr val="tx2"/>
                </a:solidFill>
              </a:rPr>
              <a:t>Negatywna </a:t>
            </a:r>
            <a:r>
              <a:rPr lang="pl-PL" sz="1400" b="1" dirty="0">
                <a:solidFill>
                  <a:schemeClr val="tx2"/>
                </a:solidFill>
              </a:rPr>
              <a:t>ocena któregokolwiek kryterium </a:t>
            </a:r>
            <a:r>
              <a:rPr lang="pl-PL" sz="1400" b="1" dirty="0" smtClean="0">
                <a:solidFill>
                  <a:schemeClr val="tx2"/>
                </a:solidFill>
              </a:rPr>
              <a:t>fazy B+R powoduje </a:t>
            </a:r>
            <a:r>
              <a:rPr lang="pl-PL" sz="1400" b="1" dirty="0">
                <a:solidFill>
                  <a:schemeClr val="tx2"/>
                </a:solidFill>
              </a:rPr>
              <a:t>odrzucenie </a:t>
            </a:r>
            <a:r>
              <a:rPr lang="pl-PL" sz="1400" b="1" dirty="0" smtClean="0">
                <a:solidFill>
                  <a:schemeClr val="tx2"/>
                </a:solidFill>
              </a:rPr>
              <a:t>wniosku.</a:t>
            </a:r>
          </a:p>
          <a:p>
            <a:pPr marL="64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chemeClr val="tx2"/>
                </a:solidFill>
              </a:rPr>
              <a:t>Kryteria oceny znajdują się w dokumencie </a:t>
            </a:r>
            <a:r>
              <a:rPr lang="pl-PL" sz="1400" dirty="0">
                <a:solidFill>
                  <a:schemeClr val="tx2"/>
                </a:solidFill>
              </a:rPr>
              <a:t>„Program Priorytetowy</a:t>
            </a:r>
            <a:r>
              <a:rPr lang="pl-PL" sz="1400" dirty="0" smtClean="0">
                <a:solidFill>
                  <a:schemeClr val="tx2"/>
                </a:solidFill>
              </a:rPr>
              <a:t>”, odpowiednim </a:t>
            </a:r>
            <a:r>
              <a:rPr lang="pl-PL" sz="1400" dirty="0">
                <a:solidFill>
                  <a:schemeClr val="tx2"/>
                </a:solidFill>
              </a:rPr>
              <a:t>dla danego </a:t>
            </a:r>
            <a:r>
              <a:rPr lang="pl-PL" sz="1400" dirty="0" smtClean="0">
                <a:solidFill>
                  <a:schemeClr val="tx2"/>
                </a:solidFill>
              </a:rPr>
              <a:t>naboru, w pkt. 8. Dokument </a:t>
            </a:r>
            <a:r>
              <a:rPr lang="pl-PL" sz="1400" dirty="0">
                <a:solidFill>
                  <a:schemeClr val="tx2"/>
                </a:solidFill>
              </a:rPr>
              <a:t>można znaleźć pod poniższym </a:t>
            </a:r>
            <a:r>
              <a:rPr lang="pl-PL" sz="1400" dirty="0" smtClean="0">
                <a:solidFill>
                  <a:schemeClr val="tx2"/>
                </a:solidFill>
              </a:rPr>
              <a:t>adresem:</a:t>
            </a:r>
          </a:p>
          <a:p>
            <a:pPr marL="360000">
              <a:lnSpc>
                <a:spcPct val="100000"/>
              </a:lnSpc>
              <a:defRPr/>
            </a:pPr>
            <a:r>
              <a:rPr lang="pl-PL" sz="1400" dirty="0" smtClean="0">
                <a:solidFill>
                  <a:schemeClr val="accent2"/>
                </a:solidFill>
                <a:hlinkClick r:id="rId2"/>
              </a:rPr>
              <a:t>http</a:t>
            </a:r>
            <a:r>
              <a:rPr lang="pl-PL" sz="1400" dirty="0">
                <a:solidFill>
                  <a:schemeClr val="accent2"/>
                </a:solidFill>
                <a:hlinkClick r:id="rId2"/>
              </a:rPr>
              <a:t>://</a:t>
            </a:r>
            <a:r>
              <a:rPr lang="pl-PL" sz="1400" dirty="0" smtClean="0">
                <a:solidFill>
                  <a:schemeClr val="accent2"/>
                </a:solidFill>
                <a:hlinkClick r:id="rId2"/>
              </a:rPr>
              <a:t>nfosigw.gov.pl/gfx/nfosigw/userfiles/files/srodki_krajowe/programy_2020/sokol/4/pp_wsparcie_dla_innowacji_vi_nabor_17.02.2020.pdf</a:t>
            </a:r>
            <a:endParaRPr lang="pl-PL" sz="1400" dirty="0" smtClean="0">
              <a:solidFill>
                <a:schemeClr val="accent2"/>
              </a:solidFill>
            </a:endParaRPr>
          </a:p>
          <a:p>
            <a:pPr marL="360000">
              <a:lnSpc>
                <a:spcPct val="100000"/>
              </a:lnSpc>
              <a:defRPr/>
            </a:pPr>
            <a:endParaRPr lang="pl-PL" sz="1400" dirty="0">
              <a:solidFill>
                <a:schemeClr val="accent2"/>
              </a:solidFill>
            </a:endParaRPr>
          </a:p>
          <a:p>
            <a:pPr marL="360000" algn="l">
              <a:lnSpc>
                <a:spcPct val="100000"/>
              </a:lnSpc>
              <a:spcBef>
                <a:spcPts val="600"/>
              </a:spcBef>
              <a:defRPr/>
            </a:pPr>
            <a:r>
              <a:rPr lang="pl-PL" sz="1400" b="1" dirty="0" smtClean="0">
                <a:solidFill>
                  <a:schemeClr val="tx2"/>
                </a:solidFill>
              </a:rPr>
              <a:t>Faza </a:t>
            </a:r>
            <a:r>
              <a:rPr lang="pl-PL" sz="1400" b="1" dirty="0">
                <a:solidFill>
                  <a:schemeClr val="tx2"/>
                </a:solidFill>
              </a:rPr>
              <a:t>W </a:t>
            </a:r>
            <a:r>
              <a:rPr lang="pl-PL" sz="1400" b="1" dirty="0" err="1">
                <a:solidFill>
                  <a:schemeClr val="tx2"/>
                </a:solidFill>
              </a:rPr>
              <a:t>w</a:t>
            </a:r>
            <a:r>
              <a:rPr lang="pl-PL" sz="1400" b="1" dirty="0">
                <a:solidFill>
                  <a:schemeClr val="tx2"/>
                </a:solidFill>
              </a:rPr>
              <a:t> zakresie oceny </a:t>
            </a:r>
            <a:r>
              <a:rPr lang="pl-PL" sz="1400" b="1" dirty="0" err="1">
                <a:solidFill>
                  <a:schemeClr val="tx2"/>
                </a:solidFill>
              </a:rPr>
              <a:t>ekologiczno</a:t>
            </a:r>
            <a:r>
              <a:rPr lang="pl-PL" sz="1400" b="1" dirty="0">
                <a:solidFill>
                  <a:schemeClr val="tx2"/>
                </a:solidFill>
              </a:rPr>
              <a:t> - technicznej </a:t>
            </a:r>
            <a:r>
              <a:rPr lang="pl-PL" sz="1400" b="1" dirty="0" smtClean="0">
                <a:solidFill>
                  <a:schemeClr val="tx2"/>
                </a:solidFill>
              </a:rPr>
              <a:t>posiada </a:t>
            </a:r>
            <a:r>
              <a:rPr lang="pl-PL" sz="1400" b="1" dirty="0">
                <a:solidFill>
                  <a:schemeClr val="tx2"/>
                </a:solidFill>
              </a:rPr>
              <a:t>tylko kryteria jakościowe </a:t>
            </a:r>
            <a:r>
              <a:rPr lang="pl-PL" sz="1400" b="1" dirty="0" smtClean="0">
                <a:solidFill>
                  <a:schemeClr val="tx2"/>
                </a:solidFill>
              </a:rPr>
              <a:t>punktowe.</a:t>
            </a:r>
            <a:endParaRPr lang="pl-PL" sz="1400" b="1" dirty="0">
              <a:solidFill>
                <a:schemeClr val="tx2"/>
              </a:solidFill>
            </a:endParaRPr>
          </a:p>
          <a:p>
            <a:pPr marL="645750" indent="-2857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chemeClr val="tx2"/>
                </a:solidFill>
              </a:rPr>
              <a:t>Wniosek musi otrzymać całościowo oraz w </a:t>
            </a:r>
            <a:r>
              <a:rPr lang="pl-PL" sz="1400" dirty="0" smtClean="0">
                <a:solidFill>
                  <a:schemeClr val="tx2"/>
                </a:solidFill>
              </a:rPr>
              <a:t>poszczególnych grupach kryteriów (tj. I</a:t>
            </a:r>
            <a:r>
              <a:rPr lang="pl-PL" sz="1400" dirty="0">
                <a:solidFill>
                  <a:schemeClr val="tx2"/>
                </a:solidFill>
              </a:rPr>
              <a:t>, II, III) co najmniej 60% możliwych do zdobycia punktów.</a:t>
            </a:r>
          </a:p>
          <a:p>
            <a:pPr marL="645750" indent="-2857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chemeClr val="tx2"/>
                </a:solidFill>
              </a:rPr>
              <a:t>Każde kryterium posiada minimum punktowe, oprócz II.1 oraz II.3, dla których negatywna ocena nie powoduje </a:t>
            </a:r>
            <a:r>
              <a:rPr lang="pl-PL" sz="1400" dirty="0" smtClean="0">
                <a:solidFill>
                  <a:schemeClr val="tx2"/>
                </a:solidFill>
              </a:rPr>
              <a:t>odrzucenia </a:t>
            </a:r>
            <a:r>
              <a:rPr lang="pl-PL" sz="1400" dirty="0">
                <a:solidFill>
                  <a:schemeClr val="tx2"/>
                </a:solidFill>
              </a:rPr>
              <a:t>wniosku</a:t>
            </a:r>
            <a:r>
              <a:rPr lang="pl-PL" sz="1400" dirty="0" smtClean="0">
                <a:solidFill>
                  <a:schemeClr val="tx2"/>
                </a:solidFill>
              </a:rPr>
              <a:t>.</a:t>
            </a:r>
          </a:p>
          <a:p>
            <a:pPr marL="645750" indent="-2857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chemeClr val="tx2"/>
                </a:solidFill>
              </a:rPr>
              <a:t>Kryteria oceny znajdują się w dokumencie „Program Priorytetowy”, odpowiednim dla danego naboru, w pkt. </a:t>
            </a:r>
            <a:r>
              <a:rPr lang="pl-PL" sz="1400" dirty="0" smtClean="0">
                <a:solidFill>
                  <a:schemeClr val="tx2"/>
                </a:solidFill>
              </a:rPr>
              <a:t>8.</a:t>
            </a:r>
            <a:r>
              <a:rPr lang="pl-PL" sz="1400" dirty="0">
                <a:solidFill>
                  <a:schemeClr val="tx2"/>
                </a:solidFill>
              </a:rPr>
              <a:t> </a:t>
            </a:r>
            <a:r>
              <a:rPr lang="pl-PL" sz="1400" dirty="0" smtClean="0">
                <a:solidFill>
                  <a:schemeClr val="tx2"/>
                </a:solidFill>
              </a:rPr>
              <a:t>Dokument </a:t>
            </a:r>
            <a:r>
              <a:rPr lang="pl-PL" sz="1400" dirty="0">
                <a:solidFill>
                  <a:schemeClr val="tx2"/>
                </a:solidFill>
              </a:rPr>
              <a:t>można znaleźć pod poniższym </a:t>
            </a:r>
            <a:r>
              <a:rPr lang="pl-PL" sz="1400" dirty="0" smtClean="0">
                <a:solidFill>
                  <a:schemeClr val="tx2"/>
                </a:solidFill>
              </a:rPr>
              <a:t>linkiem (</a:t>
            </a:r>
            <a:r>
              <a:rPr lang="pl-PL" sz="1400" dirty="0" err="1" smtClean="0">
                <a:solidFill>
                  <a:schemeClr val="tx2"/>
                </a:solidFill>
              </a:rPr>
              <a:t>j.w</a:t>
            </a:r>
            <a:r>
              <a:rPr lang="pl-PL" sz="1400" dirty="0" smtClean="0">
                <a:solidFill>
                  <a:schemeClr val="tx2"/>
                </a:solidFill>
              </a:rPr>
              <a:t>.):</a:t>
            </a:r>
          </a:p>
          <a:p>
            <a:pPr marL="360000">
              <a:lnSpc>
                <a:spcPct val="100000"/>
              </a:lnSpc>
              <a:spcBef>
                <a:spcPts val="600"/>
              </a:spcBef>
              <a:defRPr/>
            </a:pPr>
            <a:r>
              <a:rPr lang="pl-PL" sz="1400" dirty="0" smtClean="0">
                <a:solidFill>
                  <a:schemeClr val="tx2"/>
                </a:solidFill>
                <a:hlinkClick r:id="rId2"/>
              </a:rPr>
              <a:t>http</a:t>
            </a:r>
            <a:r>
              <a:rPr lang="pl-PL" sz="1400" dirty="0">
                <a:solidFill>
                  <a:schemeClr val="tx2"/>
                </a:solidFill>
                <a:hlinkClick r:id="rId2"/>
              </a:rPr>
              <a:t>://</a:t>
            </a:r>
            <a:r>
              <a:rPr lang="pl-PL" sz="1400" dirty="0" smtClean="0">
                <a:solidFill>
                  <a:schemeClr val="tx2"/>
                </a:solidFill>
                <a:hlinkClick r:id="rId2"/>
              </a:rPr>
              <a:t>nfosigw.gov.pl/gfx/nfosigw/userfiles/files/srodki_krajowe/programy_2020/sokol/4/pp_wsparcie_dla_innowacji_vi_nabor_17.02.2020.pdf</a:t>
            </a:r>
            <a:endParaRPr lang="pl-PL" sz="1400" dirty="0" smtClean="0">
              <a:solidFill>
                <a:schemeClr val="tx2"/>
              </a:solidFill>
            </a:endParaRPr>
          </a:p>
          <a:p>
            <a:pPr marL="360000">
              <a:lnSpc>
                <a:spcPct val="100000"/>
              </a:lnSpc>
              <a:spcBef>
                <a:spcPts val="600"/>
              </a:spcBef>
              <a:defRPr/>
            </a:pPr>
            <a:endParaRPr lang="pl-PL" sz="14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7883087" cy="609600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</a:t>
            </a:r>
            <a:r>
              <a:rPr lang="pl-PL" altLang="pl-PL" dirty="0" smtClean="0">
                <a:solidFill>
                  <a:srgbClr val="002060"/>
                </a:solidFill>
              </a:rPr>
              <a:t>W </a:t>
            </a:r>
            <a:r>
              <a:rPr lang="pl-PL" altLang="pl-PL" dirty="0" smtClean="0">
                <a:solidFill>
                  <a:srgbClr val="000000"/>
                </a:solidFill>
              </a:rPr>
              <a:t> </a:t>
            </a:r>
            <a:r>
              <a:rPr lang="pl-PL" altLang="pl-PL" dirty="0" smtClean="0">
                <a:solidFill>
                  <a:srgbClr val="008000"/>
                </a:solidFill>
              </a:rPr>
              <a:t>Efektywność kosztowa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4097" y="882869"/>
            <a:ext cx="8921642" cy="5349765"/>
          </a:xfrm>
        </p:spPr>
        <p:txBody>
          <a:bodyPr/>
          <a:lstStyle/>
          <a:p>
            <a:pPr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   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b="1" dirty="0">
                <a:solidFill>
                  <a:srgbClr val="002060"/>
                </a:solidFill>
                <a:latin typeface="Arial" panose="020B0604020202020204" pitchFamily="34" charset="0"/>
              </a:rPr>
              <a:t>Ocenie podlega: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niezbędność zakresu przedsięwzięcia dla osiągnięcia efektu ekologicznego, oraz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wysokość kosztów pod warunkiem zaakceptowania ich kwalifikowalności w poszczególnych </a:t>
            </a:r>
            <a:r>
              <a:rPr lang="pl-PL" altLang="pl-PL" sz="1600" dirty="0" smtClean="0">
                <a:solidFill>
                  <a:srgbClr val="002060"/>
                </a:solidFill>
                <a:latin typeface="Arial" panose="020B0604020202020204" pitchFamily="34" charset="0"/>
              </a:rPr>
              <a:t>kategoriach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pl-PL" altLang="pl-PL" sz="16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pl-PL" altLang="pl-PL" sz="1600" b="1" u="sng" dirty="0">
                <a:solidFill>
                  <a:srgbClr val="002060"/>
                </a:solidFill>
                <a:latin typeface="Arial" panose="020B0604020202020204" pitchFamily="34" charset="0"/>
              </a:rPr>
              <a:t>Kwalifikowalność wydatków w fazie W: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Przedsięwzięcia realizowane </a:t>
            </a:r>
            <a:r>
              <a:rPr lang="pl-PL" altLang="pl-PL" sz="1600" b="1" u="sng" dirty="0">
                <a:solidFill>
                  <a:srgbClr val="002060"/>
                </a:solidFill>
                <a:latin typeface="Arial" panose="020B0604020202020204" pitchFamily="34" charset="0"/>
              </a:rPr>
              <a:t>w istniejącym lub nowopowstałym przedsiębiorstwie /zakładzie</a:t>
            </a: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 polegające na: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•	uruchomieniu produkcji nowego lub zmodernizowanego wyrobu/technologii,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•	wdrożeniu nowej albo znacząco udoskonalonej technologii, które służą poprawie efektywności wykorzystania zasobów naturalnych, zmniejszają negatywny wpływ człowieka na środowisko lub wzmacniają odporność gospodarki na presje środowiskowe.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endParaRPr lang="pl-PL" altLang="pl-PL" sz="1600" dirty="0" smtClean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dirty="0" smtClean="0">
                <a:solidFill>
                  <a:schemeClr val="tx2"/>
                </a:solidFill>
                <a:latin typeface="Arial" panose="020B0604020202020204" pitchFamily="34" charset="0"/>
              </a:rPr>
              <a:t>Kwalifikowalność </a:t>
            </a:r>
            <a:r>
              <a:rPr lang="pl-PL" altLang="pl-PL" sz="1600" dirty="0">
                <a:solidFill>
                  <a:schemeClr val="tx2"/>
                </a:solidFill>
                <a:latin typeface="Arial" panose="020B0604020202020204" pitchFamily="34" charset="0"/>
              </a:rPr>
              <a:t>kosztów - zgodnie z „Wytycznymi NFOŚiGW w zakresie kosztów kwalifikowanych” znajdującymi się pod adresem</a:t>
            </a:r>
            <a:r>
              <a:rPr lang="pl-PL" altLang="pl-PL" sz="1600" dirty="0" smtClean="0">
                <a:solidFill>
                  <a:schemeClr val="tx2"/>
                </a:solidFill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dirty="0" smtClean="0">
                <a:solidFill>
                  <a:schemeClr val="accent2"/>
                </a:solidFill>
                <a:latin typeface="Arial" panose="020B0604020202020204" pitchFamily="34" charset="0"/>
                <a:hlinkClick r:id="rId2"/>
              </a:rPr>
              <a:t>http</a:t>
            </a:r>
            <a:r>
              <a:rPr lang="pl-PL" altLang="pl-PL" sz="1600" dirty="0">
                <a:solidFill>
                  <a:schemeClr val="accent2"/>
                </a:solidFill>
                <a:latin typeface="Arial" panose="020B0604020202020204" pitchFamily="34" charset="0"/>
                <a:hlinkClick r:id="rId2"/>
              </a:rPr>
              <a:t>://nfosigw.gov.pl/download/gfx/nfosigw/pl/nfoopisy/352/3/7/wytyczne_w_zakresie_kosztow_kwalifikowanych.pdf</a:t>
            </a:r>
            <a:r>
              <a:rPr lang="pl-PL" altLang="pl-PL" sz="16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pl-PL" altLang="pl-PL" sz="1600" dirty="0" smtClean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pl-PL" altLang="pl-PL" sz="1600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dirty="0">
                <a:solidFill>
                  <a:schemeClr val="tx2"/>
                </a:solidFill>
                <a:latin typeface="Arial" panose="020B0604020202020204" pitchFamily="34" charset="0"/>
              </a:rPr>
              <a:t>z uwzględnieniem zastrzeżeń (</a:t>
            </a:r>
            <a:r>
              <a:rPr lang="pl-PL" altLang="pl-PL" sz="1600" dirty="0" err="1">
                <a:solidFill>
                  <a:schemeClr val="tx2"/>
                </a:solidFill>
                <a:latin typeface="Arial" panose="020B0604020202020204" pitchFamily="34" charset="0"/>
              </a:rPr>
              <a:t>wyłączeń</a:t>
            </a:r>
            <a:r>
              <a:rPr lang="pl-PL" altLang="pl-PL" sz="1600" dirty="0">
                <a:solidFill>
                  <a:schemeClr val="tx2"/>
                </a:solidFill>
                <a:latin typeface="Arial" panose="020B0604020202020204" pitchFamily="34" charset="0"/>
              </a:rPr>
              <a:t>) określonych w Programie </a:t>
            </a:r>
            <a:r>
              <a:rPr lang="pl-PL" altLang="pl-PL" sz="1600" dirty="0" smtClean="0">
                <a:solidFill>
                  <a:schemeClr val="tx2"/>
                </a:solidFill>
                <a:latin typeface="Arial" panose="020B0604020202020204" pitchFamily="34" charset="0"/>
              </a:rPr>
              <a:t>Priorytetowym (pkt. 6 </a:t>
            </a:r>
            <a:r>
              <a:rPr lang="pl-PL" altLang="pl-PL" sz="1600" dirty="0" err="1" smtClean="0">
                <a:solidFill>
                  <a:schemeClr val="tx2"/>
                </a:solidFill>
                <a:latin typeface="Arial" panose="020B0604020202020204" pitchFamily="34" charset="0"/>
              </a:rPr>
              <a:t>ppkt</a:t>
            </a:r>
            <a:r>
              <a:rPr lang="pl-PL" altLang="pl-PL" sz="1600" dirty="0" smtClean="0">
                <a:solidFill>
                  <a:schemeClr val="tx2"/>
                </a:solidFill>
                <a:latin typeface="Arial" panose="020B0604020202020204" pitchFamily="34" charset="0"/>
              </a:rPr>
              <a:t>. 2)).</a:t>
            </a:r>
            <a:endParaRPr lang="pl-PL" altLang="pl-PL" sz="16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 </a:t>
            </a:r>
            <a:endParaRPr lang="pl-PL" sz="1400" dirty="0"/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574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7883087" cy="609600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</a:t>
            </a:r>
            <a:r>
              <a:rPr lang="pl-PL" altLang="pl-PL" dirty="0" smtClean="0">
                <a:solidFill>
                  <a:srgbClr val="002060"/>
                </a:solidFill>
              </a:rPr>
              <a:t>W </a:t>
            </a:r>
            <a:r>
              <a:rPr lang="pl-PL" altLang="pl-PL" dirty="0" smtClean="0">
                <a:solidFill>
                  <a:srgbClr val="000000"/>
                </a:solidFill>
              </a:rPr>
              <a:t> </a:t>
            </a:r>
            <a:r>
              <a:rPr lang="pl-PL" altLang="pl-PL" dirty="0">
                <a:solidFill>
                  <a:srgbClr val="008000"/>
                </a:solidFill>
              </a:rPr>
              <a:t>E</a:t>
            </a:r>
            <a:r>
              <a:rPr lang="pl-PL" altLang="pl-PL" dirty="0" smtClean="0">
                <a:solidFill>
                  <a:srgbClr val="008000"/>
                </a:solidFill>
              </a:rPr>
              <a:t>fektywność kosztowa – C.D.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4097" y="882869"/>
            <a:ext cx="8921642" cy="5349765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   </a:t>
            </a:r>
          </a:p>
          <a:p>
            <a:pPr>
              <a:lnSpc>
                <a:spcPct val="100000"/>
              </a:lnSpc>
              <a:defRPr/>
            </a:pPr>
            <a:endParaRPr lang="pl-PL" sz="1600" b="1" dirty="0">
              <a:solidFill>
                <a:srgbClr val="026937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600" dirty="0" smtClean="0">
                <a:solidFill>
                  <a:srgbClr val="000000"/>
                </a:solidFill>
              </a:rPr>
              <a:t>… zgodnie z Programem Priorytetowym są to następujące ograniczenia dla projektów fazy W:</a:t>
            </a:r>
          </a:p>
          <a:p>
            <a:pPr>
              <a:lnSpc>
                <a:spcPct val="100000"/>
              </a:lnSpc>
              <a:defRPr/>
            </a:pPr>
            <a:endParaRPr lang="pl-PL" sz="1600" b="1" dirty="0" smtClean="0">
              <a:solidFill>
                <a:srgbClr val="026937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altLang="pl-PL" sz="1600" dirty="0">
                <a:solidFill>
                  <a:schemeClr val="tx1"/>
                </a:solidFill>
              </a:rPr>
              <a:t>„2) Koszty kwalifikowane - </a:t>
            </a:r>
            <a:r>
              <a:rPr lang="pl-PL" altLang="pl-PL" sz="1600" b="1" dirty="0">
                <a:solidFill>
                  <a:schemeClr val="tx1"/>
                </a:solidFill>
              </a:rPr>
              <a:t>zgodnie z „Wytycznymi NFOŚiGW w zakresie kosztów </a:t>
            </a:r>
            <a:r>
              <a:rPr lang="pl-PL" altLang="pl-PL" sz="1600" b="1" dirty="0" smtClean="0">
                <a:solidFill>
                  <a:schemeClr val="tx1"/>
                </a:solidFill>
              </a:rPr>
              <a:t>kwalifikowanych</a:t>
            </a:r>
            <a:r>
              <a:rPr lang="pl-PL" altLang="pl-PL" sz="1600" b="1" dirty="0">
                <a:solidFill>
                  <a:schemeClr val="tx1"/>
                </a:solidFill>
              </a:rPr>
              <a:t>”, z zastrzeżeniem, że</a:t>
            </a:r>
            <a:r>
              <a:rPr lang="pl-PL" altLang="pl-PL" sz="1600" dirty="0">
                <a:solidFill>
                  <a:schemeClr val="tx1"/>
                </a:solidFill>
              </a:rPr>
              <a:t>: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altLang="pl-PL" sz="1600" dirty="0" smtClean="0">
                <a:solidFill>
                  <a:schemeClr val="tx1"/>
                </a:solidFill>
              </a:rPr>
              <a:t>(…)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pl-PL" altLang="pl-PL" sz="16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altLang="pl-PL" sz="1600" dirty="0">
                <a:solidFill>
                  <a:schemeClr val="tx1"/>
                </a:solidFill>
              </a:rPr>
              <a:t>- </a:t>
            </a:r>
            <a:r>
              <a:rPr lang="pl-PL" altLang="pl-PL" sz="1600" b="1" dirty="0">
                <a:solidFill>
                  <a:schemeClr val="tx1"/>
                </a:solidFill>
              </a:rPr>
              <a:t>w fazie W: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sz="1600" dirty="0" smtClean="0"/>
              <a:t>a)w </a:t>
            </a:r>
            <a:r>
              <a:rPr lang="pl-PL" sz="1600" dirty="0"/>
              <a:t>ramach kategorii 3.1 „Przygotowanie przedsięwzięcia” kwalifikuje się tylko „Projekt budowlany i wykonawczy</a:t>
            </a:r>
            <a:r>
              <a:rPr lang="pl-PL" sz="1600" dirty="0" smtClean="0"/>
              <a:t>”;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sz="1600" dirty="0" smtClean="0"/>
              <a:t>b)wyłącza </a:t>
            </a:r>
            <a:r>
              <a:rPr lang="pl-PL" sz="1600" dirty="0"/>
              <a:t>się koszty kategorii 3.2 „Zarządzanie przedsięwzięciem” z zastrzeżeniem, że kwalifikuje się koszty „Nadzoru inwestorskiego i autorskiego</a:t>
            </a:r>
            <a:r>
              <a:rPr lang="pl-PL" sz="1600" dirty="0" smtClean="0"/>
              <a:t>”;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sz="1600" dirty="0" smtClean="0"/>
              <a:t>c)wyłącza </a:t>
            </a:r>
            <a:r>
              <a:rPr lang="pl-PL" sz="1600" dirty="0"/>
              <a:t>się koszty kategorii 3.3 „Koszty informacji i promocji</a:t>
            </a:r>
            <a:r>
              <a:rPr lang="pl-PL" sz="1600" dirty="0" smtClean="0"/>
              <a:t>”;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sz="1600" dirty="0" smtClean="0"/>
              <a:t>d)wyłącza </a:t>
            </a:r>
            <a:r>
              <a:rPr lang="pl-PL" sz="1600" dirty="0"/>
              <a:t>się koszty kategorii 3.4.1 „Koszt nabycia nieruchomości niezabudowanej, nieruchomości zabudowanej, zakup gruntu</a:t>
            </a:r>
            <a:r>
              <a:rPr lang="pl-PL" sz="1600" dirty="0" smtClean="0"/>
              <a:t>”,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l-PL" sz="1600" dirty="0" smtClean="0"/>
              <a:t>e)koszty </a:t>
            </a:r>
            <a:r>
              <a:rPr lang="pl-PL" sz="1600" dirty="0"/>
              <a:t>w ramach kategorii 3.4.3 „Środki trwałe, sprzęt i wyposażenie, wartości niematerialne i prawne”, poniesione na zakup wartości niematerialnych </a:t>
            </a:r>
            <a:r>
              <a:rPr lang="pl-PL" sz="1600" dirty="0" smtClean="0"/>
              <a:t>i prawnych</a:t>
            </a:r>
            <a:r>
              <a:rPr lang="pl-PL" sz="1600" dirty="0"/>
              <a:t>, nie mogą przekraczać 20% sumy pozostałych kosztów kwalifikowanych przedsięwzięcia</a:t>
            </a:r>
            <a:r>
              <a:rPr lang="pl-PL" sz="1600" dirty="0" smtClean="0"/>
              <a:t>.”.</a:t>
            </a:r>
            <a:endParaRPr lang="pl-PL" sz="16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600" dirty="0">
              <a:solidFill>
                <a:srgbClr val="002060"/>
              </a:solidFill>
            </a:endParaRP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379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7883087" cy="609600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</a:t>
            </a:r>
            <a:r>
              <a:rPr lang="pl-PL" altLang="pl-PL" dirty="0" smtClean="0">
                <a:solidFill>
                  <a:srgbClr val="002060"/>
                </a:solidFill>
              </a:rPr>
              <a:t>W </a:t>
            </a:r>
            <a:r>
              <a:rPr lang="pl-PL" altLang="pl-PL" dirty="0" smtClean="0">
                <a:solidFill>
                  <a:srgbClr val="000000"/>
                </a:solidFill>
              </a:rPr>
              <a:t> </a:t>
            </a:r>
            <a:r>
              <a:rPr lang="pl-PL" altLang="pl-PL" dirty="0">
                <a:solidFill>
                  <a:srgbClr val="008000"/>
                </a:solidFill>
              </a:rPr>
              <a:t>E</a:t>
            </a:r>
            <a:r>
              <a:rPr lang="pl-PL" altLang="pl-PL" dirty="0" smtClean="0">
                <a:solidFill>
                  <a:srgbClr val="008000"/>
                </a:solidFill>
              </a:rPr>
              <a:t>fektywność kosztowa – C.D.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6537" y="882869"/>
            <a:ext cx="8839201" cy="5349765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   </a:t>
            </a:r>
          </a:p>
          <a:p>
            <a:pPr>
              <a:lnSpc>
                <a:spcPct val="100000"/>
              </a:lnSpc>
              <a:defRPr/>
            </a:pPr>
            <a:endParaRPr lang="pl-PL" altLang="pl-PL" sz="1600" dirty="0" smtClean="0"/>
          </a:p>
          <a:p>
            <a:pPr>
              <a:lnSpc>
                <a:spcPct val="100000"/>
              </a:lnSpc>
              <a:defRPr/>
            </a:pPr>
            <a:r>
              <a:rPr lang="pl-PL" altLang="pl-PL" sz="1600" dirty="0" smtClean="0"/>
              <a:t>Oceniana </a:t>
            </a:r>
            <a:r>
              <a:rPr lang="pl-PL" altLang="pl-PL" sz="1600" dirty="0"/>
              <a:t>jest </a:t>
            </a:r>
            <a:r>
              <a:rPr lang="pl-PL" altLang="pl-PL" sz="1600" b="1" dirty="0" smtClean="0"/>
              <a:t>niezbędność </a:t>
            </a:r>
            <a:r>
              <a:rPr lang="pl-PL" altLang="pl-PL" sz="1600" b="1" dirty="0"/>
              <a:t>zakresu przedsięwzięcia dla osiągnięcia efektu ekologicznego </a:t>
            </a:r>
            <a:r>
              <a:rPr lang="pl-PL" altLang="pl-PL" sz="1600" dirty="0"/>
              <a:t>– zakres rzeczowy nie powinien obejmować elementów zbędnych, które nie są konieczne do osiągnięcia celów projektu, jednocześnie powinien gwarantować osiągnięcie tych </a:t>
            </a:r>
            <a:r>
              <a:rPr lang="pl-PL" altLang="pl-PL" sz="1600" dirty="0" smtClean="0"/>
              <a:t>celów (nie może być zbyt wąski, niepełny). </a:t>
            </a:r>
            <a:r>
              <a:rPr lang="pl-PL" altLang="pl-PL" sz="1600" b="1" dirty="0"/>
              <a:t>Negatywna ocena powoduje odrzucenie wniosku. Maksymalną punktację można uzyskać</a:t>
            </a:r>
            <a:r>
              <a:rPr lang="pl-PL" altLang="pl-PL" sz="1600" dirty="0"/>
              <a:t>, gdy </a:t>
            </a:r>
            <a:r>
              <a:rPr lang="pl-PL" altLang="pl-PL" sz="1600" dirty="0" smtClean="0"/>
              <a:t>wszystkie koszty </a:t>
            </a:r>
            <a:r>
              <a:rPr lang="pl-PL" altLang="pl-PL" sz="1600" dirty="0"/>
              <a:t>są uzasadnione, adekwatne do celów przedsięwzięcia, racjonalnie oszacowane, przedstawiono wiarygodną metodę kalkulacji, wpisują się w katalog kosztów kwalifikowanych.  Gdy </a:t>
            </a:r>
            <a:r>
              <a:rPr lang="pl-PL" altLang="pl-PL" sz="1600" b="1" dirty="0"/>
              <a:t>do 20 % kosztów budzi wątpliwości </a:t>
            </a:r>
            <a:r>
              <a:rPr lang="pl-PL" altLang="pl-PL" sz="1600" dirty="0"/>
              <a:t>w tych aspektach, </a:t>
            </a:r>
            <a:r>
              <a:rPr lang="pl-PL" altLang="pl-PL" sz="1600" b="1" dirty="0"/>
              <a:t>ocena nadal pozytywna</a:t>
            </a:r>
            <a:r>
              <a:rPr lang="pl-PL" altLang="pl-PL" sz="1600" dirty="0"/>
              <a:t>, lecz mniejsza punktacja. </a:t>
            </a:r>
          </a:p>
          <a:p>
            <a:pPr>
              <a:lnSpc>
                <a:spcPct val="100000"/>
              </a:lnSpc>
              <a:defRPr/>
            </a:pPr>
            <a:endParaRPr lang="pl-PL" sz="1600" b="1" dirty="0">
              <a:solidFill>
                <a:srgbClr val="026937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dirty="0" smtClean="0"/>
              <a:t>Oprócz </a:t>
            </a:r>
            <a:r>
              <a:rPr lang="pl-PL" altLang="pl-PL" sz="1600" dirty="0"/>
              <a:t>samej kwalifikowalności kosztów ocenie podlega również </a:t>
            </a:r>
            <a:r>
              <a:rPr lang="pl-PL" altLang="pl-PL" sz="1600" b="1" dirty="0"/>
              <a:t>wysokość poszczególnych kosztów. </a:t>
            </a:r>
            <a:endParaRPr lang="pl-PL" altLang="pl-PL" sz="1600" dirty="0"/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b="1" dirty="0"/>
              <a:t>Maksymalną ocenę </a:t>
            </a:r>
            <a:r>
              <a:rPr lang="pl-PL" altLang="pl-PL" sz="1600" dirty="0"/>
              <a:t>można uzyskać, gdy wysokość kosztów nie budzi wątpliwości, są one adekwatne do zakresu przedsięwzięcia, zostały racjonalnie oszacowane, metodyka kalkulacji jest wiarygodna. W przypadku, gdy </a:t>
            </a:r>
            <a:r>
              <a:rPr lang="pl-PL" altLang="pl-PL" sz="1600" b="1" dirty="0"/>
              <a:t>do 20 % kosztów nie spełnia tych warunków</a:t>
            </a:r>
            <a:r>
              <a:rPr lang="pl-PL" altLang="pl-PL" sz="1600" dirty="0"/>
              <a:t>, lub też nie przedstawiono we wniosku pełnych informacji w tym zakresie, projekt nie jest odrzucany, uzyskuje mniejszą punktację w ramach kryterium</a:t>
            </a:r>
            <a:r>
              <a:rPr lang="pl-PL" altLang="pl-PL" sz="1600" dirty="0" smtClean="0"/>
              <a:t>.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b="1" dirty="0"/>
              <a:t>Negatywna ocena powoduje odrzucenie wniosku </a:t>
            </a:r>
            <a:r>
              <a:rPr lang="pl-PL" altLang="pl-PL" sz="1600" dirty="0"/>
              <a:t>i jest przyznawana w przypadku, gdy </a:t>
            </a:r>
            <a:r>
              <a:rPr lang="pl-PL" altLang="pl-PL" sz="1600" dirty="0" smtClean="0"/>
              <a:t> koszty są zbyt wysokie, nieadekwatne </a:t>
            </a:r>
            <a:r>
              <a:rPr lang="pl-PL" altLang="pl-PL" sz="1600" dirty="0"/>
              <a:t>do zakresu </a:t>
            </a:r>
            <a:r>
              <a:rPr lang="pl-PL" altLang="pl-PL" sz="1600" dirty="0" smtClean="0"/>
              <a:t>przedsięwzięcia, lub </a:t>
            </a:r>
            <a:r>
              <a:rPr lang="pl-PL" altLang="pl-PL" sz="1600" dirty="0"/>
              <a:t>metoda kalkulacji jest niewiarygodna. </a:t>
            </a: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pl-PL" altLang="pl-PL" sz="1600" dirty="0" smtClean="0"/>
              <a:t> </a:t>
            </a:r>
            <a:endParaRPr lang="pl-PL" altLang="pl-PL" sz="1600" dirty="0"/>
          </a:p>
          <a:p>
            <a:pPr>
              <a:lnSpc>
                <a:spcPct val="100000"/>
              </a:lnSpc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 </a:t>
            </a:r>
            <a:endParaRPr lang="pl-PL" sz="1400" dirty="0"/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pl-PL" sz="1400" dirty="0" smtClean="0">
              <a:solidFill>
                <a:schemeClr val="accent2"/>
              </a:solidFill>
            </a:endParaRPr>
          </a:p>
          <a:p>
            <a:pPr>
              <a:lnSpc>
                <a:spcPct val="100000"/>
              </a:lnSpc>
            </a:pPr>
            <a:endParaRPr lang="pl-PL" sz="1400" dirty="0">
              <a:solidFill>
                <a:schemeClr val="accent2"/>
              </a:solidFill>
            </a:endParaRPr>
          </a:p>
          <a:p>
            <a:pPr>
              <a:lnSpc>
                <a:spcPct val="100000"/>
              </a:lnSpc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7744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8921643" cy="735724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</a:t>
            </a:r>
            <a:r>
              <a:rPr lang="pl-PL" altLang="pl-PL" dirty="0" smtClean="0">
                <a:solidFill>
                  <a:srgbClr val="002060"/>
                </a:solidFill>
              </a:rPr>
              <a:t>W  Załączniki do oceny </a:t>
            </a:r>
            <a:r>
              <a:rPr lang="pl-PL" altLang="pl-PL" dirty="0" err="1" smtClean="0">
                <a:solidFill>
                  <a:srgbClr val="002060"/>
                </a:solidFill>
              </a:rPr>
              <a:t>ekologiczno</a:t>
            </a:r>
            <a:r>
              <a:rPr lang="pl-PL" altLang="pl-PL" dirty="0" smtClean="0">
                <a:solidFill>
                  <a:srgbClr val="002060"/>
                </a:solidFill>
              </a:rPr>
              <a:t> - technicznej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8069" y="882869"/>
            <a:ext cx="8723586" cy="5349765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   </a:t>
            </a:r>
            <a:r>
              <a:rPr lang="pl-PL" sz="1600" b="1" dirty="0" smtClean="0">
                <a:solidFill>
                  <a:schemeClr val="tx1"/>
                </a:solidFill>
              </a:rPr>
              <a:t>Obowiązkowe: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b="1" dirty="0" smtClean="0">
                <a:solidFill>
                  <a:schemeClr val="tx2"/>
                </a:solidFill>
              </a:rPr>
              <a:t>mapa </a:t>
            </a:r>
            <a:r>
              <a:rPr lang="pl-PL" sz="1600" b="1" dirty="0">
                <a:solidFill>
                  <a:schemeClr val="tx2"/>
                </a:solidFill>
              </a:rPr>
              <a:t>lokalizacyjna inwestycji</a:t>
            </a:r>
            <a:r>
              <a:rPr lang="pl-PL" sz="1600" b="1" dirty="0" smtClean="0">
                <a:solidFill>
                  <a:schemeClr val="tx2"/>
                </a:solidFill>
              </a:rPr>
              <a:t>;</a:t>
            </a:r>
            <a:endParaRPr lang="pl-PL" sz="1600" b="1" dirty="0">
              <a:solidFill>
                <a:schemeClr val="tx2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b="1" dirty="0">
                <a:solidFill>
                  <a:schemeClr val="tx2"/>
                </a:solidFill>
              </a:rPr>
              <a:t>schemat technologiczny </a:t>
            </a:r>
            <a:r>
              <a:rPr lang="pl-PL" sz="1600" b="1" dirty="0" smtClean="0">
                <a:solidFill>
                  <a:schemeClr val="tx2"/>
                </a:solidFill>
              </a:rPr>
              <a:t>innowacyjnego produktu, instalacji będącego   </a:t>
            </a:r>
            <a:r>
              <a:rPr lang="pl-PL" sz="1600" b="1" dirty="0">
                <a:solidFill>
                  <a:schemeClr val="tx2"/>
                </a:solidFill>
              </a:rPr>
              <a:t>przedmiotem </a:t>
            </a:r>
            <a:r>
              <a:rPr lang="pl-PL" sz="1600" b="1" dirty="0" smtClean="0">
                <a:solidFill>
                  <a:schemeClr val="tx2"/>
                </a:solidFill>
              </a:rPr>
              <a:t>wdrożenia</a:t>
            </a:r>
            <a:r>
              <a:rPr lang="pl-PL" sz="1600" b="1" dirty="0">
                <a:solidFill>
                  <a:schemeClr val="tx2"/>
                </a:solidFill>
              </a:rPr>
              <a:t>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b="1" dirty="0">
                <a:solidFill>
                  <a:schemeClr val="tx2"/>
                </a:solidFill>
              </a:rPr>
              <a:t>Studium </a:t>
            </a:r>
            <a:r>
              <a:rPr lang="pl-PL" sz="1600" b="1" dirty="0" smtClean="0">
                <a:solidFill>
                  <a:schemeClr val="tx2"/>
                </a:solidFill>
              </a:rPr>
              <a:t>Wykonalności, opracowane </a:t>
            </a:r>
            <a:r>
              <a:rPr lang="pl-PL" sz="1600" b="1" dirty="0">
                <a:solidFill>
                  <a:schemeClr val="tx2"/>
                </a:solidFill>
              </a:rPr>
              <a:t>wg wymagań zawartych w Instrukcji             </a:t>
            </a:r>
            <a:r>
              <a:rPr lang="pl-PL" sz="1600" b="1" dirty="0" smtClean="0">
                <a:solidFill>
                  <a:schemeClr val="tx2"/>
                </a:solidFill>
              </a:rPr>
              <a:t>Sporządzania </a:t>
            </a:r>
            <a:r>
              <a:rPr lang="pl-PL" sz="1600" b="1" dirty="0">
                <a:solidFill>
                  <a:schemeClr val="tx2"/>
                </a:solidFill>
              </a:rPr>
              <a:t>Studium Wykonalności dla przedsięwzięcia ubiegającego się o dofinansowanie ze środków </a:t>
            </a:r>
            <a:r>
              <a:rPr lang="pl-PL" sz="1600" b="1" dirty="0" smtClean="0">
                <a:solidFill>
                  <a:schemeClr val="tx2"/>
                </a:solidFill>
              </a:rPr>
              <a:t>NFOŚiGW,  </a:t>
            </a:r>
            <a:r>
              <a:rPr lang="pl-PL" sz="1600" b="1" dirty="0">
                <a:solidFill>
                  <a:schemeClr val="tx2"/>
                </a:solidFill>
              </a:rPr>
              <a:t>dostępnej </a:t>
            </a:r>
            <a:r>
              <a:rPr lang="pl-PL" sz="1600" b="1" dirty="0" smtClean="0">
                <a:solidFill>
                  <a:schemeClr val="tx2"/>
                </a:solidFill>
              </a:rPr>
              <a:t>w generatorze wniosków, jak również </a:t>
            </a:r>
            <a:r>
              <a:rPr lang="pl-PL" sz="1600" b="1" dirty="0">
                <a:solidFill>
                  <a:schemeClr val="tx2"/>
                </a:solidFill>
              </a:rPr>
              <a:t>pod adresem</a:t>
            </a:r>
            <a:r>
              <a:rPr lang="pl-PL" sz="1600" b="1" dirty="0" smtClean="0">
                <a:solidFill>
                  <a:schemeClr val="tx2"/>
                </a:solidFill>
              </a:rPr>
              <a:t>:</a:t>
            </a:r>
          </a:p>
          <a:p>
            <a:pPr>
              <a:lnSpc>
                <a:spcPct val="100000"/>
              </a:lnSpc>
              <a:defRPr/>
            </a:pPr>
            <a:r>
              <a:rPr lang="pl-PL" sz="1600" dirty="0" smtClean="0">
                <a:solidFill>
                  <a:schemeClr val="tx2"/>
                </a:solidFill>
                <a:hlinkClick r:id="rId2"/>
              </a:rPr>
              <a:t>http</a:t>
            </a:r>
            <a:r>
              <a:rPr lang="pl-PL" sz="1600" dirty="0">
                <a:solidFill>
                  <a:schemeClr val="tx2"/>
                </a:solidFill>
                <a:hlinkClick r:id="rId2"/>
              </a:rPr>
              <a:t>://</a:t>
            </a:r>
            <a:r>
              <a:rPr lang="pl-PL" sz="1600" dirty="0" smtClean="0">
                <a:solidFill>
                  <a:schemeClr val="tx2"/>
                </a:solidFill>
                <a:hlinkClick r:id="rId2"/>
              </a:rPr>
              <a:t>nfosigw.gov.pl/gfx/nfosigw/userfiles/files/srodki_krajowe/2018/sokol/instrukcja_sporzadzenia_studium_wykonalnosci.pdf</a:t>
            </a:r>
            <a:endParaRPr lang="pl-PL" sz="1600" dirty="0" smtClean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600" b="1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600" b="1" dirty="0">
                <a:solidFill>
                  <a:srgbClr val="002060"/>
                </a:solidFill>
              </a:rPr>
              <a:t>Nieobowiązkowe - uzupełniające</a:t>
            </a:r>
            <a:r>
              <a:rPr lang="pl-PL" sz="1600" b="1" dirty="0" smtClean="0">
                <a:solidFill>
                  <a:srgbClr val="002060"/>
                </a:solidFill>
              </a:rPr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dirty="0" smtClean="0">
                <a:solidFill>
                  <a:srgbClr val="002060"/>
                </a:solidFill>
              </a:rPr>
              <a:t>plan </a:t>
            </a:r>
            <a:r>
              <a:rPr lang="pl-PL" sz="1600" dirty="0">
                <a:solidFill>
                  <a:srgbClr val="002060"/>
                </a:solidFill>
              </a:rPr>
              <a:t>sytuacyjny (o ile dotyczy);</a:t>
            </a:r>
            <a:endParaRPr lang="pl-PL" sz="1600" b="1" dirty="0">
              <a:solidFill>
                <a:srgbClr val="002060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dirty="0">
                <a:solidFill>
                  <a:srgbClr val="002060"/>
                </a:solidFill>
              </a:rPr>
              <a:t>uzyskane główne dokumenty administracyjne przedstawiające proces uzgodnieniowy przeprowadzenia inwestycji: np. decyzje środowiskowe, pozwolenie na budowę;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dirty="0">
                <a:solidFill>
                  <a:srgbClr val="002060"/>
                </a:solidFill>
              </a:rPr>
              <a:t>harmonogram realizacji prac budowlanych (jeśli dotyczy);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dirty="0">
                <a:solidFill>
                  <a:srgbClr val="002060"/>
                </a:solidFill>
              </a:rPr>
              <a:t>harmonogram uzyskiwania zgód administracyjnych (jeśli dotyczy);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dirty="0">
                <a:solidFill>
                  <a:srgbClr val="002060"/>
                </a:solidFill>
              </a:rPr>
              <a:t>udokumentowanie prawa do dysponowania nieruchomością;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dirty="0">
                <a:solidFill>
                  <a:srgbClr val="002060"/>
                </a:solidFill>
              </a:rPr>
              <a:t>wyceny, otrzymane oferty, kosztorysy;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−"/>
              <a:defRPr/>
            </a:pPr>
            <a:r>
              <a:rPr lang="pl-PL" sz="1600" dirty="0">
                <a:solidFill>
                  <a:srgbClr val="002060"/>
                </a:solidFill>
              </a:rPr>
              <a:t>dodatkowe dokumenty: zgłoszenia patentowe, licencje, umowy z dostawcami, listy intencyjne potwierdzające zapotrzebowanie na produkt itp.</a:t>
            </a:r>
          </a:p>
          <a:p>
            <a:pPr>
              <a:lnSpc>
                <a:spcPct val="100000"/>
              </a:lnSpc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 </a:t>
            </a:r>
            <a:endParaRPr lang="pl-PL" sz="1400" dirty="0"/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pl-PL" sz="1400" dirty="0" smtClean="0">
              <a:solidFill>
                <a:schemeClr val="accent2"/>
              </a:solidFill>
            </a:endParaRPr>
          </a:p>
          <a:p>
            <a:pPr>
              <a:lnSpc>
                <a:spcPct val="100000"/>
              </a:lnSpc>
            </a:pPr>
            <a:endParaRPr lang="pl-PL" sz="1400" dirty="0">
              <a:solidFill>
                <a:schemeClr val="accent2"/>
              </a:solidFill>
            </a:endParaRPr>
          </a:p>
          <a:p>
            <a:pPr>
              <a:lnSpc>
                <a:spcPct val="100000"/>
              </a:lnSpc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8387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6" y="147145"/>
            <a:ext cx="8921643" cy="851338"/>
          </a:xfrm>
        </p:spPr>
        <p:txBody>
          <a:bodyPr/>
          <a:lstStyle/>
          <a:p>
            <a:r>
              <a:rPr lang="pl-PL" dirty="0" smtClean="0">
                <a:solidFill>
                  <a:schemeClr val="accent3">
                    <a:lumMod val="75000"/>
                  </a:schemeClr>
                </a:solidFill>
              </a:rPr>
              <a:t>Wypełnianie wniosku w Generatorze Wniosków o 				dofinansowanie („GWD”)</a:t>
            </a:r>
            <a:endParaRPr lang="pl-PL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4097" y="1198179"/>
            <a:ext cx="8921642" cy="5034455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pl-PL" sz="1600" b="1" dirty="0" smtClean="0">
                <a:solidFill>
                  <a:srgbClr val="026937"/>
                </a:solidFill>
              </a:rPr>
              <a:t>   </a:t>
            </a:r>
          </a:p>
          <a:p>
            <a:pPr>
              <a:lnSpc>
                <a:spcPct val="100000"/>
              </a:lnSpc>
              <a:defRPr/>
            </a:pPr>
            <a:endParaRPr lang="pl-PL" sz="1600" b="1" dirty="0">
              <a:solidFill>
                <a:srgbClr val="026937"/>
              </a:solidFill>
            </a:endParaRPr>
          </a:p>
          <a:p>
            <a:pPr>
              <a:lnSpc>
                <a:spcPct val="100000"/>
              </a:lnSpc>
              <a:spcAft>
                <a:spcPts val="1200"/>
              </a:spcAft>
              <a:buClr>
                <a:prstClr val="white">
                  <a:lumMod val="50000"/>
                </a:prstClr>
              </a:buClr>
              <a:buSzPct val="130000"/>
              <a:defRPr/>
            </a:pPr>
            <a:r>
              <a:rPr lang="pl-PL" sz="1400" dirty="0">
                <a:solidFill>
                  <a:srgbClr val="002060"/>
                </a:solidFill>
              </a:rPr>
              <a:t>Generator wniosków o dofinansowanie jest narzędziem umożliwiającym przygotowanie i przekazanie do Narodowego Funduszu Ochrony Środowiska i Gospodarki Wodnej wniosków o dofinansowanie projektów ze środków </a:t>
            </a:r>
            <a:r>
              <a:rPr lang="pl-PL" sz="1400" dirty="0" smtClean="0">
                <a:solidFill>
                  <a:srgbClr val="002060"/>
                </a:solidFill>
              </a:rPr>
              <a:t>krajowych, </a:t>
            </a:r>
            <a:r>
              <a:rPr lang="pl-PL" sz="1400" dirty="0">
                <a:solidFill>
                  <a:srgbClr val="002060"/>
                </a:solidFill>
              </a:rPr>
              <a:t>oraz realizowanych w ramach </a:t>
            </a:r>
            <a:r>
              <a:rPr lang="pl-PL" sz="1400" dirty="0" err="1">
                <a:solidFill>
                  <a:srgbClr val="002060"/>
                </a:solidFill>
              </a:rPr>
              <a:t>POIiŚ</a:t>
            </a:r>
            <a:r>
              <a:rPr lang="pl-PL" sz="1400" dirty="0">
                <a:solidFill>
                  <a:srgbClr val="002060"/>
                </a:solidFill>
              </a:rPr>
              <a:t> 2014-2020. </a:t>
            </a:r>
          </a:p>
          <a:p>
            <a:pPr>
              <a:lnSpc>
                <a:spcPct val="100000"/>
              </a:lnSpc>
              <a:spcAft>
                <a:spcPts val="1200"/>
              </a:spcAft>
              <a:buClr>
                <a:prstClr val="white">
                  <a:lumMod val="50000"/>
                </a:prstClr>
              </a:buClr>
              <a:buSzPct val="130000"/>
              <a:defRPr/>
            </a:pPr>
            <a:r>
              <a:rPr lang="pl-PL" sz="1400" dirty="0">
                <a:solidFill>
                  <a:srgbClr val="002060"/>
                </a:solidFill>
              </a:rPr>
              <a:t>Korzystanie z Generatora polega na rejestrowaniu danych poprzez sieć Internet w bazie NFOŚiGW.</a:t>
            </a:r>
          </a:p>
          <a:p>
            <a:pPr>
              <a:lnSpc>
                <a:spcPct val="100000"/>
              </a:lnSpc>
              <a:spcAft>
                <a:spcPts val="1200"/>
              </a:spcAft>
              <a:buClr>
                <a:srgbClr val="C02048"/>
              </a:buClr>
              <a:buSzPct val="130000"/>
              <a:defRPr/>
            </a:pPr>
            <a:r>
              <a:rPr lang="pl-PL" sz="1400" dirty="0">
                <a:solidFill>
                  <a:srgbClr val="002060"/>
                </a:solidFill>
              </a:rPr>
              <a:t>W celu zautomatyzowania pracy – system posiada formularze wniosków gotowe do </a:t>
            </a:r>
            <a:r>
              <a:rPr lang="pl-PL" sz="1400" dirty="0" smtClean="0">
                <a:solidFill>
                  <a:srgbClr val="002060"/>
                </a:solidFill>
              </a:rPr>
              <a:t>wypełnienia</a:t>
            </a:r>
            <a:r>
              <a:rPr lang="pl-PL" sz="1400" dirty="0">
                <a:solidFill>
                  <a:srgbClr val="002060"/>
                </a:solidFill>
              </a:rPr>
              <a:t> </a:t>
            </a:r>
            <a:r>
              <a:rPr lang="pl-PL" sz="1400" dirty="0" smtClean="0">
                <a:solidFill>
                  <a:srgbClr val="002060"/>
                </a:solidFill>
              </a:rPr>
              <a:t>pod adresem internetowym: </a:t>
            </a: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spcAft>
                <a:spcPts val="1200"/>
              </a:spcAft>
              <a:buClr>
                <a:srgbClr val="C02048"/>
              </a:buClr>
              <a:buSzPct val="130000"/>
              <a:defRPr/>
            </a:pPr>
            <a:r>
              <a:rPr lang="pl-PL" sz="1400" dirty="0">
                <a:solidFill>
                  <a:srgbClr val="002060"/>
                </a:solidFill>
                <a:hlinkClick r:id="rId2"/>
              </a:rPr>
              <a:t>http://gwd.nfosigw.gov.pl</a:t>
            </a: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400" dirty="0">
                <a:solidFill>
                  <a:schemeClr val="tx2"/>
                </a:solidFill>
              </a:rPr>
              <a:t>Konieczne jest założenie konta użytkownika. </a:t>
            </a:r>
            <a:endParaRPr lang="pl-PL" sz="1400" dirty="0" smtClean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400" dirty="0" smtClean="0">
                <a:solidFill>
                  <a:schemeClr val="tx2"/>
                </a:solidFill>
              </a:rPr>
              <a:t>Po </a:t>
            </a:r>
            <a:r>
              <a:rPr lang="pl-PL" sz="1400" dirty="0">
                <a:solidFill>
                  <a:schemeClr val="tx2"/>
                </a:solidFill>
              </a:rPr>
              <a:t>zalogowaniu się do generatora dostępne są m.in. instrukcje oraz pomoc kontekstowa, czyli uwagi dotyczące wypełniania wniosku i niezbędnego zakresu informacji w poszczególnych punktach formularza</a:t>
            </a:r>
            <a:r>
              <a:rPr lang="pl-PL" sz="1400" dirty="0" smtClean="0">
                <a:solidFill>
                  <a:schemeClr val="tx2"/>
                </a:solidFill>
              </a:rPr>
              <a:t>. </a:t>
            </a: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400" dirty="0" smtClean="0">
                <a:solidFill>
                  <a:schemeClr val="tx2"/>
                </a:solidFill>
              </a:rPr>
              <a:t>Niezależnie od tego, poza systemem GWD, od naboru VI dostępna jest instrukcja wypełniania wniosku w wersji pdf – instrukcje wypełniania wniosków można pobrać na stronie dotyczącej ogłoszenia o naborze pod poniższym adresem:</a:t>
            </a:r>
          </a:p>
          <a:p>
            <a:pPr>
              <a:lnSpc>
                <a:spcPct val="100000"/>
              </a:lnSpc>
              <a:defRPr/>
            </a:pPr>
            <a:r>
              <a:rPr lang="pl-PL" sz="1400" dirty="0" smtClean="0">
                <a:solidFill>
                  <a:srgbClr val="002060"/>
                </a:solidFill>
                <a:hlinkClick r:id="rId3"/>
              </a:rPr>
              <a:t>http</a:t>
            </a:r>
            <a:r>
              <a:rPr lang="pl-PL" sz="1400" dirty="0">
                <a:solidFill>
                  <a:srgbClr val="002060"/>
                </a:solidFill>
                <a:hlinkClick r:id="rId3"/>
              </a:rPr>
              <a:t>://portal.nfosigw.gov.pl/oferta-finansowania/srodki-krajowe/wsparcie-dla-innowacji-sprzyjajacych2/nabor-vi/instrukcje-wypelniania-wnioskow</a:t>
            </a:r>
            <a:r>
              <a:rPr lang="pl-PL" sz="1400" dirty="0" smtClean="0">
                <a:solidFill>
                  <a:srgbClr val="002060"/>
                </a:solidFill>
                <a:hlinkClick r:id="rId3"/>
              </a:rPr>
              <a:t>/</a:t>
            </a:r>
            <a:endParaRPr lang="pl-PL" sz="1400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pl-PL" sz="1400" dirty="0" smtClean="0">
              <a:solidFill>
                <a:schemeClr val="accent2"/>
              </a:solidFill>
            </a:endParaRPr>
          </a:p>
          <a:p>
            <a:pPr>
              <a:lnSpc>
                <a:spcPct val="100000"/>
              </a:lnSpc>
            </a:pPr>
            <a:endParaRPr lang="pl-PL" sz="1400" dirty="0">
              <a:solidFill>
                <a:schemeClr val="accent2"/>
              </a:solidFill>
            </a:endParaRPr>
          </a:p>
          <a:p>
            <a:pPr>
              <a:lnSpc>
                <a:spcPct val="100000"/>
              </a:lnSpc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9018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E6F68059-6A4B-4750-87A8-BBA0CCED99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 smtClean="0"/>
              <a:t>Anna Kołodziej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0327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wiazda 7-ramienna 68"/>
          <p:cNvSpPr/>
          <p:nvPr/>
        </p:nvSpPr>
        <p:spPr>
          <a:xfrm>
            <a:off x="3899339" y="2932734"/>
            <a:ext cx="4173120" cy="1962653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7128BE0D-D1AA-4A41-81D2-3ABA55FF2C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altLang="pl-PL" b="1" dirty="0">
                <a:solidFill>
                  <a:srgbClr val="002060"/>
                </a:solidFill>
              </a:rPr>
              <a:t>Kryteria oceny – Faza </a:t>
            </a:r>
            <a:r>
              <a:rPr lang="pl-PL" altLang="pl-PL" b="1" dirty="0" smtClean="0">
                <a:solidFill>
                  <a:srgbClr val="002060"/>
                </a:solidFill>
              </a:rPr>
              <a:t>B+R</a:t>
            </a:r>
            <a:endParaRPr lang="pl-PL" b="1" dirty="0">
              <a:solidFill>
                <a:srgbClr val="002060"/>
              </a:solidFill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E2C6475-CA1C-4299-A05B-7F2AC6616E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7559" y="1015009"/>
            <a:ext cx="10783285" cy="5654566"/>
          </a:xfrm>
        </p:spPr>
        <p:txBody>
          <a:bodyPr/>
          <a:lstStyle/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9" name="Owal 8"/>
          <p:cNvSpPr/>
          <p:nvPr/>
        </p:nvSpPr>
        <p:spPr>
          <a:xfrm>
            <a:off x="4877376" y="3206753"/>
            <a:ext cx="2375091" cy="1418897"/>
          </a:xfrm>
          <a:prstGeom prst="ellipse">
            <a:avLst/>
          </a:prstGeom>
          <a:solidFill>
            <a:srgbClr val="C00000"/>
          </a:solidFill>
          <a:ln>
            <a:solidFill>
              <a:srgbClr val="D92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Innowacja</a:t>
            </a:r>
          </a:p>
          <a:p>
            <a:pPr algn="ctr"/>
            <a:r>
              <a:rPr lang="pl-PL" dirty="0" smtClean="0"/>
              <a:t> </a:t>
            </a:r>
            <a:br>
              <a:rPr lang="pl-PL" dirty="0" smtClean="0"/>
            </a:br>
            <a:r>
              <a:rPr lang="pl-PL" sz="1400" dirty="0" smtClean="0"/>
              <a:t>Faza Badawczo - Rozwojowa</a:t>
            </a:r>
            <a:endParaRPr lang="pl-PL" sz="1400" dirty="0"/>
          </a:p>
        </p:txBody>
      </p:sp>
      <p:sp>
        <p:nvSpPr>
          <p:cNvPr id="10" name="Owal 9"/>
          <p:cNvSpPr/>
          <p:nvPr/>
        </p:nvSpPr>
        <p:spPr>
          <a:xfrm>
            <a:off x="2252843" y="1198179"/>
            <a:ext cx="2312276" cy="170041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pl-PL" sz="1000" b="1" dirty="0">
                <a:solidFill>
                  <a:schemeClr val="tx1"/>
                </a:solidFill>
              </a:rPr>
              <a:t>Kto posiada prawo do innowacji?</a:t>
            </a:r>
          </a:p>
          <a:p>
            <a:pPr marL="171450" indent="-171450">
              <a:buFontTx/>
              <a:buChar char="-"/>
              <a:defRPr/>
            </a:pPr>
            <a:r>
              <a:rPr lang="pl-PL" sz="1000" dirty="0">
                <a:solidFill>
                  <a:schemeClr val="tx1"/>
                </a:solidFill>
              </a:rPr>
              <a:t>licencja?</a:t>
            </a:r>
          </a:p>
          <a:p>
            <a:pPr marL="171450" indent="-171450">
              <a:buFontTx/>
              <a:buChar char="-"/>
              <a:defRPr/>
            </a:pPr>
            <a:r>
              <a:rPr lang="pl-PL" sz="1000" dirty="0">
                <a:solidFill>
                  <a:schemeClr val="tx1"/>
                </a:solidFill>
              </a:rPr>
              <a:t>zgłoszenie patentowe?</a:t>
            </a:r>
          </a:p>
          <a:p>
            <a:pPr marL="171450" indent="-171450">
              <a:buFontTx/>
              <a:buChar char="-"/>
              <a:defRPr/>
            </a:pPr>
            <a:r>
              <a:rPr lang="pl-PL" sz="1000" dirty="0">
                <a:solidFill>
                  <a:schemeClr val="tx1"/>
                </a:solidFill>
              </a:rPr>
              <a:t>umowa, porozumienie, listy intencyjne?</a:t>
            </a:r>
          </a:p>
        </p:txBody>
      </p:sp>
      <p:sp>
        <p:nvSpPr>
          <p:cNvPr id="13" name="Owal 12"/>
          <p:cNvSpPr/>
          <p:nvPr/>
        </p:nvSpPr>
        <p:spPr>
          <a:xfrm>
            <a:off x="620953" y="4725649"/>
            <a:ext cx="3744643" cy="142467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pl-PL" sz="1000" b="1" dirty="0">
                <a:solidFill>
                  <a:schemeClr val="tx1"/>
                </a:solidFill>
              </a:rPr>
              <a:t>Czy innowacja jest:</a:t>
            </a:r>
          </a:p>
          <a:p>
            <a:pPr>
              <a:defRPr/>
            </a:pPr>
            <a:r>
              <a:rPr lang="pl-PL" sz="1000" dirty="0">
                <a:solidFill>
                  <a:schemeClr val="tx1"/>
                </a:solidFill>
              </a:rPr>
              <a:t>- na poziomie regionalnym/krajowym/międzynarodowym?</a:t>
            </a:r>
          </a:p>
          <a:p>
            <a:pPr>
              <a:defRPr/>
            </a:pPr>
            <a:r>
              <a:rPr lang="pl-PL" sz="1000" dirty="0" smtClean="0">
                <a:solidFill>
                  <a:schemeClr val="tx1"/>
                </a:solidFill>
              </a:rPr>
              <a:t>- produktowa</a:t>
            </a:r>
            <a:r>
              <a:rPr lang="pl-PL" sz="1000" dirty="0">
                <a:solidFill>
                  <a:schemeClr val="tx1"/>
                </a:solidFill>
              </a:rPr>
              <a:t>, procesowa?</a:t>
            </a:r>
          </a:p>
        </p:txBody>
      </p:sp>
      <p:sp>
        <p:nvSpPr>
          <p:cNvPr id="14" name="Owal 13"/>
          <p:cNvSpPr/>
          <p:nvPr/>
        </p:nvSpPr>
        <p:spPr>
          <a:xfrm>
            <a:off x="7485554" y="1534509"/>
            <a:ext cx="1998499" cy="122411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000" dirty="0">
                <a:solidFill>
                  <a:schemeClr val="tx1"/>
                </a:solidFill>
              </a:rPr>
              <a:t>Czy przedsięwzięcie (główny charakter innowacji</a:t>
            </a:r>
            <a:r>
              <a:rPr lang="pl-PL" sz="1000" dirty="0" smtClean="0">
                <a:solidFill>
                  <a:schemeClr val="tx1"/>
                </a:solidFill>
              </a:rPr>
              <a:t>) wpisuje się w KIS, zgodnie z celem Programu Priorytetowego?</a:t>
            </a:r>
            <a:endParaRPr lang="pl-PL" sz="1000" dirty="0">
              <a:solidFill>
                <a:schemeClr val="tx1"/>
              </a:solidFill>
            </a:endParaRPr>
          </a:p>
        </p:txBody>
      </p:sp>
      <p:sp>
        <p:nvSpPr>
          <p:cNvPr id="15" name="Owal 14"/>
          <p:cNvSpPr/>
          <p:nvPr/>
        </p:nvSpPr>
        <p:spPr>
          <a:xfrm>
            <a:off x="8429296" y="4144548"/>
            <a:ext cx="2816773" cy="115373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pl-PL" sz="1000" dirty="0">
                <a:solidFill>
                  <a:schemeClr val="tx1"/>
                </a:solidFill>
              </a:rPr>
              <a:t>Czy przedsięwzięcie (główny charakter innowacji) w znacznym stopniu prowadzić będzie do </a:t>
            </a:r>
            <a:r>
              <a:rPr lang="pl-PL" sz="1000" dirty="0" smtClean="0">
                <a:solidFill>
                  <a:schemeClr val="tx1"/>
                </a:solidFill>
              </a:rPr>
              <a:t>zmniejszenia </a:t>
            </a:r>
            <a:r>
              <a:rPr lang="pl-PL" sz="1000" dirty="0">
                <a:solidFill>
                  <a:schemeClr val="tx1"/>
                </a:solidFill>
              </a:rPr>
              <a:t>oddziaływania na środowisko?</a:t>
            </a:r>
          </a:p>
        </p:txBody>
      </p:sp>
      <p:sp>
        <p:nvSpPr>
          <p:cNvPr id="16" name="Owal 15"/>
          <p:cNvSpPr/>
          <p:nvPr/>
        </p:nvSpPr>
        <p:spPr>
          <a:xfrm>
            <a:off x="6701904" y="5483755"/>
            <a:ext cx="4013807" cy="112462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Tx/>
              <a:buChar char="-"/>
              <a:defRPr/>
            </a:pPr>
            <a:r>
              <a:rPr lang="pl-PL" sz="1000" dirty="0" smtClean="0">
                <a:solidFill>
                  <a:schemeClr val="tx1"/>
                </a:solidFill>
              </a:rPr>
              <a:t>uzasadnienie </a:t>
            </a:r>
            <a:r>
              <a:rPr lang="pl-PL" sz="1000" dirty="0">
                <a:solidFill>
                  <a:schemeClr val="tx1"/>
                </a:solidFill>
              </a:rPr>
              <a:t>wyboru </a:t>
            </a:r>
            <a:r>
              <a:rPr lang="pl-PL" sz="1000" dirty="0" smtClean="0">
                <a:solidFill>
                  <a:schemeClr val="tx1"/>
                </a:solidFill>
              </a:rPr>
              <a:t>rozwiązania?</a:t>
            </a:r>
          </a:p>
          <a:p>
            <a:pPr marL="171450" indent="-171450">
              <a:buFontTx/>
              <a:buChar char="-"/>
              <a:defRPr/>
            </a:pPr>
            <a:r>
              <a:rPr lang="pl-PL" sz="1000" dirty="0" smtClean="0">
                <a:solidFill>
                  <a:schemeClr val="tx1"/>
                </a:solidFill>
              </a:rPr>
              <a:t>zapotrzebowanie </a:t>
            </a:r>
            <a:r>
              <a:rPr lang="pl-PL" sz="1000" dirty="0">
                <a:solidFill>
                  <a:schemeClr val="tx1"/>
                </a:solidFill>
              </a:rPr>
              <a:t>rynkowe na wyniki badań?</a:t>
            </a:r>
          </a:p>
          <a:p>
            <a:pPr marL="171450" indent="-171450">
              <a:buFontTx/>
              <a:buChar char="-"/>
              <a:defRPr/>
            </a:pPr>
            <a:r>
              <a:rPr lang="pl-PL" sz="1000" dirty="0">
                <a:solidFill>
                  <a:schemeClr val="tx1"/>
                </a:solidFill>
              </a:rPr>
              <a:t>zasoby materialne i kadrowe?</a:t>
            </a:r>
          </a:p>
          <a:p>
            <a:pPr>
              <a:defRPr/>
            </a:pPr>
            <a:r>
              <a:rPr lang="pl-PL" sz="1000" dirty="0">
                <a:solidFill>
                  <a:schemeClr val="tx1"/>
                </a:solidFill>
              </a:rPr>
              <a:t>-  </a:t>
            </a:r>
            <a:r>
              <a:rPr lang="pl-PL" sz="1000" dirty="0" smtClean="0">
                <a:solidFill>
                  <a:schemeClr val="tx1"/>
                </a:solidFill>
              </a:rPr>
              <a:t>  efekty </a:t>
            </a:r>
            <a:r>
              <a:rPr lang="pl-PL" sz="1000" dirty="0">
                <a:solidFill>
                  <a:schemeClr val="tx1"/>
                </a:solidFill>
              </a:rPr>
              <a:t>ekonomiczne?</a:t>
            </a:r>
          </a:p>
          <a:p>
            <a:pPr marL="171450" indent="-171450">
              <a:buFontTx/>
              <a:buChar char="-"/>
              <a:defRPr/>
            </a:pPr>
            <a:r>
              <a:rPr lang="pl-PL" sz="1000" dirty="0" smtClean="0">
                <a:solidFill>
                  <a:schemeClr val="tx1"/>
                </a:solidFill>
              </a:rPr>
              <a:t>kwalifikowalność  </a:t>
            </a:r>
            <a:r>
              <a:rPr lang="pl-PL" sz="1000" dirty="0">
                <a:solidFill>
                  <a:schemeClr val="tx1"/>
                </a:solidFill>
              </a:rPr>
              <a:t>wydatków</a:t>
            </a:r>
            <a:r>
              <a:rPr lang="pl-PL" sz="1000" dirty="0" smtClean="0">
                <a:solidFill>
                  <a:schemeClr val="tx1"/>
                </a:solidFill>
              </a:rPr>
              <a:t>? Wysokość wydatków?</a:t>
            </a:r>
            <a:endParaRPr lang="pl-PL" sz="1000" dirty="0">
              <a:solidFill>
                <a:schemeClr val="tx1"/>
              </a:solidFill>
            </a:endParaRPr>
          </a:p>
        </p:txBody>
      </p:sp>
      <p:cxnSp>
        <p:nvCxnSpPr>
          <p:cNvPr id="18" name="Łącznik prosty ze strzałką 17"/>
          <p:cNvCxnSpPr>
            <a:endCxn id="10" idx="5"/>
          </p:cNvCxnSpPr>
          <p:nvPr/>
        </p:nvCxnSpPr>
        <p:spPr>
          <a:xfrm flipH="1" flipV="1">
            <a:off x="4226494" y="2649573"/>
            <a:ext cx="499438" cy="697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ze strzałką 19"/>
          <p:cNvCxnSpPr/>
          <p:nvPr/>
        </p:nvCxnSpPr>
        <p:spPr>
          <a:xfrm flipV="1">
            <a:off x="7086573" y="2587637"/>
            <a:ext cx="746782" cy="9462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Łącznik prosty ze strzałką 21"/>
          <p:cNvCxnSpPr/>
          <p:nvPr/>
        </p:nvCxnSpPr>
        <p:spPr>
          <a:xfrm>
            <a:off x="7028354" y="4309242"/>
            <a:ext cx="1400943" cy="316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Łącznik prosty ze strzałką 26"/>
          <p:cNvCxnSpPr/>
          <p:nvPr/>
        </p:nvCxnSpPr>
        <p:spPr>
          <a:xfrm>
            <a:off x="6606371" y="4521716"/>
            <a:ext cx="853593" cy="10382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Łącznik prosty ze strzałką 28"/>
          <p:cNvCxnSpPr>
            <a:stCxn id="9" idx="3"/>
            <a:endCxn id="13" idx="7"/>
          </p:cNvCxnSpPr>
          <p:nvPr/>
        </p:nvCxnSpPr>
        <p:spPr>
          <a:xfrm flipH="1">
            <a:off x="3817206" y="4417857"/>
            <a:ext cx="1407994" cy="516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bjaśnienie w chmurce 44"/>
          <p:cNvSpPr/>
          <p:nvPr/>
        </p:nvSpPr>
        <p:spPr>
          <a:xfrm>
            <a:off x="6151343" y="2231835"/>
            <a:ext cx="1101123" cy="888018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>
                <a:solidFill>
                  <a:schemeClr val="tx1"/>
                </a:solidFill>
              </a:rPr>
              <a:t>???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52" name="Schemat blokowy: taśma dziurkowana 51"/>
          <p:cNvSpPr/>
          <p:nvPr/>
        </p:nvSpPr>
        <p:spPr>
          <a:xfrm rot="19086237">
            <a:off x="1841846" y="3166201"/>
            <a:ext cx="2177303" cy="1217557"/>
          </a:xfrm>
          <a:prstGeom prst="flowChartPunchedTap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Innowacyjność</a:t>
            </a:r>
            <a:endParaRPr lang="pl-PL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5" name="Schemat blokowy: taśma dziurkowana 54"/>
          <p:cNvSpPr/>
          <p:nvPr/>
        </p:nvSpPr>
        <p:spPr>
          <a:xfrm rot="2492318" flipH="1">
            <a:off x="8658123" y="1255916"/>
            <a:ext cx="2129037" cy="1186759"/>
          </a:xfrm>
          <a:prstGeom prst="flowChartPunchedTap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ysClr val="windowText" lastClr="000000"/>
                </a:solidFill>
              </a:rPr>
              <a:t>Zgodność z KIS</a:t>
            </a:r>
            <a:r>
              <a:rPr lang="pl-PL" dirty="0" smtClean="0">
                <a:solidFill>
                  <a:sysClr val="windowText" lastClr="000000"/>
                </a:solidFill>
              </a:rPr>
              <a:t> </a:t>
            </a:r>
            <a:endParaRPr lang="pl-PL" dirty="0">
              <a:solidFill>
                <a:sysClr val="windowText" lastClr="000000"/>
              </a:solidFill>
            </a:endParaRPr>
          </a:p>
        </p:txBody>
      </p:sp>
      <p:sp>
        <p:nvSpPr>
          <p:cNvPr id="56" name="Schemat blokowy: taśma dziurkowana 55"/>
          <p:cNvSpPr/>
          <p:nvPr/>
        </p:nvSpPr>
        <p:spPr>
          <a:xfrm>
            <a:off x="8848582" y="3278128"/>
            <a:ext cx="2114508" cy="866421"/>
          </a:xfrm>
          <a:prstGeom prst="flowChartPunchedTape">
            <a:avLst/>
          </a:prstGeom>
          <a:solidFill>
            <a:schemeClr val="tx1">
              <a:lumMod val="25000"/>
              <a:lumOff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Efekt ekologiczny</a:t>
            </a:r>
            <a:endParaRPr lang="pl-PL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7" name="Schemat blokowy: taśma dziurkowana 56"/>
          <p:cNvSpPr/>
          <p:nvPr/>
        </p:nvSpPr>
        <p:spPr>
          <a:xfrm rot="1178479">
            <a:off x="4626862" y="4956410"/>
            <a:ext cx="2466981" cy="1413159"/>
          </a:xfrm>
          <a:prstGeom prst="flowChartPunchedTap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Wykonalność i efektywność kosztowa</a:t>
            </a:r>
            <a:endParaRPr lang="pl-PL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7" name="Objaśnienie w chmurce 66"/>
          <p:cNvSpPr/>
          <p:nvPr/>
        </p:nvSpPr>
        <p:spPr>
          <a:xfrm>
            <a:off x="6368698" y="1475776"/>
            <a:ext cx="1065125" cy="654739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 </a:t>
            </a:r>
            <a:r>
              <a:rPr lang="pl-PL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 </a:t>
            </a:r>
            <a:endParaRPr lang="pl-PL" sz="2400" dirty="0">
              <a:solidFill>
                <a:schemeClr val="tx1"/>
              </a:solidFill>
            </a:endParaRPr>
          </a:p>
        </p:txBody>
      </p:sp>
      <p:sp>
        <p:nvSpPr>
          <p:cNvPr id="68" name="Objaśnienie w chmurce 67"/>
          <p:cNvSpPr/>
          <p:nvPr/>
        </p:nvSpPr>
        <p:spPr>
          <a:xfrm>
            <a:off x="6621561" y="400920"/>
            <a:ext cx="888810" cy="93360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 !</a:t>
            </a:r>
            <a:endParaRPr lang="pl-PL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26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8E94A843-8A3B-438C-A4EA-4FB8DD687D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Co to jest innowacyjność?</a:t>
            </a:r>
            <a:endParaRPr lang="pl-PL" dirty="0"/>
          </a:p>
          <a:p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CF09B74-9AC1-4A1C-916F-62F3D1F6E0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7688" y="1020601"/>
            <a:ext cx="7987863" cy="509211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Przez </a:t>
            </a:r>
            <a:r>
              <a:rPr lang="pl-PL" altLang="pl-PL" sz="1600" b="1" u="sng" dirty="0">
                <a:solidFill>
                  <a:srgbClr val="002060"/>
                </a:solidFill>
                <a:latin typeface="Arial" panose="020B0604020202020204" pitchFamily="34" charset="0"/>
              </a:rPr>
              <a:t>innowacyjność</a:t>
            </a: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 (wg Podręcznika OSLO - zasady gromadzenia i interpretacji danych dotyczących innowacji) należy rozumieć wdrożenie </a:t>
            </a:r>
            <a:r>
              <a:rPr lang="pl-PL" altLang="pl-PL" sz="1600" dirty="0" smtClean="0">
                <a:solidFill>
                  <a:srgbClr val="002060"/>
                </a:solidFill>
                <a:latin typeface="Arial" panose="020B0604020202020204" pitchFamily="34" charset="0"/>
              </a:rPr>
              <a:t>nowego, </a:t>
            </a: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lub znacząco </a:t>
            </a:r>
            <a:r>
              <a:rPr lang="pl-PL" altLang="pl-PL" sz="1600" dirty="0" smtClean="0">
                <a:solidFill>
                  <a:srgbClr val="002060"/>
                </a:solidFill>
                <a:latin typeface="Arial" panose="020B0604020202020204" pitchFamily="34" charset="0"/>
              </a:rPr>
              <a:t>udoskonalonego, </a:t>
            </a: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produktu (wyrobu lub usługi) lub procesu, nowej metody </a:t>
            </a:r>
            <a:r>
              <a:rPr lang="pl-PL" altLang="pl-PL" sz="1600" dirty="0" smtClean="0">
                <a:solidFill>
                  <a:srgbClr val="002060"/>
                </a:solidFill>
                <a:latin typeface="Arial" panose="020B0604020202020204" pitchFamily="34" charset="0"/>
              </a:rPr>
              <a:t>marketingowej, lub </a:t>
            </a: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nowej metody organizacyjnej w praktyce gospodarczej, organizacji miejsca </a:t>
            </a:r>
            <a:r>
              <a:rPr lang="pl-PL" altLang="pl-PL" sz="1600" dirty="0" smtClean="0">
                <a:solidFill>
                  <a:srgbClr val="002060"/>
                </a:solidFill>
                <a:latin typeface="Arial" panose="020B0604020202020204" pitchFamily="34" charset="0"/>
              </a:rPr>
              <a:t>pracy </a:t>
            </a:r>
            <a:r>
              <a:rPr lang="pl-PL" altLang="pl-PL" sz="1600" dirty="0">
                <a:solidFill>
                  <a:srgbClr val="002060"/>
                </a:solidFill>
                <a:latin typeface="Arial" panose="020B0604020202020204" pitchFamily="34" charset="0"/>
              </a:rPr>
              <a:t>lub stosunkach z otoczeniem. </a:t>
            </a:r>
            <a:r>
              <a:rPr lang="pl-PL" altLang="pl-PL" sz="1600" dirty="0" smtClean="0">
                <a:solidFill>
                  <a:srgbClr val="002060"/>
                </a:solidFill>
                <a:latin typeface="Arial" panose="020B0604020202020204" pitchFamily="34" charset="0"/>
              </a:rPr>
              <a:t>Najistotniejsze informacje w tym zakresie (wyciąg z ww. podręcznika) umieszczono pod adresem:</a:t>
            </a:r>
          </a:p>
          <a:p>
            <a:pPr>
              <a:lnSpc>
                <a:spcPct val="100000"/>
              </a:lnSpc>
            </a:pPr>
            <a:r>
              <a:rPr lang="pl-PL" altLang="pl-PL" sz="1600" dirty="0" smtClean="0">
                <a:solidFill>
                  <a:srgbClr val="002060"/>
                </a:solidFill>
                <a:latin typeface="Arial" panose="020B0604020202020204" pitchFamily="34" charset="0"/>
                <a:hlinkClick r:id="rId2"/>
              </a:rPr>
              <a:t>http://nfosigw.gov.pl/gfx/nfosigw/userfiles/files/srodki_krajowe/2018/sokol/szkolenia/innowacyjnosc_-_definicja_i_zasady_oceny_2.11.20151.pdf</a:t>
            </a:r>
            <a:endParaRPr lang="pl-PL" altLang="pl-PL" sz="1600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l-PL" altLang="pl-PL" sz="1600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pl-PL" altLang="pl-PL" sz="1600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pl-PL" altLang="pl-PL" sz="1600" dirty="0" smtClean="0">
                <a:solidFill>
                  <a:srgbClr val="002060"/>
                </a:solidFill>
                <a:latin typeface="Arial" panose="020B0604020202020204" pitchFamily="34" charset="0"/>
              </a:rPr>
              <a:t>			</a:t>
            </a:r>
            <a:endParaRPr lang="pl-PL" altLang="pl-PL" sz="16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endParaRPr lang="pl-PL" dirty="0"/>
          </a:p>
        </p:txBody>
      </p:sp>
      <p:pic>
        <p:nvPicPr>
          <p:cNvPr id="10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23" y="3622675"/>
            <a:ext cx="2659118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ybuch  2 11"/>
          <p:cNvSpPr/>
          <p:nvPr/>
        </p:nvSpPr>
        <p:spPr>
          <a:xfrm rot="1139823">
            <a:off x="4447117" y="3356735"/>
            <a:ext cx="3246447" cy="2369875"/>
          </a:xfrm>
          <a:prstGeom prst="irregularSeal2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>
            <a:normAutofit/>
          </a:bodyPr>
          <a:lstStyle/>
          <a:p>
            <a:pPr algn="ctr">
              <a:defRPr/>
            </a:pPr>
            <a:r>
              <a:rPr lang="pl-PL" dirty="0" smtClean="0">
                <a:solidFill>
                  <a:schemeClr val="accent3"/>
                </a:solidFill>
              </a:rPr>
              <a:t>Innowacja !!!</a:t>
            </a:r>
            <a:endParaRPr lang="pl-PL" dirty="0">
              <a:solidFill>
                <a:schemeClr val="accent3"/>
              </a:solidFill>
            </a:endParaRPr>
          </a:p>
        </p:txBody>
      </p:sp>
      <p:sp>
        <p:nvSpPr>
          <p:cNvPr id="13" name="Objaśnienie w chmurce 12"/>
          <p:cNvSpPr/>
          <p:nvPr/>
        </p:nvSpPr>
        <p:spPr>
          <a:xfrm>
            <a:off x="1618593" y="3163613"/>
            <a:ext cx="1229710" cy="1198179"/>
          </a:xfrm>
          <a:prstGeom prst="cloudCallout">
            <a:avLst>
              <a:gd name="adj1" fmla="val -48891"/>
              <a:gd name="adj2" fmla="val 663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800" dirty="0" smtClean="0">
                <a:solidFill>
                  <a:schemeClr val="tx1"/>
                </a:solidFill>
              </a:rPr>
              <a:t>?</a:t>
            </a:r>
            <a:endParaRPr lang="pl-PL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89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Co to jest innowacyjność?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1069" y="1366344"/>
            <a:ext cx="7644281" cy="4897821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… w Podręczniku tym zawarto m.in. </a:t>
            </a:r>
            <a:r>
              <a:rPr lang="pl-PL" altLang="pl-PL" sz="1200" b="1" dirty="0">
                <a:solidFill>
                  <a:srgbClr val="002060"/>
                </a:solidFill>
                <a:latin typeface="Arial" panose="020B0604020202020204" pitchFamily="34" charset="0"/>
              </a:rPr>
              <a:t>p</a:t>
            </a:r>
            <a:r>
              <a:rPr lang="pl-PL" altLang="pl-PL" sz="1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oniższe informacje: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pl-PL" altLang="pl-PL" sz="1200" b="1" u="sng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b="1" u="sng" dirty="0" smtClean="0">
                <a:solidFill>
                  <a:srgbClr val="002060"/>
                </a:solidFill>
                <a:latin typeface="Arial" panose="020B0604020202020204" pitchFamily="34" charset="0"/>
              </a:rPr>
              <a:t>Innowacja </a:t>
            </a:r>
            <a:r>
              <a:rPr lang="pl-PL" altLang="pl-PL" sz="1200" b="1" u="sng" dirty="0">
                <a:solidFill>
                  <a:srgbClr val="002060"/>
                </a:solidFill>
                <a:latin typeface="Arial" panose="020B0604020202020204" pitchFamily="34" charset="0"/>
              </a:rPr>
              <a:t>produktowa </a:t>
            </a: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(w obrębie produktu) to wprowadzenie wyrobu lub usługi, które są nowe lub znacząco udoskonalone w zakresie swoich cech lub zastosowań. Zalicza się tu znaczące udoskonalenia pod względem specyfikacji technicznych, komponentów i materiałów, wbudowanego oprogramowania, łatwości obsługi lub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innych cech funkcjonalnych. (…) 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pl-PL" altLang="pl-PL" sz="12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Innowacje produktowe </a:t>
            </a:r>
            <a:r>
              <a:rPr lang="pl-PL" altLang="pl-PL" sz="1200" b="1" i="1" u="sng" dirty="0">
                <a:solidFill>
                  <a:srgbClr val="002060"/>
                </a:solidFill>
                <a:latin typeface="Arial" panose="020B0604020202020204" pitchFamily="34" charset="0"/>
              </a:rPr>
              <a:t>nie obejmują: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· niewielkich zmian lub ulepszeń,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· rutynowych aktualizacji/modernizacji,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· regularnych zmian sezonowych (np. w przypadku serii odzieży), 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· dostosowywania produktu do potrzeb jednego klienta, które nie obejmuje znacząco odmiennych cech w porównaniu do produktów wyprodukowanych dla innych klientów</a:t>
            </a:r>
            <a:r>
              <a:rPr lang="pl-PL" altLang="pl-PL" sz="1200" i="1" dirty="0" smtClean="0">
                <a:solidFill>
                  <a:srgbClr val="002060"/>
                </a:solidFill>
                <a:latin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pl-PL" altLang="pl-PL" sz="1200" i="1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pl-PL" altLang="pl-PL" sz="1200" b="1" u="sng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b="1" u="sng" dirty="0">
                <a:solidFill>
                  <a:srgbClr val="002060"/>
                </a:solidFill>
                <a:latin typeface="Arial" panose="020B0604020202020204" pitchFamily="34" charset="0"/>
              </a:rPr>
              <a:t>Innowacja procesowa </a:t>
            </a: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(w obrębie procesu), to wdrożenie nowej lub znacząco udoskonalonej metody produkcji lub dostarczania. Zalicza się tu znaczące zmiany w zakresie technologii, urządzeń oraz/lub oprogramowania. Innowacje w obrębie procesów mogą mieć za cel obniżenie kosztów jednostkowych produkcji lub dostawy, podniesienie jakości, produkcję bądź dostarczanie nowych lub znacząco udoskonalonych produktów.</a:t>
            </a:r>
            <a:endParaRPr lang="pl-PL" altLang="pl-PL" sz="1200" u="sng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endParaRPr lang="pl-PL" altLang="pl-PL" sz="1200" u="sng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Innowacje w obrębie procesów </a:t>
            </a:r>
            <a:r>
              <a:rPr lang="pl-PL" altLang="pl-PL" sz="1200" b="1" i="1" u="sng" dirty="0">
                <a:solidFill>
                  <a:srgbClr val="002060"/>
                </a:solidFill>
                <a:latin typeface="Arial" panose="020B0604020202020204" pitchFamily="34" charset="0"/>
              </a:rPr>
              <a:t>nie obejmują: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· niewielkich zmian lub ulepszeń,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· wzrostu zdolności produkcyjnych lub usługowych uzyskanego dzięki dodaniu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systemów produkcyjnych lub logistycznych, które są bardzo podobne do tych</a:t>
            </a:r>
          </a:p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pl-PL" altLang="pl-PL" sz="1200" i="1" dirty="0">
                <a:solidFill>
                  <a:srgbClr val="002060"/>
                </a:solidFill>
                <a:latin typeface="Arial" panose="020B0604020202020204" pitchFamily="34" charset="0"/>
              </a:rPr>
              <a:t>stosowanych dotychczas.</a:t>
            </a:r>
          </a:p>
          <a:p>
            <a:pPr>
              <a:spcBef>
                <a:spcPct val="0"/>
              </a:spcBef>
            </a:pPr>
            <a:endParaRPr lang="pl-PL" altLang="pl-PL" sz="16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4200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l-PL" altLang="pl-PL" dirty="0" smtClean="0">
                <a:solidFill>
                  <a:srgbClr val="002060"/>
                </a:solidFill>
              </a:rPr>
              <a:t>Jak uzasadnić </a:t>
            </a:r>
            <a:r>
              <a:rPr lang="pl-PL" altLang="pl-PL" dirty="0">
                <a:solidFill>
                  <a:srgbClr val="002060"/>
                </a:solidFill>
              </a:rPr>
              <a:t>innowacyjność?</a:t>
            </a:r>
            <a:endParaRPr lang="pl-PL" dirty="0"/>
          </a:p>
          <a:p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2903" y="1156138"/>
            <a:ext cx="7644281" cy="4939861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Uzasadnienie innowacyjności powinno zawierać w szczególności:</a:t>
            </a:r>
          </a:p>
          <a:p>
            <a:pPr marL="171450" lvl="0" indent="-1714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200" dirty="0" smtClean="0">
                <a:solidFill>
                  <a:srgbClr val="002060"/>
                </a:solidFill>
              </a:rPr>
              <a:t>informację</a:t>
            </a:r>
            <a:r>
              <a:rPr lang="pl-PL" sz="1200" dirty="0">
                <a:solidFill>
                  <a:srgbClr val="002060"/>
                </a:solidFill>
              </a:rPr>
              <a:t>, który/które z elementów linii technologicznej, produktu lub procesu </a:t>
            </a:r>
            <a:r>
              <a:rPr lang="pl-PL" sz="1200" dirty="0" smtClean="0">
                <a:solidFill>
                  <a:srgbClr val="002060"/>
                </a:solidFill>
              </a:rPr>
              <a:t>jest/są innowacyjny/e, </a:t>
            </a:r>
            <a:r>
              <a:rPr lang="pl-PL" sz="1200" dirty="0">
                <a:solidFill>
                  <a:srgbClr val="002060"/>
                </a:solidFill>
              </a:rPr>
              <a:t>a które pełnią rolę uzupełniającą;</a:t>
            </a:r>
          </a:p>
          <a:p>
            <a:pPr marL="171450" lvl="0" indent="-1714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rgbClr val="002060"/>
                </a:solidFill>
              </a:rPr>
              <a:t>analizę informującą, czy wdrażana/kupowana technologia lub nowy/zmodernizowany wyrób są innowacyjne względem oferty już istniejącej na </a:t>
            </a:r>
            <a:r>
              <a:rPr lang="pl-PL" sz="1200" dirty="0" smtClean="0">
                <a:solidFill>
                  <a:srgbClr val="002060"/>
                </a:solidFill>
              </a:rPr>
              <a:t>rynku, w tym względem najlepszych stosowanych rozwiązań, oraz </a:t>
            </a:r>
            <a:r>
              <a:rPr lang="pl-PL" sz="1200" dirty="0">
                <a:solidFill>
                  <a:srgbClr val="002060"/>
                </a:solidFill>
              </a:rPr>
              <a:t>na czym ta innowacyjność polega. Nie należy przedstawiać wyłącznie informacji o charakterze ogólnym, należy przedstawić konkretne dane, w tym dane liczbowe (w zależności od specyfiki przedsięwzięcia), z uwzględnieniem niezbędnych aspektów </a:t>
            </a:r>
            <a:r>
              <a:rPr lang="pl-PL" sz="1200" dirty="0" err="1">
                <a:solidFill>
                  <a:srgbClr val="002060"/>
                </a:solidFill>
              </a:rPr>
              <a:t>techniczno</a:t>
            </a:r>
            <a:r>
              <a:rPr lang="pl-PL" sz="1200" dirty="0">
                <a:solidFill>
                  <a:srgbClr val="002060"/>
                </a:solidFill>
              </a:rPr>
              <a:t> – </a:t>
            </a:r>
            <a:r>
              <a:rPr lang="pl-PL" sz="1200" dirty="0" smtClean="0">
                <a:solidFill>
                  <a:srgbClr val="002060"/>
                </a:solidFill>
              </a:rPr>
              <a:t>technologicznych, przewag danego rozwiązania. </a:t>
            </a:r>
            <a:r>
              <a:rPr lang="pl-PL" sz="1200" dirty="0">
                <a:solidFill>
                  <a:srgbClr val="002060"/>
                </a:solidFill>
              </a:rPr>
              <a:t>Innowacyjność względem już istniejącej na rynku oferty oznacza, że dane rozwiązanie/technologia dotychczas nie wystąpiły odpowiednio na rynku krajowym bądź międzynarodowym (w zależności od dokonanego wyboru);</a:t>
            </a:r>
          </a:p>
          <a:p>
            <a:pPr marL="171450" lvl="0" indent="-1714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1200" dirty="0">
                <a:solidFill>
                  <a:srgbClr val="002060"/>
                </a:solidFill>
              </a:rPr>
              <a:t>spis podstaw/źródeł danych, na podstawie których określono stopień innowacyjności technologii/wyrobu, np. podanie tytułów raportów, roczników statystycznych i dat ich wydania, adresów stron internetowych, roczników publikacji itp. oraz wskazaniem miejsca ich </a:t>
            </a:r>
            <a:r>
              <a:rPr lang="pl-PL" sz="1200" dirty="0" smtClean="0">
                <a:solidFill>
                  <a:srgbClr val="002060"/>
                </a:solidFill>
              </a:rPr>
              <a:t>dostępności. Podstawą nie </a:t>
            </a:r>
            <a:r>
              <a:rPr lang="pl-PL" sz="1200" dirty="0">
                <a:solidFill>
                  <a:srgbClr val="002060"/>
                </a:solidFill>
              </a:rPr>
              <a:t>mogą być jedynie ogólne teksty reklamowo-opisowe dotyczące wdrażanej/kupowanej technologii, a przedstawione informacje i wskazane źródła powinny być </a:t>
            </a:r>
            <a:r>
              <a:rPr lang="pl-PL" sz="1200" dirty="0" smtClean="0">
                <a:solidFill>
                  <a:srgbClr val="002060"/>
                </a:solidFill>
              </a:rPr>
              <a:t>aktualne.</a:t>
            </a:r>
            <a:endParaRPr lang="pl-PL" altLang="pl-PL" sz="12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endParaRPr lang="pl-PL" altLang="pl-PL" sz="1200" b="1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lang="pl-PL" altLang="pl-PL" sz="1200" b="1" dirty="0" smtClean="0">
                <a:solidFill>
                  <a:srgbClr val="026937"/>
                </a:solidFill>
                <a:latin typeface="Arial" panose="020B0604020202020204" pitchFamily="34" charset="0"/>
              </a:rPr>
              <a:t>Ważne</a:t>
            </a:r>
            <a:r>
              <a:rPr lang="pl-PL" altLang="pl-PL" sz="1200" b="1" dirty="0">
                <a:solidFill>
                  <a:srgbClr val="026937"/>
                </a:solidFill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lang="pl-PL" altLang="pl-PL" sz="1200" dirty="0">
                <a:solidFill>
                  <a:srgbClr val="026937"/>
                </a:solidFill>
                <a:latin typeface="Arial" panose="020B0604020202020204" pitchFamily="34" charset="0"/>
              </a:rPr>
              <a:t>Kto posiada prawa do danej innowacji? Kto jest jej </a:t>
            </a:r>
            <a:r>
              <a:rPr lang="pl-PL" altLang="pl-PL" sz="1200" dirty="0" smtClean="0">
                <a:solidFill>
                  <a:srgbClr val="026937"/>
                </a:solidFill>
                <a:latin typeface="Arial" panose="020B0604020202020204" pitchFamily="34" charset="0"/>
              </a:rPr>
              <a:t>autorem? Czy </a:t>
            </a:r>
            <a:r>
              <a:rPr lang="pl-PL" altLang="pl-PL" sz="1200" dirty="0">
                <a:solidFill>
                  <a:srgbClr val="026937"/>
                </a:solidFill>
                <a:latin typeface="Arial" panose="020B0604020202020204" pitchFamily="34" charset="0"/>
              </a:rPr>
              <a:t>Wnioskodawca posiada prawa do danej innowacji? Czy </a:t>
            </a:r>
            <a:r>
              <a:rPr lang="pl-PL" altLang="pl-PL" sz="1200" dirty="0" smtClean="0">
                <a:solidFill>
                  <a:srgbClr val="026937"/>
                </a:solidFill>
                <a:latin typeface="Arial" panose="020B0604020202020204" pitchFamily="34" charset="0"/>
              </a:rPr>
              <a:t>innowacja podlega </a:t>
            </a:r>
            <a:r>
              <a:rPr lang="pl-PL" altLang="pl-PL" sz="1200" dirty="0">
                <a:solidFill>
                  <a:srgbClr val="026937"/>
                </a:solidFill>
                <a:latin typeface="Arial" panose="020B0604020202020204" pitchFamily="34" charset="0"/>
              </a:rPr>
              <a:t>ochronie patentowej? </a:t>
            </a:r>
            <a:r>
              <a:rPr lang="pl-PL" altLang="pl-PL" sz="1200" dirty="0" smtClean="0">
                <a:solidFill>
                  <a:srgbClr val="026937"/>
                </a:solidFill>
                <a:latin typeface="Arial" panose="020B0604020202020204" pitchFamily="34" charset="0"/>
              </a:rPr>
              <a:t>Zależnie </a:t>
            </a:r>
            <a:r>
              <a:rPr lang="pl-PL" altLang="pl-PL" sz="1200" dirty="0">
                <a:solidFill>
                  <a:srgbClr val="026937"/>
                </a:solidFill>
                <a:latin typeface="Arial" panose="020B0604020202020204" pitchFamily="34" charset="0"/>
              </a:rPr>
              <a:t>od przypadku należy udokumentować powyższe poprzez </a:t>
            </a:r>
            <a:r>
              <a:rPr lang="pl-PL" altLang="pl-PL" sz="1200" dirty="0" smtClean="0">
                <a:solidFill>
                  <a:srgbClr val="026937"/>
                </a:solidFill>
                <a:latin typeface="Arial" panose="020B0604020202020204" pitchFamily="34" charset="0"/>
              </a:rPr>
              <a:t>załączenie: oświadczeń</a:t>
            </a:r>
            <a:r>
              <a:rPr lang="pl-PL" altLang="pl-PL" sz="1200" dirty="0">
                <a:solidFill>
                  <a:srgbClr val="026937"/>
                </a:solidFill>
                <a:latin typeface="Arial" panose="020B0604020202020204" pitchFamily="34" charset="0"/>
              </a:rPr>
              <a:t>, właściwych dokumentów, umów, listów intencyjnych itp</a:t>
            </a:r>
            <a:r>
              <a:rPr lang="pl-PL" altLang="pl-PL" sz="1200" dirty="0" smtClean="0">
                <a:solidFill>
                  <a:srgbClr val="026937"/>
                </a:solidFill>
                <a:latin typeface="Arial" panose="020B0604020202020204" pitchFamily="34" charset="0"/>
              </a:rPr>
              <a:t>. W zależności od specyfiki przedsięwzięcia - </a:t>
            </a:r>
            <a:r>
              <a:rPr lang="pl-PL" altLang="pl-PL" sz="1200" dirty="0">
                <a:solidFill>
                  <a:srgbClr val="026937"/>
                </a:solidFill>
                <a:latin typeface="Arial" panose="020B0604020202020204" pitchFamily="34" charset="0"/>
              </a:rPr>
              <a:t>c</a:t>
            </a:r>
            <a:r>
              <a:rPr lang="pl-PL" altLang="pl-PL" sz="1200" dirty="0" smtClean="0">
                <a:solidFill>
                  <a:srgbClr val="026937"/>
                </a:solidFill>
                <a:latin typeface="Arial" panose="020B0604020202020204" pitchFamily="34" charset="0"/>
              </a:rPr>
              <a:t>zy innowacja była poprzedzona badaniami, testami, czy powstały raporty, czy sformułowano wnioski, określono ryzyka, słabe/mocne strony, czy powstała demonstracja, lub realizowano etap pilotażowy, stopień dojrzałości ?</a:t>
            </a:r>
            <a:endParaRPr lang="pl-PL" altLang="pl-PL" sz="1200" dirty="0">
              <a:solidFill>
                <a:srgbClr val="026937"/>
              </a:solidFill>
              <a:latin typeface="Arial" panose="020B0604020202020204" pitchFamily="34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4097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Zasady oceny innowacyjności: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2903" y="1156139"/>
            <a:ext cx="7644281" cy="4674476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Projekt </a:t>
            </a:r>
            <a:r>
              <a:rPr lang="pl-PL" altLang="pl-PL" sz="1200" dirty="0" smtClean="0">
                <a:solidFill>
                  <a:srgbClr val="002060"/>
                </a:solidFill>
                <a:latin typeface="Arial" panose="020B0604020202020204" pitchFamily="34" charset="0"/>
              </a:rPr>
              <a:t>powinien </a:t>
            </a: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dotyczyć innowacji produktowej lub </a:t>
            </a:r>
            <a:r>
              <a:rPr lang="pl-PL" altLang="pl-PL" sz="1200" dirty="0" smtClean="0">
                <a:solidFill>
                  <a:srgbClr val="002060"/>
                </a:solidFill>
                <a:latin typeface="Arial" panose="020B0604020202020204" pitchFamily="34" charset="0"/>
              </a:rPr>
              <a:t>procesowej. Wyjątkowo może wystąpić sytuacja, że projekt charakteryzuje się zarówno innowacyjnością produktową, jak i procesową. Należy wtedy wybrać innowację główną, istotniejszą, oraz podać i uzasadnić informację o istnieniu dodatkowo innowacji uzupełniającej o danym charakterze. W </a:t>
            </a: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konkursie </a:t>
            </a:r>
            <a:r>
              <a:rPr lang="pl-PL" altLang="pl-PL" sz="1200" u="sng" dirty="0">
                <a:solidFill>
                  <a:srgbClr val="002060"/>
                </a:solidFill>
                <a:latin typeface="Arial" panose="020B0604020202020204" pitchFamily="34" charset="0"/>
              </a:rPr>
              <a:t>nie jest możliwe dofinansowanie projektów, których efektem jest wyłącznie powstanie rozwiązania stanowiącego innowację marketingową lub organizacyjną.</a:t>
            </a: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</a:p>
          <a:p>
            <a:pPr algn="l">
              <a:spcBef>
                <a:spcPct val="0"/>
              </a:spcBef>
            </a:pPr>
            <a:endParaRPr lang="pl-PL" altLang="pl-PL" sz="12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Do oceny kryterium przyjmuje się przywołaną wyżej definicję innowacji określoną w podręczniku OECD </a:t>
            </a:r>
            <a:r>
              <a:rPr lang="pl-PL" altLang="pl-PL" sz="1200" dirty="0" smtClean="0">
                <a:solidFill>
                  <a:srgbClr val="002060"/>
                </a:solidFill>
                <a:latin typeface="Arial" panose="020B0604020202020204" pitchFamily="34" charset="0"/>
              </a:rPr>
              <a:t>(Podręcznik Oslo):</a:t>
            </a:r>
          </a:p>
          <a:p>
            <a:pPr>
              <a:spcBef>
                <a:spcPct val="0"/>
              </a:spcBef>
            </a:pPr>
            <a:r>
              <a:rPr lang="pl-PL" sz="1200" dirty="0" smtClean="0">
                <a:solidFill>
                  <a:schemeClr val="accent2"/>
                </a:solidFill>
                <a:hlinkClick r:id="rId2"/>
              </a:rPr>
              <a:t>http</a:t>
            </a:r>
            <a:r>
              <a:rPr lang="pl-PL" sz="1200" dirty="0">
                <a:solidFill>
                  <a:schemeClr val="accent2"/>
                </a:solidFill>
                <a:hlinkClick r:id="rId2"/>
              </a:rPr>
              <a:t>://nfosigw.gov.pl/gfx/nfosigw/userfiles/files/srodki_krajowe/programy_2020/sokol/4/pp_wsparcie_dla_innowacji_vi_nabor_17.02.2020.pdf</a:t>
            </a:r>
            <a:endParaRPr lang="pl-PL" sz="1200" dirty="0">
              <a:solidFill>
                <a:schemeClr val="accent2"/>
              </a:solidFill>
            </a:endParaRPr>
          </a:p>
          <a:p>
            <a:pPr algn="l">
              <a:spcBef>
                <a:spcPct val="0"/>
              </a:spcBef>
            </a:pPr>
            <a:endParaRPr lang="pl-PL" altLang="pl-PL" sz="12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W ramach przedmiotowego kryterium ocenie podlega:</a:t>
            </a:r>
          </a:p>
          <a:p>
            <a:pPr>
              <a:spcBef>
                <a:spcPct val="0"/>
              </a:spcBef>
            </a:pPr>
            <a:r>
              <a:rPr lang="pl-PL" altLang="pl-PL" sz="1200" dirty="0">
                <a:solidFill>
                  <a:srgbClr val="002060"/>
                </a:solidFill>
                <a:latin typeface="Arial" panose="020B0604020202020204" pitchFamily="34" charset="0"/>
              </a:rPr>
              <a:t>- czy rezultat projektu charakteryzuje się innowacyjnością co najmniej w skali polskiego rynku, w kontekście posiadanych przez niego nowych cech, funkcjonalności w porównaniu do rozwiązań dostępnych na polskim rynku.</a:t>
            </a:r>
          </a:p>
          <a:p>
            <a:pPr algn="l">
              <a:spcBef>
                <a:spcPct val="0"/>
              </a:spcBef>
            </a:pPr>
            <a:endParaRPr lang="pl-PL" altLang="pl-PL" sz="1200" b="1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l">
              <a:spcBef>
                <a:spcPct val="0"/>
              </a:spcBef>
            </a:pPr>
            <a:r>
              <a:rPr lang="pl-PL" altLang="pl-PL" sz="1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Negatywna </a:t>
            </a:r>
            <a:r>
              <a:rPr lang="pl-PL" altLang="pl-PL" sz="1200" b="1" dirty="0">
                <a:solidFill>
                  <a:srgbClr val="002060"/>
                </a:solidFill>
                <a:latin typeface="Arial" panose="020B0604020202020204" pitchFamily="34" charset="0"/>
              </a:rPr>
              <a:t>ocena kryterium powoduje odrzucenie </a:t>
            </a:r>
            <a:r>
              <a:rPr lang="pl-PL" altLang="pl-PL" sz="1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wniosku (zarówno faza B+R jak i W).</a:t>
            </a:r>
            <a:endParaRPr lang="pl-PL" altLang="pl-PL" sz="1200" b="1" u="sng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256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7" y="147145"/>
            <a:ext cx="6253162" cy="873456"/>
          </a:xfrm>
        </p:spPr>
        <p:txBody>
          <a:bodyPr/>
          <a:lstStyle/>
          <a:p>
            <a:r>
              <a:rPr lang="pl-PL" altLang="pl-PL" dirty="0"/>
              <a:t>Kryteria oceny – Krajowe Inteligentne Specjalizacje (KIS)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2903" y="1303283"/>
            <a:ext cx="7644281" cy="497139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pl-PL" sz="1400" dirty="0" smtClean="0">
                <a:solidFill>
                  <a:schemeClr val="tx2"/>
                </a:solidFill>
              </a:rPr>
              <a:t>Szczegółowy </a:t>
            </a:r>
            <a:r>
              <a:rPr lang="pl-PL" sz="1400" dirty="0">
                <a:solidFill>
                  <a:schemeClr val="tx2"/>
                </a:solidFill>
              </a:rPr>
              <a:t>opis </a:t>
            </a:r>
            <a:r>
              <a:rPr lang="pl-PL" sz="1400" dirty="0" smtClean="0">
                <a:solidFill>
                  <a:schemeClr val="tx2"/>
                </a:solidFill>
              </a:rPr>
              <a:t>wszystkich aktualnych  Krajowych Inteligentnych Specjalizacji (w skrócie: „KIS”) </a:t>
            </a:r>
            <a:r>
              <a:rPr lang="pl-PL" sz="1400" dirty="0">
                <a:solidFill>
                  <a:schemeClr val="tx2"/>
                </a:solidFill>
              </a:rPr>
              <a:t>znajduje się pod poniższym </a:t>
            </a:r>
            <a:r>
              <a:rPr lang="pl-PL" sz="1400" dirty="0" smtClean="0">
                <a:solidFill>
                  <a:schemeClr val="tx2"/>
                </a:solidFill>
              </a:rPr>
              <a:t>adresem:</a:t>
            </a:r>
          </a:p>
          <a:p>
            <a:pPr>
              <a:defRPr/>
            </a:pPr>
            <a:r>
              <a:rPr lang="pl-PL" sz="1400" dirty="0" smtClean="0">
                <a:solidFill>
                  <a:schemeClr val="tx2"/>
                </a:solidFill>
                <a:hlinkClick r:id="rId2"/>
              </a:rPr>
              <a:t>http</a:t>
            </a:r>
            <a:r>
              <a:rPr lang="pl-PL" sz="1400" dirty="0">
                <a:solidFill>
                  <a:schemeClr val="tx2"/>
                </a:solidFill>
                <a:hlinkClick r:id="rId2"/>
              </a:rPr>
              <a:t>://nfosigw.gov.pl/gfx/nfosigw/userfiles/files/srodki_krajowe/programy_2020/sokol/opisy_kis__</a:t>
            </a:r>
            <a:r>
              <a:rPr lang="pl-PL" sz="1400" dirty="0" smtClean="0">
                <a:solidFill>
                  <a:schemeClr val="tx2"/>
                </a:solidFill>
                <a:hlinkClick r:id="rId2"/>
              </a:rPr>
              <a:t>werja_6_final_01012020.pdf</a:t>
            </a:r>
            <a:r>
              <a:rPr lang="pl-PL" sz="1400" dirty="0" smtClean="0">
                <a:solidFill>
                  <a:schemeClr val="tx2"/>
                </a:solidFill>
              </a:rPr>
              <a:t> </a:t>
            </a:r>
          </a:p>
          <a:p>
            <a:pPr>
              <a:lnSpc>
                <a:spcPct val="100000"/>
              </a:lnSpc>
              <a:defRPr/>
            </a:pPr>
            <a:endParaRPr lang="pl-PL" sz="1400" dirty="0" smtClean="0">
              <a:solidFill>
                <a:srgbClr val="26352B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sz="1400" dirty="0" smtClean="0">
                <a:solidFill>
                  <a:srgbClr val="26352B"/>
                </a:solidFill>
              </a:rPr>
              <a:t>KIS</a:t>
            </a:r>
            <a:r>
              <a:rPr lang="pl-PL" sz="1400" dirty="0">
                <a:solidFill>
                  <a:schemeClr val="tx2"/>
                </a:solidFill>
              </a:rPr>
              <a:t>, które obowiązują w danym naborze, są wskazane w ogłoszeniu o naborze (aktualny dokument) i Programie Priorytetowym (wskazane numery KIS</a:t>
            </a:r>
            <a:r>
              <a:rPr lang="pl-PL" sz="1400" dirty="0" smtClean="0">
                <a:solidFill>
                  <a:schemeClr val="tx2"/>
                </a:solidFill>
              </a:rPr>
              <a:t>) – należy zwrócić uwagę, aby pomyłkowo nie korzystać z nieaktualnego dokumentu.</a:t>
            </a:r>
            <a:endParaRPr lang="pl-PL" sz="1400" dirty="0">
              <a:solidFill>
                <a:schemeClr val="tx2"/>
              </a:solidFill>
            </a:endParaRPr>
          </a:p>
          <a:p>
            <a:pPr>
              <a:defRPr/>
            </a:pPr>
            <a:endParaRPr lang="pl-PL" altLang="pl-PL" sz="1400" dirty="0" smtClean="0"/>
          </a:p>
          <a:p>
            <a:pPr>
              <a:lnSpc>
                <a:spcPct val="100000"/>
              </a:lnSpc>
              <a:defRPr/>
            </a:pPr>
            <a:r>
              <a:rPr lang="pl-PL" altLang="pl-PL" sz="1400" b="1" dirty="0" smtClean="0">
                <a:solidFill>
                  <a:srgbClr val="002060"/>
                </a:solidFill>
              </a:rPr>
              <a:t>Negatywna </a:t>
            </a:r>
            <a:r>
              <a:rPr lang="pl-PL" altLang="pl-PL" sz="1400" b="1" dirty="0">
                <a:solidFill>
                  <a:srgbClr val="002060"/>
                </a:solidFill>
              </a:rPr>
              <a:t>ocena kryterium powoduje odrzucenie </a:t>
            </a:r>
            <a:r>
              <a:rPr lang="pl-PL" altLang="pl-PL" sz="1400" b="1" dirty="0" smtClean="0">
                <a:solidFill>
                  <a:srgbClr val="002060"/>
                </a:solidFill>
              </a:rPr>
              <a:t>wniosku (zarówno dla fazy B+R, jak i dla fazy W).</a:t>
            </a:r>
          </a:p>
          <a:p>
            <a:pPr>
              <a:lnSpc>
                <a:spcPct val="100000"/>
              </a:lnSpc>
              <a:defRPr/>
            </a:pPr>
            <a:endParaRPr lang="pl-PL" altLang="pl-PL" sz="1400" b="1" dirty="0" smtClean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pl-PL" altLang="pl-PL" sz="1400" dirty="0" smtClean="0">
                <a:solidFill>
                  <a:schemeClr val="tx1"/>
                </a:solidFill>
              </a:rPr>
              <a:t>Ważne jest, aby uzasadnić merytorycznie wybór KIS. Wybór i uzasadnienie nie powinny dotyczyć jedynie danego głównego punktu określonego w tym dokumencie – jeżeli dany punkt jest „rozbity”, tj. zawiera uszczegółowienia określone w punktach i podpunktach, należy wybrać oraz uzasadnić zgodność z tymi szczegółowymi celami (może zaistnieć sytuacja, że projekt wydaje się zgodny z celem (punktem) głównym, jednak nie odpowiada żadnemu z celów szczegółowych). W wielu KIS-ach na wstępie znajdują się również informacje opisowe, które też należy wziąć pod uwagę. Jeżeli dany KIS nakłada dodatkowe ograniczenia (np. ograniczenie zużycia energii o dany procent, wzrost skuteczności o daną minimalną wielkość itp. itd.), to warunki te są obowiązujące – musi zostać uprawdopodobnione ich spełnienie.</a:t>
            </a:r>
            <a:endParaRPr lang="pl-PL" altLang="pl-PL" sz="1400" dirty="0">
              <a:solidFill>
                <a:schemeClr val="tx1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7160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097" y="147145"/>
            <a:ext cx="6253162" cy="873456"/>
          </a:xfrm>
        </p:spPr>
        <p:txBody>
          <a:bodyPr/>
          <a:lstStyle/>
          <a:p>
            <a:r>
              <a:rPr lang="pl-PL" altLang="pl-PL" dirty="0">
                <a:solidFill>
                  <a:srgbClr val="002060"/>
                </a:solidFill>
              </a:rPr>
              <a:t>Faza B+R </a:t>
            </a:r>
            <a:r>
              <a:rPr lang="pl-PL" altLang="pl-PL" dirty="0">
                <a:solidFill>
                  <a:srgbClr val="000000"/>
                </a:solidFill>
              </a:rPr>
              <a:t> </a:t>
            </a:r>
            <a:r>
              <a:rPr lang="pl-PL" altLang="pl-PL" dirty="0">
                <a:solidFill>
                  <a:srgbClr val="008000"/>
                </a:solidFill>
              </a:rPr>
              <a:t>Efekt ekologiczny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9091" y="914400"/>
            <a:ext cx="7748094" cy="563354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l-PL" sz="1600" b="1" dirty="0" smtClean="0">
                <a:solidFill>
                  <a:srgbClr val="026937"/>
                </a:solidFill>
              </a:rPr>
              <a:t>  Czy </a:t>
            </a:r>
            <a:r>
              <a:rPr lang="pl-PL" sz="1600" b="1" dirty="0">
                <a:solidFill>
                  <a:srgbClr val="026937"/>
                </a:solidFill>
              </a:rPr>
              <a:t>przedsięwzięcie (główny charakter innowacji) prowadzić będzie do znacznego zmniejszenia oddziaływania na środowisko</a:t>
            </a:r>
            <a:r>
              <a:rPr lang="pl-PL" sz="1600" b="1" dirty="0" smtClean="0">
                <a:solidFill>
                  <a:srgbClr val="026937"/>
                </a:solidFill>
              </a:rPr>
              <a:t>? </a:t>
            </a: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pl-PL" sz="1400" dirty="0" smtClean="0">
                <a:solidFill>
                  <a:srgbClr val="002060"/>
                </a:solidFill>
              </a:rPr>
              <a:t>Za </a:t>
            </a:r>
            <a:r>
              <a:rPr lang="pl-PL" sz="1400" dirty="0">
                <a:solidFill>
                  <a:srgbClr val="002060"/>
                </a:solidFill>
              </a:rPr>
              <a:t>znaczne zmniejszenie oddziaływania na środowisko rozumie się zmianę (zmniejszenie/ zwiększenie) w wysokości </a:t>
            </a:r>
            <a:r>
              <a:rPr lang="pl-PL" sz="1400" b="1" dirty="0">
                <a:solidFill>
                  <a:srgbClr val="002060"/>
                </a:solidFill>
              </a:rPr>
              <a:t>nie mniejszej niż 10% </a:t>
            </a:r>
            <a:r>
              <a:rPr lang="pl-PL" sz="1400" dirty="0">
                <a:solidFill>
                  <a:srgbClr val="002060"/>
                </a:solidFill>
              </a:rPr>
              <a:t>w stosunku do stanu sprzed realizacji </a:t>
            </a:r>
            <a:r>
              <a:rPr lang="pl-PL" sz="1400" dirty="0" smtClean="0">
                <a:solidFill>
                  <a:srgbClr val="002060"/>
                </a:solidFill>
              </a:rPr>
              <a:t>projektu w danych sprecyzowanych we wniosku obszarach (warunek ten – tylko faza B+R) spośród wymienionych </a:t>
            </a:r>
            <a:r>
              <a:rPr lang="pl-PL" sz="1400" dirty="0">
                <a:solidFill>
                  <a:srgbClr val="002060"/>
                </a:solidFill>
              </a:rPr>
              <a:t>poniżej</a:t>
            </a:r>
            <a:r>
              <a:rPr lang="pl-PL" sz="1400" dirty="0" smtClean="0">
                <a:solidFill>
                  <a:srgbClr val="002060"/>
                </a:solidFill>
              </a:rPr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rgbClr val="002060"/>
                </a:solidFill>
              </a:rPr>
              <a:t>zastosowanie </a:t>
            </a:r>
            <a:r>
              <a:rPr lang="pl-PL" sz="1400" dirty="0">
                <a:solidFill>
                  <a:srgbClr val="002060"/>
                </a:solidFill>
              </a:rPr>
              <a:t>rozwiązań gwarantujących oszczędność surowcową, w tym oszczędność wody;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002060"/>
                </a:solidFill>
              </a:rPr>
              <a:t>zastosowanie technologii mało- i bezodpadowych, w tym zmniejszenie ilości ścieków;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002060"/>
                </a:solidFill>
              </a:rPr>
              <a:t>zastosowanie rozwiązań gwarantujących zmniejszenie ilości zanieczyszczeń odprowadzanych do atmosfery;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002060"/>
                </a:solidFill>
              </a:rPr>
              <a:t>zastosowanie rozwiązań gwarantujących zmniejszenie poziomu hałasu;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002060"/>
                </a:solidFill>
              </a:rPr>
              <a:t>zastosowanie rozwiązań wydłużających cykl życia produktu;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>
                <a:solidFill>
                  <a:srgbClr val="002060"/>
                </a:solidFill>
              </a:rPr>
              <a:t>zastosowanie rozwiązań zmniejszających zużycie </a:t>
            </a:r>
            <a:r>
              <a:rPr lang="pl-PL" sz="1400" dirty="0" smtClean="0">
                <a:solidFill>
                  <a:srgbClr val="002060"/>
                </a:solidFill>
              </a:rPr>
              <a:t>energii;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pl-PL" sz="1400" dirty="0" smtClean="0">
                <a:solidFill>
                  <a:srgbClr val="002060"/>
                </a:solidFill>
              </a:rPr>
              <a:t>Inne</a:t>
            </a:r>
          </a:p>
          <a:p>
            <a:pPr>
              <a:lnSpc>
                <a:spcPct val="100000"/>
              </a:lnSpc>
              <a:defRPr/>
            </a:pPr>
            <a:r>
              <a:rPr lang="pl-PL" sz="1400" dirty="0" smtClean="0">
                <a:solidFill>
                  <a:srgbClr val="002060"/>
                </a:solidFill>
              </a:rPr>
              <a:t>Wybrany </a:t>
            </a:r>
            <a:r>
              <a:rPr lang="pl-PL" sz="1400" dirty="0">
                <a:solidFill>
                  <a:srgbClr val="002060"/>
                </a:solidFill>
              </a:rPr>
              <a:t>obszar merytoryczny projektu powinien być spójny z innowacją rozwiązania będącego przedmiotem wniosku i deklarowanym obszarem efektów ekologicznych</a:t>
            </a:r>
            <a:r>
              <a:rPr lang="pl-PL" sz="1400" dirty="0" smtClean="0">
                <a:solidFill>
                  <a:srgbClr val="002060"/>
                </a:solidFill>
              </a:rPr>
              <a:t>. Można wskazać więcej, niż jeden obszar, o ile jest to uzasadnione.</a:t>
            </a:r>
            <a:endParaRPr lang="pl-PL" sz="14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endParaRPr lang="pl-PL" altLang="pl-PL" sz="1400" dirty="0" smtClean="0">
              <a:solidFill>
                <a:srgbClr val="00660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l-PL" altLang="pl-PL" sz="1400" dirty="0" smtClean="0">
                <a:solidFill>
                  <a:srgbClr val="006600"/>
                </a:solidFill>
                <a:latin typeface="Arial" panose="020B0604020202020204" pitchFamily="34" charset="0"/>
              </a:rPr>
              <a:t>W </a:t>
            </a:r>
            <a:r>
              <a:rPr lang="pl-PL" altLang="pl-PL" sz="1400" dirty="0">
                <a:solidFill>
                  <a:srgbClr val="006600"/>
                </a:solidFill>
                <a:latin typeface="Arial" panose="020B0604020202020204" pitchFamily="34" charset="0"/>
              </a:rPr>
              <a:t>fazie B+R nie wprowadzamy konieczności uzyskania efektu ekologicznego do umowy o dofinansowanie, określamy natomiast </a:t>
            </a:r>
            <a:r>
              <a:rPr lang="pl-PL" altLang="pl-PL" sz="1400" dirty="0" smtClean="0">
                <a:solidFill>
                  <a:srgbClr val="006600"/>
                </a:solidFill>
                <a:latin typeface="Arial" panose="020B0604020202020204" pitchFamily="34" charset="0"/>
              </a:rPr>
              <a:t>obszar, </a:t>
            </a:r>
            <a:r>
              <a:rPr lang="pl-PL" altLang="pl-PL" sz="1400" dirty="0">
                <a:solidFill>
                  <a:srgbClr val="006600"/>
                </a:solidFill>
                <a:latin typeface="Arial" panose="020B0604020202020204" pitchFamily="34" charset="0"/>
              </a:rPr>
              <a:t>w którym spodziewamy </a:t>
            </a:r>
            <a:r>
              <a:rPr lang="pl-PL" altLang="pl-PL" sz="1400" dirty="0" smtClean="0">
                <a:solidFill>
                  <a:srgbClr val="006600"/>
                </a:solidFill>
                <a:latin typeface="Arial" panose="020B0604020202020204" pitchFamily="34" charset="0"/>
              </a:rPr>
              <a:t>się największego </a:t>
            </a:r>
            <a:r>
              <a:rPr lang="pl-PL" altLang="pl-PL" sz="1400" dirty="0">
                <a:solidFill>
                  <a:srgbClr val="006600"/>
                </a:solidFill>
                <a:latin typeface="Arial" panose="020B0604020202020204" pitchFamily="34" charset="0"/>
              </a:rPr>
              <a:t>efektu, będącego jednocześnie największą przewagą konkurencyjną, uprawdopodabniamy możliwość jego osiągnięcia w porównaniu do szeroko stosowanych rozwiązań oraz sparametryzowaną metodologię jego obliczenia. </a:t>
            </a:r>
            <a:r>
              <a:rPr lang="pl-PL" altLang="pl-PL" sz="1400" dirty="0" smtClean="0">
                <a:solidFill>
                  <a:srgbClr val="006600"/>
                </a:solidFill>
                <a:latin typeface="Arial" panose="020B0604020202020204" pitchFamily="34" charset="0"/>
              </a:rPr>
              <a:t>Doprecyzowania </a:t>
            </a:r>
            <a:r>
              <a:rPr lang="pl-PL" altLang="pl-PL" sz="1400" dirty="0">
                <a:solidFill>
                  <a:srgbClr val="006600"/>
                </a:solidFill>
                <a:latin typeface="Arial" panose="020B0604020202020204" pitchFamily="34" charset="0"/>
              </a:rPr>
              <a:t>i ewentualnej parametryzacji efektu oczekuje się na końcowym etapie realizacji przedsięwzięcia w ramach fazy B+R, np. w Raporcie Końcowym.</a:t>
            </a:r>
          </a:p>
          <a:p>
            <a:endParaRPr lang="pl-PL" sz="1400" dirty="0" smtClean="0">
              <a:solidFill>
                <a:schemeClr val="accent2"/>
              </a:solidFill>
            </a:endParaRPr>
          </a:p>
          <a:p>
            <a:endParaRPr lang="pl-PL" sz="1400" dirty="0">
              <a:solidFill>
                <a:schemeClr val="accent2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5409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77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FF5800"/>
      </a:accent1>
      <a:accent2>
        <a:srgbClr val="FF3C00"/>
      </a:accent2>
      <a:accent3>
        <a:srgbClr val="FB1E00"/>
      </a:accent3>
      <a:accent4>
        <a:srgbClr val="F70000"/>
      </a:accent4>
      <a:accent5>
        <a:srgbClr val="F1001C"/>
      </a:accent5>
      <a:accent6>
        <a:srgbClr val="EA0038"/>
      </a:accent6>
      <a:hlink>
        <a:srgbClr val="5B9BD5"/>
      </a:hlink>
      <a:folHlink>
        <a:srgbClr val="70AD47"/>
      </a:folHlink>
    </a:clrScheme>
    <a:fontScheme name="NFOŚiGW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2961</TotalTime>
  <Words>4061</Words>
  <Application>Microsoft Office PowerPoint</Application>
  <PresentationFormat>Panoramiczny</PresentationFormat>
  <Paragraphs>341</Paragraphs>
  <Slides>25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33" baseType="lpstr">
      <vt:lpstr>Arial</vt:lpstr>
      <vt:lpstr>Calibri</vt:lpstr>
      <vt:lpstr>Open Sans</vt:lpstr>
      <vt:lpstr>Poppins</vt:lpstr>
      <vt:lpstr>Raleway Light</vt:lpstr>
      <vt:lpstr>Tahoma</vt:lpstr>
      <vt:lpstr>Wingdings</vt:lpstr>
      <vt:lpstr>Office Theme</vt:lpstr>
      <vt:lpstr>Sokół – wdrożenie innowacyjnych technologii środowiskowych             \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Kołodziej Anna</cp:lastModifiedBy>
  <cp:revision>519</cp:revision>
  <cp:lastPrinted>2020-03-05T15:29:17Z</cp:lastPrinted>
  <dcterms:created xsi:type="dcterms:W3CDTF">2019-07-25T04:51:43Z</dcterms:created>
  <dcterms:modified xsi:type="dcterms:W3CDTF">2020-03-09T13:48:27Z</dcterms:modified>
</cp:coreProperties>
</file>