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9" r:id="rId3"/>
    <p:sldId id="307" r:id="rId4"/>
    <p:sldId id="301" r:id="rId5"/>
    <p:sldId id="312" r:id="rId6"/>
    <p:sldId id="303" r:id="rId7"/>
    <p:sldId id="308" r:id="rId8"/>
    <p:sldId id="304" r:id="rId9"/>
    <p:sldId id="305" r:id="rId10"/>
    <p:sldId id="309" r:id="rId11"/>
    <p:sldId id="311" r:id="rId12"/>
    <p:sldId id="310" r:id="rId13"/>
    <p:sldId id="313" r:id="rId14"/>
    <p:sldId id="314" r:id="rId15"/>
    <p:sldId id="316" r:id="rId16"/>
    <p:sldId id="317" r:id="rId17"/>
    <p:sldId id="315" r:id="rId18"/>
    <p:sldId id="30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272D"/>
    <a:srgbClr val="026937"/>
    <a:srgbClr val="000000"/>
    <a:srgbClr val="26352B"/>
    <a:srgbClr val="FF5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08" autoAdjust="0"/>
    <p:restoredTop sz="64025" autoAdjust="0"/>
  </p:normalViewPr>
  <p:slideViewPr>
    <p:cSldViewPr snapToGrid="0">
      <p:cViewPr varScale="1">
        <p:scale>
          <a:sx n="68" d="100"/>
          <a:sy n="68" d="100"/>
        </p:scale>
        <p:origin x="37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355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image" Target="../media/image11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CBDD93-C0CF-4F73-9B75-395BBB08F827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1E5E81CD-3C98-4B0D-9848-61CE0CEFC6C6}">
      <dgm:prSet phldrT="[Tekst]" custT="1"/>
      <dgm:spPr>
        <a:noFill/>
        <a:ln w="19050">
          <a:solidFill>
            <a:srgbClr val="FF0000">
              <a:alpha val="90000"/>
            </a:srgbClr>
          </a:solidFill>
        </a:ln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pl-PL" sz="1800" dirty="0" smtClean="0">
              <a:solidFill>
                <a:srgbClr val="FF0000"/>
              </a:solidFill>
            </a:rPr>
            <a:t> I – V nabór wniosków: 2017 r.  - 2019 r.</a:t>
          </a:r>
        </a:p>
      </dgm:t>
    </dgm:pt>
    <dgm:pt modelId="{6EAC7075-3D5C-4E4D-9DA8-C8E9D8E829DA}" type="parTrans" cxnId="{ED30445E-135F-402E-A565-FB1731C90E23}">
      <dgm:prSet/>
      <dgm:spPr/>
      <dgm:t>
        <a:bodyPr/>
        <a:lstStyle/>
        <a:p>
          <a:endParaRPr lang="pl-PL"/>
        </a:p>
      </dgm:t>
    </dgm:pt>
    <dgm:pt modelId="{56052563-F87E-45AA-BFCE-7D69F37E2638}" type="sibTrans" cxnId="{ED30445E-135F-402E-A565-FB1731C90E23}">
      <dgm:prSet/>
      <dgm:spPr/>
      <dgm:t>
        <a:bodyPr/>
        <a:lstStyle/>
        <a:p>
          <a:endParaRPr lang="pl-PL"/>
        </a:p>
      </dgm:t>
    </dgm:pt>
    <dgm:pt modelId="{E7DAAD12-F8B5-4AD2-BB8C-6256F3A48C0F}">
      <dgm:prSet phldrT="[Tekst]" custT="1"/>
      <dgm:spPr>
        <a:solidFill>
          <a:srgbClr val="002060"/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pl-PL" sz="1800" dirty="0"/>
        </a:p>
      </dgm:t>
    </dgm:pt>
    <dgm:pt modelId="{462F3547-5572-4888-A861-245F1F09852F}" type="parTrans" cxnId="{041FCF95-D15F-4975-8B69-1EC2F80A982F}">
      <dgm:prSet/>
      <dgm:spPr/>
      <dgm:t>
        <a:bodyPr/>
        <a:lstStyle/>
        <a:p>
          <a:endParaRPr lang="pl-PL"/>
        </a:p>
      </dgm:t>
    </dgm:pt>
    <dgm:pt modelId="{5DC82FEA-9934-41D6-9282-37F81DAD9AFA}" type="sibTrans" cxnId="{041FCF95-D15F-4975-8B69-1EC2F80A982F}">
      <dgm:prSet/>
      <dgm:spPr/>
      <dgm:t>
        <a:bodyPr/>
        <a:lstStyle/>
        <a:p>
          <a:endParaRPr lang="pl-PL"/>
        </a:p>
      </dgm:t>
    </dgm:pt>
    <dgm:pt modelId="{9DE96A74-7D29-4DC3-A988-44DC3583291D}">
      <dgm:prSet phldrT="[Tekst]" custT="1"/>
      <dgm:spPr>
        <a:noFill/>
        <a:ln w="19050">
          <a:solidFill>
            <a:srgbClr val="FF0000">
              <a:alpha val="90000"/>
            </a:srgbClr>
          </a:solidFill>
        </a:ln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pl-PL" sz="1100" b="0" i="0" dirty="0" smtClean="0">
              <a:solidFill>
                <a:schemeClr val="accent1">
                  <a:lumMod val="50000"/>
                </a:schemeClr>
              </a:solidFill>
            </a:rPr>
            <a:t> </a:t>
          </a:r>
          <a:r>
            <a:rPr lang="pl-PL" sz="1800" dirty="0" smtClean="0">
              <a:solidFill>
                <a:srgbClr val="FF0000"/>
              </a:solidFill>
            </a:rPr>
            <a:t>wpłynęło 154 wnioski</a:t>
          </a:r>
          <a:endParaRPr lang="pl-PL" sz="1800" dirty="0">
            <a:solidFill>
              <a:srgbClr val="FF0000"/>
            </a:solidFill>
          </a:endParaRPr>
        </a:p>
      </dgm:t>
    </dgm:pt>
    <dgm:pt modelId="{99E9F97E-0129-4E37-BF76-49B3DB7B5AEF}" type="parTrans" cxnId="{F2D22B86-4E4D-46F1-B9FB-BECFEFE9FE2B}">
      <dgm:prSet/>
      <dgm:spPr/>
      <dgm:t>
        <a:bodyPr/>
        <a:lstStyle/>
        <a:p>
          <a:endParaRPr lang="pl-PL"/>
        </a:p>
      </dgm:t>
    </dgm:pt>
    <dgm:pt modelId="{E85E94BC-8346-4E9F-8A5A-CBF91DE50CED}" type="sibTrans" cxnId="{F2D22B86-4E4D-46F1-B9FB-BECFEFE9FE2B}">
      <dgm:prSet/>
      <dgm:spPr/>
      <dgm:t>
        <a:bodyPr/>
        <a:lstStyle/>
        <a:p>
          <a:endParaRPr lang="pl-PL"/>
        </a:p>
      </dgm:t>
    </dgm:pt>
    <dgm:pt modelId="{4BA5E351-A07F-4CEE-9827-97AFD1C5472F}">
      <dgm:prSet phldrT="[Tekst]" custT="1"/>
      <dgm:spPr>
        <a:solidFill>
          <a:srgbClr val="002060"/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pl-PL" sz="1800" dirty="0"/>
        </a:p>
      </dgm:t>
    </dgm:pt>
    <dgm:pt modelId="{1BD9D50B-0FB6-4C5C-B9BB-89272820C720}" type="sibTrans" cxnId="{DDD9BF49-A62E-4B64-A4E1-B8AF1084084E}">
      <dgm:prSet/>
      <dgm:spPr/>
      <dgm:t>
        <a:bodyPr/>
        <a:lstStyle/>
        <a:p>
          <a:endParaRPr lang="pl-PL"/>
        </a:p>
      </dgm:t>
    </dgm:pt>
    <dgm:pt modelId="{D8A78BC2-5FB6-44D0-8112-36762495DB48}" type="parTrans" cxnId="{DDD9BF49-A62E-4B64-A4E1-B8AF1084084E}">
      <dgm:prSet/>
      <dgm:spPr/>
      <dgm:t>
        <a:bodyPr/>
        <a:lstStyle/>
        <a:p>
          <a:endParaRPr lang="pl-PL"/>
        </a:p>
      </dgm:t>
    </dgm:pt>
    <dgm:pt modelId="{0D5DC13F-9A7A-4A24-91F6-065CF151A39C}">
      <dgm:prSet phldrT="[Tekst]" custT="1"/>
      <dgm:spPr>
        <a:noFill/>
        <a:ln w="19050">
          <a:solidFill>
            <a:srgbClr val="FF0000">
              <a:alpha val="90000"/>
            </a:srgbClr>
          </a:solidFill>
        </a:ln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pl-PL" sz="1800" b="1" dirty="0" smtClean="0">
              <a:solidFill>
                <a:srgbClr val="FF0000"/>
              </a:solidFill>
            </a:rPr>
            <a:t>VI nabór  wniosków: </a:t>
          </a:r>
        </a:p>
        <a:p>
          <a:r>
            <a:rPr lang="pl-PL" sz="1800" b="1" dirty="0" smtClean="0">
              <a:solidFill>
                <a:srgbClr val="FF0000"/>
              </a:solidFill>
            </a:rPr>
            <a:t>17.02-29.05.2020</a:t>
          </a:r>
          <a:endParaRPr lang="pl-PL" sz="1800" b="1" dirty="0">
            <a:solidFill>
              <a:srgbClr val="FF0000"/>
            </a:solidFill>
          </a:endParaRPr>
        </a:p>
      </dgm:t>
    </dgm:pt>
    <dgm:pt modelId="{E1CC9465-8C54-46E4-9B87-41E29EE90F18}" type="parTrans" cxnId="{171F4710-AA03-4DAB-90C7-2E7D0143A648}">
      <dgm:prSet/>
      <dgm:spPr/>
      <dgm:t>
        <a:bodyPr/>
        <a:lstStyle/>
        <a:p>
          <a:endParaRPr lang="pl-PL"/>
        </a:p>
      </dgm:t>
    </dgm:pt>
    <dgm:pt modelId="{6A3B1391-26CD-4980-8CB5-23E41156E604}" type="sibTrans" cxnId="{171F4710-AA03-4DAB-90C7-2E7D0143A648}">
      <dgm:prSet/>
      <dgm:spPr/>
      <dgm:t>
        <a:bodyPr/>
        <a:lstStyle/>
        <a:p>
          <a:endParaRPr lang="pl-PL"/>
        </a:p>
      </dgm:t>
    </dgm:pt>
    <dgm:pt modelId="{F8C36F50-3F1A-40DC-8426-8A714B3BCEA0}">
      <dgm:prSet phldrT="[Tekst]" custT="1"/>
      <dgm:spPr>
        <a:noFill/>
        <a:ln w="19050">
          <a:solidFill>
            <a:srgbClr val="FF0000">
              <a:alpha val="90000"/>
            </a:srgbClr>
          </a:solidFill>
        </a:ln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pl-PL" sz="1100" b="0" i="0" dirty="0">
            <a:solidFill>
              <a:schemeClr val="accent1">
                <a:lumMod val="50000"/>
              </a:schemeClr>
            </a:solidFill>
          </a:endParaRPr>
        </a:p>
      </dgm:t>
    </dgm:pt>
    <dgm:pt modelId="{8ABE8251-DBEA-4227-8635-3FE823B60FC8}" type="parTrans" cxnId="{5E7B7A05-6928-4028-9981-41E60D790F08}">
      <dgm:prSet/>
      <dgm:spPr/>
      <dgm:t>
        <a:bodyPr/>
        <a:lstStyle/>
        <a:p>
          <a:endParaRPr lang="pl-PL"/>
        </a:p>
      </dgm:t>
    </dgm:pt>
    <dgm:pt modelId="{17205FA0-6ADF-4C9E-B549-7FED85974038}" type="sibTrans" cxnId="{5E7B7A05-6928-4028-9981-41E60D790F08}">
      <dgm:prSet/>
      <dgm:spPr/>
      <dgm:t>
        <a:bodyPr/>
        <a:lstStyle/>
        <a:p>
          <a:endParaRPr lang="pl-PL"/>
        </a:p>
      </dgm:t>
    </dgm:pt>
    <dgm:pt modelId="{97ABA9A9-AF75-44B6-A2CE-6A3901B58CE4}" type="pres">
      <dgm:prSet presAssocID="{83CBDD93-C0CF-4F73-9B75-395BBB08F827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pl-PL"/>
        </a:p>
      </dgm:t>
    </dgm:pt>
    <dgm:pt modelId="{5BCFD55D-99C8-43B5-A160-8AB44E838168}" type="pres">
      <dgm:prSet presAssocID="{4BA5E351-A07F-4CEE-9827-97AFD1C5472F}" presName="horFlow" presStyleCnt="0"/>
      <dgm:spPr/>
    </dgm:pt>
    <dgm:pt modelId="{C809E4D8-79F5-47DD-8F8A-0EAB9D0DA9B8}" type="pres">
      <dgm:prSet presAssocID="{4BA5E351-A07F-4CEE-9827-97AFD1C5472F}" presName="bigChev" presStyleLbl="node1" presStyleIdx="0" presStyleCnt="2" custAng="0" custScaleX="57366" custScaleY="89481" custLinFactNeighborX="-15" custLinFactNeighborY="-6438"/>
      <dgm:spPr/>
      <dgm:t>
        <a:bodyPr/>
        <a:lstStyle/>
        <a:p>
          <a:endParaRPr lang="pl-PL"/>
        </a:p>
      </dgm:t>
    </dgm:pt>
    <dgm:pt modelId="{C58FB27D-3A1A-4B48-BA20-CD7FB893733C}" type="pres">
      <dgm:prSet presAssocID="{6EAC7075-3D5C-4E4D-9DA8-C8E9D8E829DA}" presName="parTrans" presStyleCnt="0"/>
      <dgm:spPr/>
    </dgm:pt>
    <dgm:pt modelId="{F4C853E0-B39B-4F83-B20E-96D224CC3430}" type="pres">
      <dgm:prSet presAssocID="{1E5E81CD-3C98-4B0D-9848-61CE0CEFC6C6}" presName="node" presStyleLbl="alignAccFollowNode1" presStyleIdx="0" presStyleCnt="4" custScaleX="88398" custScaleY="115120" custLinFactNeighborX="8626" custLinFactNeighborY="-335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0E6E28B-501E-4074-9412-070C13D3AD81}" type="pres">
      <dgm:prSet presAssocID="{56052563-F87E-45AA-BFCE-7D69F37E2638}" presName="sibTrans" presStyleCnt="0"/>
      <dgm:spPr/>
    </dgm:pt>
    <dgm:pt modelId="{D4BEE7ED-CD0F-4150-9D39-3CAC45F4BC20}" type="pres">
      <dgm:prSet presAssocID="{0D5DC13F-9A7A-4A24-91F6-065CF151A39C}" presName="node" presStyleLbl="alignAccFollowNode1" presStyleIdx="1" presStyleCnt="4" custScaleX="98501" custScaleY="120021" custLinFactNeighborX="83541" custLinFactNeighborY="277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F8063BC-3A9A-493A-ABE9-41BE64F15B20}" type="pres">
      <dgm:prSet presAssocID="{4BA5E351-A07F-4CEE-9827-97AFD1C5472F}" presName="vSp" presStyleCnt="0"/>
      <dgm:spPr/>
    </dgm:pt>
    <dgm:pt modelId="{8917D7B6-B86F-41DD-9F3E-B87AF09B1E16}" type="pres">
      <dgm:prSet presAssocID="{E7DAAD12-F8B5-4AD2-BB8C-6256F3A48C0F}" presName="horFlow" presStyleCnt="0"/>
      <dgm:spPr/>
    </dgm:pt>
    <dgm:pt modelId="{D168C1F2-5573-41C8-945F-E8C0F7413CA2}" type="pres">
      <dgm:prSet presAssocID="{E7DAAD12-F8B5-4AD2-BB8C-6256F3A48C0F}" presName="bigChev" presStyleLbl="node1" presStyleIdx="1" presStyleCnt="2" custAng="0" custScaleX="55321" custScaleY="86930" custLinFactNeighborX="-800" custLinFactNeighborY="-2304"/>
      <dgm:spPr/>
      <dgm:t>
        <a:bodyPr/>
        <a:lstStyle/>
        <a:p>
          <a:endParaRPr lang="pl-PL"/>
        </a:p>
      </dgm:t>
    </dgm:pt>
    <dgm:pt modelId="{5FF08ED2-A857-43A2-A246-251811AFE730}" type="pres">
      <dgm:prSet presAssocID="{99E9F97E-0129-4E37-BF76-49B3DB7B5AEF}" presName="parTrans" presStyleCnt="0"/>
      <dgm:spPr/>
    </dgm:pt>
    <dgm:pt modelId="{D8B01F1B-3D94-4EAA-A2A5-EDF6D0E156ED}" type="pres">
      <dgm:prSet presAssocID="{9DE96A74-7D29-4DC3-A988-44DC3583291D}" presName="node" presStyleLbl="alignAccFollowNode1" presStyleIdx="2" presStyleCnt="4" custScaleX="88320" custScaleY="106257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F2A7D3A-73FD-4DDF-AA29-E8E4C90F00C2}" type="pres">
      <dgm:prSet presAssocID="{E85E94BC-8346-4E9F-8A5A-CBF91DE50CED}" presName="sibTrans" presStyleCnt="0"/>
      <dgm:spPr/>
    </dgm:pt>
    <dgm:pt modelId="{4E4A8A96-F55F-4F55-9F24-0BE562A9F614}" type="pres">
      <dgm:prSet presAssocID="{F8C36F50-3F1A-40DC-8426-8A714B3BCEA0}" presName="node" presStyleLbl="alignAccFollowNode1" presStyleIdx="3" presStyleCnt="4" custScaleX="97302" custLinFactNeighborX="21546" custLinFactNeighborY="205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EB01360A-1C38-4720-AB44-928C0DD3E88B}" type="presOf" srcId="{E7DAAD12-F8B5-4AD2-BB8C-6256F3A48C0F}" destId="{D168C1F2-5573-41C8-945F-E8C0F7413CA2}" srcOrd="0" destOrd="0" presId="urn:microsoft.com/office/officeart/2005/8/layout/lProcess3"/>
    <dgm:cxn modelId="{0AD70E1D-AC45-4F9F-8940-574696222871}" type="presOf" srcId="{0D5DC13F-9A7A-4A24-91F6-065CF151A39C}" destId="{D4BEE7ED-CD0F-4150-9D39-3CAC45F4BC20}" srcOrd="0" destOrd="0" presId="urn:microsoft.com/office/officeart/2005/8/layout/lProcess3"/>
    <dgm:cxn modelId="{FFDC3044-B418-4E69-9D6E-5A2A13D250A8}" type="presOf" srcId="{83CBDD93-C0CF-4F73-9B75-395BBB08F827}" destId="{97ABA9A9-AF75-44B6-A2CE-6A3901B58CE4}" srcOrd="0" destOrd="0" presId="urn:microsoft.com/office/officeart/2005/8/layout/lProcess3"/>
    <dgm:cxn modelId="{A0FF6CEA-82B0-44B5-B6BC-A6D1F8268389}" type="presOf" srcId="{F8C36F50-3F1A-40DC-8426-8A714B3BCEA0}" destId="{4E4A8A96-F55F-4F55-9F24-0BE562A9F614}" srcOrd="0" destOrd="0" presId="urn:microsoft.com/office/officeart/2005/8/layout/lProcess3"/>
    <dgm:cxn modelId="{5E7B7A05-6928-4028-9981-41E60D790F08}" srcId="{E7DAAD12-F8B5-4AD2-BB8C-6256F3A48C0F}" destId="{F8C36F50-3F1A-40DC-8426-8A714B3BCEA0}" srcOrd="1" destOrd="0" parTransId="{8ABE8251-DBEA-4227-8635-3FE823B60FC8}" sibTransId="{17205FA0-6ADF-4C9E-B549-7FED85974038}"/>
    <dgm:cxn modelId="{ED30445E-135F-402E-A565-FB1731C90E23}" srcId="{4BA5E351-A07F-4CEE-9827-97AFD1C5472F}" destId="{1E5E81CD-3C98-4B0D-9848-61CE0CEFC6C6}" srcOrd="0" destOrd="0" parTransId="{6EAC7075-3D5C-4E4D-9DA8-C8E9D8E829DA}" sibTransId="{56052563-F87E-45AA-BFCE-7D69F37E2638}"/>
    <dgm:cxn modelId="{ABFB00D2-E9B8-4227-B0F9-EF19B2A193E0}" type="presOf" srcId="{4BA5E351-A07F-4CEE-9827-97AFD1C5472F}" destId="{C809E4D8-79F5-47DD-8F8A-0EAB9D0DA9B8}" srcOrd="0" destOrd="0" presId="urn:microsoft.com/office/officeart/2005/8/layout/lProcess3"/>
    <dgm:cxn modelId="{F2D22B86-4E4D-46F1-B9FB-BECFEFE9FE2B}" srcId="{E7DAAD12-F8B5-4AD2-BB8C-6256F3A48C0F}" destId="{9DE96A74-7D29-4DC3-A988-44DC3583291D}" srcOrd="0" destOrd="0" parTransId="{99E9F97E-0129-4E37-BF76-49B3DB7B5AEF}" sibTransId="{E85E94BC-8346-4E9F-8A5A-CBF91DE50CED}"/>
    <dgm:cxn modelId="{E0029606-BE9B-43F6-9CD0-0A06C367E659}" type="presOf" srcId="{9DE96A74-7D29-4DC3-A988-44DC3583291D}" destId="{D8B01F1B-3D94-4EAA-A2A5-EDF6D0E156ED}" srcOrd="0" destOrd="0" presId="urn:microsoft.com/office/officeart/2005/8/layout/lProcess3"/>
    <dgm:cxn modelId="{171F4710-AA03-4DAB-90C7-2E7D0143A648}" srcId="{4BA5E351-A07F-4CEE-9827-97AFD1C5472F}" destId="{0D5DC13F-9A7A-4A24-91F6-065CF151A39C}" srcOrd="1" destOrd="0" parTransId="{E1CC9465-8C54-46E4-9B87-41E29EE90F18}" sibTransId="{6A3B1391-26CD-4980-8CB5-23E41156E604}"/>
    <dgm:cxn modelId="{A1A83DAA-257B-4DC1-AC51-18B1F97C2C7F}" type="presOf" srcId="{1E5E81CD-3C98-4B0D-9848-61CE0CEFC6C6}" destId="{F4C853E0-B39B-4F83-B20E-96D224CC3430}" srcOrd="0" destOrd="0" presId="urn:microsoft.com/office/officeart/2005/8/layout/lProcess3"/>
    <dgm:cxn modelId="{DDD9BF49-A62E-4B64-A4E1-B8AF1084084E}" srcId="{83CBDD93-C0CF-4F73-9B75-395BBB08F827}" destId="{4BA5E351-A07F-4CEE-9827-97AFD1C5472F}" srcOrd="0" destOrd="0" parTransId="{D8A78BC2-5FB6-44D0-8112-36762495DB48}" sibTransId="{1BD9D50B-0FB6-4C5C-B9BB-89272820C720}"/>
    <dgm:cxn modelId="{041FCF95-D15F-4975-8B69-1EC2F80A982F}" srcId="{83CBDD93-C0CF-4F73-9B75-395BBB08F827}" destId="{E7DAAD12-F8B5-4AD2-BB8C-6256F3A48C0F}" srcOrd="1" destOrd="0" parTransId="{462F3547-5572-4888-A861-245F1F09852F}" sibTransId="{5DC82FEA-9934-41D6-9282-37F81DAD9AFA}"/>
    <dgm:cxn modelId="{8A3ED2FF-6BA3-46B8-91EC-869C6D0B0059}" type="presParOf" srcId="{97ABA9A9-AF75-44B6-A2CE-6A3901B58CE4}" destId="{5BCFD55D-99C8-43B5-A160-8AB44E838168}" srcOrd="0" destOrd="0" presId="urn:microsoft.com/office/officeart/2005/8/layout/lProcess3"/>
    <dgm:cxn modelId="{3F6B3EFC-F14F-4686-A78A-9FD92854C1F5}" type="presParOf" srcId="{5BCFD55D-99C8-43B5-A160-8AB44E838168}" destId="{C809E4D8-79F5-47DD-8F8A-0EAB9D0DA9B8}" srcOrd="0" destOrd="0" presId="urn:microsoft.com/office/officeart/2005/8/layout/lProcess3"/>
    <dgm:cxn modelId="{24C01585-6A40-4FEB-8947-4A95DAE06FD4}" type="presParOf" srcId="{5BCFD55D-99C8-43B5-A160-8AB44E838168}" destId="{C58FB27D-3A1A-4B48-BA20-CD7FB893733C}" srcOrd="1" destOrd="0" presId="urn:microsoft.com/office/officeart/2005/8/layout/lProcess3"/>
    <dgm:cxn modelId="{D6B4372A-878C-49F9-A486-2C786AFE1DEC}" type="presParOf" srcId="{5BCFD55D-99C8-43B5-A160-8AB44E838168}" destId="{F4C853E0-B39B-4F83-B20E-96D224CC3430}" srcOrd="2" destOrd="0" presId="urn:microsoft.com/office/officeart/2005/8/layout/lProcess3"/>
    <dgm:cxn modelId="{44E55251-2002-413D-B1FB-930AEA729B59}" type="presParOf" srcId="{5BCFD55D-99C8-43B5-A160-8AB44E838168}" destId="{50E6E28B-501E-4074-9412-070C13D3AD81}" srcOrd="3" destOrd="0" presId="urn:microsoft.com/office/officeart/2005/8/layout/lProcess3"/>
    <dgm:cxn modelId="{01A7863F-563C-47EA-82E4-7E8233FFEB67}" type="presParOf" srcId="{5BCFD55D-99C8-43B5-A160-8AB44E838168}" destId="{D4BEE7ED-CD0F-4150-9D39-3CAC45F4BC20}" srcOrd="4" destOrd="0" presId="urn:microsoft.com/office/officeart/2005/8/layout/lProcess3"/>
    <dgm:cxn modelId="{3A286CFC-FCB6-410E-B26B-885B1C08C99D}" type="presParOf" srcId="{97ABA9A9-AF75-44B6-A2CE-6A3901B58CE4}" destId="{BF8063BC-3A9A-493A-ABE9-41BE64F15B20}" srcOrd="1" destOrd="0" presId="urn:microsoft.com/office/officeart/2005/8/layout/lProcess3"/>
    <dgm:cxn modelId="{B66B4960-36C5-4786-B883-583D61DC9158}" type="presParOf" srcId="{97ABA9A9-AF75-44B6-A2CE-6A3901B58CE4}" destId="{8917D7B6-B86F-41DD-9F3E-B87AF09B1E16}" srcOrd="2" destOrd="0" presId="urn:microsoft.com/office/officeart/2005/8/layout/lProcess3"/>
    <dgm:cxn modelId="{6E922404-4F54-4900-B997-C1BC94DA0FFD}" type="presParOf" srcId="{8917D7B6-B86F-41DD-9F3E-B87AF09B1E16}" destId="{D168C1F2-5573-41C8-945F-E8C0F7413CA2}" srcOrd="0" destOrd="0" presId="urn:microsoft.com/office/officeart/2005/8/layout/lProcess3"/>
    <dgm:cxn modelId="{61AE2344-64ED-4DA6-A44A-BD25E85FA19C}" type="presParOf" srcId="{8917D7B6-B86F-41DD-9F3E-B87AF09B1E16}" destId="{5FF08ED2-A857-43A2-A246-251811AFE730}" srcOrd="1" destOrd="0" presId="urn:microsoft.com/office/officeart/2005/8/layout/lProcess3"/>
    <dgm:cxn modelId="{A4BCBF19-881C-413A-BE6B-93011E2BFB43}" type="presParOf" srcId="{8917D7B6-B86F-41DD-9F3E-B87AF09B1E16}" destId="{D8B01F1B-3D94-4EAA-A2A5-EDF6D0E156ED}" srcOrd="2" destOrd="0" presId="urn:microsoft.com/office/officeart/2005/8/layout/lProcess3"/>
    <dgm:cxn modelId="{C7DC5BC1-B865-4490-BDB5-BB7E13E4D2F0}" type="presParOf" srcId="{8917D7B6-B86F-41DD-9F3E-B87AF09B1E16}" destId="{BF2A7D3A-73FD-4DDF-AA29-E8E4C90F00C2}" srcOrd="3" destOrd="0" presId="urn:microsoft.com/office/officeart/2005/8/layout/lProcess3"/>
    <dgm:cxn modelId="{52422896-2739-4B56-9092-04838105AAFB}" type="presParOf" srcId="{8917D7B6-B86F-41DD-9F3E-B87AF09B1E16}" destId="{4E4A8A96-F55F-4F55-9F24-0BE562A9F614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9C21627-780D-44BC-9961-0071EA10F96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D869F250-6C24-4AC1-B92D-A41DE98D9923}">
      <dgm:prSet phldrT="[Tekst]" custT="1"/>
      <dgm:spPr>
        <a:solidFill>
          <a:srgbClr val="002060"/>
        </a:solidFill>
      </dgm:spPr>
      <dgm:t>
        <a:bodyPr/>
        <a:lstStyle/>
        <a:p>
          <a:endParaRPr lang="pl-PL" sz="2800" dirty="0" smtClean="0"/>
        </a:p>
        <a:p>
          <a:r>
            <a:rPr lang="pl-PL" sz="2800" dirty="0" smtClean="0"/>
            <a:t>Faza B+R:</a:t>
          </a:r>
        </a:p>
        <a:p>
          <a:endParaRPr lang="pl-PL" sz="1600" dirty="0" smtClean="0">
            <a:solidFill>
              <a:schemeClr val="bg1"/>
            </a:solidFill>
          </a:endParaRPr>
        </a:p>
      </dgm:t>
    </dgm:pt>
    <dgm:pt modelId="{5703F8D2-8F3A-422D-A0D3-A8F7DE6F6D74}" type="parTrans" cxnId="{6431783A-2A96-437E-86B4-FA6E71B54CEE}">
      <dgm:prSet/>
      <dgm:spPr/>
      <dgm:t>
        <a:bodyPr/>
        <a:lstStyle/>
        <a:p>
          <a:endParaRPr lang="pl-PL"/>
        </a:p>
      </dgm:t>
    </dgm:pt>
    <dgm:pt modelId="{A7A120DA-92C6-4FE0-BC65-E682C53DFE01}" type="sibTrans" cxnId="{6431783A-2A96-437E-86B4-FA6E71B54CEE}">
      <dgm:prSet/>
      <dgm:spPr/>
      <dgm:t>
        <a:bodyPr/>
        <a:lstStyle/>
        <a:p>
          <a:endParaRPr lang="pl-PL"/>
        </a:p>
      </dgm:t>
    </dgm:pt>
    <dgm:pt modelId="{536BE2D1-3512-490C-8A58-709AC5EC8886}">
      <dgm:prSet phldrT="[Tekst]" custT="1"/>
      <dgm:spPr>
        <a:solidFill>
          <a:srgbClr val="002060"/>
        </a:solidFill>
      </dgm:spPr>
      <dgm:t>
        <a:bodyPr/>
        <a:lstStyle/>
        <a:p>
          <a:r>
            <a:rPr lang="pl-PL" sz="2800" dirty="0" smtClean="0"/>
            <a:t>Faza W:</a:t>
          </a:r>
        </a:p>
      </dgm:t>
    </dgm:pt>
    <dgm:pt modelId="{BD8E248E-7170-4572-8D5A-63C63EB8839B}" type="parTrans" cxnId="{7755325F-0EF7-4910-814D-C3AC68688730}">
      <dgm:prSet/>
      <dgm:spPr/>
      <dgm:t>
        <a:bodyPr/>
        <a:lstStyle/>
        <a:p>
          <a:endParaRPr lang="pl-PL"/>
        </a:p>
      </dgm:t>
    </dgm:pt>
    <dgm:pt modelId="{C914708E-F60B-4A0C-8B4C-A8E012B4C573}" type="sibTrans" cxnId="{7755325F-0EF7-4910-814D-C3AC68688730}">
      <dgm:prSet/>
      <dgm:spPr/>
      <dgm:t>
        <a:bodyPr/>
        <a:lstStyle/>
        <a:p>
          <a:endParaRPr lang="pl-PL"/>
        </a:p>
      </dgm:t>
    </dgm:pt>
    <dgm:pt modelId="{97462828-CA4F-4838-BC51-5441ADCBD2F6}" type="pres">
      <dgm:prSet presAssocID="{89C21627-780D-44BC-9961-0071EA10F96F}" presName="linearFlow" presStyleCnt="0">
        <dgm:presLayoutVars>
          <dgm:dir/>
          <dgm:resizeHandles val="exact"/>
        </dgm:presLayoutVars>
      </dgm:prSet>
      <dgm:spPr/>
    </dgm:pt>
    <dgm:pt modelId="{BC3886CF-ECF3-4C63-8EAA-04E15D3311F3}" type="pres">
      <dgm:prSet presAssocID="{D869F250-6C24-4AC1-B92D-A41DE98D9923}" presName="composite" presStyleCnt="0"/>
      <dgm:spPr/>
    </dgm:pt>
    <dgm:pt modelId="{24A1EDBF-FBB5-475D-900D-32FB21838E1A}" type="pres">
      <dgm:prSet presAssocID="{D869F250-6C24-4AC1-B92D-A41DE98D9923}" presName="imgShp" presStyleLbl="fgImgPlace1" presStyleIdx="0" presStyleCnt="2" custScaleX="69478" custScaleY="72196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5778F4A-1DFD-49E0-AE5B-46D4FBE1260C}" type="pres">
      <dgm:prSet presAssocID="{D869F250-6C24-4AC1-B92D-A41DE98D9923}" presName="txShp" presStyleLbl="node1" presStyleIdx="0" presStyleCnt="2" custScaleX="85938" custScaleY="68055" custLinFactNeighborX="-1154" custLinFactNeighborY="632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53E653A-D58D-46A2-9410-0508234FCC88}" type="pres">
      <dgm:prSet presAssocID="{A7A120DA-92C6-4FE0-BC65-E682C53DFE01}" presName="spacing" presStyleCnt="0"/>
      <dgm:spPr/>
    </dgm:pt>
    <dgm:pt modelId="{511BACC3-E748-4EB4-82E4-69512E7863E3}" type="pres">
      <dgm:prSet presAssocID="{536BE2D1-3512-490C-8A58-709AC5EC8886}" presName="composite" presStyleCnt="0"/>
      <dgm:spPr/>
    </dgm:pt>
    <dgm:pt modelId="{592C33B1-FCE7-4DD6-83FD-DE5560447CA0}" type="pres">
      <dgm:prSet presAssocID="{536BE2D1-3512-490C-8A58-709AC5EC8886}" presName="imgShp" presStyleLbl="fgImgPlace1" presStyleIdx="1" presStyleCnt="2" custScaleX="71580" custScaleY="69829"/>
      <dgm:spPr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8BA7355-2B1D-4021-A10A-B83F80F92871}" type="pres">
      <dgm:prSet presAssocID="{536BE2D1-3512-490C-8A58-709AC5EC8886}" presName="txShp" presStyleLbl="node1" presStyleIdx="1" presStyleCnt="2" custScaleX="90337" custScaleY="65452" custLinFactNeighborX="-3066" custLinFactNeighborY="-417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7755325F-0EF7-4910-814D-C3AC68688730}" srcId="{89C21627-780D-44BC-9961-0071EA10F96F}" destId="{536BE2D1-3512-490C-8A58-709AC5EC8886}" srcOrd="1" destOrd="0" parTransId="{BD8E248E-7170-4572-8D5A-63C63EB8839B}" sibTransId="{C914708E-F60B-4A0C-8B4C-A8E012B4C573}"/>
    <dgm:cxn modelId="{8103E8BD-B189-4EC1-9765-62D8CCA11AF2}" type="presOf" srcId="{536BE2D1-3512-490C-8A58-709AC5EC8886}" destId="{28BA7355-2B1D-4021-A10A-B83F80F92871}" srcOrd="0" destOrd="0" presId="urn:microsoft.com/office/officeart/2005/8/layout/vList3"/>
    <dgm:cxn modelId="{D840DCEF-F3E9-4746-AEB6-7BD35C2DE07E}" type="presOf" srcId="{D869F250-6C24-4AC1-B92D-A41DE98D9923}" destId="{85778F4A-1DFD-49E0-AE5B-46D4FBE1260C}" srcOrd="0" destOrd="0" presId="urn:microsoft.com/office/officeart/2005/8/layout/vList3"/>
    <dgm:cxn modelId="{6431783A-2A96-437E-86B4-FA6E71B54CEE}" srcId="{89C21627-780D-44BC-9961-0071EA10F96F}" destId="{D869F250-6C24-4AC1-B92D-A41DE98D9923}" srcOrd="0" destOrd="0" parTransId="{5703F8D2-8F3A-422D-A0D3-A8F7DE6F6D74}" sibTransId="{A7A120DA-92C6-4FE0-BC65-E682C53DFE01}"/>
    <dgm:cxn modelId="{16432097-D573-459B-B7F2-DD9D5320D44E}" type="presOf" srcId="{89C21627-780D-44BC-9961-0071EA10F96F}" destId="{97462828-CA4F-4838-BC51-5441ADCBD2F6}" srcOrd="0" destOrd="0" presId="urn:microsoft.com/office/officeart/2005/8/layout/vList3"/>
    <dgm:cxn modelId="{66D3A844-353D-40BA-8FC3-461D551BD00B}" type="presParOf" srcId="{97462828-CA4F-4838-BC51-5441ADCBD2F6}" destId="{BC3886CF-ECF3-4C63-8EAA-04E15D3311F3}" srcOrd="0" destOrd="0" presId="urn:microsoft.com/office/officeart/2005/8/layout/vList3"/>
    <dgm:cxn modelId="{195B8434-5622-4C73-BA4B-894872F742AD}" type="presParOf" srcId="{BC3886CF-ECF3-4C63-8EAA-04E15D3311F3}" destId="{24A1EDBF-FBB5-475D-900D-32FB21838E1A}" srcOrd="0" destOrd="0" presId="urn:microsoft.com/office/officeart/2005/8/layout/vList3"/>
    <dgm:cxn modelId="{7A0E9773-916C-4E35-9CB1-A2FD6F32A5FC}" type="presParOf" srcId="{BC3886CF-ECF3-4C63-8EAA-04E15D3311F3}" destId="{85778F4A-1DFD-49E0-AE5B-46D4FBE1260C}" srcOrd="1" destOrd="0" presId="urn:microsoft.com/office/officeart/2005/8/layout/vList3"/>
    <dgm:cxn modelId="{DB9A5DCD-CD8C-4442-96E1-79A377F47753}" type="presParOf" srcId="{97462828-CA4F-4838-BC51-5441ADCBD2F6}" destId="{D53E653A-D58D-46A2-9410-0508234FCC88}" srcOrd="1" destOrd="0" presId="urn:microsoft.com/office/officeart/2005/8/layout/vList3"/>
    <dgm:cxn modelId="{5F4CEAA9-80AD-4188-A35E-9C940730D5CE}" type="presParOf" srcId="{97462828-CA4F-4838-BC51-5441ADCBD2F6}" destId="{511BACC3-E748-4EB4-82E4-69512E7863E3}" srcOrd="2" destOrd="0" presId="urn:microsoft.com/office/officeart/2005/8/layout/vList3"/>
    <dgm:cxn modelId="{9FF2A470-7804-4B8A-B8D4-E53BF2FFB119}" type="presParOf" srcId="{511BACC3-E748-4EB4-82E4-69512E7863E3}" destId="{592C33B1-FCE7-4DD6-83FD-DE5560447CA0}" srcOrd="0" destOrd="0" presId="urn:microsoft.com/office/officeart/2005/8/layout/vList3"/>
    <dgm:cxn modelId="{BA561020-E7C9-4B5C-AAAA-DF5BFA8BE1E8}" type="presParOf" srcId="{511BACC3-E748-4EB4-82E4-69512E7863E3}" destId="{28BA7355-2B1D-4021-A10A-B83F80F9287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09E4D8-79F5-47DD-8F8A-0EAB9D0DA9B8}">
      <dsp:nvSpPr>
        <dsp:cNvPr id="0" name=""/>
        <dsp:cNvSpPr/>
      </dsp:nvSpPr>
      <dsp:spPr>
        <a:xfrm>
          <a:off x="292" y="118433"/>
          <a:ext cx="2427856" cy="1514813"/>
        </a:xfrm>
        <a:prstGeom prst="chevron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800" kern="1200" dirty="0"/>
        </a:p>
      </dsp:txBody>
      <dsp:txXfrm>
        <a:off x="757699" y="118433"/>
        <a:ext cx="913043" cy="1514813"/>
      </dsp:txXfrm>
    </dsp:sp>
    <dsp:sp modelId="{F4C853E0-B39B-4F83-B20E-96D224CC3430}">
      <dsp:nvSpPr>
        <dsp:cNvPr id="0" name=""/>
        <dsp:cNvSpPr/>
      </dsp:nvSpPr>
      <dsp:spPr>
        <a:xfrm>
          <a:off x="1920464" y="128871"/>
          <a:ext cx="3105195" cy="1617548"/>
        </a:xfrm>
        <a:prstGeom prst="chevron">
          <a:avLst/>
        </a:prstGeom>
        <a:noFill/>
        <a:ln w="19050" cap="flat" cmpd="sng" algn="ctr">
          <a:solidFill>
            <a:srgbClr val="FF0000">
              <a:alpha val="90000"/>
            </a:srgb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kern="1200" dirty="0" smtClean="0">
              <a:solidFill>
                <a:srgbClr val="FF0000"/>
              </a:solidFill>
            </a:rPr>
            <a:t> I – V nabór wniosków: 2017 r.  - 2019 r.</a:t>
          </a:r>
        </a:p>
      </dsp:txBody>
      <dsp:txXfrm>
        <a:off x="2729238" y="128871"/>
        <a:ext cx="1487647" cy="1617548"/>
      </dsp:txXfrm>
    </dsp:sp>
    <dsp:sp modelId="{D4BEE7ED-CD0F-4150-9D39-3CAC45F4BC20}">
      <dsp:nvSpPr>
        <dsp:cNvPr id="0" name=""/>
        <dsp:cNvSpPr/>
      </dsp:nvSpPr>
      <dsp:spPr>
        <a:xfrm>
          <a:off x="4491829" y="180543"/>
          <a:ext cx="3460087" cy="1686412"/>
        </a:xfrm>
        <a:prstGeom prst="chevron">
          <a:avLst/>
        </a:prstGeom>
        <a:noFill/>
        <a:ln w="19050" cap="flat" cmpd="sng" algn="ctr">
          <a:solidFill>
            <a:srgbClr val="FF0000">
              <a:alpha val="90000"/>
            </a:srgb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>
              <a:solidFill>
                <a:srgbClr val="FF0000"/>
              </a:solidFill>
            </a:rPr>
            <a:t>VI nabór  wniosków: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>
              <a:solidFill>
                <a:srgbClr val="FF0000"/>
              </a:solidFill>
            </a:rPr>
            <a:t>17.02-29.05.2020</a:t>
          </a:r>
          <a:endParaRPr lang="pl-PL" sz="1800" b="1" kern="1200" dirty="0">
            <a:solidFill>
              <a:srgbClr val="FF0000"/>
            </a:solidFill>
          </a:endParaRPr>
        </a:p>
      </dsp:txBody>
      <dsp:txXfrm>
        <a:off x="5335035" y="180543"/>
        <a:ext cx="1773675" cy="1686412"/>
      </dsp:txXfrm>
    </dsp:sp>
    <dsp:sp modelId="{D168C1F2-5573-41C8-945F-E8C0F7413CA2}">
      <dsp:nvSpPr>
        <dsp:cNvPr id="0" name=""/>
        <dsp:cNvSpPr/>
      </dsp:nvSpPr>
      <dsp:spPr>
        <a:xfrm>
          <a:off x="0" y="2036728"/>
          <a:ext cx="2341307" cy="1471628"/>
        </a:xfrm>
        <a:prstGeom prst="chevron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800" kern="1200" dirty="0"/>
        </a:p>
      </dsp:txBody>
      <dsp:txXfrm>
        <a:off x="735814" y="2036728"/>
        <a:ext cx="869679" cy="1471628"/>
      </dsp:txXfrm>
    </dsp:sp>
    <dsp:sp modelId="{D8B01F1B-3D94-4EAA-A2A5-EDF6D0E156ED}">
      <dsp:nvSpPr>
        <dsp:cNvPr id="0" name=""/>
        <dsp:cNvSpPr/>
      </dsp:nvSpPr>
      <dsp:spPr>
        <a:xfrm>
          <a:off x="1791493" y="2065039"/>
          <a:ext cx="3102455" cy="1493014"/>
        </a:xfrm>
        <a:prstGeom prst="chevron">
          <a:avLst/>
        </a:prstGeom>
        <a:noFill/>
        <a:ln w="19050" cap="flat" cmpd="sng" algn="ctr">
          <a:solidFill>
            <a:srgbClr val="FF0000">
              <a:alpha val="90000"/>
            </a:srgb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b="0" i="0" kern="1200" dirty="0" smtClean="0">
              <a:solidFill>
                <a:schemeClr val="accent1">
                  <a:lumMod val="50000"/>
                </a:schemeClr>
              </a:solidFill>
            </a:rPr>
            <a:t> </a:t>
          </a:r>
          <a:r>
            <a:rPr lang="pl-PL" sz="1800" kern="1200" dirty="0" smtClean="0">
              <a:solidFill>
                <a:srgbClr val="FF0000"/>
              </a:solidFill>
            </a:rPr>
            <a:t>wpłynęło 154 wnioski</a:t>
          </a:r>
          <a:endParaRPr lang="pl-PL" sz="1800" kern="1200" dirty="0">
            <a:solidFill>
              <a:srgbClr val="FF0000"/>
            </a:solidFill>
          </a:endParaRPr>
        </a:p>
      </dsp:txBody>
      <dsp:txXfrm>
        <a:off x="2538000" y="2065039"/>
        <a:ext cx="1609441" cy="1493014"/>
      </dsp:txXfrm>
    </dsp:sp>
    <dsp:sp modelId="{4E4A8A96-F55F-4F55-9F24-0BE562A9F614}">
      <dsp:nvSpPr>
        <dsp:cNvPr id="0" name=""/>
        <dsp:cNvSpPr/>
      </dsp:nvSpPr>
      <dsp:spPr>
        <a:xfrm>
          <a:off x="4508124" y="2137886"/>
          <a:ext cx="3417969" cy="1405097"/>
        </a:xfrm>
        <a:prstGeom prst="chevron">
          <a:avLst/>
        </a:prstGeom>
        <a:noFill/>
        <a:ln w="19050" cap="flat" cmpd="sng" algn="ctr">
          <a:solidFill>
            <a:srgbClr val="FF0000">
              <a:alpha val="90000"/>
            </a:srgb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100" b="0" i="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5210673" y="2137886"/>
        <a:ext cx="2012872" cy="14050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778F4A-1DFD-49E0-AE5B-46D4FBE1260C}">
      <dsp:nvSpPr>
        <dsp:cNvPr id="0" name=""/>
        <dsp:cNvSpPr/>
      </dsp:nvSpPr>
      <dsp:spPr>
        <a:xfrm rot="10800000">
          <a:off x="1962318" y="481593"/>
          <a:ext cx="3891892" cy="1552597"/>
        </a:xfrm>
        <a:prstGeom prst="homePlate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6028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kern="1200" dirty="0" smtClean="0"/>
            <a:t>Faza B+R: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600" kern="1200" dirty="0" smtClean="0">
            <a:solidFill>
              <a:schemeClr val="bg1"/>
            </a:solidFill>
          </a:endParaRPr>
        </a:p>
      </dsp:txBody>
      <dsp:txXfrm rot="10800000">
        <a:off x="2350467" y="481593"/>
        <a:ext cx="3503743" cy="1552597"/>
      </dsp:txXfrm>
    </dsp:sp>
    <dsp:sp modelId="{24A1EDBF-FBB5-475D-900D-32FB21838E1A}">
      <dsp:nvSpPr>
        <dsp:cNvPr id="0" name=""/>
        <dsp:cNvSpPr/>
      </dsp:nvSpPr>
      <dsp:spPr>
        <a:xfrm>
          <a:off x="903634" y="290037"/>
          <a:ext cx="1585061" cy="1647069"/>
        </a:xfrm>
        <a:prstGeom prst="ellipse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BA7355-2B1D-4021-A10A-B83F80F92871}">
      <dsp:nvSpPr>
        <dsp:cNvPr id="0" name=""/>
        <dsp:cNvSpPr/>
      </dsp:nvSpPr>
      <dsp:spPr>
        <a:xfrm rot="10800000">
          <a:off x="1738304" y="2572888"/>
          <a:ext cx="4091110" cy="1493212"/>
        </a:xfrm>
        <a:prstGeom prst="homePlate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6028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kern="1200" dirty="0" smtClean="0"/>
            <a:t>Faza W:</a:t>
          </a:r>
        </a:p>
      </dsp:txBody>
      <dsp:txXfrm rot="10800000">
        <a:off x="2111607" y="2572888"/>
        <a:ext cx="3717807" cy="1493212"/>
      </dsp:txXfrm>
    </dsp:sp>
    <dsp:sp modelId="{592C33B1-FCE7-4DD6-83FD-DE5560447CA0}">
      <dsp:nvSpPr>
        <dsp:cNvPr id="0" name=""/>
        <dsp:cNvSpPr/>
      </dsp:nvSpPr>
      <dsp:spPr>
        <a:xfrm>
          <a:off x="841841" y="2618117"/>
          <a:ext cx="1633015" cy="1593068"/>
        </a:xfrm>
        <a:prstGeom prst="ellipse">
          <a:avLst/>
        </a:prstGeom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27AA55-4ECA-41AF-AEE0-578D62CB5406}" type="datetimeFigureOut">
              <a:rPr lang="pl-PL" smtClean="0"/>
              <a:t>2020-03-05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CA4A4-B721-4292-A674-4FDA46DB758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9493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38BD25-442C-487F-82A1-24547AB42E3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519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Biogospodarka rolno-spożywcza, leśno-drzewna i środowiskowa: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Krajowa Inteligentna Specjalizacja nr 2: </a:t>
            </a:r>
            <a:r>
              <a:rPr lang="pl-P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Innowacyjne technologie, procesy i produkty sektora rolno-spożywczego i leśno-drzewnego</a:t>
            </a: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 zakresie: </a:t>
            </a:r>
          </a:p>
          <a:p>
            <a:pPr lvl="1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Indywidualizacji produkcji meblarskiej, pkt 5</a:t>
            </a:r>
          </a:p>
          <a:p>
            <a:pPr lvl="1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Innowacyjnych procesów i produktów w przemyśle celulozowo-papierniczym i opakowaniowym, pkt. 1, 2 i 4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Krajowa Inteligentna Specjalizacja nr 3: </a:t>
            </a:r>
            <a:r>
              <a:rPr lang="pl-P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Biotechnologiczne i chemiczne procesy, bioprodukty i produkty chemii specjalistycznej oraz inżynierii środowiska </a:t>
            </a: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 zakresie:</a:t>
            </a:r>
          </a:p>
          <a:p>
            <a:pPr lvl="1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Nowoczesnych biotechnologii w ochronie środowiska, pkt 1-9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Zrównoważona energetyka: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Krajowa Inteligentna Specjalizacja nr 4: </a:t>
            </a:r>
            <a:r>
              <a:rPr lang="pl-P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Wysokosprawne, niskoemisyjne i zintegrowane układy wytwarzania, magazynowania, przesyłu i dystrybucji energii </a:t>
            </a:r>
            <a:endParaRPr lang="pl-P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Krajowa Inteligentna Specjalizacja nr 5: </a:t>
            </a:r>
            <a:r>
              <a:rPr lang="pl-P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Inteligentne i energooszczędne budownictwo </a:t>
            </a: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 zakresie: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Materiałów i technologii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Systemów energetycznych budynków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Rozwoju maszyn i urządzeń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Przetwarzania i powtórnego użycia materiałów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Krajowa Inteligentna Specjalizacja nr 6: </a:t>
            </a:r>
            <a:r>
              <a:rPr lang="pl-P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Rozwiązania transportowe przyjazne środowisku</a:t>
            </a:r>
            <a:endParaRPr lang="pl-P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Gospodarka o obiegu zamkniętym – woda, surowce kopalne, odpady: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Krajowa Inteligentna Specjalizacja nr 7. </a:t>
            </a:r>
            <a:r>
              <a:rPr lang="pl-P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Gospodarka o obiegu zamkniętym – woda, surowce kopalne, odpady </a:t>
            </a: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zakresie:</a:t>
            </a:r>
            <a:endParaRPr lang="pl-PL" sz="14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Pozyskania surowców 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Przetwórstwa i produkcji 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Odpadów i ścieków 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Innowacyjne technologie i procesy przemysłowe (w ujęciu horyzontalnym) 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Krajowa Inteligentna Specjalizacja nr 8: </a:t>
            </a:r>
            <a:r>
              <a:rPr lang="pl-P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Wielofunkcyjne materiały i kompozyty o zaawansowanych właściwościach, w tym nanoprocesy i nanoprodukty </a:t>
            </a: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zakresie: 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Zaawansowanych materiałów i nanotechnologii w energii odnawialnej, oraz do transformowania, magazynowania i racjonalizacji gospodarowania energią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Krajowa Inteligentna Specjalizacja nr 9: </a:t>
            </a:r>
            <a:r>
              <a:rPr lang="pl-P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Elektronika i Fotonika</a:t>
            </a: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 zakresie: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Technologii, materiałów i urządzeń dla </a:t>
            </a:r>
            <a:r>
              <a:rPr lang="pl-PL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fotowoltaiki</a:t>
            </a:r>
            <a:endParaRPr lang="pl-P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Zagadnień aplikacyjne, pkt 6, 11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Krajowa Inteligentna Specjalizacja nr 10: </a:t>
            </a:r>
            <a:r>
              <a:rPr lang="pl-P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Inteligentne sieci i technologie informacyjno-komunikacyjne oraz </a:t>
            </a:r>
            <a:r>
              <a:rPr lang="pl-PL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geoinformacyjne</a:t>
            </a:r>
            <a:r>
              <a:rPr lang="pl-P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zakresie: 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Technologii Internetu przyszłości, technologii Internetu rzeczy, systemów wbudowanych, pkt 5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Inteligentnych sieci w infrastrukturach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Krajowa Inteligentna Specjalizacja nr 11: </a:t>
            </a:r>
            <a:r>
              <a:rPr lang="pl-P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Elektronika drukowana, organiczna i elastyczna</a:t>
            </a: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 zakresie: 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Fotowoltaiki i innych alternatywnych źródeł pozyskiwania energii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Sensorów elastycznych, pkt 15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Oświetlenia 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Krajowa Inteligentna Specjalizacja nr 14: </a:t>
            </a:r>
            <a:r>
              <a:rPr lang="pl-P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Innowacyjne technologie morskie w zakresie specjalistycznych jednostek pływających, konstrukcji morskich i przybrzeżnych oraz logistyki opartej o transport morski i śródlądowy </a:t>
            </a:r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 zakresie: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Projektowania, budowy i konwersji specjalistycznych jednostek pływających oraz ich specjalistycznego wyposażenia, pkt. 4 i 5 </a:t>
            </a:r>
          </a:p>
          <a:p>
            <a:pPr lvl="0"/>
            <a:r>
              <a:rPr lang="pl-P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Projektowania, budowy i przebudowy konstrukcji morskich i przybrzeżnych, pkt 3 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CA4A4-B721-4292-A674-4FDA46DB758C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01245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38BD25-442C-487F-82A1-24547AB42E3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812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l-PL" sz="1200" b="1" i="0" u="none" strike="noStrike" kern="1200" baseline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ust. 11a</a:t>
            </a:r>
          </a:p>
          <a:p>
            <a:r>
              <a:rPr lang="pl-PL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Zarząd Narodowego Funduszu może w programie priorytetowym postanowić, że: </a:t>
            </a:r>
          </a:p>
          <a:p>
            <a:endParaRPr lang="pl-PL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l-PL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 pożyczka udzielona beneficjentom będącym spółkami kapitałowymi może być umorzona w wysokości </a:t>
            </a:r>
            <a:r>
              <a:rPr lang="pl-PL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 10% wypłaconej kwoty pożyczki, lecz nie więcej niż 5 milionów złotych, jeżeli przedmiotem działalności spółki jest produkcja energii cieplnej na cele </a:t>
            </a:r>
            <a:r>
              <a:rPr lang="pl-PL" sz="1200" b="1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komunalno</a:t>
            </a:r>
            <a:r>
              <a:rPr lang="pl-PL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bytowe, a udział w kapitale zakładowym spółki jednostki samorządu terytorialnego, w tym związku jednostek samorządu terytorialnego jest nie mniejszy niż 70%; </a:t>
            </a:r>
          </a:p>
          <a:p>
            <a:r>
              <a:rPr lang="pl-PL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 pożyczka udzielona jednostce samorządu terytorialnego na przedsięwzięcie dotyczące </a:t>
            </a:r>
            <a:r>
              <a:rPr lang="pl-PL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remediacji</a:t>
            </a:r>
            <a:r>
              <a:rPr lang="pl-PL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powierzchni ziemi lub usuwania i zagospodarowania odpadów realizowane w trybie wykonania zastępczego może być umorzona w wysokości do 80% wypłaconej kwoty pożyczki bez określenia limitu kwotowego, </a:t>
            </a:r>
          </a:p>
          <a:p>
            <a:r>
              <a:rPr lang="pl-PL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3) </a:t>
            </a:r>
            <a:r>
              <a:rPr lang="pl-PL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pożyczka udzielona jednostce samorządu terytorialnego lub związkowi jednostek samorządu terytorialnego oraz spółce kapitałowej świadczącej usługi publiczne w ramach realizacji zadań własnych jednostek samorządu terytorialnego, w której udział jednostki samorządu terytorialnego, w tym związku jednostek samorządu terytorialnego, w kapitale zakładowym tej spółki jest nie mniejszy niż 70%, na przedsięwzięcie związane z gospodarką ściekową lub na przedsięwzięcie związane z adaptacją do zmian klimatu oraz ograniczaniem skutków zagrożeń środowiska może być umorzona w następujący sposób: </a:t>
            </a:r>
          </a:p>
          <a:p>
            <a:r>
              <a:rPr lang="pl-PL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a) w przypadku, gdy wartość wskaźnika G1 jest mniejsza niż 1200 w wysokości do 50 % wypłaconej kwoty pożyczki, lecz nie więcej niż 5 milionów złotych2, </a:t>
            </a:r>
          </a:p>
          <a:p>
            <a:endParaRPr lang="pl-PL" sz="1200" b="1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l-PL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b) w przypadku, gdy wartość wskaźnika G1 jest większa lub równa 1200 w wysokości do 30 % wypłaconej kwoty pożyczki, lecz nie więcej niż 5 milionów złotych. </a:t>
            </a:r>
          </a:p>
          <a:p>
            <a:r>
              <a:rPr lang="pl-PL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12. Umorzeniu podlegają ostatnie raty spłaty pożyczki. 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CA4A4-B721-4292-A674-4FDA46DB758C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9188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CA4A4-B721-4292-A674-4FDA46DB758C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66967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CA4A4-B721-4292-A674-4FDA46DB758C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82585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CA4A4-B721-4292-A674-4FDA46DB758C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26108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38BD25-442C-487F-82A1-24547AB42E3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517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smtClean="0"/>
          </a:p>
        </p:txBody>
      </p:sp>
      <p:sp>
        <p:nvSpPr>
          <p:cNvPr id="40964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9775" indent="-2841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813" indent="-2270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50BFAA4-5DD7-40FF-827D-C33AAF13766C}" type="slidenum">
              <a:rPr lang="pl-PL" altLang="pl-PL" smtClean="0"/>
              <a:pPr/>
              <a:t>17</a:t>
            </a:fld>
            <a:endParaRPr lang="pl-PL" altLang="pl-PL" smtClean="0"/>
          </a:p>
        </p:txBody>
      </p:sp>
    </p:spTree>
    <p:extLst>
      <p:ext uri="{BB962C8B-B14F-4D97-AF65-F5344CB8AC3E}">
        <p14:creationId xmlns:p14="http://schemas.microsoft.com/office/powerpoint/2010/main" val="2851023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4489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A07BA9A7-D9A4-4376-8BEA-165F5E163E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685800"/>
            <a:ext cx="12192000" cy="3523343"/>
          </a:xfrm>
          <a:custGeom>
            <a:avLst/>
            <a:gdLst>
              <a:gd name="connsiteX0" fmla="*/ 0 w 12192000"/>
              <a:gd name="connsiteY0" fmla="*/ 0 h 3523343"/>
              <a:gd name="connsiteX1" fmla="*/ 12192000 w 12192000"/>
              <a:gd name="connsiteY1" fmla="*/ 0 h 3523343"/>
              <a:gd name="connsiteX2" fmla="*/ 12192000 w 12192000"/>
              <a:gd name="connsiteY2" fmla="*/ 3523343 h 3523343"/>
              <a:gd name="connsiteX3" fmla="*/ 0 w 12192000"/>
              <a:gd name="connsiteY3" fmla="*/ 3523343 h 3523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23343">
                <a:moveTo>
                  <a:pt x="0" y="0"/>
                </a:moveTo>
                <a:lnTo>
                  <a:pt x="12192000" y="0"/>
                </a:lnTo>
                <a:lnTo>
                  <a:pt x="12192000" y="3523343"/>
                </a:lnTo>
                <a:lnTo>
                  <a:pt x="0" y="3523343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73D0BCA-F926-4BEC-A8C4-2DA1D80B43AA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9851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557F47AA-26A2-42F8-9487-884F56A70F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994695"/>
            <a:ext cx="2873823" cy="5863305"/>
          </a:xfrm>
          <a:custGeom>
            <a:avLst/>
            <a:gdLst>
              <a:gd name="connsiteX0" fmla="*/ 0 w 2873823"/>
              <a:gd name="connsiteY0" fmla="*/ 0 h 5863305"/>
              <a:gd name="connsiteX1" fmla="*/ 2873823 w 2873823"/>
              <a:gd name="connsiteY1" fmla="*/ 0 h 5863305"/>
              <a:gd name="connsiteX2" fmla="*/ 2873823 w 2873823"/>
              <a:gd name="connsiteY2" fmla="*/ 5863305 h 5863305"/>
              <a:gd name="connsiteX3" fmla="*/ 0 w 2873823"/>
              <a:gd name="connsiteY3" fmla="*/ 5863305 h 586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3823" h="5863305">
                <a:moveTo>
                  <a:pt x="0" y="0"/>
                </a:moveTo>
                <a:lnTo>
                  <a:pt x="2873823" y="0"/>
                </a:lnTo>
                <a:lnTo>
                  <a:pt x="2873823" y="5863305"/>
                </a:lnTo>
                <a:lnTo>
                  <a:pt x="0" y="5863305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33E0AE80-B45B-4F5D-B0C9-3834501A203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318177" y="-1"/>
            <a:ext cx="2873823" cy="5857611"/>
          </a:xfrm>
          <a:custGeom>
            <a:avLst/>
            <a:gdLst>
              <a:gd name="connsiteX0" fmla="*/ 0 w 2873823"/>
              <a:gd name="connsiteY0" fmla="*/ 0 h 5857611"/>
              <a:gd name="connsiteX1" fmla="*/ 2873823 w 2873823"/>
              <a:gd name="connsiteY1" fmla="*/ 0 h 5857611"/>
              <a:gd name="connsiteX2" fmla="*/ 2873823 w 2873823"/>
              <a:gd name="connsiteY2" fmla="*/ 5857611 h 5857611"/>
              <a:gd name="connsiteX3" fmla="*/ 0 w 2873823"/>
              <a:gd name="connsiteY3" fmla="*/ 5857611 h 5857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3823" h="5857611">
                <a:moveTo>
                  <a:pt x="0" y="0"/>
                </a:moveTo>
                <a:lnTo>
                  <a:pt x="2873823" y="0"/>
                </a:lnTo>
                <a:lnTo>
                  <a:pt x="2873823" y="5857611"/>
                </a:lnTo>
                <a:lnTo>
                  <a:pt x="0" y="5857611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2227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1F1E33E0-FEE0-4ADD-B805-F5727E7055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54061"/>
            <a:ext cx="12192000" cy="3864078"/>
          </a:xfrm>
          <a:custGeom>
            <a:avLst/>
            <a:gdLst>
              <a:gd name="connsiteX0" fmla="*/ 11390671 w 12192000"/>
              <a:gd name="connsiteY0" fmla="*/ 0 h 3864078"/>
              <a:gd name="connsiteX1" fmla="*/ 12192000 w 12192000"/>
              <a:gd name="connsiteY1" fmla="*/ 0 h 3864078"/>
              <a:gd name="connsiteX2" fmla="*/ 12192000 w 12192000"/>
              <a:gd name="connsiteY2" fmla="*/ 3864078 h 3864078"/>
              <a:gd name="connsiteX3" fmla="*/ 11390671 w 12192000"/>
              <a:gd name="connsiteY3" fmla="*/ 3864078 h 3864078"/>
              <a:gd name="connsiteX4" fmla="*/ 0 w 12192000"/>
              <a:gd name="connsiteY4" fmla="*/ 0 h 3864078"/>
              <a:gd name="connsiteX5" fmla="*/ 6096000 w 12192000"/>
              <a:gd name="connsiteY5" fmla="*/ 0 h 3864078"/>
              <a:gd name="connsiteX6" fmla="*/ 6096000 w 12192000"/>
              <a:gd name="connsiteY6" fmla="*/ 3864078 h 3864078"/>
              <a:gd name="connsiteX7" fmla="*/ 0 w 12192000"/>
              <a:gd name="connsiteY7" fmla="*/ 3864078 h 3864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864078">
                <a:moveTo>
                  <a:pt x="11390671" y="0"/>
                </a:moveTo>
                <a:lnTo>
                  <a:pt x="12192000" y="0"/>
                </a:lnTo>
                <a:lnTo>
                  <a:pt x="12192000" y="3864078"/>
                </a:lnTo>
                <a:lnTo>
                  <a:pt x="11390671" y="3864078"/>
                </a:ln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3864078"/>
                </a:lnTo>
                <a:lnTo>
                  <a:pt x="0" y="3864078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241CDF-37D9-427D-BC55-CCBE10E132CA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082032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DC3F3A8F-F84A-464A-82AD-EE0D0542D9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429000" cy="4381500"/>
          </a:xfrm>
          <a:custGeom>
            <a:avLst/>
            <a:gdLst>
              <a:gd name="connsiteX0" fmla="*/ 0 w 3429000"/>
              <a:gd name="connsiteY0" fmla="*/ 0 h 4381500"/>
              <a:gd name="connsiteX1" fmla="*/ 3429000 w 3429000"/>
              <a:gd name="connsiteY1" fmla="*/ 0 h 4381500"/>
              <a:gd name="connsiteX2" fmla="*/ 3429000 w 3429000"/>
              <a:gd name="connsiteY2" fmla="*/ 4381500 h 4381500"/>
              <a:gd name="connsiteX3" fmla="*/ 0 w 3429000"/>
              <a:gd name="connsiteY3" fmla="*/ 4381500 h 438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4381500">
                <a:moveTo>
                  <a:pt x="0" y="0"/>
                </a:moveTo>
                <a:lnTo>
                  <a:pt x="3429000" y="0"/>
                </a:lnTo>
                <a:lnTo>
                  <a:pt x="3429000" y="4381500"/>
                </a:lnTo>
                <a:lnTo>
                  <a:pt x="0" y="43815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73963A34-286C-4AA0-BDE0-D2CBFB168C2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97201" y="3269673"/>
            <a:ext cx="2168059" cy="2770298"/>
          </a:xfrm>
          <a:custGeom>
            <a:avLst/>
            <a:gdLst>
              <a:gd name="connsiteX0" fmla="*/ 0 w 2168059"/>
              <a:gd name="connsiteY0" fmla="*/ 0 h 2770298"/>
              <a:gd name="connsiteX1" fmla="*/ 2168059 w 2168059"/>
              <a:gd name="connsiteY1" fmla="*/ 0 h 2770298"/>
              <a:gd name="connsiteX2" fmla="*/ 2168059 w 2168059"/>
              <a:gd name="connsiteY2" fmla="*/ 2770298 h 2770298"/>
              <a:gd name="connsiteX3" fmla="*/ 0 w 2168059"/>
              <a:gd name="connsiteY3" fmla="*/ 2770298 h 2770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8059" h="2770298">
                <a:moveTo>
                  <a:pt x="0" y="0"/>
                </a:moveTo>
                <a:lnTo>
                  <a:pt x="2168059" y="0"/>
                </a:lnTo>
                <a:lnTo>
                  <a:pt x="2168059" y="2770298"/>
                </a:lnTo>
                <a:lnTo>
                  <a:pt x="0" y="2770298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BD5FEC24-2E6B-42DF-B25E-9A7BF79E3F7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3545" y="3269673"/>
            <a:ext cx="2168059" cy="2770298"/>
          </a:xfrm>
          <a:custGeom>
            <a:avLst/>
            <a:gdLst>
              <a:gd name="connsiteX0" fmla="*/ 0 w 2168059"/>
              <a:gd name="connsiteY0" fmla="*/ 0 h 2770298"/>
              <a:gd name="connsiteX1" fmla="*/ 2168059 w 2168059"/>
              <a:gd name="connsiteY1" fmla="*/ 0 h 2770298"/>
              <a:gd name="connsiteX2" fmla="*/ 2168059 w 2168059"/>
              <a:gd name="connsiteY2" fmla="*/ 2770298 h 2770298"/>
              <a:gd name="connsiteX3" fmla="*/ 0 w 2168059"/>
              <a:gd name="connsiteY3" fmla="*/ 2770298 h 2770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8059" h="2770298">
                <a:moveTo>
                  <a:pt x="0" y="0"/>
                </a:moveTo>
                <a:lnTo>
                  <a:pt x="2168059" y="0"/>
                </a:lnTo>
                <a:lnTo>
                  <a:pt x="2168059" y="2770298"/>
                </a:lnTo>
                <a:lnTo>
                  <a:pt x="0" y="2770298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5C77D22-353E-4A4E-A634-9E7B231A2C12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008676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09F1AECE-1C37-4F28-9FB2-A4A828DD96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358994" y="0"/>
            <a:ext cx="2833006" cy="3429000"/>
          </a:xfrm>
          <a:custGeom>
            <a:avLst/>
            <a:gdLst>
              <a:gd name="connsiteX0" fmla="*/ 0 w 2833006"/>
              <a:gd name="connsiteY0" fmla="*/ 0 h 3429000"/>
              <a:gd name="connsiteX1" fmla="*/ 2833006 w 2833006"/>
              <a:gd name="connsiteY1" fmla="*/ 0 h 3429000"/>
              <a:gd name="connsiteX2" fmla="*/ 2833006 w 2833006"/>
              <a:gd name="connsiteY2" fmla="*/ 3429000 h 3429000"/>
              <a:gd name="connsiteX3" fmla="*/ 0 w 2833006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3006" h="3429000">
                <a:moveTo>
                  <a:pt x="0" y="0"/>
                </a:moveTo>
                <a:lnTo>
                  <a:pt x="2833006" y="0"/>
                </a:lnTo>
                <a:lnTo>
                  <a:pt x="2833006" y="3429000"/>
                </a:lnTo>
                <a:lnTo>
                  <a:pt x="0" y="3429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77F81E2D-5630-4A6C-83A4-E532933A27A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358994" y="3429000"/>
            <a:ext cx="2833006" cy="3429000"/>
          </a:xfrm>
          <a:custGeom>
            <a:avLst/>
            <a:gdLst>
              <a:gd name="connsiteX0" fmla="*/ 0 w 2833006"/>
              <a:gd name="connsiteY0" fmla="*/ 0 h 3429000"/>
              <a:gd name="connsiteX1" fmla="*/ 2833006 w 2833006"/>
              <a:gd name="connsiteY1" fmla="*/ 0 h 3429000"/>
              <a:gd name="connsiteX2" fmla="*/ 2833006 w 2833006"/>
              <a:gd name="connsiteY2" fmla="*/ 3429000 h 3429000"/>
              <a:gd name="connsiteX3" fmla="*/ 0 w 2833006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3006" h="3429000">
                <a:moveTo>
                  <a:pt x="0" y="0"/>
                </a:moveTo>
                <a:lnTo>
                  <a:pt x="2833006" y="0"/>
                </a:lnTo>
                <a:lnTo>
                  <a:pt x="2833006" y="3429000"/>
                </a:lnTo>
                <a:lnTo>
                  <a:pt x="0" y="3429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E985BB9E-00D3-4A74-9848-29AEC0ED7A0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396345" y="0"/>
            <a:ext cx="2833006" cy="6858000"/>
          </a:xfrm>
          <a:custGeom>
            <a:avLst/>
            <a:gdLst>
              <a:gd name="connsiteX0" fmla="*/ 0 w 2833006"/>
              <a:gd name="connsiteY0" fmla="*/ 0 h 6858000"/>
              <a:gd name="connsiteX1" fmla="*/ 2833006 w 2833006"/>
              <a:gd name="connsiteY1" fmla="*/ 0 h 6858000"/>
              <a:gd name="connsiteX2" fmla="*/ 2833006 w 2833006"/>
              <a:gd name="connsiteY2" fmla="*/ 6858000 h 6858000"/>
              <a:gd name="connsiteX3" fmla="*/ 0 w 283300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3006" h="6858000">
                <a:moveTo>
                  <a:pt x="0" y="0"/>
                </a:moveTo>
                <a:lnTo>
                  <a:pt x="2833006" y="0"/>
                </a:lnTo>
                <a:lnTo>
                  <a:pt x="2833006" y="6858000"/>
                </a:lnTo>
                <a:lnTo>
                  <a:pt x="0" y="6858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089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32CDF5E4-93BC-4AC7-82BA-7FC0C8C95DE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7024914" cy="6858000"/>
          </a:xfrm>
          <a:custGeom>
            <a:avLst/>
            <a:gdLst>
              <a:gd name="connsiteX0" fmla="*/ 0 w 7024914"/>
              <a:gd name="connsiteY0" fmla="*/ 0 h 6858000"/>
              <a:gd name="connsiteX1" fmla="*/ 7024914 w 7024914"/>
              <a:gd name="connsiteY1" fmla="*/ 0 h 6858000"/>
              <a:gd name="connsiteX2" fmla="*/ 7024914 w 7024914"/>
              <a:gd name="connsiteY2" fmla="*/ 6858000 h 6858000"/>
              <a:gd name="connsiteX3" fmla="*/ 0 w 702491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4914" h="6858000">
                <a:moveTo>
                  <a:pt x="0" y="0"/>
                </a:moveTo>
                <a:lnTo>
                  <a:pt x="7024914" y="0"/>
                </a:lnTo>
                <a:lnTo>
                  <a:pt x="7024914" y="6858000"/>
                </a:lnTo>
                <a:lnTo>
                  <a:pt x="0" y="6858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29048FAD-1BDF-40EF-9B1E-916B6D9614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45839" y="1385973"/>
            <a:ext cx="1381759" cy="1819248"/>
          </a:xfrm>
          <a:custGeom>
            <a:avLst/>
            <a:gdLst>
              <a:gd name="connsiteX0" fmla="*/ 0 w 1381759"/>
              <a:gd name="connsiteY0" fmla="*/ 0 h 1819248"/>
              <a:gd name="connsiteX1" fmla="*/ 1381759 w 1381759"/>
              <a:gd name="connsiteY1" fmla="*/ 0 h 1819248"/>
              <a:gd name="connsiteX2" fmla="*/ 1381759 w 1381759"/>
              <a:gd name="connsiteY2" fmla="*/ 1819248 h 1819248"/>
              <a:gd name="connsiteX3" fmla="*/ 0 w 1381759"/>
              <a:gd name="connsiteY3" fmla="*/ 1819248 h 1819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759" h="1819248">
                <a:moveTo>
                  <a:pt x="0" y="0"/>
                </a:moveTo>
                <a:lnTo>
                  <a:pt x="1381759" y="0"/>
                </a:lnTo>
                <a:lnTo>
                  <a:pt x="1381759" y="1819248"/>
                </a:lnTo>
                <a:lnTo>
                  <a:pt x="0" y="1819248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26BA647D-56B7-4EE7-B641-B082886D09F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897993" y="1385974"/>
            <a:ext cx="1381759" cy="1819248"/>
          </a:xfrm>
          <a:custGeom>
            <a:avLst/>
            <a:gdLst>
              <a:gd name="connsiteX0" fmla="*/ 0 w 1381759"/>
              <a:gd name="connsiteY0" fmla="*/ 0 h 1819248"/>
              <a:gd name="connsiteX1" fmla="*/ 1381759 w 1381759"/>
              <a:gd name="connsiteY1" fmla="*/ 0 h 1819248"/>
              <a:gd name="connsiteX2" fmla="*/ 1381759 w 1381759"/>
              <a:gd name="connsiteY2" fmla="*/ 1819248 h 1819248"/>
              <a:gd name="connsiteX3" fmla="*/ 0 w 1381759"/>
              <a:gd name="connsiteY3" fmla="*/ 1819248 h 1819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759" h="1819248">
                <a:moveTo>
                  <a:pt x="0" y="0"/>
                </a:moveTo>
                <a:lnTo>
                  <a:pt x="1381759" y="0"/>
                </a:lnTo>
                <a:lnTo>
                  <a:pt x="1381759" y="1819248"/>
                </a:lnTo>
                <a:lnTo>
                  <a:pt x="0" y="1819248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9099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ED195A7-7D32-452E-A19C-75BC49B06A0D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A8BECD65-CC22-4ECC-AB8A-45F8682473A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040416"/>
            <a:ext cx="2882400" cy="2064393"/>
          </a:xfrm>
          <a:custGeom>
            <a:avLst/>
            <a:gdLst>
              <a:gd name="connsiteX0" fmla="*/ 0 w 2882400"/>
              <a:gd name="connsiteY0" fmla="*/ 0 h 2064393"/>
              <a:gd name="connsiteX1" fmla="*/ 2882400 w 2882400"/>
              <a:gd name="connsiteY1" fmla="*/ 0 h 2064393"/>
              <a:gd name="connsiteX2" fmla="*/ 2882400 w 2882400"/>
              <a:gd name="connsiteY2" fmla="*/ 2064393 h 2064393"/>
              <a:gd name="connsiteX3" fmla="*/ 0 w 2882400"/>
              <a:gd name="connsiteY3" fmla="*/ 2064393 h 206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2400" h="2064393">
                <a:moveTo>
                  <a:pt x="0" y="0"/>
                </a:moveTo>
                <a:lnTo>
                  <a:pt x="2882400" y="0"/>
                </a:lnTo>
                <a:lnTo>
                  <a:pt x="2882400" y="2064393"/>
                </a:lnTo>
                <a:lnTo>
                  <a:pt x="0" y="2064393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DA36FBB9-A57C-4F8D-A089-E627E94557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04123" y="2040416"/>
            <a:ext cx="2882401" cy="2064393"/>
          </a:xfrm>
          <a:custGeom>
            <a:avLst/>
            <a:gdLst>
              <a:gd name="connsiteX0" fmla="*/ 0 w 2882401"/>
              <a:gd name="connsiteY0" fmla="*/ 0 h 2064393"/>
              <a:gd name="connsiteX1" fmla="*/ 2882401 w 2882401"/>
              <a:gd name="connsiteY1" fmla="*/ 0 h 2064393"/>
              <a:gd name="connsiteX2" fmla="*/ 2882401 w 2882401"/>
              <a:gd name="connsiteY2" fmla="*/ 2064393 h 2064393"/>
              <a:gd name="connsiteX3" fmla="*/ 0 w 2882401"/>
              <a:gd name="connsiteY3" fmla="*/ 2064393 h 206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2401" h="2064393">
                <a:moveTo>
                  <a:pt x="0" y="0"/>
                </a:moveTo>
                <a:lnTo>
                  <a:pt x="2882401" y="0"/>
                </a:lnTo>
                <a:lnTo>
                  <a:pt x="2882401" y="2064393"/>
                </a:lnTo>
                <a:lnTo>
                  <a:pt x="0" y="2064393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D554047F-371D-45D2-BE4C-390020B0261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08247" y="2040416"/>
            <a:ext cx="2882401" cy="2064393"/>
          </a:xfrm>
          <a:custGeom>
            <a:avLst/>
            <a:gdLst>
              <a:gd name="connsiteX0" fmla="*/ 0 w 2882401"/>
              <a:gd name="connsiteY0" fmla="*/ 0 h 2064393"/>
              <a:gd name="connsiteX1" fmla="*/ 2882401 w 2882401"/>
              <a:gd name="connsiteY1" fmla="*/ 0 h 2064393"/>
              <a:gd name="connsiteX2" fmla="*/ 2882401 w 2882401"/>
              <a:gd name="connsiteY2" fmla="*/ 2064393 h 2064393"/>
              <a:gd name="connsiteX3" fmla="*/ 0 w 2882401"/>
              <a:gd name="connsiteY3" fmla="*/ 2064393 h 206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2401" h="2064393">
                <a:moveTo>
                  <a:pt x="0" y="0"/>
                </a:moveTo>
                <a:lnTo>
                  <a:pt x="2882401" y="0"/>
                </a:lnTo>
                <a:lnTo>
                  <a:pt x="2882401" y="2064393"/>
                </a:lnTo>
                <a:lnTo>
                  <a:pt x="0" y="2064393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A1401C04-430B-4B18-80DD-2ABDB447758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09599" y="2040416"/>
            <a:ext cx="2882401" cy="2064393"/>
          </a:xfrm>
          <a:custGeom>
            <a:avLst/>
            <a:gdLst>
              <a:gd name="connsiteX0" fmla="*/ 0 w 2882401"/>
              <a:gd name="connsiteY0" fmla="*/ 0 h 2064393"/>
              <a:gd name="connsiteX1" fmla="*/ 2882401 w 2882401"/>
              <a:gd name="connsiteY1" fmla="*/ 0 h 2064393"/>
              <a:gd name="connsiteX2" fmla="*/ 2882401 w 2882401"/>
              <a:gd name="connsiteY2" fmla="*/ 2064393 h 2064393"/>
              <a:gd name="connsiteX3" fmla="*/ 0 w 2882401"/>
              <a:gd name="connsiteY3" fmla="*/ 2064393 h 206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2401" h="2064393">
                <a:moveTo>
                  <a:pt x="0" y="0"/>
                </a:moveTo>
                <a:lnTo>
                  <a:pt x="2882401" y="0"/>
                </a:lnTo>
                <a:lnTo>
                  <a:pt x="2882401" y="2064393"/>
                </a:lnTo>
                <a:lnTo>
                  <a:pt x="0" y="2064393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2877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D0D3B8B0-0C2C-4337-8B52-ED1B4CB233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1EE12CF7-9C3B-4C01-80F0-A6618ABCAF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8560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1AF2D79C-3D03-482E-ACA9-579D7976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3381829" cy="6858000"/>
          </a:xfrm>
          <a:custGeom>
            <a:avLst/>
            <a:gdLst>
              <a:gd name="connsiteX0" fmla="*/ 0 w 3381829"/>
              <a:gd name="connsiteY0" fmla="*/ 0 h 6858000"/>
              <a:gd name="connsiteX1" fmla="*/ 3381829 w 3381829"/>
              <a:gd name="connsiteY1" fmla="*/ 0 h 6858000"/>
              <a:gd name="connsiteX2" fmla="*/ 3381829 w 3381829"/>
              <a:gd name="connsiteY2" fmla="*/ 6858000 h 6858000"/>
              <a:gd name="connsiteX3" fmla="*/ 0 w 33818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1829" h="6858000">
                <a:moveTo>
                  <a:pt x="0" y="0"/>
                </a:moveTo>
                <a:lnTo>
                  <a:pt x="3381829" y="0"/>
                </a:lnTo>
                <a:lnTo>
                  <a:pt x="3381829" y="6858000"/>
                </a:lnTo>
                <a:lnTo>
                  <a:pt x="0" y="6858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58A508E1-56E3-4352-BEB9-E88762CC17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50069" y="3511739"/>
            <a:ext cx="2015512" cy="1975720"/>
          </a:xfrm>
          <a:custGeom>
            <a:avLst/>
            <a:gdLst>
              <a:gd name="connsiteX0" fmla="*/ 0 w 2015512"/>
              <a:gd name="connsiteY0" fmla="*/ 0 h 1975720"/>
              <a:gd name="connsiteX1" fmla="*/ 2015512 w 2015512"/>
              <a:gd name="connsiteY1" fmla="*/ 0 h 1975720"/>
              <a:gd name="connsiteX2" fmla="*/ 2015512 w 2015512"/>
              <a:gd name="connsiteY2" fmla="*/ 1975720 h 1975720"/>
              <a:gd name="connsiteX3" fmla="*/ 0 w 2015512"/>
              <a:gd name="connsiteY3" fmla="*/ 1975720 h 197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5512" h="1975720">
                <a:moveTo>
                  <a:pt x="0" y="0"/>
                </a:moveTo>
                <a:lnTo>
                  <a:pt x="2015512" y="0"/>
                </a:lnTo>
                <a:lnTo>
                  <a:pt x="2015512" y="1975720"/>
                </a:lnTo>
                <a:lnTo>
                  <a:pt x="0" y="197572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765B4118-3EF6-4139-88BC-84F945F507D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27855" y="3511739"/>
            <a:ext cx="2015512" cy="1975720"/>
          </a:xfrm>
          <a:custGeom>
            <a:avLst/>
            <a:gdLst>
              <a:gd name="connsiteX0" fmla="*/ 0 w 2015512"/>
              <a:gd name="connsiteY0" fmla="*/ 0 h 1975720"/>
              <a:gd name="connsiteX1" fmla="*/ 2015512 w 2015512"/>
              <a:gd name="connsiteY1" fmla="*/ 0 h 1975720"/>
              <a:gd name="connsiteX2" fmla="*/ 2015512 w 2015512"/>
              <a:gd name="connsiteY2" fmla="*/ 1975720 h 1975720"/>
              <a:gd name="connsiteX3" fmla="*/ 0 w 2015512"/>
              <a:gd name="connsiteY3" fmla="*/ 1975720 h 197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5512" h="1975720">
                <a:moveTo>
                  <a:pt x="0" y="0"/>
                </a:moveTo>
                <a:lnTo>
                  <a:pt x="2015512" y="0"/>
                </a:lnTo>
                <a:lnTo>
                  <a:pt x="2015512" y="1975720"/>
                </a:lnTo>
                <a:lnTo>
                  <a:pt x="0" y="197572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8649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9F343820-FCB0-4E85-A994-B15ACD2478B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11959" y="3549257"/>
            <a:ext cx="1660813" cy="1159165"/>
          </a:xfrm>
          <a:custGeom>
            <a:avLst/>
            <a:gdLst>
              <a:gd name="connsiteX0" fmla="*/ 0 w 1660813"/>
              <a:gd name="connsiteY0" fmla="*/ 0 h 1159165"/>
              <a:gd name="connsiteX1" fmla="*/ 1660813 w 1660813"/>
              <a:gd name="connsiteY1" fmla="*/ 0 h 1159165"/>
              <a:gd name="connsiteX2" fmla="*/ 1660813 w 1660813"/>
              <a:gd name="connsiteY2" fmla="*/ 1159165 h 1159165"/>
              <a:gd name="connsiteX3" fmla="*/ 0 w 1660813"/>
              <a:gd name="connsiteY3" fmla="*/ 1159165 h 115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0813" h="1159165">
                <a:moveTo>
                  <a:pt x="0" y="0"/>
                </a:moveTo>
                <a:lnTo>
                  <a:pt x="1660813" y="0"/>
                </a:lnTo>
                <a:lnTo>
                  <a:pt x="1660813" y="1159165"/>
                </a:lnTo>
                <a:lnTo>
                  <a:pt x="0" y="1159165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33DAA25A-2376-41A0-87FA-C52951F495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27352" y="3549256"/>
            <a:ext cx="1660813" cy="1159165"/>
          </a:xfrm>
          <a:custGeom>
            <a:avLst/>
            <a:gdLst>
              <a:gd name="connsiteX0" fmla="*/ 0 w 1660813"/>
              <a:gd name="connsiteY0" fmla="*/ 0 h 1159165"/>
              <a:gd name="connsiteX1" fmla="*/ 1660813 w 1660813"/>
              <a:gd name="connsiteY1" fmla="*/ 0 h 1159165"/>
              <a:gd name="connsiteX2" fmla="*/ 1660813 w 1660813"/>
              <a:gd name="connsiteY2" fmla="*/ 1159165 h 1159165"/>
              <a:gd name="connsiteX3" fmla="*/ 0 w 1660813"/>
              <a:gd name="connsiteY3" fmla="*/ 1159165 h 115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0813" h="1159165">
                <a:moveTo>
                  <a:pt x="0" y="0"/>
                </a:moveTo>
                <a:lnTo>
                  <a:pt x="1660813" y="0"/>
                </a:lnTo>
                <a:lnTo>
                  <a:pt x="1660813" y="1159165"/>
                </a:lnTo>
                <a:lnTo>
                  <a:pt x="0" y="1159165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44EA7B1E-A7B7-4DF4-8B36-F7575F4A389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42745" y="3549255"/>
            <a:ext cx="1660813" cy="1159165"/>
          </a:xfrm>
          <a:custGeom>
            <a:avLst/>
            <a:gdLst>
              <a:gd name="connsiteX0" fmla="*/ 0 w 1660813"/>
              <a:gd name="connsiteY0" fmla="*/ 0 h 1159165"/>
              <a:gd name="connsiteX1" fmla="*/ 1660813 w 1660813"/>
              <a:gd name="connsiteY1" fmla="*/ 0 h 1159165"/>
              <a:gd name="connsiteX2" fmla="*/ 1660813 w 1660813"/>
              <a:gd name="connsiteY2" fmla="*/ 1159165 h 1159165"/>
              <a:gd name="connsiteX3" fmla="*/ 0 w 1660813"/>
              <a:gd name="connsiteY3" fmla="*/ 1159165 h 115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0813" h="1159165">
                <a:moveTo>
                  <a:pt x="0" y="0"/>
                </a:moveTo>
                <a:lnTo>
                  <a:pt x="1660813" y="0"/>
                </a:lnTo>
                <a:lnTo>
                  <a:pt x="1660813" y="1159165"/>
                </a:lnTo>
                <a:lnTo>
                  <a:pt x="0" y="1159165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B347329D-1149-4B64-8A16-824BA4AFB3C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05699" y="0"/>
            <a:ext cx="4686301" cy="6858000"/>
          </a:xfrm>
          <a:custGeom>
            <a:avLst/>
            <a:gdLst>
              <a:gd name="connsiteX0" fmla="*/ 0 w 4686301"/>
              <a:gd name="connsiteY0" fmla="*/ 0 h 6858000"/>
              <a:gd name="connsiteX1" fmla="*/ 4686301 w 4686301"/>
              <a:gd name="connsiteY1" fmla="*/ 0 h 6858000"/>
              <a:gd name="connsiteX2" fmla="*/ 4686301 w 4686301"/>
              <a:gd name="connsiteY2" fmla="*/ 6858000 h 6858000"/>
              <a:gd name="connsiteX3" fmla="*/ 0 w 46863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6301" h="6858000">
                <a:moveTo>
                  <a:pt x="0" y="0"/>
                </a:moveTo>
                <a:lnTo>
                  <a:pt x="4686301" y="0"/>
                </a:lnTo>
                <a:lnTo>
                  <a:pt x="4686301" y="6858000"/>
                </a:lnTo>
                <a:lnTo>
                  <a:pt x="0" y="6858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38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6465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AFB1D19A-64F3-4036-977E-9786E76588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45817" y="854695"/>
            <a:ext cx="1822093" cy="2240150"/>
          </a:xfrm>
          <a:custGeom>
            <a:avLst/>
            <a:gdLst>
              <a:gd name="connsiteX0" fmla="*/ 0 w 1822093"/>
              <a:gd name="connsiteY0" fmla="*/ 0 h 2240150"/>
              <a:gd name="connsiteX1" fmla="*/ 1822093 w 1822093"/>
              <a:gd name="connsiteY1" fmla="*/ 0 h 2240150"/>
              <a:gd name="connsiteX2" fmla="*/ 1822093 w 1822093"/>
              <a:gd name="connsiteY2" fmla="*/ 2240150 h 2240150"/>
              <a:gd name="connsiteX3" fmla="*/ 0 w 1822093"/>
              <a:gd name="connsiteY3" fmla="*/ 2240150 h 224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2093" h="2240150">
                <a:moveTo>
                  <a:pt x="0" y="0"/>
                </a:moveTo>
                <a:lnTo>
                  <a:pt x="1822093" y="0"/>
                </a:lnTo>
                <a:lnTo>
                  <a:pt x="1822093" y="2240150"/>
                </a:lnTo>
                <a:lnTo>
                  <a:pt x="0" y="22401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1DD7ACB7-F5FE-44A3-8684-59D0F08829E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45816" y="3761973"/>
            <a:ext cx="1822093" cy="2240150"/>
          </a:xfrm>
          <a:custGeom>
            <a:avLst/>
            <a:gdLst>
              <a:gd name="connsiteX0" fmla="*/ 0 w 1822093"/>
              <a:gd name="connsiteY0" fmla="*/ 0 h 2240150"/>
              <a:gd name="connsiteX1" fmla="*/ 1822093 w 1822093"/>
              <a:gd name="connsiteY1" fmla="*/ 0 h 2240150"/>
              <a:gd name="connsiteX2" fmla="*/ 1822093 w 1822093"/>
              <a:gd name="connsiteY2" fmla="*/ 2240150 h 2240150"/>
              <a:gd name="connsiteX3" fmla="*/ 0 w 1822093"/>
              <a:gd name="connsiteY3" fmla="*/ 2240150 h 224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2093" h="2240150">
                <a:moveTo>
                  <a:pt x="0" y="0"/>
                </a:moveTo>
                <a:lnTo>
                  <a:pt x="1822093" y="0"/>
                </a:lnTo>
                <a:lnTo>
                  <a:pt x="1822093" y="2240150"/>
                </a:lnTo>
                <a:lnTo>
                  <a:pt x="0" y="22401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C52C7AC4-8E12-40EE-B2E8-38C14090738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44523" y="854695"/>
            <a:ext cx="1822093" cy="2240150"/>
          </a:xfrm>
          <a:custGeom>
            <a:avLst/>
            <a:gdLst>
              <a:gd name="connsiteX0" fmla="*/ 0 w 1822093"/>
              <a:gd name="connsiteY0" fmla="*/ 0 h 2240150"/>
              <a:gd name="connsiteX1" fmla="*/ 1822093 w 1822093"/>
              <a:gd name="connsiteY1" fmla="*/ 0 h 2240150"/>
              <a:gd name="connsiteX2" fmla="*/ 1822093 w 1822093"/>
              <a:gd name="connsiteY2" fmla="*/ 2240150 h 2240150"/>
              <a:gd name="connsiteX3" fmla="*/ 0 w 1822093"/>
              <a:gd name="connsiteY3" fmla="*/ 2240150 h 224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2093" h="2240150">
                <a:moveTo>
                  <a:pt x="0" y="0"/>
                </a:moveTo>
                <a:lnTo>
                  <a:pt x="1822093" y="0"/>
                </a:lnTo>
                <a:lnTo>
                  <a:pt x="1822093" y="2240150"/>
                </a:lnTo>
                <a:lnTo>
                  <a:pt x="0" y="22401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BE9E473F-B71C-4548-A1AE-DA6D6CC8F08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744522" y="3761973"/>
            <a:ext cx="1822093" cy="2240150"/>
          </a:xfrm>
          <a:custGeom>
            <a:avLst/>
            <a:gdLst>
              <a:gd name="connsiteX0" fmla="*/ 0 w 1822093"/>
              <a:gd name="connsiteY0" fmla="*/ 0 h 2240150"/>
              <a:gd name="connsiteX1" fmla="*/ 1822093 w 1822093"/>
              <a:gd name="connsiteY1" fmla="*/ 0 h 2240150"/>
              <a:gd name="connsiteX2" fmla="*/ 1822093 w 1822093"/>
              <a:gd name="connsiteY2" fmla="*/ 2240150 h 2240150"/>
              <a:gd name="connsiteX3" fmla="*/ 0 w 1822093"/>
              <a:gd name="connsiteY3" fmla="*/ 2240150 h 224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2093" h="2240150">
                <a:moveTo>
                  <a:pt x="0" y="0"/>
                </a:moveTo>
                <a:lnTo>
                  <a:pt x="1822093" y="0"/>
                </a:lnTo>
                <a:lnTo>
                  <a:pt x="1822093" y="2240150"/>
                </a:lnTo>
                <a:lnTo>
                  <a:pt x="0" y="22401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2B85A612-80D7-4EA9-9DB0-3F13711D5E1E}"/>
              </a:ext>
            </a:extLst>
          </p:cNvPr>
          <p:cNvSpPr/>
          <p:nvPr userDrawn="1"/>
        </p:nvSpPr>
        <p:spPr>
          <a:xfrm>
            <a:off x="11306175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823361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ED128CCE-E8CB-4B23-B35A-D43FBC1D5E3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928914"/>
            <a:ext cx="3234535" cy="4043135"/>
          </a:xfrm>
          <a:custGeom>
            <a:avLst/>
            <a:gdLst>
              <a:gd name="connsiteX0" fmla="*/ 0 w 3234535"/>
              <a:gd name="connsiteY0" fmla="*/ 0 h 4043135"/>
              <a:gd name="connsiteX1" fmla="*/ 3234535 w 3234535"/>
              <a:gd name="connsiteY1" fmla="*/ 0 h 4043135"/>
              <a:gd name="connsiteX2" fmla="*/ 3234535 w 3234535"/>
              <a:gd name="connsiteY2" fmla="*/ 4043135 h 4043135"/>
              <a:gd name="connsiteX3" fmla="*/ 0 w 3234535"/>
              <a:gd name="connsiteY3" fmla="*/ 4043135 h 404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4535" h="4043135">
                <a:moveTo>
                  <a:pt x="0" y="0"/>
                </a:moveTo>
                <a:lnTo>
                  <a:pt x="3234535" y="0"/>
                </a:lnTo>
                <a:lnTo>
                  <a:pt x="3234535" y="4043135"/>
                </a:lnTo>
                <a:lnTo>
                  <a:pt x="0" y="4043135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D2192E58-5CE1-49C9-82C2-C3F89D7B7BD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754581" y="928914"/>
            <a:ext cx="3252293" cy="5262336"/>
          </a:xfrm>
          <a:custGeom>
            <a:avLst/>
            <a:gdLst>
              <a:gd name="connsiteX0" fmla="*/ 0 w 3252293"/>
              <a:gd name="connsiteY0" fmla="*/ 0 h 5262336"/>
              <a:gd name="connsiteX1" fmla="*/ 3252293 w 3252293"/>
              <a:gd name="connsiteY1" fmla="*/ 0 h 5262336"/>
              <a:gd name="connsiteX2" fmla="*/ 3252293 w 3252293"/>
              <a:gd name="connsiteY2" fmla="*/ 5262336 h 5262336"/>
              <a:gd name="connsiteX3" fmla="*/ 0 w 3252293"/>
              <a:gd name="connsiteY3" fmla="*/ 5262336 h 526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2293" h="5262336">
                <a:moveTo>
                  <a:pt x="0" y="0"/>
                </a:moveTo>
                <a:lnTo>
                  <a:pt x="3252293" y="0"/>
                </a:lnTo>
                <a:lnTo>
                  <a:pt x="3252293" y="5262336"/>
                </a:lnTo>
                <a:lnTo>
                  <a:pt x="0" y="5262336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8B1109D-C39E-4178-B649-508FA6CA8682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863350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5F9CA59D-5132-43FC-A6DD-603322704D2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8288" y="837312"/>
            <a:ext cx="2427007" cy="3609998"/>
          </a:xfrm>
          <a:custGeom>
            <a:avLst/>
            <a:gdLst>
              <a:gd name="connsiteX0" fmla="*/ 0 w 2427007"/>
              <a:gd name="connsiteY0" fmla="*/ 0 h 3609998"/>
              <a:gd name="connsiteX1" fmla="*/ 2427007 w 2427007"/>
              <a:gd name="connsiteY1" fmla="*/ 0 h 3609998"/>
              <a:gd name="connsiteX2" fmla="*/ 2427007 w 2427007"/>
              <a:gd name="connsiteY2" fmla="*/ 3609998 h 3609998"/>
              <a:gd name="connsiteX3" fmla="*/ 0 w 2427007"/>
              <a:gd name="connsiteY3" fmla="*/ 3609998 h 3609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7007" h="3609998">
                <a:moveTo>
                  <a:pt x="0" y="0"/>
                </a:moveTo>
                <a:lnTo>
                  <a:pt x="2427007" y="0"/>
                </a:lnTo>
                <a:lnTo>
                  <a:pt x="2427007" y="3609998"/>
                </a:lnTo>
                <a:lnTo>
                  <a:pt x="0" y="3609998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21EA9CF0-D325-43C4-9421-4FB4908147B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21094" y="837312"/>
            <a:ext cx="2427007" cy="3609998"/>
          </a:xfrm>
          <a:custGeom>
            <a:avLst/>
            <a:gdLst>
              <a:gd name="connsiteX0" fmla="*/ 0 w 2427007"/>
              <a:gd name="connsiteY0" fmla="*/ 0 h 3609998"/>
              <a:gd name="connsiteX1" fmla="*/ 2427007 w 2427007"/>
              <a:gd name="connsiteY1" fmla="*/ 0 h 3609998"/>
              <a:gd name="connsiteX2" fmla="*/ 2427007 w 2427007"/>
              <a:gd name="connsiteY2" fmla="*/ 3609998 h 3609998"/>
              <a:gd name="connsiteX3" fmla="*/ 0 w 2427007"/>
              <a:gd name="connsiteY3" fmla="*/ 3609998 h 3609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7007" h="3609998">
                <a:moveTo>
                  <a:pt x="0" y="0"/>
                </a:moveTo>
                <a:lnTo>
                  <a:pt x="2427007" y="0"/>
                </a:lnTo>
                <a:lnTo>
                  <a:pt x="2427007" y="3609998"/>
                </a:lnTo>
                <a:lnTo>
                  <a:pt x="0" y="3609998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6028B1C8-0EDA-4E0E-820B-0BDC4BD6862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43900" y="837312"/>
            <a:ext cx="2427007" cy="3609998"/>
          </a:xfrm>
          <a:custGeom>
            <a:avLst/>
            <a:gdLst>
              <a:gd name="connsiteX0" fmla="*/ 0 w 2427007"/>
              <a:gd name="connsiteY0" fmla="*/ 0 h 3609998"/>
              <a:gd name="connsiteX1" fmla="*/ 2427007 w 2427007"/>
              <a:gd name="connsiteY1" fmla="*/ 0 h 3609998"/>
              <a:gd name="connsiteX2" fmla="*/ 2427007 w 2427007"/>
              <a:gd name="connsiteY2" fmla="*/ 3609998 h 3609998"/>
              <a:gd name="connsiteX3" fmla="*/ 0 w 2427007"/>
              <a:gd name="connsiteY3" fmla="*/ 3609998 h 3609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7007" h="3609998">
                <a:moveTo>
                  <a:pt x="0" y="0"/>
                </a:moveTo>
                <a:lnTo>
                  <a:pt x="2427007" y="0"/>
                </a:lnTo>
                <a:lnTo>
                  <a:pt x="2427007" y="3609998"/>
                </a:lnTo>
                <a:lnTo>
                  <a:pt x="0" y="3609998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48F02FE7-45BD-485F-AB33-AB0D72EC8F0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66707" y="837312"/>
            <a:ext cx="2427007" cy="3609998"/>
          </a:xfrm>
          <a:custGeom>
            <a:avLst/>
            <a:gdLst>
              <a:gd name="connsiteX0" fmla="*/ 0 w 2427007"/>
              <a:gd name="connsiteY0" fmla="*/ 0 h 3609998"/>
              <a:gd name="connsiteX1" fmla="*/ 2427007 w 2427007"/>
              <a:gd name="connsiteY1" fmla="*/ 0 h 3609998"/>
              <a:gd name="connsiteX2" fmla="*/ 2427007 w 2427007"/>
              <a:gd name="connsiteY2" fmla="*/ 3609998 h 3609998"/>
              <a:gd name="connsiteX3" fmla="*/ 0 w 2427007"/>
              <a:gd name="connsiteY3" fmla="*/ 3609998 h 3609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7007" h="3609998">
                <a:moveTo>
                  <a:pt x="0" y="0"/>
                </a:moveTo>
                <a:lnTo>
                  <a:pt x="2427007" y="0"/>
                </a:lnTo>
                <a:lnTo>
                  <a:pt x="2427007" y="3609998"/>
                </a:lnTo>
                <a:lnTo>
                  <a:pt x="0" y="3609998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7E4D6151-85AF-4E55-99E4-A8F22DD8D900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32360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ED195A7-7D32-452E-A19C-75BC49B06A0D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690704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08963363-4B99-4A81-A514-1885F3EF5EA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226020" y="1651000"/>
            <a:ext cx="2810280" cy="3676650"/>
          </a:xfrm>
          <a:custGeom>
            <a:avLst/>
            <a:gdLst>
              <a:gd name="connsiteX0" fmla="*/ 0 w 2810280"/>
              <a:gd name="connsiteY0" fmla="*/ 0 h 3676650"/>
              <a:gd name="connsiteX1" fmla="*/ 2810280 w 2810280"/>
              <a:gd name="connsiteY1" fmla="*/ 0 h 3676650"/>
              <a:gd name="connsiteX2" fmla="*/ 2810280 w 2810280"/>
              <a:gd name="connsiteY2" fmla="*/ 3676650 h 3676650"/>
              <a:gd name="connsiteX3" fmla="*/ 0 w 2810280"/>
              <a:gd name="connsiteY3" fmla="*/ 3676650 h 367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0280" h="3676650">
                <a:moveTo>
                  <a:pt x="0" y="0"/>
                </a:moveTo>
                <a:lnTo>
                  <a:pt x="2810280" y="0"/>
                </a:lnTo>
                <a:lnTo>
                  <a:pt x="2810280" y="3676650"/>
                </a:lnTo>
                <a:lnTo>
                  <a:pt x="0" y="36766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ED195A7-7D32-452E-A19C-75BC49B06A0D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08963363-4B99-4A81-A514-1885F3EF5EA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1190173"/>
            <a:ext cx="2148114" cy="4622800"/>
          </a:xfrm>
          <a:custGeom>
            <a:avLst/>
            <a:gdLst>
              <a:gd name="connsiteX0" fmla="*/ 0 w 2148114"/>
              <a:gd name="connsiteY0" fmla="*/ 0 h 4622800"/>
              <a:gd name="connsiteX1" fmla="*/ 2148114 w 2148114"/>
              <a:gd name="connsiteY1" fmla="*/ 0 h 4622800"/>
              <a:gd name="connsiteX2" fmla="*/ 2148114 w 2148114"/>
              <a:gd name="connsiteY2" fmla="*/ 4622800 h 4622800"/>
              <a:gd name="connsiteX3" fmla="*/ 0 w 2148114"/>
              <a:gd name="connsiteY3" fmla="*/ 4622800 h 462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114" h="4622800">
                <a:moveTo>
                  <a:pt x="0" y="0"/>
                </a:moveTo>
                <a:lnTo>
                  <a:pt x="2148114" y="0"/>
                </a:lnTo>
                <a:lnTo>
                  <a:pt x="2148114" y="4622800"/>
                </a:lnTo>
                <a:lnTo>
                  <a:pt x="0" y="46228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1498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08963363-4B99-4A81-A514-1885F3EF5EA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53710" y="1193801"/>
            <a:ext cx="1818390" cy="3958016"/>
          </a:xfrm>
          <a:custGeom>
            <a:avLst/>
            <a:gdLst>
              <a:gd name="connsiteX0" fmla="*/ 220516 w 1818390"/>
              <a:gd name="connsiteY0" fmla="*/ 0 h 3958016"/>
              <a:gd name="connsiteX1" fmla="*/ 1597874 w 1818390"/>
              <a:gd name="connsiteY1" fmla="*/ 0 h 3958016"/>
              <a:gd name="connsiteX2" fmla="*/ 1818390 w 1818390"/>
              <a:gd name="connsiteY2" fmla="*/ 220516 h 3958016"/>
              <a:gd name="connsiteX3" fmla="*/ 1818390 w 1818390"/>
              <a:gd name="connsiteY3" fmla="*/ 3737500 h 3958016"/>
              <a:gd name="connsiteX4" fmla="*/ 1597874 w 1818390"/>
              <a:gd name="connsiteY4" fmla="*/ 3958016 h 3958016"/>
              <a:gd name="connsiteX5" fmla="*/ 220516 w 1818390"/>
              <a:gd name="connsiteY5" fmla="*/ 3958016 h 3958016"/>
              <a:gd name="connsiteX6" fmla="*/ 0 w 1818390"/>
              <a:gd name="connsiteY6" fmla="*/ 3737500 h 3958016"/>
              <a:gd name="connsiteX7" fmla="*/ 0 w 1818390"/>
              <a:gd name="connsiteY7" fmla="*/ 220516 h 3958016"/>
              <a:gd name="connsiteX8" fmla="*/ 220516 w 1818390"/>
              <a:gd name="connsiteY8" fmla="*/ 0 h 3958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8390" h="3958016">
                <a:moveTo>
                  <a:pt x="220516" y="0"/>
                </a:moveTo>
                <a:lnTo>
                  <a:pt x="1597874" y="0"/>
                </a:lnTo>
                <a:cubicBezTo>
                  <a:pt x="1719662" y="0"/>
                  <a:pt x="1818390" y="98728"/>
                  <a:pt x="1818390" y="220516"/>
                </a:cubicBezTo>
                <a:lnTo>
                  <a:pt x="1818390" y="3737500"/>
                </a:lnTo>
                <a:cubicBezTo>
                  <a:pt x="1818390" y="3859288"/>
                  <a:pt x="1719662" y="3958016"/>
                  <a:pt x="1597874" y="3958016"/>
                </a:cubicBezTo>
                <a:lnTo>
                  <a:pt x="220516" y="3958016"/>
                </a:lnTo>
                <a:cubicBezTo>
                  <a:pt x="98728" y="3958016"/>
                  <a:pt x="0" y="3859288"/>
                  <a:pt x="0" y="3737500"/>
                </a:cubicBezTo>
                <a:lnTo>
                  <a:pt x="0" y="220516"/>
                </a:lnTo>
                <a:cubicBezTo>
                  <a:pt x="0" y="98728"/>
                  <a:pt x="98728" y="0"/>
                  <a:pt x="220516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08963363-4B99-4A81-A514-1885F3EF5EA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57688" y="1190834"/>
            <a:ext cx="1818390" cy="3958016"/>
          </a:xfrm>
          <a:custGeom>
            <a:avLst/>
            <a:gdLst>
              <a:gd name="connsiteX0" fmla="*/ 220516 w 1818390"/>
              <a:gd name="connsiteY0" fmla="*/ 0 h 3958016"/>
              <a:gd name="connsiteX1" fmla="*/ 1597874 w 1818390"/>
              <a:gd name="connsiteY1" fmla="*/ 0 h 3958016"/>
              <a:gd name="connsiteX2" fmla="*/ 1818390 w 1818390"/>
              <a:gd name="connsiteY2" fmla="*/ 220516 h 3958016"/>
              <a:gd name="connsiteX3" fmla="*/ 1818390 w 1818390"/>
              <a:gd name="connsiteY3" fmla="*/ 3737500 h 3958016"/>
              <a:gd name="connsiteX4" fmla="*/ 1597874 w 1818390"/>
              <a:gd name="connsiteY4" fmla="*/ 3958016 h 3958016"/>
              <a:gd name="connsiteX5" fmla="*/ 220516 w 1818390"/>
              <a:gd name="connsiteY5" fmla="*/ 3958016 h 3958016"/>
              <a:gd name="connsiteX6" fmla="*/ 0 w 1818390"/>
              <a:gd name="connsiteY6" fmla="*/ 3737500 h 3958016"/>
              <a:gd name="connsiteX7" fmla="*/ 0 w 1818390"/>
              <a:gd name="connsiteY7" fmla="*/ 220516 h 3958016"/>
              <a:gd name="connsiteX8" fmla="*/ 220516 w 1818390"/>
              <a:gd name="connsiteY8" fmla="*/ 0 h 3958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8390" h="3958016">
                <a:moveTo>
                  <a:pt x="220516" y="0"/>
                </a:moveTo>
                <a:lnTo>
                  <a:pt x="1597874" y="0"/>
                </a:lnTo>
                <a:cubicBezTo>
                  <a:pt x="1719662" y="0"/>
                  <a:pt x="1818390" y="98728"/>
                  <a:pt x="1818390" y="220516"/>
                </a:cubicBezTo>
                <a:lnTo>
                  <a:pt x="1818390" y="3737500"/>
                </a:lnTo>
                <a:cubicBezTo>
                  <a:pt x="1818390" y="3859288"/>
                  <a:pt x="1719662" y="3958016"/>
                  <a:pt x="1597874" y="3958016"/>
                </a:cubicBezTo>
                <a:lnTo>
                  <a:pt x="220516" y="3958016"/>
                </a:lnTo>
                <a:cubicBezTo>
                  <a:pt x="98728" y="3958016"/>
                  <a:pt x="0" y="3859288"/>
                  <a:pt x="0" y="3737500"/>
                </a:cubicBezTo>
                <a:lnTo>
                  <a:pt x="0" y="220516"/>
                </a:lnTo>
                <a:cubicBezTo>
                  <a:pt x="0" y="98728"/>
                  <a:pt x="98728" y="0"/>
                  <a:pt x="220516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08963363-4B99-4A81-A514-1885F3EF5EA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61667" y="1190834"/>
            <a:ext cx="1818390" cy="3958016"/>
          </a:xfrm>
          <a:custGeom>
            <a:avLst/>
            <a:gdLst>
              <a:gd name="connsiteX0" fmla="*/ 220516 w 1818390"/>
              <a:gd name="connsiteY0" fmla="*/ 0 h 3958016"/>
              <a:gd name="connsiteX1" fmla="*/ 1597874 w 1818390"/>
              <a:gd name="connsiteY1" fmla="*/ 0 h 3958016"/>
              <a:gd name="connsiteX2" fmla="*/ 1818390 w 1818390"/>
              <a:gd name="connsiteY2" fmla="*/ 220516 h 3958016"/>
              <a:gd name="connsiteX3" fmla="*/ 1818390 w 1818390"/>
              <a:gd name="connsiteY3" fmla="*/ 3737500 h 3958016"/>
              <a:gd name="connsiteX4" fmla="*/ 1597874 w 1818390"/>
              <a:gd name="connsiteY4" fmla="*/ 3958016 h 3958016"/>
              <a:gd name="connsiteX5" fmla="*/ 220516 w 1818390"/>
              <a:gd name="connsiteY5" fmla="*/ 3958016 h 3958016"/>
              <a:gd name="connsiteX6" fmla="*/ 0 w 1818390"/>
              <a:gd name="connsiteY6" fmla="*/ 3737500 h 3958016"/>
              <a:gd name="connsiteX7" fmla="*/ 0 w 1818390"/>
              <a:gd name="connsiteY7" fmla="*/ 220516 h 3958016"/>
              <a:gd name="connsiteX8" fmla="*/ 220516 w 1818390"/>
              <a:gd name="connsiteY8" fmla="*/ 0 h 3958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8390" h="3958016">
                <a:moveTo>
                  <a:pt x="220516" y="0"/>
                </a:moveTo>
                <a:lnTo>
                  <a:pt x="1597874" y="0"/>
                </a:lnTo>
                <a:cubicBezTo>
                  <a:pt x="1719662" y="0"/>
                  <a:pt x="1818390" y="98728"/>
                  <a:pt x="1818390" y="220516"/>
                </a:cubicBezTo>
                <a:lnTo>
                  <a:pt x="1818390" y="3737500"/>
                </a:lnTo>
                <a:cubicBezTo>
                  <a:pt x="1818390" y="3859288"/>
                  <a:pt x="1719662" y="3958016"/>
                  <a:pt x="1597874" y="3958016"/>
                </a:cubicBezTo>
                <a:lnTo>
                  <a:pt x="220516" y="3958016"/>
                </a:lnTo>
                <a:cubicBezTo>
                  <a:pt x="98728" y="3958016"/>
                  <a:pt x="0" y="3859288"/>
                  <a:pt x="0" y="3737500"/>
                </a:cubicBezTo>
                <a:lnTo>
                  <a:pt x="0" y="220516"/>
                </a:lnTo>
                <a:cubicBezTo>
                  <a:pt x="0" y="98728"/>
                  <a:pt x="98728" y="0"/>
                  <a:pt x="220516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884602E7-5F9B-4A6D-B28C-2808842389AC}"/>
              </a:ext>
            </a:extLst>
          </p:cNvPr>
          <p:cNvSpPr/>
          <p:nvPr userDrawn="1"/>
        </p:nvSpPr>
        <p:spPr>
          <a:xfrm>
            <a:off x="11306175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302543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08963363-4B99-4A81-A514-1885F3EF5EA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681290" y="1289460"/>
            <a:ext cx="3771900" cy="2152240"/>
          </a:xfrm>
          <a:custGeom>
            <a:avLst/>
            <a:gdLst>
              <a:gd name="connsiteX0" fmla="*/ 0 w 3771900"/>
              <a:gd name="connsiteY0" fmla="*/ 0 h 2152240"/>
              <a:gd name="connsiteX1" fmla="*/ 3771900 w 3771900"/>
              <a:gd name="connsiteY1" fmla="*/ 0 h 2152240"/>
              <a:gd name="connsiteX2" fmla="*/ 3771900 w 3771900"/>
              <a:gd name="connsiteY2" fmla="*/ 2152240 h 2152240"/>
              <a:gd name="connsiteX3" fmla="*/ 0 w 3771900"/>
              <a:gd name="connsiteY3" fmla="*/ 2152240 h 215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900" h="2152240">
                <a:moveTo>
                  <a:pt x="0" y="0"/>
                </a:moveTo>
                <a:lnTo>
                  <a:pt x="3771900" y="0"/>
                </a:lnTo>
                <a:lnTo>
                  <a:pt x="3771900" y="2152240"/>
                </a:lnTo>
                <a:lnTo>
                  <a:pt x="0" y="215224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08963363-4B99-4A81-A514-1885F3EF5EA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23100" y="839520"/>
            <a:ext cx="2916592" cy="6018480"/>
          </a:xfrm>
          <a:custGeom>
            <a:avLst/>
            <a:gdLst>
              <a:gd name="connsiteX0" fmla="*/ 0 w 2916592"/>
              <a:gd name="connsiteY0" fmla="*/ 0 h 6018480"/>
              <a:gd name="connsiteX1" fmla="*/ 2916592 w 2916592"/>
              <a:gd name="connsiteY1" fmla="*/ 0 h 6018480"/>
              <a:gd name="connsiteX2" fmla="*/ 2916592 w 2916592"/>
              <a:gd name="connsiteY2" fmla="*/ 6018480 h 6018480"/>
              <a:gd name="connsiteX3" fmla="*/ 0 w 2916592"/>
              <a:gd name="connsiteY3" fmla="*/ 6018480 h 601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16592" h="6018480">
                <a:moveTo>
                  <a:pt x="0" y="0"/>
                </a:moveTo>
                <a:lnTo>
                  <a:pt x="2916592" y="0"/>
                </a:lnTo>
                <a:lnTo>
                  <a:pt x="2916592" y="6018480"/>
                </a:lnTo>
                <a:lnTo>
                  <a:pt x="0" y="601848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ED195A7-7D32-452E-A19C-75BC49B06A0D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272541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4">
            <a:extLst>
              <a:ext uri="{FF2B5EF4-FFF2-40B4-BE49-F238E27FC236}">
                <a16:creationId xmlns:a16="http://schemas.microsoft.com/office/drawing/2014/main" xmlns="" id="{F9BCB526-E737-40F3-B6B8-003B5B8E34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0181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ytuł i zawartość opcja n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F3A4F283-C374-644F-B87D-EC41E38948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6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pl-PL" dirty="0"/>
              <a:t>Tytuł</a:t>
            </a:r>
            <a:endParaRPr lang="en-IE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36C3D206-A133-4A41-ADAC-CACECCE10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6958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E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xmlns="" id="{25054A62-00D7-084B-8BDE-0D1FF47A8C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6539" y="5856985"/>
            <a:ext cx="1996483" cy="864490"/>
          </a:xfrm>
          <a:prstGeom prst="rect">
            <a:avLst/>
          </a:prstGeom>
        </p:spPr>
      </p:pic>
      <p:sp>
        <p:nvSpPr>
          <p:cNvPr id="12" name="Prostokąt 11">
            <a:extLst>
              <a:ext uri="{FF2B5EF4-FFF2-40B4-BE49-F238E27FC236}">
                <a16:creationId xmlns:a16="http://schemas.microsoft.com/office/drawing/2014/main" xmlns="" id="{2888156D-0384-6441-AAD1-3BA56189CE9F}"/>
              </a:ext>
            </a:extLst>
          </p:cNvPr>
          <p:cNvSpPr/>
          <p:nvPr userDrawn="1"/>
        </p:nvSpPr>
        <p:spPr>
          <a:xfrm>
            <a:off x="863124" y="342265"/>
            <a:ext cx="127332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Symbol zastępczy tekstu 2">
            <a:extLst>
              <a:ext uri="{FF2B5EF4-FFF2-40B4-BE49-F238E27FC236}">
                <a16:creationId xmlns:a16="http://schemas.microsoft.com/office/drawing/2014/main" xmlns="" id="{CA556842-5889-3B47-8930-B8DAAE2D6A3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63124" y="1979423"/>
            <a:ext cx="4987185" cy="334246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 err="1"/>
              <a:t>Sed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perspiciatis</a:t>
            </a:r>
            <a:r>
              <a:rPr lang="pl-PL" dirty="0"/>
              <a:t> </a:t>
            </a:r>
            <a:r>
              <a:rPr lang="pl-PL" dirty="0" err="1"/>
              <a:t>unde</a:t>
            </a:r>
            <a:r>
              <a:rPr lang="pl-PL" dirty="0"/>
              <a:t> </a:t>
            </a:r>
            <a:r>
              <a:rPr lang="pl-PL" dirty="0" err="1"/>
              <a:t>omnis</a:t>
            </a:r>
            <a:r>
              <a:rPr lang="pl-PL" dirty="0"/>
              <a:t> </a:t>
            </a:r>
            <a:r>
              <a:rPr lang="pl-PL" dirty="0" err="1"/>
              <a:t>iste</a:t>
            </a:r>
            <a:r>
              <a:rPr lang="pl-PL" dirty="0"/>
              <a:t> </a:t>
            </a:r>
            <a:r>
              <a:rPr lang="pl-PL" dirty="0" err="1"/>
              <a:t>natus</a:t>
            </a:r>
            <a:r>
              <a:rPr lang="pl-PL" dirty="0"/>
              <a:t> error sit </a:t>
            </a:r>
            <a:r>
              <a:rPr lang="pl-PL" dirty="0" err="1"/>
              <a:t>voluptatem</a:t>
            </a:r>
            <a:r>
              <a:rPr lang="pl-PL" dirty="0"/>
              <a:t> </a:t>
            </a:r>
            <a:r>
              <a:rPr lang="pl-PL" dirty="0" err="1"/>
              <a:t>accusantium</a:t>
            </a:r>
            <a:r>
              <a:rPr lang="pl-PL" dirty="0"/>
              <a:t> </a:t>
            </a:r>
            <a:r>
              <a:rPr lang="pl-PL" dirty="0" err="1"/>
              <a:t>doloremque</a:t>
            </a:r>
            <a:r>
              <a:rPr lang="pl-PL" dirty="0"/>
              <a:t> </a:t>
            </a:r>
            <a:r>
              <a:rPr lang="pl-PL" dirty="0" err="1"/>
              <a:t>laudantium</a:t>
            </a:r>
            <a:r>
              <a:rPr lang="pl-PL" dirty="0"/>
              <a:t>, </a:t>
            </a:r>
            <a:r>
              <a:rPr lang="pl-PL" dirty="0" err="1"/>
              <a:t>totam</a:t>
            </a:r>
            <a:r>
              <a:rPr lang="pl-PL" dirty="0"/>
              <a:t> rem </a:t>
            </a:r>
            <a:r>
              <a:rPr lang="pl-PL" dirty="0" err="1"/>
              <a:t>aperiam</a:t>
            </a:r>
            <a:r>
              <a:rPr lang="pl-PL" dirty="0"/>
              <a:t>, </a:t>
            </a:r>
            <a:r>
              <a:rPr lang="pl-PL" dirty="0" err="1"/>
              <a:t>eaque</a:t>
            </a:r>
            <a:r>
              <a:rPr lang="pl-PL" dirty="0"/>
              <a:t> </a:t>
            </a:r>
            <a:r>
              <a:rPr lang="pl-PL" dirty="0" err="1"/>
              <a:t>ipsa</a:t>
            </a:r>
            <a:r>
              <a:rPr lang="pl-PL" dirty="0"/>
              <a:t> </a:t>
            </a:r>
            <a:r>
              <a:rPr lang="pl-PL" dirty="0" err="1"/>
              <a:t>quae</a:t>
            </a:r>
            <a:r>
              <a:rPr lang="pl-PL" dirty="0"/>
              <a:t> ab illo </a:t>
            </a:r>
            <a:r>
              <a:rPr lang="pl-PL" dirty="0" err="1"/>
              <a:t>inventore</a:t>
            </a:r>
            <a:r>
              <a:rPr lang="pl-PL" dirty="0"/>
              <a:t> </a:t>
            </a:r>
            <a:r>
              <a:rPr lang="pl-PL" dirty="0" err="1"/>
              <a:t>veritatis</a:t>
            </a:r>
            <a:r>
              <a:rPr lang="pl-PL" dirty="0"/>
              <a:t> et quasi </a:t>
            </a:r>
            <a:r>
              <a:rPr lang="pl-PL" dirty="0" err="1"/>
              <a:t>architecto</a:t>
            </a:r>
            <a:r>
              <a:rPr lang="pl-PL" dirty="0"/>
              <a:t> </a:t>
            </a:r>
            <a:r>
              <a:rPr lang="pl-PL" dirty="0" err="1"/>
              <a:t>beatae</a:t>
            </a:r>
            <a:r>
              <a:rPr lang="pl-PL" dirty="0"/>
              <a:t> vitae dicta </a:t>
            </a:r>
            <a:r>
              <a:rPr lang="pl-PL" dirty="0" err="1"/>
              <a:t>sunt</a:t>
            </a:r>
            <a:r>
              <a:rPr lang="pl-PL" dirty="0"/>
              <a:t> </a:t>
            </a:r>
            <a:r>
              <a:rPr lang="pl-PL" dirty="0" err="1"/>
              <a:t>explicabo</a:t>
            </a:r>
            <a:r>
              <a:rPr lang="pl-PL" dirty="0"/>
              <a:t>. </a:t>
            </a:r>
            <a:r>
              <a:rPr lang="pl-PL" dirty="0" err="1"/>
              <a:t>Nemo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</a:t>
            </a:r>
            <a:r>
              <a:rPr lang="pl-PL" dirty="0" err="1"/>
              <a:t>ipsam</a:t>
            </a:r>
            <a:r>
              <a:rPr lang="pl-PL" dirty="0"/>
              <a:t> </a:t>
            </a:r>
            <a:r>
              <a:rPr lang="pl-PL" dirty="0" err="1"/>
              <a:t>voluptatem</a:t>
            </a:r>
            <a:r>
              <a:rPr lang="pl-PL" dirty="0"/>
              <a:t> </a:t>
            </a:r>
            <a:r>
              <a:rPr lang="pl-PL" dirty="0" err="1"/>
              <a:t>quia</a:t>
            </a:r>
            <a:r>
              <a:rPr lang="pl-PL" dirty="0"/>
              <a:t> </a:t>
            </a:r>
            <a:r>
              <a:rPr lang="pl-PL" dirty="0" err="1"/>
              <a:t>voluptas</a:t>
            </a:r>
            <a:r>
              <a:rPr lang="pl-PL" dirty="0"/>
              <a:t> sit </a:t>
            </a:r>
            <a:r>
              <a:rPr lang="pl-PL" dirty="0" err="1"/>
              <a:t>aspernatur</a:t>
            </a:r>
            <a:r>
              <a:rPr lang="pl-PL" dirty="0"/>
              <a:t> aut </a:t>
            </a:r>
            <a:r>
              <a:rPr lang="pl-PL" dirty="0" err="1"/>
              <a:t>odit</a:t>
            </a:r>
            <a:r>
              <a:rPr lang="pl-PL" dirty="0"/>
              <a:t> aut </a:t>
            </a:r>
            <a:r>
              <a:rPr lang="pl-PL" dirty="0" err="1"/>
              <a:t>fugit</a:t>
            </a:r>
            <a:r>
              <a:rPr lang="pl-PL" dirty="0"/>
              <a:t>, </a:t>
            </a:r>
            <a:r>
              <a:rPr lang="pl-PL" dirty="0" err="1"/>
              <a:t>sed</a:t>
            </a:r>
            <a:r>
              <a:rPr lang="pl-PL" dirty="0"/>
              <a:t> </a:t>
            </a:r>
            <a:r>
              <a:rPr lang="pl-PL" dirty="0" err="1"/>
              <a:t>quia</a:t>
            </a:r>
            <a:r>
              <a:rPr lang="pl-PL" dirty="0"/>
              <a:t> </a:t>
            </a:r>
            <a:r>
              <a:rPr lang="pl-PL" dirty="0" err="1"/>
              <a:t>consequuntur</a:t>
            </a:r>
            <a:r>
              <a:rPr lang="pl-PL" dirty="0"/>
              <a:t> </a:t>
            </a:r>
            <a:r>
              <a:rPr lang="pl-PL" dirty="0" err="1"/>
              <a:t>magni</a:t>
            </a:r>
            <a:r>
              <a:rPr lang="pl-PL" dirty="0"/>
              <a:t> </a:t>
            </a:r>
            <a:r>
              <a:rPr lang="pl-PL" dirty="0" err="1"/>
              <a:t>dolores</a:t>
            </a:r>
            <a:r>
              <a:rPr lang="pl-PL" dirty="0"/>
              <a:t> </a:t>
            </a:r>
            <a:r>
              <a:rPr lang="pl-PL" dirty="0" err="1"/>
              <a:t>eos</a:t>
            </a:r>
            <a:r>
              <a:rPr lang="pl-PL" dirty="0"/>
              <a:t> qui </a:t>
            </a:r>
            <a:r>
              <a:rPr lang="pl-PL" dirty="0" err="1"/>
              <a:t>ratione</a:t>
            </a:r>
            <a:r>
              <a:rPr lang="pl-PL" dirty="0"/>
              <a:t> </a:t>
            </a:r>
            <a:r>
              <a:rPr lang="pl-PL" dirty="0" err="1"/>
              <a:t>voluptatem</a:t>
            </a:r>
            <a:r>
              <a:rPr lang="pl-PL" dirty="0"/>
              <a:t> </a:t>
            </a:r>
            <a:r>
              <a:rPr lang="pl-PL" dirty="0" err="1"/>
              <a:t>sequi</a:t>
            </a:r>
            <a:r>
              <a:rPr lang="pl-PL" dirty="0"/>
              <a:t> </a:t>
            </a:r>
            <a:r>
              <a:rPr lang="pl-PL" dirty="0" err="1"/>
              <a:t>nesciunt</a:t>
            </a:r>
            <a:r>
              <a:rPr lang="pl-PL" dirty="0"/>
              <a:t>. </a:t>
            </a:r>
            <a:r>
              <a:rPr lang="pl-PL" dirty="0" err="1"/>
              <a:t>Neque</a:t>
            </a:r>
            <a:r>
              <a:rPr lang="pl-PL" dirty="0"/>
              <a:t> </a:t>
            </a:r>
            <a:r>
              <a:rPr lang="pl-PL" dirty="0" err="1"/>
              <a:t>porro</a:t>
            </a:r>
            <a:r>
              <a:rPr lang="pl-PL" dirty="0"/>
              <a:t> </a:t>
            </a:r>
            <a:r>
              <a:rPr lang="pl-PL" dirty="0" err="1"/>
              <a:t>quisquam</a:t>
            </a:r>
            <a:r>
              <a:rPr lang="pl-PL" dirty="0"/>
              <a:t> </a:t>
            </a:r>
            <a:r>
              <a:rPr lang="pl-PL" dirty="0" err="1"/>
              <a:t>est</a:t>
            </a:r>
            <a:r>
              <a:rPr lang="pl-PL" dirty="0"/>
              <a:t>, qui </a:t>
            </a:r>
            <a:r>
              <a:rPr lang="pl-PL" dirty="0" err="1"/>
              <a:t>dolorem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quia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, </a:t>
            </a:r>
            <a:r>
              <a:rPr lang="pl-PL" dirty="0" err="1"/>
              <a:t>adipisci</a:t>
            </a:r>
            <a:r>
              <a:rPr lang="pl-PL" dirty="0"/>
              <a:t> </a:t>
            </a:r>
            <a:r>
              <a:rPr lang="pl-PL" dirty="0" err="1"/>
              <a:t>velit</a:t>
            </a:r>
            <a:r>
              <a:rPr lang="pl-PL" dirty="0"/>
              <a:t>, </a:t>
            </a:r>
            <a:r>
              <a:rPr lang="pl-PL" dirty="0" err="1"/>
              <a:t>sed</a:t>
            </a:r>
            <a:r>
              <a:rPr lang="pl-PL" dirty="0"/>
              <a:t> </a:t>
            </a:r>
            <a:r>
              <a:rPr lang="pl-PL" dirty="0" err="1"/>
              <a:t>quia</a:t>
            </a:r>
            <a:r>
              <a:rPr lang="pl-PL" dirty="0"/>
              <a:t> non </a:t>
            </a:r>
            <a:r>
              <a:rPr lang="pl-PL" dirty="0" err="1"/>
              <a:t>numquam</a:t>
            </a:r>
            <a:r>
              <a:rPr lang="pl-PL" dirty="0"/>
              <a:t> </a:t>
            </a:r>
            <a:r>
              <a:rPr lang="pl-PL" dirty="0" err="1"/>
              <a:t>eius</a:t>
            </a:r>
            <a:r>
              <a:rPr lang="pl-PL" dirty="0"/>
              <a:t> </a:t>
            </a:r>
            <a:r>
              <a:rPr lang="pl-PL" dirty="0" err="1"/>
              <a:t>modi</a:t>
            </a:r>
            <a:r>
              <a:rPr lang="pl-PL" dirty="0"/>
              <a:t> </a:t>
            </a:r>
            <a:r>
              <a:rPr lang="pl-PL" dirty="0" err="1"/>
              <a:t>tempora</a:t>
            </a:r>
            <a:r>
              <a:rPr lang="pl-PL" dirty="0"/>
              <a:t> </a:t>
            </a:r>
            <a:r>
              <a:rPr lang="pl-PL" dirty="0" err="1"/>
              <a:t>incidunt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magnam</a:t>
            </a:r>
            <a:r>
              <a:rPr lang="pl-PL" dirty="0"/>
              <a:t> </a:t>
            </a:r>
            <a:r>
              <a:rPr lang="pl-PL" dirty="0" err="1"/>
              <a:t>aliquam</a:t>
            </a:r>
            <a:r>
              <a:rPr lang="pl-PL" dirty="0"/>
              <a:t> </a:t>
            </a:r>
            <a:r>
              <a:rPr lang="pl-PL" dirty="0" err="1"/>
              <a:t>quaerat</a:t>
            </a:r>
            <a:r>
              <a:rPr lang="pl-PL" dirty="0"/>
              <a:t> </a:t>
            </a:r>
            <a:r>
              <a:rPr lang="pl-PL" dirty="0" err="1"/>
              <a:t>voluptatem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minima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nostrum</a:t>
            </a:r>
            <a:r>
              <a:rPr lang="pl-PL" dirty="0"/>
              <a:t> </a:t>
            </a:r>
            <a:r>
              <a:rPr lang="pl-PL" dirty="0" err="1"/>
              <a:t>exercitationem</a:t>
            </a:r>
            <a:r>
              <a:rPr lang="pl-PL" dirty="0"/>
              <a:t> </a:t>
            </a:r>
            <a:r>
              <a:rPr lang="pl-PL" dirty="0" err="1"/>
              <a:t>ullam</a:t>
            </a:r>
            <a:r>
              <a:rPr lang="pl-PL" dirty="0"/>
              <a:t> </a:t>
            </a:r>
            <a:r>
              <a:rPr lang="pl-PL" dirty="0" err="1"/>
              <a:t>corporis</a:t>
            </a:r>
            <a:r>
              <a:rPr lang="pl-PL" dirty="0"/>
              <a:t> </a:t>
            </a:r>
            <a:r>
              <a:rPr lang="pl-PL" dirty="0" err="1"/>
              <a:t>suscipit</a:t>
            </a:r>
            <a:r>
              <a:rPr lang="pl-PL" dirty="0"/>
              <a:t> </a:t>
            </a:r>
            <a:r>
              <a:rPr lang="pl-PL" dirty="0" err="1"/>
              <a:t>laboriosam</a:t>
            </a:r>
            <a:r>
              <a:rPr lang="pl-PL" dirty="0"/>
              <a:t>,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aliquid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commodi</a:t>
            </a:r>
            <a:r>
              <a:rPr lang="pl-PL" dirty="0"/>
              <a:t> </a:t>
            </a:r>
            <a:r>
              <a:rPr lang="pl-PL" dirty="0" err="1"/>
              <a:t>consequatur</a:t>
            </a:r>
            <a:r>
              <a:rPr lang="pl-PL" dirty="0"/>
              <a:t>? </a:t>
            </a:r>
            <a:r>
              <a:rPr lang="pl-PL" dirty="0" err="1"/>
              <a:t>Quis</a:t>
            </a:r>
            <a:r>
              <a:rPr lang="pl-PL" dirty="0"/>
              <a:t> autem vel </a:t>
            </a:r>
            <a:r>
              <a:rPr lang="pl-PL" dirty="0" err="1"/>
              <a:t>eum</a:t>
            </a:r>
            <a:r>
              <a:rPr lang="pl-PL" dirty="0"/>
              <a:t> iure </a:t>
            </a:r>
            <a:r>
              <a:rPr lang="pl-PL" dirty="0" err="1"/>
              <a:t>reprehenderit</a:t>
            </a:r>
            <a:r>
              <a:rPr lang="pl-PL" dirty="0"/>
              <a:t> qui in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voluptate</a:t>
            </a:r>
            <a:r>
              <a:rPr lang="pl-PL" dirty="0"/>
              <a:t> </a:t>
            </a:r>
            <a:r>
              <a:rPr lang="pl-PL" dirty="0" err="1"/>
              <a:t>velit</a:t>
            </a:r>
            <a:r>
              <a:rPr lang="pl-PL" dirty="0"/>
              <a:t> </a:t>
            </a:r>
            <a:r>
              <a:rPr lang="pl-PL" dirty="0" err="1"/>
              <a:t>esse</a:t>
            </a:r>
            <a:r>
              <a:rPr lang="pl-PL" dirty="0"/>
              <a:t> </a:t>
            </a:r>
            <a:r>
              <a:rPr lang="pl-PL" dirty="0" err="1"/>
              <a:t>quam</a:t>
            </a:r>
            <a:r>
              <a:rPr lang="pl-PL" dirty="0"/>
              <a:t> nihil </a:t>
            </a:r>
            <a:r>
              <a:rPr lang="pl-PL" dirty="0" err="1"/>
              <a:t>molestiae</a:t>
            </a:r>
            <a:r>
              <a:rPr lang="pl-PL" dirty="0"/>
              <a:t> </a:t>
            </a:r>
            <a:r>
              <a:rPr lang="pl-PL" dirty="0" err="1"/>
              <a:t>consequatur</a:t>
            </a:r>
            <a:r>
              <a:rPr lang="pl-PL" dirty="0"/>
              <a:t>, vel </a:t>
            </a:r>
            <a:r>
              <a:rPr lang="pl-PL" dirty="0" err="1"/>
              <a:t>illum</a:t>
            </a:r>
            <a:r>
              <a:rPr lang="pl-PL" dirty="0"/>
              <a:t> qui</a:t>
            </a:r>
          </a:p>
        </p:txBody>
      </p:sp>
      <p:sp>
        <p:nvSpPr>
          <p:cNvPr id="14" name="Symbol zastępczy tekstu 2">
            <a:extLst>
              <a:ext uri="{FF2B5EF4-FFF2-40B4-BE49-F238E27FC236}">
                <a16:creationId xmlns:a16="http://schemas.microsoft.com/office/drawing/2014/main" xmlns="" id="{3707DB08-05B3-5C4F-B545-5C34436CF5A5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366615" y="1979422"/>
            <a:ext cx="4987185" cy="334246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 err="1"/>
              <a:t>Sed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perspiciatis</a:t>
            </a:r>
            <a:r>
              <a:rPr lang="pl-PL" dirty="0"/>
              <a:t> </a:t>
            </a:r>
            <a:r>
              <a:rPr lang="pl-PL" dirty="0" err="1"/>
              <a:t>unde</a:t>
            </a:r>
            <a:r>
              <a:rPr lang="pl-PL" dirty="0"/>
              <a:t> </a:t>
            </a:r>
            <a:r>
              <a:rPr lang="pl-PL" dirty="0" err="1"/>
              <a:t>omnis</a:t>
            </a:r>
            <a:r>
              <a:rPr lang="pl-PL" dirty="0"/>
              <a:t> </a:t>
            </a:r>
            <a:r>
              <a:rPr lang="pl-PL" dirty="0" err="1"/>
              <a:t>iste</a:t>
            </a:r>
            <a:r>
              <a:rPr lang="pl-PL" dirty="0"/>
              <a:t> </a:t>
            </a:r>
            <a:r>
              <a:rPr lang="pl-PL" dirty="0" err="1"/>
              <a:t>natus</a:t>
            </a:r>
            <a:r>
              <a:rPr lang="pl-PL" dirty="0"/>
              <a:t> error sit </a:t>
            </a:r>
            <a:r>
              <a:rPr lang="pl-PL" dirty="0" err="1"/>
              <a:t>voluptatem</a:t>
            </a:r>
            <a:r>
              <a:rPr lang="pl-PL" dirty="0"/>
              <a:t> </a:t>
            </a:r>
            <a:r>
              <a:rPr lang="pl-PL" dirty="0" err="1"/>
              <a:t>accusantium</a:t>
            </a:r>
            <a:r>
              <a:rPr lang="pl-PL" dirty="0"/>
              <a:t> </a:t>
            </a:r>
            <a:r>
              <a:rPr lang="pl-PL" dirty="0" err="1"/>
              <a:t>doloremque</a:t>
            </a:r>
            <a:r>
              <a:rPr lang="pl-PL" dirty="0"/>
              <a:t> </a:t>
            </a:r>
            <a:r>
              <a:rPr lang="pl-PL" dirty="0" err="1"/>
              <a:t>laudantium</a:t>
            </a:r>
            <a:r>
              <a:rPr lang="pl-PL" dirty="0"/>
              <a:t>, </a:t>
            </a:r>
            <a:r>
              <a:rPr lang="pl-PL" dirty="0" err="1"/>
              <a:t>totam</a:t>
            </a:r>
            <a:r>
              <a:rPr lang="pl-PL" dirty="0"/>
              <a:t> rem </a:t>
            </a:r>
            <a:r>
              <a:rPr lang="pl-PL" dirty="0" err="1"/>
              <a:t>aperiam</a:t>
            </a:r>
            <a:r>
              <a:rPr lang="pl-PL" dirty="0"/>
              <a:t>, </a:t>
            </a:r>
            <a:r>
              <a:rPr lang="pl-PL" dirty="0" err="1"/>
              <a:t>eaque</a:t>
            </a:r>
            <a:r>
              <a:rPr lang="pl-PL" dirty="0"/>
              <a:t> </a:t>
            </a:r>
            <a:r>
              <a:rPr lang="pl-PL" dirty="0" err="1"/>
              <a:t>ipsa</a:t>
            </a:r>
            <a:r>
              <a:rPr lang="pl-PL" dirty="0"/>
              <a:t> </a:t>
            </a:r>
            <a:r>
              <a:rPr lang="pl-PL" dirty="0" err="1"/>
              <a:t>quae</a:t>
            </a:r>
            <a:r>
              <a:rPr lang="pl-PL" dirty="0"/>
              <a:t> ab illo </a:t>
            </a:r>
            <a:r>
              <a:rPr lang="pl-PL" dirty="0" err="1"/>
              <a:t>inventore</a:t>
            </a:r>
            <a:r>
              <a:rPr lang="pl-PL" dirty="0"/>
              <a:t> </a:t>
            </a:r>
            <a:r>
              <a:rPr lang="pl-PL" dirty="0" err="1"/>
              <a:t>veritatis</a:t>
            </a:r>
            <a:r>
              <a:rPr lang="pl-PL" dirty="0"/>
              <a:t> et quasi </a:t>
            </a:r>
            <a:r>
              <a:rPr lang="pl-PL" dirty="0" err="1"/>
              <a:t>architecto</a:t>
            </a:r>
            <a:r>
              <a:rPr lang="pl-PL" dirty="0"/>
              <a:t> </a:t>
            </a:r>
            <a:r>
              <a:rPr lang="pl-PL" dirty="0" err="1"/>
              <a:t>beatae</a:t>
            </a:r>
            <a:r>
              <a:rPr lang="pl-PL" dirty="0"/>
              <a:t> vitae dicta </a:t>
            </a:r>
            <a:r>
              <a:rPr lang="pl-PL" dirty="0" err="1"/>
              <a:t>sunt</a:t>
            </a:r>
            <a:r>
              <a:rPr lang="pl-PL" dirty="0"/>
              <a:t> </a:t>
            </a:r>
            <a:r>
              <a:rPr lang="pl-PL" dirty="0" err="1"/>
              <a:t>explicabo</a:t>
            </a:r>
            <a:r>
              <a:rPr lang="pl-PL" dirty="0"/>
              <a:t>. </a:t>
            </a:r>
            <a:r>
              <a:rPr lang="pl-PL" dirty="0" err="1"/>
              <a:t>Nemo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</a:t>
            </a:r>
            <a:r>
              <a:rPr lang="pl-PL" dirty="0" err="1"/>
              <a:t>ipsam</a:t>
            </a:r>
            <a:r>
              <a:rPr lang="pl-PL" dirty="0"/>
              <a:t> </a:t>
            </a:r>
            <a:r>
              <a:rPr lang="pl-PL" dirty="0" err="1"/>
              <a:t>voluptatem</a:t>
            </a:r>
            <a:r>
              <a:rPr lang="pl-PL" dirty="0"/>
              <a:t> </a:t>
            </a:r>
            <a:r>
              <a:rPr lang="pl-PL" dirty="0" err="1"/>
              <a:t>quia</a:t>
            </a:r>
            <a:r>
              <a:rPr lang="pl-PL" dirty="0"/>
              <a:t> </a:t>
            </a:r>
            <a:r>
              <a:rPr lang="pl-PL" dirty="0" err="1"/>
              <a:t>voluptas</a:t>
            </a:r>
            <a:r>
              <a:rPr lang="pl-PL" dirty="0"/>
              <a:t> sit </a:t>
            </a:r>
            <a:r>
              <a:rPr lang="pl-PL" dirty="0" err="1"/>
              <a:t>aspernatur</a:t>
            </a:r>
            <a:r>
              <a:rPr lang="pl-PL" dirty="0"/>
              <a:t> aut </a:t>
            </a:r>
            <a:r>
              <a:rPr lang="pl-PL" dirty="0" err="1"/>
              <a:t>odit</a:t>
            </a:r>
            <a:r>
              <a:rPr lang="pl-PL" dirty="0"/>
              <a:t> aut </a:t>
            </a:r>
            <a:r>
              <a:rPr lang="pl-PL" dirty="0" err="1"/>
              <a:t>fugit</a:t>
            </a:r>
            <a:r>
              <a:rPr lang="pl-PL" dirty="0"/>
              <a:t>, </a:t>
            </a:r>
            <a:r>
              <a:rPr lang="pl-PL" dirty="0" err="1"/>
              <a:t>sed</a:t>
            </a:r>
            <a:r>
              <a:rPr lang="pl-PL" dirty="0"/>
              <a:t> </a:t>
            </a:r>
            <a:r>
              <a:rPr lang="pl-PL" dirty="0" err="1"/>
              <a:t>quia</a:t>
            </a:r>
            <a:r>
              <a:rPr lang="pl-PL" dirty="0"/>
              <a:t> </a:t>
            </a:r>
            <a:r>
              <a:rPr lang="pl-PL" dirty="0" err="1"/>
              <a:t>consequuntur</a:t>
            </a:r>
            <a:r>
              <a:rPr lang="pl-PL" dirty="0"/>
              <a:t> </a:t>
            </a:r>
            <a:r>
              <a:rPr lang="pl-PL" dirty="0" err="1"/>
              <a:t>magni</a:t>
            </a:r>
            <a:r>
              <a:rPr lang="pl-PL" dirty="0"/>
              <a:t> </a:t>
            </a:r>
            <a:r>
              <a:rPr lang="pl-PL" dirty="0" err="1"/>
              <a:t>dolores</a:t>
            </a:r>
            <a:r>
              <a:rPr lang="pl-PL" dirty="0"/>
              <a:t> </a:t>
            </a:r>
            <a:r>
              <a:rPr lang="pl-PL" dirty="0" err="1"/>
              <a:t>eos</a:t>
            </a:r>
            <a:r>
              <a:rPr lang="pl-PL" dirty="0"/>
              <a:t> qui </a:t>
            </a:r>
            <a:r>
              <a:rPr lang="pl-PL" dirty="0" err="1"/>
              <a:t>ratione</a:t>
            </a:r>
            <a:r>
              <a:rPr lang="pl-PL" dirty="0"/>
              <a:t> </a:t>
            </a:r>
            <a:r>
              <a:rPr lang="pl-PL" dirty="0" err="1"/>
              <a:t>voluptatem</a:t>
            </a:r>
            <a:r>
              <a:rPr lang="pl-PL" dirty="0"/>
              <a:t> </a:t>
            </a:r>
            <a:r>
              <a:rPr lang="pl-PL" dirty="0" err="1"/>
              <a:t>sequi</a:t>
            </a:r>
            <a:r>
              <a:rPr lang="pl-PL" dirty="0"/>
              <a:t> </a:t>
            </a:r>
            <a:r>
              <a:rPr lang="pl-PL" dirty="0" err="1"/>
              <a:t>nesciunt</a:t>
            </a:r>
            <a:r>
              <a:rPr lang="pl-PL" dirty="0"/>
              <a:t>. </a:t>
            </a:r>
            <a:r>
              <a:rPr lang="pl-PL" dirty="0" err="1"/>
              <a:t>Neque</a:t>
            </a:r>
            <a:r>
              <a:rPr lang="pl-PL" dirty="0"/>
              <a:t> </a:t>
            </a:r>
            <a:r>
              <a:rPr lang="pl-PL" dirty="0" err="1"/>
              <a:t>porro</a:t>
            </a:r>
            <a:r>
              <a:rPr lang="pl-PL" dirty="0"/>
              <a:t> </a:t>
            </a:r>
            <a:r>
              <a:rPr lang="pl-PL" dirty="0" err="1"/>
              <a:t>quisquam</a:t>
            </a:r>
            <a:r>
              <a:rPr lang="pl-PL" dirty="0"/>
              <a:t> </a:t>
            </a:r>
            <a:r>
              <a:rPr lang="pl-PL" dirty="0" err="1"/>
              <a:t>est</a:t>
            </a:r>
            <a:r>
              <a:rPr lang="pl-PL" dirty="0"/>
              <a:t>, qui </a:t>
            </a:r>
            <a:r>
              <a:rPr lang="pl-PL" dirty="0" err="1"/>
              <a:t>dolorem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quia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, </a:t>
            </a:r>
            <a:r>
              <a:rPr lang="pl-PL" dirty="0" err="1"/>
              <a:t>adipisci</a:t>
            </a:r>
            <a:r>
              <a:rPr lang="pl-PL" dirty="0"/>
              <a:t> </a:t>
            </a:r>
            <a:r>
              <a:rPr lang="pl-PL" dirty="0" err="1"/>
              <a:t>velit</a:t>
            </a:r>
            <a:r>
              <a:rPr lang="pl-PL" dirty="0"/>
              <a:t>, </a:t>
            </a:r>
            <a:r>
              <a:rPr lang="pl-PL" dirty="0" err="1"/>
              <a:t>sed</a:t>
            </a:r>
            <a:r>
              <a:rPr lang="pl-PL" dirty="0"/>
              <a:t> </a:t>
            </a:r>
            <a:r>
              <a:rPr lang="pl-PL" dirty="0" err="1"/>
              <a:t>quia</a:t>
            </a:r>
            <a:r>
              <a:rPr lang="pl-PL" dirty="0"/>
              <a:t> non </a:t>
            </a:r>
            <a:r>
              <a:rPr lang="pl-PL" dirty="0" err="1"/>
              <a:t>numquam</a:t>
            </a:r>
            <a:r>
              <a:rPr lang="pl-PL" dirty="0"/>
              <a:t> </a:t>
            </a:r>
            <a:r>
              <a:rPr lang="pl-PL" dirty="0" err="1"/>
              <a:t>eius</a:t>
            </a:r>
            <a:r>
              <a:rPr lang="pl-PL" dirty="0"/>
              <a:t> </a:t>
            </a:r>
            <a:r>
              <a:rPr lang="pl-PL" dirty="0" err="1"/>
              <a:t>modi</a:t>
            </a:r>
            <a:r>
              <a:rPr lang="pl-PL" dirty="0"/>
              <a:t> </a:t>
            </a:r>
            <a:r>
              <a:rPr lang="pl-PL" dirty="0" err="1"/>
              <a:t>tempora</a:t>
            </a:r>
            <a:r>
              <a:rPr lang="pl-PL" dirty="0"/>
              <a:t> </a:t>
            </a:r>
            <a:r>
              <a:rPr lang="pl-PL" dirty="0" err="1"/>
              <a:t>incidunt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magnam</a:t>
            </a:r>
            <a:r>
              <a:rPr lang="pl-PL" dirty="0"/>
              <a:t> </a:t>
            </a:r>
            <a:r>
              <a:rPr lang="pl-PL" dirty="0" err="1"/>
              <a:t>aliquam</a:t>
            </a:r>
            <a:r>
              <a:rPr lang="pl-PL" dirty="0"/>
              <a:t> </a:t>
            </a:r>
            <a:r>
              <a:rPr lang="pl-PL" dirty="0" err="1"/>
              <a:t>quaerat</a:t>
            </a:r>
            <a:r>
              <a:rPr lang="pl-PL" dirty="0"/>
              <a:t> </a:t>
            </a:r>
            <a:r>
              <a:rPr lang="pl-PL" dirty="0" err="1"/>
              <a:t>voluptatem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minima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nostrum</a:t>
            </a:r>
            <a:r>
              <a:rPr lang="pl-PL" dirty="0"/>
              <a:t> </a:t>
            </a:r>
            <a:r>
              <a:rPr lang="pl-PL" dirty="0" err="1"/>
              <a:t>exercitationem</a:t>
            </a:r>
            <a:r>
              <a:rPr lang="pl-PL" dirty="0"/>
              <a:t> </a:t>
            </a:r>
            <a:r>
              <a:rPr lang="pl-PL" dirty="0" err="1"/>
              <a:t>ullam</a:t>
            </a:r>
            <a:r>
              <a:rPr lang="pl-PL" dirty="0"/>
              <a:t> </a:t>
            </a:r>
            <a:r>
              <a:rPr lang="pl-PL" dirty="0" err="1"/>
              <a:t>corporis</a:t>
            </a:r>
            <a:r>
              <a:rPr lang="pl-PL" dirty="0"/>
              <a:t> </a:t>
            </a:r>
            <a:r>
              <a:rPr lang="pl-PL" dirty="0" err="1"/>
              <a:t>suscipit</a:t>
            </a:r>
            <a:r>
              <a:rPr lang="pl-PL" dirty="0"/>
              <a:t> </a:t>
            </a:r>
            <a:r>
              <a:rPr lang="pl-PL" dirty="0" err="1"/>
              <a:t>laboriosam</a:t>
            </a:r>
            <a:r>
              <a:rPr lang="pl-PL" dirty="0"/>
              <a:t>,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aliquid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commodi</a:t>
            </a:r>
            <a:r>
              <a:rPr lang="pl-PL" dirty="0"/>
              <a:t> </a:t>
            </a:r>
            <a:r>
              <a:rPr lang="pl-PL" dirty="0" err="1"/>
              <a:t>consequatur</a:t>
            </a:r>
            <a:r>
              <a:rPr lang="pl-PL" dirty="0"/>
              <a:t>? </a:t>
            </a:r>
            <a:r>
              <a:rPr lang="pl-PL" dirty="0" err="1"/>
              <a:t>Quis</a:t>
            </a:r>
            <a:r>
              <a:rPr lang="pl-PL" dirty="0"/>
              <a:t> autem vel </a:t>
            </a:r>
            <a:r>
              <a:rPr lang="pl-PL" dirty="0" err="1"/>
              <a:t>eum</a:t>
            </a:r>
            <a:r>
              <a:rPr lang="pl-PL" dirty="0"/>
              <a:t> iure </a:t>
            </a:r>
            <a:r>
              <a:rPr lang="pl-PL" dirty="0" err="1"/>
              <a:t>reprehenderit</a:t>
            </a:r>
            <a:r>
              <a:rPr lang="pl-PL" dirty="0"/>
              <a:t> qui in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voluptate</a:t>
            </a:r>
            <a:r>
              <a:rPr lang="pl-PL" dirty="0"/>
              <a:t> </a:t>
            </a:r>
            <a:r>
              <a:rPr lang="pl-PL" dirty="0" err="1"/>
              <a:t>velit</a:t>
            </a:r>
            <a:r>
              <a:rPr lang="pl-PL" dirty="0"/>
              <a:t> </a:t>
            </a:r>
            <a:r>
              <a:rPr lang="pl-PL" dirty="0" err="1"/>
              <a:t>esse</a:t>
            </a:r>
            <a:r>
              <a:rPr lang="pl-PL" dirty="0"/>
              <a:t> </a:t>
            </a:r>
            <a:r>
              <a:rPr lang="pl-PL" dirty="0" err="1"/>
              <a:t>quam</a:t>
            </a:r>
            <a:r>
              <a:rPr lang="pl-PL" dirty="0"/>
              <a:t> nihil </a:t>
            </a:r>
            <a:r>
              <a:rPr lang="pl-PL" dirty="0" err="1"/>
              <a:t>molestiae</a:t>
            </a:r>
            <a:r>
              <a:rPr lang="pl-PL" dirty="0"/>
              <a:t> </a:t>
            </a:r>
            <a:r>
              <a:rPr lang="pl-PL" dirty="0" err="1"/>
              <a:t>consequatur</a:t>
            </a:r>
            <a:r>
              <a:rPr lang="pl-PL" dirty="0"/>
              <a:t>, vel </a:t>
            </a:r>
            <a:r>
              <a:rPr lang="pl-PL" dirty="0" err="1"/>
              <a:t>illum</a:t>
            </a:r>
            <a:r>
              <a:rPr lang="pl-PL" dirty="0"/>
              <a:t> qui</a:t>
            </a:r>
          </a:p>
        </p:txBody>
      </p:sp>
    </p:spTree>
    <p:extLst>
      <p:ext uri="{BB962C8B-B14F-4D97-AF65-F5344CB8AC3E}">
        <p14:creationId xmlns:p14="http://schemas.microsoft.com/office/powerpoint/2010/main" val="167212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 userDrawn="1"/>
        </p:nvSpPr>
        <p:spPr>
          <a:xfrm>
            <a:off x="0" y="500063"/>
            <a:ext cx="1238251" cy="1071562"/>
          </a:xfrm>
          <a:prstGeom prst="rect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1800">
              <a:solidFill>
                <a:prstClr val="white"/>
              </a:solidFill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28717" y="357174"/>
            <a:ext cx="10153683" cy="1143000"/>
          </a:xfrm>
          <a:prstGeom prst="rect">
            <a:avLst/>
          </a:prstGeom>
        </p:spPr>
        <p:txBody>
          <a:bodyPr/>
          <a:lstStyle/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428717" y="1600201"/>
            <a:ext cx="10153683" cy="4525963"/>
          </a:xfrm>
          <a:prstGeom prst="rect">
            <a:avLst/>
          </a:prstGeom>
        </p:spPr>
        <p:txBody>
          <a:bodyPr/>
          <a:lstStyle>
            <a:lvl1pPr algn="just">
              <a:defRPr/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FAD3B57C-3B06-445D-9DE9-BA18066234AD}" type="datetimeFigureOut">
              <a:rPr lang="pl-PL"/>
              <a:pPr>
                <a:defRPr/>
              </a:pPr>
              <a:t>2020-03-05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2D74FA3F-76D7-4FE4-83B2-55B00E51541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8708689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5162551" cy="6858000"/>
          </a:xfrm>
          <a:custGeom>
            <a:avLst/>
            <a:gdLst>
              <a:gd name="connsiteX0" fmla="*/ 0 w 5162551"/>
              <a:gd name="connsiteY0" fmla="*/ 0 h 6858000"/>
              <a:gd name="connsiteX1" fmla="*/ 5162551 w 5162551"/>
              <a:gd name="connsiteY1" fmla="*/ 0 h 6858000"/>
              <a:gd name="connsiteX2" fmla="*/ 5162551 w 5162551"/>
              <a:gd name="connsiteY2" fmla="*/ 6858000 h 6858000"/>
              <a:gd name="connsiteX3" fmla="*/ 0 w 51625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2551" h="6858000">
                <a:moveTo>
                  <a:pt x="0" y="0"/>
                </a:moveTo>
                <a:lnTo>
                  <a:pt x="5162551" y="0"/>
                </a:lnTo>
                <a:lnTo>
                  <a:pt x="5162551" y="6858000"/>
                </a:lnTo>
                <a:lnTo>
                  <a:pt x="0" y="6858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110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EFE0F159-3038-45B2-A3A5-E0D46AFC0E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67200" y="0"/>
            <a:ext cx="7924800" cy="6858000"/>
          </a:xfrm>
          <a:custGeom>
            <a:avLst/>
            <a:gdLst>
              <a:gd name="connsiteX0" fmla="*/ 0 w 7924800"/>
              <a:gd name="connsiteY0" fmla="*/ 0 h 6858000"/>
              <a:gd name="connsiteX1" fmla="*/ 7924800 w 7924800"/>
              <a:gd name="connsiteY1" fmla="*/ 0 h 6858000"/>
              <a:gd name="connsiteX2" fmla="*/ 7924800 w 7924800"/>
              <a:gd name="connsiteY2" fmla="*/ 6858000 h 6858000"/>
              <a:gd name="connsiteX3" fmla="*/ 0 w 7924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4800" h="6858000">
                <a:moveTo>
                  <a:pt x="0" y="0"/>
                </a:moveTo>
                <a:lnTo>
                  <a:pt x="7924800" y="0"/>
                </a:lnTo>
                <a:lnTo>
                  <a:pt x="7924800" y="6858000"/>
                </a:lnTo>
                <a:lnTo>
                  <a:pt x="0" y="6858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677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E877E560-6823-4226-BEF6-51F784EC594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84602E7-5F9B-4A6D-B28C-2808842389AC}"/>
              </a:ext>
            </a:extLst>
          </p:cNvPr>
          <p:cNvSpPr/>
          <p:nvPr userDrawn="1"/>
        </p:nvSpPr>
        <p:spPr>
          <a:xfrm>
            <a:off x="11306175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27318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F6327139-CC9B-4373-AB7D-62C5C48A7E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371850" cy="6858000"/>
          </a:xfrm>
          <a:custGeom>
            <a:avLst/>
            <a:gdLst>
              <a:gd name="connsiteX0" fmla="*/ 0 w 3371850"/>
              <a:gd name="connsiteY0" fmla="*/ 0 h 6858000"/>
              <a:gd name="connsiteX1" fmla="*/ 3371850 w 3371850"/>
              <a:gd name="connsiteY1" fmla="*/ 0 h 6858000"/>
              <a:gd name="connsiteX2" fmla="*/ 3371850 w 3371850"/>
              <a:gd name="connsiteY2" fmla="*/ 6858000 h 6858000"/>
              <a:gd name="connsiteX3" fmla="*/ 0 w 33718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1850" h="6858000">
                <a:moveTo>
                  <a:pt x="0" y="0"/>
                </a:moveTo>
                <a:lnTo>
                  <a:pt x="3371850" y="0"/>
                </a:lnTo>
                <a:lnTo>
                  <a:pt x="3371850" y="6858000"/>
                </a:lnTo>
                <a:lnTo>
                  <a:pt x="0" y="6858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59E5FC33-B8D2-46FE-9958-D46D1A300F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84221" y="3429000"/>
            <a:ext cx="2617953" cy="2768600"/>
          </a:xfrm>
          <a:custGeom>
            <a:avLst/>
            <a:gdLst>
              <a:gd name="connsiteX0" fmla="*/ 0 w 2617953"/>
              <a:gd name="connsiteY0" fmla="*/ 0 h 2768600"/>
              <a:gd name="connsiteX1" fmla="*/ 2617953 w 2617953"/>
              <a:gd name="connsiteY1" fmla="*/ 0 h 2768600"/>
              <a:gd name="connsiteX2" fmla="*/ 2617953 w 2617953"/>
              <a:gd name="connsiteY2" fmla="*/ 2768600 h 2768600"/>
              <a:gd name="connsiteX3" fmla="*/ 0 w 2617953"/>
              <a:gd name="connsiteY3" fmla="*/ 2768600 h 276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953" h="2768600">
                <a:moveTo>
                  <a:pt x="0" y="0"/>
                </a:moveTo>
                <a:lnTo>
                  <a:pt x="2617953" y="0"/>
                </a:lnTo>
                <a:lnTo>
                  <a:pt x="2617953" y="2768600"/>
                </a:lnTo>
                <a:lnTo>
                  <a:pt x="0" y="27686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15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BAA260CD-06CB-40F1-8D80-74A554F936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77730" y="0"/>
            <a:ext cx="4206179" cy="6858000"/>
          </a:xfrm>
          <a:custGeom>
            <a:avLst/>
            <a:gdLst>
              <a:gd name="connsiteX0" fmla="*/ 0 w 4820832"/>
              <a:gd name="connsiteY0" fmla="*/ 0 h 6858000"/>
              <a:gd name="connsiteX1" fmla="*/ 4820832 w 4820832"/>
              <a:gd name="connsiteY1" fmla="*/ 0 h 6858000"/>
              <a:gd name="connsiteX2" fmla="*/ 4820832 w 4820832"/>
              <a:gd name="connsiteY2" fmla="*/ 6858000 h 6858000"/>
              <a:gd name="connsiteX3" fmla="*/ 0 w 482083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0832" h="6858000">
                <a:moveTo>
                  <a:pt x="0" y="0"/>
                </a:moveTo>
                <a:lnTo>
                  <a:pt x="4820832" y="0"/>
                </a:lnTo>
                <a:lnTo>
                  <a:pt x="4820832" y="6858000"/>
                </a:lnTo>
                <a:lnTo>
                  <a:pt x="0" y="6858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78864B66-641B-43D1-B284-947A118B2A40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78694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F6B73A2F-66F4-447C-9C2B-3561EA22AF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4508496" cy="6858000"/>
          </a:xfrm>
          <a:custGeom>
            <a:avLst/>
            <a:gdLst>
              <a:gd name="connsiteX0" fmla="*/ 0 w 4508496"/>
              <a:gd name="connsiteY0" fmla="*/ 0 h 6858000"/>
              <a:gd name="connsiteX1" fmla="*/ 4508496 w 4508496"/>
              <a:gd name="connsiteY1" fmla="*/ 0 h 6858000"/>
              <a:gd name="connsiteX2" fmla="*/ 4508496 w 4508496"/>
              <a:gd name="connsiteY2" fmla="*/ 6858000 h 6858000"/>
              <a:gd name="connsiteX3" fmla="*/ 0 w 450849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8496" h="6858000">
                <a:moveTo>
                  <a:pt x="0" y="0"/>
                </a:moveTo>
                <a:lnTo>
                  <a:pt x="4508496" y="0"/>
                </a:lnTo>
                <a:lnTo>
                  <a:pt x="4508496" y="6858000"/>
                </a:lnTo>
                <a:lnTo>
                  <a:pt x="0" y="6858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960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210D5E06-EF07-4DCE-9313-493D3BA7CB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53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1441A1B-F569-448A-B9A8-6B4E1E203B91}"/>
              </a:ext>
            </a:extLst>
          </p:cNvPr>
          <p:cNvSpPr txBox="1"/>
          <p:nvPr userDrawn="1"/>
        </p:nvSpPr>
        <p:spPr>
          <a:xfrm>
            <a:off x="11343511" y="6335731"/>
            <a:ext cx="46511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Raleway Light"/>
              </a:rPr>
              <a:pPr algn="ctr"/>
              <a:t>‹#›</a:t>
            </a:fld>
            <a:endParaRPr lang="id-ID" sz="1800" b="1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Raleway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1441A1B-F569-448A-B9A8-6B4E1E203B91}"/>
              </a:ext>
            </a:extLst>
          </p:cNvPr>
          <p:cNvSpPr txBox="1"/>
          <p:nvPr userDrawn="1"/>
        </p:nvSpPr>
        <p:spPr>
          <a:xfrm>
            <a:off x="396111" y="6335731"/>
            <a:ext cx="46511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Raleway Light"/>
              </a:rPr>
              <a:pPr algn="ctr"/>
              <a:t>‹#›</a:t>
            </a:fld>
            <a:endParaRPr lang="id-ID" sz="18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Raleway Light"/>
            </a:endParaRPr>
          </a:p>
        </p:txBody>
      </p:sp>
    </p:spTree>
    <p:extLst>
      <p:ext uri="{BB962C8B-B14F-4D97-AF65-F5344CB8AC3E}">
        <p14:creationId xmlns:p14="http://schemas.microsoft.com/office/powerpoint/2010/main" val="1760402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.svg"/><Relationship Id="rId5" Type="http://schemas.openxmlformats.org/officeDocument/2006/relationships/image" Target="../media/image5.jpeg"/><Relationship Id="rId4" Type="http://schemas.openxmlformats.org/officeDocument/2006/relationships/image" Target="../media/image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3.sv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nfosigw.gov.pl/oferta-finansowania/srodki-krajowe/informacje-ogolne/kryteria-wyboru-przedsiewziec/" TargetMode="External"/><Relationship Id="rId5" Type="http://schemas.openxmlformats.org/officeDocument/2006/relationships/hyperlink" Target="http://nfosigw.gov.pl/oferta-finansowania/srodki-krajowe/wsparcie-dla-innowacji-sprzyjajacych2/nabor-vi/" TargetMode="External"/><Relationship Id="rId4" Type="http://schemas.openxmlformats.org/officeDocument/2006/relationships/image" Target="../media/image6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3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7" Type="http://schemas.openxmlformats.org/officeDocument/2006/relationships/diagramLayout" Target="../diagrams/layou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svg"/><Relationship Id="rId5" Type="http://schemas.openxmlformats.org/officeDocument/2006/relationships/image" Target="../media/image5.jpeg"/><Relationship Id="rId10" Type="http://schemas.microsoft.com/office/2007/relationships/diagramDrawing" Target="../diagrams/drawing1.xml"/><Relationship Id="rId4" Type="http://schemas.openxmlformats.org/officeDocument/2006/relationships/image" Target="../media/image3.svg"/><Relationship Id="rId9" Type="http://schemas.openxmlformats.org/officeDocument/2006/relationships/diagramColors" Target="../diagrams/colors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6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3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.svg"/><Relationship Id="rId7" Type="http://schemas.openxmlformats.org/officeDocument/2006/relationships/diagramColors" Target="../diagrams/colors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ymbol zastępczy obrazu 11" descr="Obraz zawierający siedzi, małe, stół, tort&#10;&#10;Opis wygenerowany automatycznie">
            <a:extLst>
              <a:ext uri="{FF2B5EF4-FFF2-40B4-BE49-F238E27FC236}">
                <a16:creationId xmlns:a16="http://schemas.microsoft.com/office/drawing/2014/main" xmlns="" id="{4352492F-0F98-49A3-9C17-0771A382F09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32" name="Prostokąt 31">
            <a:extLst>
              <a:ext uri="{FF2B5EF4-FFF2-40B4-BE49-F238E27FC236}">
                <a16:creationId xmlns:a16="http://schemas.microsoft.com/office/drawing/2014/main" xmlns="" id="{20C24176-DB14-44D5-ACBD-65030258DBED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0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DAB69B8-F176-4CA6-B9E0-97783A869172}"/>
              </a:ext>
            </a:extLst>
          </p:cNvPr>
          <p:cNvSpPr txBox="1"/>
          <p:nvPr/>
        </p:nvSpPr>
        <p:spPr>
          <a:xfrm>
            <a:off x="2162535" y="2809403"/>
            <a:ext cx="786692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Sokół – wdrożenie innowacyjnych technologii środowiskowych</a:t>
            </a:r>
            <a:endParaRPr lang="en-US" sz="48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52AFEB2-1ED4-40A5-B587-462334CA1BB0}"/>
              </a:ext>
            </a:extLst>
          </p:cNvPr>
          <p:cNvSpPr txBox="1"/>
          <p:nvPr/>
        </p:nvSpPr>
        <p:spPr>
          <a:xfrm flipH="1">
            <a:off x="-1" y="6274479"/>
            <a:ext cx="12191999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1100" spc="600" dirty="0" smtClean="0">
                <a:solidFill>
                  <a:schemeClr val="bg1"/>
                </a:solidFill>
              </a:rPr>
              <a:t>Warszawa, 10 marca 2020r.</a:t>
            </a:r>
            <a:endParaRPr lang="en-US" sz="1100" spc="600" dirty="0">
              <a:solidFill>
                <a:schemeClr val="bg1"/>
              </a:solidFill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xmlns="" id="{DB2CAE5B-0BE3-491C-8E6B-A03EC34F0761}"/>
              </a:ext>
            </a:extLst>
          </p:cNvPr>
          <p:cNvSpPr txBox="1"/>
          <p:nvPr/>
        </p:nvSpPr>
        <p:spPr>
          <a:xfrm flipH="1">
            <a:off x="1" y="5905840"/>
            <a:ext cx="12191999" cy="314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1100" b="1" spc="600" dirty="0" smtClean="0">
                <a:solidFill>
                  <a:schemeClr val="bg1"/>
                </a:solidFill>
              </a:rPr>
              <a:t>Magdalena Sznajder– Główny Specjalista w Wydziale Innowacji</a:t>
            </a:r>
            <a:endParaRPr lang="en-US" sz="1100" b="1" spc="600" dirty="0">
              <a:solidFill>
                <a:schemeClr val="bg1"/>
              </a:solidFill>
            </a:endParaRPr>
          </a:p>
        </p:txBody>
      </p:sp>
      <p:pic>
        <p:nvPicPr>
          <p:cNvPr id="31" name="Grafika 30">
            <a:extLst>
              <a:ext uri="{FF2B5EF4-FFF2-40B4-BE49-F238E27FC236}">
                <a16:creationId xmlns:a16="http://schemas.microsoft.com/office/drawing/2014/main" xmlns="" id="{3BBCA72E-3AC7-4535-B8A9-C86C27AD00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36023" y="507700"/>
            <a:ext cx="3450923" cy="119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3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a 8">
            <a:extLst>
              <a:ext uri="{FF2B5EF4-FFF2-40B4-BE49-F238E27FC236}">
                <a16:creationId xmlns:a16="http://schemas.microsoft.com/office/drawing/2014/main" xmlns="" id="{38AD43E6-8539-4626-A48D-F31534AF9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  <p:sp>
        <p:nvSpPr>
          <p:cNvPr id="7" name="Tytuł 1"/>
          <p:cNvSpPr txBox="1">
            <a:spLocks/>
          </p:cNvSpPr>
          <p:nvPr/>
        </p:nvSpPr>
        <p:spPr>
          <a:xfrm>
            <a:off x="547022" y="493318"/>
            <a:ext cx="9491020" cy="4883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Sokół – wdrożenie innowacyjnych technologii środowiskowych</a:t>
            </a:r>
            <a:endParaRPr lang="pl-PL" sz="24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593797" y="871187"/>
            <a:ext cx="3187182" cy="34453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 smtClean="0">
                <a:solidFill>
                  <a:srgbClr val="FF0000"/>
                </a:solidFill>
              </a:rPr>
              <a:t>Umorzenie pożyczki</a:t>
            </a:r>
            <a:endParaRPr lang="pl-PL" b="1" dirty="0">
              <a:solidFill>
                <a:srgbClr val="FF0000"/>
              </a:solidFill>
            </a:endParaRPr>
          </a:p>
        </p:txBody>
      </p:sp>
      <p:cxnSp>
        <p:nvCxnSpPr>
          <p:cNvPr id="22" name="Łącznik prosty 21"/>
          <p:cNvCxnSpPr/>
          <p:nvPr/>
        </p:nvCxnSpPr>
        <p:spPr>
          <a:xfrm>
            <a:off x="593797" y="454781"/>
            <a:ext cx="153417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rostokąt zaokrąglony 11"/>
          <p:cNvSpPr/>
          <p:nvPr/>
        </p:nvSpPr>
        <p:spPr>
          <a:xfrm>
            <a:off x="831187" y="4301113"/>
            <a:ext cx="1877937" cy="1212934"/>
          </a:xfrm>
          <a:prstGeom prst="roundRect">
            <a:avLst>
              <a:gd name="adj" fmla="val 2629"/>
            </a:avLst>
          </a:prstGeom>
          <a:noFill/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pl-PL" sz="1600" dirty="0">
                <a:solidFill>
                  <a:srgbClr val="002060"/>
                </a:solidFill>
              </a:rPr>
              <a:t>Dofinansowanie </a:t>
            </a:r>
            <a:r>
              <a:rPr lang="pl-PL" sz="1600" dirty="0" smtClean="0">
                <a:solidFill>
                  <a:srgbClr val="002060"/>
                </a:solidFill>
              </a:rPr>
              <a:t/>
            </a:r>
            <a:br>
              <a:rPr lang="pl-PL" sz="1600" dirty="0" smtClean="0">
                <a:solidFill>
                  <a:srgbClr val="002060"/>
                </a:solidFill>
              </a:rPr>
            </a:br>
            <a:r>
              <a:rPr lang="pl-PL" sz="1600" dirty="0" smtClean="0">
                <a:solidFill>
                  <a:srgbClr val="002060"/>
                </a:solidFill>
              </a:rPr>
              <a:t>w </a:t>
            </a:r>
            <a:r>
              <a:rPr lang="pl-PL" sz="1600" dirty="0">
                <a:solidFill>
                  <a:srgbClr val="002060"/>
                </a:solidFill>
              </a:rPr>
              <a:t>formie </a:t>
            </a:r>
            <a:r>
              <a:rPr lang="pl-PL" sz="1600" dirty="0" smtClean="0">
                <a:solidFill>
                  <a:srgbClr val="002060"/>
                </a:solidFill>
              </a:rPr>
              <a:t>pożyczki na warunkach rynkowych:</a:t>
            </a:r>
            <a:endParaRPr lang="pl-PL" sz="1600" dirty="0">
              <a:solidFill>
                <a:srgbClr val="002060"/>
              </a:solidFill>
            </a:endParaRPr>
          </a:p>
        </p:txBody>
      </p:sp>
      <p:sp>
        <p:nvSpPr>
          <p:cNvPr id="14" name="Prostokąt zaokrąglony 13"/>
          <p:cNvSpPr/>
          <p:nvPr/>
        </p:nvSpPr>
        <p:spPr>
          <a:xfrm>
            <a:off x="831188" y="2328522"/>
            <a:ext cx="1877936" cy="1189954"/>
          </a:xfrm>
          <a:prstGeom prst="roundRect">
            <a:avLst>
              <a:gd name="adj" fmla="val 1353"/>
            </a:avLst>
          </a:prstGeom>
          <a:noFill/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pl-PL" sz="1600" dirty="0">
                <a:solidFill>
                  <a:srgbClr val="002060"/>
                </a:solidFill>
              </a:rPr>
              <a:t>Dofinansowanie </a:t>
            </a:r>
            <a:r>
              <a:rPr lang="pl-PL" sz="1600" dirty="0" smtClean="0">
                <a:solidFill>
                  <a:srgbClr val="002060"/>
                </a:solidFill>
              </a:rPr>
              <a:t/>
            </a:r>
            <a:br>
              <a:rPr lang="pl-PL" sz="1600" dirty="0" smtClean="0">
                <a:solidFill>
                  <a:srgbClr val="002060"/>
                </a:solidFill>
              </a:rPr>
            </a:br>
            <a:r>
              <a:rPr lang="pl-PL" sz="1600" dirty="0" smtClean="0">
                <a:solidFill>
                  <a:srgbClr val="002060"/>
                </a:solidFill>
              </a:rPr>
              <a:t>w </a:t>
            </a:r>
            <a:r>
              <a:rPr lang="pl-PL" sz="1600" dirty="0">
                <a:solidFill>
                  <a:srgbClr val="002060"/>
                </a:solidFill>
              </a:rPr>
              <a:t>formie </a:t>
            </a:r>
            <a:r>
              <a:rPr lang="pl-PL" sz="1600" dirty="0" smtClean="0">
                <a:solidFill>
                  <a:srgbClr val="002060"/>
                </a:solidFill>
              </a:rPr>
              <a:t>pożyczki na warunkach preferencyjnych</a:t>
            </a:r>
            <a:r>
              <a:rPr lang="pl-PL" sz="1600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endParaRPr lang="pl-PL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pole tekstowe 22"/>
          <p:cNvSpPr txBox="1"/>
          <p:nvPr/>
        </p:nvSpPr>
        <p:spPr>
          <a:xfrm>
            <a:off x="3962400" y="1282789"/>
            <a:ext cx="210809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pl-PL" sz="2400" dirty="0" smtClean="0">
                <a:solidFill>
                  <a:srgbClr val="002060"/>
                </a:solidFill>
              </a:rPr>
              <a:t>Faza W</a:t>
            </a:r>
            <a:endParaRPr lang="pl-PL" sz="2400" dirty="0">
              <a:solidFill>
                <a:srgbClr val="002060"/>
              </a:solidFill>
            </a:endParaRPr>
          </a:p>
        </p:txBody>
      </p:sp>
      <p:cxnSp>
        <p:nvCxnSpPr>
          <p:cNvPr id="25" name="Łącznik prosty 24"/>
          <p:cNvCxnSpPr/>
          <p:nvPr/>
        </p:nvCxnSpPr>
        <p:spPr>
          <a:xfrm>
            <a:off x="3237348" y="1970554"/>
            <a:ext cx="4110367" cy="10641"/>
          </a:xfrm>
          <a:prstGeom prst="line">
            <a:avLst/>
          </a:prstGeom>
          <a:ln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rostokąt 3"/>
          <p:cNvSpPr/>
          <p:nvPr/>
        </p:nvSpPr>
        <p:spPr>
          <a:xfrm>
            <a:off x="2400299" y="2253119"/>
            <a:ext cx="78100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pl-PL" sz="1600" dirty="0" smtClean="0">
                <a:solidFill>
                  <a:srgbClr val="FF0000"/>
                </a:solidFill>
              </a:rPr>
              <a:t>Pożyczka </a:t>
            </a:r>
            <a:r>
              <a:rPr lang="pl-PL" sz="1600" dirty="0">
                <a:solidFill>
                  <a:srgbClr val="FF0000"/>
                </a:solidFill>
              </a:rPr>
              <a:t>może być umorzona w wysokości do 10% wypłaconej kwoty pożyczki, lecz nie więcej niż 1 milion złotych, z zastrzeżeniem ust. 11a. i </a:t>
            </a:r>
            <a:r>
              <a:rPr lang="pl-PL" sz="1600" dirty="0" smtClean="0">
                <a:solidFill>
                  <a:srgbClr val="FF0000"/>
                </a:solidFill>
              </a:rPr>
              <a:t>16 paragrafu 6 „Zasad udzielania dofinansowania ze </a:t>
            </a:r>
            <a:r>
              <a:rPr lang="pl-PL" sz="1600" dirty="0">
                <a:solidFill>
                  <a:srgbClr val="FF0000"/>
                </a:solidFill>
              </a:rPr>
              <a:t>środków</a:t>
            </a:r>
            <a:r>
              <a:rPr lang="pl-PL" sz="1600" dirty="0" smtClean="0">
                <a:solidFill>
                  <a:srgbClr val="FF0000"/>
                </a:solidFill>
              </a:rPr>
              <a:t> Narodowego </a:t>
            </a:r>
            <a:r>
              <a:rPr lang="pl-PL" sz="1600" dirty="0">
                <a:solidFill>
                  <a:srgbClr val="FF0000"/>
                </a:solidFill>
              </a:rPr>
              <a:t>Funduszu Ochrony Środowiska i Gospodarki </a:t>
            </a:r>
            <a:r>
              <a:rPr lang="pl-PL" sz="1600" dirty="0" smtClean="0">
                <a:solidFill>
                  <a:srgbClr val="FF0000"/>
                </a:solidFill>
              </a:rPr>
              <a:t>Wodnej.</a:t>
            </a:r>
            <a:endParaRPr lang="pl-PL" sz="1600" dirty="0">
              <a:solidFill>
                <a:srgbClr val="FF0000"/>
              </a:solidFill>
            </a:endParaRPr>
          </a:p>
        </p:txBody>
      </p:sp>
      <p:cxnSp>
        <p:nvCxnSpPr>
          <p:cNvPr id="30" name="Łącznik prosty 29"/>
          <p:cNvCxnSpPr/>
          <p:nvPr/>
        </p:nvCxnSpPr>
        <p:spPr>
          <a:xfrm>
            <a:off x="3237347" y="4154954"/>
            <a:ext cx="4110367" cy="10641"/>
          </a:xfrm>
          <a:prstGeom prst="line">
            <a:avLst/>
          </a:prstGeom>
          <a:ln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rostokąt 30"/>
          <p:cNvSpPr/>
          <p:nvPr/>
        </p:nvSpPr>
        <p:spPr>
          <a:xfrm>
            <a:off x="2400299" y="4301113"/>
            <a:ext cx="78100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pl-PL" sz="1600" dirty="0" smtClean="0">
                <a:solidFill>
                  <a:srgbClr val="FF0000"/>
                </a:solidFill>
              </a:rPr>
              <a:t>Brak umorzenia</a:t>
            </a:r>
            <a:endParaRPr lang="pl-PL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41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a 8">
            <a:extLst>
              <a:ext uri="{FF2B5EF4-FFF2-40B4-BE49-F238E27FC236}">
                <a16:creationId xmlns:a16="http://schemas.microsoft.com/office/drawing/2014/main" xmlns="" id="{38AD43E6-8539-4626-A48D-F31534AF9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  <p:sp>
        <p:nvSpPr>
          <p:cNvPr id="7" name="Tytuł 1"/>
          <p:cNvSpPr txBox="1">
            <a:spLocks/>
          </p:cNvSpPr>
          <p:nvPr/>
        </p:nvSpPr>
        <p:spPr>
          <a:xfrm>
            <a:off x="547022" y="493318"/>
            <a:ext cx="9491020" cy="4883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Sokół – wdrożenie innowacyjnych technologii środowiskowych</a:t>
            </a:r>
            <a:endParaRPr lang="pl-PL" sz="24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593797" y="871187"/>
            <a:ext cx="3187182" cy="34453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 smtClean="0">
                <a:solidFill>
                  <a:srgbClr val="FF0000"/>
                </a:solidFill>
              </a:rPr>
              <a:t>Kwalifikowalność kosztów</a:t>
            </a:r>
            <a:endParaRPr lang="pl-PL" b="1" dirty="0">
              <a:solidFill>
                <a:srgbClr val="FF0000"/>
              </a:solidFill>
            </a:endParaRPr>
          </a:p>
        </p:txBody>
      </p:sp>
      <p:cxnSp>
        <p:nvCxnSpPr>
          <p:cNvPr id="22" name="Łącznik prosty 21"/>
          <p:cNvCxnSpPr/>
          <p:nvPr/>
        </p:nvCxnSpPr>
        <p:spPr>
          <a:xfrm>
            <a:off x="593797" y="454781"/>
            <a:ext cx="153417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rostokąt 3"/>
          <p:cNvSpPr>
            <a:spLocks noChangeArrowheads="1"/>
          </p:cNvSpPr>
          <p:nvPr/>
        </p:nvSpPr>
        <p:spPr bwMode="auto">
          <a:xfrm>
            <a:off x="379452" y="2799986"/>
            <a:ext cx="2602900" cy="156966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 algn="just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SzPct val="70000"/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pl-PL" altLang="pl-PL" sz="1600" b="1" dirty="0">
                <a:solidFill>
                  <a:srgbClr val="FF0000"/>
                </a:solidFill>
                <a:latin typeface="Arial" panose="020B0604020202020204" pitchFamily="34" charset="0"/>
              </a:rPr>
              <a:t>Koszty kwalifikowane – zgodnie z „Wytycznymi NFOŚiGW w zakresie kosztów kwalifikowanych”</a:t>
            </a:r>
          </a:p>
          <a:p>
            <a:pPr algn="l">
              <a:spcBef>
                <a:spcPct val="0"/>
              </a:spcBef>
              <a:buFontTx/>
              <a:buNone/>
            </a:pPr>
            <a:endParaRPr lang="pl-PL" altLang="pl-PL" sz="1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3" name="Łącznik prosty 2"/>
          <p:cNvCxnSpPr/>
          <p:nvPr/>
        </p:nvCxnSpPr>
        <p:spPr>
          <a:xfrm>
            <a:off x="3193366" y="2180492"/>
            <a:ext cx="14068" cy="278540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36">
            <a:extLst>
              <a:ext uri="{FF2B5EF4-FFF2-40B4-BE49-F238E27FC236}">
                <a16:creationId xmlns:a16="http://schemas.microsoft.com/office/drawing/2014/main" xmlns="" id="{7D24A7A2-08B2-4C01-BFEB-D05747B4445B}"/>
              </a:ext>
            </a:extLst>
          </p:cNvPr>
          <p:cNvSpPr txBox="1"/>
          <p:nvPr/>
        </p:nvSpPr>
        <p:spPr>
          <a:xfrm flipH="1">
            <a:off x="3570930" y="1780274"/>
            <a:ext cx="712051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sz="1600" dirty="0">
                <a:solidFill>
                  <a:srgbClr val="002060"/>
                </a:solidFill>
              </a:rPr>
              <a:t>Za koszty kwalifikowane w ramach przedsięwzięcia uznane będą koszty faktycznie poniesione przez Beneficjenta spełniające wszystkie poniższe warunki </a:t>
            </a:r>
            <a:r>
              <a:rPr lang="pl-PL" sz="1600" dirty="0" smtClean="0">
                <a:solidFill>
                  <a:srgbClr val="002060"/>
                </a:solidFill>
              </a:rPr>
              <a:t>łącznie:</a:t>
            </a:r>
            <a:endParaRPr lang="pl-PL" sz="1600" i="1" dirty="0">
              <a:solidFill>
                <a:srgbClr val="002060"/>
              </a:solidFill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780979" y="2799986"/>
            <a:ext cx="7487243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arenR"/>
            </a:pPr>
            <a:r>
              <a:rPr lang="pl-PL" sz="1400" dirty="0">
                <a:solidFill>
                  <a:srgbClr val="002060"/>
                </a:solidFill>
              </a:rPr>
              <a:t>są zgodne z obowiązującymi przepisami prawa, </a:t>
            </a:r>
          </a:p>
          <a:p>
            <a:pPr marL="342900" indent="-342900">
              <a:buFont typeface="+mj-lt"/>
              <a:buAutoNum type="alphaLcParenR"/>
            </a:pPr>
            <a:r>
              <a:rPr lang="pl-PL" sz="1400" dirty="0">
                <a:solidFill>
                  <a:srgbClr val="002060"/>
                </a:solidFill>
              </a:rPr>
              <a:t>są niezbędne do realizacji przedsięwzięcia oraz zapewniają wdrożenie i funkcjonowanie przedsięwzięcia oraz uzyskanie określonego efektu ekologicznego, </a:t>
            </a:r>
          </a:p>
          <a:p>
            <a:pPr marL="342900" indent="-342900">
              <a:buFont typeface="+mj-lt"/>
              <a:buAutoNum type="alphaLcParenR"/>
            </a:pPr>
            <a:r>
              <a:rPr lang="pl-PL" sz="1400" dirty="0">
                <a:solidFill>
                  <a:srgbClr val="002060"/>
                </a:solidFill>
              </a:rPr>
              <a:t>są poniesione w okresie kwalifikowalności kosztów, </a:t>
            </a:r>
          </a:p>
          <a:p>
            <a:pPr marL="342900" indent="-342900">
              <a:buFont typeface="+mj-lt"/>
              <a:buAutoNum type="alphaLcParenR"/>
            </a:pPr>
            <a:r>
              <a:rPr lang="pl-PL" sz="1400" dirty="0">
                <a:solidFill>
                  <a:srgbClr val="002060"/>
                </a:solidFill>
              </a:rPr>
              <a:t>są poniesione przez Beneficjenta lub podmiot upoważniony do ponoszenia koszów, zaakceptowany przez NFOŚiGW i wskazany w umowie o dofinansowanie, </a:t>
            </a:r>
          </a:p>
          <a:p>
            <a:pPr marL="342900" indent="-342900">
              <a:buFont typeface="+mj-lt"/>
              <a:buAutoNum type="alphaLcParenR"/>
            </a:pPr>
            <a:r>
              <a:rPr lang="pl-PL" sz="1400" dirty="0">
                <a:solidFill>
                  <a:srgbClr val="002060"/>
                </a:solidFill>
              </a:rPr>
              <a:t>są zgodne z umową o dofinansowanie, w szczególności z aktualnym harmonogramem rzeczowo-finansowym, </a:t>
            </a:r>
          </a:p>
          <a:p>
            <a:pPr marL="342900" indent="-342900">
              <a:buFont typeface="+mj-lt"/>
              <a:buAutoNum type="alphaLcParenR"/>
            </a:pPr>
            <a:r>
              <a:rPr lang="pl-PL" sz="1400" dirty="0">
                <a:solidFill>
                  <a:srgbClr val="002060"/>
                </a:solidFill>
              </a:rPr>
              <a:t>są udokumentowane i możliwe do zidentyfikowania w szczególności poprzez wprowadzenie ich do ewidencji księgowej Beneficjenta oraz ustalone zgodnie z odpowiednimi standardami rachunkowości, </a:t>
            </a:r>
          </a:p>
          <a:p>
            <a:pPr marL="342900" indent="-342900">
              <a:buFont typeface="+mj-lt"/>
              <a:buAutoNum type="alphaLcParenR"/>
            </a:pPr>
            <a:r>
              <a:rPr lang="pl-PL" sz="1400" dirty="0">
                <a:solidFill>
                  <a:srgbClr val="002060"/>
                </a:solidFill>
              </a:rPr>
              <a:t>nie podlegają </a:t>
            </a:r>
            <a:r>
              <a:rPr lang="pl-PL" sz="1400" dirty="0" err="1">
                <a:solidFill>
                  <a:srgbClr val="002060"/>
                </a:solidFill>
              </a:rPr>
              <a:t>wyłączeniom</a:t>
            </a:r>
            <a:r>
              <a:rPr lang="pl-PL" sz="1400" dirty="0">
                <a:solidFill>
                  <a:srgbClr val="002060"/>
                </a:solidFill>
              </a:rPr>
              <a:t> z finansowania przez NFOŚiGW, o których mowa w pkt 4 Wytycznych, lub określonych w programie priorytetowym</a:t>
            </a:r>
            <a:endParaRPr lang="pl-PL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09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3"/>
          <p:cNvSpPr>
            <a:spLocks noChangeArrowheads="1"/>
          </p:cNvSpPr>
          <p:nvPr/>
        </p:nvSpPr>
        <p:spPr bwMode="auto">
          <a:xfrm>
            <a:off x="1313521" y="2150240"/>
            <a:ext cx="64920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SzPct val="70000"/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pl-PL" altLang="pl-PL" sz="1800" dirty="0" smtClean="0">
                <a:solidFill>
                  <a:srgbClr val="002060"/>
                </a:solidFill>
                <a:latin typeface="Arial" panose="020B0604020202020204" pitchFamily="34" charset="0"/>
              </a:rPr>
              <a:t>2.4. Zakaz podwójnego finansowania </a:t>
            </a:r>
            <a:r>
              <a:rPr lang="pl-PL" altLang="pl-PL" sz="1800" dirty="0">
                <a:solidFill>
                  <a:srgbClr val="002060"/>
                </a:solidFill>
                <a:latin typeface="Arial" panose="020B0604020202020204" pitchFamily="34" charset="0"/>
              </a:rPr>
              <a:t>– zgodnie z </a:t>
            </a:r>
            <a:endParaRPr lang="pl-PL" altLang="pl-PL" sz="1800" dirty="0" smtClean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l">
              <a:spcBef>
                <a:spcPct val="0"/>
              </a:spcBef>
              <a:buFontTx/>
              <a:buNone/>
            </a:pPr>
            <a:r>
              <a:rPr lang="pl-PL" altLang="pl-PL" sz="1800" dirty="0" smtClean="0">
                <a:solidFill>
                  <a:srgbClr val="002060"/>
                </a:solidFill>
                <a:latin typeface="Arial" panose="020B0604020202020204" pitchFamily="34" charset="0"/>
              </a:rPr>
              <a:t>„</a:t>
            </a:r>
            <a:r>
              <a:rPr lang="pl-PL" altLang="pl-PL" sz="1800" dirty="0">
                <a:solidFill>
                  <a:srgbClr val="002060"/>
                </a:solidFill>
                <a:latin typeface="Arial" panose="020B0604020202020204" pitchFamily="34" charset="0"/>
              </a:rPr>
              <a:t>Wytycznymi NFOŚiGW w zakresie kosztów kwalifikowanych”</a:t>
            </a:r>
          </a:p>
          <a:p>
            <a:pPr algn="l">
              <a:spcBef>
                <a:spcPct val="0"/>
              </a:spcBef>
              <a:buFontTx/>
              <a:buNone/>
            </a:pPr>
            <a:endParaRPr lang="pl-PL" altLang="pl-PL" sz="1800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2147668" y="3128613"/>
            <a:ext cx="7924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rgbClr val="FF0000"/>
                </a:solidFill>
              </a:rPr>
              <a:t>Finansowanie wynagrodzenia osoby zaangażowanej w realizację przedsięwzięcia wykonującej zadania, które mieszczą się w zakresie obowiązków służbowych wynikających ze stosunku pracy tej osoby – jest uznawane za podwójne finansowanie i jest niedozwolone (pkt. 2.4. d) Wytycznych (…)).</a:t>
            </a:r>
            <a:endParaRPr lang="pl-PL" dirty="0">
              <a:solidFill>
                <a:srgbClr val="FF0000"/>
              </a:solidFill>
            </a:endParaRPr>
          </a:p>
        </p:txBody>
      </p:sp>
      <p:pic>
        <p:nvPicPr>
          <p:cNvPr id="5" name="Grafika 8">
            <a:extLst>
              <a:ext uri="{FF2B5EF4-FFF2-40B4-BE49-F238E27FC236}">
                <a16:creationId xmlns:a16="http://schemas.microsoft.com/office/drawing/2014/main" xmlns="" id="{38AD43E6-8539-4626-A48D-F31534AF9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  <p:sp>
        <p:nvSpPr>
          <p:cNvPr id="6" name="Tytuł 1"/>
          <p:cNvSpPr txBox="1">
            <a:spLocks/>
          </p:cNvSpPr>
          <p:nvPr/>
        </p:nvSpPr>
        <p:spPr>
          <a:xfrm>
            <a:off x="547022" y="493318"/>
            <a:ext cx="9491020" cy="4883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Sokół – wdrożenie innowacyjnych technologii środowiskowych</a:t>
            </a:r>
            <a:endParaRPr lang="pl-PL" sz="24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593797" y="871187"/>
            <a:ext cx="3187182" cy="34453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 smtClean="0">
                <a:solidFill>
                  <a:srgbClr val="FF0000"/>
                </a:solidFill>
              </a:rPr>
              <a:t>Kwalifikowalność kosztów</a:t>
            </a:r>
            <a:endParaRPr lang="pl-PL" b="1" dirty="0">
              <a:solidFill>
                <a:srgbClr val="FF0000"/>
              </a:solidFill>
            </a:endParaRPr>
          </a:p>
        </p:txBody>
      </p:sp>
      <p:cxnSp>
        <p:nvCxnSpPr>
          <p:cNvPr id="8" name="Łącznik prosty 7"/>
          <p:cNvCxnSpPr/>
          <p:nvPr/>
        </p:nvCxnSpPr>
        <p:spPr>
          <a:xfrm>
            <a:off x="593797" y="454781"/>
            <a:ext cx="153417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0616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3"/>
          <p:cNvSpPr>
            <a:spLocks noChangeArrowheads="1"/>
          </p:cNvSpPr>
          <p:nvPr/>
        </p:nvSpPr>
        <p:spPr bwMode="auto">
          <a:xfrm>
            <a:off x="710538" y="1408386"/>
            <a:ext cx="7569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SzPct val="70000"/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pl-PL" altLang="pl-PL" sz="1800" dirty="0" smtClean="0">
                <a:solidFill>
                  <a:srgbClr val="FF0000"/>
                </a:solidFill>
                <a:latin typeface="Arial" panose="020B0604020202020204" pitchFamily="34" charset="0"/>
              </a:rPr>
              <a:t>Zgodnie z „</a:t>
            </a:r>
            <a:r>
              <a:rPr lang="pl-PL" altLang="pl-PL" sz="1800" dirty="0">
                <a:solidFill>
                  <a:srgbClr val="FF0000"/>
                </a:solidFill>
                <a:latin typeface="Arial" panose="020B0604020202020204" pitchFamily="34" charset="0"/>
              </a:rPr>
              <a:t>Wytycznymi NFOŚiGW w zakresie kosztów kwalifikowanych”</a:t>
            </a:r>
          </a:p>
          <a:p>
            <a:pPr algn="l">
              <a:spcBef>
                <a:spcPct val="0"/>
              </a:spcBef>
              <a:buFontTx/>
              <a:buNone/>
            </a:pPr>
            <a:endParaRPr lang="pl-PL" altLang="pl-PL" sz="1800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Grafika 8">
            <a:extLst>
              <a:ext uri="{FF2B5EF4-FFF2-40B4-BE49-F238E27FC236}">
                <a16:creationId xmlns:a16="http://schemas.microsoft.com/office/drawing/2014/main" xmlns="" id="{38AD43E6-8539-4626-A48D-F31534AF9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  <p:sp>
        <p:nvSpPr>
          <p:cNvPr id="6" name="Tytuł 1"/>
          <p:cNvSpPr txBox="1">
            <a:spLocks/>
          </p:cNvSpPr>
          <p:nvPr/>
        </p:nvSpPr>
        <p:spPr>
          <a:xfrm>
            <a:off x="547022" y="493318"/>
            <a:ext cx="9491020" cy="4883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Sokół – wdrożenie innowacyjnych technologii środowiskowych</a:t>
            </a:r>
            <a:endParaRPr lang="pl-PL" sz="24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593797" y="871187"/>
            <a:ext cx="3187182" cy="34453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 smtClean="0">
                <a:solidFill>
                  <a:srgbClr val="FF0000"/>
                </a:solidFill>
              </a:rPr>
              <a:t>Kwalifikowalność kosztów</a:t>
            </a:r>
            <a:endParaRPr lang="pl-PL" b="1" dirty="0">
              <a:solidFill>
                <a:srgbClr val="FF0000"/>
              </a:solidFill>
            </a:endParaRPr>
          </a:p>
        </p:txBody>
      </p:sp>
      <p:cxnSp>
        <p:nvCxnSpPr>
          <p:cNvPr id="8" name="Łącznik prosty 7"/>
          <p:cNvCxnSpPr/>
          <p:nvPr/>
        </p:nvCxnSpPr>
        <p:spPr>
          <a:xfrm>
            <a:off x="593797" y="454781"/>
            <a:ext cx="153417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rostokąt zaokrąglony 8"/>
          <p:cNvSpPr/>
          <p:nvPr/>
        </p:nvSpPr>
        <p:spPr>
          <a:xfrm>
            <a:off x="1691870" y="1926991"/>
            <a:ext cx="8181590" cy="3559409"/>
          </a:xfrm>
          <a:prstGeom prst="roundRect">
            <a:avLst>
              <a:gd name="adj" fmla="val 799"/>
            </a:avLst>
          </a:prstGeom>
          <a:solidFill>
            <a:srgbClr val="00206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l-PL" sz="1600" dirty="0" smtClean="0">
                <a:solidFill>
                  <a:schemeClr val="bg1"/>
                </a:solidFill>
              </a:rPr>
              <a:t>KATEGORIE </a:t>
            </a:r>
            <a:r>
              <a:rPr lang="pl-PL" sz="1600" dirty="0">
                <a:solidFill>
                  <a:schemeClr val="bg1"/>
                </a:solidFill>
              </a:rPr>
              <a:t>KOSZTÓW KWALIFIKOWANYCH</a:t>
            </a:r>
          </a:p>
          <a:p>
            <a:pPr>
              <a:defRPr/>
            </a:pPr>
            <a:r>
              <a:rPr lang="pl-PL" sz="1600" dirty="0">
                <a:solidFill>
                  <a:schemeClr val="bg1"/>
                </a:solidFill>
              </a:rPr>
              <a:t>NFOŚiGW może wprowadzić limitowanie wysokości kosztów kwalifikowanych w poszczególnych kategoriach, w programie priorytetowym. </a:t>
            </a:r>
            <a:endParaRPr lang="pl-PL" sz="1600" dirty="0" smtClean="0">
              <a:solidFill>
                <a:schemeClr val="bg1"/>
              </a:solidFill>
            </a:endParaRPr>
          </a:p>
          <a:p>
            <a:pPr lvl="1">
              <a:defRPr/>
            </a:pPr>
            <a:r>
              <a:rPr lang="pl-PL" sz="1600" dirty="0" smtClean="0">
                <a:solidFill>
                  <a:schemeClr val="bg1"/>
                </a:solidFill>
              </a:rPr>
              <a:t>3.1 Przygotowanie przedsięwzięcia</a:t>
            </a:r>
          </a:p>
          <a:p>
            <a:pPr lvl="1">
              <a:defRPr/>
            </a:pPr>
            <a:r>
              <a:rPr lang="pl-PL" sz="1600" dirty="0" smtClean="0">
                <a:solidFill>
                  <a:schemeClr val="bg1"/>
                </a:solidFill>
              </a:rPr>
              <a:t>3.2 </a:t>
            </a:r>
            <a:r>
              <a:rPr lang="pl-PL" sz="1600" dirty="0">
                <a:solidFill>
                  <a:schemeClr val="bg1"/>
                </a:solidFill>
              </a:rPr>
              <a:t>Zarządzanie </a:t>
            </a:r>
            <a:r>
              <a:rPr lang="pl-PL" sz="1600" dirty="0" smtClean="0">
                <a:solidFill>
                  <a:schemeClr val="bg1"/>
                </a:solidFill>
              </a:rPr>
              <a:t>przedsięwzięciem</a:t>
            </a:r>
            <a:endParaRPr lang="pl-PL" sz="1600" dirty="0">
              <a:solidFill>
                <a:schemeClr val="bg1"/>
              </a:solidFill>
            </a:endParaRPr>
          </a:p>
          <a:p>
            <a:pPr lvl="1">
              <a:defRPr/>
            </a:pPr>
            <a:r>
              <a:rPr lang="pl-PL" sz="1600" dirty="0">
                <a:solidFill>
                  <a:schemeClr val="bg1"/>
                </a:solidFill>
              </a:rPr>
              <a:t>3.3 Koszty informacji i promocji</a:t>
            </a:r>
          </a:p>
          <a:p>
            <a:pPr lvl="1">
              <a:defRPr/>
            </a:pPr>
            <a:r>
              <a:rPr lang="pl-PL" sz="1600" dirty="0">
                <a:solidFill>
                  <a:schemeClr val="bg1"/>
                </a:solidFill>
              </a:rPr>
              <a:t>3.4 Realizacja przedsięwzięcia </a:t>
            </a:r>
          </a:p>
          <a:p>
            <a:pPr lvl="2">
              <a:defRPr/>
            </a:pPr>
            <a:r>
              <a:rPr lang="pl-PL" sz="1600" dirty="0">
                <a:solidFill>
                  <a:schemeClr val="bg1"/>
                </a:solidFill>
              </a:rPr>
              <a:t>3.4.1 Nabycie nieruchomości niezabudowanej, nieruchomości zabudowanej</a:t>
            </a:r>
          </a:p>
          <a:p>
            <a:pPr lvl="2">
              <a:defRPr/>
            </a:pPr>
            <a:r>
              <a:rPr lang="pl-PL" sz="1600" dirty="0">
                <a:solidFill>
                  <a:schemeClr val="bg1"/>
                </a:solidFill>
              </a:rPr>
              <a:t>3.4.2 Roboty budowlane </a:t>
            </a:r>
          </a:p>
          <a:p>
            <a:pPr lvl="2">
              <a:defRPr/>
            </a:pPr>
            <a:r>
              <a:rPr lang="pl-PL" sz="1600" dirty="0" smtClean="0">
                <a:solidFill>
                  <a:schemeClr val="bg1"/>
                </a:solidFill>
              </a:rPr>
              <a:t>3.4.3 </a:t>
            </a:r>
            <a:r>
              <a:rPr lang="pl-PL" sz="1600" dirty="0">
                <a:solidFill>
                  <a:schemeClr val="bg1"/>
                </a:solidFill>
              </a:rPr>
              <a:t>Środki trwałe, sprzęt i wyposażenie, wartości niematerialne i prawne</a:t>
            </a:r>
          </a:p>
          <a:p>
            <a:pPr lvl="2">
              <a:defRPr/>
            </a:pPr>
            <a:r>
              <a:rPr lang="pl-PL" sz="1600" dirty="0">
                <a:solidFill>
                  <a:schemeClr val="bg1"/>
                </a:solidFill>
              </a:rPr>
              <a:t>3.4.4 Pozostałe koszty </a:t>
            </a:r>
          </a:p>
        </p:txBody>
      </p:sp>
    </p:spTree>
    <p:extLst>
      <p:ext uri="{BB962C8B-B14F-4D97-AF65-F5344CB8AC3E}">
        <p14:creationId xmlns:p14="http://schemas.microsoft.com/office/powerpoint/2010/main" val="7760621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3"/>
          <p:cNvSpPr>
            <a:spLocks noChangeArrowheads="1"/>
          </p:cNvSpPr>
          <p:nvPr/>
        </p:nvSpPr>
        <p:spPr bwMode="auto">
          <a:xfrm>
            <a:off x="710538" y="1408386"/>
            <a:ext cx="97365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SzPct val="70000"/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pl-PL" altLang="pl-PL" sz="1800" dirty="0" smtClean="0">
                <a:solidFill>
                  <a:srgbClr val="FF0000"/>
                </a:solidFill>
                <a:latin typeface="Arial" panose="020B0604020202020204" pitchFamily="34" charset="0"/>
              </a:rPr>
              <a:t>Zgodnie z „</a:t>
            </a:r>
            <a:r>
              <a:rPr lang="pl-PL" altLang="pl-PL" sz="1800" dirty="0">
                <a:solidFill>
                  <a:srgbClr val="FF0000"/>
                </a:solidFill>
                <a:latin typeface="Arial" panose="020B0604020202020204" pitchFamily="34" charset="0"/>
              </a:rPr>
              <a:t>Wytycznymi NFOŚiGW w zakresie kosztów kwalifikowanych</a:t>
            </a:r>
            <a:r>
              <a:rPr lang="pl-PL" altLang="pl-PL" sz="1800" dirty="0" smtClean="0">
                <a:solidFill>
                  <a:srgbClr val="FF0000"/>
                </a:solidFill>
                <a:latin typeface="Arial" panose="020B0604020202020204" pitchFamily="34" charset="0"/>
              </a:rPr>
              <a:t>”, z zastrzeżeniem, że:</a:t>
            </a:r>
            <a:endParaRPr lang="pl-PL" altLang="pl-PL" sz="1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>
              <a:spcBef>
                <a:spcPct val="0"/>
              </a:spcBef>
              <a:buFontTx/>
              <a:buNone/>
            </a:pPr>
            <a:endParaRPr lang="pl-PL" altLang="pl-PL" sz="1800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Grafika 8">
            <a:extLst>
              <a:ext uri="{FF2B5EF4-FFF2-40B4-BE49-F238E27FC236}">
                <a16:creationId xmlns:a16="http://schemas.microsoft.com/office/drawing/2014/main" xmlns="" id="{38AD43E6-8539-4626-A48D-F31534AF9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  <p:sp>
        <p:nvSpPr>
          <p:cNvPr id="6" name="Tytuł 1"/>
          <p:cNvSpPr txBox="1">
            <a:spLocks/>
          </p:cNvSpPr>
          <p:nvPr/>
        </p:nvSpPr>
        <p:spPr>
          <a:xfrm>
            <a:off x="547022" y="493318"/>
            <a:ext cx="9491020" cy="4883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Sokół – wdrożenie innowacyjnych technologii środowiskowych</a:t>
            </a:r>
            <a:endParaRPr lang="pl-PL" sz="24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593797" y="871187"/>
            <a:ext cx="3187182" cy="34453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 smtClean="0">
                <a:solidFill>
                  <a:srgbClr val="FF0000"/>
                </a:solidFill>
              </a:rPr>
              <a:t>Kwalifikowalność kosztów</a:t>
            </a:r>
            <a:endParaRPr lang="pl-PL" b="1" dirty="0">
              <a:solidFill>
                <a:srgbClr val="FF0000"/>
              </a:solidFill>
            </a:endParaRPr>
          </a:p>
        </p:txBody>
      </p:sp>
      <p:cxnSp>
        <p:nvCxnSpPr>
          <p:cNvPr id="8" name="Łącznik prosty 7"/>
          <p:cNvCxnSpPr/>
          <p:nvPr/>
        </p:nvCxnSpPr>
        <p:spPr>
          <a:xfrm>
            <a:off x="593797" y="454781"/>
            <a:ext cx="153417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Łącznik prosty 11"/>
          <p:cNvCxnSpPr/>
          <p:nvPr/>
        </p:nvCxnSpPr>
        <p:spPr>
          <a:xfrm>
            <a:off x="2114505" y="1919931"/>
            <a:ext cx="0" cy="84643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36">
            <a:extLst>
              <a:ext uri="{FF2B5EF4-FFF2-40B4-BE49-F238E27FC236}">
                <a16:creationId xmlns:a16="http://schemas.microsoft.com/office/drawing/2014/main" xmlns="" id="{7D24A7A2-08B2-4C01-BFEB-D05747B4445B}"/>
              </a:ext>
            </a:extLst>
          </p:cNvPr>
          <p:cNvSpPr txBox="1"/>
          <p:nvPr/>
        </p:nvSpPr>
        <p:spPr>
          <a:xfrm flipH="1">
            <a:off x="2659366" y="2016197"/>
            <a:ext cx="8205652" cy="116955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pl-PL" sz="1400" dirty="0" smtClean="0">
                <a:solidFill>
                  <a:srgbClr val="002060"/>
                </a:solidFill>
              </a:rPr>
              <a:t>w </a:t>
            </a:r>
            <a:r>
              <a:rPr lang="pl-PL" sz="1400" dirty="0">
                <a:solidFill>
                  <a:srgbClr val="002060"/>
                </a:solidFill>
              </a:rPr>
              <a:t>fazie </a:t>
            </a:r>
            <a:r>
              <a:rPr lang="pl-PL" sz="1400" dirty="0" smtClean="0">
                <a:solidFill>
                  <a:srgbClr val="002060"/>
                </a:solidFill>
              </a:rPr>
              <a:t>B+R:</a:t>
            </a:r>
          </a:p>
          <a:p>
            <a:pPr marL="28575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pl-PL" sz="1400" dirty="0" smtClean="0">
                <a:solidFill>
                  <a:srgbClr val="002060"/>
                </a:solidFill>
              </a:rPr>
              <a:t>koszty </a:t>
            </a:r>
            <a:r>
              <a:rPr lang="pl-PL" sz="1400" dirty="0">
                <a:solidFill>
                  <a:srgbClr val="002060"/>
                </a:solidFill>
              </a:rPr>
              <a:t>w ramach kategorii 3.4.3 „Środki trwałe, sprzęt i wyposażenie, wartości niematerialne i prawne”, poniesione na zakup wartości niematerialnych i prawnych w formie licencji oraz nieopatentowanej wiedzy technicznej, technologicznej lub z zakresu organizacji i zarządzania, są kosztem kwalifikowanym nie współfinansowanym ze środków NFOŚiGW</a:t>
            </a:r>
            <a:endParaRPr lang="pl-PL" altLang="pl-PL" sz="1400" dirty="0">
              <a:solidFill>
                <a:srgbClr val="002060"/>
              </a:solidFill>
            </a:endParaRPr>
          </a:p>
        </p:txBody>
      </p:sp>
      <p:sp>
        <p:nvSpPr>
          <p:cNvPr id="14" name="TextBox 31">
            <a:extLst>
              <a:ext uri="{FF2B5EF4-FFF2-40B4-BE49-F238E27FC236}">
                <a16:creationId xmlns:a16="http://schemas.microsoft.com/office/drawing/2014/main" xmlns="" id="{A7F70C8B-8B3E-449E-A41D-4A553091B7E8}"/>
              </a:ext>
            </a:extLst>
          </p:cNvPr>
          <p:cNvSpPr txBox="1"/>
          <p:nvPr/>
        </p:nvSpPr>
        <p:spPr>
          <a:xfrm>
            <a:off x="710538" y="1989207"/>
            <a:ext cx="143807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 smtClean="0">
                <a:solidFill>
                  <a:srgbClr val="FF0000"/>
                </a:solidFill>
              </a:rPr>
              <a:t>B+R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5" name="TextBox 31">
            <a:extLst>
              <a:ext uri="{FF2B5EF4-FFF2-40B4-BE49-F238E27FC236}">
                <a16:creationId xmlns:a16="http://schemas.microsoft.com/office/drawing/2014/main" xmlns="" id="{A7F70C8B-8B3E-449E-A41D-4A553091B7E8}"/>
              </a:ext>
            </a:extLst>
          </p:cNvPr>
          <p:cNvSpPr txBox="1"/>
          <p:nvPr/>
        </p:nvSpPr>
        <p:spPr>
          <a:xfrm>
            <a:off x="890654" y="3429632"/>
            <a:ext cx="155837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 smtClean="0">
                <a:solidFill>
                  <a:srgbClr val="FF0000"/>
                </a:solidFill>
              </a:rPr>
              <a:t>W</a:t>
            </a:r>
            <a:endParaRPr lang="en-US" sz="4000" b="1" dirty="0">
              <a:solidFill>
                <a:srgbClr val="FF0000"/>
              </a:solidFill>
            </a:endParaRPr>
          </a:p>
        </p:txBody>
      </p:sp>
      <p:cxnSp>
        <p:nvCxnSpPr>
          <p:cNvPr id="16" name="Łącznik prosty 15"/>
          <p:cNvCxnSpPr/>
          <p:nvPr/>
        </p:nvCxnSpPr>
        <p:spPr>
          <a:xfrm flipH="1">
            <a:off x="2102149" y="3365772"/>
            <a:ext cx="12356" cy="86343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36">
            <a:extLst>
              <a:ext uri="{FF2B5EF4-FFF2-40B4-BE49-F238E27FC236}">
                <a16:creationId xmlns:a16="http://schemas.microsoft.com/office/drawing/2014/main" xmlns="" id="{7D24A7A2-08B2-4C01-BFEB-D05747B4445B}"/>
              </a:ext>
            </a:extLst>
          </p:cNvPr>
          <p:cNvSpPr txBox="1"/>
          <p:nvPr/>
        </p:nvSpPr>
        <p:spPr>
          <a:xfrm flipH="1">
            <a:off x="2632709" y="3429632"/>
            <a:ext cx="8167995" cy="24622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/>
            <a:r>
              <a:rPr lang="pl-PL" sz="1400" dirty="0">
                <a:solidFill>
                  <a:srgbClr val="002060"/>
                </a:solidFill>
              </a:rPr>
              <a:t>w fazie W: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</a:rPr>
              <a:t>w ramach kategorii 3.1 „Przygotowanie przedsięwzięcia” kwalifikuje się tylko „Projekt budowlany i wykonawczy”;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</a:rPr>
              <a:t>wyłącza się koszty kategorii 3.2 „Zarządzanie przedsięwzięciem” z zastrzeżeniem, że kwalifikuje się koszty „Nadzoru inwestorskiego i autorskiego”;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</a:rPr>
              <a:t>wyłącza się koszty kategorii 3.3 „Koszty informacji i promocji”;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</a:rPr>
              <a:t>wyłącza się koszty kategorii 3.4.1 „Koszt nabycia nieruchomości niezabudowanej,  nieruchomości zabudowanej, zakup gruntu”,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</a:rPr>
              <a:t>koszty w ramach kategorii 3.4.3 „Środki trwałe, sprzęt i wyposażenie, wartości niematerialne i prawne”, poniesione na zakup wartości niematerialnych i prawnych, nie mogą przekraczać 20% sumy pozostałych kosztów kwalifikowanych przedsięwzięcia. </a:t>
            </a:r>
          </a:p>
        </p:txBody>
      </p:sp>
    </p:spTree>
    <p:extLst>
      <p:ext uri="{BB962C8B-B14F-4D97-AF65-F5344CB8AC3E}">
        <p14:creationId xmlns:p14="http://schemas.microsoft.com/office/powerpoint/2010/main" val="35063239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ight Triangle 21">
            <a:extLst>
              <a:ext uri="{FF2B5EF4-FFF2-40B4-BE49-F238E27FC236}">
                <a16:creationId xmlns="" xmlns:a16="http://schemas.microsoft.com/office/drawing/2014/main" id="{D1F6AFDB-9AF2-477A-B01F-919384B2D2B9}"/>
              </a:ext>
            </a:extLst>
          </p:cNvPr>
          <p:cNvSpPr/>
          <p:nvPr/>
        </p:nvSpPr>
        <p:spPr>
          <a:xfrm rot="16200000">
            <a:off x="11901011" y="6567011"/>
            <a:ext cx="290989" cy="29098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fika 15">
            <a:extLst>
              <a:ext uri="{FF2B5EF4-FFF2-40B4-BE49-F238E27FC236}">
                <a16:creationId xmlns="" xmlns:a16="http://schemas.microsoft.com/office/drawing/2014/main" id="{5D87E25A-C42C-47F1-A222-E1A2BADF0F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0499" y="484264"/>
            <a:ext cx="1400300" cy="485588"/>
          </a:xfrm>
          <a:prstGeom prst="rect">
            <a:avLst/>
          </a:prstGeom>
        </p:spPr>
      </p:pic>
      <p:sp>
        <p:nvSpPr>
          <p:cNvPr id="13" name="Tytuł 1"/>
          <p:cNvSpPr txBox="1">
            <a:spLocks/>
          </p:cNvSpPr>
          <p:nvPr/>
        </p:nvSpPr>
        <p:spPr>
          <a:xfrm>
            <a:off x="465224" y="478575"/>
            <a:ext cx="9491020" cy="7305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Sokół – wdrożenie innowacyjnych technologii środowiskowych</a:t>
            </a:r>
            <a:endParaRPr lang="pl-PL" sz="24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514926" y="937367"/>
            <a:ext cx="3297420" cy="40132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 smtClean="0">
                <a:solidFill>
                  <a:srgbClr val="D9272D"/>
                </a:solidFill>
              </a:rPr>
              <a:t>Kryteria oceny wniosków</a:t>
            </a:r>
            <a:endParaRPr lang="pl-PL" dirty="0">
              <a:solidFill>
                <a:srgbClr val="FF0000"/>
              </a:solidFill>
            </a:endParaRPr>
          </a:p>
        </p:txBody>
      </p:sp>
      <p:sp>
        <p:nvSpPr>
          <p:cNvPr id="15" name="Sześciokąt 14"/>
          <p:cNvSpPr/>
          <p:nvPr/>
        </p:nvSpPr>
        <p:spPr>
          <a:xfrm>
            <a:off x="1271732" y="1994286"/>
            <a:ext cx="2269839" cy="2003581"/>
          </a:xfrm>
          <a:prstGeom prst="hexagon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rgbClr val="002060"/>
                </a:solidFill>
              </a:rPr>
              <a:t>Kryteria dostępu B+R/W</a:t>
            </a:r>
            <a:endParaRPr lang="pl-PL" sz="1600" dirty="0">
              <a:solidFill>
                <a:srgbClr val="002060"/>
              </a:solidFill>
            </a:endParaRPr>
          </a:p>
        </p:txBody>
      </p:sp>
      <p:sp>
        <p:nvSpPr>
          <p:cNvPr id="17" name="Sześciokąt 16"/>
          <p:cNvSpPr/>
          <p:nvPr/>
        </p:nvSpPr>
        <p:spPr>
          <a:xfrm>
            <a:off x="3392057" y="3223210"/>
            <a:ext cx="2250208" cy="1994043"/>
          </a:xfrm>
          <a:prstGeom prst="hex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pl-PL" sz="1600" dirty="0"/>
              <a:t>Kryteria jakościowe </a:t>
            </a:r>
            <a:r>
              <a:rPr lang="pl-PL" sz="1600" dirty="0" smtClean="0"/>
              <a:t>punktowe (W)</a:t>
            </a:r>
            <a:endParaRPr lang="pl-PL" sz="1600" dirty="0"/>
          </a:p>
        </p:txBody>
      </p:sp>
      <p:sp>
        <p:nvSpPr>
          <p:cNvPr id="18" name="Sześciokąt 17"/>
          <p:cNvSpPr/>
          <p:nvPr/>
        </p:nvSpPr>
        <p:spPr>
          <a:xfrm>
            <a:off x="5411934" y="4393398"/>
            <a:ext cx="2350656" cy="2052779"/>
          </a:xfrm>
          <a:prstGeom prst="hex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pl-PL" sz="1600" dirty="0"/>
              <a:t>Kryteria jakościowe </a:t>
            </a:r>
            <a:r>
              <a:rPr lang="pl-PL" sz="1600" dirty="0" smtClean="0"/>
              <a:t>dopuszczające (W)</a:t>
            </a:r>
            <a:endParaRPr lang="pl-PL" sz="1600" dirty="0"/>
          </a:p>
        </p:txBody>
      </p:sp>
      <p:sp>
        <p:nvSpPr>
          <p:cNvPr id="20" name="Sześciokąt 19"/>
          <p:cNvSpPr/>
          <p:nvPr/>
        </p:nvSpPr>
        <p:spPr>
          <a:xfrm>
            <a:off x="5406740" y="2069196"/>
            <a:ext cx="2355850" cy="1938975"/>
          </a:xfrm>
          <a:prstGeom prst="hexagon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rgbClr val="FF0000"/>
                </a:solidFill>
              </a:rPr>
              <a:t>Kryteria </a:t>
            </a:r>
            <a:r>
              <a:rPr lang="pl-PL" sz="1600" dirty="0">
                <a:solidFill>
                  <a:srgbClr val="FF0000"/>
                </a:solidFill>
              </a:rPr>
              <a:t>jakościowe </a:t>
            </a:r>
            <a:r>
              <a:rPr lang="pl-PL" sz="1600" dirty="0" smtClean="0">
                <a:solidFill>
                  <a:srgbClr val="FF0000"/>
                </a:solidFill>
              </a:rPr>
              <a:t>dopuszczające (B+R)</a:t>
            </a:r>
            <a:endParaRPr lang="pl-PL" sz="1600" dirty="0">
              <a:solidFill>
                <a:srgbClr val="FF0000"/>
              </a:solidFill>
            </a:endParaRPr>
          </a:p>
        </p:txBody>
      </p:sp>
      <p:pic>
        <p:nvPicPr>
          <p:cNvPr id="21" name="Symbol zastępczy obrazu 7" descr="Obraz zawierający zewnętrzne, przyroda, trawa, woda&#10;&#10;Opis wygenerowany automatycznie">
            <a:extLst>
              <a:ext uri="{FF2B5EF4-FFF2-40B4-BE49-F238E27FC236}">
                <a16:creationId xmlns="" xmlns:a16="http://schemas.microsoft.com/office/drawing/2014/main" id="{D5537A23-A6EA-4B61-BC81-2C79BC1D92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63" r="37163"/>
          <a:stretch/>
        </p:blipFill>
        <p:spPr/>
      </p:pic>
      <p:cxnSp>
        <p:nvCxnSpPr>
          <p:cNvPr id="23" name="Łącznik prosty 22"/>
          <p:cNvCxnSpPr/>
          <p:nvPr/>
        </p:nvCxnSpPr>
        <p:spPr>
          <a:xfrm>
            <a:off x="514925" y="468651"/>
            <a:ext cx="1639456" cy="992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ześciokąt 18"/>
          <p:cNvSpPr/>
          <p:nvPr/>
        </p:nvSpPr>
        <p:spPr>
          <a:xfrm>
            <a:off x="7532259" y="3230779"/>
            <a:ext cx="2474194" cy="2029694"/>
          </a:xfrm>
          <a:prstGeom prst="hexag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</a:rPr>
              <a:t>NEGOCJACJE</a:t>
            </a:r>
            <a:endParaRPr lang="pl-PL" sz="1600" dirty="0">
              <a:solidFill>
                <a:schemeClr val="bg1"/>
              </a:solidFill>
            </a:endParaRPr>
          </a:p>
        </p:txBody>
      </p:sp>
      <p:pic>
        <p:nvPicPr>
          <p:cNvPr id="24" name="Grafika 28">
            <a:extLst>
              <a:ext uri="{FF2B5EF4-FFF2-40B4-BE49-F238E27FC236}">
                <a16:creationId xmlns="" xmlns:a16="http://schemas.microsoft.com/office/drawing/2014/main" id="{10DB0B1B-3AD6-4688-9803-BA7ABF8E6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43753" y="225857"/>
            <a:ext cx="1400300" cy="4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ymbol zastępczy obrazu 6" descr="Obraz zawierający trawa, zewnętrzne, obiekt, zachmurzenie&#10;&#10;Opis wygenerowany automatycznie">
            <a:extLst>
              <a:ext uri="{FF2B5EF4-FFF2-40B4-BE49-F238E27FC236}">
                <a16:creationId xmlns="" xmlns:a16="http://schemas.microsoft.com/office/drawing/2014/main" id="{70F109CF-2B64-49E9-B4CC-860C547688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86" r="37186"/>
          <a:stretch>
            <a:fillRect/>
          </a:stretch>
        </p:blipFill>
        <p:spPr/>
      </p:pic>
      <p:pic>
        <p:nvPicPr>
          <p:cNvPr id="29" name="Grafika 28">
            <a:extLst>
              <a:ext uri="{FF2B5EF4-FFF2-40B4-BE49-F238E27FC236}">
                <a16:creationId xmlns="" xmlns:a16="http://schemas.microsoft.com/office/drawing/2014/main" id="{10DB0B1B-3AD6-4688-9803-BA7ABF8E6D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0651" y="484264"/>
            <a:ext cx="1400300" cy="485588"/>
          </a:xfrm>
          <a:prstGeom prst="rect">
            <a:avLst/>
          </a:prstGeom>
        </p:spPr>
      </p:pic>
      <p:grpSp>
        <p:nvGrpSpPr>
          <p:cNvPr id="13" name="Group 7">
            <a:extLst>
              <a:ext uri="{FF2B5EF4-FFF2-40B4-BE49-F238E27FC236}">
                <a16:creationId xmlns="" xmlns:a16="http://schemas.microsoft.com/office/drawing/2014/main" id="{AD13AEE8-93AD-44AD-AC60-72A84598C064}"/>
              </a:ext>
            </a:extLst>
          </p:cNvPr>
          <p:cNvGrpSpPr/>
          <p:nvPr/>
        </p:nvGrpSpPr>
        <p:grpSpPr>
          <a:xfrm>
            <a:off x="2948635" y="4047955"/>
            <a:ext cx="8055802" cy="1200329"/>
            <a:chOff x="643591" y="4679678"/>
            <a:chExt cx="8055802" cy="1200329"/>
          </a:xfrm>
        </p:grpSpPr>
        <p:grpSp>
          <p:nvGrpSpPr>
            <p:cNvPr id="14" name="Group 8">
              <a:extLst>
                <a:ext uri="{FF2B5EF4-FFF2-40B4-BE49-F238E27FC236}">
                  <a16:creationId xmlns="" xmlns:a16="http://schemas.microsoft.com/office/drawing/2014/main" id="{AE0D1569-3785-49D7-AF20-D26951780998}"/>
                </a:ext>
              </a:extLst>
            </p:cNvPr>
            <p:cNvGrpSpPr/>
            <p:nvPr/>
          </p:nvGrpSpPr>
          <p:grpSpPr>
            <a:xfrm>
              <a:off x="643591" y="4679678"/>
              <a:ext cx="3770988" cy="1200329"/>
              <a:chOff x="5925916" y="4717778"/>
              <a:chExt cx="3770988" cy="1200329"/>
            </a:xfrm>
          </p:grpSpPr>
          <p:sp>
            <p:nvSpPr>
              <p:cNvPr id="26" name="TextBox 16">
                <a:extLst>
                  <a:ext uri="{FF2B5EF4-FFF2-40B4-BE49-F238E27FC236}">
                    <a16:creationId xmlns="" xmlns:a16="http://schemas.microsoft.com/office/drawing/2014/main" id="{1C6EF1AE-8318-48F3-82F9-B8E7C2CF96EE}"/>
                  </a:ext>
                </a:extLst>
              </p:cNvPr>
              <p:cNvSpPr txBox="1"/>
              <p:nvPr/>
            </p:nvSpPr>
            <p:spPr>
              <a:xfrm>
                <a:off x="5925916" y="4717778"/>
                <a:ext cx="1091229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7200" b="1" dirty="0">
                    <a:solidFill>
                      <a:srgbClr val="FF0000"/>
                    </a:solidFill>
                  </a:rPr>
                  <a:t>2</a:t>
                </a:r>
                <a:endParaRPr lang="en-US" sz="7200" b="1" dirty="0"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27" name="Group 17">
                <a:extLst>
                  <a:ext uri="{FF2B5EF4-FFF2-40B4-BE49-F238E27FC236}">
                    <a16:creationId xmlns="" xmlns:a16="http://schemas.microsoft.com/office/drawing/2014/main" id="{244E2FEC-C32A-47C2-BC0A-C0B176E967D4}"/>
                  </a:ext>
                </a:extLst>
              </p:cNvPr>
              <p:cNvGrpSpPr/>
              <p:nvPr/>
            </p:nvGrpSpPr>
            <p:grpSpPr>
              <a:xfrm>
                <a:off x="7144145" y="4762968"/>
                <a:ext cx="2552759" cy="1097787"/>
                <a:chOff x="7015882" y="1382623"/>
                <a:chExt cx="2552759" cy="1097787"/>
              </a:xfrm>
            </p:grpSpPr>
            <p:sp>
              <p:nvSpPr>
                <p:cNvPr id="32" name="TextBox 21">
                  <a:extLst>
                    <a:ext uri="{FF2B5EF4-FFF2-40B4-BE49-F238E27FC236}">
                      <a16:creationId xmlns="" xmlns:a16="http://schemas.microsoft.com/office/drawing/2014/main" id="{AA3879D4-901F-432E-9A42-5B5861A46435}"/>
                    </a:ext>
                  </a:extLst>
                </p:cNvPr>
                <p:cNvSpPr txBox="1"/>
                <p:nvPr/>
              </p:nvSpPr>
              <p:spPr>
                <a:xfrm flipH="1">
                  <a:off x="7364276" y="1447403"/>
                  <a:ext cx="2204365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pl-PL" sz="1400" dirty="0">
                      <a:solidFill>
                        <a:srgbClr val="002060"/>
                      </a:solidFill>
                    </a:rPr>
                    <a:t>nie złożył w terminie wymaganych wyjaśnień</a:t>
                  </a:r>
                  <a:endParaRPr lang="pl-PL" sz="1400" kern="0" dirty="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30" name="Straight Connector 19">
                  <a:extLst>
                    <a:ext uri="{FF2B5EF4-FFF2-40B4-BE49-F238E27FC236}">
                      <a16:creationId xmlns="" xmlns:a16="http://schemas.microsoft.com/office/drawing/2014/main" id="{20FA84D3-AC4D-4300-8CF5-A9F782AC30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15882" y="1382623"/>
                  <a:ext cx="0" cy="1097787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" name="Group 9">
              <a:extLst>
                <a:ext uri="{FF2B5EF4-FFF2-40B4-BE49-F238E27FC236}">
                  <a16:creationId xmlns="" xmlns:a16="http://schemas.microsoft.com/office/drawing/2014/main" id="{86E2B7A8-9B9D-4869-B27A-6C3FA6E34201}"/>
                </a:ext>
              </a:extLst>
            </p:cNvPr>
            <p:cNvGrpSpPr/>
            <p:nvPr/>
          </p:nvGrpSpPr>
          <p:grpSpPr>
            <a:xfrm>
              <a:off x="4859020" y="4679678"/>
              <a:ext cx="3840373" cy="1200329"/>
              <a:chOff x="5925916" y="4717778"/>
              <a:chExt cx="3840373" cy="1200329"/>
            </a:xfrm>
          </p:grpSpPr>
          <p:sp>
            <p:nvSpPr>
              <p:cNvPr id="19" name="TextBox 10">
                <a:extLst>
                  <a:ext uri="{FF2B5EF4-FFF2-40B4-BE49-F238E27FC236}">
                    <a16:creationId xmlns="" xmlns:a16="http://schemas.microsoft.com/office/drawing/2014/main" id="{8CF2B8F3-374B-4887-9A47-96DCC05163A4}"/>
                  </a:ext>
                </a:extLst>
              </p:cNvPr>
              <p:cNvSpPr txBox="1"/>
              <p:nvPr/>
            </p:nvSpPr>
            <p:spPr>
              <a:xfrm>
                <a:off x="5925916" y="4717778"/>
                <a:ext cx="1091229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7200" b="1" dirty="0">
                    <a:solidFill>
                      <a:srgbClr val="FF0000"/>
                    </a:solidFill>
                  </a:rPr>
                  <a:t>4</a:t>
                </a:r>
                <a:endParaRPr lang="en-US" sz="7200" b="1" dirty="0"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20" name="Group 11">
                <a:extLst>
                  <a:ext uri="{FF2B5EF4-FFF2-40B4-BE49-F238E27FC236}">
                    <a16:creationId xmlns="" xmlns:a16="http://schemas.microsoft.com/office/drawing/2014/main" id="{0AB1BCB3-321C-45CC-A312-9A065EAF3174}"/>
                  </a:ext>
                </a:extLst>
              </p:cNvPr>
              <p:cNvGrpSpPr/>
              <p:nvPr/>
            </p:nvGrpSpPr>
            <p:grpSpPr>
              <a:xfrm>
                <a:off x="7144145" y="4762968"/>
                <a:ext cx="2622144" cy="1097787"/>
                <a:chOff x="7015882" y="1382623"/>
                <a:chExt cx="2622144" cy="1097787"/>
              </a:xfrm>
            </p:grpSpPr>
            <p:sp>
              <p:nvSpPr>
                <p:cNvPr id="24" name="TextBox 14">
                  <a:extLst>
                    <a:ext uri="{FF2B5EF4-FFF2-40B4-BE49-F238E27FC236}">
                      <a16:creationId xmlns="" xmlns:a16="http://schemas.microsoft.com/office/drawing/2014/main" id="{75BBB517-EC89-4574-BEA4-E5ACAE0B6E35}"/>
                    </a:ext>
                  </a:extLst>
                </p:cNvPr>
                <p:cNvSpPr txBox="1"/>
                <p:nvPr/>
              </p:nvSpPr>
              <p:spPr>
                <a:xfrm>
                  <a:off x="7433669" y="1416150"/>
                  <a:ext cx="2204357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r"/>
                  <a:r>
                    <a:rPr lang="pl-PL" sz="1400" dirty="0">
                      <a:solidFill>
                        <a:srgbClr val="002060"/>
                      </a:solidFill>
                    </a:rPr>
                    <a:t>złożył wyjaśnienia, niepozwalające na stwierdzenie, że kryteria zostały spełnione</a:t>
                  </a:r>
                  <a:endParaRPr lang="pl-PL" sz="1400" dirty="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22" name="Straight Connector 13">
                  <a:extLst>
                    <a:ext uri="{FF2B5EF4-FFF2-40B4-BE49-F238E27FC236}">
                      <a16:creationId xmlns="" xmlns:a16="http://schemas.microsoft.com/office/drawing/2014/main" id="{2C0CF093-98A6-4E70-AF82-C5B466973B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15882" y="1382623"/>
                  <a:ext cx="0" cy="1097787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3" name="Group 23">
            <a:extLst>
              <a:ext uri="{FF2B5EF4-FFF2-40B4-BE49-F238E27FC236}">
                <a16:creationId xmlns="" xmlns:a16="http://schemas.microsoft.com/office/drawing/2014/main" id="{313DC72A-10E2-49CC-AC31-385B98EA2591}"/>
              </a:ext>
            </a:extLst>
          </p:cNvPr>
          <p:cNvGrpSpPr/>
          <p:nvPr/>
        </p:nvGrpSpPr>
        <p:grpSpPr>
          <a:xfrm>
            <a:off x="3069980" y="1957737"/>
            <a:ext cx="3785071" cy="1200329"/>
            <a:chOff x="5925916" y="4717778"/>
            <a:chExt cx="3785071" cy="1200329"/>
          </a:xfrm>
        </p:grpSpPr>
        <p:sp>
          <p:nvSpPr>
            <p:cNvPr id="34" name="TextBox 31">
              <a:extLst>
                <a:ext uri="{FF2B5EF4-FFF2-40B4-BE49-F238E27FC236}">
                  <a16:creationId xmlns="" xmlns:a16="http://schemas.microsoft.com/office/drawing/2014/main" id="{A7F70C8B-8B3E-449E-A41D-4A553091B7E8}"/>
                </a:ext>
              </a:extLst>
            </p:cNvPr>
            <p:cNvSpPr txBox="1"/>
            <p:nvPr/>
          </p:nvSpPr>
          <p:spPr>
            <a:xfrm>
              <a:off x="5925916" y="4717778"/>
              <a:ext cx="1091229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7200" b="1" dirty="0">
                  <a:solidFill>
                    <a:srgbClr val="FF0000"/>
                  </a:solidFill>
                </a:rPr>
                <a:t>1</a:t>
              </a:r>
              <a:endParaRPr lang="en-US" sz="7200" b="1" dirty="0">
                <a:solidFill>
                  <a:srgbClr val="FF0000"/>
                </a:solidFill>
              </a:endParaRPr>
            </a:p>
          </p:txBody>
        </p:sp>
        <p:grpSp>
          <p:nvGrpSpPr>
            <p:cNvPr id="35" name="Group 32">
              <a:extLst>
                <a:ext uri="{FF2B5EF4-FFF2-40B4-BE49-F238E27FC236}">
                  <a16:creationId xmlns="" xmlns:a16="http://schemas.microsoft.com/office/drawing/2014/main" id="{D32E2C9B-4BA9-40B4-8816-56ADB54857A9}"/>
                </a:ext>
              </a:extLst>
            </p:cNvPr>
            <p:cNvGrpSpPr/>
            <p:nvPr/>
          </p:nvGrpSpPr>
          <p:grpSpPr>
            <a:xfrm>
              <a:off x="7144145" y="4745054"/>
              <a:ext cx="2566842" cy="1115701"/>
              <a:chOff x="7015882" y="1364709"/>
              <a:chExt cx="2566842" cy="1115701"/>
            </a:xfrm>
          </p:grpSpPr>
          <p:sp>
            <p:nvSpPr>
              <p:cNvPr id="39" name="TextBox 36">
                <a:extLst>
                  <a:ext uri="{FF2B5EF4-FFF2-40B4-BE49-F238E27FC236}">
                    <a16:creationId xmlns="" xmlns:a16="http://schemas.microsoft.com/office/drawing/2014/main" id="{7D24A7A2-08B2-4C01-BFEB-D05747B4445B}"/>
                  </a:ext>
                </a:extLst>
              </p:cNvPr>
              <p:cNvSpPr txBox="1"/>
              <p:nvPr/>
            </p:nvSpPr>
            <p:spPr>
              <a:xfrm flipH="1">
                <a:off x="7378359" y="1364709"/>
                <a:ext cx="2204365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pl-PL" sz="1400" dirty="0">
                    <a:solidFill>
                      <a:srgbClr val="002060"/>
                    </a:solidFill>
                  </a:rPr>
                  <a:t>nie dostarczył w wyznaczonym terminie wskazanych w wezwaniu dokumentów</a:t>
                </a:r>
                <a:endParaRPr lang="en-US" sz="1400" kern="0" dirty="0">
                  <a:solidFill>
                    <a:srgbClr val="002060"/>
                  </a:solidFill>
                </a:endParaRPr>
              </a:p>
            </p:txBody>
          </p:sp>
          <p:cxnSp>
            <p:nvCxnSpPr>
              <p:cNvPr id="37" name="Straight Connector 34">
                <a:extLst>
                  <a:ext uri="{FF2B5EF4-FFF2-40B4-BE49-F238E27FC236}">
                    <a16:creationId xmlns="" xmlns:a16="http://schemas.microsoft.com/office/drawing/2014/main" id="{39D690DD-72E6-4A0D-90D4-5A993FECBF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15882" y="1382623"/>
                <a:ext cx="0" cy="1097787"/>
              </a:xfrm>
              <a:prstGeom prst="line">
                <a:avLst/>
              </a:prstGeom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Group 24">
            <a:extLst>
              <a:ext uri="{FF2B5EF4-FFF2-40B4-BE49-F238E27FC236}">
                <a16:creationId xmlns="" xmlns:a16="http://schemas.microsoft.com/office/drawing/2014/main" id="{74A309D8-7629-4C22-A470-7BB72CF30333}"/>
              </a:ext>
            </a:extLst>
          </p:cNvPr>
          <p:cNvGrpSpPr/>
          <p:nvPr/>
        </p:nvGrpSpPr>
        <p:grpSpPr>
          <a:xfrm>
            <a:off x="7221220" y="1969806"/>
            <a:ext cx="3840373" cy="1200329"/>
            <a:chOff x="5925916" y="4717778"/>
            <a:chExt cx="3840373" cy="1200329"/>
          </a:xfrm>
        </p:grpSpPr>
        <p:sp>
          <p:nvSpPr>
            <p:cNvPr id="42" name="TextBox 25">
              <a:extLst>
                <a:ext uri="{FF2B5EF4-FFF2-40B4-BE49-F238E27FC236}">
                  <a16:creationId xmlns="" xmlns:a16="http://schemas.microsoft.com/office/drawing/2014/main" id="{7716FCCD-5123-4AD1-8553-4AF9B0DB37CC}"/>
                </a:ext>
              </a:extLst>
            </p:cNvPr>
            <p:cNvSpPr txBox="1"/>
            <p:nvPr/>
          </p:nvSpPr>
          <p:spPr>
            <a:xfrm>
              <a:off x="5925916" y="4717778"/>
              <a:ext cx="1091229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7200" b="1" dirty="0">
                  <a:solidFill>
                    <a:srgbClr val="FF0000"/>
                  </a:solidFill>
                </a:rPr>
                <a:t>3</a:t>
              </a:r>
              <a:endParaRPr lang="en-US" sz="7200" b="1" dirty="0">
                <a:solidFill>
                  <a:srgbClr val="FF0000"/>
                </a:solidFill>
              </a:endParaRPr>
            </a:p>
          </p:txBody>
        </p:sp>
        <p:grpSp>
          <p:nvGrpSpPr>
            <p:cNvPr id="43" name="Group 26">
              <a:extLst>
                <a:ext uri="{FF2B5EF4-FFF2-40B4-BE49-F238E27FC236}">
                  <a16:creationId xmlns="" xmlns:a16="http://schemas.microsoft.com/office/drawing/2014/main" id="{051D8FF8-9535-4FA2-9B70-206A62292D75}"/>
                </a:ext>
              </a:extLst>
            </p:cNvPr>
            <p:cNvGrpSpPr/>
            <p:nvPr/>
          </p:nvGrpSpPr>
          <p:grpSpPr>
            <a:xfrm>
              <a:off x="7144145" y="4762968"/>
              <a:ext cx="2622144" cy="1097787"/>
              <a:chOff x="7015882" y="1382623"/>
              <a:chExt cx="2622144" cy="1097787"/>
            </a:xfrm>
          </p:grpSpPr>
          <p:sp>
            <p:nvSpPr>
              <p:cNvPr id="46" name="TextBox 29">
                <a:extLst>
                  <a:ext uri="{FF2B5EF4-FFF2-40B4-BE49-F238E27FC236}">
                    <a16:creationId xmlns="" xmlns:a16="http://schemas.microsoft.com/office/drawing/2014/main" id="{D2BA6EF4-FD6A-4671-8DCB-B3270EED5C42}"/>
                  </a:ext>
                </a:extLst>
              </p:cNvPr>
              <p:cNvSpPr txBox="1"/>
              <p:nvPr/>
            </p:nvSpPr>
            <p:spPr>
              <a:xfrm>
                <a:off x="7433669" y="1416150"/>
                <a:ext cx="2204357" cy="7386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lvl="0" algn="r"/>
                <a:r>
                  <a:rPr lang="pl-PL" sz="1400" dirty="0">
                    <a:solidFill>
                      <a:srgbClr val="002060"/>
                    </a:solidFill>
                  </a:rPr>
                  <a:t>w odpowiedzi na wezwanie występuje </a:t>
                </a:r>
                <a:endParaRPr lang="pl-PL" sz="1400" dirty="0" smtClean="0">
                  <a:solidFill>
                    <a:srgbClr val="002060"/>
                  </a:solidFill>
                </a:endParaRPr>
              </a:p>
              <a:p>
                <a:pPr lvl="0" algn="r"/>
                <a:r>
                  <a:rPr lang="pl-PL" sz="1400" dirty="0" smtClean="0">
                    <a:solidFill>
                      <a:srgbClr val="002060"/>
                    </a:solidFill>
                  </a:rPr>
                  <a:t>z inną </a:t>
                </a:r>
                <a:r>
                  <a:rPr lang="pl-PL" sz="1400" dirty="0">
                    <a:solidFill>
                      <a:srgbClr val="002060"/>
                    </a:solidFill>
                  </a:rPr>
                  <a:t>prośbą</a:t>
                </a:r>
                <a:endParaRPr lang="pl-PL" sz="1400" dirty="0">
                  <a:solidFill>
                    <a:srgbClr val="002060"/>
                  </a:solidFill>
                </a:endParaRPr>
              </a:p>
            </p:txBody>
          </p:sp>
          <p:cxnSp>
            <p:nvCxnSpPr>
              <p:cNvPr id="45" name="Straight Connector 28">
                <a:extLst>
                  <a:ext uri="{FF2B5EF4-FFF2-40B4-BE49-F238E27FC236}">
                    <a16:creationId xmlns="" xmlns:a16="http://schemas.microsoft.com/office/drawing/2014/main" id="{E1DE0695-27C9-4E31-8380-CE3C5B8D95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15882" y="1382623"/>
                <a:ext cx="0" cy="1097787"/>
              </a:xfrm>
              <a:prstGeom prst="line">
                <a:avLst/>
              </a:prstGeom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9" name="Łącznik prosty 48"/>
          <p:cNvCxnSpPr/>
          <p:nvPr/>
        </p:nvCxnSpPr>
        <p:spPr>
          <a:xfrm>
            <a:off x="3037523" y="190472"/>
            <a:ext cx="1639456" cy="992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19">
            <a:extLst>
              <a:ext uri="{FF2B5EF4-FFF2-40B4-BE49-F238E27FC236}">
                <a16:creationId xmlns="" xmlns:a16="http://schemas.microsoft.com/office/drawing/2014/main" id="{20FA84D3-AC4D-4300-8CF5-A9F782AC30A9}"/>
              </a:ext>
            </a:extLst>
          </p:cNvPr>
          <p:cNvCxnSpPr>
            <a:cxnSpLocks/>
          </p:cNvCxnSpPr>
          <p:nvPr/>
        </p:nvCxnSpPr>
        <p:spPr>
          <a:xfrm>
            <a:off x="4168870" y="2072348"/>
            <a:ext cx="0" cy="10977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19">
            <a:extLst>
              <a:ext uri="{FF2B5EF4-FFF2-40B4-BE49-F238E27FC236}">
                <a16:creationId xmlns="" xmlns:a16="http://schemas.microsoft.com/office/drawing/2014/main" id="{20FA84D3-AC4D-4300-8CF5-A9F782AC30A9}"/>
              </a:ext>
            </a:extLst>
          </p:cNvPr>
          <p:cNvCxnSpPr>
            <a:cxnSpLocks/>
          </p:cNvCxnSpPr>
          <p:nvPr/>
        </p:nvCxnSpPr>
        <p:spPr>
          <a:xfrm>
            <a:off x="8351813" y="2085034"/>
            <a:ext cx="0" cy="10977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rostokąt 1"/>
          <p:cNvSpPr/>
          <p:nvPr/>
        </p:nvSpPr>
        <p:spPr>
          <a:xfrm>
            <a:off x="2946198" y="26579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dirty="0">
                <a:solidFill>
                  <a:srgbClr val="002060"/>
                </a:solidFill>
              </a:rPr>
              <a:t>Sokół – wdrożenie innowacyjnych technologii środowiskowych</a:t>
            </a:r>
            <a:endParaRPr lang="pl-PL" dirty="0">
              <a:solidFill>
                <a:srgbClr val="002060"/>
              </a:solidFill>
            </a:endParaRPr>
          </a:p>
        </p:txBody>
      </p:sp>
      <p:sp>
        <p:nvSpPr>
          <p:cNvPr id="36" name="Prostokąt 35"/>
          <p:cNvSpPr/>
          <p:nvPr/>
        </p:nvSpPr>
        <p:spPr>
          <a:xfrm>
            <a:off x="4124910" y="1367615"/>
            <a:ext cx="5849084" cy="34453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 smtClean="0">
                <a:solidFill>
                  <a:srgbClr val="FF0000"/>
                </a:solidFill>
              </a:rPr>
              <a:t>Wniosek podlega odrzuceniu, jeżeli Wnioskodawca: </a:t>
            </a:r>
            <a:endParaRPr lang="pl-PL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52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a 8">
            <a:extLst>
              <a:ext uri="{FF2B5EF4-FFF2-40B4-BE49-F238E27FC236}">
                <a16:creationId xmlns:a16="http://schemas.microsoft.com/office/drawing/2014/main" xmlns="" id="{38AD43E6-8539-4626-A48D-F31534AF9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055655" y="484018"/>
            <a:ext cx="1400400" cy="482807"/>
          </a:xfrm>
          <a:prstGeom prst="rect">
            <a:avLst/>
          </a:prstGeom>
        </p:spPr>
      </p:pic>
      <p:sp>
        <p:nvSpPr>
          <p:cNvPr id="17" name="Tytuł 1"/>
          <p:cNvSpPr txBox="1">
            <a:spLocks/>
          </p:cNvSpPr>
          <p:nvPr/>
        </p:nvSpPr>
        <p:spPr>
          <a:xfrm>
            <a:off x="290075" y="484018"/>
            <a:ext cx="6912060" cy="4883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Sokół – wdrożenie innowacyjnych technologii środowiskowych</a:t>
            </a:r>
            <a:endParaRPr lang="pl-PL" sz="24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" name="Prostokąt 19"/>
          <p:cNvSpPr/>
          <p:nvPr/>
        </p:nvSpPr>
        <p:spPr>
          <a:xfrm>
            <a:off x="439053" y="1241486"/>
            <a:ext cx="3187182" cy="34453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 smtClean="0">
                <a:solidFill>
                  <a:srgbClr val="FF0000"/>
                </a:solidFill>
              </a:rPr>
              <a:t>Ważne dokumenty:</a:t>
            </a:r>
            <a:endParaRPr lang="pl-PL" b="1" dirty="0">
              <a:solidFill>
                <a:srgbClr val="FF0000"/>
              </a:solidFill>
            </a:endParaRPr>
          </a:p>
        </p:txBody>
      </p:sp>
      <p:cxnSp>
        <p:nvCxnSpPr>
          <p:cNvPr id="21" name="Łącznik prosty 20"/>
          <p:cNvCxnSpPr/>
          <p:nvPr/>
        </p:nvCxnSpPr>
        <p:spPr>
          <a:xfrm>
            <a:off x="439053" y="451754"/>
            <a:ext cx="153417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ole tekstowe 24"/>
          <p:cNvSpPr txBox="1"/>
          <p:nvPr/>
        </p:nvSpPr>
        <p:spPr>
          <a:xfrm>
            <a:off x="1564469" y="1855181"/>
            <a:ext cx="8928992" cy="3698448"/>
          </a:xfrm>
          <a:prstGeom prst="rect">
            <a:avLst/>
          </a:prstGeom>
          <a:solidFill>
            <a:schemeClr val="bg1">
              <a:lumMod val="85000"/>
              <a:alpha val="41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3200"/>
              </a:lnSpc>
              <a:buFont typeface="Wingdings" panose="05000000000000000000" pitchFamily="2" charset="2"/>
              <a:buChar char="ü"/>
            </a:pPr>
            <a:r>
              <a:rPr lang="pl-PL" sz="2400" b="1" dirty="0" smtClean="0">
                <a:solidFill>
                  <a:srgbClr val="002060"/>
                </a:solidFill>
                <a:latin typeface="+mn-lt"/>
              </a:rPr>
              <a:t>Program priorytetowy Sokół</a:t>
            </a:r>
          </a:p>
          <a:p>
            <a:pPr marL="285750" indent="-285750">
              <a:lnSpc>
                <a:spcPts val="3200"/>
              </a:lnSpc>
              <a:buFont typeface="Wingdings" panose="05000000000000000000" pitchFamily="2" charset="2"/>
              <a:buChar char="ü"/>
            </a:pPr>
            <a:r>
              <a:rPr lang="pl-PL" sz="2400" b="1" dirty="0" smtClean="0">
                <a:solidFill>
                  <a:srgbClr val="002060"/>
                </a:solidFill>
                <a:latin typeface="+mn-lt"/>
              </a:rPr>
              <a:t>Regulamin naboru</a:t>
            </a:r>
          </a:p>
          <a:p>
            <a:r>
              <a:rPr lang="pl-PL" sz="1600" i="1" dirty="0">
                <a:solidFill>
                  <a:srgbClr val="002060"/>
                </a:solidFill>
                <a:hlinkClick r:id="rId5"/>
              </a:rPr>
              <a:t>http://nfosigw.gov.pl/oferta-finansowania/srodki-krajowe/wsparcie-dla-innowacji-sprzyjajacych2/nabor-vi</a:t>
            </a:r>
            <a:r>
              <a:rPr lang="pl-PL" sz="1600" i="1" dirty="0" smtClean="0">
                <a:solidFill>
                  <a:srgbClr val="002060"/>
                </a:solidFill>
                <a:hlinkClick r:id="rId5"/>
              </a:rPr>
              <a:t>/</a:t>
            </a:r>
            <a:endParaRPr lang="pl-PL" sz="1600" i="1" dirty="0" smtClean="0">
              <a:solidFill>
                <a:srgbClr val="002060"/>
              </a:solidFill>
            </a:endParaRPr>
          </a:p>
          <a:p>
            <a:endParaRPr lang="pl-PL" sz="1600" i="1" dirty="0" smtClean="0">
              <a:solidFill>
                <a:srgbClr val="002060"/>
              </a:solidFill>
              <a:latin typeface="+mn-lt"/>
            </a:endParaRPr>
          </a:p>
          <a:p>
            <a:pPr marL="285750" indent="-285750">
              <a:lnSpc>
                <a:spcPts val="3400"/>
              </a:lnSpc>
              <a:buFont typeface="Wingdings" panose="05000000000000000000" pitchFamily="2" charset="2"/>
              <a:buChar char="ü"/>
            </a:pPr>
            <a:r>
              <a:rPr lang="pl-PL" sz="2400" b="1" dirty="0">
                <a:solidFill>
                  <a:srgbClr val="002060"/>
                </a:solidFill>
                <a:latin typeface="+mn-lt"/>
              </a:rPr>
              <a:t>Wytyczne w zakresie kosztów </a:t>
            </a:r>
            <a:r>
              <a:rPr lang="pl-PL" sz="2400" b="1" dirty="0" smtClean="0">
                <a:solidFill>
                  <a:srgbClr val="002060"/>
                </a:solidFill>
                <a:latin typeface="+mn-lt"/>
              </a:rPr>
              <a:t>kwalifikowanych</a:t>
            </a:r>
          </a:p>
          <a:p>
            <a:pPr marL="285750" indent="-285750">
              <a:lnSpc>
                <a:spcPts val="3400"/>
              </a:lnSpc>
              <a:buFont typeface="Wingdings" panose="05000000000000000000" pitchFamily="2" charset="2"/>
              <a:buChar char="ü"/>
            </a:pPr>
            <a:r>
              <a:rPr lang="pl-PL" sz="2400" b="1" dirty="0">
                <a:solidFill>
                  <a:srgbClr val="002060"/>
                </a:solidFill>
                <a:latin typeface="+mn-lt"/>
              </a:rPr>
              <a:t>Metodyka oceny finansowej wniosku o dofinansowanie</a:t>
            </a:r>
          </a:p>
          <a:p>
            <a:pPr marL="285750" indent="-285750">
              <a:lnSpc>
                <a:spcPts val="3400"/>
              </a:lnSpc>
              <a:buFont typeface="Wingdings" panose="05000000000000000000" pitchFamily="2" charset="2"/>
              <a:buChar char="ü"/>
            </a:pPr>
            <a:r>
              <a:rPr lang="pl-PL" sz="2400" b="1" dirty="0">
                <a:solidFill>
                  <a:srgbClr val="002060"/>
                </a:solidFill>
                <a:latin typeface="+mn-lt"/>
              </a:rPr>
              <a:t>Zasady </a:t>
            </a:r>
            <a:r>
              <a:rPr lang="pl-PL" sz="2400" b="1" dirty="0" smtClean="0">
                <a:solidFill>
                  <a:srgbClr val="002060"/>
                </a:solidFill>
                <a:latin typeface="+mn-lt"/>
              </a:rPr>
              <a:t>wyboru </a:t>
            </a:r>
            <a:r>
              <a:rPr lang="pl-PL" sz="2400" b="1" dirty="0">
                <a:solidFill>
                  <a:srgbClr val="002060"/>
                </a:solidFill>
                <a:latin typeface="+mn-lt"/>
              </a:rPr>
              <a:t>przedsięwzięć</a:t>
            </a:r>
          </a:p>
          <a:p>
            <a:r>
              <a:rPr lang="pl-PL" sz="1600" i="1" dirty="0">
                <a:solidFill>
                  <a:srgbClr val="002060"/>
                </a:solidFill>
                <a:latin typeface="+mn-lt"/>
                <a:hlinkClick r:id="rId6"/>
              </a:rPr>
              <a:t>http://nfosigw.gov.pl/oferta-finansowania/srodki-krajowe/informacje-ogolne/kryteria-wyboru-przedsiewziec</a:t>
            </a:r>
            <a:r>
              <a:rPr lang="pl-PL" sz="1600" i="1" dirty="0" smtClean="0">
                <a:solidFill>
                  <a:srgbClr val="002060"/>
                </a:solidFill>
                <a:latin typeface="+mn-lt"/>
                <a:hlinkClick r:id="rId6"/>
              </a:rPr>
              <a:t>/</a:t>
            </a:r>
            <a:endParaRPr lang="pl-PL" sz="1600" i="1" dirty="0" smtClean="0">
              <a:solidFill>
                <a:srgbClr val="002060"/>
              </a:solidFill>
              <a:latin typeface="+mn-lt"/>
            </a:endParaRPr>
          </a:p>
          <a:p>
            <a:endParaRPr lang="pl-PL" sz="1600" i="1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219353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obrazu 5">
            <a:extLst>
              <a:ext uri="{FF2B5EF4-FFF2-40B4-BE49-F238E27FC236}">
                <a16:creationId xmlns:a16="http://schemas.microsoft.com/office/drawing/2014/main" xmlns="" id="{D299262F-FC3D-4D19-AD6D-8C0DDAF84E7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  <p:sp>
        <p:nvSpPr>
          <p:cNvPr id="23" name="Prostokąt 22">
            <a:extLst>
              <a:ext uri="{FF2B5EF4-FFF2-40B4-BE49-F238E27FC236}">
                <a16:creationId xmlns:a16="http://schemas.microsoft.com/office/drawing/2014/main" xmlns="" id="{5563DA5E-B188-44C9-A64F-40861A5E8848}"/>
              </a:ext>
            </a:extLst>
          </p:cNvPr>
          <p:cNvSpPr/>
          <p:nvPr/>
        </p:nvSpPr>
        <p:spPr>
          <a:xfrm>
            <a:off x="-1" y="-5554"/>
            <a:ext cx="12191999" cy="5717296"/>
          </a:xfrm>
          <a:prstGeom prst="rect">
            <a:avLst/>
          </a:prstGeom>
          <a:solidFill>
            <a:srgbClr val="000000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026937"/>
              </a:solidFill>
            </a:endParaRP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xmlns="" id="{CE47F298-1B44-4042-8C3A-1CF99C362F3D}"/>
              </a:ext>
            </a:extLst>
          </p:cNvPr>
          <p:cNvSpPr/>
          <p:nvPr/>
        </p:nvSpPr>
        <p:spPr>
          <a:xfrm>
            <a:off x="1" y="5684808"/>
            <a:ext cx="12192000" cy="1173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52AFEB2-1ED4-40A5-B587-462334CA1BB0}"/>
              </a:ext>
            </a:extLst>
          </p:cNvPr>
          <p:cNvSpPr txBox="1"/>
          <p:nvPr/>
        </p:nvSpPr>
        <p:spPr>
          <a:xfrm flipH="1">
            <a:off x="1137827" y="6110360"/>
            <a:ext cx="3453249" cy="31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1100" b="1" spc="600" dirty="0">
                <a:solidFill>
                  <a:schemeClr val="tx2"/>
                </a:solidFill>
              </a:rPr>
              <a:t>ZAPRASZAMY NA:</a:t>
            </a: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xmlns="" id="{41140735-6A8E-4B3C-9A75-84D6D2067741}"/>
              </a:ext>
            </a:extLst>
          </p:cNvPr>
          <p:cNvSpPr txBox="1"/>
          <p:nvPr/>
        </p:nvSpPr>
        <p:spPr>
          <a:xfrm flipH="1">
            <a:off x="4245157" y="6152638"/>
            <a:ext cx="7078534" cy="257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800" dirty="0">
                <a:solidFill>
                  <a:schemeClr val="tx2"/>
                </a:solidFill>
              </a:rPr>
              <a:t>www.nfosigw.gov.pl                               NFOŚiGW                              Narodowy Fundusz Ochrony Środowiska i Gospodarki Wodnej</a:t>
            </a:r>
          </a:p>
        </p:txBody>
      </p:sp>
      <p:pic>
        <p:nvPicPr>
          <p:cNvPr id="24" name="Grafika 23">
            <a:extLst>
              <a:ext uri="{FF2B5EF4-FFF2-40B4-BE49-F238E27FC236}">
                <a16:creationId xmlns:a16="http://schemas.microsoft.com/office/drawing/2014/main" xmlns="" id="{74BD530B-2A3A-4138-BAA9-48FE0398C2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457829" y="6140191"/>
            <a:ext cx="289359" cy="289359"/>
          </a:xfrm>
          <a:prstGeom prst="rect">
            <a:avLst/>
          </a:prstGeom>
        </p:spPr>
      </p:pic>
      <p:pic>
        <p:nvPicPr>
          <p:cNvPr id="25" name="Grafika 24">
            <a:extLst>
              <a:ext uri="{FF2B5EF4-FFF2-40B4-BE49-F238E27FC236}">
                <a16:creationId xmlns:a16="http://schemas.microsoft.com/office/drawing/2014/main" xmlns="" id="{B8395581-B6EA-458C-8187-255F3872FF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412452" y="6155776"/>
            <a:ext cx="289359" cy="289359"/>
          </a:xfrm>
          <a:prstGeom prst="rect">
            <a:avLst/>
          </a:prstGeom>
        </p:spPr>
      </p:pic>
      <p:pic>
        <p:nvPicPr>
          <p:cNvPr id="26" name="Grafika 25">
            <a:extLst>
              <a:ext uri="{FF2B5EF4-FFF2-40B4-BE49-F238E27FC236}">
                <a16:creationId xmlns:a16="http://schemas.microsoft.com/office/drawing/2014/main" xmlns="" id="{E35584A2-D901-4ECB-B6B5-BE63F5E3B1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203185" y="6140191"/>
            <a:ext cx="289359" cy="289359"/>
          </a:xfrm>
          <a:prstGeom prst="rect">
            <a:avLst/>
          </a:prstGeom>
        </p:spPr>
      </p:pic>
      <p:sp>
        <p:nvSpPr>
          <p:cNvPr id="28" name="TextBox 4">
            <a:extLst>
              <a:ext uri="{FF2B5EF4-FFF2-40B4-BE49-F238E27FC236}">
                <a16:creationId xmlns:a16="http://schemas.microsoft.com/office/drawing/2014/main" xmlns="" id="{93B1750D-DE85-409F-8489-90CD07357E71}"/>
              </a:ext>
            </a:extLst>
          </p:cNvPr>
          <p:cNvSpPr txBox="1"/>
          <p:nvPr/>
        </p:nvSpPr>
        <p:spPr>
          <a:xfrm>
            <a:off x="2058431" y="2665080"/>
            <a:ext cx="85788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600" b="1" dirty="0">
                <a:solidFill>
                  <a:schemeClr val="bg1"/>
                </a:solidFill>
                <a:latin typeface="+mj-lt"/>
              </a:rPr>
              <a:t>Dziękuję za uwagę</a:t>
            </a:r>
            <a:endParaRPr lang="en-US" sz="6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TextBox 8">
            <a:extLst>
              <a:ext uri="{FF2B5EF4-FFF2-40B4-BE49-F238E27FC236}">
                <a16:creationId xmlns:a16="http://schemas.microsoft.com/office/drawing/2014/main" xmlns="" id="{E55F72A5-EAB2-4160-827F-EC059EB278C0}"/>
              </a:ext>
            </a:extLst>
          </p:cNvPr>
          <p:cNvSpPr txBox="1"/>
          <p:nvPr/>
        </p:nvSpPr>
        <p:spPr>
          <a:xfrm flipH="1">
            <a:off x="-3" y="4036444"/>
            <a:ext cx="12191999" cy="41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1600" b="1" dirty="0" smtClean="0">
                <a:solidFill>
                  <a:schemeClr val="bg1"/>
                </a:solidFill>
              </a:rPr>
              <a:t>Magdalena Sznajder</a:t>
            </a:r>
            <a:endParaRPr lang="en-US" sz="1600" b="1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97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ymbol zastępczy obrazu 6" descr="Obraz zawierający trawa, zewnętrzne, obiekt, zachmurzenie&#10;&#10;Opis wygenerowany automatycznie">
            <a:extLst>
              <a:ext uri="{FF2B5EF4-FFF2-40B4-BE49-F238E27FC236}">
                <a16:creationId xmlns:a16="http://schemas.microsoft.com/office/drawing/2014/main" xmlns="" id="{70F109CF-2B64-49E9-B4CC-860C547688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86" r="37186"/>
          <a:stretch>
            <a:fillRect/>
          </a:stretch>
        </p:blipFill>
        <p:spPr/>
      </p:pic>
      <p:sp>
        <p:nvSpPr>
          <p:cNvPr id="41" name="Rectangle 40"/>
          <p:cNvSpPr/>
          <p:nvPr/>
        </p:nvSpPr>
        <p:spPr>
          <a:xfrm>
            <a:off x="1787844" y="2654300"/>
            <a:ext cx="3522916" cy="2984500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xmlns="" id="{8A207156-A29E-4B3E-B170-76D0429B43F0}"/>
              </a:ext>
            </a:extLst>
          </p:cNvPr>
          <p:cNvSpPr txBox="1"/>
          <p:nvPr/>
        </p:nvSpPr>
        <p:spPr>
          <a:xfrm>
            <a:off x="1787844" y="2959100"/>
            <a:ext cx="33556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1600" dirty="0" smtClean="0">
                <a:solidFill>
                  <a:schemeClr val="bg1"/>
                </a:solidFill>
              </a:rPr>
              <a:t>CEL: Wdrożenie </a:t>
            </a:r>
            <a:r>
              <a:rPr lang="pl-PL" sz="1600" dirty="0">
                <a:solidFill>
                  <a:schemeClr val="bg1"/>
                </a:solidFill>
              </a:rPr>
              <a:t>innowacyjnych technologii środowiskowych służących ograniczeniu oddziaływania zakładów/instalacji/urządzeń na środowisko oraz wykorzystaniu lub produkcji technologii, wpisujących się w jeden z obszarów Krajowych Inteligentnych </a:t>
            </a:r>
            <a:r>
              <a:rPr lang="pl-PL" sz="1600" dirty="0" smtClean="0">
                <a:solidFill>
                  <a:schemeClr val="bg1"/>
                </a:solidFill>
              </a:rPr>
              <a:t>Specjalizacji*</a:t>
            </a:r>
            <a:endParaRPr lang="pl-PL" sz="1600" dirty="0">
              <a:solidFill>
                <a:schemeClr val="bg1"/>
              </a:solidFill>
            </a:endParaRPr>
          </a:p>
        </p:txBody>
      </p:sp>
      <p:sp>
        <p:nvSpPr>
          <p:cNvPr id="23" name="TextBox 5">
            <a:extLst>
              <a:ext uri="{FF2B5EF4-FFF2-40B4-BE49-F238E27FC236}">
                <a16:creationId xmlns:a16="http://schemas.microsoft.com/office/drawing/2014/main" xmlns="" id="{06F6A5C9-1C2E-4FF8-B4EA-CEA0C1781910}"/>
              </a:ext>
            </a:extLst>
          </p:cNvPr>
          <p:cNvSpPr txBox="1"/>
          <p:nvPr/>
        </p:nvSpPr>
        <p:spPr>
          <a:xfrm>
            <a:off x="2935536" y="294120"/>
            <a:ext cx="7797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solidFill>
                  <a:srgbClr val="002060"/>
                </a:solidFill>
              </a:rPr>
              <a:t>Wsparcie </a:t>
            </a:r>
            <a:r>
              <a:rPr lang="pl-PL" sz="2000" dirty="0">
                <a:solidFill>
                  <a:srgbClr val="002060"/>
                </a:solidFill>
              </a:rPr>
              <a:t>dla innowacji sprzyjających zasobooszczędnej i niskoemisyjnej gospodarce. Część 1) Sokół – wdrożenie innowacyjnych technologii środowiskowych</a:t>
            </a:r>
            <a:endParaRPr lang="en-US" sz="2000" dirty="0">
              <a:solidFill>
                <a:srgbClr val="002060"/>
              </a:solidFill>
            </a:endParaRPr>
          </a:p>
        </p:txBody>
      </p:sp>
      <p:pic>
        <p:nvPicPr>
          <p:cNvPr id="29" name="Grafika 28">
            <a:extLst>
              <a:ext uri="{FF2B5EF4-FFF2-40B4-BE49-F238E27FC236}">
                <a16:creationId xmlns:a16="http://schemas.microsoft.com/office/drawing/2014/main" xmlns="" id="{10DB0B1B-3AD6-4688-9803-BA7ABF8E6D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20651" y="484264"/>
            <a:ext cx="1400300" cy="485588"/>
          </a:xfrm>
          <a:prstGeom prst="rect">
            <a:avLst/>
          </a:prstGeom>
        </p:spPr>
      </p:pic>
      <p:cxnSp>
        <p:nvCxnSpPr>
          <p:cNvPr id="4" name="Łącznik prosty 3"/>
          <p:cNvCxnSpPr/>
          <p:nvPr/>
        </p:nvCxnSpPr>
        <p:spPr>
          <a:xfrm>
            <a:off x="3109343" y="1409700"/>
            <a:ext cx="23241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chemat blokowy: decyzja 14"/>
          <p:cNvSpPr/>
          <p:nvPr/>
        </p:nvSpPr>
        <p:spPr>
          <a:xfrm>
            <a:off x="7368989" y="1283855"/>
            <a:ext cx="4120178" cy="3492540"/>
          </a:xfrm>
          <a:prstGeom prst="flowChartDecision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7605656" y="1662369"/>
            <a:ext cx="1459454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pl-PL" sz="2800" dirty="0" smtClean="0">
                <a:solidFill>
                  <a:srgbClr val="002060"/>
                </a:solidFill>
              </a:rPr>
              <a:t>Budżet</a:t>
            </a:r>
            <a:endParaRPr lang="pl-PL" sz="2800" dirty="0">
              <a:solidFill>
                <a:srgbClr val="002060"/>
              </a:solidFill>
            </a:endParaRPr>
          </a:p>
        </p:txBody>
      </p:sp>
      <p:sp>
        <p:nvSpPr>
          <p:cNvPr id="17" name="Prostokąt 16"/>
          <p:cNvSpPr/>
          <p:nvPr/>
        </p:nvSpPr>
        <p:spPr>
          <a:xfrm>
            <a:off x="7243482" y="2383794"/>
            <a:ext cx="424568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2400" b="1" dirty="0">
                <a:solidFill>
                  <a:srgbClr val="FF0000"/>
                </a:solidFill>
              </a:rPr>
              <a:t>2,5 mld </a:t>
            </a:r>
            <a:r>
              <a:rPr lang="pl-PL" sz="2400" b="1" dirty="0" smtClean="0">
                <a:solidFill>
                  <a:srgbClr val="FF0000"/>
                </a:solidFill>
              </a:rPr>
              <a:t>zł, </a:t>
            </a:r>
            <a:r>
              <a:rPr lang="pl-PL" b="1" dirty="0">
                <a:solidFill>
                  <a:srgbClr val="FF0000"/>
                </a:solidFill>
              </a:rPr>
              <a:t>w tym:</a:t>
            </a:r>
          </a:p>
          <a:p>
            <a:pPr algn="ctr">
              <a:defRPr/>
            </a:pPr>
            <a:endParaRPr lang="pl-PL" b="1" dirty="0">
              <a:solidFill>
                <a:srgbClr val="FF0000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pl-PL" b="1" dirty="0">
                <a:solidFill>
                  <a:srgbClr val="FF0000"/>
                </a:solidFill>
              </a:rPr>
              <a:t>75 mln zł bezzwrotne </a:t>
            </a:r>
            <a:endParaRPr lang="pl-PL" dirty="0">
              <a:solidFill>
                <a:srgbClr val="FF0000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pl-PL" b="1" dirty="0">
                <a:solidFill>
                  <a:srgbClr val="FF0000"/>
                </a:solidFill>
              </a:rPr>
              <a:t>2 425  mln zł zwrotne</a:t>
            </a:r>
            <a:endParaRPr lang="pl-PL" dirty="0">
              <a:solidFill>
                <a:srgbClr val="FF0000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2935536" y="5805100"/>
            <a:ext cx="3786757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pl-PL" sz="1200" dirty="0" smtClean="0">
                <a:solidFill>
                  <a:srgbClr val="002060"/>
                </a:solidFill>
              </a:rPr>
              <a:t>W ramach VI naboru obowiązują KIS z 01.01.2020 r.</a:t>
            </a:r>
            <a:endParaRPr lang="pl-PL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43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ight Triangle 21">
            <a:extLst>
              <a:ext uri="{FF2B5EF4-FFF2-40B4-BE49-F238E27FC236}">
                <a16:creationId xmlns:a16="http://schemas.microsoft.com/office/drawing/2014/main" xmlns="" id="{D1F6AFDB-9AF2-477A-B01F-919384B2D2B9}"/>
              </a:ext>
            </a:extLst>
          </p:cNvPr>
          <p:cNvSpPr/>
          <p:nvPr/>
        </p:nvSpPr>
        <p:spPr>
          <a:xfrm rot="16200000">
            <a:off x="11901011" y="6567011"/>
            <a:ext cx="290989" cy="290989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fika 15">
            <a:extLst>
              <a:ext uri="{FF2B5EF4-FFF2-40B4-BE49-F238E27FC236}">
                <a16:creationId xmlns:a16="http://schemas.microsoft.com/office/drawing/2014/main" xmlns="" id="{5D87E25A-C42C-47F1-A222-E1A2BADF0F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10499" y="484264"/>
            <a:ext cx="1400300" cy="485588"/>
          </a:xfrm>
          <a:prstGeom prst="rect">
            <a:avLst/>
          </a:prstGeom>
        </p:spPr>
      </p:pic>
      <p:sp>
        <p:nvSpPr>
          <p:cNvPr id="13" name="Tytuł 1"/>
          <p:cNvSpPr txBox="1">
            <a:spLocks/>
          </p:cNvSpPr>
          <p:nvPr/>
        </p:nvSpPr>
        <p:spPr>
          <a:xfrm>
            <a:off x="465224" y="478575"/>
            <a:ext cx="9491020" cy="4912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Sokół – wdrożenie innowacyjnych technologii środowiskowych</a:t>
            </a:r>
            <a:endParaRPr lang="pl-PL" sz="24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514925" y="937367"/>
            <a:ext cx="2406075" cy="40132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 smtClean="0">
                <a:solidFill>
                  <a:srgbClr val="D9272D"/>
                </a:solidFill>
              </a:rPr>
              <a:t> Nabory wniosków</a:t>
            </a:r>
            <a:endParaRPr lang="pl-PL" dirty="0">
              <a:solidFill>
                <a:srgbClr val="D9272D"/>
              </a:solidFill>
            </a:endParaRPr>
          </a:p>
        </p:txBody>
      </p:sp>
      <p:pic>
        <p:nvPicPr>
          <p:cNvPr id="21" name="Symbol zastępczy obrazu 7" descr="Obraz zawierający zewnętrzne, przyroda, trawa, woda&#10;&#10;Opis wygenerowany automatycznie">
            <a:extLst>
              <a:ext uri="{FF2B5EF4-FFF2-40B4-BE49-F238E27FC236}">
                <a16:creationId xmlns:a16="http://schemas.microsoft.com/office/drawing/2014/main" xmlns="" id="{D5537A23-A6EA-4B61-BC81-2C79BC1D92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63" r="37163"/>
          <a:stretch/>
        </p:blipFill>
        <p:spPr/>
      </p:pic>
      <p:cxnSp>
        <p:nvCxnSpPr>
          <p:cNvPr id="23" name="Łącznik prosty 22"/>
          <p:cNvCxnSpPr/>
          <p:nvPr/>
        </p:nvCxnSpPr>
        <p:spPr>
          <a:xfrm>
            <a:off x="514925" y="468651"/>
            <a:ext cx="1639456" cy="992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Diagram 23"/>
          <p:cNvGraphicFramePr/>
          <p:nvPr>
            <p:extLst>
              <p:ext uri="{D42A27DB-BD31-4B8C-83A1-F6EECF244321}">
                <p14:modId xmlns:p14="http://schemas.microsoft.com/office/powerpoint/2010/main" val="1912289921"/>
              </p:ext>
            </p:extLst>
          </p:nvPr>
        </p:nvGraphicFramePr>
        <p:xfrm>
          <a:off x="1204783" y="1797481"/>
          <a:ext cx="7951917" cy="3699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25" name="Grafika 28">
            <a:extLst>
              <a:ext uri="{FF2B5EF4-FFF2-40B4-BE49-F238E27FC236}">
                <a16:creationId xmlns:a16="http://schemas.microsoft.com/office/drawing/2014/main" xmlns="" id="{10DB0B1B-3AD6-4688-9803-BA7ABF8E6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171050" y="358240"/>
            <a:ext cx="1400300" cy="4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02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a 8">
            <a:extLst>
              <a:ext uri="{FF2B5EF4-FFF2-40B4-BE49-F238E27FC236}">
                <a16:creationId xmlns:a16="http://schemas.microsoft.com/office/drawing/2014/main" xmlns="" id="{38AD43E6-8539-4626-A48D-F31534AF9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  <p:sp>
        <p:nvSpPr>
          <p:cNvPr id="7" name="Tytuł 1"/>
          <p:cNvSpPr txBox="1">
            <a:spLocks/>
          </p:cNvSpPr>
          <p:nvPr/>
        </p:nvSpPr>
        <p:spPr>
          <a:xfrm>
            <a:off x="719379" y="388863"/>
            <a:ext cx="9491020" cy="730507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Sokół – wdrożenie innowacyjnych technologii środowiskowych</a:t>
            </a:r>
            <a:endParaRPr lang="pl-PL" sz="24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883531" y="896753"/>
            <a:ext cx="6317672" cy="344531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>
                <a:solidFill>
                  <a:srgbClr val="FF0000"/>
                </a:solidFill>
              </a:rPr>
              <a:t>Obszary </a:t>
            </a:r>
            <a:r>
              <a:rPr lang="pl-PL" b="1" dirty="0" smtClean="0">
                <a:solidFill>
                  <a:srgbClr val="FF0000"/>
                </a:solidFill>
              </a:rPr>
              <a:t>wsparcia - </a:t>
            </a:r>
            <a:r>
              <a:rPr lang="pl-PL" dirty="0" smtClean="0">
                <a:solidFill>
                  <a:srgbClr val="FF0000"/>
                </a:solidFill>
              </a:rPr>
              <a:t>Krajowe Inteligentne Specjalizacje</a:t>
            </a:r>
            <a:endParaRPr lang="pl-PL" b="1" dirty="0">
              <a:solidFill>
                <a:srgbClr val="FF0000"/>
              </a:solidFill>
            </a:endParaRPr>
          </a:p>
        </p:txBody>
      </p:sp>
      <p:sp>
        <p:nvSpPr>
          <p:cNvPr id="10" name="Elipsa 9"/>
          <p:cNvSpPr/>
          <p:nvPr/>
        </p:nvSpPr>
        <p:spPr>
          <a:xfrm>
            <a:off x="524001" y="1620721"/>
            <a:ext cx="2534003" cy="259834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Elipsa 10"/>
          <p:cNvSpPr/>
          <p:nvPr/>
        </p:nvSpPr>
        <p:spPr>
          <a:xfrm>
            <a:off x="2391509" y="1444199"/>
            <a:ext cx="3301716" cy="3338816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Elipsa 11"/>
          <p:cNvSpPr/>
          <p:nvPr/>
        </p:nvSpPr>
        <p:spPr>
          <a:xfrm>
            <a:off x="5437859" y="2194560"/>
            <a:ext cx="2986215" cy="2897058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Elipsa 12"/>
          <p:cNvSpPr/>
          <p:nvPr/>
        </p:nvSpPr>
        <p:spPr>
          <a:xfrm>
            <a:off x="8073080" y="1331007"/>
            <a:ext cx="2686231" cy="2709299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627576" y="4642338"/>
            <a:ext cx="23268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srgbClr val="002060"/>
                </a:solidFill>
              </a:rPr>
              <a:t>BIOGOSPODARKA ROLNO-SPOŻYWCZA, LEŚNO-DRZEWNA </a:t>
            </a:r>
            <a:br>
              <a:rPr lang="pl-PL" sz="1400" dirty="0" smtClean="0">
                <a:solidFill>
                  <a:srgbClr val="002060"/>
                </a:solidFill>
              </a:rPr>
            </a:br>
            <a:r>
              <a:rPr lang="pl-PL" sz="1400" dirty="0" smtClean="0">
                <a:solidFill>
                  <a:srgbClr val="002060"/>
                </a:solidFill>
              </a:rPr>
              <a:t>I ŚRODOWISKOWA</a:t>
            </a:r>
            <a:endParaRPr lang="pl-PL" sz="1400" dirty="0">
              <a:solidFill>
                <a:srgbClr val="002060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3534185" y="4928120"/>
            <a:ext cx="2326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srgbClr val="002060"/>
                </a:solidFill>
              </a:rPr>
              <a:t>ZRÓWNOWAŻONA ENERGETYKA</a:t>
            </a:r>
            <a:endParaRPr lang="pl-PL" sz="1400" dirty="0">
              <a:solidFill>
                <a:srgbClr val="002060"/>
              </a:solidFill>
            </a:endParaRPr>
          </a:p>
        </p:txBody>
      </p:sp>
      <p:sp>
        <p:nvSpPr>
          <p:cNvPr id="16" name="pole tekstowe 15"/>
          <p:cNvSpPr txBox="1"/>
          <p:nvPr/>
        </p:nvSpPr>
        <p:spPr>
          <a:xfrm>
            <a:off x="6507657" y="5273840"/>
            <a:ext cx="23268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srgbClr val="002060"/>
                </a:solidFill>
              </a:rPr>
              <a:t>GOSPODARKA W OBIEGU ZAMKNIĘTYM – WODA, SUROWCE KOPALNE, ODPADY</a:t>
            </a:r>
            <a:endParaRPr lang="pl-PL" sz="1400" dirty="0">
              <a:solidFill>
                <a:srgbClr val="002060"/>
              </a:solidFill>
            </a:endParaRPr>
          </a:p>
        </p:txBody>
      </p:sp>
      <p:sp>
        <p:nvSpPr>
          <p:cNvPr id="17" name="pole tekstowe 16"/>
          <p:cNvSpPr txBox="1"/>
          <p:nvPr/>
        </p:nvSpPr>
        <p:spPr>
          <a:xfrm>
            <a:off x="9164321" y="4219064"/>
            <a:ext cx="262127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srgbClr val="002060"/>
                </a:solidFill>
              </a:rPr>
              <a:t>INNOWACYJNE TECHNOLOGIE I PROCESY PRZEMYSLOWE </a:t>
            </a:r>
            <a:br>
              <a:rPr lang="pl-PL" sz="1400" dirty="0" smtClean="0">
                <a:solidFill>
                  <a:srgbClr val="002060"/>
                </a:solidFill>
              </a:rPr>
            </a:br>
            <a:r>
              <a:rPr lang="pl-PL" sz="1400" dirty="0" smtClean="0">
                <a:solidFill>
                  <a:srgbClr val="002060"/>
                </a:solidFill>
              </a:rPr>
              <a:t>(W UJĘCIU HORYZONTALNYM)</a:t>
            </a:r>
            <a:endParaRPr lang="pl-PL" sz="1400" dirty="0">
              <a:solidFill>
                <a:srgbClr val="002060"/>
              </a:solidFill>
            </a:endParaRPr>
          </a:p>
        </p:txBody>
      </p:sp>
      <p:cxnSp>
        <p:nvCxnSpPr>
          <p:cNvPr id="18" name="Łącznik prosty 17"/>
          <p:cNvCxnSpPr/>
          <p:nvPr/>
        </p:nvCxnSpPr>
        <p:spPr>
          <a:xfrm>
            <a:off x="883531" y="368300"/>
            <a:ext cx="150797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190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ymbol zastępczy obrazu 6" descr="Obraz zawierający trawa, zewnętrzne, obiekt, zachmurzenie&#10;&#10;Opis wygenerowany automatycznie">
            <a:extLst>
              <a:ext uri="{FF2B5EF4-FFF2-40B4-BE49-F238E27FC236}">
                <a16:creationId xmlns:a16="http://schemas.microsoft.com/office/drawing/2014/main" xmlns="" id="{70F109CF-2B64-49E9-B4CC-860C547688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86" r="37186"/>
          <a:stretch>
            <a:fillRect/>
          </a:stretch>
        </p:blipFill>
        <p:spPr/>
      </p:pic>
      <p:sp>
        <p:nvSpPr>
          <p:cNvPr id="41" name="Rectangle 40"/>
          <p:cNvSpPr/>
          <p:nvPr/>
        </p:nvSpPr>
        <p:spPr>
          <a:xfrm>
            <a:off x="1787844" y="1741369"/>
            <a:ext cx="3867368" cy="337218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xmlns="" id="{8A207156-A29E-4B3E-B170-76D0429B43F0}"/>
              </a:ext>
            </a:extLst>
          </p:cNvPr>
          <p:cNvSpPr txBox="1"/>
          <p:nvPr/>
        </p:nvSpPr>
        <p:spPr>
          <a:xfrm>
            <a:off x="1817727" y="1841288"/>
            <a:ext cx="373901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1600" dirty="0" smtClean="0">
                <a:solidFill>
                  <a:schemeClr val="bg1"/>
                </a:solidFill>
              </a:rPr>
              <a:t>Przedsięwzięcia</a:t>
            </a:r>
            <a:r>
              <a:rPr lang="pl-PL" sz="1600" dirty="0">
                <a:solidFill>
                  <a:schemeClr val="bg1"/>
                </a:solidFill>
              </a:rPr>
              <a:t>, które obejmują </a:t>
            </a:r>
            <a:r>
              <a:rPr lang="pl-PL" sz="1600" b="1" dirty="0">
                <a:solidFill>
                  <a:schemeClr val="bg1"/>
                </a:solidFill>
              </a:rPr>
              <a:t>badania przemysłowe </a:t>
            </a:r>
            <a:r>
              <a:rPr lang="pl-PL" sz="1600" dirty="0">
                <a:solidFill>
                  <a:schemeClr val="bg1"/>
                </a:solidFill>
              </a:rPr>
              <a:t>w rozumieniu art. 2 pkt 85 rozporządzenia nr 651/2014 z dnia 17 czerwca 2014 r. uznającego niektóre rodzaje pomocy za zgodne z rynkiem wewnętrznym w zastosowaniu art. 107 i 108 Traktatu (Dz. Urz. UE L 187 z 26.06.2014 r., str. 1, z </a:t>
            </a:r>
            <a:r>
              <a:rPr lang="pl-PL" sz="1600" dirty="0" err="1">
                <a:solidFill>
                  <a:schemeClr val="bg1"/>
                </a:solidFill>
              </a:rPr>
              <a:t>późn</a:t>
            </a:r>
            <a:r>
              <a:rPr lang="pl-PL" sz="1600" dirty="0">
                <a:solidFill>
                  <a:schemeClr val="bg1"/>
                </a:solidFill>
              </a:rPr>
              <a:t>. zm</a:t>
            </a:r>
            <a:r>
              <a:rPr lang="pl-PL" sz="1600" b="1" dirty="0">
                <a:solidFill>
                  <a:schemeClr val="bg1"/>
                </a:solidFill>
              </a:rPr>
              <a:t>.) i/lub eksperymentalne prace rozwojowe </a:t>
            </a:r>
            <a:r>
              <a:rPr lang="pl-PL" sz="1600" dirty="0">
                <a:solidFill>
                  <a:schemeClr val="bg1"/>
                </a:solidFill>
              </a:rPr>
              <a:t>w rozumieniu art. 2 pkt 86 rozporządzenia nr 651/2014</a:t>
            </a:r>
            <a:endParaRPr lang="pl-PL" sz="1600" dirty="0">
              <a:solidFill>
                <a:schemeClr val="bg1"/>
              </a:solidFill>
            </a:endParaRPr>
          </a:p>
        </p:txBody>
      </p:sp>
      <p:sp>
        <p:nvSpPr>
          <p:cNvPr id="23" name="TextBox 5">
            <a:extLst>
              <a:ext uri="{FF2B5EF4-FFF2-40B4-BE49-F238E27FC236}">
                <a16:creationId xmlns:a16="http://schemas.microsoft.com/office/drawing/2014/main" xmlns="" id="{06F6A5C9-1C2E-4FF8-B4EA-CEA0C1781910}"/>
              </a:ext>
            </a:extLst>
          </p:cNvPr>
          <p:cNvSpPr txBox="1"/>
          <p:nvPr/>
        </p:nvSpPr>
        <p:spPr>
          <a:xfrm>
            <a:off x="2935536" y="294120"/>
            <a:ext cx="77970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solidFill>
                  <a:srgbClr val="002060"/>
                </a:solidFill>
              </a:rPr>
              <a:t>Wsparcie </a:t>
            </a:r>
            <a:r>
              <a:rPr lang="pl-PL" sz="2000" dirty="0">
                <a:solidFill>
                  <a:srgbClr val="002060"/>
                </a:solidFill>
              </a:rPr>
              <a:t>dla innowacji sprzyjających zasobooszczędnej i niskoemisyjnej gospodarce. Część 1) Sokół – wdrożenie innowacyjnych technologii środowiskowych</a:t>
            </a:r>
            <a:endParaRPr lang="en-US" sz="2000" dirty="0">
              <a:solidFill>
                <a:srgbClr val="002060"/>
              </a:solidFill>
            </a:endParaRPr>
          </a:p>
        </p:txBody>
      </p:sp>
      <p:pic>
        <p:nvPicPr>
          <p:cNvPr id="29" name="Grafika 28">
            <a:extLst>
              <a:ext uri="{FF2B5EF4-FFF2-40B4-BE49-F238E27FC236}">
                <a16:creationId xmlns:a16="http://schemas.microsoft.com/office/drawing/2014/main" xmlns="" id="{10DB0B1B-3AD6-4688-9803-BA7ABF8E6D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20651" y="484264"/>
            <a:ext cx="1400300" cy="485588"/>
          </a:xfrm>
          <a:prstGeom prst="rect">
            <a:avLst/>
          </a:prstGeom>
        </p:spPr>
      </p:pic>
      <p:cxnSp>
        <p:nvCxnSpPr>
          <p:cNvPr id="4" name="Łącznik prosty 3"/>
          <p:cNvCxnSpPr/>
          <p:nvPr/>
        </p:nvCxnSpPr>
        <p:spPr>
          <a:xfrm>
            <a:off x="3109343" y="1409700"/>
            <a:ext cx="23241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chemat blokowy: decyzja 14"/>
          <p:cNvSpPr/>
          <p:nvPr/>
        </p:nvSpPr>
        <p:spPr>
          <a:xfrm>
            <a:off x="7368989" y="1283855"/>
            <a:ext cx="4120178" cy="3492540"/>
          </a:xfrm>
          <a:prstGeom prst="flowChartDecision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8112093" y="1776298"/>
            <a:ext cx="1102246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pl-PL" sz="2800" dirty="0" smtClean="0">
                <a:solidFill>
                  <a:srgbClr val="002060"/>
                </a:solidFill>
              </a:rPr>
              <a:t>B+R</a:t>
            </a:r>
            <a:endParaRPr lang="pl-PL" sz="2800" dirty="0">
              <a:solidFill>
                <a:srgbClr val="002060"/>
              </a:solidFill>
            </a:endParaRPr>
          </a:p>
        </p:txBody>
      </p:sp>
      <p:sp>
        <p:nvSpPr>
          <p:cNvPr id="17" name="Prostokąt 16"/>
          <p:cNvSpPr/>
          <p:nvPr/>
        </p:nvSpPr>
        <p:spPr>
          <a:xfrm>
            <a:off x="7684544" y="2654300"/>
            <a:ext cx="34890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dirty="0">
                <a:solidFill>
                  <a:srgbClr val="FF0000"/>
                </a:solidFill>
              </a:rPr>
              <a:t>Faza B+R nie może trwać dłużej </a:t>
            </a:r>
            <a:endParaRPr lang="pl-PL" dirty="0" smtClean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pl-PL" dirty="0" smtClean="0">
                <a:solidFill>
                  <a:srgbClr val="FF0000"/>
                </a:solidFill>
              </a:rPr>
              <a:t>niż </a:t>
            </a:r>
            <a:r>
              <a:rPr lang="pl-PL" dirty="0">
                <a:solidFill>
                  <a:srgbClr val="FF0000"/>
                </a:solidFill>
              </a:rPr>
              <a:t>24 miesięcy od daty zawarcia umowy o dofinansowanie</a:t>
            </a:r>
            <a:endParaRPr lang="pl-PL" dirty="0">
              <a:solidFill>
                <a:srgbClr val="FF0000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2935536" y="5832901"/>
            <a:ext cx="7277609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rgbClr val="002060"/>
                </a:solidFill>
              </a:rPr>
              <a:t>Przedsięwzięcia muszą charakteryzować się </a:t>
            </a:r>
            <a:r>
              <a:rPr lang="pl-PL" dirty="0">
                <a:solidFill>
                  <a:srgbClr val="002060"/>
                </a:solidFill>
              </a:rPr>
              <a:t>innowacyjnością co najmniej na </a:t>
            </a:r>
            <a:r>
              <a:rPr lang="pl-PL" dirty="0" smtClean="0">
                <a:solidFill>
                  <a:srgbClr val="002060"/>
                </a:solidFill>
              </a:rPr>
              <a:t>poziomie </a:t>
            </a:r>
            <a:r>
              <a:rPr lang="pl-PL" dirty="0">
                <a:solidFill>
                  <a:srgbClr val="002060"/>
                </a:solidFill>
              </a:rPr>
              <a:t>krajowym. </a:t>
            </a:r>
            <a:endParaRPr lang="pl-PL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48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a 8">
            <a:extLst>
              <a:ext uri="{FF2B5EF4-FFF2-40B4-BE49-F238E27FC236}">
                <a16:creationId xmlns:a16="http://schemas.microsoft.com/office/drawing/2014/main" xmlns="" id="{38AD43E6-8539-4626-A48D-F31534AF9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  <p:sp>
        <p:nvSpPr>
          <p:cNvPr id="7" name="Tytuł 1"/>
          <p:cNvSpPr txBox="1">
            <a:spLocks/>
          </p:cNvSpPr>
          <p:nvPr/>
        </p:nvSpPr>
        <p:spPr>
          <a:xfrm>
            <a:off x="503880" y="454781"/>
            <a:ext cx="9491020" cy="5150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Sokół – wdrożenie innowacyjnych technologii środowiskowych</a:t>
            </a:r>
            <a:endParaRPr lang="pl-PL" sz="24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622818" y="873625"/>
            <a:ext cx="2723432" cy="34453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 smtClean="0">
                <a:solidFill>
                  <a:srgbClr val="FF0000"/>
                </a:solidFill>
              </a:rPr>
              <a:t>Założenia programu</a:t>
            </a:r>
            <a:endParaRPr lang="pl-PL" b="1" dirty="0">
              <a:solidFill>
                <a:srgbClr val="FF0000"/>
              </a:solidFill>
            </a:endParaRPr>
          </a:p>
        </p:txBody>
      </p:sp>
      <p:graphicFrame>
        <p:nvGraphicFramePr>
          <p:cNvPr id="18" name="Diagram 17"/>
          <p:cNvGraphicFramePr/>
          <p:nvPr>
            <p:extLst>
              <p:ext uri="{D42A27DB-BD31-4B8C-83A1-F6EECF244321}">
                <p14:modId xmlns:p14="http://schemas.microsoft.com/office/powerpoint/2010/main" val="631495165"/>
              </p:ext>
            </p:extLst>
          </p:nvPr>
        </p:nvGraphicFramePr>
        <p:xfrm>
          <a:off x="4885250" y="1326013"/>
          <a:ext cx="6810107" cy="4501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22" name="Łącznik prosty 21"/>
          <p:cNvCxnSpPr/>
          <p:nvPr/>
        </p:nvCxnSpPr>
        <p:spPr>
          <a:xfrm>
            <a:off x="593797" y="454781"/>
            <a:ext cx="153417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chemat blokowy: decyzja 9"/>
          <p:cNvSpPr/>
          <p:nvPr/>
        </p:nvSpPr>
        <p:spPr>
          <a:xfrm>
            <a:off x="293686" y="1259580"/>
            <a:ext cx="4329113" cy="4061719"/>
          </a:xfrm>
          <a:prstGeom prst="flowChartDecision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/>
          <p:cNvSpPr/>
          <p:nvPr/>
        </p:nvSpPr>
        <p:spPr>
          <a:xfrm>
            <a:off x="1091125" y="2407580"/>
            <a:ext cx="282892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1800" indent="-342900">
              <a:buFont typeface="Arial" panose="020B0604020202020204" pitchFamily="34" charset="0"/>
              <a:buChar char="•"/>
              <a:defRPr/>
            </a:pPr>
            <a:r>
              <a:rPr lang="pl-PL" b="1" dirty="0" smtClean="0">
                <a:solidFill>
                  <a:srgbClr val="002060"/>
                </a:solidFill>
              </a:rPr>
              <a:t>przedsiębiorcy,</a:t>
            </a:r>
          </a:p>
          <a:p>
            <a:pPr marL="431800" indent="-342900">
              <a:buFont typeface="Arial" panose="020B0604020202020204" pitchFamily="34" charset="0"/>
              <a:buChar char="•"/>
              <a:defRPr/>
            </a:pPr>
            <a:r>
              <a:rPr lang="pl-PL" b="1" dirty="0" smtClean="0">
                <a:solidFill>
                  <a:srgbClr val="002060"/>
                </a:solidFill>
              </a:rPr>
              <a:t>JST, </a:t>
            </a:r>
          </a:p>
          <a:p>
            <a:pPr marL="431800" indent="-342900">
              <a:buFont typeface="Arial" panose="020B0604020202020204" pitchFamily="34" charset="0"/>
              <a:buChar char="•"/>
              <a:defRPr/>
            </a:pPr>
            <a:r>
              <a:rPr lang="pl-PL" b="1" dirty="0" smtClean="0">
                <a:solidFill>
                  <a:srgbClr val="002060"/>
                </a:solidFill>
              </a:rPr>
              <a:t>podmioty świadczące usługi publiczne w ramach realizacji zadań własnych JST</a:t>
            </a:r>
            <a:endParaRPr lang="pl-PL" b="1" dirty="0">
              <a:solidFill>
                <a:srgbClr val="002060"/>
              </a:solidFill>
            </a:endParaRPr>
          </a:p>
        </p:txBody>
      </p:sp>
      <p:sp>
        <p:nvSpPr>
          <p:cNvPr id="20" name="pole tekstowe 19"/>
          <p:cNvSpPr txBox="1"/>
          <p:nvPr/>
        </p:nvSpPr>
        <p:spPr>
          <a:xfrm>
            <a:off x="410088" y="1694371"/>
            <a:ext cx="209550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pl-PL" sz="2400" dirty="0" smtClean="0">
                <a:solidFill>
                  <a:srgbClr val="FF0000"/>
                </a:solidFill>
              </a:rPr>
              <a:t>Beneficjenci:</a:t>
            </a:r>
            <a:endParaRPr lang="pl-PL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10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chemat blokowy: decyzja 2"/>
          <p:cNvSpPr/>
          <p:nvPr/>
        </p:nvSpPr>
        <p:spPr>
          <a:xfrm>
            <a:off x="7368989" y="1283855"/>
            <a:ext cx="2624866" cy="2244654"/>
          </a:xfrm>
          <a:prstGeom prst="flowChartDecision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388770" y="2183268"/>
            <a:ext cx="6802419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sz="1600" b="1" dirty="0" smtClean="0">
                <a:solidFill>
                  <a:srgbClr val="FF0000"/>
                </a:solidFill>
              </a:rPr>
              <a:t>B+R: </a:t>
            </a:r>
            <a:r>
              <a:rPr lang="pl-PL" sz="1600" dirty="0" smtClean="0">
                <a:solidFill>
                  <a:srgbClr val="002060"/>
                </a:solidFill>
              </a:rPr>
              <a:t>W przypadku, gdy dofinansowanie stanowi pomoc publiczną, będzie ono udzielane zgodnie z przepisami rozporządzenia Komisji (UE) nr 1407/2013 z dnia 18 grudnia 2013 r. w sprawie stosowania art. 107 i 108 Traktatu o funkcjonowaniu Unii Europejskiej do pomocy </a:t>
            </a:r>
            <a:r>
              <a:rPr lang="pl-PL" sz="1600" b="1" i="1" dirty="0">
                <a:solidFill>
                  <a:srgbClr val="002060"/>
                </a:solidFill>
              </a:rPr>
              <a:t>de </a:t>
            </a:r>
            <a:r>
              <a:rPr lang="pl-PL" sz="1600" b="1" i="1" dirty="0" err="1">
                <a:solidFill>
                  <a:srgbClr val="002060"/>
                </a:solidFill>
              </a:rPr>
              <a:t>minimis</a:t>
            </a:r>
            <a:r>
              <a:rPr lang="pl-PL" sz="1600" b="1" i="1" dirty="0">
                <a:solidFill>
                  <a:srgbClr val="002060"/>
                </a:solidFill>
              </a:rPr>
              <a:t> </a:t>
            </a:r>
            <a:r>
              <a:rPr lang="pl-PL" sz="1600" dirty="0">
                <a:solidFill>
                  <a:srgbClr val="002060"/>
                </a:solidFill>
              </a:rPr>
              <a:t>(wyłączenie rolnictwa rozumianego jako hodowla bądź uprawa</a:t>
            </a:r>
            <a:r>
              <a:rPr lang="pl-PL" sz="1600" dirty="0" smtClean="0">
                <a:solidFill>
                  <a:srgbClr val="002060"/>
                </a:solidFill>
              </a:rPr>
              <a:t>)</a:t>
            </a:r>
          </a:p>
          <a:p>
            <a:pPr algn="r"/>
            <a:endParaRPr lang="pl-PL" sz="16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algn="r"/>
            <a:r>
              <a:rPr lang="pl-PL" sz="1600" b="1" dirty="0">
                <a:solidFill>
                  <a:srgbClr val="FF0000"/>
                </a:solidFill>
              </a:rPr>
              <a:t>W: </a:t>
            </a:r>
            <a:r>
              <a:rPr lang="pl-PL" sz="1600" dirty="0" smtClean="0">
                <a:solidFill>
                  <a:srgbClr val="002060"/>
                </a:solidFill>
              </a:rPr>
              <a:t>W </a:t>
            </a:r>
            <a:r>
              <a:rPr lang="pl-PL" sz="1600" dirty="0">
                <a:solidFill>
                  <a:srgbClr val="002060"/>
                </a:solidFill>
              </a:rPr>
              <a:t>przypadku, gdy dofinansowanie (pożyczka, częściowe umorzenie pożyczki) stanowi pomoc publiczną, musi być ono udzielane </a:t>
            </a:r>
            <a:r>
              <a:rPr lang="pl-PL" sz="1600" dirty="0" smtClean="0">
                <a:solidFill>
                  <a:srgbClr val="002060"/>
                </a:solidFill>
              </a:rPr>
              <a:t>zgodnie</a:t>
            </a:r>
          </a:p>
          <a:p>
            <a:pPr algn="r"/>
            <a:r>
              <a:rPr lang="pl-PL" sz="1600" dirty="0" smtClean="0">
                <a:solidFill>
                  <a:srgbClr val="002060"/>
                </a:solidFill>
              </a:rPr>
              <a:t> z regulacjami </a:t>
            </a:r>
            <a:r>
              <a:rPr lang="pl-PL" sz="1600" dirty="0">
                <a:solidFill>
                  <a:srgbClr val="002060"/>
                </a:solidFill>
              </a:rPr>
              <a:t>dotyczącymi pomocy publicznej.</a:t>
            </a:r>
          </a:p>
          <a:p>
            <a:endParaRPr lang="pl-PL" sz="1400" b="1" i="1" dirty="0">
              <a:solidFill>
                <a:srgbClr val="002060"/>
              </a:solidFill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6096000" y="1662369"/>
            <a:ext cx="296911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pl-PL" sz="2800" dirty="0" smtClean="0">
                <a:solidFill>
                  <a:srgbClr val="002060"/>
                </a:solidFill>
              </a:rPr>
              <a:t>Pomoc publiczna</a:t>
            </a:r>
            <a:endParaRPr lang="pl-PL" sz="2800" dirty="0">
              <a:solidFill>
                <a:srgbClr val="002060"/>
              </a:solidFill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5257800" y="4888371"/>
            <a:ext cx="6096000" cy="107721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r>
              <a:rPr lang="pl-PL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Warunkiem otrzymania wsparcia w fazie B+R jest wdrożenie wyników przedsięwzięcia we własnej działalności gospodarczej przedsiębiorcy lub udzielenie licencji na warunkach rynkowych na sprzedaż wyników przedsięwzięcia </a:t>
            </a:r>
            <a:endParaRPr lang="pl-PL" sz="1600" dirty="0">
              <a:solidFill>
                <a:srgbClr val="FF0000"/>
              </a:solidFill>
            </a:endParaRPr>
          </a:p>
        </p:txBody>
      </p:sp>
      <p:sp>
        <p:nvSpPr>
          <p:cNvPr id="9" name="Prostokąt 8"/>
          <p:cNvSpPr/>
          <p:nvPr/>
        </p:nvSpPr>
        <p:spPr>
          <a:xfrm>
            <a:off x="838200" y="845212"/>
            <a:ext cx="3971841" cy="344531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 smtClean="0">
                <a:solidFill>
                  <a:srgbClr val="FF0000"/>
                </a:solidFill>
              </a:rPr>
              <a:t>Zasady udzielania dofinansowania</a:t>
            </a:r>
            <a:endParaRPr lang="pl-PL" b="1" dirty="0">
              <a:solidFill>
                <a:srgbClr val="FF0000"/>
              </a:solidFill>
            </a:endParaRPr>
          </a:p>
        </p:txBody>
      </p:sp>
      <p:sp>
        <p:nvSpPr>
          <p:cNvPr id="10" name="Tytuł 1"/>
          <p:cNvSpPr txBox="1">
            <a:spLocks/>
          </p:cNvSpPr>
          <p:nvPr/>
        </p:nvSpPr>
        <p:spPr>
          <a:xfrm>
            <a:off x="719780" y="421742"/>
            <a:ext cx="9491020" cy="5150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Sokół – wdrożenie innowacyjnych technologii środowiskowych</a:t>
            </a:r>
            <a:endParaRPr lang="pl-PL" sz="24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2923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a 8">
            <a:extLst>
              <a:ext uri="{FF2B5EF4-FFF2-40B4-BE49-F238E27FC236}">
                <a16:creationId xmlns:a16="http://schemas.microsoft.com/office/drawing/2014/main" xmlns="" id="{38AD43E6-8539-4626-A48D-F31534AF9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5556601" y="3874295"/>
            <a:ext cx="3006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>
                <a:solidFill>
                  <a:srgbClr val="FF0000"/>
                </a:solidFill>
              </a:rPr>
              <a:t>PRZEDSIĘBIORCY</a:t>
            </a:r>
            <a:endParaRPr lang="pl-PL" sz="1600" dirty="0"/>
          </a:p>
        </p:txBody>
      </p:sp>
      <p:sp>
        <p:nvSpPr>
          <p:cNvPr id="12" name="pole tekstowe 11"/>
          <p:cNvSpPr txBox="1"/>
          <p:nvPr/>
        </p:nvSpPr>
        <p:spPr>
          <a:xfrm>
            <a:off x="5451065" y="4718843"/>
            <a:ext cx="27750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>
              <a:defRPr/>
            </a:pPr>
            <a:r>
              <a:rPr lang="pl-PL" sz="1600" b="1" dirty="0" smtClean="0">
                <a:solidFill>
                  <a:srgbClr val="FF0000"/>
                </a:solidFill>
              </a:rPr>
              <a:t>JST/ podmioty </a:t>
            </a:r>
            <a:r>
              <a:rPr lang="pl-PL" sz="1600" b="1" dirty="0">
                <a:solidFill>
                  <a:srgbClr val="FF0000"/>
                </a:solidFill>
              </a:rPr>
              <a:t>świadczące usługi publiczne w ramach realizacji zadań własnych JST</a:t>
            </a:r>
          </a:p>
        </p:txBody>
      </p:sp>
      <p:sp>
        <p:nvSpPr>
          <p:cNvPr id="13" name="Prostokąt 12"/>
          <p:cNvSpPr/>
          <p:nvPr/>
        </p:nvSpPr>
        <p:spPr>
          <a:xfrm>
            <a:off x="8362679" y="3674140"/>
            <a:ext cx="3242753" cy="9139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00" dirty="0"/>
          </a:p>
        </p:txBody>
      </p:sp>
      <p:sp>
        <p:nvSpPr>
          <p:cNvPr id="14" name="pole tekstowe 13"/>
          <p:cNvSpPr txBox="1"/>
          <p:nvPr/>
        </p:nvSpPr>
        <p:spPr>
          <a:xfrm>
            <a:off x="8334694" y="3681326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srgbClr val="002060"/>
                </a:solidFill>
              </a:rPr>
              <a:t>Oprocentowanie pożyczki: </a:t>
            </a:r>
          </a:p>
          <a:p>
            <a:r>
              <a:rPr lang="pl-PL" sz="1400" dirty="0">
                <a:solidFill>
                  <a:srgbClr val="002060"/>
                </a:solidFill>
              </a:rPr>
              <a:t>	</a:t>
            </a:r>
            <a:r>
              <a:rPr lang="pl-PL" sz="1400" dirty="0" smtClean="0">
                <a:solidFill>
                  <a:srgbClr val="002060"/>
                </a:solidFill>
              </a:rPr>
              <a:t>WIBOR 3M, nie mniej 	</a:t>
            </a:r>
            <a:br>
              <a:rPr lang="pl-PL" sz="1400" dirty="0" smtClean="0">
                <a:solidFill>
                  <a:srgbClr val="002060"/>
                </a:solidFill>
              </a:rPr>
            </a:br>
            <a:r>
              <a:rPr lang="pl-PL" sz="1400" dirty="0" smtClean="0">
                <a:solidFill>
                  <a:srgbClr val="002060"/>
                </a:solidFill>
              </a:rPr>
              <a:t>	niż 1,5% w skali roku</a:t>
            </a:r>
            <a:endParaRPr lang="pl-PL" sz="1400" dirty="0">
              <a:solidFill>
                <a:srgbClr val="002060"/>
              </a:solidFill>
            </a:endParaRPr>
          </a:p>
        </p:txBody>
      </p:sp>
      <p:sp>
        <p:nvSpPr>
          <p:cNvPr id="17" name="Prostokąt 16"/>
          <p:cNvSpPr/>
          <p:nvPr/>
        </p:nvSpPr>
        <p:spPr>
          <a:xfrm>
            <a:off x="8409768" y="5224345"/>
            <a:ext cx="3195664" cy="9139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00"/>
          </a:p>
        </p:txBody>
      </p:sp>
      <p:sp>
        <p:nvSpPr>
          <p:cNvPr id="22" name="pole tekstowe 21"/>
          <p:cNvSpPr txBox="1"/>
          <p:nvPr/>
        </p:nvSpPr>
        <p:spPr>
          <a:xfrm>
            <a:off x="8445033" y="5335989"/>
            <a:ext cx="3006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srgbClr val="002060"/>
                </a:solidFill>
              </a:rPr>
              <a:t>Oprocentowanie pożyczki: </a:t>
            </a:r>
          </a:p>
          <a:p>
            <a:r>
              <a:rPr lang="pl-PL" sz="1400" dirty="0" smtClean="0">
                <a:solidFill>
                  <a:srgbClr val="002060"/>
                </a:solidFill>
              </a:rPr>
              <a:t>	1,5% w skali roku</a:t>
            </a:r>
            <a:endParaRPr lang="pl-PL" sz="1400" dirty="0">
              <a:solidFill>
                <a:srgbClr val="002060"/>
              </a:solidFill>
            </a:endParaRPr>
          </a:p>
        </p:txBody>
      </p:sp>
      <p:pic>
        <p:nvPicPr>
          <p:cNvPr id="26" name="Symbol zastępczy obrazu 25" descr="Obraz zawierający zewnętrzne, trawa, roślina, kwiat&#10;&#10;Opis wygenerowany automatycznie">
            <a:extLst>
              <a:ext uri="{FF2B5EF4-FFF2-40B4-BE49-F238E27FC236}">
                <a16:creationId xmlns:a16="http://schemas.microsoft.com/office/drawing/2014/main" xmlns="" id="{7F1BD9D4-C4E9-4A58-ABBF-9EA6A5A508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1" r="21771"/>
          <a:stretch>
            <a:fillRect/>
          </a:stretch>
        </p:blipFill>
        <p:spPr>
          <a:xfrm>
            <a:off x="-13003" y="0"/>
            <a:ext cx="5162551" cy="6858000"/>
          </a:xfrm>
          <a:custGeom>
            <a:avLst/>
            <a:gdLst>
              <a:gd name="connsiteX0" fmla="*/ 0 w 5162551"/>
              <a:gd name="connsiteY0" fmla="*/ 0 h 6858000"/>
              <a:gd name="connsiteX1" fmla="*/ 5162551 w 5162551"/>
              <a:gd name="connsiteY1" fmla="*/ 0 h 6858000"/>
              <a:gd name="connsiteX2" fmla="*/ 5162551 w 5162551"/>
              <a:gd name="connsiteY2" fmla="*/ 6858000 h 6858000"/>
              <a:gd name="connsiteX3" fmla="*/ 0 w 51625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2551" h="6858000">
                <a:moveTo>
                  <a:pt x="0" y="0"/>
                </a:moveTo>
                <a:lnTo>
                  <a:pt x="5162551" y="0"/>
                </a:lnTo>
                <a:lnTo>
                  <a:pt x="516255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Prostokąt 7"/>
          <p:cNvSpPr/>
          <p:nvPr/>
        </p:nvSpPr>
        <p:spPr>
          <a:xfrm>
            <a:off x="3624461" y="780509"/>
            <a:ext cx="3068439" cy="34453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 smtClean="0">
                <a:solidFill>
                  <a:srgbClr val="FF0000"/>
                </a:solidFill>
              </a:rPr>
              <a:t>Warunki dofinansowania</a:t>
            </a:r>
            <a:endParaRPr lang="pl-PL" b="1" dirty="0">
              <a:solidFill>
                <a:srgbClr val="FF0000"/>
              </a:solidFill>
            </a:endParaRPr>
          </a:p>
        </p:txBody>
      </p:sp>
      <p:sp>
        <p:nvSpPr>
          <p:cNvPr id="7" name="Tytuł 1"/>
          <p:cNvSpPr txBox="1">
            <a:spLocks/>
          </p:cNvSpPr>
          <p:nvPr/>
        </p:nvSpPr>
        <p:spPr>
          <a:xfrm>
            <a:off x="516580" y="239344"/>
            <a:ext cx="9491020" cy="7305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Sokół – wdrożenie innowacyjnych technologii środowiskowych</a:t>
            </a:r>
            <a:endParaRPr lang="pl-PL" sz="24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18" name="Łącznik prosty 17"/>
          <p:cNvCxnSpPr/>
          <p:nvPr/>
        </p:nvCxnSpPr>
        <p:spPr>
          <a:xfrm>
            <a:off x="8364301" y="1354272"/>
            <a:ext cx="0" cy="84643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36">
            <a:extLst>
              <a:ext uri="{FF2B5EF4-FFF2-40B4-BE49-F238E27FC236}">
                <a16:creationId xmlns:a16="http://schemas.microsoft.com/office/drawing/2014/main" xmlns="" id="{7D24A7A2-08B2-4C01-BFEB-D05747B4445B}"/>
              </a:ext>
            </a:extLst>
          </p:cNvPr>
          <p:cNvSpPr txBox="1"/>
          <p:nvPr/>
        </p:nvSpPr>
        <p:spPr>
          <a:xfrm flipH="1">
            <a:off x="8563037" y="1205710"/>
            <a:ext cx="285497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srgbClr val="002060"/>
                </a:solidFill>
              </a:rPr>
              <a:t>Kwota dotacji: </a:t>
            </a:r>
          </a:p>
          <a:p>
            <a:r>
              <a:rPr lang="pl-PL" sz="1400" dirty="0" smtClean="0">
                <a:solidFill>
                  <a:srgbClr val="002060"/>
                </a:solidFill>
              </a:rPr>
              <a:t>Do wysokości pomocy </a:t>
            </a:r>
            <a:r>
              <a:rPr lang="pl-PL" sz="1400" i="1" dirty="0" smtClean="0">
                <a:solidFill>
                  <a:srgbClr val="002060"/>
                </a:solidFill>
              </a:rPr>
              <a:t>de </a:t>
            </a:r>
            <a:r>
              <a:rPr lang="pl-PL" sz="1400" i="1" dirty="0" err="1" smtClean="0">
                <a:solidFill>
                  <a:srgbClr val="002060"/>
                </a:solidFill>
              </a:rPr>
              <a:t>minimis</a:t>
            </a:r>
            <a:endParaRPr lang="pl-PL" sz="1400" i="1" dirty="0">
              <a:solidFill>
                <a:srgbClr val="002060"/>
              </a:solidFill>
            </a:endParaRPr>
          </a:p>
        </p:txBody>
      </p:sp>
      <p:sp>
        <p:nvSpPr>
          <p:cNvPr id="27" name="TextBox 31">
            <a:extLst>
              <a:ext uri="{FF2B5EF4-FFF2-40B4-BE49-F238E27FC236}">
                <a16:creationId xmlns:a16="http://schemas.microsoft.com/office/drawing/2014/main" xmlns="" id="{A7F70C8B-8B3E-449E-A41D-4A553091B7E8}"/>
              </a:ext>
            </a:extLst>
          </p:cNvPr>
          <p:cNvSpPr txBox="1"/>
          <p:nvPr/>
        </p:nvSpPr>
        <p:spPr>
          <a:xfrm>
            <a:off x="6924134" y="1454834"/>
            <a:ext cx="143807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 smtClean="0">
                <a:solidFill>
                  <a:srgbClr val="FF0000"/>
                </a:solidFill>
              </a:rPr>
              <a:t>B+R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28" name="TextBox 36">
            <a:extLst>
              <a:ext uri="{FF2B5EF4-FFF2-40B4-BE49-F238E27FC236}">
                <a16:creationId xmlns:a16="http://schemas.microsoft.com/office/drawing/2014/main" xmlns="" id="{7D24A7A2-08B2-4C01-BFEB-D05747B4445B}"/>
              </a:ext>
            </a:extLst>
          </p:cNvPr>
          <p:cNvSpPr txBox="1"/>
          <p:nvPr/>
        </p:nvSpPr>
        <p:spPr>
          <a:xfrm flipH="1">
            <a:off x="8563037" y="1737569"/>
            <a:ext cx="171725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srgbClr val="002060"/>
                </a:solidFill>
              </a:rPr>
              <a:t>Kwota pożyczki: </a:t>
            </a:r>
          </a:p>
          <a:p>
            <a:r>
              <a:rPr lang="pl-PL" sz="1400" dirty="0">
                <a:solidFill>
                  <a:srgbClr val="002060"/>
                </a:solidFill>
              </a:rPr>
              <a:t>0,5 ÷ </a:t>
            </a:r>
            <a:r>
              <a:rPr lang="pl-PL" sz="1400" dirty="0" smtClean="0">
                <a:solidFill>
                  <a:srgbClr val="002060"/>
                </a:solidFill>
              </a:rPr>
              <a:t>5 mln zł</a:t>
            </a:r>
            <a:endParaRPr lang="pl-PL" sz="1400" dirty="0">
              <a:solidFill>
                <a:srgbClr val="002060"/>
              </a:solidFill>
            </a:endParaRPr>
          </a:p>
        </p:txBody>
      </p:sp>
      <p:sp>
        <p:nvSpPr>
          <p:cNvPr id="29" name="TextBox 31">
            <a:extLst>
              <a:ext uri="{FF2B5EF4-FFF2-40B4-BE49-F238E27FC236}">
                <a16:creationId xmlns:a16="http://schemas.microsoft.com/office/drawing/2014/main" xmlns="" id="{A7F70C8B-8B3E-449E-A41D-4A553091B7E8}"/>
              </a:ext>
            </a:extLst>
          </p:cNvPr>
          <p:cNvSpPr txBox="1"/>
          <p:nvPr/>
        </p:nvSpPr>
        <p:spPr>
          <a:xfrm>
            <a:off x="6981964" y="2425756"/>
            <a:ext cx="155837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 smtClean="0">
                <a:solidFill>
                  <a:srgbClr val="FF0000"/>
                </a:solidFill>
              </a:rPr>
              <a:t>W</a:t>
            </a:r>
            <a:endParaRPr lang="en-US" sz="4000" b="1" dirty="0">
              <a:solidFill>
                <a:srgbClr val="FF0000"/>
              </a:solidFill>
            </a:endParaRPr>
          </a:p>
        </p:txBody>
      </p:sp>
      <p:cxnSp>
        <p:nvCxnSpPr>
          <p:cNvPr id="30" name="Łącznik prosty 29"/>
          <p:cNvCxnSpPr/>
          <p:nvPr/>
        </p:nvCxnSpPr>
        <p:spPr>
          <a:xfrm flipH="1">
            <a:off x="8350323" y="2416547"/>
            <a:ext cx="12356" cy="86343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6">
            <a:extLst>
              <a:ext uri="{FF2B5EF4-FFF2-40B4-BE49-F238E27FC236}">
                <a16:creationId xmlns:a16="http://schemas.microsoft.com/office/drawing/2014/main" xmlns="" id="{7D24A7A2-08B2-4C01-BFEB-D05747B4445B}"/>
              </a:ext>
            </a:extLst>
          </p:cNvPr>
          <p:cNvSpPr txBox="1"/>
          <p:nvPr/>
        </p:nvSpPr>
        <p:spPr>
          <a:xfrm flipH="1">
            <a:off x="8563037" y="2522383"/>
            <a:ext cx="2972057" cy="738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srgbClr val="002060"/>
                </a:solidFill>
              </a:rPr>
              <a:t>Kwota pożyczki: </a:t>
            </a:r>
          </a:p>
          <a:p>
            <a:pPr>
              <a:defRPr/>
            </a:pPr>
            <a:r>
              <a:rPr lang="pl-PL" sz="1400" dirty="0" smtClean="0">
                <a:solidFill>
                  <a:srgbClr val="002060"/>
                </a:solidFill>
              </a:rPr>
              <a:t>- 0,5 ÷ </a:t>
            </a:r>
            <a:r>
              <a:rPr lang="pl-PL" sz="1400" dirty="0">
                <a:solidFill>
                  <a:srgbClr val="002060"/>
                </a:solidFill>
              </a:rPr>
              <a:t>150 mln zł dla </a:t>
            </a:r>
            <a:r>
              <a:rPr lang="pl-PL" sz="1400" dirty="0" smtClean="0">
                <a:solidFill>
                  <a:srgbClr val="002060"/>
                </a:solidFill>
              </a:rPr>
              <a:t>MŚP </a:t>
            </a:r>
          </a:p>
          <a:p>
            <a:pPr>
              <a:defRPr/>
            </a:pPr>
            <a:r>
              <a:rPr lang="pl-PL" sz="1400" dirty="0" smtClean="0">
                <a:solidFill>
                  <a:srgbClr val="002060"/>
                </a:solidFill>
              </a:rPr>
              <a:t>- </a:t>
            </a:r>
            <a:r>
              <a:rPr lang="pl-PL" sz="1400" dirty="0">
                <a:solidFill>
                  <a:srgbClr val="002060"/>
                </a:solidFill>
              </a:rPr>
              <a:t>0,5 ÷ 300 mln zł dla dużych</a:t>
            </a:r>
          </a:p>
        </p:txBody>
      </p:sp>
      <p:cxnSp>
        <p:nvCxnSpPr>
          <p:cNvPr id="6" name="Łącznik prosty 5"/>
          <p:cNvCxnSpPr/>
          <p:nvPr/>
        </p:nvCxnSpPr>
        <p:spPr>
          <a:xfrm>
            <a:off x="5626100" y="4380929"/>
            <a:ext cx="2600032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Łącznik prosty 31"/>
          <p:cNvCxnSpPr/>
          <p:nvPr/>
        </p:nvCxnSpPr>
        <p:spPr>
          <a:xfrm>
            <a:off x="5624118" y="6099622"/>
            <a:ext cx="2600032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104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a 8">
            <a:extLst>
              <a:ext uri="{FF2B5EF4-FFF2-40B4-BE49-F238E27FC236}">
                <a16:creationId xmlns:a16="http://schemas.microsoft.com/office/drawing/2014/main" xmlns="" id="{38AD43E6-8539-4626-A48D-F31534AF9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  <p:sp>
        <p:nvSpPr>
          <p:cNvPr id="7" name="Tytuł 1"/>
          <p:cNvSpPr txBox="1">
            <a:spLocks/>
          </p:cNvSpPr>
          <p:nvPr/>
        </p:nvSpPr>
        <p:spPr>
          <a:xfrm>
            <a:off x="547022" y="493318"/>
            <a:ext cx="9491020" cy="4883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Sokół – wdrożenie innowacyjnych technologii środowiskowych</a:t>
            </a:r>
            <a:endParaRPr lang="pl-PL" sz="24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622818" y="873625"/>
            <a:ext cx="3187182" cy="34453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 smtClean="0">
                <a:solidFill>
                  <a:srgbClr val="FF0000"/>
                </a:solidFill>
              </a:rPr>
              <a:t>Poziom dofinansowania</a:t>
            </a:r>
            <a:endParaRPr lang="pl-PL" b="1" dirty="0">
              <a:solidFill>
                <a:srgbClr val="FF0000"/>
              </a:solidFill>
            </a:endParaRPr>
          </a:p>
        </p:txBody>
      </p:sp>
      <p:cxnSp>
        <p:nvCxnSpPr>
          <p:cNvPr id="22" name="Łącznik prosty 21"/>
          <p:cNvCxnSpPr/>
          <p:nvPr/>
        </p:nvCxnSpPr>
        <p:spPr>
          <a:xfrm>
            <a:off x="593797" y="454781"/>
            <a:ext cx="153417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rostokąt zaokrąglony 10"/>
          <p:cNvSpPr/>
          <p:nvPr/>
        </p:nvSpPr>
        <p:spPr>
          <a:xfrm>
            <a:off x="875493" y="1495534"/>
            <a:ext cx="1877935" cy="796925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l-PL" sz="1600" dirty="0">
                <a:solidFill>
                  <a:srgbClr val="002060"/>
                </a:solidFill>
              </a:rPr>
              <a:t>Dofinansowanie </a:t>
            </a:r>
            <a:r>
              <a:rPr lang="pl-PL" sz="1600" dirty="0" smtClean="0">
                <a:solidFill>
                  <a:srgbClr val="002060"/>
                </a:solidFill>
              </a:rPr>
              <a:t/>
            </a:r>
            <a:br>
              <a:rPr lang="pl-PL" sz="1600" dirty="0" smtClean="0">
                <a:solidFill>
                  <a:srgbClr val="002060"/>
                </a:solidFill>
              </a:rPr>
            </a:br>
            <a:r>
              <a:rPr lang="pl-PL" sz="1600" dirty="0" smtClean="0">
                <a:solidFill>
                  <a:srgbClr val="002060"/>
                </a:solidFill>
              </a:rPr>
              <a:t>w </a:t>
            </a:r>
            <a:r>
              <a:rPr lang="pl-PL" sz="1600" dirty="0">
                <a:solidFill>
                  <a:srgbClr val="002060"/>
                </a:solidFill>
              </a:rPr>
              <a:t>formie dotacji: </a:t>
            </a:r>
          </a:p>
        </p:txBody>
      </p:sp>
      <p:sp>
        <p:nvSpPr>
          <p:cNvPr id="12" name="Prostokąt zaokrąglony 11"/>
          <p:cNvSpPr/>
          <p:nvPr/>
        </p:nvSpPr>
        <p:spPr>
          <a:xfrm>
            <a:off x="838199" y="5069682"/>
            <a:ext cx="1877937" cy="842963"/>
          </a:xfrm>
          <a:prstGeom prst="roundRect">
            <a:avLst>
              <a:gd name="adj" fmla="val 2629"/>
            </a:avLst>
          </a:prstGeom>
          <a:noFill/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pl-PL" sz="1600" dirty="0">
                <a:solidFill>
                  <a:srgbClr val="002060"/>
                </a:solidFill>
              </a:rPr>
              <a:t>Dofinansowanie </a:t>
            </a:r>
            <a:r>
              <a:rPr lang="pl-PL" sz="1600" dirty="0" smtClean="0">
                <a:solidFill>
                  <a:srgbClr val="002060"/>
                </a:solidFill>
              </a:rPr>
              <a:t/>
            </a:r>
            <a:br>
              <a:rPr lang="pl-PL" sz="1600" dirty="0" smtClean="0">
                <a:solidFill>
                  <a:srgbClr val="002060"/>
                </a:solidFill>
              </a:rPr>
            </a:br>
            <a:r>
              <a:rPr lang="pl-PL" sz="1600" dirty="0" smtClean="0">
                <a:solidFill>
                  <a:srgbClr val="002060"/>
                </a:solidFill>
              </a:rPr>
              <a:t>w </a:t>
            </a:r>
            <a:r>
              <a:rPr lang="pl-PL" sz="1600" dirty="0">
                <a:solidFill>
                  <a:srgbClr val="002060"/>
                </a:solidFill>
              </a:rPr>
              <a:t>formie dotacji </a:t>
            </a:r>
            <a:br>
              <a:rPr lang="pl-PL" sz="1600" dirty="0">
                <a:solidFill>
                  <a:srgbClr val="002060"/>
                </a:solidFill>
              </a:rPr>
            </a:br>
            <a:r>
              <a:rPr lang="pl-PL" sz="1600" dirty="0">
                <a:solidFill>
                  <a:srgbClr val="002060"/>
                </a:solidFill>
              </a:rPr>
              <a:t>i pożyczki:</a:t>
            </a:r>
          </a:p>
        </p:txBody>
      </p:sp>
      <p:sp>
        <p:nvSpPr>
          <p:cNvPr id="13" name="Prostokąt zaokrąglony 12"/>
          <p:cNvSpPr/>
          <p:nvPr/>
        </p:nvSpPr>
        <p:spPr>
          <a:xfrm>
            <a:off x="3091488" y="5143305"/>
            <a:ext cx="6573211" cy="779463"/>
          </a:xfrm>
          <a:prstGeom prst="roundRect">
            <a:avLst>
              <a:gd name="adj" fmla="val 105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l-PL" sz="1400" dirty="0">
                <a:solidFill>
                  <a:schemeClr val="tx1"/>
                </a:solidFill>
              </a:rPr>
              <a:t> </a:t>
            </a:r>
          </a:p>
          <a:p>
            <a:pPr>
              <a:defRPr/>
            </a:pPr>
            <a:r>
              <a:rPr lang="pl-PL" sz="1400" dirty="0">
                <a:solidFill>
                  <a:srgbClr val="FF0000"/>
                </a:solidFill>
              </a:rPr>
              <a:t>Dofinansowanie w formie pożyczki jest udzielane jako uzupełnienie do 100% kosztów kwalifikowanych, </a:t>
            </a:r>
            <a:r>
              <a:rPr lang="pl-PL" sz="1400" dirty="0" smtClean="0">
                <a:solidFill>
                  <a:srgbClr val="FF0000"/>
                </a:solidFill>
              </a:rPr>
              <a:t>po </a:t>
            </a:r>
            <a:r>
              <a:rPr lang="pl-PL" sz="1400" dirty="0">
                <a:solidFill>
                  <a:srgbClr val="FF0000"/>
                </a:solidFill>
              </a:rPr>
              <a:t>uwzględnieniu kwoty </a:t>
            </a:r>
            <a:r>
              <a:rPr lang="pl-PL" sz="1400" dirty="0" smtClean="0">
                <a:solidFill>
                  <a:srgbClr val="FF0000"/>
                </a:solidFill>
              </a:rPr>
              <a:t>dotacji;</a:t>
            </a:r>
            <a:endParaRPr lang="pl-PL" sz="1400" dirty="0">
              <a:solidFill>
                <a:srgbClr val="FF0000"/>
              </a:solidFill>
            </a:endParaRPr>
          </a:p>
          <a:p>
            <a:pPr>
              <a:defRPr/>
            </a:pPr>
            <a:endParaRPr lang="pl-PL" sz="1400" dirty="0">
              <a:solidFill>
                <a:schemeClr val="tx1"/>
              </a:solidFill>
            </a:endParaRPr>
          </a:p>
        </p:txBody>
      </p:sp>
      <p:sp>
        <p:nvSpPr>
          <p:cNvPr id="14" name="Prostokąt zaokrąglony 13"/>
          <p:cNvSpPr/>
          <p:nvPr/>
        </p:nvSpPr>
        <p:spPr>
          <a:xfrm>
            <a:off x="838200" y="3459782"/>
            <a:ext cx="1877936" cy="842962"/>
          </a:xfrm>
          <a:prstGeom prst="roundRect">
            <a:avLst>
              <a:gd name="adj" fmla="val 1353"/>
            </a:avLst>
          </a:prstGeom>
          <a:noFill/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pl-PL" sz="1600" dirty="0">
                <a:solidFill>
                  <a:srgbClr val="002060"/>
                </a:solidFill>
              </a:rPr>
              <a:t>Dofinansowanie </a:t>
            </a:r>
            <a:r>
              <a:rPr lang="pl-PL" sz="1600" dirty="0" smtClean="0">
                <a:solidFill>
                  <a:srgbClr val="002060"/>
                </a:solidFill>
              </a:rPr>
              <a:t/>
            </a:r>
            <a:br>
              <a:rPr lang="pl-PL" sz="1600" dirty="0" smtClean="0">
                <a:solidFill>
                  <a:srgbClr val="002060"/>
                </a:solidFill>
              </a:rPr>
            </a:br>
            <a:r>
              <a:rPr lang="pl-PL" sz="1600" dirty="0" smtClean="0">
                <a:solidFill>
                  <a:srgbClr val="002060"/>
                </a:solidFill>
              </a:rPr>
              <a:t>w </a:t>
            </a:r>
            <a:r>
              <a:rPr lang="pl-PL" sz="1600" dirty="0">
                <a:solidFill>
                  <a:srgbClr val="002060"/>
                </a:solidFill>
              </a:rPr>
              <a:t>formie pożyczki</a:t>
            </a:r>
            <a:r>
              <a:rPr lang="pl-PL" sz="1600" dirty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</p:txBody>
      </p:sp>
      <p:sp>
        <p:nvSpPr>
          <p:cNvPr id="15" name="Prostokąt zaokrąglony 14"/>
          <p:cNvSpPr/>
          <p:nvPr/>
        </p:nvSpPr>
        <p:spPr>
          <a:xfrm>
            <a:off x="3091489" y="3198877"/>
            <a:ext cx="6573211" cy="1508190"/>
          </a:xfrm>
          <a:prstGeom prst="roundRect">
            <a:avLst>
              <a:gd name="adj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l-PL" sz="1400" dirty="0">
                <a:solidFill>
                  <a:srgbClr val="FF0000"/>
                </a:solidFill>
              </a:rPr>
              <a:t>Maksymalny poziom </a:t>
            </a:r>
            <a:r>
              <a:rPr lang="pl-PL" sz="1400" dirty="0" smtClean="0">
                <a:solidFill>
                  <a:srgbClr val="FF0000"/>
                </a:solidFill>
              </a:rPr>
              <a:t>dofinansowania: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1400" dirty="0">
                <a:solidFill>
                  <a:srgbClr val="FF0000"/>
                </a:solidFill>
              </a:rPr>
              <a:t>do 85 % kosztów kwalifikowanych (Przedsiębiorcy)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1400" dirty="0">
                <a:solidFill>
                  <a:srgbClr val="FF0000"/>
                </a:solidFill>
              </a:rPr>
              <a:t>do 100 % kosztów kwalifikowanych  </a:t>
            </a:r>
            <a:r>
              <a:rPr lang="pl-PL" sz="1400" dirty="0" smtClean="0">
                <a:solidFill>
                  <a:srgbClr val="FF0000"/>
                </a:solidFill>
              </a:rPr>
              <a:t/>
            </a:r>
            <a:br>
              <a:rPr lang="pl-PL" sz="1400" dirty="0" smtClean="0">
                <a:solidFill>
                  <a:srgbClr val="FF0000"/>
                </a:solidFill>
              </a:rPr>
            </a:br>
            <a:r>
              <a:rPr lang="pl-PL" sz="1400" dirty="0" smtClean="0">
                <a:solidFill>
                  <a:srgbClr val="FF0000"/>
                </a:solidFill>
              </a:rPr>
              <a:t>(</a:t>
            </a:r>
            <a:r>
              <a:rPr lang="pl-PL" sz="1400" dirty="0">
                <a:solidFill>
                  <a:srgbClr val="FF0000"/>
                </a:solidFill>
              </a:rPr>
              <a:t>JST, podmioty świadczące usługi w ramach realizacji zadań własnych JST</a:t>
            </a:r>
            <a:r>
              <a:rPr lang="pl-PL" sz="1400" dirty="0" smtClean="0">
                <a:solidFill>
                  <a:srgbClr val="FF0000"/>
                </a:solidFill>
              </a:rPr>
              <a:t>)</a:t>
            </a:r>
            <a:endParaRPr lang="pl-PL" sz="1400" dirty="0">
              <a:solidFill>
                <a:srgbClr val="FF0000"/>
              </a:solidFill>
            </a:endParaRPr>
          </a:p>
        </p:txBody>
      </p:sp>
      <p:sp>
        <p:nvSpPr>
          <p:cNvPr id="16" name="Prostokąt zaokrąglony 15"/>
          <p:cNvSpPr/>
          <p:nvPr/>
        </p:nvSpPr>
        <p:spPr>
          <a:xfrm>
            <a:off x="3050729" y="1317865"/>
            <a:ext cx="8137971" cy="1577750"/>
          </a:xfrm>
          <a:prstGeom prst="roundRect">
            <a:avLst>
              <a:gd name="adj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l-PL" sz="1400" dirty="0">
                <a:solidFill>
                  <a:srgbClr val="FF0000"/>
                </a:solidFill>
              </a:rPr>
              <a:t>Maksymalny poziom </a:t>
            </a:r>
            <a:r>
              <a:rPr lang="pl-PL" sz="1400" dirty="0" smtClean="0">
                <a:solidFill>
                  <a:srgbClr val="FF0000"/>
                </a:solidFill>
              </a:rPr>
              <a:t>dofinansowania:</a:t>
            </a:r>
            <a:endParaRPr lang="pl-PL" sz="14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1400" dirty="0">
                <a:solidFill>
                  <a:srgbClr val="FF0000"/>
                </a:solidFill>
              </a:rPr>
              <a:t>do 80% kosztów kwalifikowanych </a:t>
            </a:r>
            <a:r>
              <a:rPr lang="pl-PL" sz="1400" dirty="0" smtClean="0">
                <a:solidFill>
                  <a:srgbClr val="FF0000"/>
                </a:solidFill>
              </a:rPr>
              <a:t> - dla mikro </a:t>
            </a:r>
            <a:r>
              <a:rPr lang="pl-PL" sz="1400" dirty="0">
                <a:solidFill>
                  <a:srgbClr val="FF0000"/>
                </a:solidFill>
              </a:rPr>
              <a:t>i małych </a:t>
            </a:r>
            <a:r>
              <a:rPr lang="pl-PL" sz="1400" dirty="0" smtClean="0">
                <a:solidFill>
                  <a:srgbClr val="FF0000"/>
                </a:solidFill>
              </a:rPr>
              <a:t>przedsiębiorstw;</a:t>
            </a:r>
            <a:endParaRPr lang="pl-PL" sz="14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1400" dirty="0">
                <a:solidFill>
                  <a:srgbClr val="FF0000"/>
                </a:solidFill>
              </a:rPr>
              <a:t>do 70% kosztów kwalifikowanych </a:t>
            </a:r>
            <a:r>
              <a:rPr lang="pl-PL" sz="1400" dirty="0" smtClean="0">
                <a:solidFill>
                  <a:srgbClr val="FF0000"/>
                </a:solidFill>
              </a:rPr>
              <a:t> - dla średnich przedsiębiorstw;</a:t>
            </a:r>
            <a:endParaRPr lang="pl-PL" sz="14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1400" dirty="0">
                <a:solidFill>
                  <a:srgbClr val="FF0000"/>
                </a:solidFill>
              </a:rPr>
              <a:t>do 60% kosztów kwalifikowanych </a:t>
            </a:r>
            <a:r>
              <a:rPr lang="pl-PL" sz="1400" dirty="0" smtClean="0">
                <a:solidFill>
                  <a:srgbClr val="FF0000"/>
                </a:solidFill>
              </a:rPr>
              <a:t> - dla dużych przedsiębiorstw;</a:t>
            </a:r>
            <a:r>
              <a:rPr lang="pl-PL" sz="1400" dirty="0" smtClean="0">
                <a:solidFill>
                  <a:schemeClr val="tx1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pl-PL" sz="1400" dirty="0" smtClean="0">
                <a:solidFill>
                  <a:srgbClr val="FF0000"/>
                </a:solidFill>
              </a:rPr>
              <a:t>do 100 % kosztów kwalifikowanych  -  dla JST</a:t>
            </a:r>
            <a:r>
              <a:rPr lang="pl-PL" sz="1400" dirty="0">
                <a:solidFill>
                  <a:srgbClr val="FF0000"/>
                </a:solidFill>
              </a:rPr>
              <a:t>, </a:t>
            </a:r>
            <a:r>
              <a:rPr lang="pl-PL" sz="1400" dirty="0" smtClean="0">
                <a:solidFill>
                  <a:srgbClr val="FF0000"/>
                </a:solidFill>
              </a:rPr>
              <a:t>podmiotów świadczących </a:t>
            </a:r>
            <a:r>
              <a:rPr lang="pl-PL" sz="1400" dirty="0">
                <a:solidFill>
                  <a:srgbClr val="FF0000"/>
                </a:solidFill>
              </a:rPr>
              <a:t>usługi w ramach realizacji zadań własnych </a:t>
            </a:r>
            <a:r>
              <a:rPr lang="pl-PL" sz="1400" dirty="0" smtClean="0">
                <a:solidFill>
                  <a:srgbClr val="FF0000"/>
                </a:solidFill>
              </a:rPr>
              <a:t>JST</a:t>
            </a:r>
            <a:endParaRPr lang="pl-PL" sz="14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pl-PL" sz="1400" dirty="0">
              <a:solidFill>
                <a:schemeClr val="tx1"/>
              </a:solidFill>
            </a:endParaRPr>
          </a:p>
        </p:txBody>
      </p:sp>
      <p:sp>
        <p:nvSpPr>
          <p:cNvPr id="17" name="pole tekstowe 16"/>
          <p:cNvSpPr txBox="1"/>
          <p:nvPr/>
        </p:nvSpPr>
        <p:spPr>
          <a:xfrm>
            <a:off x="5599336" y="831841"/>
            <a:ext cx="155751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pl-PL" sz="2400" dirty="0" smtClean="0">
                <a:solidFill>
                  <a:srgbClr val="002060"/>
                </a:solidFill>
              </a:rPr>
              <a:t>Faza B+R</a:t>
            </a:r>
            <a:endParaRPr lang="pl-PL" sz="2400" dirty="0">
              <a:solidFill>
                <a:srgbClr val="002060"/>
              </a:solidFill>
            </a:endParaRPr>
          </a:p>
        </p:txBody>
      </p:sp>
      <p:cxnSp>
        <p:nvCxnSpPr>
          <p:cNvPr id="25" name="Łącznik prosty 24"/>
          <p:cNvCxnSpPr/>
          <p:nvPr/>
        </p:nvCxnSpPr>
        <p:spPr>
          <a:xfrm>
            <a:off x="919225" y="2973835"/>
            <a:ext cx="10747642" cy="14068"/>
          </a:xfrm>
          <a:prstGeom prst="line">
            <a:avLst/>
          </a:prstGeom>
          <a:ln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Łącznik prosty 25"/>
          <p:cNvCxnSpPr/>
          <p:nvPr/>
        </p:nvCxnSpPr>
        <p:spPr>
          <a:xfrm>
            <a:off x="838199" y="4893512"/>
            <a:ext cx="10747642" cy="14068"/>
          </a:xfrm>
          <a:prstGeom prst="line">
            <a:avLst/>
          </a:prstGeom>
          <a:ln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rostokąt 1"/>
          <p:cNvSpPr>
            <a:spLocks noChangeArrowheads="1"/>
          </p:cNvSpPr>
          <p:nvPr/>
        </p:nvSpPr>
        <p:spPr bwMode="auto">
          <a:xfrm>
            <a:off x="593797" y="6100482"/>
            <a:ext cx="104352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just"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just">
              <a:spcBef>
                <a:spcPct val="20000"/>
              </a:spcBef>
              <a:buSzPct val="70000"/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just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79388" indent="-179388" algn="l">
              <a:spcBef>
                <a:spcPct val="0"/>
              </a:spcBef>
              <a:buFontTx/>
              <a:buNone/>
            </a:pPr>
            <a:r>
              <a:rPr lang="pl-PL" altLang="pl-PL" sz="1200" i="1" dirty="0" smtClean="0">
                <a:solidFill>
                  <a:srgbClr val="C00000"/>
                </a:solidFill>
              </a:rPr>
              <a:t>* 	w </a:t>
            </a:r>
            <a:r>
              <a:rPr lang="pl-PL" altLang="pl-PL" sz="1200" i="1" dirty="0">
                <a:solidFill>
                  <a:srgbClr val="C00000"/>
                </a:solidFill>
              </a:rPr>
              <a:t>przypadku projektów </a:t>
            </a:r>
            <a:r>
              <a:rPr lang="pl-PL" altLang="pl-PL" sz="1200" b="1" i="1" dirty="0" err="1">
                <a:solidFill>
                  <a:srgbClr val="C00000"/>
                </a:solidFill>
              </a:rPr>
              <a:t>project</a:t>
            </a:r>
            <a:r>
              <a:rPr lang="pl-PL" altLang="pl-PL" sz="1200" b="1" i="1" dirty="0">
                <a:solidFill>
                  <a:srgbClr val="C00000"/>
                </a:solidFill>
              </a:rPr>
              <a:t> </a:t>
            </a:r>
            <a:r>
              <a:rPr lang="pl-PL" altLang="pl-PL" sz="1200" b="1" i="1" dirty="0" err="1">
                <a:solidFill>
                  <a:srgbClr val="C00000"/>
                </a:solidFill>
              </a:rPr>
              <a:t>finance</a:t>
            </a:r>
            <a:r>
              <a:rPr lang="pl-PL" altLang="pl-PL" sz="1200" b="1" i="1" dirty="0">
                <a:solidFill>
                  <a:srgbClr val="C00000"/>
                </a:solidFill>
              </a:rPr>
              <a:t> </a:t>
            </a:r>
            <a:r>
              <a:rPr lang="pl-PL" altLang="pl-PL" sz="1200" i="1" dirty="0">
                <a:solidFill>
                  <a:srgbClr val="C00000"/>
                </a:solidFill>
              </a:rPr>
              <a:t>Wnioskodawca jest zobowiązany do pokrycia 15% kosztów kwalifikowanych przedsięwzięcia ze środków własnych wniesionych w postaci udziału kapitału zakładowego pokrytego wkładem pieniężnym. W przypadku tych projektów poziom dofinansowania pożyczką i dotacją nie może przekraczać 85% kosztów kwalifikowanych.</a:t>
            </a:r>
            <a:endParaRPr lang="pl-PL" altLang="pl-PL" sz="1200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65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77">
      <a:dk1>
        <a:srgbClr val="2B2B2B"/>
      </a:dk1>
      <a:lt1>
        <a:srgbClr val="FFFFFF"/>
      </a:lt1>
      <a:dk2>
        <a:srgbClr val="2B2B2B"/>
      </a:dk2>
      <a:lt2>
        <a:srgbClr val="FFFFFF"/>
      </a:lt2>
      <a:accent1>
        <a:srgbClr val="FF5800"/>
      </a:accent1>
      <a:accent2>
        <a:srgbClr val="FF3C00"/>
      </a:accent2>
      <a:accent3>
        <a:srgbClr val="FB1E00"/>
      </a:accent3>
      <a:accent4>
        <a:srgbClr val="F70000"/>
      </a:accent4>
      <a:accent5>
        <a:srgbClr val="F1001C"/>
      </a:accent5>
      <a:accent6>
        <a:srgbClr val="EA0038"/>
      </a:accent6>
      <a:hlink>
        <a:srgbClr val="5B9BD5"/>
      </a:hlink>
      <a:folHlink>
        <a:srgbClr val="70AD47"/>
      </a:folHlink>
    </a:clrScheme>
    <a:fontScheme name="Custom 8">
      <a:majorFont>
        <a:latin typeface="Poppi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</TotalTime>
  <Words>1447</Words>
  <Application>Microsoft Office PowerPoint</Application>
  <PresentationFormat>Panoramiczny</PresentationFormat>
  <Paragraphs>217</Paragraphs>
  <Slides>18</Slides>
  <Notes>9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25" baseType="lpstr">
      <vt:lpstr>Arial</vt:lpstr>
      <vt:lpstr>Calibri</vt:lpstr>
      <vt:lpstr>Open Sans</vt:lpstr>
      <vt:lpstr>Poppins</vt:lpstr>
      <vt:lpstr>Raleway Light</vt:lpstr>
      <vt:lpstr>Wingdings</vt:lpstr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Białek Żanna</cp:lastModifiedBy>
  <cp:revision>403</cp:revision>
  <dcterms:created xsi:type="dcterms:W3CDTF">2019-07-25T04:51:43Z</dcterms:created>
  <dcterms:modified xsi:type="dcterms:W3CDTF">2020-03-05T09:25:24Z</dcterms:modified>
</cp:coreProperties>
</file>