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264" r:id="rId4"/>
    <p:sldId id="265" r:id="rId5"/>
    <p:sldId id="266" r:id="rId6"/>
    <p:sldId id="286" r:id="rId7"/>
    <p:sldId id="267" r:id="rId8"/>
    <p:sldId id="268" r:id="rId9"/>
    <p:sldId id="288" r:id="rId10"/>
    <p:sldId id="269" r:id="rId11"/>
    <p:sldId id="259" r:id="rId12"/>
    <p:sldId id="271" r:id="rId13"/>
    <p:sldId id="273" r:id="rId14"/>
    <p:sldId id="272" r:id="rId15"/>
    <p:sldId id="274" r:id="rId16"/>
    <p:sldId id="270" r:id="rId17"/>
    <p:sldId id="287" r:id="rId18"/>
    <p:sldId id="275" r:id="rId19"/>
    <p:sldId id="276" r:id="rId20"/>
    <p:sldId id="277" r:id="rId21"/>
    <p:sldId id="278" r:id="rId22"/>
    <p:sldId id="279" r:id="rId23"/>
    <p:sldId id="281" r:id="rId24"/>
    <p:sldId id="280" r:id="rId25"/>
    <p:sldId id="289" r:id="rId26"/>
    <p:sldId id="282" r:id="rId27"/>
    <p:sldId id="283" r:id="rId28"/>
    <p:sldId id="284" r:id="rId29"/>
    <p:sldId id="285" r:id="rId30"/>
    <p:sldId id="263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yda Joanna" initials="HJ" lastIdx="9" clrIdx="0">
    <p:extLst>
      <p:ext uri="{19B8F6BF-5375-455C-9EA6-DF929625EA0E}">
        <p15:presenceInfo xmlns:p15="http://schemas.microsoft.com/office/powerpoint/2012/main" userId="S-1-5-21-3906529882-2472526378-782400817-3599" providerId="AD"/>
      </p:ext>
    </p:extLst>
  </p:cmAuthor>
  <p:cmAuthor id="2" name="Dominik Wolsak" initials="DW" lastIdx="1" clrIdx="1">
    <p:extLst>
      <p:ext uri="{19B8F6BF-5375-455C-9EA6-DF929625EA0E}">
        <p15:presenceInfo xmlns:p15="http://schemas.microsoft.com/office/powerpoint/2012/main" userId="890ac46c0056e03b" providerId="Windows Live"/>
      </p:ext>
    </p:extLst>
  </p:cmAuthor>
  <p:cmAuthor id="3" name="Mierzwińska-Nowak Ewa" initials="ME" lastIdx="1" clrIdx="2">
    <p:extLst>
      <p:ext uri="{19B8F6BF-5375-455C-9EA6-DF929625EA0E}">
        <p15:presenceInfo xmlns:p15="http://schemas.microsoft.com/office/powerpoint/2012/main" userId="S-1-5-21-3906529882-2472526378-782400817-374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5A5A"/>
    <a:srgbClr val="026937"/>
    <a:srgbClr val="000000"/>
    <a:srgbClr val="D9272D"/>
    <a:srgbClr val="26352B"/>
    <a:srgbClr val="FF5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40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0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6" d="100"/>
          <a:sy n="96" d="100"/>
        </p:scale>
        <p:origin x="355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E96CF3B0-C5D4-4976-86FA-C812E8F55C9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EE947144-B8B8-4A3B-B323-7435133F659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E4C24A-C4D6-4FA0-8298-47F3E98679CA}" type="datetimeFigureOut">
              <a:rPr lang="pl-PL" smtClean="0"/>
              <a:t>2020-03-05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0D8E1D64-6D4A-4B03-8B15-090CA1D05F2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5552E50-5AB5-4293-8609-8783C4495FF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6E24EE-B0EB-4186-AAA7-73E88D6C700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292377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27AA55-4ECA-41AF-AEE0-578D62CB5406}" type="datetimeFigureOut">
              <a:rPr lang="pl-PL" smtClean="0"/>
              <a:t>2020-03-05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9CA4A4-B721-4292-A674-4FDA46DB758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69493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svg"/><Relationship Id="rId5" Type="http://schemas.openxmlformats.org/officeDocument/2006/relationships/image" Target="../media/image12.png"/><Relationship Id="rId4" Type="http://schemas.openxmlformats.org/officeDocument/2006/relationships/image" Target="../media/image15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obrazu 11" descr="Obraz zawierający siedzi, małe, stół, tort&#10;&#10;Opis wygenerowany automatycznie">
            <a:extLst>
              <a:ext uri="{FF2B5EF4-FFF2-40B4-BE49-F238E27FC236}">
                <a16:creationId xmlns:a16="http://schemas.microsoft.com/office/drawing/2014/main" id="{163103A3-3791-4999-AFB9-C21720F848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754A1D70-DBBD-424C-8528-6E25B66EB2A1}"/>
              </a:ext>
            </a:extLst>
          </p:cNvPr>
          <p:cNvSpPr/>
          <p:nvPr userDrawn="1"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000000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3" name="Tytuł 1">
            <a:extLst>
              <a:ext uri="{FF2B5EF4-FFF2-40B4-BE49-F238E27FC236}">
                <a16:creationId xmlns:a16="http://schemas.microsoft.com/office/drawing/2014/main" id="{E2709DCA-B701-4456-84DD-7470D98BF6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250" y="3961186"/>
            <a:ext cx="9705975" cy="830997"/>
          </a:xfrm>
          <a:prstGeom prst="rect">
            <a:avLst/>
          </a:prstGeom>
        </p:spPr>
        <p:txBody>
          <a:bodyPr/>
          <a:lstStyle>
            <a:lvl1pPr algn="ctr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Tytuł prezentacji</a:t>
            </a:r>
          </a:p>
        </p:txBody>
      </p:sp>
      <p:sp>
        <p:nvSpPr>
          <p:cNvPr id="26" name="Symbol zastępczy tekstu 17">
            <a:extLst>
              <a:ext uri="{FF2B5EF4-FFF2-40B4-BE49-F238E27FC236}">
                <a16:creationId xmlns:a16="http://schemas.microsoft.com/office/drawing/2014/main" id="{62EE1355-2ABF-47FD-814D-F8DDE58268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" y="5979730"/>
            <a:ext cx="12191998" cy="3584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Imię i Nazwisko</a:t>
            </a:r>
          </a:p>
        </p:txBody>
      </p:sp>
      <p:sp>
        <p:nvSpPr>
          <p:cNvPr id="28" name="Symbol zastępczy tekstu 17">
            <a:extLst>
              <a:ext uri="{FF2B5EF4-FFF2-40B4-BE49-F238E27FC236}">
                <a16:creationId xmlns:a16="http://schemas.microsoft.com/office/drawing/2014/main" id="{6B9D628A-F91B-483D-A0C2-1AAF15C0FF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" y="6356620"/>
            <a:ext cx="12191998" cy="3584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spc="0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Miejscowość, dzień miesiąc rok</a:t>
            </a:r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937632B5-02BA-44F3-922F-23420D93A2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433253" y="606151"/>
            <a:ext cx="4009487" cy="266453"/>
          </a:xfrm>
          <a:prstGeom prst="rect">
            <a:avLst/>
          </a:prstGeom>
        </p:spPr>
      </p:pic>
      <p:pic>
        <p:nvPicPr>
          <p:cNvPr id="15" name="Grafika 14">
            <a:extLst>
              <a:ext uri="{FF2B5EF4-FFF2-40B4-BE49-F238E27FC236}">
                <a16:creationId xmlns:a16="http://schemas.microsoft.com/office/drawing/2014/main" id="{D4D69E7E-9C13-4C97-8A55-D72FF089218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36023" y="507700"/>
            <a:ext cx="3450923" cy="119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646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ED195A7-7D32-452E-A19C-75BC49B06A0D}"/>
              </a:ext>
            </a:extLst>
          </p:cNvPr>
          <p:cNvSpPr/>
          <p:nvPr userDrawn="1"/>
        </p:nvSpPr>
        <p:spPr>
          <a:xfrm>
            <a:off x="0" y="6181726"/>
            <a:ext cx="885825" cy="67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Right Triangle 6">
            <a:extLst>
              <a:ext uri="{FF2B5EF4-FFF2-40B4-BE49-F238E27FC236}">
                <a16:creationId xmlns:a16="http://schemas.microsoft.com/office/drawing/2014/main" id="{ED1C28D2-E1A2-4BB8-BD97-291B3A7779E8}"/>
              </a:ext>
            </a:extLst>
          </p:cNvPr>
          <p:cNvSpPr/>
          <p:nvPr/>
        </p:nvSpPr>
        <p:spPr>
          <a:xfrm rot="5400000">
            <a:off x="580080" y="944002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4" name="Symbol zastępczy tekstu 10">
            <a:extLst>
              <a:ext uri="{FF2B5EF4-FFF2-40B4-BE49-F238E27FC236}">
                <a16:creationId xmlns:a16="http://schemas.microsoft.com/office/drawing/2014/main" id="{0ECA10ED-9830-4AD5-983C-03B3B630D91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4097" y="391951"/>
            <a:ext cx="6253162" cy="628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19" name="Symbol zastępczy tekstu 18">
            <a:extLst>
              <a:ext uri="{FF2B5EF4-FFF2-40B4-BE49-F238E27FC236}">
                <a16:creationId xmlns:a16="http://schemas.microsoft.com/office/drawing/2014/main" id="{E1EAA0BB-B34C-4229-949E-CAAD46F5B0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0588" y="2056613"/>
            <a:ext cx="10491787" cy="4133850"/>
          </a:xfrm>
          <a:prstGeom prst="rect">
            <a:avLst/>
          </a:prstGeom>
        </p:spPr>
        <p:txBody>
          <a:bodyPr numCol="1" spcCol="72000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lvl="0"/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ipsum</a:t>
            </a:r>
            <a:r>
              <a:rPr lang="pl-PL" dirty="0"/>
              <a:t> </a:t>
            </a:r>
            <a:r>
              <a:rPr lang="pl-PL" dirty="0" err="1"/>
              <a:t>dolor</a:t>
            </a:r>
            <a:r>
              <a:rPr lang="pl-PL" dirty="0"/>
              <a:t> sit </a:t>
            </a:r>
            <a:r>
              <a:rPr lang="pl-PL" dirty="0" err="1"/>
              <a:t>amet</a:t>
            </a:r>
            <a:r>
              <a:rPr lang="pl-PL" dirty="0"/>
              <a:t>, </a:t>
            </a:r>
            <a:r>
              <a:rPr lang="pl-PL" dirty="0" err="1"/>
              <a:t>consectetur</a:t>
            </a:r>
            <a:r>
              <a:rPr lang="pl-PL" dirty="0"/>
              <a:t> </a:t>
            </a:r>
            <a:r>
              <a:rPr lang="pl-PL" dirty="0" err="1"/>
              <a:t>adipiscing</a:t>
            </a:r>
            <a:r>
              <a:rPr lang="pl-PL" dirty="0"/>
              <a:t> elit, </a:t>
            </a:r>
            <a:r>
              <a:rPr lang="pl-PL" dirty="0" err="1"/>
              <a:t>sed</a:t>
            </a:r>
            <a:r>
              <a:rPr lang="pl-PL" dirty="0"/>
              <a:t> do </a:t>
            </a:r>
            <a:r>
              <a:rPr lang="pl-PL" dirty="0" err="1"/>
              <a:t>eiusmod</a:t>
            </a:r>
            <a:r>
              <a:rPr lang="pl-PL" dirty="0"/>
              <a:t> </a:t>
            </a:r>
            <a:r>
              <a:rPr lang="pl-PL" dirty="0" err="1"/>
              <a:t>tempor</a:t>
            </a:r>
            <a:r>
              <a:rPr lang="pl-PL" dirty="0"/>
              <a:t> </a:t>
            </a:r>
            <a:r>
              <a:rPr lang="pl-PL" dirty="0" err="1"/>
              <a:t>incididunt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labore</a:t>
            </a:r>
            <a:r>
              <a:rPr lang="pl-PL" dirty="0"/>
              <a:t> et </a:t>
            </a:r>
            <a:r>
              <a:rPr lang="pl-PL" dirty="0" err="1"/>
              <a:t>dolore</a:t>
            </a:r>
            <a:r>
              <a:rPr lang="pl-PL" dirty="0"/>
              <a:t> </a:t>
            </a:r>
            <a:r>
              <a:rPr lang="pl-PL" dirty="0" err="1"/>
              <a:t>magna</a:t>
            </a:r>
            <a:r>
              <a:rPr lang="pl-PL" dirty="0"/>
              <a:t> </a:t>
            </a:r>
            <a:r>
              <a:rPr lang="pl-PL" dirty="0" err="1"/>
              <a:t>aliqua</a:t>
            </a:r>
            <a:r>
              <a:rPr lang="pl-PL" dirty="0"/>
              <a:t>.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ad </a:t>
            </a:r>
            <a:r>
              <a:rPr lang="pl-PL" dirty="0" err="1"/>
              <a:t>minim</a:t>
            </a:r>
            <a:r>
              <a:rPr lang="pl-PL" dirty="0"/>
              <a:t> </a:t>
            </a:r>
            <a:r>
              <a:rPr lang="pl-PL" dirty="0" err="1"/>
              <a:t>veniam</a:t>
            </a:r>
            <a:r>
              <a:rPr lang="pl-PL" dirty="0"/>
              <a:t>, </a:t>
            </a:r>
            <a:r>
              <a:rPr lang="pl-PL" dirty="0" err="1"/>
              <a:t>quis</a:t>
            </a:r>
            <a:r>
              <a:rPr lang="pl-PL" dirty="0"/>
              <a:t> </a:t>
            </a:r>
            <a:r>
              <a:rPr lang="pl-PL" dirty="0" err="1"/>
              <a:t>nostrud</a:t>
            </a:r>
            <a:r>
              <a:rPr lang="pl-PL" dirty="0"/>
              <a:t> </a:t>
            </a:r>
            <a:r>
              <a:rPr lang="pl-PL" dirty="0" err="1"/>
              <a:t>exercitation</a:t>
            </a:r>
            <a:r>
              <a:rPr lang="pl-PL" dirty="0"/>
              <a:t> </a:t>
            </a:r>
            <a:r>
              <a:rPr lang="pl-PL" dirty="0" err="1"/>
              <a:t>ullamco</a:t>
            </a:r>
            <a:r>
              <a:rPr lang="pl-PL" dirty="0"/>
              <a:t> </a:t>
            </a:r>
            <a:r>
              <a:rPr lang="pl-PL" dirty="0" err="1"/>
              <a:t>laboris</a:t>
            </a:r>
            <a:r>
              <a:rPr lang="pl-PL" dirty="0"/>
              <a:t> </a:t>
            </a:r>
            <a:r>
              <a:rPr lang="pl-PL" dirty="0" err="1"/>
              <a:t>nisi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aliquip</a:t>
            </a:r>
            <a:r>
              <a:rPr lang="pl-PL" dirty="0"/>
              <a:t> ex </a:t>
            </a:r>
            <a:r>
              <a:rPr lang="pl-PL" dirty="0" err="1"/>
              <a:t>ea</a:t>
            </a:r>
            <a:r>
              <a:rPr lang="pl-PL" dirty="0"/>
              <a:t> </a:t>
            </a:r>
            <a:r>
              <a:rPr lang="pl-PL" dirty="0" err="1"/>
              <a:t>commodo</a:t>
            </a:r>
            <a:r>
              <a:rPr lang="pl-PL" dirty="0"/>
              <a:t> </a:t>
            </a:r>
            <a:r>
              <a:rPr lang="pl-PL" dirty="0" err="1"/>
              <a:t>consequat</a:t>
            </a:r>
            <a:r>
              <a:rPr lang="pl-PL" dirty="0"/>
              <a:t>. </a:t>
            </a:r>
          </a:p>
        </p:txBody>
      </p:sp>
      <p:pic>
        <p:nvPicPr>
          <p:cNvPr id="7" name="Grafika 6">
            <a:extLst>
              <a:ext uri="{FF2B5EF4-FFF2-40B4-BE49-F238E27FC236}">
                <a16:creationId xmlns:a16="http://schemas.microsoft.com/office/drawing/2014/main" id="{ACA797F1-846F-41CA-85B2-004A6DF378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210399" y="487045"/>
            <a:ext cx="1400400" cy="48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070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6">
            <a:extLst>
              <a:ext uri="{FF2B5EF4-FFF2-40B4-BE49-F238E27FC236}">
                <a16:creationId xmlns:a16="http://schemas.microsoft.com/office/drawing/2014/main" id="{2D26AFAA-D35B-4B54-BCB4-B76285B0E838}"/>
              </a:ext>
            </a:extLst>
          </p:cNvPr>
          <p:cNvSpPr/>
          <p:nvPr userDrawn="1"/>
        </p:nvSpPr>
        <p:spPr>
          <a:xfrm rot="5400000">
            <a:off x="580080" y="944002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2" name="Symbol zastępczy tekstu 10">
            <a:extLst>
              <a:ext uri="{FF2B5EF4-FFF2-40B4-BE49-F238E27FC236}">
                <a16:creationId xmlns:a16="http://schemas.microsoft.com/office/drawing/2014/main" id="{ECF1B017-D1E0-403C-BD68-C2EFFF099F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4097" y="391951"/>
            <a:ext cx="6253162" cy="628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15" name="Symbol zastępczy tekstu 18">
            <a:extLst>
              <a:ext uri="{FF2B5EF4-FFF2-40B4-BE49-F238E27FC236}">
                <a16:creationId xmlns:a16="http://schemas.microsoft.com/office/drawing/2014/main" id="{20C0C28E-AE8E-4075-9533-31B707138AA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1069" y="2056613"/>
            <a:ext cx="7644281" cy="3963187"/>
          </a:xfrm>
          <a:prstGeom prst="rect">
            <a:avLst/>
          </a:prstGeom>
        </p:spPr>
        <p:txBody>
          <a:bodyPr numCol="1" spcCol="72000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lvl="0"/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ipsum</a:t>
            </a:r>
            <a:r>
              <a:rPr lang="pl-PL" dirty="0"/>
              <a:t> </a:t>
            </a:r>
            <a:r>
              <a:rPr lang="pl-PL" dirty="0" err="1"/>
              <a:t>dolor</a:t>
            </a:r>
            <a:r>
              <a:rPr lang="pl-PL" dirty="0"/>
              <a:t> sit </a:t>
            </a:r>
            <a:r>
              <a:rPr lang="pl-PL" dirty="0" err="1"/>
              <a:t>amet</a:t>
            </a:r>
            <a:r>
              <a:rPr lang="pl-PL" dirty="0"/>
              <a:t>, </a:t>
            </a:r>
            <a:r>
              <a:rPr lang="pl-PL" dirty="0" err="1"/>
              <a:t>consectetur</a:t>
            </a:r>
            <a:r>
              <a:rPr lang="pl-PL" dirty="0"/>
              <a:t> </a:t>
            </a:r>
            <a:r>
              <a:rPr lang="pl-PL" dirty="0" err="1"/>
              <a:t>adipiscing</a:t>
            </a:r>
            <a:r>
              <a:rPr lang="pl-PL" dirty="0"/>
              <a:t> elit, </a:t>
            </a:r>
            <a:r>
              <a:rPr lang="pl-PL" dirty="0" err="1"/>
              <a:t>sed</a:t>
            </a:r>
            <a:r>
              <a:rPr lang="pl-PL" dirty="0"/>
              <a:t> do </a:t>
            </a:r>
            <a:r>
              <a:rPr lang="pl-PL" dirty="0" err="1"/>
              <a:t>eiusmod</a:t>
            </a:r>
            <a:r>
              <a:rPr lang="pl-PL" dirty="0"/>
              <a:t> </a:t>
            </a:r>
            <a:r>
              <a:rPr lang="pl-PL" dirty="0" err="1"/>
              <a:t>tempor</a:t>
            </a:r>
            <a:r>
              <a:rPr lang="pl-PL" dirty="0"/>
              <a:t> </a:t>
            </a:r>
            <a:r>
              <a:rPr lang="pl-PL" dirty="0" err="1"/>
              <a:t>incididunt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labore</a:t>
            </a:r>
            <a:r>
              <a:rPr lang="pl-PL" dirty="0"/>
              <a:t> et </a:t>
            </a:r>
            <a:r>
              <a:rPr lang="pl-PL" dirty="0" err="1"/>
              <a:t>dolore</a:t>
            </a:r>
            <a:r>
              <a:rPr lang="pl-PL" dirty="0"/>
              <a:t> </a:t>
            </a:r>
            <a:r>
              <a:rPr lang="pl-PL" dirty="0" err="1"/>
              <a:t>magna</a:t>
            </a:r>
            <a:r>
              <a:rPr lang="pl-PL" dirty="0"/>
              <a:t> </a:t>
            </a:r>
            <a:r>
              <a:rPr lang="pl-PL" dirty="0" err="1"/>
              <a:t>aliqua</a:t>
            </a:r>
            <a:r>
              <a:rPr lang="pl-PL" dirty="0"/>
              <a:t>.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ad </a:t>
            </a:r>
            <a:r>
              <a:rPr lang="pl-PL" dirty="0" err="1"/>
              <a:t>minim</a:t>
            </a:r>
            <a:r>
              <a:rPr lang="pl-PL" dirty="0"/>
              <a:t> </a:t>
            </a:r>
            <a:r>
              <a:rPr lang="pl-PL" dirty="0" err="1"/>
              <a:t>veniam</a:t>
            </a:r>
            <a:r>
              <a:rPr lang="pl-PL" dirty="0"/>
              <a:t>, </a:t>
            </a:r>
            <a:r>
              <a:rPr lang="pl-PL" dirty="0" err="1"/>
              <a:t>quis</a:t>
            </a:r>
            <a:r>
              <a:rPr lang="pl-PL" dirty="0"/>
              <a:t> </a:t>
            </a:r>
            <a:r>
              <a:rPr lang="pl-PL" dirty="0" err="1"/>
              <a:t>nostrud</a:t>
            </a:r>
            <a:r>
              <a:rPr lang="pl-PL" dirty="0"/>
              <a:t> </a:t>
            </a:r>
            <a:r>
              <a:rPr lang="pl-PL" dirty="0" err="1"/>
              <a:t>exercitation</a:t>
            </a:r>
            <a:r>
              <a:rPr lang="pl-PL" dirty="0"/>
              <a:t> </a:t>
            </a:r>
            <a:r>
              <a:rPr lang="pl-PL" dirty="0" err="1"/>
              <a:t>ullamco</a:t>
            </a:r>
            <a:r>
              <a:rPr lang="pl-PL" dirty="0"/>
              <a:t> </a:t>
            </a:r>
            <a:r>
              <a:rPr lang="pl-PL" dirty="0" err="1"/>
              <a:t>laboris</a:t>
            </a:r>
            <a:r>
              <a:rPr lang="pl-PL" dirty="0"/>
              <a:t> </a:t>
            </a:r>
            <a:r>
              <a:rPr lang="pl-PL" dirty="0" err="1"/>
              <a:t>nisi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aliquip</a:t>
            </a:r>
            <a:r>
              <a:rPr lang="pl-PL" dirty="0"/>
              <a:t> ex </a:t>
            </a:r>
            <a:r>
              <a:rPr lang="pl-PL" dirty="0" err="1"/>
              <a:t>ea</a:t>
            </a:r>
            <a:r>
              <a:rPr lang="pl-PL" dirty="0"/>
              <a:t> </a:t>
            </a:r>
            <a:r>
              <a:rPr lang="pl-PL" dirty="0" err="1"/>
              <a:t>commodo</a:t>
            </a:r>
            <a:r>
              <a:rPr lang="pl-PL" dirty="0"/>
              <a:t> </a:t>
            </a:r>
            <a:r>
              <a:rPr lang="pl-PL" dirty="0" err="1"/>
              <a:t>consequat</a:t>
            </a:r>
            <a:r>
              <a:rPr lang="pl-PL" dirty="0"/>
              <a:t>. </a:t>
            </a:r>
          </a:p>
        </p:txBody>
      </p:sp>
      <p:pic>
        <p:nvPicPr>
          <p:cNvPr id="16" name="Symbol zastępczy obrazu 10" descr="Obraz zawierający trawa, zewnętrzne, pole, zielony&#10;&#10;Opis wygenerowany automatycznie">
            <a:extLst>
              <a:ext uri="{FF2B5EF4-FFF2-40B4-BE49-F238E27FC236}">
                <a16:creationId xmlns:a16="http://schemas.microsoft.com/office/drawing/2014/main" id="{17BC0A7E-FC9E-4B94-BF2E-4DDC79771D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56" r="35556"/>
          <a:stretch>
            <a:fillRect/>
          </a:stretch>
        </p:blipFill>
        <p:spPr>
          <a:xfrm>
            <a:off x="9550399" y="0"/>
            <a:ext cx="2641602" cy="6858000"/>
          </a:xfrm>
          <a:custGeom>
            <a:avLst/>
            <a:gdLst>
              <a:gd name="connsiteX0" fmla="*/ 0 w 2641602"/>
              <a:gd name="connsiteY0" fmla="*/ 0 h 6858000"/>
              <a:gd name="connsiteX1" fmla="*/ 2641602 w 2641602"/>
              <a:gd name="connsiteY1" fmla="*/ 0 h 6858000"/>
              <a:gd name="connsiteX2" fmla="*/ 2641602 w 2641602"/>
              <a:gd name="connsiteY2" fmla="*/ 6858000 h 6858000"/>
              <a:gd name="connsiteX3" fmla="*/ 0 w 26416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2" h="6858000">
                <a:moveTo>
                  <a:pt x="0" y="0"/>
                </a:moveTo>
                <a:lnTo>
                  <a:pt x="2641602" y="0"/>
                </a:lnTo>
                <a:lnTo>
                  <a:pt x="26416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8" name="Grafika 7">
            <a:extLst>
              <a:ext uri="{FF2B5EF4-FFF2-40B4-BE49-F238E27FC236}">
                <a16:creationId xmlns:a16="http://schemas.microsoft.com/office/drawing/2014/main" id="{C1D883B9-80D6-4CAB-AFD1-F8708DD4D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210499" y="484264"/>
            <a:ext cx="1400300" cy="48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028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Symbol zastępczy obrazu 7" descr="Obraz zawierający zewnętrzne, przyroda, trawa, woda&#10;&#10;Opis wygenerowany automatycznie">
            <a:extLst>
              <a:ext uri="{FF2B5EF4-FFF2-40B4-BE49-F238E27FC236}">
                <a16:creationId xmlns:a16="http://schemas.microsoft.com/office/drawing/2014/main" id="{A4AF3A21-D697-4C3E-A860-242EB0C0C4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86" r="29740"/>
          <a:stretch/>
        </p:blipFill>
        <p:spPr>
          <a:xfrm>
            <a:off x="9550399" y="0"/>
            <a:ext cx="2641602" cy="6858000"/>
          </a:xfrm>
          <a:custGeom>
            <a:avLst/>
            <a:gdLst>
              <a:gd name="connsiteX0" fmla="*/ 0 w 2641602"/>
              <a:gd name="connsiteY0" fmla="*/ 0 h 6858000"/>
              <a:gd name="connsiteX1" fmla="*/ 2641602 w 2641602"/>
              <a:gd name="connsiteY1" fmla="*/ 0 h 6858000"/>
              <a:gd name="connsiteX2" fmla="*/ 2641602 w 2641602"/>
              <a:gd name="connsiteY2" fmla="*/ 6858000 h 6858000"/>
              <a:gd name="connsiteX3" fmla="*/ 0 w 26416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2" h="6858000">
                <a:moveTo>
                  <a:pt x="0" y="0"/>
                </a:moveTo>
                <a:lnTo>
                  <a:pt x="2641602" y="0"/>
                </a:lnTo>
                <a:lnTo>
                  <a:pt x="26416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Right Triangle 6">
            <a:extLst>
              <a:ext uri="{FF2B5EF4-FFF2-40B4-BE49-F238E27FC236}">
                <a16:creationId xmlns:a16="http://schemas.microsoft.com/office/drawing/2014/main" id="{2D26AFAA-D35B-4B54-BCB4-B76285B0E838}"/>
              </a:ext>
            </a:extLst>
          </p:cNvPr>
          <p:cNvSpPr/>
          <p:nvPr userDrawn="1"/>
        </p:nvSpPr>
        <p:spPr>
          <a:xfrm rot="5400000">
            <a:off x="580080" y="944002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2" name="Symbol zastępczy tekstu 10">
            <a:extLst>
              <a:ext uri="{FF2B5EF4-FFF2-40B4-BE49-F238E27FC236}">
                <a16:creationId xmlns:a16="http://schemas.microsoft.com/office/drawing/2014/main" id="{ECF1B017-D1E0-403C-BD68-C2EFFF099F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4097" y="391951"/>
            <a:ext cx="6253162" cy="628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20" name="Symbol zastępczy tekstu 18">
            <a:extLst>
              <a:ext uri="{FF2B5EF4-FFF2-40B4-BE49-F238E27FC236}">
                <a16:creationId xmlns:a16="http://schemas.microsoft.com/office/drawing/2014/main" id="{41379729-947D-4A4B-B2BE-C202D1EC1E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1069" y="2056613"/>
            <a:ext cx="7644281" cy="3963187"/>
          </a:xfrm>
          <a:prstGeom prst="rect">
            <a:avLst/>
          </a:prstGeom>
        </p:spPr>
        <p:txBody>
          <a:bodyPr numCol="1" spcCol="72000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lvl="0"/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ipsum</a:t>
            </a:r>
            <a:r>
              <a:rPr lang="pl-PL" dirty="0"/>
              <a:t> </a:t>
            </a:r>
            <a:r>
              <a:rPr lang="pl-PL" dirty="0" err="1"/>
              <a:t>dolor</a:t>
            </a:r>
            <a:r>
              <a:rPr lang="pl-PL" dirty="0"/>
              <a:t> sit </a:t>
            </a:r>
            <a:r>
              <a:rPr lang="pl-PL" dirty="0" err="1"/>
              <a:t>amet</a:t>
            </a:r>
            <a:r>
              <a:rPr lang="pl-PL" dirty="0"/>
              <a:t>, </a:t>
            </a:r>
            <a:r>
              <a:rPr lang="pl-PL" dirty="0" err="1"/>
              <a:t>consectetur</a:t>
            </a:r>
            <a:r>
              <a:rPr lang="pl-PL" dirty="0"/>
              <a:t> </a:t>
            </a:r>
            <a:r>
              <a:rPr lang="pl-PL" dirty="0" err="1"/>
              <a:t>adipiscing</a:t>
            </a:r>
            <a:r>
              <a:rPr lang="pl-PL" dirty="0"/>
              <a:t> elit, </a:t>
            </a:r>
            <a:r>
              <a:rPr lang="pl-PL" dirty="0" err="1"/>
              <a:t>sed</a:t>
            </a:r>
            <a:r>
              <a:rPr lang="pl-PL" dirty="0"/>
              <a:t> do </a:t>
            </a:r>
            <a:r>
              <a:rPr lang="pl-PL" dirty="0" err="1"/>
              <a:t>eiusmod</a:t>
            </a:r>
            <a:r>
              <a:rPr lang="pl-PL" dirty="0"/>
              <a:t> </a:t>
            </a:r>
            <a:r>
              <a:rPr lang="pl-PL" dirty="0" err="1"/>
              <a:t>tempor</a:t>
            </a:r>
            <a:r>
              <a:rPr lang="pl-PL" dirty="0"/>
              <a:t> </a:t>
            </a:r>
            <a:r>
              <a:rPr lang="pl-PL" dirty="0" err="1"/>
              <a:t>incididunt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labore</a:t>
            </a:r>
            <a:r>
              <a:rPr lang="pl-PL" dirty="0"/>
              <a:t> et </a:t>
            </a:r>
            <a:r>
              <a:rPr lang="pl-PL" dirty="0" err="1"/>
              <a:t>dolore</a:t>
            </a:r>
            <a:r>
              <a:rPr lang="pl-PL" dirty="0"/>
              <a:t> </a:t>
            </a:r>
            <a:r>
              <a:rPr lang="pl-PL" dirty="0" err="1"/>
              <a:t>magna</a:t>
            </a:r>
            <a:r>
              <a:rPr lang="pl-PL" dirty="0"/>
              <a:t> </a:t>
            </a:r>
            <a:r>
              <a:rPr lang="pl-PL" dirty="0" err="1"/>
              <a:t>aliqua</a:t>
            </a:r>
            <a:r>
              <a:rPr lang="pl-PL" dirty="0"/>
              <a:t>.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ad </a:t>
            </a:r>
            <a:r>
              <a:rPr lang="pl-PL" dirty="0" err="1"/>
              <a:t>minim</a:t>
            </a:r>
            <a:r>
              <a:rPr lang="pl-PL" dirty="0"/>
              <a:t> </a:t>
            </a:r>
            <a:r>
              <a:rPr lang="pl-PL" dirty="0" err="1"/>
              <a:t>veniam</a:t>
            </a:r>
            <a:r>
              <a:rPr lang="pl-PL" dirty="0"/>
              <a:t>, </a:t>
            </a:r>
            <a:r>
              <a:rPr lang="pl-PL" dirty="0" err="1"/>
              <a:t>quis</a:t>
            </a:r>
            <a:r>
              <a:rPr lang="pl-PL" dirty="0"/>
              <a:t> </a:t>
            </a:r>
            <a:r>
              <a:rPr lang="pl-PL" dirty="0" err="1"/>
              <a:t>nostrud</a:t>
            </a:r>
            <a:r>
              <a:rPr lang="pl-PL" dirty="0"/>
              <a:t> </a:t>
            </a:r>
            <a:r>
              <a:rPr lang="pl-PL" dirty="0" err="1"/>
              <a:t>exercitation</a:t>
            </a:r>
            <a:r>
              <a:rPr lang="pl-PL" dirty="0"/>
              <a:t> </a:t>
            </a:r>
            <a:r>
              <a:rPr lang="pl-PL" dirty="0" err="1"/>
              <a:t>ullamco</a:t>
            </a:r>
            <a:r>
              <a:rPr lang="pl-PL" dirty="0"/>
              <a:t> </a:t>
            </a:r>
            <a:r>
              <a:rPr lang="pl-PL" dirty="0" err="1"/>
              <a:t>laboris</a:t>
            </a:r>
            <a:r>
              <a:rPr lang="pl-PL" dirty="0"/>
              <a:t> </a:t>
            </a:r>
            <a:r>
              <a:rPr lang="pl-PL" dirty="0" err="1"/>
              <a:t>nisi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aliquip</a:t>
            </a:r>
            <a:r>
              <a:rPr lang="pl-PL" dirty="0"/>
              <a:t> ex </a:t>
            </a:r>
            <a:r>
              <a:rPr lang="pl-PL" dirty="0" err="1"/>
              <a:t>ea</a:t>
            </a:r>
            <a:r>
              <a:rPr lang="pl-PL" dirty="0"/>
              <a:t> </a:t>
            </a:r>
            <a:r>
              <a:rPr lang="pl-PL" dirty="0" err="1"/>
              <a:t>commodo</a:t>
            </a:r>
            <a:r>
              <a:rPr lang="pl-PL" dirty="0"/>
              <a:t> </a:t>
            </a:r>
            <a:r>
              <a:rPr lang="pl-PL" dirty="0" err="1"/>
              <a:t>consequat</a:t>
            </a:r>
            <a:r>
              <a:rPr lang="pl-PL" dirty="0"/>
              <a:t>. </a:t>
            </a:r>
          </a:p>
        </p:txBody>
      </p:sp>
      <p:pic>
        <p:nvPicPr>
          <p:cNvPr id="8" name="Grafika 7">
            <a:extLst>
              <a:ext uri="{FF2B5EF4-FFF2-40B4-BE49-F238E27FC236}">
                <a16:creationId xmlns:a16="http://schemas.microsoft.com/office/drawing/2014/main" id="{27CCB7B9-05FC-415D-8FA3-617F4B3E7D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210499" y="484264"/>
            <a:ext cx="1400300" cy="48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353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obrazu 25" descr="Obraz zawierający zewnętrzne, trawa, roślina, kwiat&#10;&#10;Opis wygenerowany automatycznie">
            <a:extLst>
              <a:ext uri="{FF2B5EF4-FFF2-40B4-BE49-F238E27FC236}">
                <a16:creationId xmlns:a16="http://schemas.microsoft.com/office/drawing/2014/main" id="{CBDD26F0-0BBA-44CB-AE18-76B7CB5947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1" r="21771"/>
          <a:stretch>
            <a:fillRect/>
          </a:stretch>
        </p:blipFill>
        <p:spPr>
          <a:xfrm>
            <a:off x="1" y="0"/>
            <a:ext cx="5162551" cy="6858000"/>
          </a:xfrm>
          <a:custGeom>
            <a:avLst/>
            <a:gdLst>
              <a:gd name="connsiteX0" fmla="*/ 0 w 5162551"/>
              <a:gd name="connsiteY0" fmla="*/ 0 h 6858000"/>
              <a:gd name="connsiteX1" fmla="*/ 5162551 w 5162551"/>
              <a:gd name="connsiteY1" fmla="*/ 0 h 6858000"/>
              <a:gd name="connsiteX2" fmla="*/ 5162551 w 5162551"/>
              <a:gd name="connsiteY2" fmla="*/ 6858000 h 6858000"/>
              <a:gd name="connsiteX3" fmla="*/ 0 w 516255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2551" h="6858000">
                <a:moveTo>
                  <a:pt x="0" y="0"/>
                </a:moveTo>
                <a:lnTo>
                  <a:pt x="5162551" y="0"/>
                </a:lnTo>
                <a:lnTo>
                  <a:pt x="516255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Rectangle 4">
            <a:extLst>
              <a:ext uri="{FF2B5EF4-FFF2-40B4-BE49-F238E27FC236}">
                <a16:creationId xmlns:a16="http://schemas.microsoft.com/office/drawing/2014/main" id="{EB0AD7FC-F9E7-45D4-8C33-BBDE5AB72937}"/>
              </a:ext>
            </a:extLst>
          </p:cNvPr>
          <p:cNvSpPr/>
          <p:nvPr/>
        </p:nvSpPr>
        <p:spPr>
          <a:xfrm>
            <a:off x="3901439" y="3815443"/>
            <a:ext cx="1908811" cy="2164510"/>
          </a:xfrm>
          <a:prstGeom prst="rect">
            <a:avLst/>
          </a:prstGeom>
          <a:noFill/>
          <a:ln w="57150">
            <a:solidFill>
              <a:srgbClr val="026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ymbol zastępczy tekstu 23">
            <a:extLst>
              <a:ext uri="{FF2B5EF4-FFF2-40B4-BE49-F238E27FC236}">
                <a16:creationId xmlns:a16="http://schemas.microsoft.com/office/drawing/2014/main" id="{927A6410-4062-4CE2-83F7-8DBBB6A12C6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37365" y="2247900"/>
            <a:ext cx="3453249" cy="3789524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"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Lorem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magna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ad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minim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veniam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quis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nostrud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exercitation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ullamco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nisi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aliquip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ex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commodo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consequat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</a:t>
            </a:r>
            <a:r>
              <a:rPr lang="en-GB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aute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irure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voluptate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velit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esse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cillum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eu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fugiat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nulla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pariatur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"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Lorem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magna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ad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minim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veniam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quis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nostrud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exercitation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ullamco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nisi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aliquip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ex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commodo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consequat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</a:t>
            </a:r>
            <a:r>
              <a:rPr lang="en-GB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aute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irure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volupta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9" name="Symbol zastępczy tekstu 17">
            <a:extLst>
              <a:ext uri="{FF2B5EF4-FFF2-40B4-BE49-F238E27FC236}">
                <a16:creationId xmlns:a16="http://schemas.microsoft.com/office/drawing/2014/main" id="{837FF38F-25F1-4FA7-BA24-4D925426C0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74135" y="4253853"/>
            <a:ext cx="790244" cy="1529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500" b="1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1</a:t>
            </a:r>
          </a:p>
        </p:txBody>
      </p:sp>
      <p:sp>
        <p:nvSpPr>
          <p:cNvPr id="21" name="Symbol zastępczy tekstu 23">
            <a:extLst>
              <a:ext uri="{FF2B5EF4-FFF2-40B4-BE49-F238E27FC236}">
                <a16:creationId xmlns:a16="http://schemas.microsoft.com/office/drawing/2014/main" id="{FDA8C303-5EF7-4D18-BB5B-3ECB81D8E36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6200000">
            <a:off x="4406860" y="4632304"/>
            <a:ext cx="2164510" cy="370222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Lorem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endParaRPr lang="pl-PL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6" name="Right Triangle 6">
            <a:extLst>
              <a:ext uri="{FF2B5EF4-FFF2-40B4-BE49-F238E27FC236}">
                <a16:creationId xmlns:a16="http://schemas.microsoft.com/office/drawing/2014/main" id="{66AAE465-4DD0-41C1-9BF6-EA791A35A53A}"/>
              </a:ext>
            </a:extLst>
          </p:cNvPr>
          <p:cNvSpPr/>
          <p:nvPr userDrawn="1"/>
        </p:nvSpPr>
        <p:spPr>
          <a:xfrm rot="5400000">
            <a:off x="6799905" y="1372627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27" name="Symbol zastępczy tekstu 10">
            <a:extLst>
              <a:ext uri="{FF2B5EF4-FFF2-40B4-BE49-F238E27FC236}">
                <a16:creationId xmlns:a16="http://schemas.microsoft.com/office/drawing/2014/main" id="{D6A4864D-2681-450F-BADF-C6D55C7DF1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83922" y="820576"/>
            <a:ext cx="5508077" cy="8430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A7DB7353-A34E-4521-9C1B-E7426131B34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20551" y="487045"/>
            <a:ext cx="1400400" cy="48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110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ymbol zastępczy obrazu 26" descr="Obraz zawierający osoba, wewnątrz, żywność, ręka&#10;&#10;Opis wygenerowany automatycznie">
            <a:extLst>
              <a:ext uri="{FF2B5EF4-FFF2-40B4-BE49-F238E27FC236}">
                <a16:creationId xmlns:a16="http://schemas.microsoft.com/office/drawing/2014/main" id="{4363814B-02B8-4E80-B865-0F3C77F402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0" b="5720"/>
          <a:stretch>
            <a:fillRect/>
          </a:stretch>
        </p:blipFill>
        <p:spPr>
          <a:xfrm>
            <a:off x="1" y="0"/>
            <a:ext cx="5162551" cy="6858000"/>
          </a:xfrm>
          <a:custGeom>
            <a:avLst/>
            <a:gdLst>
              <a:gd name="connsiteX0" fmla="*/ 0 w 5162551"/>
              <a:gd name="connsiteY0" fmla="*/ 0 h 6858000"/>
              <a:gd name="connsiteX1" fmla="*/ 5162551 w 5162551"/>
              <a:gd name="connsiteY1" fmla="*/ 0 h 6858000"/>
              <a:gd name="connsiteX2" fmla="*/ 5162551 w 5162551"/>
              <a:gd name="connsiteY2" fmla="*/ 6858000 h 6858000"/>
              <a:gd name="connsiteX3" fmla="*/ 0 w 516255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2551" h="6858000">
                <a:moveTo>
                  <a:pt x="0" y="0"/>
                </a:moveTo>
                <a:lnTo>
                  <a:pt x="5162551" y="0"/>
                </a:lnTo>
                <a:lnTo>
                  <a:pt x="516255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Rectangle 4">
            <a:extLst>
              <a:ext uri="{FF2B5EF4-FFF2-40B4-BE49-F238E27FC236}">
                <a16:creationId xmlns:a16="http://schemas.microsoft.com/office/drawing/2014/main" id="{EB0AD7FC-F9E7-45D4-8C33-BBDE5AB72937}"/>
              </a:ext>
            </a:extLst>
          </p:cNvPr>
          <p:cNvSpPr/>
          <p:nvPr/>
        </p:nvSpPr>
        <p:spPr>
          <a:xfrm>
            <a:off x="3901439" y="3815443"/>
            <a:ext cx="1908811" cy="2164510"/>
          </a:xfrm>
          <a:prstGeom prst="rect">
            <a:avLst/>
          </a:prstGeom>
          <a:noFill/>
          <a:ln w="57150">
            <a:solidFill>
              <a:srgbClr val="026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ymbol zastępczy tekstu 23">
            <a:extLst>
              <a:ext uri="{FF2B5EF4-FFF2-40B4-BE49-F238E27FC236}">
                <a16:creationId xmlns:a16="http://schemas.microsoft.com/office/drawing/2014/main" id="{927A6410-4062-4CE2-83F7-8DBBB6A12C6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37365" y="2247900"/>
            <a:ext cx="3453249" cy="3789524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"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Lorem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magna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ad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minim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veniam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quis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nostrud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exercitation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ullamco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nisi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aliquip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ex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commodo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consequat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</a:t>
            </a:r>
            <a:r>
              <a:rPr lang="en-GB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aute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irure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voluptate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velit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esse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cillum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eu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fugiat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nulla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pariatur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"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Lorem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magna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ad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minim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veniam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quis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nostrud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exercitation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ullamco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nisi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aliquip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ex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commodo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consequat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</a:t>
            </a:r>
            <a:r>
              <a:rPr lang="en-GB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aute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irure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volupta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9" name="Symbol zastępczy tekstu 17">
            <a:extLst>
              <a:ext uri="{FF2B5EF4-FFF2-40B4-BE49-F238E27FC236}">
                <a16:creationId xmlns:a16="http://schemas.microsoft.com/office/drawing/2014/main" id="{837FF38F-25F1-4FA7-BA24-4D925426C0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16985" y="4253853"/>
            <a:ext cx="790244" cy="1529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500" b="1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2</a:t>
            </a:r>
          </a:p>
        </p:txBody>
      </p:sp>
      <p:sp>
        <p:nvSpPr>
          <p:cNvPr id="21" name="Symbol zastępczy tekstu 23">
            <a:extLst>
              <a:ext uri="{FF2B5EF4-FFF2-40B4-BE49-F238E27FC236}">
                <a16:creationId xmlns:a16="http://schemas.microsoft.com/office/drawing/2014/main" id="{FDA8C303-5EF7-4D18-BB5B-3ECB81D8E36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6200000">
            <a:off x="4406860" y="4632304"/>
            <a:ext cx="2164510" cy="370222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Lorem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endParaRPr lang="pl-PL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6" name="Right Triangle 6">
            <a:extLst>
              <a:ext uri="{FF2B5EF4-FFF2-40B4-BE49-F238E27FC236}">
                <a16:creationId xmlns:a16="http://schemas.microsoft.com/office/drawing/2014/main" id="{66AAE465-4DD0-41C1-9BF6-EA791A35A53A}"/>
              </a:ext>
            </a:extLst>
          </p:cNvPr>
          <p:cNvSpPr/>
          <p:nvPr userDrawn="1"/>
        </p:nvSpPr>
        <p:spPr>
          <a:xfrm rot="5400000">
            <a:off x="6799905" y="1372627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27" name="Symbol zastępczy tekstu 10">
            <a:extLst>
              <a:ext uri="{FF2B5EF4-FFF2-40B4-BE49-F238E27FC236}">
                <a16:creationId xmlns:a16="http://schemas.microsoft.com/office/drawing/2014/main" id="{D6A4864D-2681-450F-BADF-C6D55C7DF1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83922" y="820576"/>
            <a:ext cx="5508077" cy="8430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pic>
        <p:nvPicPr>
          <p:cNvPr id="14" name="Grafika 13">
            <a:extLst>
              <a:ext uri="{FF2B5EF4-FFF2-40B4-BE49-F238E27FC236}">
                <a16:creationId xmlns:a16="http://schemas.microsoft.com/office/drawing/2014/main" id="{FCE443F1-8872-4F2D-9E2E-B6F6E1B56DF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20651" y="484264"/>
            <a:ext cx="1400300" cy="48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281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6">
            <a:extLst>
              <a:ext uri="{FF2B5EF4-FFF2-40B4-BE49-F238E27FC236}">
                <a16:creationId xmlns:a16="http://schemas.microsoft.com/office/drawing/2014/main" id="{2D26AFAA-D35B-4B54-BCB4-B76285B0E838}"/>
              </a:ext>
            </a:extLst>
          </p:cNvPr>
          <p:cNvSpPr/>
          <p:nvPr userDrawn="1"/>
        </p:nvSpPr>
        <p:spPr>
          <a:xfrm rot="5400000">
            <a:off x="580080" y="944002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2" name="Symbol zastępczy tekstu 10">
            <a:extLst>
              <a:ext uri="{FF2B5EF4-FFF2-40B4-BE49-F238E27FC236}">
                <a16:creationId xmlns:a16="http://schemas.microsoft.com/office/drawing/2014/main" id="{ECF1B017-D1E0-403C-BD68-C2EFFF099F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4097" y="391951"/>
            <a:ext cx="6253162" cy="628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pic>
        <p:nvPicPr>
          <p:cNvPr id="7" name="Symbol zastępczy obrazu 4" descr="Obraz zawierający płot, trawa, zewnętrzne, budynek&#10;&#10;Opis wygenerowany automatycznie">
            <a:extLst>
              <a:ext uri="{FF2B5EF4-FFF2-40B4-BE49-F238E27FC236}">
                <a16:creationId xmlns:a16="http://schemas.microsoft.com/office/drawing/2014/main" id="{A53E959F-1993-4C5C-A24A-2B020B85BB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1" r="15761"/>
          <a:stretch>
            <a:fillRect/>
          </a:stretch>
        </p:blipFill>
        <p:spPr>
          <a:xfrm>
            <a:off x="9550399" y="0"/>
            <a:ext cx="2641602" cy="6858000"/>
          </a:xfrm>
          <a:custGeom>
            <a:avLst/>
            <a:gdLst>
              <a:gd name="connsiteX0" fmla="*/ 0 w 2641602"/>
              <a:gd name="connsiteY0" fmla="*/ 0 h 6858000"/>
              <a:gd name="connsiteX1" fmla="*/ 2641602 w 2641602"/>
              <a:gd name="connsiteY1" fmla="*/ 0 h 6858000"/>
              <a:gd name="connsiteX2" fmla="*/ 2641602 w 2641602"/>
              <a:gd name="connsiteY2" fmla="*/ 6858000 h 6858000"/>
              <a:gd name="connsiteX3" fmla="*/ 0 w 26416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2" h="6858000">
                <a:moveTo>
                  <a:pt x="0" y="0"/>
                </a:moveTo>
                <a:lnTo>
                  <a:pt x="2641602" y="0"/>
                </a:lnTo>
                <a:lnTo>
                  <a:pt x="26416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9" name="Group 7">
            <a:extLst>
              <a:ext uri="{FF2B5EF4-FFF2-40B4-BE49-F238E27FC236}">
                <a16:creationId xmlns:a16="http://schemas.microsoft.com/office/drawing/2014/main" id="{8735C6A7-A7C8-4D03-91A7-9EA4EE1C7B21}"/>
              </a:ext>
            </a:extLst>
          </p:cNvPr>
          <p:cNvGrpSpPr/>
          <p:nvPr userDrawn="1"/>
        </p:nvGrpSpPr>
        <p:grpSpPr>
          <a:xfrm>
            <a:off x="1899920" y="4273913"/>
            <a:ext cx="4215429" cy="1097787"/>
            <a:chOff x="1861820" y="4724868"/>
            <a:chExt cx="4215429" cy="1097787"/>
          </a:xfrm>
        </p:grpSpPr>
        <p:cxnSp>
          <p:nvCxnSpPr>
            <p:cNvPr id="26" name="Straight Connector 19">
              <a:extLst>
                <a:ext uri="{FF2B5EF4-FFF2-40B4-BE49-F238E27FC236}">
                  <a16:creationId xmlns:a16="http://schemas.microsoft.com/office/drawing/2014/main" id="{48E4589B-F3D7-4DB8-9340-6B59A27708B2}"/>
                </a:ext>
              </a:extLst>
            </p:cNvPr>
            <p:cNvCxnSpPr>
              <a:cxnSpLocks/>
            </p:cNvCxnSpPr>
            <p:nvPr/>
          </p:nvCxnSpPr>
          <p:spPr>
            <a:xfrm>
              <a:off x="1861820" y="4724868"/>
              <a:ext cx="0" cy="1097787"/>
            </a:xfrm>
            <a:prstGeom prst="line">
              <a:avLst/>
            </a:prstGeom>
            <a:ln w="38100">
              <a:solidFill>
                <a:srgbClr val="0269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3">
              <a:extLst>
                <a:ext uri="{FF2B5EF4-FFF2-40B4-BE49-F238E27FC236}">
                  <a16:creationId xmlns:a16="http://schemas.microsoft.com/office/drawing/2014/main" id="{2D6FD398-144A-49C2-A084-9FB56B8427ED}"/>
                </a:ext>
              </a:extLst>
            </p:cNvPr>
            <p:cNvCxnSpPr>
              <a:cxnSpLocks/>
            </p:cNvCxnSpPr>
            <p:nvPr/>
          </p:nvCxnSpPr>
          <p:spPr>
            <a:xfrm>
              <a:off x="6077249" y="4724868"/>
              <a:ext cx="0" cy="1097787"/>
            </a:xfrm>
            <a:prstGeom prst="line">
              <a:avLst/>
            </a:prstGeom>
            <a:ln w="38100">
              <a:solidFill>
                <a:srgbClr val="0269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Straight Connector 34">
            <a:extLst>
              <a:ext uri="{FF2B5EF4-FFF2-40B4-BE49-F238E27FC236}">
                <a16:creationId xmlns:a16="http://schemas.microsoft.com/office/drawing/2014/main" id="{50CC3FAE-EBC1-4CC9-B04C-371887269FE7}"/>
              </a:ext>
            </a:extLst>
          </p:cNvPr>
          <p:cNvCxnSpPr>
            <a:cxnSpLocks/>
          </p:cNvCxnSpPr>
          <p:nvPr/>
        </p:nvCxnSpPr>
        <p:spPr>
          <a:xfrm>
            <a:off x="1899920" y="2307115"/>
            <a:ext cx="0" cy="1097787"/>
          </a:xfrm>
          <a:prstGeom prst="line">
            <a:avLst/>
          </a:prstGeom>
          <a:ln w="38100">
            <a:solidFill>
              <a:srgbClr val="0269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28">
            <a:extLst>
              <a:ext uri="{FF2B5EF4-FFF2-40B4-BE49-F238E27FC236}">
                <a16:creationId xmlns:a16="http://schemas.microsoft.com/office/drawing/2014/main" id="{48E5CF7A-D7AB-43F2-8F36-609F798D14F7}"/>
              </a:ext>
            </a:extLst>
          </p:cNvPr>
          <p:cNvCxnSpPr>
            <a:cxnSpLocks/>
          </p:cNvCxnSpPr>
          <p:nvPr/>
        </p:nvCxnSpPr>
        <p:spPr>
          <a:xfrm>
            <a:off x="6115349" y="2307115"/>
            <a:ext cx="0" cy="1097787"/>
          </a:xfrm>
          <a:prstGeom prst="line">
            <a:avLst/>
          </a:prstGeom>
          <a:ln w="38100">
            <a:solidFill>
              <a:srgbClr val="0269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Symbol zastępczy tekstu 17">
            <a:extLst>
              <a:ext uri="{FF2B5EF4-FFF2-40B4-BE49-F238E27FC236}">
                <a16:creationId xmlns:a16="http://schemas.microsoft.com/office/drawing/2014/main" id="{81A1E51E-970E-4D33-881D-5B92172D63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713" y="2357725"/>
            <a:ext cx="489358" cy="894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>
                <a:solidFill>
                  <a:srgbClr val="026937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1</a:t>
            </a:r>
          </a:p>
        </p:txBody>
      </p:sp>
      <p:sp>
        <p:nvSpPr>
          <p:cNvPr id="47" name="Symbol zastępczy tekstu 17">
            <a:extLst>
              <a:ext uri="{FF2B5EF4-FFF2-40B4-BE49-F238E27FC236}">
                <a16:creationId xmlns:a16="http://schemas.microsoft.com/office/drawing/2014/main" id="{3EE3BE56-B338-4568-9341-5EB6095C129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5075" y="4330967"/>
            <a:ext cx="640897" cy="894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>
                <a:solidFill>
                  <a:srgbClr val="026937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2</a:t>
            </a:r>
          </a:p>
        </p:txBody>
      </p:sp>
      <p:sp>
        <p:nvSpPr>
          <p:cNvPr id="49" name="Symbol zastępczy tekstu 17">
            <a:extLst>
              <a:ext uri="{FF2B5EF4-FFF2-40B4-BE49-F238E27FC236}">
                <a16:creationId xmlns:a16="http://schemas.microsoft.com/office/drawing/2014/main" id="{6152D0AF-85E2-4345-BBBB-F228E0D51BE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56666" y="4330967"/>
            <a:ext cx="640897" cy="894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>
                <a:solidFill>
                  <a:srgbClr val="026937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4</a:t>
            </a:r>
          </a:p>
        </p:txBody>
      </p:sp>
      <p:sp>
        <p:nvSpPr>
          <p:cNvPr id="51" name="Symbol zastępczy tekstu 17">
            <a:extLst>
              <a:ext uri="{FF2B5EF4-FFF2-40B4-BE49-F238E27FC236}">
                <a16:creationId xmlns:a16="http://schemas.microsoft.com/office/drawing/2014/main" id="{26A7DCAC-6BF3-4CF2-A29D-76D18B62E7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56666" y="2358716"/>
            <a:ext cx="640897" cy="894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>
                <a:solidFill>
                  <a:srgbClr val="026937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3</a:t>
            </a:r>
          </a:p>
        </p:txBody>
      </p:sp>
      <p:sp>
        <p:nvSpPr>
          <p:cNvPr id="55" name="Symbol zastępczy tekstu 23">
            <a:extLst>
              <a:ext uri="{FF2B5EF4-FFF2-40B4-BE49-F238E27FC236}">
                <a16:creationId xmlns:a16="http://schemas.microsoft.com/office/drawing/2014/main" id="{51845B07-76AA-47DD-A71E-893C30B130B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317705" y="2789408"/>
            <a:ext cx="2204356" cy="9634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6" name="Symbol zastępczy tekstu 23">
            <a:extLst>
              <a:ext uri="{FF2B5EF4-FFF2-40B4-BE49-F238E27FC236}">
                <a16:creationId xmlns:a16="http://schemas.microsoft.com/office/drawing/2014/main" id="{2094830B-DAF0-46C8-821F-3E82287067B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317705" y="4781135"/>
            <a:ext cx="2204356" cy="9634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7" name="Symbol zastępczy tekstu 23">
            <a:extLst>
              <a:ext uri="{FF2B5EF4-FFF2-40B4-BE49-F238E27FC236}">
                <a16:creationId xmlns:a16="http://schemas.microsoft.com/office/drawing/2014/main" id="{E22C6660-79B1-4297-A53E-13FB2C1696C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44301" y="2789408"/>
            <a:ext cx="2204356" cy="9634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8" name="Symbol zastępczy tekstu 23">
            <a:extLst>
              <a:ext uri="{FF2B5EF4-FFF2-40B4-BE49-F238E27FC236}">
                <a16:creationId xmlns:a16="http://schemas.microsoft.com/office/drawing/2014/main" id="{811EA9EF-CC9B-49D4-B139-F63DB1A8F0F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44301" y="4781135"/>
            <a:ext cx="2204356" cy="9634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0" name="Symbol zastępczy tekstu 10">
            <a:extLst>
              <a:ext uri="{FF2B5EF4-FFF2-40B4-BE49-F238E27FC236}">
                <a16:creationId xmlns:a16="http://schemas.microsoft.com/office/drawing/2014/main" id="{065DAFB9-A21E-4E2F-AE2B-0D7D2E6D38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326958" y="2380359"/>
            <a:ext cx="2488653" cy="369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5A5A5A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Działanie 1</a:t>
            </a:r>
          </a:p>
        </p:txBody>
      </p:sp>
      <p:sp>
        <p:nvSpPr>
          <p:cNvPr id="62" name="Symbol zastępczy tekstu 10">
            <a:extLst>
              <a:ext uri="{FF2B5EF4-FFF2-40B4-BE49-F238E27FC236}">
                <a16:creationId xmlns:a16="http://schemas.microsoft.com/office/drawing/2014/main" id="{DAE53025-E836-403B-823D-765258B7520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326958" y="4333832"/>
            <a:ext cx="2488653" cy="369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5A5A5A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Działanie 2</a:t>
            </a:r>
          </a:p>
        </p:txBody>
      </p:sp>
      <p:sp>
        <p:nvSpPr>
          <p:cNvPr id="65" name="Symbol zastępczy tekstu 10">
            <a:extLst>
              <a:ext uri="{FF2B5EF4-FFF2-40B4-BE49-F238E27FC236}">
                <a16:creationId xmlns:a16="http://schemas.microsoft.com/office/drawing/2014/main" id="{C57FA426-6271-4780-86BA-837F1ED5961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44763" y="2380359"/>
            <a:ext cx="2488653" cy="369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5A5A5A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Działanie 3</a:t>
            </a:r>
          </a:p>
        </p:txBody>
      </p:sp>
      <p:sp>
        <p:nvSpPr>
          <p:cNvPr id="66" name="Symbol zastępczy tekstu 10">
            <a:extLst>
              <a:ext uri="{FF2B5EF4-FFF2-40B4-BE49-F238E27FC236}">
                <a16:creationId xmlns:a16="http://schemas.microsoft.com/office/drawing/2014/main" id="{58D9F231-BFA4-46D6-9713-99F3EB31E90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544763" y="4333832"/>
            <a:ext cx="2488653" cy="369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5A5A5A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Działanie 4</a:t>
            </a:r>
          </a:p>
        </p:txBody>
      </p:sp>
      <p:pic>
        <p:nvPicPr>
          <p:cNvPr id="24" name="Grafika 23">
            <a:extLst>
              <a:ext uri="{FF2B5EF4-FFF2-40B4-BE49-F238E27FC236}">
                <a16:creationId xmlns:a16="http://schemas.microsoft.com/office/drawing/2014/main" id="{E4371656-3EDC-44B1-8767-6A293218C62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210399" y="487045"/>
            <a:ext cx="1400400" cy="48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992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Symbol zastępczy obrazu 5">
            <a:extLst>
              <a:ext uri="{FF2B5EF4-FFF2-40B4-BE49-F238E27FC236}">
                <a16:creationId xmlns:a16="http://schemas.microsoft.com/office/drawing/2014/main" id="{8537EDB9-3850-4094-A888-6B8114FCB4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Prostokąt 24">
            <a:extLst>
              <a:ext uri="{FF2B5EF4-FFF2-40B4-BE49-F238E27FC236}">
                <a16:creationId xmlns:a16="http://schemas.microsoft.com/office/drawing/2014/main" id="{ACB7C131-16A0-4F5A-AE13-6E09D673E514}"/>
              </a:ext>
            </a:extLst>
          </p:cNvPr>
          <p:cNvSpPr/>
          <p:nvPr userDrawn="1"/>
        </p:nvSpPr>
        <p:spPr>
          <a:xfrm>
            <a:off x="-1" y="-5554"/>
            <a:ext cx="12191999" cy="5717296"/>
          </a:xfrm>
          <a:prstGeom prst="rect">
            <a:avLst/>
          </a:prstGeom>
          <a:solidFill>
            <a:srgbClr val="000000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rgbClr val="026937"/>
              </a:solidFill>
            </a:endParaRPr>
          </a:p>
        </p:txBody>
      </p:sp>
      <p:sp>
        <p:nvSpPr>
          <p:cNvPr id="27" name="Prostokąt 26">
            <a:extLst>
              <a:ext uri="{FF2B5EF4-FFF2-40B4-BE49-F238E27FC236}">
                <a16:creationId xmlns:a16="http://schemas.microsoft.com/office/drawing/2014/main" id="{CFA3AB71-7B15-4E07-A174-3B0C509AB45E}"/>
              </a:ext>
            </a:extLst>
          </p:cNvPr>
          <p:cNvSpPr/>
          <p:nvPr userDrawn="1"/>
        </p:nvSpPr>
        <p:spPr>
          <a:xfrm>
            <a:off x="1" y="5684808"/>
            <a:ext cx="12192000" cy="1173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bg1"/>
              </a:solidFill>
            </a:endParaRPr>
          </a:p>
        </p:txBody>
      </p:sp>
      <p:sp>
        <p:nvSpPr>
          <p:cNvPr id="29" name="TextBox 8">
            <a:extLst>
              <a:ext uri="{FF2B5EF4-FFF2-40B4-BE49-F238E27FC236}">
                <a16:creationId xmlns:a16="http://schemas.microsoft.com/office/drawing/2014/main" id="{3365AB9A-5C84-4860-A22E-11682D27998C}"/>
              </a:ext>
            </a:extLst>
          </p:cNvPr>
          <p:cNvSpPr txBox="1"/>
          <p:nvPr userDrawn="1"/>
        </p:nvSpPr>
        <p:spPr>
          <a:xfrm flipH="1">
            <a:off x="1137827" y="6110360"/>
            <a:ext cx="3453249" cy="31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1100" b="1" spc="600" dirty="0">
                <a:solidFill>
                  <a:schemeClr val="tx2"/>
                </a:solidFill>
              </a:rPr>
              <a:t>ZAPRASZAMY NA:</a:t>
            </a:r>
          </a:p>
        </p:txBody>
      </p:sp>
      <p:sp>
        <p:nvSpPr>
          <p:cNvPr id="30" name="TextBox 8">
            <a:extLst>
              <a:ext uri="{FF2B5EF4-FFF2-40B4-BE49-F238E27FC236}">
                <a16:creationId xmlns:a16="http://schemas.microsoft.com/office/drawing/2014/main" id="{79C7E0AC-2DA7-40CF-8C61-A9D0487720B6}"/>
              </a:ext>
            </a:extLst>
          </p:cNvPr>
          <p:cNvSpPr txBox="1"/>
          <p:nvPr userDrawn="1"/>
        </p:nvSpPr>
        <p:spPr>
          <a:xfrm flipH="1">
            <a:off x="4245157" y="6152638"/>
            <a:ext cx="7078534" cy="257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800" dirty="0">
                <a:solidFill>
                  <a:schemeClr val="tx2"/>
                </a:solidFill>
              </a:rPr>
              <a:t>www.nfosigw.gov.pl                               NFOŚiGW                              Narodowy Fundusz Ochrony Środowiska i Gospodarki Wodnej</a:t>
            </a:r>
          </a:p>
        </p:txBody>
      </p:sp>
      <p:pic>
        <p:nvPicPr>
          <p:cNvPr id="31" name="Grafika 30">
            <a:extLst>
              <a:ext uri="{FF2B5EF4-FFF2-40B4-BE49-F238E27FC236}">
                <a16:creationId xmlns:a16="http://schemas.microsoft.com/office/drawing/2014/main" id="{1BB4A8D5-42FD-4A01-973A-A70C607F0F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457829" y="6140191"/>
            <a:ext cx="289359" cy="289359"/>
          </a:xfrm>
          <a:prstGeom prst="rect">
            <a:avLst/>
          </a:prstGeom>
        </p:spPr>
      </p:pic>
      <p:pic>
        <p:nvPicPr>
          <p:cNvPr id="32" name="Grafika 31">
            <a:extLst>
              <a:ext uri="{FF2B5EF4-FFF2-40B4-BE49-F238E27FC236}">
                <a16:creationId xmlns:a16="http://schemas.microsoft.com/office/drawing/2014/main" id="{EF8B1AB5-2BBF-4B61-AAA3-44CDF46571B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412452" y="6155776"/>
            <a:ext cx="289359" cy="289359"/>
          </a:xfrm>
          <a:prstGeom prst="rect">
            <a:avLst/>
          </a:prstGeom>
        </p:spPr>
      </p:pic>
      <p:pic>
        <p:nvPicPr>
          <p:cNvPr id="33" name="Grafika 32">
            <a:extLst>
              <a:ext uri="{FF2B5EF4-FFF2-40B4-BE49-F238E27FC236}">
                <a16:creationId xmlns:a16="http://schemas.microsoft.com/office/drawing/2014/main" id="{204B1F51-A1AC-47DD-9912-6CFCBBF8C3F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203185" y="6140191"/>
            <a:ext cx="289359" cy="289359"/>
          </a:xfrm>
          <a:prstGeom prst="rect">
            <a:avLst/>
          </a:prstGeom>
        </p:spPr>
      </p:pic>
      <p:sp>
        <p:nvSpPr>
          <p:cNvPr id="39" name="Symbol zastępczy tekstu 17">
            <a:extLst>
              <a:ext uri="{FF2B5EF4-FFF2-40B4-BE49-F238E27FC236}">
                <a16:creationId xmlns:a16="http://schemas.microsoft.com/office/drawing/2014/main" id="{7D3BEF6A-D252-44DD-B53A-24359F9BF8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" y="4166968"/>
            <a:ext cx="12191998" cy="3584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Imię i Nazwisko   |   +48 123 123 123   |   adres@nfosigw.gov.pl </a:t>
            </a:r>
          </a:p>
        </p:txBody>
      </p:sp>
      <p:grpSp>
        <p:nvGrpSpPr>
          <p:cNvPr id="14" name="Group 3">
            <a:extLst>
              <a:ext uri="{FF2B5EF4-FFF2-40B4-BE49-F238E27FC236}">
                <a16:creationId xmlns:a16="http://schemas.microsoft.com/office/drawing/2014/main" id="{E8E57204-B13E-47B9-B441-08579C0DDBF7}"/>
              </a:ext>
            </a:extLst>
          </p:cNvPr>
          <p:cNvGrpSpPr/>
          <p:nvPr userDrawn="1"/>
        </p:nvGrpSpPr>
        <p:grpSpPr>
          <a:xfrm>
            <a:off x="2058431" y="2665080"/>
            <a:ext cx="8578866" cy="1270471"/>
            <a:chOff x="6427107" y="770951"/>
            <a:chExt cx="8578866" cy="1270471"/>
          </a:xfrm>
        </p:grpSpPr>
        <p:sp>
          <p:nvSpPr>
            <p:cNvPr id="15" name="TextBox 4">
              <a:extLst>
                <a:ext uri="{FF2B5EF4-FFF2-40B4-BE49-F238E27FC236}">
                  <a16:creationId xmlns:a16="http://schemas.microsoft.com/office/drawing/2014/main" id="{71104D7A-6150-439D-B280-03F87423CCDE}"/>
                </a:ext>
              </a:extLst>
            </p:cNvPr>
            <p:cNvSpPr txBox="1"/>
            <p:nvPr/>
          </p:nvSpPr>
          <p:spPr>
            <a:xfrm>
              <a:off x="6427107" y="770951"/>
              <a:ext cx="857886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6600" b="1" dirty="0">
                  <a:solidFill>
                    <a:schemeClr val="bg1"/>
                  </a:solidFill>
                  <a:latin typeface="+mj-lt"/>
                </a:rPr>
                <a:t>Dziękuję za uwagę</a:t>
              </a:r>
              <a:endParaRPr lang="en-US" sz="6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6" name="Right Triangle 5">
              <a:extLst>
                <a:ext uri="{FF2B5EF4-FFF2-40B4-BE49-F238E27FC236}">
                  <a16:creationId xmlns:a16="http://schemas.microsoft.com/office/drawing/2014/main" id="{E7398576-06DC-4D47-AFBC-B29EAC92DC31}"/>
                </a:ext>
              </a:extLst>
            </p:cNvPr>
            <p:cNvSpPr/>
            <p:nvPr/>
          </p:nvSpPr>
          <p:spPr>
            <a:xfrm rot="5400000">
              <a:off x="6577427" y="1789745"/>
              <a:ext cx="257609" cy="245745"/>
            </a:xfrm>
            <a:prstGeom prst="rtTriangle">
              <a:avLst/>
            </a:prstGeom>
            <a:solidFill>
              <a:srgbClr val="026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00397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1441A1B-F569-448A-B9A8-6B4E1E203B91}"/>
              </a:ext>
            </a:extLst>
          </p:cNvPr>
          <p:cNvSpPr txBox="1"/>
          <p:nvPr userDrawn="1"/>
        </p:nvSpPr>
        <p:spPr>
          <a:xfrm>
            <a:off x="11343511" y="6335731"/>
            <a:ext cx="46511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Raleway Light"/>
              </a:rPr>
              <a:pPr algn="ctr"/>
              <a:t>‹#›</a:t>
            </a:fld>
            <a:endParaRPr lang="id-ID" sz="1800" b="1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Raleway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441A1B-F569-448A-B9A8-6B4E1E203B91}"/>
              </a:ext>
            </a:extLst>
          </p:cNvPr>
          <p:cNvSpPr txBox="1"/>
          <p:nvPr userDrawn="1"/>
        </p:nvSpPr>
        <p:spPr>
          <a:xfrm>
            <a:off x="396111" y="6335731"/>
            <a:ext cx="46511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Raleway Light"/>
              </a:rPr>
              <a:pPr algn="ctr"/>
              <a:t>‹#›</a:t>
            </a:fld>
            <a:endParaRPr lang="id-ID" sz="18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Raleway Light"/>
            </a:endParaRPr>
          </a:p>
        </p:txBody>
      </p:sp>
    </p:spTree>
    <p:extLst>
      <p:ext uri="{BB962C8B-B14F-4D97-AF65-F5344CB8AC3E}">
        <p14:creationId xmlns:p14="http://schemas.microsoft.com/office/powerpoint/2010/main" val="1760402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77" r:id="rId3"/>
    <p:sldLayoutId id="2147483657" r:id="rId4"/>
    <p:sldLayoutId id="2147483651" r:id="rId5"/>
    <p:sldLayoutId id="2147483678" r:id="rId6"/>
    <p:sldLayoutId id="2147483679" r:id="rId7"/>
    <p:sldLayoutId id="2147483681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fosigw.gov.pl/oferta-finansowania/srodki-krajowe/informacje-ogolne/kryteria-wyboru-przedsiewziec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55C6D79-84AD-469A-9215-7D369192E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4142" y="2593780"/>
            <a:ext cx="9705975" cy="2531893"/>
          </a:xfrm>
        </p:spPr>
        <p:txBody>
          <a:bodyPr/>
          <a:lstStyle/>
          <a:p>
            <a:pPr algn="r"/>
            <a:r>
              <a:rPr lang="pl-PL" sz="3200" dirty="0"/>
              <a:t>Wsparcie dla Innowacji sprzyjających </a:t>
            </a:r>
            <a:r>
              <a:rPr lang="pl-PL" sz="3200" dirty="0" err="1"/>
              <a:t>zasobooszczędnej</a:t>
            </a:r>
            <a:r>
              <a:rPr lang="pl-PL" sz="3200" dirty="0"/>
              <a:t> i niskoemisyjnej gospodarce </a:t>
            </a:r>
            <a:r>
              <a:rPr lang="pl-PL" sz="3200" dirty="0" smtClean="0"/>
              <a:t/>
            </a:r>
            <a:br>
              <a:rPr lang="pl-PL" sz="3200" dirty="0" smtClean="0"/>
            </a:br>
            <a:r>
              <a:rPr lang="pl-PL" sz="3200" dirty="0" smtClean="0"/>
              <a:t>Część </a:t>
            </a:r>
            <a:r>
              <a:rPr lang="pl-PL" sz="3200" dirty="0"/>
              <a:t>1) Sokół – wdrożenie innowacyjnych technologii </a:t>
            </a:r>
            <a:r>
              <a:rPr lang="pl-PL" sz="3200" dirty="0" smtClean="0"/>
              <a:t>środowiskowych</a:t>
            </a:r>
            <a:br>
              <a:rPr lang="pl-PL" sz="3200" dirty="0" smtClean="0"/>
            </a:br>
            <a:r>
              <a:rPr lang="pl-PL" sz="2800" dirty="0" smtClean="0"/>
              <a:t/>
            </a:r>
            <a:br>
              <a:rPr lang="pl-PL" sz="2800" dirty="0" smtClean="0"/>
            </a:br>
            <a:r>
              <a:rPr lang="pl-PL" sz="2800" dirty="0" smtClean="0"/>
              <a:t>OCENA FINANSOWA WNIOSKÓW</a:t>
            </a:r>
            <a:r>
              <a:rPr lang="pl-PL" dirty="0"/>
              <a:t/>
            </a:r>
            <a:br>
              <a:rPr lang="pl-PL" dirty="0"/>
            </a:br>
            <a:endParaRPr lang="pl-PL" sz="2800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9228ABCB-4920-40FE-8196-2DEAD828CA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 smtClean="0"/>
              <a:t>Ewa Mierzwińska-Nowak, Departament Analiz Finansowych</a:t>
            </a:r>
            <a:endParaRPr lang="pl-PL" dirty="0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175E949F-3E5E-46CC-A18A-14BEB7D7EF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 smtClean="0"/>
              <a:t>Warszawa, 10.03.2020 r.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3387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l-PL" b="1" dirty="0"/>
              <a:t>Ocena finansowa </a:t>
            </a:r>
            <a:r>
              <a:rPr lang="pl-PL" b="1" dirty="0" smtClean="0"/>
              <a:t>– metodyka cd.</a:t>
            </a:r>
            <a:endParaRPr lang="pl-PL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07366" y="1536495"/>
            <a:ext cx="10491787" cy="4352576"/>
          </a:xfrm>
        </p:spPr>
        <p:txBody>
          <a:bodyPr/>
          <a:lstStyle/>
          <a:p>
            <a:r>
              <a:rPr lang="pl-PL" sz="2000" dirty="0"/>
              <a:t>Oczekiwane wartości badanych wskaźników finansowych podane są w dokumencie pn. </a:t>
            </a:r>
            <a:r>
              <a:rPr lang="pl-PL" sz="2000" i="1" dirty="0"/>
              <a:t>Metodyka oceny finansowej wniosku o dofinansowanie.</a:t>
            </a:r>
          </a:p>
          <a:p>
            <a:endParaRPr lang="pl-PL" sz="2000" i="1" dirty="0"/>
          </a:p>
          <a:p>
            <a:r>
              <a:rPr lang="pl-PL" sz="2000" dirty="0"/>
              <a:t>Wszelkie odstępstwa od wartości oczekiwanej wskaźników oraz wyniki oceny poszczególnych obszarów kryterium będą poddawane szczegółowej ocenie eksperckiej w celu ustalenia ich wpływu na ogólną ocenę bieżącej/prognozowanej działalności Wnioskodawcy. </a:t>
            </a:r>
          </a:p>
          <a:p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10877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C76CF57A-89D9-48CF-84F7-CB5B6FED41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lang="pl-PL" b="1" dirty="0"/>
              <a:t>Zbilansowanie źródeł finansowania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29D0CE7-21EC-42BC-B9E2-0590CA9BA8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0785" y="914400"/>
            <a:ext cx="8800052" cy="5587067"/>
          </a:xfrm>
        </p:spPr>
        <p:txBody>
          <a:bodyPr/>
          <a:lstStyle/>
          <a:p>
            <a:pPr algn="ctr"/>
            <a:r>
              <a:rPr lang="pl-PL" sz="2000" b="1" dirty="0"/>
              <a:t>Wysokość dofinansowania </a:t>
            </a:r>
            <a:r>
              <a:rPr lang="pl-PL" sz="2000" b="1" dirty="0" smtClean="0"/>
              <a:t>NFOŚiGW.</a:t>
            </a:r>
            <a:endParaRPr lang="pl-PL" sz="2000" b="1" dirty="0"/>
          </a:p>
          <a:p>
            <a:r>
              <a:rPr lang="pl-PL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Faza B+R: </a:t>
            </a:r>
          </a:p>
          <a:p>
            <a:r>
              <a:rPr lang="pl-PL" sz="2000" u="sng" dirty="0" smtClean="0"/>
              <a:t>dofinansowanie </a:t>
            </a:r>
            <a:r>
              <a:rPr lang="pl-PL" sz="2000" u="sng" dirty="0"/>
              <a:t>w formie </a:t>
            </a:r>
            <a:r>
              <a:rPr lang="pl-PL" sz="2000" u="sng" dirty="0" smtClean="0"/>
              <a:t>dotacji</a:t>
            </a:r>
            <a:r>
              <a:rPr lang="pl-PL" sz="2000" dirty="0" smtClean="0"/>
              <a:t>. Maksymalny poziom dofinansowania </a:t>
            </a:r>
          </a:p>
          <a:p>
            <a:r>
              <a:rPr lang="pl-PL" sz="2000" dirty="0" smtClean="0"/>
              <a:t>w przypadku:</a:t>
            </a:r>
          </a:p>
          <a:p>
            <a:r>
              <a:rPr lang="pl-PL" sz="2000" dirty="0" smtClean="0"/>
              <a:t>a) </a:t>
            </a:r>
            <a:r>
              <a:rPr lang="pl-PL" sz="2000" dirty="0"/>
              <a:t>Wnioskodawców, o których mowa w pkt </a:t>
            </a:r>
            <a:r>
              <a:rPr lang="pl-PL" sz="2000" dirty="0" smtClean="0"/>
              <a:t>7.4.1 programu (przedsiębiorcy):</a:t>
            </a:r>
          </a:p>
          <a:p>
            <a:pPr marL="342900" indent="-342900">
              <a:buFontTx/>
              <a:buChar char="-"/>
            </a:pPr>
            <a:r>
              <a:rPr lang="pl-PL" sz="2000" dirty="0" smtClean="0"/>
              <a:t>mikro i małych przedsiębiorstw – do 80% kosztów kwalifikowanych; </a:t>
            </a:r>
          </a:p>
          <a:p>
            <a:pPr marL="342900" indent="-342900">
              <a:buFontTx/>
              <a:buChar char="-"/>
            </a:pPr>
            <a:r>
              <a:rPr lang="pl-PL" sz="2000" dirty="0" smtClean="0"/>
              <a:t>średnich </a:t>
            </a:r>
            <a:r>
              <a:rPr lang="pl-PL" sz="2000" dirty="0"/>
              <a:t>przedsiębiorstw – do 70% kosztów kwalifikowanych; </a:t>
            </a:r>
          </a:p>
          <a:p>
            <a:pPr marL="342900" indent="-342900">
              <a:buFontTx/>
              <a:buChar char="-"/>
            </a:pPr>
            <a:r>
              <a:rPr lang="pl-PL" sz="2000" dirty="0"/>
              <a:t>dużych przedsiębiorstw – do 60% kosztów kwalifikowanych; </a:t>
            </a:r>
          </a:p>
          <a:p>
            <a:r>
              <a:rPr lang="pl-PL" sz="2000" dirty="0" smtClean="0"/>
              <a:t>b) </a:t>
            </a:r>
            <a:r>
              <a:rPr lang="pl-PL" sz="2000" dirty="0"/>
              <a:t>Wnioskodawców, o których mowa w pkt </a:t>
            </a:r>
            <a:r>
              <a:rPr lang="pl-PL" sz="2000" dirty="0" smtClean="0"/>
              <a:t>7.4.2 programu (</a:t>
            </a:r>
            <a:r>
              <a:rPr lang="pl-PL" sz="2000" dirty="0"/>
              <a:t>j</a:t>
            </a:r>
            <a:r>
              <a:rPr lang="pl-PL" sz="2000" dirty="0" smtClean="0"/>
              <a:t>ednostki </a:t>
            </a:r>
            <a:r>
              <a:rPr lang="pl-PL" sz="2000" dirty="0"/>
              <a:t>samorządu terytorialnego/ podmioty świadczące usługi publiczne w ramach realizacji zadań własnych jednostek samorządu </a:t>
            </a:r>
            <a:r>
              <a:rPr lang="pl-PL" sz="2000" dirty="0" smtClean="0"/>
              <a:t>terytorialnego) </a:t>
            </a:r>
            <a:endParaRPr lang="pl-PL" sz="2000" dirty="0"/>
          </a:p>
          <a:p>
            <a:r>
              <a:rPr lang="pl-PL" sz="2000" dirty="0" smtClean="0"/>
              <a:t>- do </a:t>
            </a:r>
            <a:r>
              <a:rPr lang="pl-PL" sz="2000" dirty="0"/>
              <a:t>100% kosztów </a:t>
            </a:r>
            <a:r>
              <a:rPr lang="pl-PL" sz="2000" dirty="0" smtClean="0"/>
              <a:t>kwalifikowanych.</a:t>
            </a:r>
            <a:endParaRPr lang="pl-PL" sz="2000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4200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464097" y="391951"/>
            <a:ext cx="7077606" cy="628650"/>
          </a:xfrm>
        </p:spPr>
        <p:txBody>
          <a:bodyPr/>
          <a:lstStyle/>
          <a:p>
            <a:pPr algn="ctr"/>
            <a:r>
              <a:rPr lang="pl-PL" b="1" dirty="0"/>
              <a:t>Zbilansowanie źródeł </a:t>
            </a:r>
            <a:r>
              <a:rPr lang="pl-PL" b="1" dirty="0" smtClean="0"/>
              <a:t>finansowania cd.</a:t>
            </a:r>
            <a:endParaRPr lang="pl-PL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24144" y="1020601"/>
            <a:ext cx="10491787" cy="5749315"/>
          </a:xfrm>
        </p:spPr>
        <p:txBody>
          <a:bodyPr/>
          <a:lstStyle/>
          <a:p>
            <a:pPr algn="ctr"/>
            <a:r>
              <a:rPr lang="pl-PL" sz="2000" b="1" dirty="0"/>
              <a:t>Wysokość dofinansowania NFOŚiGW.</a:t>
            </a:r>
          </a:p>
          <a:p>
            <a:r>
              <a:rPr lang="pl-PL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Faza B+R: </a:t>
            </a:r>
          </a:p>
          <a:p>
            <a:r>
              <a:rPr lang="pl-PL" sz="2000" u="sng" dirty="0"/>
              <a:t>dofinansowanie w formie </a:t>
            </a:r>
            <a:r>
              <a:rPr lang="pl-PL" sz="2000" u="sng" dirty="0" smtClean="0"/>
              <a:t>pożyczki</a:t>
            </a:r>
            <a:r>
              <a:rPr lang="pl-PL" sz="2000" dirty="0" smtClean="0"/>
              <a:t>. </a:t>
            </a:r>
            <a:r>
              <a:rPr lang="pl-PL" sz="2000" dirty="0"/>
              <a:t>Maksymalny poziom dofinansowania </a:t>
            </a:r>
          </a:p>
          <a:p>
            <a:r>
              <a:rPr lang="pl-PL" sz="2000" dirty="0"/>
              <a:t>w przypadku:</a:t>
            </a:r>
          </a:p>
          <a:p>
            <a:r>
              <a:rPr lang="pl-PL" sz="2000" dirty="0"/>
              <a:t>a) Wnioskodawców, o których mowa w pkt 7.4.1 programu (przedsiębiorcy):</a:t>
            </a:r>
          </a:p>
          <a:p>
            <a:pPr marL="342900" indent="-342900">
              <a:buFontTx/>
              <a:buChar char="-"/>
            </a:pPr>
            <a:r>
              <a:rPr lang="pl-PL" sz="2000" dirty="0" smtClean="0"/>
              <a:t>do 85% </a:t>
            </a:r>
            <a:r>
              <a:rPr lang="pl-PL" sz="2000" dirty="0"/>
              <a:t>kosztów kwalifikowanych; </a:t>
            </a:r>
          </a:p>
          <a:p>
            <a:r>
              <a:rPr lang="pl-PL" sz="2000" dirty="0" smtClean="0"/>
              <a:t>b</a:t>
            </a:r>
            <a:r>
              <a:rPr lang="pl-PL" sz="2000" dirty="0"/>
              <a:t>) Wnioskodawców, o których mowa w pkt 7.4.2 programu (jednostki samorządu terytorialnego/ podmioty świadczące usługi publiczne w ramach realizacji zadań własnych jednostek samorządu terytorialnego) </a:t>
            </a:r>
          </a:p>
          <a:p>
            <a:r>
              <a:rPr lang="pl-PL" sz="2000" dirty="0"/>
              <a:t>- do 100% kosztów kwalifikowanych.</a:t>
            </a:r>
          </a:p>
          <a:p>
            <a:endParaRPr lang="pl-PL" u="sng" dirty="0" smtClean="0"/>
          </a:p>
          <a:p>
            <a:pPr algn="ctr">
              <a:lnSpc>
                <a:spcPct val="100000"/>
              </a:lnSpc>
            </a:pPr>
            <a:r>
              <a:rPr lang="pl-PL" sz="1900" dirty="0" smtClean="0"/>
              <a:t>Istnieje </a:t>
            </a:r>
            <a:r>
              <a:rPr lang="pl-PL" sz="1900" dirty="0"/>
              <a:t>możliwość łączenia tych dwóch form wsparcia (pożyczka jako uzupełnienie do 100% kosztów </a:t>
            </a:r>
            <a:r>
              <a:rPr lang="pl-PL" sz="1900" dirty="0" smtClean="0"/>
              <a:t>kwalifikowanych), </a:t>
            </a:r>
            <a:r>
              <a:rPr lang="pl-PL" sz="1900" dirty="0"/>
              <a:t>z zastrzeżeniem projektów realizowanych w formule </a:t>
            </a:r>
            <a:r>
              <a:rPr lang="pl-PL" sz="1900" dirty="0" err="1"/>
              <a:t>project</a:t>
            </a:r>
            <a:r>
              <a:rPr lang="pl-PL" sz="1900" dirty="0"/>
              <a:t> </a:t>
            </a:r>
            <a:r>
              <a:rPr lang="pl-PL" sz="1900" dirty="0" err="1" smtClean="0"/>
              <a:t>finance</a:t>
            </a:r>
            <a:r>
              <a:rPr lang="pl-PL" sz="1900" dirty="0" smtClean="0"/>
              <a:t>.</a:t>
            </a:r>
            <a:endParaRPr lang="pl-PL" sz="1900" dirty="0"/>
          </a:p>
          <a:p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4391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464097" y="391951"/>
            <a:ext cx="6943382" cy="628650"/>
          </a:xfrm>
        </p:spPr>
        <p:txBody>
          <a:bodyPr/>
          <a:lstStyle/>
          <a:p>
            <a:pPr algn="ctr"/>
            <a:r>
              <a:rPr lang="pl-PL" b="1" dirty="0"/>
              <a:t>Zbilansowanie źródeł </a:t>
            </a:r>
            <a:r>
              <a:rPr lang="pl-PL" b="1" dirty="0" smtClean="0"/>
              <a:t>finansowania cd.</a:t>
            </a:r>
            <a:endParaRPr lang="pl-PL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24144" y="1020601"/>
            <a:ext cx="10491787" cy="5749315"/>
          </a:xfrm>
        </p:spPr>
        <p:txBody>
          <a:bodyPr/>
          <a:lstStyle/>
          <a:p>
            <a:pPr algn="ctr"/>
            <a:r>
              <a:rPr lang="pl-PL" sz="2000" b="1" dirty="0"/>
              <a:t>Wysokość dofinansowania NFOŚiGW.</a:t>
            </a:r>
          </a:p>
          <a:p>
            <a:r>
              <a:rPr lang="pl-PL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Faza </a:t>
            </a:r>
            <a:r>
              <a:rPr lang="pl-PL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B+R,  </a:t>
            </a:r>
            <a:r>
              <a:rPr lang="pl-PL" sz="2000" u="sng" dirty="0" smtClean="0"/>
              <a:t>dofinansowanie </a:t>
            </a:r>
            <a:r>
              <a:rPr lang="pl-PL" sz="2000" u="sng" dirty="0"/>
              <a:t>w formie </a:t>
            </a:r>
            <a:r>
              <a:rPr lang="pl-PL" sz="2000" u="sng" dirty="0" smtClean="0"/>
              <a:t>pożyczki</a:t>
            </a:r>
            <a:r>
              <a:rPr lang="pl-PL" sz="2000" u="sng" dirty="0"/>
              <a:t> </a:t>
            </a:r>
            <a:r>
              <a:rPr lang="pl-PL" sz="2000" u="sng" dirty="0" smtClean="0"/>
              <a:t>– cd.</a:t>
            </a:r>
            <a:endParaRPr lang="pl-PL" u="sng" dirty="0"/>
          </a:p>
          <a:p>
            <a:endParaRPr lang="pl-PL" dirty="0" smtClean="0"/>
          </a:p>
          <a:p>
            <a:pPr marL="342900" indent="-342900">
              <a:buFontTx/>
              <a:buChar char="-"/>
            </a:pPr>
            <a:r>
              <a:rPr lang="pl-PL" sz="2000" dirty="0" smtClean="0"/>
              <a:t>Kwota pożyczki do 5 mln zł,</a:t>
            </a:r>
          </a:p>
          <a:p>
            <a:pPr marL="342900" indent="-342900">
              <a:buFontTx/>
              <a:buChar char="-"/>
            </a:pPr>
            <a:r>
              <a:rPr lang="pl-PL" sz="2000" dirty="0" smtClean="0"/>
              <a:t>Oprocentowanie: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 smtClean="0"/>
              <a:t>rynkowe </a:t>
            </a:r>
            <a:r>
              <a:rPr lang="pl-PL" sz="1800" i="1" dirty="0" smtClean="0"/>
              <a:t>(oprocentowanie </a:t>
            </a:r>
            <a:r>
              <a:rPr lang="pl-PL" sz="1800" i="1" dirty="0"/>
              <a:t>na poziomie stopy referencyjnej ustalanej zgodnie z komunikatem Komisji Europejskiej w sprawie zmiany metody ustalania stóp referencyjnych i </a:t>
            </a:r>
            <a:r>
              <a:rPr lang="pl-PL" sz="1800" i="1" dirty="0" smtClean="0"/>
              <a:t>dyskontowych, Dz</a:t>
            </a:r>
            <a:r>
              <a:rPr lang="pl-PL" sz="1800" i="1" dirty="0"/>
              <a:t>. Urz. UE C 14, 19.01.2008, str. </a:t>
            </a:r>
            <a:r>
              <a:rPr lang="pl-PL" sz="1800" i="1" dirty="0" smtClean="0"/>
              <a:t>6 tj. 1,84</a:t>
            </a:r>
            <a:r>
              <a:rPr lang="pl-PL" sz="1800" i="1" dirty="0"/>
              <a:t>% + marża </a:t>
            </a:r>
            <a:r>
              <a:rPr lang="pl-PL" sz="1800" i="1" dirty="0" smtClean="0"/>
              <a:t>w </a:t>
            </a:r>
            <a:r>
              <a:rPr lang="pl-PL" sz="1800" i="1" dirty="0"/>
              <a:t>zależności od ratingu: 60-400 punktów </a:t>
            </a:r>
            <a:r>
              <a:rPr lang="pl-PL" sz="1800" i="1" dirty="0" smtClean="0"/>
              <a:t>bazowych),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 smtClean="0"/>
              <a:t>preferencyjne </a:t>
            </a:r>
            <a:r>
              <a:rPr lang="pl-PL" sz="1800" i="1" dirty="0"/>
              <a:t>(7.4.1 przedsiębiorcy: WIBOR 3M, nie mniej niż 1,5% </a:t>
            </a:r>
            <a:r>
              <a:rPr lang="pl-PL" sz="1800" i="1" dirty="0" smtClean="0"/>
              <a:t>w skali roku,</a:t>
            </a:r>
          </a:p>
          <a:p>
            <a:r>
              <a:rPr lang="pl-PL" sz="1800" i="1" dirty="0"/>
              <a:t> </a:t>
            </a:r>
            <a:r>
              <a:rPr lang="pl-PL" sz="1800" i="1" dirty="0" smtClean="0"/>
              <a:t>                              7.4.2 </a:t>
            </a:r>
            <a:r>
              <a:rPr lang="pl-PL" sz="1800" i="1" dirty="0"/>
              <a:t>pozostałe podmioty: 1,5% </a:t>
            </a:r>
            <a:r>
              <a:rPr lang="pl-PL" sz="1800" i="1" dirty="0" smtClean="0"/>
              <a:t>w skali roku)</a:t>
            </a:r>
            <a:endParaRPr lang="pl-PL" sz="1800" i="1" dirty="0"/>
          </a:p>
          <a:p>
            <a:r>
              <a:rPr lang="pl-PL" sz="2000" dirty="0" smtClean="0"/>
              <a:t>-   Pożyczka nie podlega umorzeniu.</a:t>
            </a: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160330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464097" y="391951"/>
            <a:ext cx="6859492" cy="628650"/>
          </a:xfrm>
        </p:spPr>
        <p:txBody>
          <a:bodyPr/>
          <a:lstStyle/>
          <a:p>
            <a:pPr algn="ctr"/>
            <a:r>
              <a:rPr lang="pl-PL" b="1" dirty="0"/>
              <a:t>Zbilansowanie źródeł </a:t>
            </a:r>
            <a:r>
              <a:rPr lang="pl-PL" b="1" dirty="0" smtClean="0"/>
              <a:t>finansowania cd.</a:t>
            </a:r>
            <a:endParaRPr lang="pl-PL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24144" y="1417739"/>
            <a:ext cx="10491787" cy="5352177"/>
          </a:xfrm>
        </p:spPr>
        <p:txBody>
          <a:bodyPr/>
          <a:lstStyle/>
          <a:p>
            <a:pPr algn="ctr"/>
            <a:r>
              <a:rPr lang="pl-PL" sz="2000" b="1" dirty="0"/>
              <a:t>Wysokość dofinansowania NFOŚiGW.</a:t>
            </a:r>
          </a:p>
          <a:p>
            <a:r>
              <a:rPr lang="pl-PL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Faza </a:t>
            </a:r>
            <a:r>
              <a:rPr lang="pl-PL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W: </a:t>
            </a:r>
            <a:endParaRPr lang="pl-PL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l-PL" sz="2000" u="sng" dirty="0"/>
              <a:t>dofinansowanie w formie </a:t>
            </a:r>
            <a:r>
              <a:rPr lang="pl-PL" sz="2000" u="sng" dirty="0" smtClean="0"/>
              <a:t>pożyczki</a:t>
            </a:r>
            <a:r>
              <a:rPr lang="pl-PL" sz="2000" dirty="0" smtClean="0"/>
              <a:t>. </a:t>
            </a:r>
            <a:r>
              <a:rPr lang="pl-PL" sz="2000" dirty="0"/>
              <a:t>Maksymalny poziom dofinansowania </a:t>
            </a:r>
          </a:p>
          <a:p>
            <a:r>
              <a:rPr lang="pl-PL" sz="2000" dirty="0"/>
              <a:t>w przypadku:</a:t>
            </a:r>
          </a:p>
          <a:p>
            <a:r>
              <a:rPr lang="pl-PL" sz="2000" dirty="0"/>
              <a:t>a) Wnioskodawców, o których mowa w pkt 7.4.1 programu (przedsiębiorcy):</a:t>
            </a:r>
          </a:p>
          <a:p>
            <a:pPr marL="342900" indent="-342900">
              <a:buFontTx/>
              <a:buChar char="-"/>
            </a:pPr>
            <a:r>
              <a:rPr lang="pl-PL" sz="2000" dirty="0" smtClean="0"/>
              <a:t>do 85% </a:t>
            </a:r>
            <a:r>
              <a:rPr lang="pl-PL" sz="2000" dirty="0"/>
              <a:t>kosztów kwalifikowanych; </a:t>
            </a:r>
          </a:p>
          <a:p>
            <a:r>
              <a:rPr lang="pl-PL" sz="2000" dirty="0" smtClean="0"/>
              <a:t>b</a:t>
            </a:r>
            <a:r>
              <a:rPr lang="pl-PL" sz="2000" dirty="0"/>
              <a:t>) Wnioskodawców, o których mowa w pkt 7.4.2 programu (jednostki samorządu terytorialnego/ podmioty świadczące usługi publiczne w ramach realizacji zadań własnych jednostek samorządu terytorialnego) </a:t>
            </a:r>
          </a:p>
          <a:p>
            <a:r>
              <a:rPr lang="pl-PL" sz="2000" dirty="0"/>
              <a:t>- do 100% kosztów kwalifikowanych.</a:t>
            </a:r>
          </a:p>
          <a:p>
            <a:endParaRPr lang="pl-PL" u="sng" dirty="0" smtClean="0"/>
          </a:p>
          <a:p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8612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464097" y="391951"/>
            <a:ext cx="6960160" cy="628650"/>
          </a:xfrm>
        </p:spPr>
        <p:txBody>
          <a:bodyPr/>
          <a:lstStyle/>
          <a:p>
            <a:pPr algn="ctr"/>
            <a:r>
              <a:rPr lang="pl-PL" b="1" dirty="0"/>
              <a:t>Zbilansowanie źródeł </a:t>
            </a:r>
            <a:r>
              <a:rPr lang="pl-PL" b="1" dirty="0" smtClean="0"/>
              <a:t>finansowania cd.</a:t>
            </a:r>
            <a:endParaRPr lang="pl-PL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24144" y="897623"/>
            <a:ext cx="10491787" cy="5872294"/>
          </a:xfrm>
        </p:spPr>
        <p:txBody>
          <a:bodyPr/>
          <a:lstStyle/>
          <a:p>
            <a:pPr algn="ctr"/>
            <a:r>
              <a:rPr lang="pl-PL" sz="2000" b="1" dirty="0"/>
              <a:t>Wysokość dofinansowania NFOŚiGW.</a:t>
            </a:r>
          </a:p>
          <a:p>
            <a:endParaRPr lang="pl-PL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l-PL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Faza W,  </a:t>
            </a:r>
            <a:r>
              <a:rPr lang="pl-PL" sz="2000" u="sng" dirty="0" smtClean="0"/>
              <a:t>dofinansowanie </a:t>
            </a:r>
            <a:r>
              <a:rPr lang="pl-PL" sz="2000" u="sng" dirty="0"/>
              <a:t>w formie </a:t>
            </a:r>
            <a:r>
              <a:rPr lang="pl-PL" sz="2000" u="sng" dirty="0" smtClean="0"/>
              <a:t>pożyczki</a:t>
            </a:r>
            <a:r>
              <a:rPr lang="pl-PL" sz="2000" u="sng" dirty="0"/>
              <a:t> </a:t>
            </a:r>
            <a:r>
              <a:rPr lang="pl-PL" sz="2000" u="sng" dirty="0" smtClean="0"/>
              <a:t>– cd.</a:t>
            </a:r>
          </a:p>
          <a:p>
            <a:endParaRPr lang="pl-PL" dirty="0" smtClean="0"/>
          </a:p>
          <a:p>
            <a:pPr marL="342900" indent="-342900">
              <a:lnSpc>
                <a:spcPct val="100000"/>
              </a:lnSpc>
              <a:buFontTx/>
              <a:buChar char="-"/>
            </a:pPr>
            <a:r>
              <a:rPr lang="pl-PL" sz="2000" dirty="0" smtClean="0"/>
              <a:t>Kwota pożyczki: </a:t>
            </a:r>
            <a:r>
              <a:rPr lang="pl-PL" sz="1900" dirty="0" smtClean="0"/>
              <a:t>od 0,5 mln zł do 150 mln zł – mikro, małe, średnie przedsiębiorstwa,</a:t>
            </a:r>
          </a:p>
          <a:p>
            <a:pPr>
              <a:lnSpc>
                <a:spcPct val="100000"/>
              </a:lnSpc>
            </a:pPr>
            <a:r>
              <a:rPr lang="pl-PL" sz="1900" dirty="0" smtClean="0"/>
              <a:t>                                 od 0,5 mln zł do 300 mln zł – duże przedsiębiorstwa, JST/podmioty</a:t>
            </a:r>
          </a:p>
          <a:p>
            <a:pPr>
              <a:lnSpc>
                <a:spcPct val="100000"/>
              </a:lnSpc>
            </a:pPr>
            <a:r>
              <a:rPr lang="pl-PL" sz="1900" dirty="0" smtClean="0"/>
              <a:t>                                 świadczące </a:t>
            </a:r>
            <a:r>
              <a:rPr lang="pl-PL" sz="1900" dirty="0"/>
              <a:t>usługi publiczne w ramach realizacji zadań własnych </a:t>
            </a:r>
            <a:r>
              <a:rPr lang="pl-PL" sz="1900" dirty="0" smtClean="0"/>
              <a:t>JST</a:t>
            </a:r>
          </a:p>
          <a:p>
            <a:pPr marL="342900" indent="-342900">
              <a:lnSpc>
                <a:spcPct val="100000"/>
              </a:lnSpc>
              <a:buFontTx/>
              <a:buChar char="-"/>
            </a:pPr>
            <a:r>
              <a:rPr lang="pl-PL" sz="2000" dirty="0" smtClean="0"/>
              <a:t>Oprocentowanie: 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2000" dirty="0" smtClean="0"/>
              <a:t>rynkowe </a:t>
            </a:r>
            <a:r>
              <a:rPr lang="pl-PL" sz="1800" i="1" dirty="0" smtClean="0"/>
              <a:t>(oprocentowanie </a:t>
            </a:r>
            <a:r>
              <a:rPr lang="pl-PL" sz="1800" i="1" dirty="0"/>
              <a:t>na poziomie stopy referencyjnej ustalanej zgodnie z komunikatem Komisji Europejskiej w sprawie zmiany metody ustalania stóp referencyjnych i </a:t>
            </a:r>
            <a:r>
              <a:rPr lang="pl-PL" sz="1800" i="1" dirty="0" smtClean="0"/>
              <a:t>dyskontowych, Dz</a:t>
            </a:r>
            <a:r>
              <a:rPr lang="pl-PL" sz="1800" i="1" dirty="0"/>
              <a:t>. Urz. UE C 14, 19.01.2008, str. </a:t>
            </a:r>
            <a:r>
              <a:rPr lang="pl-PL" sz="1800" i="1" dirty="0" smtClean="0"/>
              <a:t>6 tj. </a:t>
            </a:r>
            <a:r>
              <a:rPr lang="pl-PL" sz="1800" i="1" dirty="0"/>
              <a:t>1,84% + marża </a:t>
            </a:r>
            <a:r>
              <a:rPr lang="pl-PL" sz="1800" i="1" dirty="0" smtClean="0"/>
              <a:t>w </a:t>
            </a:r>
            <a:r>
              <a:rPr lang="pl-PL" sz="1800" i="1" dirty="0"/>
              <a:t>zależności od ratingu: 60-400 punktów </a:t>
            </a:r>
            <a:r>
              <a:rPr lang="pl-PL" sz="1800" i="1" dirty="0" smtClean="0"/>
              <a:t>bazowych),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l-PL" sz="2000" dirty="0" smtClean="0"/>
              <a:t>preferencyjne </a:t>
            </a:r>
            <a:r>
              <a:rPr lang="pl-PL" sz="1800" i="1" dirty="0"/>
              <a:t>(7.4.1 przedsiębiorcy: WIBOR 3M, nie mniej niż 1,5% </a:t>
            </a:r>
            <a:r>
              <a:rPr lang="pl-PL" sz="1800" i="1" dirty="0" smtClean="0"/>
              <a:t>w skali roku,</a:t>
            </a:r>
          </a:p>
          <a:p>
            <a:pPr>
              <a:lnSpc>
                <a:spcPct val="100000"/>
              </a:lnSpc>
            </a:pPr>
            <a:r>
              <a:rPr lang="pl-PL" sz="1800" i="1" dirty="0"/>
              <a:t> </a:t>
            </a:r>
            <a:r>
              <a:rPr lang="pl-PL" sz="1800" i="1" dirty="0" smtClean="0"/>
              <a:t>                              7.4.2 </a:t>
            </a:r>
            <a:r>
              <a:rPr lang="pl-PL" sz="1800" i="1" dirty="0"/>
              <a:t>pozostałe podmioty: 1,5% </a:t>
            </a:r>
            <a:r>
              <a:rPr lang="pl-PL" sz="1800" i="1" dirty="0" smtClean="0"/>
              <a:t>w skali roku)</a:t>
            </a:r>
            <a:r>
              <a:rPr lang="pl-PL" dirty="0"/>
              <a:t> </a:t>
            </a:r>
            <a:endParaRPr lang="pl-PL" dirty="0" smtClean="0"/>
          </a:p>
          <a:p>
            <a:pPr>
              <a:lnSpc>
                <a:spcPct val="100000"/>
              </a:lnSpc>
            </a:pPr>
            <a:endParaRPr lang="pl-PL" sz="1800" dirty="0" smtClean="0"/>
          </a:p>
          <a:p>
            <a:pPr marL="285750" indent="-285750">
              <a:lnSpc>
                <a:spcPct val="100000"/>
              </a:lnSpc>
              <a:buFontTx/>
              <a:buChar char="-"/>
            </a:pPr>
            <a:r>
              <a:rPr lang="pl-PL" sz="1800" dirty="0" smtClean="0"/>
              <a:t>Pożyczka </a:t>
            </a:r>
            <a:r>
              <a:rPr lang="pl-PL" sz="1800" dirty="0"/>
              <a:t>może być częściowo umorzona na warunkach określonych w „Zasadach udzielania </a:t>
            </a:r>
            <a:r>
              <a:rPr lang="pl-PL" sz="1800" dirty="0" smtClean="0"/>
              <a:t> </a:t>
            </a:r>
          </a:p>
          <a:p>
            <a:pPr>
              <a:lnSpc>
                <a:spcPct val="100000"/>
              </a:lnSpc>
            </a:pPr>
            <a:r>
              <a:rPr lang="pl-PL" sz="1800" dirty="0"/>
              <a:t> </a:t>
            </a:r>
            <a:r>
              <a:rPr lang="pl-PL" sz="1800" dirty="0" smtClean="0"/>
              <a:t>   dofinansowania </a:t>
            </a:r>
            <a:r>
              <a:rPr lang="pl-PL" sz="1800" dirty="0"/>
              <a:t>ze środków Narodowego Funduszu Ochrony Środowiska i Gospodarki Wodnej</a:t>
            </a:r>
            <a:r>
              <a:rPr lang="pl-PL" sz="1800" dirty="0" smtClean="0"/>
              <a:t>”.</a:t>
            </a:r>
            <a:endParaRPr lang="pl-PL" sz="1800" i="1" dirty="0"/>
          </a:p>
        </p:txBody>
      </p:sp>
    </p:spTree>
    <p:extLst>
      <p:ext uri="{BB962C8B-B14F-4D97-AF65-F5344CB8AC3E}">
        <p14:creationId xmlns:p14="http://schemas.microsoft.com/office/powerpoint/2010/main" val="90900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464096" y="391951"/>
            <a:ext cx="6968549" cy="628650"/>
          </a:xfrm>
        </p:spPr>
        <p:txBody>
          <a:bodyPr/>
          <a:lstStyle/>
          <a:p>
            <a:pPr algn="ctr"/>
            <a:r>
              <a:rPr lang="pl-PL" b="1" dirty="0"/>
              <a:t>Zbilansowanie źródeł </a:t>
            </a:r>
            <a:r>
              <a:rPr lang="pl-PL" b="1" dirty="0" smtClean="0"/>
              <a:t>finansowania cd.</a:t>
            </a:r>
            <a:endParaRPr lang="pl-PL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24144" y="1133824"/>
            <a:ext cx="10491787" cy="5636092"/>
          </a:xfrm>
        </p:spPr>
        <p:txBody>
          <a:bodyPr/>
          <a:lstStyle/>
          <a:p>
            <a:r>
              <a:rPr lang="pl-PL" sz="2000" dirty="0"/>
              <a:t>Ocena dokonywana jest w oparciu o informacje zawarte we wniosku wraz z załącznikami. Weryfikacji podlegają załączone, wymagane przez NFOŚiGW dokumenty potwierdzające źródła finansowania oraz historyczne i bieżące sprawozdania finansowe, prognozy finansowe pod kątem możliwości wygenerowania środków własnych w odpowiedniej wysokości (jeśli dotyczy). </a:t>
            </a:r>
          </a:p>
          <a:p>
            <a:pPr algn="ctr"/>
            <a:endParaRPr lang="pl-PL" sz="2000" dirty="0"/>
          </a:p>
          <a:p>
            <a:pPr algn="ctr"/>
            <a:r>
              <a:rPr lang="pl-PL" sz="2000" dirty="0"/>
              <a:t>Ocena jest pozytywna jeśli z dokumentacji wynika możliwość zapewnienia środków w wysokości pozwalającej na pełne zbilansowanie kosztów przedsięwzięcia po uwzględnieniu dofinansowania z NFOŚiGW (dot. zarówno kosztu netto, jak i brutto = należy wskazać i udokumentować posiadanie środków na finansowanie podatku VAT do czasu jego zwrotu). </a:t>
            </a:r>
          </a:p>
          <a:p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224483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464096" y="391951"/>
            <a:ext cx="6968549" cy="628650"/>
          </a:xfrm>
        </p:spPr>
        <p:txBody>
          <a:bodyPr/>
          <a:lstStyle/>
          <a:p>
            <a:pPr algn="ctr"/>
            <a:r>
              <a:rPr lang="pl-PL" b="1" dirty="0"/>
              <a:t>Zbilansowanie źródeł </a:t>
            </a:r>
            <a:r>
              <a:rPr lang="pl-PL" b="1" dirty="0" smtClean="0"/>
              <a:t>finansowania cd. </a:t>
            </a:r>
            <a:endParaRPr lang="pl-PL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57700" y="1300294"/>
            <a:ext cx="10491787" cy="5092118"/>
          </a:xfrm>
        </p:spPr>
        <p:txBody>
          <a:bodyPr/>
          <a:lstStyle/>
          <a:p>
            <a:pPr algn="ctr"/>
            <a:endParaRPr lang="pl-PL" sz="2000" dirty="0" smtClean="0"/>
          </a:p>
          <a:p>
            <a:pPr algn="ctr"/>
            <a:r>
              <a:rPr lang="pl-PL" sz="2000" dirty="0" smtClean="0"/>
              <a:t>W przypadku jednostek samorządu terytorialnego planowana do realizacji inwestycji </a:t>
            </a:r>
          </a:p>
          <a:p>
            <a:pPr algn="ctr"/>
            <a:r>
              <a:rPr lang="pl-PL" sz="2000" dirty="0" smtClean="0"/>
              <a:t>musi być uwzględniona odpowiednio w budżecie danego roku (inwestycje </a:t>
            </a:r>
          </a:p>
          <a:p>
            <a:pPr algn="ctr"/>
            <a:r>
              <a:rPr lang="pl-PL" sz="2000" dirty="0" smtClean="0"/>
              <a:t>jednoroczne) albo w Wieloletniej Prognozie Finansowej (inwestycje wieloletnie).</a:t>
            </a:r>
          </a:p>
          <a:p>
            <a:pPr algn="ctr"/>
            <a:r>
              <a:rPr lang="pl-PL" sz="2000" dirty="0" smtClean="0"/>
              <a:t>Najlepiej już na etapie składania wniosku o dofinansowanie, a jeżeli brak uwzględnienia przedsięwzięcia to należy szczegółowo wyjaśnić kiedy i w jakim terminie inwestycja zostanie uwzględniona w budżecie (ew. warunek oceny).</a:t>
            </a:r>
          </a:p>
          <a:p>
            <a:pPr algn="ctr"/>
            <a:r>
              <a:rPr lang="pl-PL" sz="2000" dirty="0" smtClean="0"/>
              <a:t>W składanych dokumentach budżetowych należy w widoczny sposób oznaczyć (np. kolorem, znacznikiem) pozycję, w której uwzględniono realizację przedsięwzięcia.</a:t>
            </a:r>
            <a:endParaRPr lang="pl-PL" sz="2000" dirty="0"/>
          </a:p>
          <a:p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162122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l-PL" b="1" dirty="0"/>
              <a:t>Przedsięwzięcia </a:t>
            </a:r>
            <a:r>
              <a:rPr lang="pl-PL" b="1" dirty="0" err="1"/>
              <a:t>project</a:t>
            </a:r>
            <a:r>
              <a:rPr lang="pl-PL" b="1" dirty="0"/>
              <a:t> </a:t>
            </a:r>
            <a:r>
              <a:rPr lang="pl-PL" b="1" dirty="0" err="1"/>
              <a:t>finance</a:t>
            </a:r>
            <a:endParaRPr lang="pl-PL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24144" y="1133824"/>
            <a:ext cx="10491787" cy="5636092"/>
          </a:xfrm>
        </p:spPr>
        <p:txBody>
          <a:bodyPr/>
          <a:lstStyle/>
          <a:p>
            <a:r>
              <a:rPr lang="pl-PL" sz="2000" dirty="0"/>
              <a:t>Za przedsięwzięcie realizowane w formule „</a:t>
            </a:r>
            <a:r>
              <a:rPr lang="pl-PL" sz="2000" dirty="0" err="1"/>
              <a:t>project</a:t>
            </a:r>
            <a:r>
              <a:rPr lang="pl-PL" sz="2000" dirty="0"/>
              <a:t> </a:t>
            </a:r>
            <a:r>
              <a:rPr lang="pl-PL" sz="2000" dirty="0" err="1"/>
              <a:t>finance</a:t>
            </a:r>
            <a:r>
              <a:rPr lang="pl-PL" sz="2000" dirty="0"/>
              <a:t>” uznaje się przedsięwzięcie realizowane przez: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l-PL" sz="2000" dirty="0" smtClean="0"/>
              <a:t>podmiot </a:t>
            </a:r>
            <a:r>
              <a:rPr lang="pl-PL" sz="2000" dirty="0"/>
              <a:t>utworzony specjalnie w celu realizacji przedsięwzięcia, który nie rozpoczął jeszcze prowadzenia działalności </a:t>
            </a:r>
            <a:r>
              <a:rPr lang="pl-PL" sz="2000" dirty="0" smtClean="0"/>
              <a:t>operacyjnej (tzw. spółka celowa),</a:t>
            </a:r>
            <a:endParaRPr lang="pl-PL" sz="20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l-PL" sz="2000" dirty="0" smtClean="0"/>
              <a:t>podmiot </a:t>
            </a:r>
            <a:r>
              <a:rPr lang="pl-PL" sz="2000" dirty="0"/>
              <a:t>prowadzący obecnie działalność gospodarczą, ale w innej dziedzinie niż charakter przedsięwzięcia zgłoszonego we wniosku o dofinansowanie (np. podmiot prowadzący działalność szkoleniową zamierza budować farmę wiatrową), szczególnie w przypadku kiedy skala prowadzonej dotychczasowej działalności podmiotu nie gwarantuje ew. zwrotu środków w przypadku niepowodzenia realizacji przedsięwzięcia.</a:t>
            </a:r>
          </a:p>
          <a:p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410927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l-PL" b="1" dirty="0"/>
              <a:t>Przedsięwzięcia </a:t>
            </a:r>
            <a:r>
              <a:rPr lang="pl-PL" b="1" dirty="0" err="1"/>
              <a:t>project</a:t>
            </a:r>
            <a:r>
              <a:rPr lang="pl-PL" b="1" dirty="0"/>
              <a:t> </a:t>
            </a:r>
            <a:r>
              <a:rPr lang="pl-PL" b="1" dirty="0" err="1" smtClean="0"/>
              <a:t>finance</a:t>
            </a:r>
            <a:r>
              <a:rPr lang="pl-PL" b="1" dirty="0" smtClean="0"/>
              <a:t> cd.</a:t>
            </a:r>
            <a:endParaRPr lang="pl-PL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24144" y="1133824"/>
            <a:ext cx="10491787" cy="5636092"/>
          </a:xfrm>
        </p:spPr>
        <p:txBody>
          <a:bodyPr/>
          <a:lstStyle/>
          <a:p>
            <a:r>
              <a:rPr lang="pl-PL" sz="2000" dirty="0"/>
              <a:t>Dodatkowe wymagania stawiane przez NFOŚiGW w przypadku przedsięwzięć realizowanych w formule „</a:t>
            </a:r>
            <a:r>
              <a:rPr lang="pl-PL" sz="2000" dirty="0" err="1"/>
              <a:t>project</a:t>
            </a:r>
            <a:r>
              <a:rPr lang="pl-PL" sz="2000" dirty="0"/>
              <a:t> </a:t>
            </a:r>
            <a:r>
              <a:rPr lang="pl-PL" sz="2000" dirty="0" err="1"/>
              <a:t>finance</a:t>
            </a:r>
            <a:r>
              <a:rPr lang="pl-PL" sz="2000" dirty="0"/>
              <a:t>” to m.in.: </a:t>
            </a:r>
          </a:p>
          <a:p>
            <a:pPr marL="457200" indent="-457200">
              <a:buAutoNum type="alphaLcParenR"/>
            </a:pPr>
            <a:r>
              <a:rPr lang="pl-PL" sz="2000" dirty="0"/>
              <a:t>udział środków własnych Wnioskodawcy w wysokości min. 15% kosztów kwalifikowanych przedsięwzięcia (z zastrzeżeniem, że środki własne nie obejmują: kredytów bankowych, emisji obligacji, pożyczek właścicielskich, pożyczek udzielonych przez inne podmioty itp.) wniesionego w postaci udziału kapitału zakładowego pokrytego wkładem pieniężnym,</a:t>
            </a:r>
          </a:p>
          <a:p>
            <a:pPr marL="457200" indent="-457200">
              <a:buAutoNum type="alphaLcParenR"/>
            </a:pPr>
            <a:r>
              <a:rPr lang="pl-PL" sz="2000" dirty="0"/>
              <a:t>zaangażowanie i udokumentowanie wydatkowania środków własnych i zwrotnych źródeł finansowania (w szczególności pożyczek właścicielskich) w pierwszej kolejności, </a:t>
            </a:r>
          </a:p>
          <a:p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225702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7128BE0D-D1AA-4A41-81D2-3ABA55FF2C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l-PL" b="1" dirty="0"/>
              <a:t>Ocena finansowa: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E2C6475-CA1C-4299-A05B-7F2AC6616E3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24144" y="1746220"/>
            <a:ext cx="10491787" cy="4335798"/>
          </a:xfrm>
        </p:spPr>
        <p:txBody>
          <a:bodyPr/>
          <a:lstStyle/>
          <a:p>
            <a:r>
              <a:rPr lang="pl-PL" sz="2000" dirty="0"/>
              <a:t>Kryterium jakościowe dopuszczające</a:t>
            </a:r>
            <a:r>
              <a:rPr lang="pl-PL" sz="2000" dirty="0" smtClean="0"/>
              <a:t>:</a:t>
            </a:r>
            <a:endParaRPr lang="pl-PL" sz="2000" dirty="0"/>
          </a:p>
          <a:p>
            <a:pPr marL="457200" indent="-457200">
              <a:buFont typeface="+mj-lt"/>
              <a:buAutoNum type="alphaLcParenR"/>
            </a:pPr>
            <a:r>
              <a:rPr lang="pl-PL" sz="2000" dirty="0"/>
              <a:t>dotacja (faza B+R) </a:t>
            </a:r>
          </a:p>
          <a:p>
            <a:pPr marL="452438"/>
            <a:r>
              <a:rPr lang="pl-PL" sz="2000" dirty="0"/>
              <a:t>dotyczy wniosków o udzielenie dofinansowania w formie dotacji na realizację przedsięwzięć o charakterze inwestycyjnym (gdy ponad 50% kosztów kwalifikowanych stanowią koszty inwestycyjne</a:t>
            </a:r>
            <a:r>
              <a:rPr lang="pl-PL" sz="2000" dirty="0" smtClean="0"/>
              <a:t>), </a:t>
            </a:r>
          </a:p>
          <a:p>
            <a:pPr marL="452438"/>
            <a:r>
              <a:rPr lang="pl-PL" sz="2000" i="1" dirty="0"/>
              <a:t>o</a:t>
            </a:r>
            <a:r>
              <a:rPr lang="pl-PL" sz="2000" i="1" dirty="0" smtClean="0"/>
              <a:t>cena finansowa nie dotyczy jednostek sektora finansów publicznych</a:t>
            </a:r>
            <a:r>
              <a:rPr lang="pl-PL" sz="2000" dirty="0" smtClean="0"/>
              <a:t>,</a:t>
            </a:r>
          </a:p>
          <a:p>
            <a:pPr marL="452438"/>
            <a:endParaRPr lang="pl-PL" sz="2000" dirty="0"/>
          </a:p>
          <a:p>
            <a:r>
              <a:rPr lang="pl-PL" sz="2000" dirty="0"/>
              <a:t>b)    pożyczka (faza B+R oraz faza W).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29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l-PL" b="1" dirty="0"/>
              <a:t>Przedsięwzięcia </a:t>
            </a:r>
            <a:r>
              <a:rPr lang="pl-PL" b="1" dirty="0" err="1"/>
              <a:t>project</a:t>
            </a:r>
            <a:r>
              <a:rPr lang="pl-PL" b="1" dirty="0"/>
              <a:t> </a:t>
            </a:r>
            <a:r>
              <a:rPr lang="pl-PL" b="1" dirty="0" err="1" smtClean="0"/>
              <a:t>finance</a:t>
            </a:r>
            <a:r>
              <a:rPr lang="pl-PL" b="1" dirty="0" smtClean="0"/>
              <a:t> cd.</a:t>
            </a:r>
            <a:endParaRPr lang="pl-PL" b="1" dirty="0"/>
          </a:p>
          <a:p>
            <a:pPr algn="ctr"/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24144" y="1133824"/>
            <a:ext cx="10491787" cy="5636092"/>
          </a:xfrm>
        </p:spPr>
        <p:txBody>
          <a:bodyPr/>
          <a:lstStyle/>
          <a:p>
            <a:r>
              <a:rPr lang="pl-PL" sz="2000" dirty="0" smtClean="0"/>
              <a:t>c) rozpoczęcie </a:t>
            </a:r>
            <a:r>
              <a:rPr lang="pl-PL" sz="2000" dirty="0"/>
              <a:t>spłaty pożyczki właścicielskiej udzielonej na realizację projektu po spłacie </a:t>
            </a:r>
            <a:r>
              <a:rPr lang="pl-PL" sz="2000" dirty="0" smtClean="0"/>
              <a:t>  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   pożyczki </a:t>
            </a:r>
            <a:r>
              <a:rPr lang="pl-PL" sz="2000" dirty="0"/>
              <a:t>NFOŚiGW (pożyczka właścicielska podporządkowana spłacie pożyczki </a:t>
            </a:r>
            <a:endParaRPr lang="pl-PL" sz="2000" dirty="0" smtClean="0"/>
          </a:p>
          <a:p>
            <a:r>
              <a:rPr lang="pl-PL" sz="2000" dirty="0"/>
              <a:t> </a:t>
            </a:r>
            <a:r>
              <a:rPr lang="pl-PL" sz="2000" dirty="0" smtClean="0"/>
              <a:t>   NFOŚiGW</a:t>
            </a:r>
            <a:r>
              <a:rPr lang="pl-PL" sz="2000" dirty="0"/>
              <a:t>), </a:t>
            </a:r>
          </a:p>
          <a:p>
            <a:r>
              <a:rPr lang="pl-PL" sz="2000" dirty="0"/>
              <a:t>d) wzmocnienie zabezpieczenia zwrotu udzielonego dofinansowania poprzez ustanowienie </a:t>
            </a:r>
            <a:endParaRPr lang="pl-PL" sz="2000" dirty="0" smtClean="0"/>
          </a:p>
          <a:p>
            <a:r>
              <a:rPr lang="pl-PL" sz="2000" dirty="0"/>
              <a:t> </a:t>
            </a:r>
            <a:r>
              <a:rPr lang="pl-PL" sz="2000" dirty="0" smtClean="0"/>
              <a:t>    zabezpieczeń </a:t>
            </a:r>
            <a:r>
              <a:rPr lang="pl-PL" sz="2000" dirty="0"/>
              <a:t>na projekcie oraz poręczenia właścicieli/udziałowców/akcjonariuszy </a:t>
            </a:r>
            <a:endParaRPr lang="pl-PL" sz="2000" dirty="0" smtClean="0"/>
          </a:p>
          <a:p>
            <a:r>
              <a:rPr lang="pl-PL" sz="2000" dirty="0"/>
              <a:t> </a:t>
            </a:r>
            <a:r>
              <a:rPr lang="pl-PL" sz="2000" dirty="0" smtClean="0"/>
              <a:t>    Wnioskodawcy </a:t>
            </a:r>
            <a:r>
              <a:rPr lang="pl-PL" sz="2000" dirty="0"/>
              <a:t>(o ile w wyniku oceny ich sytuacji finansowej NFOŚiGW uzna poręczenie </a:t>
            </a:r>
            <a:r>
              <a:rPr lang="pl-PL" sz="2000" dirty="0" smtClean="0"/>
              <a:t>  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    właścicielskie </a:t>
            </a:r>
            <a:r>
              <a:rPr lang="pl-PL" sz="2000" dirty="0"/>
              <a:t>za akceptowalne) lub innego podmiotu o stabilnej sytuacji finansowej (o ile </a:t>
            </a:r>
            <a:endParaRPr lang="pl-PL" sz="2000" dirty="0" smtClean="0"/>
          </a:p>
          <a:p>
            <a:r>
              <a:rPr lang="pl-PL" sz="2000" dirty="0"/>
              <a:t> </a:t>
            </a:r>
            <a:r>
              <a:rPr lang="pl-PL" sz="2000" dirty="0" smtClean="0"/>
              <a:t>    w </a:t>
            </a:r>
            <a:r>
              <a:rPr lang="pl-PL" sz="2000" dirty="0"/>
              <a:t>wyniku oceny tej sytuacji, NFOŚiGW zaakceptuje taką możliwość). </a:t>
            </a:r>
          </a:p>
          <a:p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159399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464097" y="391951"/>
            <a:ext cx="5072637" cy="628650"/>
          </a:xfrm>
        </p:spPr>
        <p:txBody>
          <a:bodyPr/>
          <a:lstStyle/>
          <a:p>
            <a:pPr algn="ctr"/>
            <a:r>
              <a:rPr lang="pl-PL" b="1" dirty="0"/>
              <a:t>Zabezpieczenia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24144" y="897622"/>
            <a:ext cx="10491787" cy="5872294"/>
          </a:xfrm>
        </p:spPr>
        <p:txBody>
          <a:bodyPr/>
          <a:lstStyle/>
          <a:p>
            <a:r>
              <a:rPr lang="pl-PL" sz="2000" dirty="0"/>
              <a:t>Standardowe formy zabezpieczeń dla umów o dofinansowanie przedsięwzięć ze środków NFOŚiGW </a:t>
            </a:r>
            <a:r>
              <a:rPr lang="pl-PL" sz="2000" i="1" dirty="0" smtClean="0">
                <a:solidFill>
                  <a:srgbClr val="0070C0"/>
                </a:solidFill>
              </a:rPr>
              <a:t>(</a:t>
            </a:r>
            <a:r>
              <a:rPr lang="pl-PL" sz="2000" i="1" dirty="0">
                <a:solidFill>
                  <a:srgbClr val="0070C0"/>
                </a:solidFill>
              </a:rPr>
              <a:t>link do pliku pdf w zakładce Warunki finansowania)</a:t>
            </a:r>
            <a:r>
              <a:rPr lang="pl-PL" sz="20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</a:p>
          <a:p>
            <a:r>
              <a:rPr lang="pl-PL" sz="2000" dirty="0"/>
              <a:t>Zabezpieczenie wierzytelności z umowy o dofinansowanie standardowo stanowi weksel własny „in blanco” Beneficjenta opatrzony klauzulą „bez protestu” wraz z deklaracją wekslową, z zastrzeżeniem, że …</a:t>
            </a:r>
          </a:p>
          <a:p>
            <a:pPr algn="ctr"/>
            <a:r>
              <a:rPr lang="pl-PL" sz="2000" u="sng" dirty="0"/>
              <a:t>standardowe zabezpieczenie może być wzmacniane </a:t>
            </a:r>
            <a:r>
              <a:rPr lang="pl-PL" sz="2000" dirty="0"/>
              <a:t>w zależności od wyników:</a:t>
            </a:r>
            <a:endParaRPr lang="pl-PL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/>
              <a:t>oceny finansowej Wnioskodawcy i/lub przedsięwzięcia przeprowadzonej przez NFOŚiGW,</a:t>
            </a:r>
            <a:endParaRPr lang="pl-PL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/>
              <a:t>oceny ekologicznej przedsięwzięcia przeprowadzonej przez NFOŚiGW, wskazującej na podwyższone ryzyko prawidłowej realizacji przedsięwzięcia.</a:t>
            </a:r>
          </a:p>
          <a:p>
            <a:endParaRPr lang="pl-PL" sz="1900" dirty="0" smtClean="0"/>
          </a:p>
          <a:p>
            <a:pPr algn="ctr"/>
            <a:r>
              <a:rPr lang="pl-PL" sz="1900" dirty="0" smtClean="0"/>
              <a:t>Brak wymogu zabezpieczenia zwrotu dotacji w przypadku jednostek sektora finansów publicznych.</a:t>
            </a:r>
            <a:endParaRPr lang="pl-PL" sz="1900" dirty="0"/>
          </a:p>
        </p:txBody>
      </p:sp>
    </p:spTree>
    <p:extLst>
      <p:ext uri="{BB962C8B-B14F-4D97-AF65-F5344CB8AC3E}">
        <p14:creationId xmlns:p14="http://schemas.microsoft.com/office/powerpoint/2010/main" val="327439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l-PL" b="1" dirty="0"/>
              <a:t>Zabezpieczenia – </a:t>
            </a:r>
            <a:r>
              <a:rPr lang="pl-PL" b="1" dirty="0" err="1"/>
              <a:t>project</a:t>
            </a:r>
            <a:r>
              <a:rPr lang="pl-PL" b="1" dirty="0"/>
              <a:t> </a:t>
            </a:r>
            <a:r>
              <a:rPr lang="pl-PL" b="1" dirty="0" err="1"/>
              <a:t>finance</a:t>
            </a:r>
            <a:endParaRPr lang="pl-PL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49311" y="1241571"/>
            <a:ext cx="10491787" cy="5729681"/>
          </a:xfrm>
        </p:spPr>
        <p:txBody>
          <a:bodyPr/>
          <a:lstStyle/>
          <a:p>
            <a:r>
              <a:rPr lang="pl-PL" sz="2000" dirty="0"/>
              <a:t>Pakiet podstawowych zabezpieczeń wierzytelności dla projektów realizowanych w formule „</a:t>
            </a:r>
            <a:r>
              <a:rPr lang="pl-PL" sz="2000" dirty="0" err="1"/>
              <a:t>project</a:t>
            </a:r>
            <a:r>
              <a:rPr lang="pl-PL" sz="2000" dirty="0"/>
              <a:t> </a:t>
            </a:r>
            <a:r>
              <a:rPr lang="pl-PL" sz="2000" dirty="0" err="1"/>
              <a:t>finance</a:t>
            </a:r>
            <a:r>
              <a:rPr lang="pl-PL" sz="2000" dirty="0"/>
              <a:t>” stanowi</a:t>
            </a:r>
            <a:r>
              <a:rPr lang="pl-PL" sz="2000" dirty="0" smtClean="0"/>
              <a:t>:</a:t>
            </a:r>
          </a:p>
          <a:p>
            <a:endParaRPr lang="pl-PL" sz="2000" dirty="0"/>
          </a:p>
          <a:p>
            <a:r>
              <a:rPr lang="pl-PL" sz="2000" dirty="0"/>
              <a:t>a) weksel własny „in blanco” opatrzony klauzulą „bez protestu” wraz z deklaracją wekslową,</a:t>
            </a:r>
          </a:p>
          <a:p>
            <a:r>
              <a:rPr lang="pl-PL" sz="2000" dirty="0"/>
              <a:t>b) cesja wierzytelności z rachunku bankowego/zastaw rejestrowy na wierzytelności z </a:t>
            </a:r>
            <a:endParaRPr lang="pl-PL" sz="2000" dirty="0" smtClean="0"/>
          </a:p>
          <a:p>
            <a:r>
              <a:rPr lang="pl-PL" sz="2000" dirty="0"/>
              <a:t> </a:t>
            </a:r>
            <a:r>
              <a:rPr lang="pl-PL" sz="2000" dirty="0" smtClean="0"/>
              <a:t>   rachunku </a:t>
            </a:r>
            <a:r>
              <a:rPr lang="pl-PL" sz="2000" dirty="0"/>
              <a:t>bankowego,</a:t>
            </a:r>
          </a:p>
          <a:p>
            <a:r>
              <a:rPr lang="pl-PL" sz="2000" dirty="0"/>
              <a:t>c) </a:t>
            </a:r>
            <a:r>
              <a:rPr lang="pl-PL" sz="2000" dirty="0" smtClean="0"/>
              <a:t>zastaw </a:t>
            </a:r>
            <a:r>
              <a:rPr lang="pl-PL" sz="2000" dirty="0"/>
              <a:t>rejestrowy na akcjach/udziałach spółki celowej,</a:t>
            </a:r>
          </a:p>
          <a:p>
            <a:r>
              <a:rPr lang="pl-PL" sz="2000" dirty="0"/>
              <a:t>d) hipoteka (na składnikach majątkowych własnych podmiotu realizującego projekt, lub na </a:t>
            </a:r>
            <a:endParaRPr lang="pl-PL" sz="2000" dirty="0" smtClean="0"/>
          </a:p>
          <a:p>
            <a:r>
              <a:rPr lang="pl-PL" sz="2000" dirty="0"/>
              <a:t> </a:t>
            </a:r>
            <a:r>
              <a:rPr lang="pl-PL" sz="2000" dirty="0" smtClean="0"/>
              <a:t>   składnikach </a:t>
            </a:r>
            <a:r>
              <a:rPr lang="pl-PL" sz="2000" dirty="0"/>
              <a:t>majątkowych podmiotu realizującego projekt powstałych w wyniku realizacji </a:t>
            </a:r>
            <a:endParaRPr lang="pl-PL" sz="2000" dirty="0" smtClean="0"/>
          </a:p>
          <a:p>
            <a:r>
              <a:rPr lang="pl-PL" sz="2000" dirty="0"/>
              <a:t> </a:t>
            </a:r>
            <a:r>
              <a:rPr lang="pl-PL" sz="2000" dirty="0" smtClean="0"/>
              <a:t>   projektu).</a:t>
            </a:r>
            <a:r>
              <a:rPr lang="pl-PL" sz="2000" b="1" dirty="0" smtClean="0"/>
              <a:t> </a:t>
            </a:r>
            <a:r>
              <a:rPr lang="pl-PL" sz="1800" dirty="0" smtClean="0"/>
              <a:t>W </a:t>
            </a:r>
            <a:r>
              <a:rPr lang="pl-PL" sz="1800" dirty="0"/>
              <a:t>przypadku uzasadnionego braku możliwości ustanowienia hipoteki dopuszcza się </a:t>
            </a:r>
            <a:endParaRPr lang="pl-PL" sz="1800" dirty="0" smtClean="0"/>
          </a:p>
          <a:p>
            <a:r>
              <a:rPr lang="pl-PL" sz="1800" dirty="0"/>
              <a:t> </a:t>
            </a:r>
            <a:r>
              <a:rPr lang="pl-PL" sz="1800" dirty="0" smtClean="0"/>
              <a:t>   zastosowanie </a:t>
            </a:r>
            <a:r>
              <a:rPr lang="pl-PL" sz="1800" dirty="0"/>
              <a:t>cesji wierzytelności z umowy dzierżawy.</a:t>
            </a:r>
          </a:p>
          <a:p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153287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464097" y="391951"/>
            <a:ext cx="6876270" cy="628650"/>
          </a:xfrm>
        </p:spPr>
        <p:txBody>
          <a:bodyPr/>
          <a:lstStyle/>
          <a:p>
            <a:pPr algn="ctr"/>
            <a:r>
              <a:rPr lang="pl-PL" b="1" dirty="0"/>
              <a:t>Zabezpieczenia – </a:t>
            </a:r>
            <a:r>
              <a:rPr lang="pl-PL" b="1" dirty="0" err="1"/>
              <a:t>project</a:t>
            </a:r>
            <a:r>
              <a:rPr lang="pl-PL" b="1" dirty="0"/>
              <a:t> </a:t>
            </a:r>
            <a:r>
              <a:rPr lang="pl-PL" b="1" dirty="0" err="1" smtClean="0"/>
              <a:t>finance</a:t>
            </a:r>
            <a:r>
              <a:rPr lang="pl-PL" b="1" dirty="0" smtClean="0"/>
              <a:t> cd.</a:t>
            </a:r>
            <a:endParaRPr lang="pl-PL" b="1" dirty="0"/>
          </a:p>
          <a:p>
            <a:pPr algn="ctr"/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24144" y="1917290"/>
            <a:ext cx="10491787" cy="4852626"/>
          </a:xfrm>
        </p:spPr>
        <p:txBody>
          <a:bodyPr/>
          <a:lstStyle/>
          <a:p>
            <a:r>
              <a:rPr lang="pl-PL" sz="2000" dirty="0"/>
              <a:t>e) notarialne oświadczenie o poddaniu się rygorowi egzekucji w myśl art. 777 § 1 pkt. 4, 5 </a:t>
            </a:r>
            <a:endParaRPr lang="pl-PL" sz="2000" dirty="0" smtClean="0"/>
          </a:p>
          <a:p>
            <a:r>
              <a:rPr lang="pl-PL" sz="2000" dirty="0"/>
              <a:t> </a:t>
            </a:r>
            <a:r>
              <a:rPr lang="pl-PL" sz="2000" dirty="0" smtClean="0"/>
              <a:t>   lub </a:t>
            </a:r>
            <a:r>
              <a:rPr lang="pl-PL" sz="2000" dirty="0"/>
              <a:t>6 k.p.c.,</a:t>
            </a:r>
          </a:p>
          <a:p>
            <a:r>
              <a:rPr lang="pl-PL" sz="2000" dirty="0"/>
              <a:t>f) zastaw rejestrowy na zbiorze rzeczy ruchomych i praw majątkowych spółki celowej,</a:t>
            </a:r>
          </a:p>
          <a:p>
            <a:r>
              <a:rPr lang="pl-PL" sz="2000" dirty="0"/>
              <a:t>g) cesja wierzytelności z umów sprzedaży (np. energii elektrycznej lub cieplnej, praw </a:t>
            </a:r>
            <a:endParaRPr lang="pl-PL" sz="2000" dirty="0" smtClean="0"/>
          </a:p>
          <a:p>
            <a:r>
              <a:rPr lang="pl-PL" sz="2000" dirty="0"/>
              <a:t> </a:t>
            </a:r>
            <a:r>
              <a:rPr lang="pl-PL" sz="2000" dirty="0" smtClean="0"/>
              <a:t>   majątkowych </a:t>
            </a:r>
            <a:r>
              <a:rPr lang="pl-PL" sz="2000" dirty="0"/>
              <a:t>wynikających ze sprzedaży świadectw pochodzenia),</a:t>
            </a:r>
          </a:p>
          <a:p>
            <a:r>
              <a:rPr lang="pl-PL" sz="2000" dirty="0"/>
              <a:t>h) cesja wierzytelności z umów/polis ubezpieczeniowych,</a:t>
            </a:r>
          </a:p>
          <a:p>
            <a:r>
              <a:rPr lang="pl-PL" sz="2000" dirty="0" smtClean="0"/>
              <a:t>i) zabezpieczenia </a:t>
            </a:r>
            <a:r>
              <a:rPr lang="pl-PL" sz="2000" dirty="0"/>
              <a:t>na innych dokumentach projektu oraz inne przewidziane prawem formy </a:t>
            </a:r>
            <a:endParaRPr lang="pl-PL" sz="2000" dirty="0" smtClean="0"/>
          </a:p>
          <a:p>
            <a:r>
              <a:rPr lang="pl-PL" sz="2000" dirty="0"/>
              <a:t> </a:t>
            </a:r>
            <a:r>
              <a:rPr lang="pl-PL" sz="2000" dirty="0" smtClean="0"/>
              <a:t>  zabezpieczeń</a:t>
            </a:r>
            <a:r>
              <a:rPr lang="pl-PL" sz="2000" dirty="0"/>
              <a:t>.</a:t>
            </a:r>
          </a:p>
          <a:p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294792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464097" y="391951"/>
            <a:ext cx="5408197" cy="628650"/>
          </a:xfrm>
        </p:spPr>
        <p:txBody>
          <a:bodyPr/>
          <a:lstStyle/>
          <a:p>
            <a:pPr algn="ctr"/>
            <a:r>
              <a:rPr lang="pl-PL" b="1" dirty="0" smtClean="0"/>
              <a:t>Podsumowanie</a:t>
            </a:r>
            <a:endParaRPr lang="pl-PL" b="1" dirty="0"/>
          </a:p>
          <a:p>
            <a:pPr algn="ctr"/>
            <a:endParaRPr lang="pl-PL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24144" y="1493240"/>
            <a:ext cx="10491787" cy="5276676"/>
          </a:xfrm>
        </p:spPr>
        <p:txBody>
          <a:bodyPr/>
          <a:lstStyle/>
          <a:p>
            <a:pPr algn="ctr"/>
            <a:r>
              <a:rPr lang="pl-PL" sz="2000" dirty="0" smtClean="0"/>
              <a:t>pomoc </a:t>
            </a:r>
            <a:r>
              <a:rPr lang="pl-PL" sz="2000" dirty="0"/>
              <a:t>kontekstowa w generatorze wniosków, w szczególności w zakładce: </a:t>
            </a:r>
            <a:endParaRPr lang="pl-PL" sz="2000" dirty="0" smtClean="0"/>
          </a:p>
          <a:p>
            <a:pPr algn="ctr"/>
            <a:r>
              <a:rPr lang="pl-PL" sz="2000" dirty="0" smtClean="0"/>
              <a:t>WARUNKI </a:t>
            </a:r>
            <a:r>
              <a:rPr lang="pl-PL" sz="2000" dirty="0"/>
              <a:t>FINANSOWANIA, DANE </a:t>
            </a:r>
            <a:r>
              <a:rPr lang="pl-PL" sz="2000" dirty="0" smtClean="0"/>
              <a:t>FINANSOWE, MONTAŻ FINANSOWY,</a:t>
            </a:r>
          </a:p>
          <a:p>
            <a:pPr algn="ctr"/>
            <a:r>
              <a:rPr lang="pl-PL" sz="2000" dirty="0" smtClean="0"/>
              <a:t> </a:t>
            </a:r>
            <a:r>
              <a:rPr lang="pl-PL" sz="2000" dirty="0"/>
              <a:t>także instrukcja sporządzenia studium wykonalności i modelu finansowego.</a:t>
            </a:r>
          </a:p>
          <a:p>
            <a:pPr algn="ctr"/>
            <a:endParaRPr lang="pl-PL" sz="2000" dirty="0" smtClean="0">
              <a:solidFill>
                <a:srgbClr val="0070C0"/>
              </a:solidFill>
            </a:endParaRPr>
          </a:p>
          <a:p>
            <a:pPr algn="ctr"/>
            <a:r>
              <a:rPr lang="pl-PL" sz="2000" dirty="0" smtClean="0">
                <a:solidFill>
                  <a:srgbClr val="0070C0"/>
                </a:solidFill>
              </a:rPr>
              <a:t>Powyższe wymagania umieszczone także w INSTRUKCJI WYPEŁNIANIA WNIOSKÓW</a:t>
            </a:r>
          </a:p>
          <a:p>
            <a:pPr algn="l"/>
            <a:endParaRPr lang="pl-PL" sz="2000" dirty="0">
              <a:solidFill>
                <a:srgbClr val="0070C0"/>
              </a:solidFill>
            </a:endParaRPr>
          </a:p>
          <a:p>
            <a:pPr algn="ctr"/>
            <a:r>
              <a:rPr lang="pl-PL" sz="2000" dirty="0">
                <a:solidFill>
                  <a:srgbClr val="0070C0"/>
                </a:solidFill>
              </a:rPr>
              <a:t>http://portal.nfosigw.gov.pl/oferta-finansowania/srodki-krajowe/wsparcie-dla-innowacji-sprzyjajacych2/nabor-vi/instrukcje-wypelniania-wnioskow/</a:t>
            </a:r>
            <a:endParaRPr lang="pl-PL" sz="2000" dirty="0" smtClean="0">
              <a:solidFill>
                <a:srgbClr val="0070C0"/>
              </a:solidFill>
            </a:endParaRPr>
          </a:p>
          <a:p>
            <a:pPr algn="l"/>
            <a:endParaRPr lang="pl-PL" sz="2000" dirty="0"/>
          </a:p>
          <a:p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2250776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464097" y="391951"/>
            <a:ext cx="6557488" cy="628650"/>
          </a:xfrm>
        </p:spPr>
        <p:txBody>
          <a:bodyPr/>
          <a:lstStyle/>
          <a:p>
            <a:pPr algn="ctr"/>
            <a:r>
              <a:rPr lang="pl-PL" b="1" dirty="0" smtClean="0"/>
              <a:t>Założenia </a:t>
            </a:r>
            <a:r>
              <a:rPr lang="pl-PL" b="1" dirty="0"/>
              <a:t>do prognoz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24144" y="1543574"/>
            <a:ext cx="10491787" cy="4580389"/>
          </a:xfrm>
        </p:spPr>
        <p:txBody>
          <a:bodyPr/>
          <a:lstStyle/>
          <a:p>
            <a:pPr algn="l"/>
            <a:endParaRPr lang="pl-PL" sz="2000" dirty="0"/>
          </a:p>
          <a:p>
            <a:pPr marL="457200" indent="-457200">
              <a:buAutoNum type="arabicPeriod"/>
            </a:pPr>
            <a:r>
              <a:rPr lang="pl-PL" sz="2000" dirty="0"/>
              <a:t>Projektowane warunki pożyczki (jak karencja, oprocentowanie, okres spłaty, okres finansowania) nie mogą wykraczać poza warunki określone w Programie priorytetowym SOKÓŁ.</a:t>
            </a:r>
          </a:p>
          <a:p>
            <a:pPr marL="457200" indent="-457200">
              <a:buAutoNum type="arabicPeriod"/>
            </a:pPr>
            <a:r>
              <a:rPr lang="pl-PL" sz="2000" dirty="0"/>
              <a:t>Okres prognozy danych finansowych:</a:t>
            </a:r>
          </a:p>
          <a:p>
            <a:pPr marL="909638" indent="-457200">
              <a:buAutoNum type="alphaLcParenR"/>
            </a:pPr>
            <a:r>
              <a:rPr lang="pl-PL" sz="2000" dirty="0"/>
              <a:t>dla dofinansowania w formie dotacji (jeżeli dotyczy) prognozę danych finansowych należy sporządzić na okres nie krótszy niż okres trwałości (5 lat</a:t>
            </a:r>
            <a:r>
              <a:rPr lang="pl-PL" sz="2000" dirty="0" smtClean="0"/>
              <a:t>),</a:t>
            </a:r>
            <a:endParaRPr lang="pl-PL" sz="2000" dirty="0"/>
          </a:p>
          <a:p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366229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464096" y="391951"/>
            <a:ext cx="7648057" cy="628650"/>
          </a:xfrm>
        </p:spPr>
        <p:txBody>
          <a:bodyPr/>
          <a:lstStyle/>
          <a:p>
            <a:pPr algn="ctr"/>
            <a:r>
              <a:rPr lang="pl-PL" b="1" dirty="0" smtClean="0"/>
              <a:t>Założenia </a:t>
            </a:r>
            <a:r>
              <a:rPr lang="pl-PL" b="1" dirty="0"/>
              <a:t>do </a:t>
            </a:r>
            <a:r>
              <a:rPr lang="pl-PL" b="1" dirty="0" smtClean="0"/>
              <a:t>prognoz cd.</a:t>
            </a:r>
            <a:endParaRPr lang="pl-PL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24144" y="1133824"/>
            <a:ext cx="10491787" cy="5636092"/>
          </a:xfrm>
        </p:spPr>
        <p:txBody>
          <a:bodyPr/>
          <a:lstStyle/>
          <a:p>
            <a:r>
              <a:rPr lang="pl-PL" sz="2000" dirty="0"/>
              <a:t>b) dla dofinansowania w formie pożyczki prognozę danych finansowych należy sporządzić </a:t>
            </a:r>
            <a:endParaRPr lang="pl-PL" sz="2000" dirty="0" smtClean="0"/>
          </a:p>
          <a:p>
            <a:r>
              <a:rPr lang="pl-PL" sz="2000" dirty="0"/>
              <a:t> </a:t>
            </a:r>
            <a:r>
              <a:rPr lang="pl-PL" sz="2000" dirty="0" smtClean="0"/>
              <a:t>   na </a:t>
            </a:r>
            <a:r>
              <a:rPr lang="pl-PL" sz="2000" dirty="0"/>
              <a:t>okres finansowania, który oznacza sumę okresu wypłat pożyczki, karencji w spłacie </a:t>
            </a:r>
            <a:endParaRPr lang="pl-PL" sz="2000" dirty="0" smtClean="0"/>
          </a:p>
          <a:p>
            <a:r>
              <a:rPr lang="pl-PL" sz="2000" dirty="0"/>
              <a:t> </a:t>
            </a:r>
            <a:r>
              <a:rPr lang="pl-PL" sz="2000" dirty="0" smtClean="0"/>
              <a:t>   kapitału </a:t>
            </a:r>
            <a:r>
              <a:rPr lang="pl-PL" sz="2000" dirty="0"/>
              <a:t>pożyczki oraz spłat </a:t>
            </a:r>
            <a:r>
              <a:rPr lang="pl-PL" sz="2000" dirty="0" smtClean="0"/>
              <a:t>pożyczki, z </a:t>
            </a:r>
            <a:r>
              <a:rPr lang="pl-PL" sz="2000" dirty="0"/>
              <a:t>zastrzeżeniem, że:</a:t>
            </a:r>
          </a:p>
          <a:p>
            <a:pPr indent="12700"/>
            <a:r>
              <a:rPr lang="pl-PL" sz="2000" dirty="0" smtClean="0"/>
              <a:t>    projektowany </a:t>
            </a:r>
            <a:r>
              <a:rPr lang="pl-PL" sz="2000" dirty="0"/>
              <a:t>przez Wnioskodawcę  okres jest niezbędny (należy uzasadnić, że </a:t>
            </a:r>
            <a:r>
              <a:rPr lang="pl-PL" sz="2000" dirty="0" smtClean="0"/>
              <a:t>  </a:t>
            </a:r>
          </a:p>
          <a:p>
            <a:pPr indent="12700"/>
            <a:r>
              <a:rPr lang="pl-PL" sz="2000" dirty="0"/>
              <a:t> </a:t>
            </a:r>
            <a:r>
              <a:rPr lang="pl-PL" sz="2000" dirty="0" smtClean="0"/>
              <a:t>   zaproponowane </a:t>
            </a:r>
            <a:r>
              <a:rPr lang="pl-PL" sz="2000" dirty="0"/>
              <a:t>warunki wynikają z poziomu nadwyżki finansowej generowanej przez </a:t>
            </a:r>
            <a:endParaRPr lang="pl-PL" sz="2000" dirty="0" smtClean="0"/>
          </a:p>
          <a:p>
            <a:pPr indent="12700"/>
            <a:r>
              <a:rPr lang="pl-PL" sz="2000" dirty="0"/>
              <a:t> </a:t>
            </a:r>
            <a:r>
              <a:rPr lang="pl-PL" sz="2000" dirty="0" smtClean="0"/>
              <a:t>   przedsięwzięcie</a:t>
            </a:r>
            <a:r>
              <a:rPr lang="pl-PL" sz="2000" dirty="0"/>
              <a:t>, powstałej w wyniku uzyskiwania przychodów bądź oszczędności na </a:t>
            </a:r>
            <a:endParaRPr lang="pl-PL" sz="2000" dirty="0" smtClean="0"/>
          </a:p>
          <a:p>
            <a:pPr indent="12700"/>
            <a:r>
              <a:rPr lang="pl-PL" sz="2000" dirty="0"/>
              <a:t> </a:t>
            </a:r>
            <a:r>
              <a:rPr lang="pl-PL" sz="2000" dirty="0" smtClean="0"/>
              <a:t>   kosztach </a:t>
            </a:r>
            <a:r>
              <a:rPr lang="pl-PL" sz="2000" dirty="0"/>
              <a:t>eksploatacyjnych i/lub nadwyżki pochodzącej z pozostałej działalności </a:t>
            </a:r>
            <a:endParaRPr lang="pl-PL" sz="2000" dirty="0" smtClean="0"/>
          </a:p>
          <a:p>
            <a:pPr indent="12700"/>
            <a:r>
              <a:rPr lang="pl-PL" sz="2000" dirty="0"/>
              <a:t> </a:t>
            </a:r>
            <a:r>
              <a:rPr lang="pl-PL" sz="2000" dirty="0" smtClean="0"/>
              <a:t>   Wnioskodawcy </a:t>
            </a:r>
            <a:r>
              <a:rPr lang="pl-PL" sz="2000" dirty="0"/>
              <a:t>– </a:t>
            </a:r>
            <a:r>
              <a:rPr lang="pl-PL" sz="1900" i="1" dirty="0">
                <a:solidFill>
                  <a:srgbClr val="0070C0"/>
                </a:solidFill>
              </a:rPr>
              <a:t>patrz treść pomocy kontekstowej w generatorze wniosków w zakładce </a:t>
            </a:r>
            <a:endParaRPr lang="pl-PL" sz="1900" i="1" dirty="0" smtClean="0">
              <a:solidFill>
                <a:srgbClr val="0070C0"/>
              </a:solidFill>
            </a:endParaRPr>
          </a:p>
          <a:p>
            <a:pPr indent="12700"/>
            <a:r>
              <a:rPr lang="pl-PL" sz="1900" i="1" dirty="0">
                <a:solidFill>
                  <a:srgbClr val="0070C0"/>
                </a:solidFill>
              </a:rPr>
              <a:t> </a:t>
            </a:r>
            <a:r>
              <a:rPr lang="pl-PL" sz="1900" i="1" dirty="0" smtClean="0">
                <a:solidFill>
                  <a:srgbClr val="0070C0"/>
                </a:solidFill>
              </a:rPr>
              <a:t>   Warunki </a:t>
            </a:r>
            <a:r>
              <a:rPr lang="pl-PL" sz="1900" i="1" dirty="0">
                <a:solidFill>
                  <a:srgbClr val="0070C0"/>
                </a:solidFill>
              </a:rPr>
              <a:t>finansowania</a:t>
            </a:r>
            <a:r>
              <a:rPr lang="pl-PL" sz="1900" i="1" dirty="0" smtClean="0">
                <a:solidFill>
                  <a:srgbClr val="0070C0"/>
                </a:solidFill>
              </a:rPr>
              <a:t>!</a:t>
            </a:r>
            <a:r>
              <a:rPr lang="pl-PL" sz="2000" dirty="0" smtClean="0">
                <a:solidFill>
                  <a:srgbClr val="0070C0"/>
                </a:solidFill>
              </a:rPr>
              <a:t>).</a:t>
            </a:r>
          </a:p>
          <a:p>
            <a:pPr indent="12700"/>
            <a:r>
              <a:rPr lang="pl-PL" sz="2000" dirty="0" smtClean="0"/>
              <a:t>    Należy </a:t>
            </a:r>
            <a:r>
              <a:rPr lang="pl-PL" sz="2000" dirty="0"/>
              <a:t>uwzględnić spłatę całej kwoty pożyczki (tj. </a:t>
            </a:r>
            <a:r>
              <a:rPr lang="pl-PL" sz="2000" dirty="0" smtClean="0"/>
              <a:t>bez uwzględnienia    ewentualnego </a:t>
            </a:r>
          </a:p>
          <a:p>
            <a:pPr indent="12700"/>
            <a:r>
              <a:rPr lang="pl-PL" sz="2000" dirty="0"/>
              <a:t> </a:t>
            </a:r>
            <a:r>
              <a:rPr lang="pl-PL" sz="2000" dirty="0" smtClean="0"/>
              <a:t>   umorzenia </a:t>
            </a:r>
            <a:r>
              <a:rPr lang="pl-PL" sz="2000" dirty="0"/>
              <a:t>pożyczki).</a:t>
            </a:r>
          </a:p>
          <a:p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57182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l-PL" b="1" dirty="0"/>
              <a:t>Najczęściej </a:t>
            </a:r>
            <a:r>
              <a:rPr lang="pl-PL" b="1" dirty="0" smtClean="0"/>
              <a:t>popełniane </a:t>
            </a:r>
            <a:r>
              <a:rPr lang="pl-PL" b="1" dirty="0"/>
              <a:t>błędy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24144" y="1133824"/>
            <a:ext cx="10491787" cy="563609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pl-PL" altLang="pl-PL" sz="1800" dirty="0"/>
              <a:t>Niespójność danych pomiędzy wnioskiem o dofinansowanie a załącznikami do wniosku.</a:t>
            </a:r>
          </a:p>
          <a:p>
            <a:pPr marL="457200" indent="-457200">
              <a:buFont typeface="+mj-lt"/>
              <a:buAutoNum type="arabicPeriod"/>
            </a:pPr>
            <a:r>
              <a:rPr lang="pl-PL" altLang="pl-PL" sz="1800" dirty="0"/>
              <a:t>Nierzetelnie i niewiarygodnie udokumentowane założenia dla struktury przychodowo-kosztowej projektu – np. jeżeli przyjęte wartości/ceny wnikają z zawartych umów/listów intencyjnych dokumenty takie powinny być załączone do wniosku.</a:t>
            </a:r>
          </a:p>
          <a:p>
            <a:pPr marL="457200" indent="-457200">
              <a:buFont typeface="+mj-lt"/>
              <a:buAutoNum type="arabicPeriod"/>
            </a:pPr>
            <a:r>
              <a:rPr lang="pl-PL" altLang="pl-PL" sz="1800" dirty="0"/>
              <a:t>Brak odpowiedniego, szczegółowego rozpisania kosztów jednostkowych realizacji inwestycji </a:t>
            </a:r>
            <a:r>
              <a:rPr lang="pl-PL" altLang="pl-PL" sz="1800" dirty="0" smtClean="0"/>
              <a:t>i </a:t>
            </a:r>
            <a:r>
              <a:rPr lang="pl-PL" altLang="pl-PL" sz="1800" dirty="0"/>
              <a:t>eksploatacji – jeżeli przyjęte wartości/ceny wnikają z zawartych umów/listów intencyjnych dokumenty takie powinny być załączone do wniosku (np. ceny energii, substratów itp.).</a:t>
            </a:r>
          </a:p>
          <a:p>
            <a:pPr marL="457200" indent="-457200">
              <a:buFont typeface="+mj-lt"/>
              <a:buAutoNum type="arabicPeriod"/>
            </a:pPr>
            <a:r>
              <a:rPr lang="pl-PL" altLang="pl-PL" sz="1800" dirty="0"/>
              <a:t>Brak szczegółowej analizy popytu, podaży i rynku (wg aktualnych uwarunkowań).</a:t>
            </a:r>
          </a:p>
          <a:p>
            <a:pPr marL="457200" indent="-457200">
              <a:buFont typeface="+mj-lt"/>
              <a:buAutoNum type="arabicPeriod"/>
            </a:pPr>
            <a:r>
              <a:rPr lang="pl-PL" altLang="pl-PL" sz="1800" dirty="0"/>
              <a:t>Brak szczegółowej analizy ryzyka wraz z matrycą </a:t>
            </a:r>
            <a:r>
              <a:rPr lang="pl-PL" altLang="pl-PL" sz="1800" dirty="0" err="1"/>
              <a:t>ryzyk</a:t>
            </a:r>
            <a:r>
              <a:rPr lang="pl-PL" altLang="pl-PL" sz="1800" dirty="0"/>
              <a:t> i wskazaniem środków/działań zaradczych i zapobiegawczych.</a:t>
            </a:r>
          </a:p>
          <a:p>
            <a:pPr marL="457200" indent="-457200">
              <a:buFont typeface="+mj-lt"/>
              <a:buAutoNum type="arabicPeriod"/>
            </a:pPr>
            <a:r>
              <a:rPr lang="pl-PL" altLang="pl-PL" sz="1800" dirty="0"/>
              <a:t>Brak aktywnego modelu finansowego.</a:t>
            </a:r>
          </a:p>
          <a:p>
            <a:pPr marL="457200" indent="-457200">
              <a:buFont typeface="+mj-lt"/>
              <a:buAutoNum type="arabicPeriod"/>
            </a:pPr>
            <a:r>
              <a:rPr lang="pl-PL" sz="1800" dirty="0"/>
              <a:t>Brak aktywnych arkuszy w modelu finansowym zawierających przyjęte założenia – brak stosownych obliczeń.</a:t>
            </a:r>
          </a:p>
          <a:p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109715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l-PL" dirty="0"/>
              <a:t>Najczęściej występujące błędy cd.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24144" y="956345"/>
            <a:ext cx="10491787" cy="5813571"/>
          </a:xfrm>
        </p:spPr>
        <p:txBody>
          <a:bodyPr/>
          <a:lstStyle/>
          <a:p>
            <a:r>
              <a:rPr lang="pl-PL" sz="1800" dirty="0" smtClean="0"/>
              <a:t>8. </a:t>
            </a:r>
            <a:r>
              <a:rPr lang="pl-PL" sz="1800" dirty="0"/>
              <a:t>Rozbieżności w danych finansowych pomiędzy poszczególnymi załącznikami (model finansowy, </a:t>
            </a:r>
            <a:r>
              <a:rPr lang="pl-PL" sz="1800" dirty="0" smtClean="0"/>
              <a:t>  </a:t>
            </a:r>
          </a:p>
          <a:p>
            <a:r>
              <a:rPr lang="pl-PL" sz="1800" dirty="0"/>
              <a:t> </a:t>
            </a:r>
            <a:r>
              <a:rPr lang="pl-PL" sz="1800" dirty="0" smtClean="0"/>
              <a:t>   studium </a:t>
            </a:r>
            <a:r>
              <a:rPr lang="pl-PL" sz="1800" dirty="0"/>
              <a:t>wykonalności, sprawozdania finansowe podmiotu za 3 lata wstecz).</a:t>
            </a:r>
          </a:p>
          <a:p>
            <a:pPr marL="355600" indent="-355600"/>
            <a:r>
              <a:rPr lang="pl-PL" sz="1800" dirty="0"/>
              <a:t>9.   Brak lub niewłaściwe udokumentowanie źródeł finansowania przedsięwzięcia:</a:t>
            </a:r>
          </a:p>
          <a:p>
            <a:pPr marL="285750" indent="-285750">
              <a:buFontTx/>
              <a:buChar char="-"/>
            </a:pPr>
            <a:r>
              <a:rPr lang="pl-PL" sz="1800" dirty="0"/>
              <a:t>w przypadku projektów </a:t>
            </a:r>
            <a:r>
              <a:rPr lang="pl-PL" sz="1800" dirty="0" err="1"/>
              <a:t>project</a:t>
            </a:r>
            <a:r>
              <a:rPr lang="pl-PL" sz="1800" dirty="0"/>
              <a:t> </a:t>
            </a:r>
            <a:r>
              <a:rPr lang="pl-PL" sz="1800" dirty="0" err="1"/>
              <a:t>finance</a:t>
            </a:r>
            <a:r>
              <a:rPr lang="pl-PL" sz="1800" dirty="0"/>
              <a:t> brak uwzględnienia wymogu dot. udziału środków własnych (min. 15% kosztów kwalifikowanych przedsięwzięcia) wniesionego w postaci udziału kapitału zakładowego pokrytego wkładem pieniężnym (z zastrzeżeniem, że środki własne nie obejmują: kredytów bankowych, emisji obligacji, pożyczek właścicielskich, pożyczek udzielonych przez inne podmioty itp.),</a:t>
            </a:r>
          </a:p>
          <a:p>
            <a:pPr marL="285750" indent="-285750">
              <a:buFontTx/>
              <a:buChar char="-"/>
            </a:pPr>
            <a:r>
              <a:rPr lang="pl-PL" sz="1800" dirty="0"/>
              <a:t>brak wskazania i udokumentowania posiadania środków na finansowanie podatku VAT do czasu jego </a:t>
            </a:r>
            <a:r>
              <a:rPr lang="pl-PL" sz="1800" dirty="0" smtClean="0"/>
              <a:t>zwrotu,</a:t>
            </a:r>
          </a:p>
          <a:p>
            <a:pPr marL="285750" indent="-285750">
              <a:buFontTx/>
              <a:buChar char="-"/>
            </a:pPr>
            <a:r>
              <a:rPr lang="pl-PL" sz="1800" dirty="0"/>
              <a:t>w przypadku pożyczek (tzw. podporządkowanych, właścicielskich od udziałowca, czy od podmiotu powiązanego) brak przedstawienia sytuacji finansowej podmiotu udzielającego pożyczki za okres 3 lat wstecz (brak potwierdzenia możliwości dysponowania odpowiednimi środkami na udzielenie pożyczki)</a:t>
            </a:r>
            <a:endParaRPr lang="pl-PL" sz="1800" dirty="0" smtClean="0"/>
          </a:p>
          <a:p>
            <a:pPr marL="285750" indent="-285750">
              <a:buFontTx/>
              <a:buChar char="-"/>
            </a:pPr>
            <a:endParaRPr lang="pl-PL" sz="1800" dirty="0"/>
          </a:p>
          <a:p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373720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l-PL" dirty="0"/>
              <a:t>Najczęściej występujące błędy cd.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24144" y="1133824"/>
            <a:ext cx="10491787" cy="5636092"/>
          </a:xfrm>
        </p:spPr>
        <p:txBody>
          <a:bodyPr/>
          <a:lstStyle/>
          <a:p>
            <a:pPr marL="355600" indent="-355600"/>
            <a:r>
              <a:rPr lang="pl-PL" sz="1800" dirty="0" smtClean="0"/>
              <a:t>10.Brak </a:t>
            </a:r>
            <a:r>
              <a:rPr lang="pl-PL" sz="1800" dirty="0"/>
              <a:t>uwzględnienia w dokumentacji aplikacyjnej wszystkich wymagań NFOŚiGW wskazanych w dokumentach takich jak m.in.: Program priorytetowy, regulamin, wymagane załączniki, wytyczne (np. w zakresie kosztów kwalifikowanych, itd.), Metodyki oceny finansowej wniosku, </a:t>
            </a:r>
            <a:r>
              <a:rPr lang="pl-PL" sz="1800" dirty="0" smtClean="0"/>
              <a:t>Instrukcji </a:t>
            </a:r>
            <a:r>
              <a:rPr lang="pl-PL" sz="1800" dirty="0"/>
              <a:t>sporządzania studium wykonalności, treść pomocy kontekstowej w generatorze wniosków.</a:t>
            </a:r>
          </a:p>
          <a:p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159991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l-PL" b="1" dirty="0"/>
              <a:t>Ocena finansowa - załączniki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82867" y="1234492"/>
            <a:ext cx="10491787" cy="5623508"/>
          </a:xfrm>
        </p:spPr>
        <p:txBody>
          <a:bodyPr/>
          <a:lstStyle/>
          <a:p>
            <a:r>
              <a:rPr lang="pl-PL" sz="2000" dirty="0"/>
              <a:t>Ocena przeprowadzana jest na podstawie zweryfikowanych przez NFOŚiGW danych finansowych przedstawionych </a:t>
            </a:r>
            <a:r>
              <a:rPr lang="pl-PL" sz="2000" u="sng" dirty="0"/>
              <a:t>we wniosku o dofinansowanie (wraz z załącznikami):</a:t>
            </a:r>
          </a:p>
          <a:p>
            <a:pPr marL="342900" indent="-342900">
              <a:buFontTx/>
              <a:buChar char="-"/>
            </a:pPr>
            <a:r>
              <a:rPr lang="pl-PL" sz="2000" dirty="0"/>
              <a:t>wniosek o dofinansowanie, </a:t>
            </a:r>
          </a:p>
          <a:p>
            <a:pPr marL="342900" indent="-342900">
              <a:buFontTx/>
              <a:buChar char="-"/>
            </a:pPr>
            <a:r>
              <a:rPr lang="pl-PL" sz="2000" dirty="0"/>
              <a:t>studium wykonalności + aktywny model finansowy, faza W </a:t>
            </a:r>
            <a:r>
              <a:rPr lang="pl-PL" sz="2000" i="1" dirty="0"/>
              <a:t>(</a:t>
            </a:r>
            <a:r>
              <a:rPr lang="pl-PL" sz="2000" i="1" dirty="0">
                <a:solidFill>
                  <a:srgbClr val="0070C0"/>
                </a:solidFill>
              </a:rPr>
              <a:t>instrukcja sporządzania studium wykonalności przedsięwzięcia ubiegającego się o dofinansowanie ze środków NFOŚiGW jest dostępna w generatorze wniosków jako pomoc kontekstowa - link do pliku pdf</a:t>
            </a:r>
            <a:r>
              <a:rPr lang="pl-PL" sz="2000" i="1" dirty="0"/>
              <a:t>)</a:t>
            </a:r>
            <a:r>
              <a:rPr lang="pl-PL" sz="2000" dirty="0"/>
              <a:t>,</a:t>
            </a:r>
          </a:p>
          <a:p>
            <a:pPr marL="342900" indent="-342900">
              <a:buFontTx/>
              <a:buChar char="-"/>
            </a:pPr>
            <a:r>
              <a:rPr lang="pl-PL" sz="2000" dirty="0"/>
              <a:t>p</a:t>
            </a:r>
            <a:r>
              <a:rPr lang="pl-PL" sz="2000" dirty="0" smtClean="0"/>
              <a:t>ełne sprawozdanie </a:t>
            </a:r>
            <a:r>
              <a:rPr lang="pl-PL" sz="2000" dirty="0"/>
              <a:t>finansowe za ostatnie trzy lata poprzedzające rok złożenia wniosku wraz z opinią biegłego i raportem z badania sprawozdania finansowego (jeżeli sprawozdanie podlega badaniu biegłego</a:t>
            </a:r>
            <a:r>
              <a:rPr lang="pl-PL" sz="2000" dirty="0" smtClean="0"/>
              <a:t>), także sprawozdanie z działalności jednostki,</a:t>
            </a:r>
            <a:endParaRPr lang="pl-PL" sz="2000" dirty="0"/>
          </a:p>
          <a:p>
            <a:pPr marL="342900" indent="-342900">
              <a:buFontTx/>
              <a:buChar char="-"/>
            </a:pPr>
            <a:r>
              <a:rPr lang="pl-PL" sz="2000" dirty="0" smtClean="0"/>
              <a:t>sprawozdanie </a:t>
            </a:r>
            <a:r>
              <a:rPr lang="pl-PL" sz="2000" dirty="0"/>
              <a:t>statystyczne według wzoru F-01 (lub inne) za wykonany okres sprawozdawczy bieżącego roku,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8871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27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l-PL" b="1" dirty="0"/>
              <a:t>Ocena finansowa </a:t>
            </a:r>
            <a:r>
              <a:rPr lang="pl-PL" b="1" dirty="0" smtClean="0"/>
              <a:t>– załączniki cd.</a:t>
            </a:r>
            <a:endParaRPr lang="pl-PL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24144" y="1133824"/>
            <a:ext cx="10491787" cy="5636092"/>
          </a:xfrm>
        </p:spPr>
        <p:txBody>
          <a:bodyPr/>
          <a:lstStyle/>
          <a:p>
            <a:pPr marL="342900" indent="-342900">
              <a:buFontTx/>
              <a:buChar char="-"/>
            </a:pPr>
            <a:r>
              <a:rPr lang="pl-PL" sz="2000" dirty="0"/>
              <a:t>roczne zeznanie podatkowe Wnioskodawcy za ostatnie trzy lata poprzedzające rok złożenia wniosku oraz deklaracje podatkowe za wykonany okres sprawozdawczy bieżącego roku (jeżeli dotyczy – w zależności od formy prawnej prowadzonej działalności</a:t>
            </a:r>
            <a:r>
              <a:rPr lang="pl-PL" sz="2000" dirty="0" smtClean="0"/>
              <a:t>),</a:t>
            </a:r>
          </a:p>
          <a:p>
            <a:pPr marL="342900" indent="-342900">
              <a:buFontTx/>
              <a:buChar char="-"/>
            </a:pPr>
            <a:r>
              <a:rPr lang="pl-PL" sz="2000" dirty="0"/>
              <a:t>a</a:t>
            </a:r>
            <a:r>
              <a:rPr lang="pl-PL" sz="2000" dirty="0" smtClean="0"/>
              <a:t>ktualna </a:t>
            </a:r>
            <a:r>
              <a:rPr lang="pl-PL" sz="2000" dirty="0"/>
              <a:t>Wieloletnia Prognoza Finansowa wraz z opinią Regionalnej Izby </a:t>
            </a:r>
            <a:r>
              <a:rPr lang="pl-PL" sz="2000" dirty="0" smtClean="0"/>
              <a:t>Obrachunkowej (</a:t>
            </a:r>
            <a:r>
              <a:rPr lang="pl-PL" sz="2000" dirty="0"/>
              <a:t>jeżeli </a:t>
            </a:r>
            <a:r>
              <a:rPr lang="pl-PL" sz="2000" dirty="0" smtClean="0"/>
              <a:t>dotyczy),</a:t>
            </a:r>
            <a:endParaRPr lang="pl-PL" sz="2000" dirty="0"/>
          </a:p>
          <a:p>
            <a:pPr marL="342900" indent="-342900">
              <a:buFontTx/>
              <a:buChar char="-"/>
            </a:pPr>
            <a:r>
              <a:rPr lang="pl-PL" sz="2000" dirty="0"/>
              <a:t>dokumenty potwierdzające zbilansowanie źródeł finansowania wnioskowanego </a:t>
            </a:r>
            <a:r>
              <a:rPr lang="pl-PL" sz="2000" dirty="0" smtClean="0"/>
              <a:t>przedsięwzięcia </a:t>
            </a:r>
            <a:r>
              <a:rPr lang="pl-PL" sz="2000" dirty="0"/>
              <a:t>(w zależności od formy prawnej podmiotu oraz źródła finansowania):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l-PL" sz="2000" dirty="0" smtClean="0"/>
              <a:t>promesa*  </a:t>
            </a:r>
            <a:r>
              <a:rPr lang="pl-PL" sz="2000" dirty="0"/>
              <a:t>udzielenia kredytu/pożyczki/dotacji (wydana przez banki lub inne instytucje finansowe),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l-PL" sz="2000" dirty="0"/>
              <a:t>umowy i/lub wyciągi z zawartych umów kredytowych/ pożyczkowych/ dotacyjnych,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8582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l-PL" b="1" dirty="0"/>
              <a:t>Ocena finansowa </a:t>
            </a:r>
            <a:r>
              <a:rPr lang="pl-PL" b="1" dirty="0" smtClean="0"/>
              <a:t>– załączniki cd.</a:t>
            </a:r>
            <a:endParaRPr lang="pl-PL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24144" y="1133824"/>
            <a:ext cx="10491787" cy="5636092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pl-PL" sz="2000" dirty="0"/>
              <a:t>kopia wyciągów z rachunków bankowych/inwestycyjnych (w przypadku jeżeli środki wykazane na rachunku mają zostać przeznaczone na realizację przedsięwzięcia),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l-PL" sz="2000" dirty="0" smtClean="0"/>
              <a:t>odpis </a:t>
            </a:r>
            <a:r>
              <a:rPr lang="pl-PL" sz="2000" dirty="0"/>
              <a:t>KRS potwierdzający zarejestrowanie wniesionego kapitału/podjęte uchwały organów stanowiących </a:t>
            </a:r>
            <a:r>
              <a:rPr lang="pl-PL" sz="2000" dirty="0" smtClean="0"/>
              <a:t>Wnioskodawcy w </a:t>
            </a:r>
            <a:r>
              <a:rPr lang="pl-PL" sz="2000" dirty="0"/>
              <a:t>sprawie dokapitalizowania spółki (w przypadku gdy źródłem finansowania są środki z podniesienia kapitału Spółki),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l-PL" sz="2000" dirty="0"/>
              <a:t>umowy innych pożyczek,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l-PL" sz="2000" dirty="0"/>
              <a:t>inne dokumenty (np. </a:t>
            </a:r>
            <a:r>
              <a:rPr lang="pl-PL" sz="2000" dirty="0" smtClean="0"/>
              <a:t>zatwierdzony plan inwestycyjny, uchwały </a:t>
            </a:r>
            <a:r>
              <a:rPr lang="pl-PL" sz="2000" dirty="0"/>
              <a:t>zarządu/rady nadzorczej/organów właścicielskich w sprawie realizacji przedsięwzięcia – jeżeli podjęto). </a:t>
            </a:r>
          </a:p>
          <a:p>
            <a:endParaRPr lang="pl-PL" sz="2000" dirty="0"/>
          </a:p>
          <a:p>
            <a:pPr algn="ctr"/>
            <a:r>
              <a:rPr lang="pl-PL" sz="2000" i="1" dirty="0" smtClean="0"/>
              <a:t>* Przez promesę udzielenia kredytu/pożyczki należy rozumieć promesę banku wydaną po pozytywnej ocenie zdolności kredytowej Wnioskodawcy. </a:t>
            </a:r>
            <a:endParaRPr lang="pl-PL" sz="2000" i="1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3757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>
          <a:xfrm>
            <a:off x="464097" y="391951"/>
            <a:ext cx="8319176" cy="628650"/>
          </a:xfrm>
        </p:spPr>
        <p:txBody>
          <a:bodyPr/>
          <a:lstStyle/>
          <a:p>
            <a:pPr algn="ctr"/>
            <a:r>
              <a:rPr lang="pl-PL" b="1" dirty="0"/>
              <a:t>Ocena finansowa – kryterium jakościowe</a:t>
            </a:r>
          </a:p>
          <a:p>
            <a:pPr algn="ctr"/>
            <a:endParaRPr lang="pl-PL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24144" y="1133824"/>
            <a:ext cx="10491787" cy="5636092"/>
          </a:xfrm>
        </p:spPr>
        <p:txBody>
          <a:bodyPr/>
          <a:lstStyle/>
          <a:p>
            <a:r>
              <a:rPr lang="pl-PL" altLang="pl-PL" sz="2000" dirty="0"/>
              <a:t>Potwierdzenie wypełnienia wymagań stawianych przez kryterium, które obejmuje:</a:t>
            </a:r>
          </a:p>
          <a:p>
            <a:pPr marL="457200" indent="-457200">
              <a:buAutoNum type="arabicPeriod"/>
            </a:pPr>
            <a:r>
              <a:rPr lang="pl-PL" sz="2000" dirty="0"/>
              <a:t>Analizę bieżącej sytuacji finansowej Wnioskodawcy </a:t>
            </a:r>
          </a:p>
          <a:p>
            <a:pPr marL="457200" indent="-457200">
              <a:buFont typeface="Arial" pitchFamily="34" charset="0"/>
              <a:buAutoNum type="arabicPeriod"/>
            </a:pPr>
            <a:r>
              <a:rPr lang="pl-PL" sz="2000" dirty="0"/>
              <a:t>Analizę prognozowanej sytuacji finansowej Wnioskodawcy – w tym analizę wykonalności i trwałości finansowej.</a:t>
            </a:r>
          </a:p>
          <a:p>
            <a:pPr marL="457200" indent="-457200">
              <a:buFont typeface="Arial" pitchFamily="34" charset="0"/>
              <a:buAutoNum type="arabicPeriod"/>
            </a:pPr>
            <a:endParaRPr lang="pl-PL" sz="2000" dirty="0"/>
          </a:p>
          <a:p>
            <a:pPr algn="ctr"/>
            <a:r>
              <a:rPr lang="pl-PL" sz="2000" i="1" dirty="0"/>
              <a:t>Zasady oceny szczegółowo przedstawia dokument pn.  </a:t>
            </a:r>
          </a:p>
          <a:p>
            <a:pPr algn="ctr"/>
            <a:r>
              <a:rPr lang="pl-PL" sz="2000" i="1" dirty="0"/>
              <a:t>Metodyka oceny finansowej wniosku o dofinansowanie (</a:t>
            </a:r>
            <a:r>
              <a:rPr lang="pl-PL" sz="2000" i="1" dirty="0">
                <a:solidFill>
                  <a:srgbClr val="0070C0"/>
                </a:solidFill>
                <a:hlinkClick r:id="rId2"/>
              </a:rPr>
              <a:t>http://www.nfosigw.gov.pl/oferta-finansowania/srodki-krajowe/informacje-ogolne/kryteria-wyboru-przedsiewziec/</a:t>
            </a:r>
            <a:r>
              <a:rPr lang="pl-PL" sz="2000" i="1" dirty="0">
                <a:solidFill>
                  <a:srgbClr val="0070C0"/>
                </a:solidFill>
              </a:rPr>
              <a:t> </a:t>
            </a:r>
          </a:p>
          <a:p>
            <a:pPr algn="ctr"/>
            <a:r>
              <a:rPr lang="pl-PL" sz="2000" i="1" dirty="0"/>
              <a:t>- ostatni dokument na tej stronie).</a:t>
            </a:r>
          </a:p>
          <a:p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325517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l-PL" b="1" dirty="0"/>
              <a:t>Ocena finansowa </a:t>
            </a:r>
            <a:r>
              <a:rPr lang="pl-PL" b="1" dirty="0" smtClean="0"/>
              <a:t>– zasady oceny</a:t>
            </a:r>
            <a:endParaRPr lang="pl-PL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898977" y="1188381"/>
            <a:ext cx="10491787" cy="5413755"/>
          </a:xfrm>
        </p:spPr>
        <p:txBody>
          <a:bodyPr/>
          <a:lstStyle/>
          <a:p>
            <a:pPr marL="355600" indent="-355600">
              <a:buAutoNum type="arabicPeriod"/>
            </a:pPr>
            <a:r>
              <a:rPr lang="pl-PL" sz="1900" dirty="0"/>
              <a:t>Analiza bieżącej sytuacji finansowej Wnioskodawcy. </a:t>
            </a:r>
          </a:p>
          <a:p>
            <a:r>
              <a:rPr lang="pl-PL" sz="1900" dirty="0"/>
              <a:t>      Kryterium jest oceniane pozytywnie o ile z oceny wynika, iż Wnioskodawca nie znajduje </a:t>
            </a:r>
            <a:endParaRPr lang="pl-PL" sz="1900" dirty="0" smtClean="0"/>
          </a:p>
          <a:p>
            <a:r>
              <a:rPr lang="pl-PL" sz="1900" dirty="0"/>
              <a:t> </a:t>
            </a:r>
            <a:r>
              <a:rPr lang="pl-PL" sz="1900" dirty="0" smtClean="0"/>
              <a:t>     się w </a:t>
            </a:r>
            <a:r>
              <a:rPr lang="pl-PL" sz="1900" dirty="0"/>
              <a:t>złej sytuacji finansowej. </a:t>
            </a:r>
            <a:r>
              <a:rPr lang="pl-PL" sz="1900" i="1" dirty="0" smtClean="0"/>
              <a:t>Negatywna </a:t>
            </a:r>
            <a:r>
              <a:rPr lang="pl-PL" sz="1900" i="1" dirty="0"/>
              <a:t>ocena kryterium </a:t>
            </a:r>
            <a:r>
              <a:rPr lang="pl-PL" sz="1900" b="1" i="1" dirty="0"/>
              <a:t>nie powoduje </a:t>
            </a:r>
            <a:r>
              <a:rPr lang="pl-PL" sz="1900" b="1" i="1" dirty="0" smtClean="0"/>
              <a:t>odrzucenia</a:t>
            </a:r>
          </a:p>
          <a:p>
            <a:r>
              <a:rPr lang="pl-PL" sz="1900" b="1" i="1" dirty="0"/>
              <a:t> </a:t>
            </a:r>
            <a:r>
              <a:rPr lang="pl-PL" sz="1900" b="1" i="1" dirty="0" smtClean="0"/>
              <a:t>     wniosku </a:t>
            </a:r>
            <a:r>
              <a:rPr lang="pl-PL" sz="1900" i="1" dirty="0"/>
              <a:t>o ile ocena kryterium </a:t>
            </a:r>
            <a:r>
              <a:rPr lang="pl-PL" sz="1900" i="1" dirty="0" smtClean="0"/>
              <a:t>nr 2 jest </a:t>
            </a:r>
            <a:r>
              <a:rPr lang="pl-PL" sz="1900" i="1" dirty="0"/>
              <a:t>pozytywna. </a:t>
            </a:r>
            <a:endParaRPr lang="pl-PL" sz="1900" i="1" dirty="0" smtClean="0"/>
          </a:p>
          <a:p>
            <a:endParaRPr lang="pl-PL" sz="1900" dirty="0"/>
          </a:p>
          <a:p>
            <a:pPr marL="355600" indent="-355600"/>
            <a:r>
              <a:rPr lang="pl-PL" sz="1900" dirty="0"/>
              <a:t>2. </a:t>
            </a:r>
            <a:r>
              <a:rPr lang="pl-PL" sz="1900" dirty="0" smtClean="0"/>
              <a:t> Analiza </a:t>
            </a:r>
            <a:r>
              <a:rPr lang="pl-PL" sz="1900" dirty="0"/>
              <a:t>prognozowanej sytuacji finansowej Wnioskodawcy – w tym analiza wykonalności </a:t>
            </a:r>
            <a:endParaRPr lang="pl-PL" sz="1900" dirty="0" smtClean="0"/>
          </a:p>
          <a:p>
            <a:pPr marL="355600" indent="-355600"/>
            <a:r>
              <a:rPr lang="pl-PL" sz="1900" dirty="0"/>
              <a:t> </a:t>
            </a:r>
            <a:r>
              <a:rPr lang="pl-PL" sz="1900" dirty="0" smtClean="0"/>
              <a:t>    i </a:t>
            </a:r>
            <a:r>
              <a:rPr lang="pl-PL" sz="1900" dirty="0"/>
              <a:t>trwałości finansowej. 	</a:t>
            </a:r>
          </a:p>
          <a:p>
            <a:r>
              <a:rPr lang="pl-PL" sz="1900" dirty="0"/>
              <a:t>     </a:t>
            </a:r>
            <a:r>
              <a:rPr lang="pl-PL" sz="1900" dirty="0" smtClean="0"/>
              <a:t>Kryterium </a:t>
            </a:r>
            <a:r>
              <a:rPr lang="pl-PL" sz="1900" dirty="0"/>
              <a:t>jest oceniane pozytywnie o ile z oceny prognozowanej sytuacji </a:t>
            </a:r>
            <a:r>
              <a:rPr lang="pl-PL" sz="1900" dirty="0" smtClean="0"/>
              <a:t>finansowej</a:t>
            </a:r>
          </a:p>
          <a:p>
            <a:r>
              <a:rPr lang="pl-PL" sz="1900" dirty="0" smtClean="0"/>
              <a:t>     Wnioskodawcy </a:t>
            </a:r>
            <a:r>
              <a:rPr lang="pl-PL" sz="1900" dirty="0"/>
              <a:t>wynika, iż nie znajduje się on w złej sytuacji finansowej i jest w </a:t>
            </a:r>
            <a:endParaRPr lang="pl-PL" sz="1900" dirty="0" smtClean="0"/>
          </a:p>
          <a:p>
            <a:r>
              <a:rPr lang="pl-PL" sz="1900" dirty="0"/>
              <a:t> </a:t>
            </a:r>
            <a:r>
              <a:rPr lang="pl-PL" sz="1900" dirty="0" smtClean="0"/>
              <a:t>    stanie  zapewnić </a:t>
            </a:r>
            <a:r>
              <a:rPr lang="pl-PL" sz="1900" dirty="0"/>
              <a:t>wykonalność i trwałość finansową oraz zbilansowanie źródeł </a:t>
            </a:r>
            <a:r>
              <a:rPr lang="pl-PL" sz="1900" dirty="0" smtClean="0"/>
              <a:t>finansowania</a:t>
            </a:r>
          </a:p>
          <a:p>
            <a:r>
              <a:rPr lang="pl-PL" sz="1900" dirty="0" smtClean="0"/>
              <a:t>     projektu. </a:t>
            </a:r>
            <a:r>
              <a:rPr lang="pl-PL" sz="1900" i="1" dirty="0" smtClean="0"/>
              <a:t>Negatywna </a:t>
            </a:r>
            <a:r>
              <a:rPr lang="pl-PL" sz="1900" i="1" dirty="0"/>
              <a:t>ocena kryterium </a:t>
            </a:r>
            <a:r>
              <a:rPr lang="pl-PL" sz="1900" b="1" i="1" dirty="0"/>
              <a:t>powoduje odrzucenie wniosku niezależnie </a:t>
            </a:r>
            <a:r>
              <a:rPr lang="pl-PL" sz="1900" b="1" i="1" dirty="0" smtClean="0"/>
              <a:t>od</a:t>
            </a:r>
          </a:p>
          <a:p>
            <a:r>
              <a:rPr lang="pl-PL" sz="1900" b="1" i="1" dirty="0" smtClean="0"/>
              <a:t>     wyników </a:t>
            </a:r>
            <a:r>
              <a:rPr lang="pl-PL" sz="1900" b="1" i="1" dirty="0"/>
              <a:t>oceny kryterium nr 1.</a:t>
            </a:r>
            <a:endParaRPr lang="pl-PL" sz="1900" dirty="0"/>
          </a:p>
        </p:txBody>
      </p:sp>
    </p:spTree>
    <p:extLst>
      <p:ext uri="{BB962C8B-B14F-4D97-AF65-F5344CB8AC3E}">
        <p14:creationId xmlns:p14="http://schemas.microsoft.com/office/powerpoint/2010/main" val="145080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l-PL" b="1" dirty="0"/>
              <a:t>Ocena finansowa - </a:t>
            </a:r>
            <a:r>
              <a:rPr lang="pl-PL" b="1" dirty="0" smtClean="0"/>
              <a:t>metodyka</a:t>
            </a:r>
            <a:endParaRPr lang="pl-PL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07366" y="1848465"/>
            <a:ext cx="10491787" cy="4178709"/>
          </a:xfrm>
        </p:spPr>
        <p:txBody>
          <a:bodyPr numCol="2"/>
          <a:lstStyle/>
          <a:p>
            <a:pPr algn="l">
              <a:lnSpc>
                <a:spcPct val="100000"/>
              </a:lnSpc>
            </a:pPr>
            <a:endParaRPr lang="pl-PL" sz="2000" u="sng" dirty="0" smtClean="0"/>
          </a:p>
          <a:p>
            <a:pPr algn="l">
              <a:lnSpc>
                <a:spcPct val="100000"/>
              </a:lnSpc>
            </a:pPr>
            <a:r>
              <a:rPr lang="pl-PL" sz="2000" u="sng" dirty="0" smtClean="0"/>
              <a:t>Analiza </a:t>
            </a:r>
            <a:r>
              <a:rPr lang="pl-PL" sz="2000" u="sng" dirty="0"/>
              <a:t>bieżącej </a:t>
            </a:r>
            <a:r>
              <a:rPr lang="pl-PL" sz="2000" u="sng" dirty="0" smtClean="0"/>
              <a:t>sytuacji finansowej</a:t>
            </a:r>
            <a:endParaRPr lang="pl-PL" sz="2000" u="sng" dirty="0"/>
          </a:p>
          <a:p>
            <a:pPr marL="457200" indent="-457200" algn="l">
              <a:lnSpc>
                <a:spcPct val="100000"/>
              </a:lnSpc>
              <a:buFontTx/>
              <a:buChar char="-"/>
            </a:pPr>
            <a:r>
              <a:rPr lang="pl-PL" sz="2000" dirty="0"/>
              <a:t>wskaźnik stanu nadwyżki finansowej,</a:t>
            </a:r>
          </a:p>
          <a:p>
            <a:pPr marL="457200" indent="-457200" algn="l">
              <a:lnSpc>
                <a:spcPct val="100000"/>
              </a:lnSpc>
              <a:buFontTx/>
              <a:buChar char="-"/>
            </a:pPr>
            <a:r>
              <a:rPr lang="pl-PL" sz="2000" dirty="0"/>
              <a:t>wskaźnik płynności II stopnia,</a:t>
            </a:r>
          </a:p>
          <a:p>
            <a:pPr marL="457200" indent="-457200" algn="l">
              <a:lnSpc>
                <a:spcPct val="100000"/>
              </a:lnSpc>
              <a:buFontTx/>
              <a:buChar char="-"/>
            </a:pPr>
            <a:r>
              <a:rPr lang="pl-PL" sz="2000" dirty="0"/>
              <a:t>stan środków pieniężnych,</a:t>
            </a:r>
          </a:p>
          <a:p>
            <a:pPr marL="457200" indent="-457200" algn="l">
              <a:lnSpc>
                <a:spcPct val="100000"/>
              </a:lnSpc>
              <a:buFontTx/>
              <a:buChar char="-"/>
            </a:pPr>
            <a:r>
              <a:rPr lang="pl-PL" sz="2000" dirty="0"/>
              <a:t>wskaźnik pokrycia obsługi zadłużenia (WPOD),</a:t>
            </a:r>
          </a:p>
          <a:p>
            <a:pPr marL="457200" indent="-457200" algn="l">
              <a:lnSpc>
                <a:spcPct val="100000"/>
              </a:lnSpc>
              <a:buFontTx/>
              <a:buChar char="-"/>
            </a:pPr>
            <a:r>
              <a:rPr lang="pl-PL" sz="2000" dirty="0"/>
              <a:t>wskaźnik zadłużenia,</a:t>
            </a:r>
          </a:p>
          <a:p>
            <a:pPr marL="457200" indent="-457200" algn="l">
              <a:lnSpc>
                <a:spcPct val="100000"/>
              </a:lnSpc>
              <a:buFontTx/>
              <a:buChar char="-"/>
            </a:pPr>
            <a:r>
              <a:rPr lang="pl-PL" sz="2000" dirty="0"/>
              <a:t>analiza funkcji dyskryminacyjnej.</a:t>
            </a:r>
          </a:p>
          <a:p>
            <a:pPr>
              <a:lnSpc>
                <a:spcPct val="100000"/>
              </a:lnSpc>
            </a:pPr>
            <a:endParaRPr lang="pl-PL" sz="2000" dirty="0" smtClean="0"/>
          </a:p>
          <a:p>
            <a:pPr>
              <a:lnSpc>
                <a:spcPct val="100000"/>
              </a:lnSpc>
            </a:pPr>
            <a:endParaRPr lang="pl-PL" sz="2000" u="sng" dirty="0" smtClean="0"/>
          </a:p>
          <a:p>
            <a:pPr>
              <a:lnSpc>
                <a:spcPct val="100000"/>
              </a:lnSpc>
            </a:pPr>
            <a:endParaRPr lang="pl-PL" sz="2000" u="sng" dirty="0"/>
          </a:p>
          <a:p>
            <a:pPr>
              <a:lnSpc>
                <a:spcPct val="100000"/>
              </a:lnSpc>
            </a:pPr>
            <a:endParaRPr lang="pl-PL" sz="2000" u="sng" dirty="0" smtClean="0"/>
          </a:p>
          <a:p>
            <a:pPr>
              <a:lnSpc>
                <a:spcPct val="100000"/>
              </a:lnSpc>
            </a:pPr>
            <a:endParaRPr lang="pl-PL" sz="2000" u="sng" dirty="0" smtClean="0"/>
          </a:p>
          <a:p>
            <a:pPr>
              <a:lnSpc>
                <a:spcPct val="100000"/>
              </a:lnSpc>
            </a:pPr>
            <a:endParaRPr lang="pl-PL" sz="2000" u="sng" dirty="0" smtClean="0"/>
          </a:p>
          <a:p>
            <a:pPr>
              <a:lnSpc>
                <a:spcPct val="100000"/>
              </a:lnSpc>
            </a:pPr>
            <a:r>
              <a:rPr lang="pl-PL" sz="2000" u="sng" dirty="0" smtClean="0"/>
              <a:t>Analiza prognoz finansowych</a:t>
            </a:r>
            <a:endParaRPr lang="pl-PL" sz="2000" u="sng" dirty="0"/>
          </a:p>
          <a:p>
            <a:pPr marL="457200" indent="-457200" algn="l">
              <a:lnSpc>
                <a:spcPct val="100000"/>
              </a:lnSpc>
              <a:buFontTx/>
              <a:buChar char="-"/>
            </a:pPr>
            <a:r>
              <a:rPr lang="pl-PL" sz="2000" dirty="0"/>
              <a:t>ocena poprawności i realności założeń do prognoz finansowych przedsięwzięcia i/lub Wnioskodawcy, w tym poprawność struktury modelu finansowego,</a:t>
            </a:r>
          </a:p>
          <a:p>
            <a:pPr marL="457200" indent="-457200" algn="l">
              <a:lnSpc>
                <a:spcPct val="100000"/>
              </a:lnSpc>
              <a:buFontTx/>
              <a:buChar char="-"/>
            </a:pPr>
            <a:r>
              <a:rPr lang="pl-PL" sz="2000" dirty="0"/>
              <a:t>ocena prognozowanej sytuacji (wskaźniki jak dla analizy bieżącej sytuacji + analiza wskaźników efektywności finansowej przedsięwzięcia NPV, IRR).</a:t>
            </a:r>
          </a:p>
          <a:p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1150374" y="1080590"/>
            <a:ext cx="89276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>
                <a:solidFill>
                  <a:srgbClr val="5A5A5A"/>
                </a:solidFill>
              </a:rPr>
              <a:t>Podmioty oceniane na podstawie sprawozdań finansowych </a:t>
            </a:r>
          </a:p>
          <a:p>
            <a:pPr algn="ctr"/>
            <a:r>
              <a:rPr lang="pl-PL" sz="2000" dirty="0">
                <a:solidFill>
                  <a:srgbClr val="5A5A5A"/>
                </a:solidFill>
              </a:rPr>
              <a:t>(bilans, rachunek zysków i strat oraz rachunek przepływów pieniężnych).</a:t>
            </a:r>
          </a:p>
        </p:txBody>
      </p:sp>
    </p:spTree>
    <p:extLst>
      <p:ext uri="{BB962C8B-B14F-4D97-AF65-F5344CB8AC3E}">
        <p14:creationId xmlns:p14="http://schemas.microsoft.com/office/powerpoint/2010/main" val="19154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l-PL" b="1" dirty="0"/>
              <a:t>Ocena finansowa - </a:t>
            </a:r>
            <a:r>
              <a:rPr lang="pl-PL" b="1" dirty="0" smtClean="0"/>
              <a:t>metodyka</a:t>
            </a:r>
            <a:endParaRPr lang="pl-PL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907366" y="1848465"/>
            <a:ext cx="10491787" cy="4178709"/>
          </a:xfrm>
        </p:spPr>
        <p:txBody>
          <a:bodyPr numCol="1"/>
          <a:lstStyle/>
          <a:p>
            <a:pPr algn="l">
              <a:lnSpc>
                <a:spcPct val="100000"/>
              </a:lnSpc>
            </a:pPr>
            <a:endParaRPr lang="pl-PL" sz="2000" u="sng" dirty="0" smtClean="0"/>
          </a:p>
          <a:p>
            <a:pPr algn="l">
              <a:lnSpc>
                <a:spcPct val="100000"/>
              </a:lnSpc>
            </a:pPr>
            <a:r>
              <a:rPr lang="pl-PL" sz="2000" u="sng" dirty="0" smtClean="0"/>
              <a:t>Analiza bieżącej i prognozowanej sytuacji budżetowej:</a:t>
            </a:r>
          </a:p>
          <a:p>
            <a:pPr marL="342900" indent="-342900" algn="l">
              <a:lnSpc>
                <a:spcPct val="100000"/>
              </a:lnSpc>
              <a:buFontTx/>
              <a:buChar char="-"/>
            </a:pPr>
            <a:r>
              <a:rPr lang="pl-PL" sz="2000" dirty="0" smtClean="0"/>
              <a:t>wysokość </a:t>
            </a:r>
            <a:r>
              <a:rPr lang="pl-PL" sz="2000" dirty="0"/>
              <a:t>dochodów, wydatków, </a:t>
            </a:r>
            <a:r>
              <a:rPr lang="pl-PL" sz="2000" dirty="0" smtClean="0"/>
              <a:t>długu,</a:t>
            </a:r>
          </a:p>
          <a:p>
            <a:pPr marL="342900" indent="-342900" algn="l">
              <a:lnSpc>
                <a:spcPct val="100000"/>
              </a:lnSpc>
              <a:buFontTx/>
              <a:buChar char="-"/>
            </a:pPr>
            <a:r>
              <a:rPr lang="pl-PL" sz="2000" dirty="0"/>
              <a:t>o</a:t>
            </a:r>
            <a:r>
              <a:rPr lang="pl-PL" sz="2000" dirty="0" smtClean="0"/>
              <a:t>pinie RIO,</a:t>
            </a:r>
          </a:p>
          <a:p>
            <a:pPr marL="342900" indent="-342900" algn="l">
              <a:lnSpc>
                <a:spcPct val="100000"/>
              </a:lnSpc>
              <a:buFontTx/>
              <a:buChar char="-"/>
            </a:pPr>
            <a:r>
              <a:rPr lang="pl-PL" sz="2000" dirty="0" smtClean="0"/>
              <a:t>wskaźnik </a:t>
            </a:r>
            <a:r>
              <a:rPr lang="pl-PL" sz="2000" dirty="0"/>
              <a:t>planowanej łącznej kwoty spłaty zobowiązań, o której mowa w art. </a:t>
            </a:r>
            <a:r>
              <a:rPr lang="pl-PL" sz="2000" dirty="0" smtClean="0"/>
              <a:t>243,</a:t>
            </a:r>
          </a:p>
          <a:p>
            <a:pPr marL="342900" indent="-342900" algn="l">
              <a:lnSpc>
                <a:spcPct val="100000"/>
              </a:lnSpc>
              <a:buFontTx/>
              <a:buChar char="-"/>
            </a:pPr>
            <a:r>
              <a:rPr lang="pl-PL" sz="2000" dirty="0" smtClean="0"/>
              <a:t>dopuszczalny </a:t>
            </a:r>
            <a:r>
              <a:rPr lang="pl-PL" sz="2000" dirty="0"/>
              <a:t>wskaźnik spłaty zobowiązań określony w art. </a:t>
            </a:r>
            <a:r>
              <a:rPr lang="pl-PL" sz="2000" dirty="0" smtClean="0"/>
              <a:t>243</a:t>
            </a:r>
          </a:p>
          <a:p>
            <a:r>
              <a:rPr lang="pl-PL" sz="2000" dirty="0"/>
              <a:t>t</a:t>
            </a:r>
            <a:r>
              <a:rPr lang="pl-PL" sz="2000" dirty="0" smtClean="0"/>
              <a:t>j. spełnienie relacji określonych w </a:t>
            </a:r>
            <a:r>
              <a:rPr lang="pl-PL" sz="2000" dirty="0" err="1" smtClean="0"/>
              <a:t>Uofp</a:t>
            </a:r>
            <a:r>
              <a:rPr lang="pl-PL" sz="2000" dirty="0" smtClean="0"/>
              <a:t>.</a:t>
            </a:r>
            <a:endParaRPr lang="pl-PL" sz="2000" dirty="0"/>
          </a:p>
        </p:txBody>
      </p:sp>
      <p:sp>
        <p:nvSpPr>
          <p:cNvPr id="4" name="pole tekstowe 3"/>
          <p:cNvSpPr txBox="1"/>
          <p:nvPr/>
        </p:nvSpPr>
        <p:spPr>
          <a:xfrm>
            <a:off x="1170039" y="1140579"/>
            <a:ext cx="89276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>
                <a:solidFill>
                  <a:srgbClr val="5A5A5A"/>
                </a:solidFill>
              </a:rPr>
              <a:t>Podmioty oceniane na podstawie budżetu i Wieloletniej Prognozy Finansowej</a:t>
            </a:r>
          </a:p>
          <a:p>
            <a:pPr algn="ctr"/>
            <a:r>
              <a:rPr lang="pl-PL" sz="2000" dirty="0">
                <a:solidFill>
                  <a:srgbClr val="5A5A5A"/>
                </a:solidFill>
              </a:rPr>
              <a:t>(Ustawa o finansach publicznych).</a:t>
            </a:r>
          </a:p>
        </p:txBody>
      </p:sp>
    </p:spTree>
    <p:extLst>
      <p:ext uri="{BB962C8B-B14F-4D97-AF65-F5344CB8AC3E}">
        <p14:creationId xmlns:p14="http://schemas.microsoft.com/office/powerpoint/2010/main" val="421674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77">
      <a:dk1>
        <a:srgbClr val="2B2B2B"/>
      </a:dk1>
      <a:lt1>
        <a:srgbClr val="FFFFFF"/>
      </a:lt1>
      <a:dk2>
        <a:srgbClr val="2B2B2B"/>
      </a:dk2>
      <a:lt2>
        <a:srgbClr val="FFFFFF"/>
      </a:lt2>
      <a:accent1>
        <a:srgbClr val="FF5800"/>
      </a:accent1>
      <a:accent2>
        <a:srgbClr val="FF3C00"/>
      </a:accent2>
      <a:accent3>
        <a:srgbClr val="FB1E00"/>
      </a:accent3>
      <a:accent4>
        <a:srgbClr val="F70000"/>
      </a:accent4>
      <a:accent5>
        <a:srgbClr val="F1001C"/>
      </a:accent5>
      <a:accent6>
        <a:srgbClr val="EA0038"/>
      </a:accent6>
      <a:hlink>
        <a:srgbClr val="5B9BD5"/>
      </a:hlink>
      <a:folHlink>
        <a:srgbClr val="70AD47"/>
      </a:folHlink>
    </a:clrScheme>
    <a:fontScheme name="NFOŚiGW">
      <a:majorFont>
        <a:latin typeface="Poppi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</TotalTime>
  <Words>2676</Words>
  <Application>Microsoft Office PowerPoint</Application>
  <PresentationFormat>Panoramiczny</PresentationFormat>
  <Paragraphs>239</Paragraphs>
  <Slides>30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30</vt:i4>
      </vt:variant>
    </vt:vector>
  </HeadingPairs>
  <TitlesOfParts>
    <vt:vector size="37" baseType="lpstr">
      <vt:lpstr>Arial</vt:lpstr>
      <vt:lpstr>Calibri</vt:lpstr>
      <vt:lpstr>Open Sans</vt:lpstr>
      <vt:lpstr>Poppins</vt:lpstr>
      <vt:lpstr>Raleway Light</vt:lpstr>
      <vt:lpstr>Wingdings</vt:lpstr>
      <vt:lpstr>Office Theme</vt:lpstr>
      <vt:lpstr>Wsparcie dla Innowacji sprzyjających zasobooszczędnej i niskoemisyjnej gospodarce  Część 1) Sokół – wdrożenie innowacyjnych technologii środowiskowych  OCENA FINANSOWA WNIOSKÓW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Mierzwińska-Nowak Ewa</cp:lastModifiedBy>
  <cp:revision>397</cp:revision>
  <dcterms:created xsi:type="dcterms:W3CDTF">2019-07-25T04:51:43Z</dcterms:created>
  <dcterms:modified xsi:type="dcterms:W3CDTF">2020-03-05T09:55:51Z</dcterms:modified>
</cp:coreProperties>
</file>