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61" r:id="rId2"/>
    <p:sldId id="618" r:id="rId3"/>
    <p:sldId id="669" r:id="rId4"/>
    <p:sldId id="621" r:id="rId5"/>
    <p:sldId id="622" r:id="rId6"/>
    <p:sldId id="623" r:id="rId7"/>
    <p:sldId id="624" r:id="rId8"/>
    <p:sldId id="625" r:id="rId9"/>
    <p:sldId id="627" r:id="rId10"/>
    <p:sldId id="626" r:id="rId11"/>
    <p:sldId id="628" r:id="rId12"/>
    <p:sldId id="630" r:id="rId13"/>
    <p:sldId id="629" r:id="rId14"/>
    <p:sldId id="631" r:id="rId15"/>
    <p:sldId id="632" r:id="rId16"/>
    <p:sldId id="633" r:id="rId17"/>
    <p:sldId id="634" r:id="rId18"/>
    <p:sldId id="635" r:id="rId19"/>
    <p:sldId id="636" r:id="rId20"/>
    <p:sldId id="637" r:id="rId21"/>
    <p:sldId id="638" r:id="rId22"/>
    <p:sldId id="639" r:id="rId23"/>
    <p:sldId id="640" r:id="rId24"/>
    <p:sldId id="641" r:id="rId25"/>
    <p:sldId id="642" r:id="rId26"/>
    <p:sldId id="643" r:id="rId27"/>
    <p:sldId id="644" r:id="rId28"/>
    <p:sldId id="645" r:id="rId29"/>
    <p:sldId id="646" r:id="rId30"/>
    <p:sldId id="647" r:id="rId31"/>
    <p:sldId id="648" r:id="rId32"/>
    <p:sldId id="650" r:id="rId33"/>
    <p:sldId id="651" r:id="rId34"/>
    <p:sldId id="652" r:id="rId35"/>
    <p:sldId id="653" r:id="rId36"/>
    <p:sldId id="654" r:id="rId37"/>
    <p:sldId id="655" r:id="rId38"/>
    <p:sldId id="656" r:id="rId39"/>
    <p:sldId id="657" r:id="rId40"/>
    <p:sldId id="658" r:id="rId41"/>
    <p:sldId id="659" r:id="rId42"/>
    <p:sldId id="660" r:id="rId43"/>
    <p:sldId id="661" r:id="rId44"/>
    <p:sldId id="663" r:id="rId45"/>
    <p:sldId id="662" r:id="rId46"/>
    <p:sldId id="664" r:id="rId47"/>
    <p:sldId id="665" r:id="rId48"/>
    <p:sldId id="667" r:id="rId49"/>
    <p:sldId id="668" r:id="rId50"/>
    <p:sldId id="666" r:id="rId51"/>
    <p:sldId id="670" r:id="rId52"/>
    <p:sldId id="671" r:id="rId5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F2A141-74D1-85C3-DA02-D04529625022}" name="Drastich Aneta  (DSF)" initials="AD" userId="S::Aneta.Drastich@ad.ms.gov.pl::7e3e220b-6da6-404a-af3e-7602b0fc922d" providerId="AD"/>
  <p188:author id="{C96F6572-C63E-3382-D38D-EACE40E85C53}" name="Wiktoria Grad" initials="WG" userId="Wiktoria Gra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096"/>
    <a:srgbClr val="C40009"/>
    <a:srgbClr val="DB002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E4FBC5-E787-46A4-969A-114FF7F0C094}" type="datetimeFigureOut">
              <a:rPr lang="pl-PL" smtClean="0"/>
              <a:t>23.02.2024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A4C4A3-1158-4DC3-9B80-98163D1B892A}" type="slidenum">
              <a:rPr lang="pl-PL" smtClean="0"/>
              <a:t>‹#›</a:t>
            </a:fld>
            <a:endParaRPr lang="pl-PL"/>
          </a:p>
        </p:txBody>
      </p:sp>
    </p:spTree>
    <p:extLst>
      <p:ext uri="{BB962C8B-B14F-4D97-AF65-F5344CB8AC3E}">
        <p14:creationId xmlns:p14="http://schemas.microsoft.com/office/powerpoint/2010/main" val="1362607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C8235A9-ACD1-55F9-6089-7293320295C7}"/>
              </a:ext>
            </a:extLst>
          </p:cNvPr>
          <p:cNvSpPr>
            <a:spLocks noGrp="1"/>
          </p:cNvSpPr>
          <p:nvPr>
            <p:ph type="dt" sz="half" idx="10"/>
          </p:nvPr>
        </p:nvSpPr>
        <p:spPr/>
        <p:txBody>
          <a:bodyPr/>
          <a:lstStyle/>
          <a:p>
            <a:fld id="{7A31DD0C-6D32-4BC7-B971-B38B2FA0F750}" type="datetime4">
              <a:rPr lang="pl-PL" smtClean="0"/>
              <a:t>23 lutego 2024</a:t>
            </a:fld>
            <a:endParaRPr lang="pl-PL"/>
          </a:p>
        </p:txBody>
      </p:sp>
      <p:sp>
        <p:nvSpPr>
          <p:cNvPr id="3" name="Symbol zastępczy stopki 2">
            <a:extLst>
              <a:ext uri="{FF2B5EF4-FFF2-40B4-BE49-F238E27FC236}">
                <a16:creationId xmlns:a16="http://schemas.microsoft.com/office/drawing/2014/main" id="{6492CF31-08B7-AB12-DB3C-DF4A68C760BD}"/>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88A80A8D-89CB-1D85-DE96-004019688CFE}"/>
              </a:ext>
            </a:extLst>
          </p:cNvPr>
          <p:cNvSpPr>
            <a:spLocks noGrp="1"/>
          </p:cNvSpPr>
          <p:nvPr>
            <p:ph type="sldNum" sz="quarter" idx="12"/>
          </p:nvPr>
        </p:nvSpPr>
        <p:spPr/>
        <p:txBody>
          <a:bodyPr/>
          <a:lstStyle/>
          <a:p>
            <a:fld id="{CC1B6E93-69BD-49C6-9B34-503932A7A779}" type="slidenum">
              <a:rPr lang="pl-PL" smtClean="0"/>
              <a:t>‹#›</a:t>
            </a:fld>
            <a:endParaRPr lang="pl-PL" dirty="0"/>
          </a:p>
        </p:txBody>
      </p:sp>
      <p:pic>
        <p:nvPicPr>
          <p:cNvPr id="5" name="image7.jpeg">
            <a:extLst>
              <a:ext uri="{FF2B5EF4-FFF2-40B4-BE49-F238E27FC236}">
                <a16:creationId xmlns:a16="http://schemas.microsoft.com/office/drawing/2014/main" id="{EE47AD76-69CB-5523-A6E9-AAC043ACD304}"/>
              </a:ext>
            </a:extLst>
          </p:cNvPr>
          <p:cNvPicPr>
            <a:picLocks noChangeAspect="1"/>
          </p:cNvPicPr>
          <p:nvPr userDrawn="1"/>
        </p:nvPicPr>
        <p:blipFill>
          <a:blip r:embed="rId2" cstate="print"/>
          <a:stretch>
            <a:fillRect/>
          </a:stretch>
        </p:blipFill>
        <p:spPr>
          <a:xfrm>
            <a:off x="773837" y="187306"/>
            <a:ext cx="4976674" cy="583530"/>
          </a:xfrm>
          <a:prstGeom prst="rect">
            <a:avLst/>
          </a:prstGeom>
        </p:spPr>
      </p:pic>
      <p:pic>
        <p:nvPicPr>
          <p:cNvPr id="6" name="Obraz 5">
            <a:extLst>
              <a:ext uri="{FF2B5EF4-FFF2-40B4-BE49-F238E27FC236}">
                <a16:creationId xmlns:a16="http://schemas.microsoft.com/office/drawing/2014/main" id="{509C34E2-9FF5-BCBE-8E5F-044B1D26641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741289"/>
            <a:ext cx="5529024" cy="1147533"/>
          </a:xfrm>
          <a:prstGeom prst="rect">
            <a:avLst/>
          </a:prstGeom>
        </p:spPr>
      </p:pic>
    </p:spTree>
    <p:extLst>
      <p:ext uri="{BB962C8B-B14F-4D97-AF65-F5344CB8AC3E}">
        <p14:creationId xmlns:p14="http://schemas.microsoft.com/office/powerpoint/2010/main" val="191641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3678E4-1211-02BF-3140-A048F137CC40}"/>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8C2B4C9-D04C-9466-6B79-8ED06A71BCA8}"/>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5DC8D42-C039-69C6-E31D-092759823C3A}"/>
              </a:ext>
            </a:extLst>
          </p:cNvPr>
          <p:cNvSpPr>
            <a:spLocks noGrp="1"/>
          </p:cNvSpPr>
          <p:nvPr>
            <p:ph type="dt" sz="half" idx="10"/>
          </p:nvPr>
        </p:nvSpPr>
        <p:spPr/>
        <p:txBody>
          <a:bodyPr/>
          <a:lstStyle/>
          <a:p>
            <a:fld id="{AB3E2B8C-C793-4B16-8F36-BEF42A9B191B}" type="datetime4">
              <a:rPr lang="pl-PL" smtClean="0"/>
              <a:t>23 lutego 2024</a:t>
            </a:fld>
            <a:endParaRPr lang="pl-PL"/>
          </a:p>
        </p:txBody>
      </p:sp>
      <p:sp>
        <p:nvSpPr>
          <p:cNvPr id="5" name="Symbol zastępczy stopki 4">
            <a:extLst>
              <a:ext uri="{FF2B5EF4-FFF2-40B4-BE49-F238E27FC236}">
                <a16:creationId xmlns:a16="http://schemas.microsoft.com/office/drawing/2014/main" id="{4B2503CA-1863-F1A2-169B-4E8265F0A95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EE3A017-0866-BFD2-ABE7-A168671BEB25}"/>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783535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EDF29B99-1A0D-4AF8-C971-4493EEABA343}"/>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AE6126D-6983-A90E-836A-893E356B7F3E}"/>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987F7BC-7074-AE5D-09DA-040941F4314E}"/>
              </a:ext>
            </a:extLst>
          </p:cNvPr>
          <p:cNvSpPr>
            <a:spLocks noGrp="1"/>
          </p:cNvSpPr>
          <p:nvPr>
            <p:ph type="dt" sz="half" idx="10"/>
          </p:nvPr>
        </p:nvSpPr>
        <p:spPr/>
        <p:txBody>
          <a:bodyPr/>
          <a:lstStyle/>
          <a:p>
            <a:fld id="{5EFD3F2A-6063-48F2-893B-5CC93D9DA06D}" type="datetime4">
              <a:rPr lang="pl-PL" smtClean="0"/>
              <a:t>23 lutego 2024</a:t>
            </a:fld>
            <a:endParaRPr lang="pl-PL"/>
          </a:p>
        </p:txBody>
      </p:sp>
      <p:sp>
        <p:nvSpPr>
          <p:cNvPr id="5" name="Symbol zastępczy stopki 4">
            <a:extLst>
              <a:ext uri="{FF2B5EF4-FFF2-40B4-BE49-F238E27FC236}">
                <a16:creationId xmlns:a16="http://schemas.microsoft.com/office/drawing/2014/main" id="{027EDC89-C855-D08D-B529-3EF3466344C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0576602-9FC0-65AA-40E2-40A209B0902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3475281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B0CD00-3A90-468C-2950-51A92258F78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9A77B385-1FA0-4A09-7695-B69606F823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74C5C2C-ED68-2EA5-6541-FB12FD002885}"/>
              </a:ext>
            </a:extLst>
          </p:cNvPr>
          <p:cNvSpPr>
            <a:spLocks noGrp="1"/>
          </p:cNvSpPr>
          <p:nvPr>
            <p:ph type="dt" sz="half" idx="10"/>
          </p:nvPr>
        </p:nvSpPr>
        <p:spPr/>
        <p:txBody>
          <a:bodyPr/>
          <a:lstStyle/>
          <a:p>
            <a:fld id="{41BE0BA5-99BC-47D4-B4E2-ED9294F1F9F5}" type="datetime4">
              <a:rPr lang="pl-PL" smtClean="0"/>
              <a:t>23 lutego 2024</a:t>
            </a:fld>
            <a:endParaRPr lang="pl-PL"/>
          </a:p>
        </p:txBody>
      </p:sp>
      <p:sp>
        <p:nvSpPr>
          <p:cNvPr id="5" name="Symbol zastępczy stopki 4">
            <a:extLst>
              <a:ext uri="{FF2B5EF4-FFF2-40B4-BE49-F238E27FC236}">
                <a16:creationId xmlns:a16="http://schemas.microsoft.com/office/drawing/2014/main" id="{7A946A16-6BAA-9315-51F5-C174AB255CD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410E48B-D216-5A69-5EAB-2CC6A456973B}"/>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3865010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EA11CCC-E027-EAA7-006E-ECCF11ACFBE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BB789D19-ABE5-A763-42DB-EEAB6CBAD2AB}"/>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pic>
        <p:nvPicPr>
          <p:cNvPr id="7" name="image7.jpeg">
            <a:extLst>
              <a:ext uri="{FF2B5EF4-FFF2-40B4-BE49-F238E27FC236}">
                <a16:creationId xmlns:a16="http://schemas.microsoft.com/office/drawing/2014/main" id="{3A2A4025-4715-8F75-B8BA-648531397629}"/>
              </a:ext>
            </a:extLst>
          </p:cNvPr>
          <p:cNvPicPr>
            <a:picLocks noChangeAspect="1"/>
          </p:cNvPicPr>
          <p:nvPr userDrawn="1"/>
        </p:nvPicPr>
        <p:blipFill>
          <a:blip r:embed="rId2" cstate="print"/>
          <a:stretch>
            <a:fillRect/>
          </a:stretch>
        </p:blipFill>
        <p:spPr>
          <a:xfrm>
            <a:off x="838200" y="319372"/>
            <a:ext cx="4976674" cy="583530"/>
          </a:xfrm>
          <a:prstGeom prst="rect">
            <a:avLst/>
          </a:prstGeom>
        </p:spPr>
      </p:pic>
      <p:pic>
        <p:nvPicPr>
          <p:cNvPr id="8" name="Obraz 7">
            <a:extLst>
              <a:ext uri="{FF2B5EF4-FFF2-40B4-BE49-F238E27FC236}">
                <a16:creationId xmlns:a16="http://schemas.microsoft.com/office/drawing/2014/main" id="{159EA181-C3E1-421E-7CF9-C01C825AF50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79088" y="5688634"/>
            <a:ext cx="5529024" cy="1147533"/>
          </a:xfrm>
          <a:prstGeom prst="rect">
            <a:avLst/>
          </a:prstGeom>
        </p:spPr>
      </p:pic>
      <p:sp>
        <p:nvSpPr>
          <p:cNvPr id="9" name="Symbol zastępczy daty 8">
            <a:extLst>
              <a:ext uri="{FF2B5EF4-FFF2-40B4-BE49-F238E27FC236}">
                <a16:creationId xmlns:a16="http://schemas.microsoft.com/office/drawing/2014/main" id="{DF11FE99-A85E-D4F5-EDDA-7B089ECE78C2}"/>
              </a:ext>
            </a:extLst>
          </p:cNvPr>
          <p:cNvSpPr>
            <a:spLocks noGrp="1"/>
          </p:cNvSpPr>
          <p:nvPr>
            <p:ph type="dt" sz="half" idx="10"/>
          </p:nvPr>
        </p:nvSpPr>
        <p:spPr/>
        <p:txBody>
          <a:bodyPr/>
          <a:lstStyle/>
          <a:p>
            <a:fld id="{9A3148E6-5746-41C3-991A-91B8C28C30A6}" type="datetime4">
              <a:rPr lang="pl-PL" smtClean="0"/>
              <a:t>23 lutego 2024</a:t>
            </a:fld>
            <a:endParaRPr lang="pl-PL"/>
          </a:p>
        </p:txBody>
      </p:sp>
      <p:sp>
        <p:nvSpPr>
          <p:cNvPr id="10" name="Symbol zastępczy stopki 9">
            <a:extLst>
              <a:ext uri="{FF2B5EF4-FFF2-40B4-BE49-F238E27FC236}">
                <a16:creationId xmlns:a16="http://schemas.microsoft.com/office/drawing/2014/main" id="{AADE5ADF-7D91-AF8B-79AF-E334F87852C0}"/>
              </a:ext>
            </a:extLst>
          </p:cNvPr>
          <p:cNvSpPr>
            <a:spLocks noGrp="1"/>
          </p:cNvSpPr>
          <p:nvPr>
            <p:ph type="ftr" sz="quarter" idx="11"/>
          </p:nvPr>
        </p:nvSpPr>
        <p:spPr/>
        <p:txBody>
          <a:bodyPr/>
          <a:lstStyle/>
          <a:p>
            <a:endParaRPr lang="pl-PL"/>
          </a:p>
        </p:txBody>
      </p:sp>
      <p:sp>
        <p:nvSpPr>
          <p:cNvPr id="11" name="Symbol zastępczy numeru slajdu 10">
            <a:extLst>
              <a:ext uri="{FF2B5EF4-FFF2-40B4-BE49-F238E27FC236}">
                <a16:creationId xmlns:a16="http://schemas.microsoft.com/office/drawing/2014/main" id="{44E1D2CF-29A2-7BE1-2EFE-8CD3229CB9E4}"/>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57082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1B993A-EA76-6231-DE93-2DD9508F280A}"/>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BCA7AF37-2670-1A1D-DB21-442A9E0F5C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CE9A786-49F2-F5B4-C8CA-B4EA74168890}"/>
              </a:ext>
            </a:extLst>
          </p:cNvPr>
          <p:cNvSpPr>
            <a:spLocks noGrp="1"/>
          </p:cNvSpPr>
          <p:nvPr>
            <p:ph type="dt" sz="half" idx="10"/>
          </p:nvPr>
        </p:nvSpPr>
        <p:spPr/>
        <p:txBody>
          <a:bodyPr/>
          <a:lstStyle/>
          <a:p>
            <a:fld id="{C52CE56A-2EBB-4F1E-9B47-ABFE9D1DA42D}" type="datetime4">
              <a:rPr lang="pl-PL" smtClean="0"/>
              <a:t>23 lutego 2024</a:t>
            </a:fld>
            <a:endParaRPr lang="pl-PL"/>
          </a:p>
        </p:txBody>
      </p:sp>
      <p:sp>
        <p:nvSpPr>
          <p:cNvPr id="5" name="Symbol zastępczy stopki 4">
            <a:extLst>
              <a:ext uri="{FF2B5EF4-FFF2-40B4-BE49-F238E27FC236}">
                <a16:creationId xmlns:a16="http://schemas.microsoft.com/office/drawing/2014/main" id="{DBB1BC82-24E8-0808-4A26-4E62E065511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50D33F2-B454-026F-1591-7F94EEE861E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279184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7969350-A6BC-AC1B-E4C3-1A49BF1C259A}"/>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D83E184F-248A-A5FC-6E05-B370B3C4FB83}"/>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B46E51E3-B704-4685-F314-0AFB558B436A}"/>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20D970D2-C188-2009-9E21-632F4B69E355}"/>
              </a:ext>
            </a:extLst>
          </p:cNvPr>
          <p:cNvSpPr>
            <a:spLocks noGrp="1"/>
          </p:cNvSpPr>
          <p:nvPr>
            <p:ph type="dt" sz="half" idx="10"/>
          </p:nvPr>
        </p:nvSpPr>
        <p:spPr/>
        <p:txBody>
          <a:bodyPr/>
          <a:lstStyle/>
          <a:p>
            <a:fld id="{85AC98D6-98DC-49E6-BD19-6CE4844A7663}" type="datetime4">
              <a:rPr lang="pl-PL" smtClean="0"/>
              <a:t>23 lutego 2024</a:t>
            </a:fld>
            <a:endParaRPr lang="pl-PL"/>
          </a:p>
        </p:txBody>
      </p:sp>
      <p:sp>
        <p:nvSpPr>
          <p:cNvPr id="6" name="Symbol zastępczy stopki 5">
            <a:extLst>
              <a:ext uri="{FF2B5EF4-FFF2-40B4-BE49-F238E27FC236}">
                <a16:creationId xmlns:a16="http://schemas.microsoft.com/office/drawing/2014/main" id="{9D9A1984-1990-6496-0C16-1AA408EB999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B416D335-386F-7044-13E5-54CB3E762EB0}"/>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81374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5E12A5-EDD1-0BBF-19E4-4CEF1C69CA71}"/>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B570EC42-6961-61B5-765B-BD98AC640D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1202CBAE-C855-9059-39D6-90A71955CB2B}"/>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D18F5D25-44AD-F09A-A40A-3324225A4D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CF90118-0202-75A9-B65F-ECCD418C63B5}"/>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7C5C6246-5681-7A5A-5912-2BACAB8E443F}"/>
              </a:ext>
            </a:extLst>
          </p:cNvPr>
          <p:cNvSpPr>
            <a:spLocks noGrp="1"/>
          </p:cNvSpPr>
          <p:nvPr>
            <p:ph type="dt" sz="half" idx="10"/>
          </p:nvPr>
        </p:nvSpPr>
        <p:spPr/>
        <p:txBody>
          <a:bodyPr/>
          <a:lstStyle/>
          <a:p>
            <a:fld id="{E9903F02-2F32-4BCB-9398-EA955A21D62B}" type="datetime4">
              <a:rPr lang="pl-PL" smtClean="0"/>
              <a:t>23 lutego 2024</a:t>
            </a:fld>
            <a:endParaRPr lang="pl-PL"/>
          </a:p>
        </p:txBody>
      </p:sp>
      <p:sp>
        <p:nvSpPr>
          <p:cNvPr id="8" name="Symbol zastępczy stopki 7">
            <a:extLst>
              <a:ext uri="{FF2B5EF4-FFF2-40B4-BE49-F238E27FC236}">
                <a16:creationId xmlns:a16="http://schemas.microsoft.com/office/drawing/2014/main" id="{174A4F9F-D22C-3763-8A02-A17ECD5ABDD7}"/>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0D912F59-0FE8-4CFA-FA2C-F5FD371B776C}"/>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2764271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E6D521D-0232-BEA9-4FDE-2F0716EED8B2}"/>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0A015D7A-E62A-A262-952D-8B2D11A47641}"/>
              </a:ext>
            </a:extLst>
          </p:cNvPr>
          <p:cNvSpPr>
            <a:spLocks noGrp="1"/>
          </p:cNvSpPr>
          <p:nvPr>
            <p:ph type="dt" sz="half" idx="10"/>
          </p:nvPr>
        </p:nvSpPr>
        <p:spPr/>
        <p:txBody>
          <a:bodyPr/>
          <a:lstStyle/>
          <a:p>
            <a:fld id="{0831E164-832D-4FB7-88D1-23D528E9B9F0}" type="datetime4">
              <a:rPr lang="pl-PL" smtClean="0"/>
              <a:t>23 lutego 2024</a:t>
            </a:fld>
            <a:endParaRPr lang="pl-PL"/>
          </a:p>
        </p:txBody>
      </p:sp>
      <p:sp>
        <p:nvSpPr>
          <p:cNvPr id="4" name="Symbol zastępczy stopki 3">
            <a:extLst>
              <a:ext uri="{FF2B5EF4-FFF2-40B4-BE49-F238E27FC236}">
                <a16:creationId xmlns:a16="http://schemas.microsoft.com/office/drawing/2014/main" id="{B3F0C19D-FAC2-7DE4-A4CC-A0C3CC5FCAA2}"/>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6A7137A1-6A5A-11E9-213A-F04284C9B42F}"/>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71839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69F1F-5F25-9880-CD5E-378FCA9C1CC0}"/>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B5682F25-2E3D-7786-506A-33C20C12B2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274530C3-204C-0347-84B2-59ABC5CF52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4EA03E74-74A7-8542-8894-87EC6BB976FC}"/>
              </a:ext>
            </a:extLst>
          </p:cNvPr>
          <p:cNvSpPr>
            <a:spLocks noGrp="1"/>
          </p:cNvSpPr>
          <p:nvPr>
            <p:ph type="dt" sz="half" idx="10"/>
          </p:nvPr>
        </p:nvSpPr>
        <p:spPr/>
        <p:txBody>
          <a:bodyPr/>
          <a:lstStyle/>
          <a:p>
            <a:fld id="{FA011514-7C88-49E6-BC7C-67126E1DE36C}" type="datetime4">
              <a:rPr lang="pl-PL" smtClean="0"/>
              <a:t>23 lutego 2024</a:t>
            </a:fld>
            <a:endParaRPr lang="pl-PL"/>
          </a:p>
        </p:txBody>
      </p:sp>
      <p:sp>
        <p:nvSpPr>
          <p:cNvPr id="6" name="Symbol zastępczy stopki 5">
            <a:extLst>
              <a:ext uri="{FF2B5EF4-FFF2-40B4-BE49-F238E27FC236}">
                <a16:creationId xmlns:a16="http://schemas.microsoft.com/office/drawing/2014/main" id="{1D06A1D9-A305-3FD8-48A4-CDB0CA60ECC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A385D97E-CB00-C070-E031-E6626DA80EE2}"/>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258142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59E3CEA-FD5F-DB6C-6F62-7C92AA730684}"/>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94450E5-6159-01B5-3378-4663EFE27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F1050AF8-7EA9-D193-1BDD-2C13143909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DC940808-C4EB-3F70-AF0F-08472CBDC33A}"/>
              </a:ext>
            </a:extLst>
          </p:cNvPr>
          <p:cNvSpPr>
            <a:spLocks noGrp="1"/>
          </p:cNvSpPr>
          <p:nvPr>
            <p:ph type="dt" sz="half" idx="10"/>
          </p:nvPr>
        </p:nvSpPr>
        <p:spPr/>
        <p:txBody>
          <a:bodyPr/>
          <a:lstStyle/>
          <a:p>
            <a:fld id="{0452D6B4-51E8-446A-8165-9CC0EBC6591F}" type="datetime4">
              <a:rPr lang="pl-PL" smtClean="0"/>
              <a:t>23 lutego 2024</a:t>
            </a:fld>
            <a:endParaRPr lang="pl-PL"/>
          </a:p>
        </p:txBody>
      </p:sp>
      <p:sp>
        <p:nvSpPr>
          <p:cNvPr id="6" name="Symbol zastępczy stopki 5">
            <a:extLst>
              <a:ext uri="{FF2B5EF4-FFF2-40B4-BE49-F238E27FC236}">
                <a16:creationId xmlns:a16="http://schemas.microsoft.com/office/drawing/2014/main" id="{6A474495-9215-09AC-E950-3B9F95270C80}"/>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904EA3C-A71B-0AF0-67A4-5068FA1DE463}"/>
              </a:ext>
            </a:extLst>
          </p:cNvPr>
          <p:cNvSpPr>
            <a:spLocks noGrp="1"/>
          </p:cNvSpPr>
          <p:nvPr>
            <p:ph type="sldNum" sz="quarter" idx="12"/>
          </p:nvPr>
        </p:nvSpPr>
        <p:spPr/>
        <p:txBody>
          <a:bodyPr/>
          <a:lstStyle/>
          <a:p>
            <a:fld id="{CC1B6E93-69BD-49C6-9B34-503932A7A779}" type="slidenum">
              <a:rPr lang="pl-PL" smtClean="0"/>
              <a:t>‹#›</a:t>
            </a:fld>
            <a:endParaRPr lang="pl-PL"/>
          </a:p>
        </p:txBody>
      </p:sp>
    </p:spTree>
    <p:extLst>
      <p:ext uri="{BB962C8B-B14F-4D97-AF65-F5344CB8AC3E}">
        <p14:creationId xmlns:p14="http://schemas.microsoft.com/office/powerpoint/2010/main" val="1315489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59AF0B26-34CE-6622-ED20-4A5D8E5B77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B51A9A5E-F81C-BD34-2CA6-8051164619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71CE38F-7722-ED11-4AFD-4363585381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33DBA-DB4A-4698-9667-F00515A78332}" type="datetime4">
              <a:rPr lang="pl-PL" smtClean="0"/>
              <a:t>23 lutego 2024</a:t>
            </a:fld>
            <a:endParaRPr lang="pl-PL"/>
          </a:p>
        </p:txBody>
      </p:sp>
      <p:sp>
        <p:nvSpPr>
          <p:cNvPr id="5" name="Symbol zastępczy stopki 4">
            <a:extLst>
              <a:ext uri="{FF2B5EF4-FFF2-40B4-BE49-F238E27FC236}">
                <a16:creationId xmlns:a16="http://schemas.microsoft.com/office/drawing/2014/main" id="{516FB41D-CEAF-FE71-3F91-C63EEA2E5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3A1EC9BF-1794-EB64-414F-3233FD9066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1B6E93-69BD-49C6-9B34-503932A7A779}" type="slidenum">
              <a:rPr lang="pl-PL" smtClean="0"/>
              <a:t>‹#›</a:t>
            </a:fld>
            <a:endParaRPr lang="pl-PL"/>
          </a:p>
        </p:txBody>
      </p:sp>
    </p:spTree>
    <p:extLst>
      <p:ext uri="{BB962C8B-B14F-4D97-AF65-F5344CB8AC3E}">
        <p14:creationId xmlns:p14="http://schemas.microsoft.com/office/powerpoint/2010/main" val="2485442953"/>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1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png"/><Relationship Id="rId16"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2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image" Target="../media/image18.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9.png"/><Relationship Id="rId2" Type="http://schemas.openxmlformats.org/officeDocument/2006/relationships/image" Target="../media/image3.png"/><Relationship Id="rId16"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3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3.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4.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4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5.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5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5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52.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6.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7.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8.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_rels/slide9.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3.png"/><Relationship Id="rId16"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jpe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a:t>
            </a:fld>
            <a:endParaRPr lang="pl-PL" dirty="0">
              <a:solidFill>
                <a:schemeClr val="bg1"/>
              </a:solidFill>
              <a:latin typeface="Aptos" panose="020B0004020202020204" pitchFamily="34" charset="0"/>
            </a:endParaRPr>
          </a:p>
        </p:txBody>
      </p:sp>
      <p:grpSp>
        <p:nvGrpSpPr>
          <p:cNvPr id="45" name="Grupa 44">
            <a:extLst>
              <a:ext uri="{FF2B5EF4-FFF2-40B4-BE49-F238E27FC236}">
                <a16:creationId xmlns:a16="http://schemas.microsoft.com/office/drawing/2014/main" id="{E1B3E71F-EC35-D318-3BEB-2CD2FD99B5FA}"/>
              </a:ext>
            </a:extLst>
          </p:cNvPr>
          <p:cNvGrpSpPr/>
          <p:nvPr/>
        </p:nvGrpSpPr>
        <p:grpSpPr>
          <a:xfrm>
            <a:off x="0" y="0"/>
            <a:ext cx="12210806" cy="6872097"/>
            <a:chOff x="-9525" y="-4573"/>
            <a:chExt cx="12210806" cy="6872097"/>
          </a:xfrm>
        </p:grpSpPr>
        <p:grpSp>
          <p:nvGrpSpPr>
            <p:cNvPr id="41" name="Grupa 40">
              <a:extLst>
                <a:ext uri="{FF2B5EF4-FFF2-40B4-BE49-F238E27FC236}">
                  <a16:creationId xmlns:a16="http://schemas.microsoft.com/office/drawing/2014/main" id="{C0FAE40F-3AF6-F612-AC04-788B9221B82F}"/>
                </a:ext>
              </a:extLst>
            </p:cNvPr>
            <p:cNvGrpSpPr/>
            <p:nvPr/>
          </p:nvGrpSpPr>
          <p:grpSpPr>
            <a:xfrm>
              <a:off x="-9525" y="-4573"/>
              <a:ext cx="12210806" cy="6872097"/>
              <a:chOff x="-18803" y="-4573"/>
              <a:chExt cx="12210806" cy="6872097"/>
            </a:xfrm>
          </p:grpSpPr>
          <p:grpSp>
            <p:nvGrpSpPr>
              <p:cNvPr id="38" name="Grupa 37">
                <a:extLst>
                  <a:ext uri="{FF2B5EF4-FFF2-40B4-BE49-F238E27FC236}">
                    <a16:creationId xmlns:a16="http://schemas.microsoft.com/office/drawing/2014/main" id="{FEA786F5-71AF-2E5D-BDE5-D6771A59F882}"/>
                  </a:ext>
                </a:extLst>
              </p:cNvPr>
              <p:cNvGrpSpPr/>
              <p:nvPr/>
            </p:nvGrpSpPr>
            <p:grpSpPr>
              <a:xfrm>
                <a:off x="-18803" y="-4573"/>
                <a:ext cx="12210806" cy="6872097"/>
                <a:chOff x="-18806" y="-14098"/>
                <a:chExt cx="12210806" cy="6872097"/>
              </a:xfrm>
            </p:grpSpPr>
            <p:grpSp>
              <p:nvGrpSpPr>
                <p:cNvPr id="37" name="Grupa 36">
                  <a:extLst>
                    <a:ext uri="{FF2B5EF4-FFF2-40B4-BE49-F238E27FC236}">
                      <a16:creationId xmlns:a16="http://schemas.microsoft.com/office/drawing/2014/main" id="{6F850C49-B00D-CB5C-ADAE-F1E5DB064DB3}"/>
                    </a:ext>
                  </a:extLst>
                </p:cNvPr>
                <p:cNvGrpSpPr/>
                <p:nvPr/>
              </p:nvGrpSpPr>
              <p:grpSpPr>
                <a:xfrm>
                  <a:off x="840123" y="381000"/>
                  <a:ext cx="11351877" cy="6476999"/>
                  <a:chOff x="840123" y="381000"/>
                  <a:chExt cx="11351877" cy="6476999"/>
                </a:xfrm>
              </p:grpSpPr>
              <p:sp>
                <p:nvSpPr>
                  <p:cNvPr id="24" name="Prostokąt 23">
                    <a:extLst>
                      <a:ext uri="{FF2B5EF4-FFF2-40B4-BE49-F238E27FC236}">
                        <a16:creationId xmlns:a16="http://schemas.microsoft.com/office/drawing/2014/main" id="{A1B4DF52-8299-4ECD-4032-7E171FA9E90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40123" y="2411416"/>
                    <a:ext cx="11333070" cy="2377434"/>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spcBef>
                        <a:spcPts val="0"/>
                      </a:spcBef>
                      <a:buFont typeface="Arial" panose="020B0604020202020204" pitchFamily="34" charset="0"/>
                      <a:buNone/>
                    </a:pPr>
                    <a:r>
                      <a:rPr lang="pl-PL" sz="30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Profilaktyka zapobiegania przemocy wobec osób starszych </a:t>
                    </a:r>
                    <a:br>
                      <a:rPr lang="pl-PL" sz="30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br>
                    <a:r>
                      <a:rPr lang="pl-PL" sz="3000" b="1" dirty="0">
                        <a:solidFill>
                          <a:srgbClr val="003096"/>
                        </a:solidFill>
                        <a:effectLst/>
                        <a:latin typeface="Aptos" panose="020B0004020202020204" pitchFamily="34" charset="0"/>
                        <a:ea typeface="Calibri" panose="020F0502020204030204" pitchFamily="34" charset="0"/>
                        <a:cs typeface="Open Sans" panose="020B0606030504020204" pitchFamily="34" charset="0"/>
                      </a:rPr>
                      <a:t>i niepełnosprawnych - zasady prowadzenia oddziaływań poprzedzających wystąpienie zjawiska przemocy</a:t>
                    </a:r>
                    <a:endParaRPr lang="pl-PL" sz="3000" b="1" dirty="0">
                      <a:solidFill>
                        <a:srgbClr val="003096"/>
                      </a:solidFill>
                    </a:endParaRP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2459691" y="381000"/>
                    <a:ext cx="1028700" cy="1040747"/>
                  </a:xfrm>
                  <a:prstGeom prst="rect">
                    <a:avLst/>
                  </a:prstGeom>
                  <a:ln/>
                </p:spPr>
              </p:pic>
              <p:sp>
                <p:nvSpPr>
                  <p:cNvPr id="21" name="pole tekstowe 20">
                    <a:extLst>
                      <a:ext uri="{FF2B5EF4-FFF2-40B4-BE49-F238E27FC236}">
                        <a16:creationId xmlns:a16="http://schemas.microsoft.com/office/drawing/2014/main" id="{8BF0DD3B-9079-4DFF-80FE-E33AA14ABD37}"/>
                      </a:ext>
                    </a:extLst>
                  </p:cNvPr>
                  <p:cNvSpPr txBox="1"/>
                  <p:nvPr/>
                </p:nvSpPr>
                <p:spPr>
                  <a:xfrm>
                    <a:off x="858930" y="6412658"/>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grpSp>
            <p:grpSp>
              <p:nvGrpSpPr>
                <p:cNvPr id="36" name="Grupa 35">
                  <a:extLst>
                    <a:ext uri="{FF2B5EF4-FFF2-40B4-BE49-F238E27FC236}">
                      <a16:creationId xmlns:a16="http://schemas.microsoft.com/office/drawing/2014/main" id="{7C835F49-26C3-60D4-EE1D-B442E92DBB3C}"/>
                    </a:ext>
                  </a:extLst>
                </p:cNvPr>
                <p:cNvGrpSpPr/>
                <p:nvPr/>
              </p:nvGrpSpPr>
              <p:grpSpPr>
                <a:xfrm>
                  <a:off x="-18806" y="-14098"/>
                  <a:ext cx="858931" cy="6858000"/>
                  <a:chOff x="-18806" y="-14098"/>
                  <a:chExt cx="858931" cy="6858000"/>
                </a:xfrm>
              </p:grpSpPr>
              <p:sp>
                <p:nvSpPr>
                  <p:cNvPr id="19" name="Prostokąt 18">
                    <a:extLst>
                      <a:ext uri="{FF2B5EF4-FFF2-40B4-BE49-F238E27FC236}">
                        <a16:creationId xmlns:a16="http://schemas.microsoft.com/office/drawing/2014/main" id="{7B01E328-30C0-61F6-A805-ADAC2401A7F5}"/>
                      </a:ext>
                    </a:extLst>
                  </p:cNvPr>
                  <p:cNvSpPr/>
                  <p:nvPr/>
                </p:nvSpPr>
                <p:spPr>
                  <a:xfrm>
                    <a:off x="-18806" y="-14098"/>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27" name="Grafika 2" descr="Mężczyzna z laską kontur">
                    <a:extLst>
                      <a:ext uri="{FF2B5EF4-FFF2-40B4-BE49-F238E27FC236}">
                        <a16:creationId xmlns:a16="http://schemas.microsoft.com/office/drawing/2014/main" id="{7FC4FEA1-ABC4-977F-D7BE-9E5064B181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28" name="Grafika 1" descr="Osoba na wózku inwalidzkim kontur">
                    <a:extLst>
                      <a:ext uri="{FF2B5EF4-FFF2-40B4-BE49-F238E27FC236}">
                        <a16:creationId xmlns:a16="http://schemas.microsoft.com/office/drawing/2014/main" id="{C9C89F9D-3BCD-E4C7-85C8-BC80D51C4F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29" name="Grafika 6" descr="Odcisk dłoni kontur">
                    <a:extLst>
                      <a:ext uri="{FF2B5EF4-FFF2-40B4-BE49-F238E27FC236}">
                        <a16:creationId xmlns:a16="http://schemas.microsoft.com/office/drawing/2014/main" id="{A56C35C5-DC2D-F295-09E3-3C3A4378A87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32" name="Grafika 7" descr="Kobieta z laską kontur">
                    <a:extLst>
                      <a:ext uri="{FF2B5EF4-FFF2-40B4-BE49-F238E27FC236}">
                        <a16:creationId xmlns:a16="http://schemas.microsoft.com/office/drawing/2014/main" id="{BB669661-C39B-8D43-C33C-5BBD52D26DF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33" name="Grafika 3" descr="Złamane serce kontur">
                    <a:extLst>
                      <a:ext uri="{FF2B5EF4-FFF2-40B4-BE49-F238E27FC236}">
                        <a16:creationId xmlns:a16="http://schemas.microsoft.com/office/drawing/2014/main" id="{5FB86310-52DA-D512-A792-9C736060B3F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34" name="Grafika 8" descr="Parasol kontur">
                    <a:extLst>
                      <a:ext uri="{FF2B5EF4-FFF2-40B4-BE49-F238E27FC236}">
                        <a16:creationId xmlns:a16="http://schemas.microsoft.com/office/drawing/2014/main" id="{9ABB78D2-90FA-31B6-C758-50326CA8399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grpSp>
          </p:grpSp>
          <p:sp>
            <p:nvSpPr>
              <p:cNvPr id="40" name="Symbol zastępczy numeru slajdu 6">
                <a:extLst>
                  <a:ext uri="{FF2B5EF4-FFF2-40B4-BE49-F238E27FC236}">
                    <a16:creationId xmlns:a16="http://schemas.microsoft.com/office/drawing/2014/main" id="{19F240C9-2661-373A-41FC-B1968144E171}"/>
                  </a:ext>
                </a:extLst>
              </p:cNvPr>
              <p:cNvSpPr txBox="1">
                <a:spLocks/>
              </p:cNvSpPr>
              <p:nvPr/>
            </p:nvSpPr>
            <p:spPr>
              <a:xfrm>
                <a:off x="306481"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a:t>
                </a:fld>
                <a:endParaRPr lang="pl-PL" dirty="0">
                  <a:solidFill>
                    <a:schemeClr val="bg1"/>
                  </a:solidFill>
                </a:endParaRPr>
              </a:p>
            </p:txBody>
          </p:sp>
        </p:grpSp>
        <p:pic>
          <p:nvPicPr>
            <p:cNvPr id="42" name="Obraz 45" descr="close-up photography of person lifting hands">
              <a:extLst>
                <a:ext uri="{FF2B5EF4-FFF2-40B4-BE49-F238E27FC236}">
                  <a16:creationId xmlns:a16="http://schemas.microsoft.com/office/drawing/2014/main" id="{9B9CE629-26FF-2872-0CDA-5C9FACC67B7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434508"/>
              <a:ext cx="849406" cy="643032"/>
            </a:xfrm>
            <a:prstGeom prst="rect">
              <a:avLst/>
            </a:prstGeom>
            <a:noFill/>
            <a:extLst>
              <a:ext uri="{909E8E84-426E-40DD-AFC4-6F175D3DCCD1}">
                <a14:hiddenFill xmlns:a14="http://schemas.microsoft.com/office/drawing/2010/main">
                  <a:solidFill>
                    <a:srgbClr val="FFFFFF"/>
                  </a:solidFill>
                </a14:hiddenFill>
              </a:ext>
            </a:extLst>
          </p:spPr>
        </p:pic>
      </p:grpSp>
      <p:pic>
        <p:nvPicPr>
          <p:cNvPr id="4" name="Obraz 3" descr="Obraz zawierający tekst, Czcionka, design&#10;&#10;Opis wygenerowany automatycznie">
            <a:extLst>
              <a:ext uri="{FF2B5EF4-FFF2-40B4-BE49-F238E27FC236}">
                <a16:creationId xmlns:a16="http://schemas.microsoft.com/office/drawing/2014/main" id="{4CF6F1BB-599D-4EBE-8001-5F60ABFCDC61}"/>
              </a:ext>
            </a:extLst>
          </p:cNvPr>
          <p:cNvPicPr>
            <a:picLocks/>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820237" y="248869"/>
            <a:ext cx="2523389" cy="1349375"/>
          </a:xfrm>
          <a:prstGeom prst="rect">
            <a:avLst/>
          </a:prstGeom>
          <a:noFill/>
          <a:ln>
            <a:noFill/>
          </a:ln>
        </p:spPr>
      </p:pic>
    </p:spTree>
    <p:extLst>
      <p:ext uri="{BB962C8B-B14F-4D97-AF65-F5344CB8AC3E}">
        <p14:creationId xmlns:p14="http://schemas.microsoft.com/office/powerpoint/2010/main" val="276466881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63A62-1BF5-4D7E-37CC-98FAE591612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A9D32D5-375C-1269-C751-A6685AA9C9E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81170D3-DC31-034B-3FA3-0ED646BF851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E15244B5-76EA-39B0-DCAD-FFBEC0A40506}"/>
                </a:ext>
              </a:extLst>
            </p:cNvPr>
            <p:cNvGrpSpPr/>
            <p:nvPr/>
          </p:nvGrpSpPr>
          <p:grpSpPr>
            <a:xfrm>
              <a:off x="858928" y="308102"/>
              <a:ext cx="11333070" cy="1452994"/>
              <a:chOff x="858928" y="229779"/>
              <a:chExt cx="11333070" cy="1452994"/>
            </a:xfrm>
          </p:grpSpPr>
          <p:sp>
            <p:nvSpPr>
              <p:cNvPr id="3" name="Symbol zastępczy zawartości 2">
                <a:extLst>
                  <a:ext uri="{FF2B5EF4-FFF2-40B4-BE49-F238E27FC236}">
                    <a16:creationId xmlns:a16="http://schemas.microsoft.com/office/drawing/2014/main" id="{7D8DB869-0C53-F255-8AF6-97E09D078402}"/>
                  </a:ext>
                </a:extLst>
              </p:cNvPr>
              <p:cNvSpPr txBox="1">
                <a:spLocks/>
              </p:cNvSpPr>
              <p:nvPr/>
            </p:nvSpPr>
            <p:spPr>
              <a:xfrm>
                <a:off x="858928" y="910805"/>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A6399E27-A6E4-47B0-3D9B-23D074F733F2}"/>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8514D331-FE31-6AAD-044D-41E4ABD0664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A716192F-997C-6377-E1F6-D787BC27DB5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FAA359BE-454C-02D9-3764-0A41192F633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B1AEF78-D45A-A6B2-6C4A-2172510A3F7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CDC1BF5-8D04-416B-DA2F-2B1FE27B87B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6DFFEB7-1C00-2077-0F08-800F3AA15D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98AD07C-150C-6B58-389B-45C6CB252AE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E985982-D0CC-4822-DDEA-4326E374B9D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F402275-8BDC-8E63-E0A8-2EAB296D80B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BF51F54-B0AE-0039-A502-702DFFD64D4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5B0ACF5-B9A3-579B-9B03-0CDF6718C72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83DE378-D09D-6B52-1C8E-0D0B8270B55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10</a:t>
                </a:fld>
                <a:endParaRPr lang="pl-PL" dirty="0">
                  <a:solidFill>
                    <a:schemeClr val="bg1"/>
                  </a:solidFill>
                </a:endParaRPr>
              </a:p>
            </p:txBody>
          </p:sp>
        </p:grpSp>
      </p:grpSp>
      <p:sp>
        <p:nvSpPr>
          <p:cNvPr id="8" name="pole tekstowe 7">
            <a:extLst>
              <a:ext uri="{FF2B5EF4-FFF2-40B4-BE49-F238E27FC236}">
                <a16:creationId xmlns:a16="http://schemas.microsoft.com/office/drawing/2014/main" id="{A3FAF78E-163F-D938-526D-442A989A580F}"/>
              </a:ext>
            </a:extLst>
          </p:cNvPr>
          <p:cNvSpPr txBox="1"/>
          <p:nvPr/>
        </p:nvSpPr>
        <p:spPr>
          <a:xfrm>
            <a:off x="1299882" y="2200437"/>
            <a:ext cx="10093848" cy="3419526"/>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sz="1600" dirty="0">
                <a:latin typeface="Aptos" panose="020B0004020202020204" pitchFamily="34" charset="0"/>
              </a:rPr>
              <a:t>niepozostawianie członka rodziny samego w obliczu trudności, czy nagłej sytuacji;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pielęgnowanie rutynowych aktywności i rytuałów rodzinnych;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zapewnianie członkom rodziny poczucia bezpiecznej przynależności;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usprawnianie kompetencji wychowawczych rodziców;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zauważanie, nazywanie i  komunikowanie mocnych stron obok słabych punktów i ograniczeń;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dostrzeganie i tworzenie klimatu na pielęgnowanie talentów i rozwijanie zainteresowań;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korzystanie z zasobów krewnych, społeczności lokalnej, czy zasobów osobowych w obliczu wyzwań </a:t>
            </a:r>
            <a:br>
              <a:rPr lang="pl-PL" sz="1600" dirty="0">
                <a:latin typeface="Aptos" panose="020B0004020202020204" pitchFamily="34" charset="0"/>
              </a:rPr>
            </a:br>
            <a:r>
              <a:rPr lang="pl-PL" sz="1600" dirty="0">
                <a:latin typeface="Aptos" panose="020B0004020202020204" pitchFamily="34" charset="0"/>
              </a:rPr>
              <a:t>i przeżywanych kryzysów. </a:t>
            </a:r>
          </a:p>
          <a:p>
            <a:pPr algn="r">
              <a:lnSpc>
                <a:spcPct val="150000"/>
              </a:lnSpc>
            </a:pPr>
            <a:r>
              <a:rPr lang="pl-PL" dirty="0">
                <a:latin typeface="Aptos" panose="020B0004020202020204" pitchFamily="34" charset="0"/>
              </a:rPr>
              <a:t>                                                                                                         </a:t>
            </a:r>
            <a:r>
              <a:rPr lang="pl-PL" sz="1400" dirty="0">
                <a:latin typeface="Aptos" panose="020B0004020202020204" pitchFamily="34" charset="0"/>
              </a:rPr>
              <a:t>A. Błasiak, E. Dybowska, 2021</a:t>
            </a:r>
          </a:p>
        </p:txBody>
      </p:sp>
      <p:pic>
        <p:nvPicPr>
          <p:cNvPr id="2" name="Obraz 1">
            <a:extLst>
              <a:ext uri="{FF2B5EF4-FFF2-40B4-BE49-F238E27FC236}">
                <a16:creationId xmlns:a16="http://schemas.microsoft.com/office/drawing/2014/main" id="{8179D714-73B8-1FA1-F736-83AFBDD9837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D8E710D7-1937-3CB4-993E-2BF9166EFDF5}"/>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38FF2FAB-5E94-A6AA-B20D-4BA00709FEF0}"/>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849835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D81A9-926D-8E42-AA18-B3E29892BC9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E2158DD-C54C-0FCF-296C-EA6B19876AE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9A17888-6372-B217-8B84-8855A1E9EDD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5384D8EF-EE57-A4A4-EB1F-92D4CF5EDC2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31755CC5-2130-B68B-58B6-4EE4064F35A3}"/>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AA9B522A-0D41-8307-6B5E-7C922BAA3FF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7CC2D9B1-575D-9633-3F1F-06AE8B7EBB1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8B8F6F8A-A05A-FA47-16CD-2F7FE0AF5B8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DA56BF4D-DBE9-82E9-8A2A-380D5660587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95F86E6-E8AB-AD7A-E5C8-2287F0B89FE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E888FBE-8EAE-413B-3732-B6D951A63C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FE9C6FF-9EB4-9CF3-7E8F-D4AC802CDC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AE6069A-7545-8DCB-C4E2-BAAB6F40145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4D3FB04-F6BB-6D18-5C1D-BF90DFA2690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400AA69E-ABD8-890D-6BAC-1CC0A118398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02B9A7E-F6EA-5B1A-72D3-6E1A9C46B85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1E013F2-42EF-EF7E-8BE8-635422D3417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2566842-1726-A398-2797-9B80F6BB6B4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11</a:t>
                </a:fld>
                <a:endParaRPr lang="pl-PL" dirty="0">
                  <a:solidFill>
                    <a:schemeClr val="bg1"/>
                  </a:solidFill>
                </a:endParaRPr>
              </a:p>
            </p:txBody>
          </p:sp>
        </p:grpSp>
      </p:grpSp>
      <p:sp>
        <p:nvSpPr>
          <p:cNvPr id="8" name="pole tekstowe 7">
            <a:extLst>
              <a:ext uri="{FF2B5EF4-FFF2-40B4-BE49-F238E27FC236}">
                <a16:creationId xmlns:a16="http://schemas.microsoft.com/office/drawing/2014/main" id="{BFC58C8A-5C24-B218-86C9-DEDB5F8669F6}"/>
              </a:ext>
            </a:extLst>
          </p:cNvPr>
          <p:cNvSpPr txBox="1"/>
          <p:nvPr/>
        </p:nvSpPr>
        <p:spPr>
          <a:xfrm>
            <a:off x="1078925" y="2071520"/>
            <a:ext cx="10093848" cy="4350358"/>
          </a:xfrm>
          <a:prstGeom prst="rect">
            <a:avLst/>
          </a:prstGeom>
          <a:noFill/>
        </p:spPr>
        <p:txBody>
          <a:bodyPr wrap="square">
            <a:spAutoFit/>
          </a:bodyPr>
          <a:lstStyle/>
          <a:p>
            <a:pPr algn="just">
              <a:lnSpc>
                <a:spcPct val="150000"/>
              </a:lnSpc>
            </a:pPr>
            <a:r>
              <a:rPr lang="pl-PL" sz="1600" dirty="0">
                <a:latin typeface="Aptos" panose="020B0004020202020204" pitchFamily="34" charset="0"/>
              </a:rPr>
              <a:t>Najszersze rozumienie podejmuje rodzina  w systemowy ujęciu jako złożona struktura składającą się ze wzajemnie od siebie zależnych grup osób, które dzielą historię, przeżywają jakiś stopień emocjonalnej więzi i wprowadzają strategie interakcji potrzebne indywidualnym członkom rodziny i grupie jako całości.  Podstawową właściwością systemów rodzinnych jest zjawisko emergencji, oznaczające, iż system rodzinny jest czymś więcej, niż wyłącznie sumą składających się nań elementów. </a:t>
            </a:r>
          </a:p>
          <a:p>
            <a:pPr algn="just">
              <a:lnSpc>
                <a:spcPct val="150000"/>
              </a:lnSpc>
            </a:pPr>
            <a:endParaRPr lang="pl-PL" sz="1000" dirty="0">
              <a:latin typeface="Aptos" panose="020B0004020202020204" pitchFamily="34" charset="0"/>
            </a:endParaRPr>
          </a:p>
          <a:p>
            <a:pPr algn="just">
              <a:lnSpc>
                <a:spcPct val="150000"/>
              </a:lnSpc>
            </a:pPr>
            <a:r>
              <a:rPr lang="pl-PL" sz="1600" dirty="0">
                <a:latin typeface="Aptos" panose="020B0004020202020204" pitchFamily="34" charset="0"/>
              </a:rPr>
              <a:t>Rodzinę jako system cechują: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strukturalność rodziny;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całościowość rodziny;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organizacyjna złożoność;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współzależność.                                  </a:t>
            </a:r>
          </a:p>
          <a:p>
            <a:pPr algn="r">
              <a:lnSpc>
                <a:spcPct val="150000"/>
              </a:lnSpc>
            </a:pPr>
            <a:r>
              <a:rPr lang="pl-PL" sz="1600" dirty="0">
                <a:latin typeface="Aptos" panose="020B0004020202020204" pitchFamily="34" charset="0"/>
              </a:rPr>
              <a:t> </a:t>
            </a:r>
            <a:r>
              <a:rPr lang="pl-PL" sz="1400" dirty="0">
                <a:latin typeface="Aptos" panose="020B0004020202020204" pitchFamily="34" charset="0"/>
              </a:rPr>
              <a:t>M. Ryś, 2011</a:t>
            </a:r>
          </a:p>
        </p:txBody>
      </p:sp>
      <p:pic>
        <p:nvPicPr>
          <p:cNvPr id="2" name="Obraz 1">
            <a:extLst>
              <a:ext uri="{FF2B5EF4-FFF2-40B4-BE49-F238E27FC236}">
                <a16:creationId xmlns:a16="http://schemas.microsoft.com/office/drawing/2014/main" id="{23D27229-DC83-5F3C-0052-F928A34A22C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BD741FE1-2F39-A0A4-1BF3-B22BB3C308C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95FA0051-6F82-C31E-2EFD-D19FE3757D6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4075344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4A94F-2816-C873-7812-EBC3072E9AD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7B58B80-0481-AD5D-6B3C-63102963E83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BA625E1-C411-5C9E-35CE-F2C7274D1D9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DE68BEB3-7B14-DC17-6349-BC8D4B78AE85}"/>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D9BFB1F-B08E-067E-3E27-2B810C04DEE3}"/>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A6AE4B28-BB89-4FD5-1BC7-46260E484CC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84747EA0-617F-3F42-FBFD-308DEAEBE99A}"/>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278C0320-A78E-DDF7-5CA0-D327AF24AD5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73F58AF8-60DB-C77F-881A-4AB28EA494D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489F304-FD7F-D3F6-7F96-B65F183543F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834883D-80EE-C546-CE82-828AAD1B67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B55CE26-A465-2D98-F0C1-671AD240AEA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010412B0-07A6-415C-9B54-659AC103842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6D78351-B2B6-11FD-AB9C-DB8279D30E3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43D801E-B562-456E-785D-E6A737B84BA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75BEF271-0DA4-6FCD-DBA5-ABD4D400F62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FF4B43F-FD77-B626-C6A3-6CE33BBE2F8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44F5935-CDD7-5AF0-3530-8AC692A622C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12</a:t>
                </a:fld>
                <a:endParaRPr lang="pl-PL" dirty="0">
                  <a:solidFill>
                    <a:schemeClr val="bg1"/>
                  </a:solidFill>
                </a:endParaRPr>
              </a:p>
            </p:txBody>
          </p:sp>
        </p:grpSp>
      </p:grpSp>
      <p:sp>
        <p:nvSpPr>
          <p:cNvPr id="8" name="pole tekstowe 7">
            <a:extLst>
              <a:ext uri="{FF2B5EF4-FFF2-40B4-BE49-F238E27FC236}">
                <a16:creationId xmlns:a16="http://schemas.microsoft.com/office/drawing/2014/main" id="{26DB4FDB-C415-1384-FAB9-ADF386F5434F}"/>
              </a:ext>
            </a:extLst>
          </p:cNvPr>
          <p:cNvSpPr txBox="1"/>
          <p:nvPr/>
        </p:nvSpPr>
        <p:spPr>
          <a:xfrm>
            <a:off x="1299882" y="1882529"/>
            <a:ext cx="10093848" cy="3616118"/>
          </a:xfrm>
          <a:prstGeom prst="rect">
            <a:avLst/>
          </a:prstGeom>
          <a:noFill/>
        </p:spPr>
        <p:txBody>
          <a:bodyPr wrap="square">
            <a:spAutoFit/>
          </a:bodyPr>
          <a:lstStyle/>
          <a:p>
            <a:pPr algn="just">
              <a:lnSpc>
                <a:spcPct val="150000"/>
              </a:lnSpc>
            </a:pPr>
            <a:r>
              <a:rPr lang="pl-PL" sz="1400" dirty="0">
                <a:latin typeface="Aptos" panose="020B0004020202020204" pitchFamily="34" charset="0"/>
              </a:rPr>
              <a:t>[1] Ustawa zasadnicza RP z 1997 r. reguluje pojęcia małżeństwa oraz rodziny wraz z określeniem elementarnego prawa i wolności osoby fizycznej, w szczególności: </a:t>
            </a:r>
          </a:p>
          <a:p>
            <a:pPr algn="just">
              <a:lnSpc>
                <a:spcPct val="150000"/>
              </a:lnSpc>
            </a:pPr>
            <a:r>
              <a:rPr lang="pl-PL" sz="1400" dirty="0">
                <a:latin typeface="Aptos" panose="020B0004020202020204" pitchFamily="34" charset="0"/>
              </a:rPr>
              <a:t>Art. 18 Konstytucji, określa ogólną regułę ochrony małżeństwa, rodziny, macierzyństwa oraz rodzicielstwa „Małżeństwo jako związek kobiety i mężczyzny, rodzina, macierzyństwo i rodzicielstwo znajdują się pod ochroną i opieką Rzeczypospolitej Polskiej”;</a:t>
            </a:r>
          </a:p>
          <a:p>
            <a:pPr algn="just">
              <a:lnSpc>
                <a:spcPct val="150000"/>
              </a:lnSpc>
            </a:pPr>
            <a:r>
              <a:rPr lang="pl-PL" sz="1400" dirty="0">
                <a:latin typeface="Aptos" panose="020B0004020202020204" pitchFamily="34" charset="0"/>
              </a:rPr>
              <a:t>Art. 32 i 33 Konstytucji odnosi się do równości obywateli względem prawa oraz równouprawnienia kobiety i mężczyzny „Wszyscy są wobec prawa równi. Wszyscy mają prawo do równego traktowania przez władze publiczne. Nikt nie może być dyskryminowany w życiu politycznym, społecznym lub gospodarczym z jakiejkolwiek przyczyny” oraz  „Kobieta i mężczyzna w Rzeczypospolitej Polskiej mają równe prawa w życiu rodzinnym, politycznym, społecznym i gospodarczym. Kobieta i mężczyzna mają </a:t>
            </a:r>
            <a:br>
              <a:rPr lang="pl-PL" sz="1400" dirty="0">
                <a:latin typeface="Aptos" panose="020B0004020202020204" pitchFamily="34" charset="0"/>
              </a:rPr>
            </a:br>
            <a:r>
              <a:rPr lang="pl-PL" sz="1400" dirty="0">
                <a:latin typeface="Aptos" panose="020B0004020202020204" pitchFamily="34" charset="0"/>
              </a:rPr>
              <a:t>w szczególności równe prawo do kształcenia, zatrudnienia i awansów, do jednakowego wynagradzania za pracę jednakowej wartości, do zabezpieczenia społecznego oraz do zajmowania stanowisk, pełnienia funkcji oraz uzyskiwania godności publicznych i odznaczeń”;</a:t>
            </a:r>
          </a:p>
        </p:txBody>
      </p:sp>
      <p:pic>
        <p:nvPicPr>
          <p:cNvPr id="2" name="Obraz 1">
            <a:extLst>
              <a:ext uri="{FF2B5EF4-FFF2-40B4-BE49-F238E27FC236}">
                <a16:creationId xmlns:a16="http://schemas.microsoft.com/office/drawing/2014/main" id="{8CDB6821-B014-B2A1-5975-1D215BDBF1E9}"/>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79057463-B8C1-2D7B-3D6E-1831D8EAEB3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C5008B11-ECC9-9B66-E034-64C438C0F39A}"/>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490791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34DC1-A08A-5E63-2EC5-2E498602B34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373C7A6-3E23-9531-195E-5BAF6FA2750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45B6678-5CFA-E507-F086-E5CBED0208C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DC3CE1C0-EE46-3339-9DA2-BC1CA40775FF}"/>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6BAFD1BE-A41A-DD76-8B06-17A4287E5B8D}"/>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6B8920BE-6446-4B2E-C353-58A133B26859}"/>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039F3BE9-E0AD-6969-2655-8376A1011DDB}"/>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AA6229AC-48B0-21AB-B060-ECF478EC3F59}"/>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245416F4-5853-28FE-C417-D511989B442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C7A66D0-3ED8-A617-C25E-283CD4755FD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EEAFB30-E6CB-D72F-F3BE-49A7E6FBD4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69D6587-2420-D016-6005-0EB15096E8B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C2591BD-EBD2-D328-2C96-3E40A2DD5A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568F0FC-7361-C0FE-1918-D02DEBA1350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8567E27-92EB-07D0-01FF-67CA4EFC535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DAC73B9-5B58-196E-9105-5ADD0443998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6B96A08-773C-4E13-48B5-34D446CB9E3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87B9ABE-4BBE-D484-3E07-731DA0326BF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13</a:t>
                </a:fld>
                <a:endParaRPr lang="pl-PL" dirty="0">
                  <a:solidFill>
                    <a:schemeClr val="bg1"/>
                  </a:solidFill>
                </a:endParaRPr>
              </a:p>
            </p:txBody>
          </p:sp>
        </p:grpSp>
      </p:grpSp>
      <p:sp>
        <p:nvSpPr>
          <p:cNvPr id="8" name="pole tekstowe 7">
            <a:extLst>
              <a:ext uri="{FF2B5EF4-FFF2-40B4-BE49-F238E27FC236}">
                <a16:creationId xmlns:a16="http://schemas.microsoft.com/office/drawing/2014/main" id="{3455181B-0231-EB81-7BC6-39C47C84B699}"/>
              </a:ext>
            </a:extLst>
          </p:cNvPr>
          <p:cNvSpPr txBox="1"/>
          <p:nvPr/>
        </p:nvSpPr>
        <p:spPr>
          <a:xfrm>
            <a:off x="1299882" y="1897482"/>
            <a:ext cx="10093848" cy="3938771"/>
          </a:xfrm>
          <a:prstGeom prst="rect">
            <a:avLst/>
          </a:prstGeom>
          <a:noFill/>
        </p:spPr>
        <p:txBody>
          <a:bodyPr wrap="square">
            <a:spAutoFit/>
          </a:bodyPr>
          <a:lstStyle/>
          <a:p>
            <a:pPr algn="just">
              <a:lnSpc>
                <a:spcPct val="150000"/>
              </a:lnSpc>
            </a:pPr>
            <a:r>
              <a:rPr lang="pl-PL" sz="1400" dirty="0">
                <a:latin typeface="Aptos" panose="020B0004020202020204" pitchFamily="34" charset="0"/>
              </a:rPr>
              <a:t>Art. 38 Konstytucji wskazuje  „Rzeczpospolita Polska zapewnia każdemu człowiekowi prawną ochronę życia”;</a:t>
            </a:r>
          </a:p>
          <a:p>
            <a:pPr algn="just">
              <a:lnSpc>
                <a:spcPct val="150000"/>
              </a:lnSpc>
            </a:pPr>
            <a:r>
              <a:rPr lang="pl-PL" sz="1400" dirty="0">
                <a:latin typeface="Aptos" panose="020B0004020202020204" pitchFamily="34" charset="0"/>
              </a:rPr>
              <a:t>Art. 41 Konstytucji wskazuje, że „Każdemu zapewnia się nietykalność osobistą i wolność osobistą. Pozbawienie lub ograniczenie wolności może nastąpić tylko na zasadach i w trybie określonych w ustawie”;</a:t>
            </a:r>
          </a:p>
          <a:p>
            <a:pPr algn="just">
              <a:lnSpc>
                <a:spcPct val="150000"/>
              </a:lnSpc>
            </a:pPr>
            <a:r>
              <a:rPr lang="pl-PL" sz="1400" dirty="0">
                <a:latin typeface="Aptos" panose="020B0004020202020204" pitchFamily="34" charset="0"/>
              </a:rPr>
              <a:t>Art. 47 Konstytucji wskazuje, że „Każdy ma prawo do ochrony prawnej życia prywatnego, rodzinnego, czci i dobrego imienia oraz do decydowania o swoim życiu osobistym”;</a:t>
            </a:r>
          </a:p>
          <a:p>
            <a:pPr algn="just">
              <a:lnSpc>
                <a:spcPct val="150000"/>
              </a:lnSpc>
            </a:pPr>
            <a:r>
              <a:rPr lang="pl-PL" sz="1400" dirty="0">
                <a:latin typeface="Aptos" panose="020B0004020202020204" pitchFamily="34" charset="0"/>
              </a:rPr>
              <a:t>Art. 48 Konstytucji  wskazuje na prawa rodziców „ Rodzice mają prawo do wychowania dzieci zgodnie z własnymi przekonaniami. Wychowanie to powinno uwzględniać stopień dojrzałości dziecka, a także wolność jego sumienia i wyznania oraz jego przekonania” oraz „Ograniczenie lub pozbawienie praw rodzicielskich może nastąpić tylko w przypadkach określonych w ustawie </a:t>
            </a:r>
            <a:br>
              <a:rPr lang="pl-PL" sz="1400" dirty="0">
                <a:latin typeface="Aptos" panose="020B0004020202020204" pitchFamily="34" charset="0"/>
              </a:rPr>
            </a:br>
            <a:r>
              <a:rPr lang="pl-PL" sz="1400" dirty="0">
                <a:latin typeface="Aptos" panose="020B0004020202020204" pitchFamily="34" charset="0"/>
              </a:rPr>
              <a:t>i tylko na podstawie prawomocnego orzeczenia sądu”;</a:t>
            </a:r>
          </a:p>
          <a:p>
            <a:pPr algn="just">
              <a:lnSpc>
                <a:spcPct val="150000"/>
              </a:lnSpc>
            </a:pPr>
            <a:r>
              <a:rPr lang="pl-PL" sz="1400" dirty="0">
                <a:latin typeface="Aptos" panose="020B0004020202020204" pitchFamily="34" charset="0"/>
              </a:rPr>
              <a:t>Art. 53 Konstytucji wskazuje, że „Każdemu zapewnia się wolność sumienia i religii” oraz „Rodzice mają prawo do zapewnienia dzieciom wychowania i nauczania moralnego i religijnego zgodnie ze swoimi przekonaniami”;</a:t>
            </a:r>
          </a:p>
          <a:p>
            <a:pPr algn="just">
              <a:lnSpc>
                <a:spcPct val="150000"/>
              </a:lnSpc>
            </a:pPr>
            <a:r>
              <a:rPr lang="pl-PL" sz="1400" dirty="0">
                <a:latin typeface="Aptos" panose="020B0004020202020204" pitchFamily="34" charset="0"/>
              </a:rPr>
              <a:t>Art. 68 Konstytucja gwarantuje, że „każdy ma prawo do ochrony zdrowia”;</a:t>
            </a:r>
            <a:endParaRPr lang="pl-PL" dirty="0"/>
          </a:p>
        </p:txBody>
      </p:sp>
      <p:pic>
        <p:nvPicPr>
          <p:cNvPr id="2" name="Obraz 1">
            <a:extLst>
              <a:ext uri="{FF2B5EF4-FFF2-40B4-BE49-F238E27FC236}">
                <a16:creationId xmlns:a16="http://schemas.microsoft.com/office/drawing/2014/main" id="{B8FE2F45-0B42-7245-A863-120CB68D7B0A}"/>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D53A2014-9F6E-1DE4-CB76-980B485C7376}"/>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FA6E93C0-4154-673C-4AB0-DE1D196979F4}"/>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906327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E6783-9FF7-69DA-0DCE-DCA90A14DB5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3AECD079-DF4E-7F7F-10F9-231A01D7F11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65758CFF-A396-E25C-6F66-171E5CD5CA94}"/>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330B143-D7BC-55B3-45DD-FEC3F61BA0E4}"/>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65D19E5-64E8-5A79-5CAF-74B6B5A244BD}"/>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31928CA1-789E-FE2D-C4AD-320DB2F6BC86}"/>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DE7E95E6-7E24-7524-DA36-8E93001132D4}"/>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68F40ABD-8C16-95C1-0C1A-8E7EDD9C60B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077CA2AE-15C4-6E0C-8D4C-E54E6CEFB78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FE8B9F4-AAD0-D8B0-C84D-1FC6C8C3B06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E74C4054-F79D-7089-5169-8A97C91BCE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5B92723-D9FE-3C90-1CDC-632F8B7F00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9A3FF96-5746-6CC6-C337-E7850EBB45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EB881E5-B016-1CFB-834E-7087F95A253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48CC3E9-05C7-C383-E9C7-B999E1E7663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4CCFFFC-06E6-E271-B015-EEC0951AACF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5FE8ACA-FD7A-EA78-A58E-2E6C49E8DE6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438EE20-5835-806E-225E-610273009DA2}"/>
                  </a:ext>
                </a:extLst>
              </p:cNvPr>
              <p:cNvSpPr txBox="1">
                <a:spLocks/>
              </p:cNvSpPr>
              <p:nvPr/>
            </p:nvSpPr>
            <p:spPr>
              <a:xfrm>
                <a:off x="315759" y="6370732"/>
                <a:ext cx="266947"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CC1B6E93-69BD-49C6-9B34-503932A7A779}" type="slidenum">
                  <a:rPr lang="pl-PL" smtClean="0">
                    <a:solidFill>
                      <a:schemeClr val="bg1"/>
                    </a:solidFill>
                  </a:rPr>
                  <a:pPr algn="ctr"/>
                  <a:t>14</a:t>
                </a:fld>
                <a:endParaRPr lang="pl-PL" dirty="0">
                  <a:solidFill>
                    <a:schemeClr val="bg1"/>
                  </a:solidFill>
                </a:endParaRPr>
              </a:p>
            </p:txBody>
          </p:sp>
        </p:grpSp>
      </p:grpSp>
      <p:sp>
        <p:nvSpPr>
          <p:cNvPr id="8" name="pole tekstowe 7">
            <a:extLst>
              <a:ext uri="{FF2B5EF4-FFF2-40B4-BE49-F238E27FC236}">
                <a16:creationId xmlns:a16="http://schemas.microsoft.com/office/drawing/2014/main" id="{8FEC7435-ACC9-2519-425F-5B00BA62AD94}"/>
              </a:ext>
            </a:extLst>
          </p:cNvPr>
          <p:cNvSpPr txBox="1"/>
          <p:nvPr/>
        </p:nvSpPr>
        <p:spPr>
          <a:xfrm>
            <a:off x="1299880" y="1828937"/>
            <a:ext cx="10093848" cy="4896853"/>
          </a:xfrm>
          <a:prstGeom prst="rect">
            <a:avLst/>
          </a:prstGeom>
          <a:noFill/>
        </p:spPr>
        <p:txBody>
          <a:bodyPr wrap="square">
            <a:spAutoFit/>
          </a:bodyPr>
          <a:lstStyle/>
          <a:p>
            <a:pPr algn="just">
              <a:lnSpc>
                <a:spcPct val="150000"/>
              </a:lnSpc>
            </a:pPr>
            <a:r>
              <a:rPr lang="pl-PL" sz="1600" dirty="0">
                <a:latin typeface="Aptos" panose="020B0004020202020204" pitchFamily="34" charset="0"/>
              </a:rPr>
              <a:t>Art. 70 Konstytucji gwarantuje prawo  do nauki, która jest obowiązkowa do 18 roku życia oraz prawo rodziców </a:t>
            </a:r>
            <a:br>
              <a:rPr lang="pl-PL" sz="1600" dirty="0">
                <a:latin typeface="Aptos" panose="020B0004020202020204" pitchFamily="34" charset="0"/>
              </a:rPr>
            </a:br>
            <a:r>
              <a:rPr lang="pl-PL" sz="1600" dirty="0">
                <a:latin typeface="Aptos" panose="020B0004020202020204" pitchFamily="34" charset="0"/>
              </a:rPr>
              <a:t>o  „…wyboru dla swoich dzieci szkół innych niż publiczne”; </a:t>
            </a:r>
          </a:p>
          <a:p>
            <a:pPr algn="just">
              <a:lnSpc>
                <a:spcPct val="150000"/>
              </a:lnSpc>
            </a:pPr>
            <a:r>
              <a:rPr lang="pl-PL" sz="1600" dirty="0">
                <a:latin typeface="Aptos" panose="020B0004020202020204" pitchFamily="34" charset="0"/>
              </a:rPr>
              <a:t>Art. 71 Konstytucji wskazuje na obowiązek „Państwo w swojej polityce społecznej </a:t>
            </a:r>
          </a:p>
          <a:p>
            <a:pPr algn="just">
              <a:lnSpc>
                <a:spcPct val="150000"/>
              </a:lnSpc>
            </a:pPr>
            <a:r>
              <a:rPr lang="pl-PL" sz="1600" dirty="0">
                <a:latin typeface="Aptos" panose="020B0004020202020204" pitchFamily="34" charset="0"/>
              </a:rPr>
              <a:t>i gospodarczej uwzględnia dobro rodziny. Rodziny znajdujące się w trudnej sytuacji materialnej i społecznej, zwłaszcza wielodzietne i niepełne, mają prawo do szczególnej pomocy ze strony władz publicznych”, </a:t>
            </a:r>
            <a:br>
              <a:rPr lang="pl-PL" sz="1600" dirty="0">
                <a:latin typeface="Aptos" panose="020B0004020202020204" pitchFamily="34" charset="0"/>
              </a:rPr>
            </a:br>
            <a:r>
              <a:rPr lang="pl-PL" sz="1600" dirty="0">
                <a:latin typeface="Aptos" panose="020B0004020202020204" pitchFamily="34" charset="0"/>
              </a:rPr>
              <a:t>a „Matka przed i po urodzeniu dziecka ma prawo do szczególnej pomocy władz publicznych, której zakres określa ustawa”;</a:t>
            </a:r>
          </a:p>
          <a:p>
            <a:pPr algn="just">
              <a:lnSpc>
                <a:spcPct val="150000"/>
              </a:lnSpc>
            </a:pPr>
            <a:r>
              <a:rPr lang="pl-PL" sz="1600" dirty="0">
                <a:latin typeface="Aptos" panose="020B0004020202020204" pitchFamily="34" charset="0"/>
              </a:rPr>
              <a:t>Art. 72 Konstytucji wskazuje na prawa dziecka „Rzeczpospolita Polska zapewnia ochronę praw dziecka. </a:t>
            </a:r>
            <a:br>
              <a:rPr lang="pl-PL" sz="1600" dirty="0">
                <a:latin typeface="Aptos" panose="020B0004020202020204" pitchFamily="34" charset="0"/>
              </a:rPr>
            </a:br>
            <a:r>
              <a:rPr lang="pl-PL" sz="1600" dirty="0">
                <a:latin typeface="Aptos" panose="020B0004020202020204" pitchFamily="34" charset="0"/>
              </a:rPr>
              <a:t>Każdy ma prawo żądać od organów władzy publicznej ochrony dziecka przed przemocą, okrucieństwem, wyzyskiem i demoralizacją” oraz „Dziecko pozbawione opieki rodzicielskiej ma prawo do opieki i pomocy władz publicznych”, a także  „W toku ustalania praw dziecka organy władzy publicznej oraz osoby odpowiedzialne </a:t>
            </a:r>
            <a:br>
              <a:rPr lang="pl-PL" sz="1600" dirty="0">
                <a:latin typeface="Aptos" panose="020B0004020202020204" pitchFamily="34" charset="0"/>
              </a:rPr>
            </a:br>
            <a:r>
              <a:rPr lang="pl-PL" sz="1600" dirty="0">
                <a:latin typeface="Aptos" panose="020B0004020202020204" pitchFamily="34" charset="0"/>
              </a:rPr>
              <a:t>za dziecko są obowiązane do wysłuchania i w miarę możliwości uwzględnienia zdania dziecka”. </a:t>
            </a:r>
          </a:p>
          <a:p>
            <a:pPr algn="just">
              <a:lnSpc>
                <a:spcPct val="150000"/>
              </a:lnSpc>
            </a:pPr>
            <a:endParaRPr lang="pl-PL" dirty="0"/>
          </a:p>
        </p:txBody>
      </p:sp>
      <p:pic>
        <p:nvPicPr>
          <p:cNvPr id="2" name="Obraz 1">
            <a:extLst>
              <a:ext uri="{FF2B5EF4-FFF2-40B4-BE49-F238E27FC236}">
                <a16:creationId xmlns:a16="http://schemas.microsoft.com/office/drawing/2014/main" id="{13D2B01A-BC0D-7D09-0671-396566BC35E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5C9EA80C-F515-91A0-F135-F7C140E60B5E}"/>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F8A6A1D6-8998-0428-1110-59A0A7548C7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4005540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A78E3-26A3-F434-BBEF-2540C640280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B0A4186-28C9-918A-B9ED-C222C0BB3AE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606EA73-9E79-6F01-856D-9221FD0BB59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1D4B7A5-A30B-0F2F-E617-220D118AD139}"/>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0BE7CD95-7023-8143-7B81-DB164017613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406F42A0-7478-4B86-E549-74B1CE6D4B16}"/>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94018DC0-2CFB-9D8E-64AD-7A99C06FF830}"/>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AEFAF07A-05DF-4193-3E70-4EA94B62330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18CE4994-81A3-C562-B79D-BF936B5DEE2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CA8CFBE-9E01-75A0-C26F-3BE8C16728E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A1D725A5-1B50-0D8B-B65E-3927EE8467D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517B1AD-6482-AA9D-C876-F721514BA7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962827A-CB22-3281-735A-AB2A0F3E000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FFA1743-61F6-5C6E-1363-9F682CCED8E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CCB6F685-3F23-656D-9AB6-CBAD639E45B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50DC0FC-53A9-5762-062A-D614A088794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327D2DD-0F86-989A-153F-410DCE833C2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65FC133-4CDA-94DB-3B71-53939E03DA7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15</a:t>
                </a:fld>
                <a:endParaRPr lang="pl-PL" dirty="0">
                  <a:solidFill>
                    <a:schemeClr val="bg1"/>
                  </a:solidFill>
                </a:endParaRPr>
              </a:p>
            </p:txBody>
          </p:sp>
        </p:grpSp>
      </p:grpSp>
      <p:sp>
        <p:nvSpPr>
          <p:cNvPr id="8" name="pole tekstowe 7">
            <a:extLst>
              <a:ext uri="{FF2B5EF4-FFF2-40B4-BE49-F238E27FC236}">
                <a16:creationId xmlns:a16="http://schemas.microsoft.com/office/drawing/2014/main" id="{589B9F31-4454-8023-8CD1-A93AB84BE9B2}"/>
              </a:ext>
            </a:extLst>
          </p:cNvPr>
          <p:cNvSpPr txBox="1"/>
          <p:nvPr/>
        </p:nvSpPr>
        <p:spPr>
          <a:xfrm>
            <a:off x="1299882" y="1897482"/>
            <a:ext cx="10093848" cy="2545377"/>
          </a:xfrm>
          <a:prstGeom prst="rect">
            <a:avLst/>
          </a:prstGeom>
          <a:noFill/>
        </p:spPr>
        <p:txBody>
          <a:bodyPr wrap="square">
            <a:spAutoFit/>
          </a:bodyPr>
          <a:lstStyle/>
          <a:p>
            <a:pPr algn="just">
              <a:lnSpc>
                <a:spcPct val="150000"/>
              </a:lnSpc>
            </a:pPr>
            <a:r>
              <a:rPr lang="pl-PL" dirty="0">
                <a:latin typeface="Aptos" panose="020B0004020202020204" pitchFamily="34" charset="0"/>
              </a:rPr>
              <a:t>[2] Następnym aktem regulującym  normy prawne: majątkowe i niemajątkowe stosunki między małżonkami i krewnymi, a także stosunki wynikające z kurateli, opieki i przysposobienia  stanowi Kodeks rodzinny i opiekuńczy.  Do nadrzędnych zasad prawa rodzinnego i opiekuńczego zaliczamy następujące zasady: zasada dobra dziecka, zasada dobra rodziny, zasada monogamii, zasada równouprawnienia kobiety i mężczyzny, zasada szczególnej ochrony rodziny i dziecka przez państwo, zasada trwałości małżeństwa. </a:t>
            </a:r>
          </a:p>
        </p:txBody>
      </p:sp>
      <p:pic>
        <p:nvPicPr>
          <p:cNvPr id="2" name="Obraz 1">
            <a:extLst>
              <a:ext uri="{FF2B5EF4-FFF2-40B4-BE49-F238E27FC236}">
                <a16:creationId xmlns:a16="http://schemas.microsoft.com/office/drawing/2014/main" id="{835258D5-BF7E-D721-6C9C-19768AB426BF}"/>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C8C6F279-3D16-92A9-55B7-AAE35937106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D74D02B9-348F-5DED-E146-DDE512A0A350}"/>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974392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88F58-9BEF-67C7-FCDE-F1FF3E829D8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92425CC-F51E-B99C-FB8E-6D03A9B70926}"/>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08A0EE3-C383-6362-90A0-05E3BA913D9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CEC29DF4-8331-7030-F42B-A50BCB71747E}"/>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B047CF4A-207D-1269-28FD-B5B4C2CFC6C9}"/>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5B478E4A-2E3A-6D69-3D0F-666CBC8EABE8}"/>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9EDEC48-5188-2954-CE37-65305BC75045}"/>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91E067AD-A48C-B190-9A0D-009D456FE9F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46ABEB65-FD83-BE5A-4EC7-62759580585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D216D1E2-ED94-71BA-1D03-19A90D981A1E}"/>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B61D5F9-6C43-2921-9812-E5ED0EBF90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6734C94-70F2-0A3E-8F3B-9D8046EEF6C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7356F31-1137-E049-6CBB-AC75DD73638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74F3339-E8BF-C3B1-CCD3-31E988D17AD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2E38F2D-B6D0-A8C6-36FF-F092357DD9C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7634066-B59F-50B1-41CC-D50BF319F3C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447A89A-3812-9C6E-A249-B80AD57BAF2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8131E81-D2EF-453D-7A4B-BE3FD8BBBAB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16</a:t>
                </a:fld>
                <a:endParaRPr lang="pl-PL" dirty="0">
                  <a:solidFill>
                    <a:schemeClr val="bg1"/>
                  </a:solidFill>
                </a:endParaRPr>
              </a:p>
            </p:txBody>
          </p:sp>
        </p:grpSp>
      </p:grpSp>
      <p:sp>
        <p:nvSpPr>
          <p:cNvPr id="8" name="pole tekstowe 7">
            <a:extLst>
              <a:ext uri="{FF2B5EF4-FFF2-40B4-BE49-F238E27FC236}">
                <a16:creationId xmlns:a16="http://schemas.microsoft.com/office/drawing/2014/main" id="{5F13E48E-AAD7-AB13-32FC-74B8593AA197}"/>
              </a:ext>
            </a:extLst>
          </p:cNvPr>
          <p:cNvSpPr txBox="1"/>
          <p:nvPr/>
        </p:nvSpPr>
        <p:spPr>
          <a:xfrm>
            <a:off x="1299882" y="1897482"/>
            <a:ext cx="10093848" cy="3750194"/>
          </a:xfrm>
          <a:prstGeom prst="rect">
            <a:avLst/>
          </a:prstGeom>
          <a:noFill/>
        </p:spPr>
        <p:txBody>
          <a:bodyPr wrap="square">
            <a:spAutoFit/>
          </a:bodyPr>
          <a:lstStyle/>
          <a:p>
            <a:pPr algn="just">
              <a:lnSpc>
                <a:spcPct val="150000"/>
              </a:lnSpc>
            </a:pPr>
            <a:r>
              <a:rPr lang="pl-PL" sz="1600" dirty="0">
                <a:latin typeface="Aptos" panose="020B0004020202020204" pitchFamily="34" charset="0"/>
              </a:rPr>
              <a:t>[3] Kolejnym aktem prawnym podejmującym obowiązek udzielania pomocy rodzinie jest Ustawa o wspieraniu rodziny i systemie pieczy zastępczej, która już w swojej preambule uzasadnia jej uchwalenie: „Dla dobra dzieci, które potrzebują szczególnej ochrony i pomocy ze strony dorosłych, środowiska rodzinnego, atmosfery szczęścia, miłości i zrozumienia, w trosce o ich harmonijny rozwój i przyszłą samodzielność życiową, dla zapewnienia ochrony przysługujących im praw i wolności, dla dobra rodziny, która jest podstawową komórką społeczeństwa oraz naturalnym środowiskiem rozwoju, i dobra wszystkich jej członków, a w szczególności dzieci, w przekonaniu, że skuteczna pomoc dla rodziny przeżywającej trudności w opiekowaniu się i wychowywaniu dzieci oraz skuteczna ochrona dzieci i pomoc dla nich może być osiągnięta przez współpracę wszystkich osób, instytucji </a:t>
            </a:r>
            <a:br>
              <a:rPr lang="pl-PL" sz="1600" dirty="0">
                <a:latin typeface="Aptos" panose="020B0004020202020204" pitchFamily="34" charset="0"/>
              </a:rPr>
            </a:br>
            <a:r>
              <a:rPr lang="pl-PL" sz="1600" dirty="0">
                <a:latin typeface="Aptos" panose="020B0004020202020204" pitchFamily="34" charset="0"/>
              </a:rPr>
              <a:t>i organizacji pracujących z dziećmi i rodzicami”. W swoich zapisach  w szczególności wskazuje na profilaktykę zagrożeń występujących, poprzez udzielania jej wsparcia:</a:t>
            </a:r>
          </a:p>
        </p:txBody>
      </p:sp>
      <p:pic>
        <p:nvPicPr>
          <p:cNvPr id="2" name="Obraz 1">
            <a:extLst>
              <a:ext uri="{FF2B5EF4-FFF2-40B4-BE49-F238E27FC236}">
                <a16:creationId xmlns:a16="http://schemas.microsoft.com/office/drawing/2014/main" id="{6431AC15-84D3-C8B9-731D-97650BCA198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0CD971C8-B052-1E06-EF89-5B6956A47EB0}"/>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9B079C31-E9D1-1AE1-C6F0-C82B41DC40A1}"/>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24589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F47B4-B984-31F3-6421-66F65A7E0BD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B685928-3C8D-0606-5EBC-D8E8EAD2A68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B331FB8-F4C4-04BC-C81C-54F7D35524F4}"/>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9D62B94-2AD7-D0AF-E04F-EFF59F348BFF}"/>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25DDA09D-F16C-085C-1E3D-D16FC41FA524}"/>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1BF9C009-F2CF-87DF-BC09-29D1414AB8A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AE54E68-BE2D-7F46-477E-D569B3A91B7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8DD96125-3040-2205-BD22-A6DDF36CB2A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8D42C0B9-4FD7-182F-914C-DA867ADBFF3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BCE3693-16E8-84B8-B77C-21898C2CE8D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3431212-BB15-5539-38DE-F771F43A0A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C3BAB38-8762-035C-458C-B30F0F5FC3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AB54052-CBFE-4EA8-2916-7167567513F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98F8D33-AFAE-ECA0-C744-6FCBD0CCE4F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47F6DE22-E90E-6CBA-183F-E9117B60BC0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F0213701-FFF5-6BB4-0CE2-4FFE97741E5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7A228CB-4331-36D8-BBD3-214AA60DEEF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12F46C8-CEAB-2C92-C17A-FE86CB4A4E4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17</a:t>
                </a:fld>
                <a:endParaRPr lang="pl-PL" dirty="0">
                  <a:solidFill>
                    <a:schemeClr val="bg1"/>
                  </a:solidFill>
                </a:endParaRPr>
              </a:p>
            </p:txBody>
          </p:sp>
        </p:grpSp>
      </p:grpSp>
      <p:sp>
        <p:nvSpPr>
          <p:cNvPr id="8" name="pole tekstowe 7">
            <a:extLst>
              <a:ext uri="{FF2B5EF4-FFF2-40B4-BE49-F238E27FC236}">
                <a16:creationId xmlns:a16="http://schemas.microsoft.com/office/drawing/2014/main" id="{F23ADE61-880D-817A-5938-302102461BBF}"/>
              </a:ext>
            </a:extLst>
          </p:cNvPr>
          <p:cNvSpPr txBox="1"/>
          <p:nvPr/>
        </p:nvSpPr>
        <p:spPr>
          <a:xfrm>
            <a:off x="1299882" y="1897482"/>
            <a:ext cx="10093848" cy="3939284"/>
          </a:xfrm>
          <a:prstGeom prst="rect">
            <a:avLst/>
          </a:prstGeom>
          <a:noFill/>
        </p:spPr>
        <p:txBody>
          <a:bodyPr wrap="square">
            <a:spAutoFit/>
          </a:bodyPr>
          <a:lstStyle/>
          <a:p>
            <a:pPr algn="just">
              <a:lnSpc>
                <a:spcPct val="150000"/>
              </a:lnSpc>
            </a:pPr>
            <a:r>
              <a:rPr lang="pl-PL" sz="1400" dirty="0">
                <a:latin typeface="Aptos" panose="020B0004020202020204" pitchFamily="34" charset="0"/>
              </a:rPr>
              <a:t>Art. 2. odnosi się do potrzeby „wspierania rodziny przeżywającej trudności w wypełnianiu funkcji opiekuńczo-wychowawczych </a:t>
            </a:r>
            <a:br>
              <a:rPr lang="pl-PL" sz="1400" dirty="0">
                <a:latin typeface="Aptos" panose="020B0004020202020204" pitchFamily="34" charset="0"/>
              </a:rPr>
            </a:br>
            <a:r>
              <a:rPr lang="pl-PL" sz="1400" dirty="0">
                <a:latin typeface="Aptos" panose="020B0004020202020204" pitchFamily="34" charset="0"/>
              </a:rPr>
              <a:t>i określa to jako  to zespół planowych działań mających na celu przywrócenie rodzinie zdolności do wypełniania tych funkcji”;</a:t>
            </a:r>
          </a:p>
          <a:p>
            <a:pPr algn="just">
              <a:lnSpc>
                <a:spcPct val="150000"/>
              </a:lnSpc>
            </a:pPr>
            <a:r>
              <a:rPr lang="pl-PL" sz="1400" dirty="0">
                <a:latin typeface="Aptos" panose="020B0004020202020204" pitchFamily="34" charset="0"/>
              </a:rPr>
              <a:t>Art. 3. Wskazuje, że obowiązek „wspierania rodziny (…) spoczywa na jednostkach samorządu terytorialnego oraz </a:t>
            </a:r>
            <a:br>
              <a:rPr lang="pl-PL" sz="1400" dirty="0">
                <a:latin typeface="Aptos" panose="020B0004020202020204" pitchFamily="34" charset="0"/>
              </a:rPr>
            </a:br>
            <a:r>
              <a:rPr lang="pl-PL" sz="1400" dirty="0">
                <a:latin typeface="Aptos" panose="020B0004020202020204" pitchFamily="34" charset="0"/>
              </a:rPr>
              <a:t>na organach administracji rządowej”;</a:t>
            </a:r>
          </a:p>
          <a:p>
            <a:pPr algn="just">
              <a:lnSpc>
                <a:spcPct val="150000"/>
              </a:lnSpc>
            </a:pPr>
            <a:r>
              <a:rPr lang="pl-PL" sz="1400" dirty="0">
                <a:latin typeface="Aptos" panose="020B0004020202020204" pitchFamily="34" charset="0"/>
              </a:rPr>
              <a:t>Art. 4. wskazuje, że stosując ustawę „należy mieć na względzie podmiotowość dziecka i rodziny oraz prawo dziecka do: wychowania w rodzinie, a w razie konieczności wychowywania dziecka poza rodziną – do opieki i wychowania w rodzinnych formach pieczy zastępczej, jeśli jest to zgodne z dobrem dziecka; powrotu do rodziny; utrzymywania osobistych kontaktów </a:t>
            </a:r>
            <a:br>
              <a:rPr lang="pl-PL" sz="1400" dirty="0">
                <a:latin typeface="Aptos" panose="020B0004020202020204" pitchFamily="34" charset="0"/>
              </a:rPr>
            </a:br>
            <a:r>
              <a:rPr lang="pl-PL" sz="1400" dirty="0">
                <a:latin typeface="Aptos" panose="020B0004020202020204" pitchFamily="34" charset="0"/>
              </a:rPr>
              <a:t>z rodzicami, z wyjątkiem przypadków, w których sąd zakazał takich kontaktów;  stabilnego środowiska wychowawczego;  kształcenia, rozwoju uzdolnień, zainteresowań i przekonań oraz zabawy i wypoczynku; pomocy w przygotowaniu </a:t>
            </a:r>
            <a:br>
              <a:rPr lang="pl-PL" sz="1400" dirty="0">
                <a:latin typeface="Aptos" panose="020B0004020202020204" pitchFamily="34" charset="0"/>
              </a:rPr>
            </a:br>
            <a:r>
              <a:rPr lang="pl-PL" sz="1400" dirty="0">
                <a:latin typeface="Aptos" panose="020B0004020202020204" pitchFamily="34" charset="0"/>
              </a:rPr>
              <a:t>do samodzielnego życia; ochrony przed arbitralną lub bezprawną ingerencją w życie dziecka; informacji i wyrażania opinii </a:t>
            </a:r>
            <a:br>
              <a:rPr lang="pl-PL" sz="1400" dirty="0">
                <a:latin typeface="Aptos" panose="020B0004020202020204" pitchFamily="34" charset="0"/>
              </a:rPr>
            </a:br>
            <a:r>
              <a:rPr lang="pl-PL" sz="1400" dirty="0">
                <a:latin typeface="Aptos" panose="020B0004020202020204" pitchFamily="34" charset="0"/>
              </a:rPr>
              <a:t>w sprawach, które go dotyczą, odpowiednio do jego wieku i stopnia dojrzałości; ochrony przed poniżającym traktowaniem </a:t>
            </a:r>
            <a:br>
              <a:rPr lang="pl-PL" sz="1400" dirty="0">
                <a:latin typeface="Aptos" panose="020B0004020202020204" pitchFamily="34" charset="0"/>
              </a:rPr>
            </a:br>
            <a:r>
              <a:rPr lang="pl-PL" sz="1400" dirty="0">
                <a:latin typeface="Aptos" panose="020B0004020202020204" pitchFamily="34" charset="0"/>
              </a:rPr>
              <a:t>i karaniem; poszanowania tożsamości religijnej i kulturowej; dostępu do informacji dotyczących jego pochodzenia”;</a:t>
            </a:r>
          </a:p>
        </p:txBody>
      </p:sp>
      <p:pic>
        <p:nvPicPr>
          <p:cNvPr id="2" name="Obraz 1">
            <a:extLst>
              <a:ext uri="{FF2B5EF4-FFF2-40B4-BE49-F238E27FC236}">
                <a16:creationId xmlns:a16="http://schemas.microsoft.com/office/drawing/2014/main" id="{FDB2163E-6D2E-569E-FBF9-4B700FDD5224}"/>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F1567A8D-6624-5043-5B66-B5E8319AC9FA}"/>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50125BBC-E845-7E32-23FA-46008CE5C3E0}"/>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21277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9C89B-7352-F92A-6C09-1FDAEB8E9B9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3F7DA4C-785D-D84A-12CD-081403AC227C}"/>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98EDB6D9-731F-9C03-75F4-DC18CEF96356}"/>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AC57D50-4D5F-5F77-0CB1-CA6354655BE2}"/>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161A3B86-153B-C104-469A-A8D6DF7454C8}"/>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DDB97C8B-9CCF-8FB4-57BD-272D61B179D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DA6634B6-2762-BE13-44FD-AE35341A00FF}"/>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F656EDA6-FB2C-5D80-64BD-301AF900262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77936B08-F54F-A63A-8C06-7EC85EB1E7D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96E9171-3A36-3376-0BE4-0374C392305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EED1D8A-1E8D-5459-A222-1CE6BC0F29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79F6E8F-1AEC-E666-69C8-795000050E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04A9A6E-7894-AA26-99AB-9DB79A8499E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4D40BCF-3584-AF41-5CF4-04428547FBD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F78AA8B-DA12-A99D-7941-291C8D8DD99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01CEA84-F80A-6A08-2E28-D29C2D39E0E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E558B79-1511-7401-E8D0-ADB95F8A8C2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4E21FF0-DD39-363C-4BD1-02474123BB3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18</a:t>
                </a:fld>
                <a:endParaRPr lang="pl-PL" dirty="0">
                  <a:solidFill>
                    <a:schemeClr val="bg1"/>
                  </a:solidFill>
                </a:endParaRPr>
              </a:p>
            </p:txBody>
          </p:sp>
        </p:grpSp>
      </p:grpSp>
      <p:sp>
        <p:nvSpPr>
          <p:cNvPr id="8" name="pole tekstowe 7">
            <a:extLst>
              <a:ext uri="{FF2B5EF4-FFF2-40B4-BE49-F238E27FC236}">
                <a16:creationId xmlns:a16="http://schemas.microsoft.com/office/drawing/2014/main" id="{69760459-56DC-F8EF-23E5-C189329A1ADD}"/>
              </a:ext>
            </a:extLst>
          </p:cNvPr>
          <p:cNvSpPr txBox="1"/>
          <p:nvPr/>
        </p:nvSpPr>
        <p:spPr>
          <a:xfrm>
            <a:off x="1299882" y="1897482"/>
            <a:ext cx="10093848" cy="4262449"/>
          </a:xfrm>
          <a:prstGeom prst="rect">
            <a:avLst/>
          </a:prstGeom>
          <a:noFill/>
        </p:spPr>
        <p:txBody>
          <a:bodyPr wrap="square">
            <a:spAutoFit/>
          </a:bodyPr>
          <a:lstStyle/>
          <a:p>
            <a:pPr algn="just">
              <a:lnSpc>
                <a:spcPct val="150000"/>
              </a:lnSpc>
            </a:pPr>
            <a:r>
              <a:rPr lang="pl-PL" sz="1400" dirty="0">
                <a:latin typeface="Aptos" panose="020B0004020202020204" pitchFamily="34" charset="0"/>
              </a:rPr>
              <a:t>Art. 8. odnosi się do wspierania rodziny, a w szczególności stanowi, że „Rodzinie przeżywającej trudności w wypełnianiu funkcji opiekuńczo - wychowawczych wójt zapewnia wsparcie, które polega w szczególności na: analizie sytuacji rodziny i środowiska rodzinnego oraz przyczyn kryzysu w rodzinie; wzmocnieniu roli i funkcji rodziny;  rozwijaniu umiejętności opiekuńczo-wychowawczych rodziny; podniesieniu świadomości w zakresie planowania oraz funkcjonowania rodziny;  pomocy w integracji rodziny; przeciwdziałaniu marginalizacji i degradacji społecznej rodziny; dążeniu do reintegracji rodziny” oraz  wskazuje, że „Wspieranie rodziny jest prowadzone w formie: pracy z rodziną;  pomocy w opiece i wychowaniu dziecka. Wspieranie rodziny jest prowadzone za jej zgodą i aktywnym udziałem, z uwzględnieniem zasobów własnych oraz źródeł wsparcia zewnętrznego”;</a:t>
            </a:r>
          </a:p>
          <a:p>
            <a:pPr algn="just">
              <a:lnSpc>
                <a:spcPct val="150000"/>
              </a:lnSpc>
            </a:pPr>
            <a:r>
              <a:rPr lang="pl-PL" sz="1400" dirty="0">
                <a:latin typeface="Aptos" panose="020B0004020202020204" pitchFamily="34" charset="0"/>
              </a:rPr>
              <a:t>Art. 9. wskazuje, że „ Rodzina może otrzymać wsparcie przez działania: instytucji i podmiotów działających na rzecz dziecka </a:t>
            </a:r>
            <a:br>
              <a:rPr lang="pl-PL" sz="1400" dirty="0">
                <a:latin typeface="Aptos" panose="020B0004020202020204" pitchFamily="34" charset="0"/>
              </a:rPr>
            </a:br>
            <a:r>
              <a:rPr lang="pl-PL" sz="1400" dirty="0">
                <a:latin typeface="Aptos" panose="020B0004020202020204" pitchFamily="34" charset="0"/>
              </a:rPr>
              <a:t>i rodziny; placówek wsparcia dziennego; rodzin wspierających”;</a:t>
            </a:r>
          </a:p>
          <a:p>
            <a:pPr algn="just">
              <a:lnSpc>
                <a:spcPct val="150000"/>
              </a:lnSpc>
            </a:pPr>
            <a:r>
              <a:rPr lang="pl-PL" sz="1400" dirty="0">
                <a:latin typeface="Aptos" panose="020B0004020202020204" pitchFamily="34" charset="0"/>
              </a:rPr>
              <a:t>Art. 10. wskazuje, że „Praca z rodziną jest prowadzona w szczególności w formie: konsultacji i poradnictwa specjalistycznego;  terapii i mediacji;  usług dla rodzin z dziećmi, w tym usług opiekuńczych i specjalistycznych; pomocy prawnej, szczególnie </a:t>
            </a:r>
            <a:br>
              <a:rPr lang="pl-PL" sz="1400" dirty="0">
                <a:latin typeface="Aptos" panose="020B0004020202020204" pitchFamily="34" charset="0"/>
              </a:rPr>
            </a:br>
            <a:r>
              <a:rPr lang="pl-PL" sz="1400" dirty="0">
                <a:latin typeface="Aptos" panose="020B0004020202020204" pitchFamily="34" charset="0"/>
              </a:rPr>
              <a:t>w zakresie prawa rodzinnego;  organizowania dla rodzin spotkań, mających na celu wymianę ich doświadczeń oraz zapobieganie izolacji, zwanych „grupami wsparcia” lub „grupami samopomocowymi”;</a:t>
            </a:r>
          </a:p>
        </p:txBody>
      </p:sp>
      <p:pic>
        <p:nvPicPr>
          <p:cNvPr id="2" name="Obraz 1">
            <a:extLst>
              <a:ext uri="{FF2B5EF4-FFF2-40B4-BE49-F238E27FC236}">
                <a16:creationId xmlns:a16="http://schemas.microsoft.com/office/drawing/2014/main" id="{C3FC8683-D806-D107-3284-50E7AB1EC98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8204C77B-129F-A390-B286-77FCCB40E487}"/>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C510D3FA-0459-806B-AD7D-007EBFCF5C79}"/>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353716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ADD46-4922-F698-FB4C-91201006905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51B34A0-A671-70F7-FDB7-A1C2F28E677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19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FDC21A4-93A1-A21E-650B-F4E1F0B5792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352C8A2-E76F-B549-4B9F-952CAFDC3362}"/>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21B9D14C-E89A-E178-89B4-5EF9CB6AA19C}"/>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AA6854E0-71CE-1A0D-2D59-7C52B04037B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30461BAA-8257-3F59-0553-57894D7D2E12}"/>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2990D8BC-6B0F-F6F6-6834-0B8AFBEFDC1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2FB4409C-BFA6-0249-839F-979C7215846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2359FBE-685E-5775-73B2-9FB64892030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CF77083-7790-6DF8-FC43-29CBDFF6B6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40C2476-CFBC-89A5-74F8-DAB46B4D59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7847CE2-FC87-6795-487B-41A1BF92204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3C965AE-489C-28A6-BEB8-0EFB6683ED8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6E789CB-6A75-D2ED-E2CE-DFBE8A9A3B7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0296D4A-4169-8544-D664-379E28B6028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825DAFB-072D-C08E-587D-F789EA30362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6CD5E1F-9037-00AC-1CEA-041F73F1E13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19</a:t>
                </a:fld>
                <a:endParaRPr lang="pl-PL" dirty="0">
                  <a:solidFill>
                    <a:schemeClr val="bg1"/>
                  </a:solidFill>
                </a:endParaRPr>
              </a:p>
            </p:txBody>
          </p:sp>
        </p:grpSp>
      </p:grpSp>
      <p:sp>
        <p:nvSpPr>
          <p:cNvPr id="8" name="pole tekstowe 7">
            <a:extLst>
              <a:ext uri="{FF2B5EF4-FFF2-40B4-BE49-F238E27FC236}">
                <a16:creationId xmlns:a16="http://schemas.microsoft.com/office/drawing/2014/main" id="{58990752-C173-0BE8-4B3D-D97CA22EC1DA}"/>
              </a:ext>
            </a:extLst>
          </p:cNvPr>
          <p:cNvSpPr txBox="1"/>
          <p:nvPr/>
        </p:nvSpPr>
        <p:spPr>
          <a:xfrm>
            <a:off x="1299882" y="1897482"/>
            <a:ext cx="10093848" cy="4116768"/>
          </a:xfrm>
          <a:prstGeom prst="rect">
            <a:avLst/>
          </a:prstGeom>
          <a:noFill/>
        </p:spPr>
        <p:txBody>
          <a:bodyPr wrap="square">
            <a:spAutoFit/>
          </a:bodyPr>
          <a:lstStyle/>
          <a:p>
            <a:pPr algn="just">
              <a:lnSpc>
                <a:spcPct val="150000"/>
              </a:lnSpc>
            </a:pPr>
            <a:r>
              <a:rPr lang="pl-PL" sz="1600" dirty="0">
                <a:latin typeface="Aptos" panose="020B0004020202020204" pitchFamily="34" charset="0"/>
              </a:rPr>
              <a:t>Art. 11 wskazuje, że w przypadku gdy „ośrodek pomocy społecznej albo centrum usług społecznych poweźmie informację o rodzinie przeżywającej trudności w wypełnianiu funkcji opiekuńczo-wychowawczych, pracownik socjalny ośrodka pomocy społecznej albo centrum usług społecznych przeprowadza w tej rodzinie wywiad środowiskowy”, a „po przeprowadzeniu wywiadu… dokonuje analizy sytuacji rodziny” oraz jeśli wyniknie taka konieczność występuje z wnioskiem do kierownika </a:t>
            </a:r>
            <a:r>
              <a:rPr lang="pl-PL" sz="1600" dirty="0" err="1">
                <a:latin typeface="Aptos" panose="020B0004020202020204" pitchFamily="34" charset="0"/>
              </a:rPr>
              <a:t>ops</a:t>
            </a:r>
            <a:r>
              <a:rPr lang="pl-PL" sz="1600" dirty="0">
                <a:latin typeface="Aptos" panose="020B0004020202020204" pitchFamily="34" charset="0"/>
              </a:rPr>
              <a:t> lub </a:t>
            </a:r>
            <a:r>
              <a:rPr lang="pl-PL" sz="1600" dirty="0" err="1">
                <a:latin typeface="Aptos" panose="020B0004020202020204" pitchFamily="34" charset="0"/>
              </a:rPr>
              <a:t>cus</a:t>
            </a:r>
            <a:r>
              <a:rPr lang="pl-PL" sz="1600" dirty="0">
                <a:latin typeface="Aptos" panose="020B0004020202020204" pitchFamily="34" charset="0"/>
              </a:rPr>
              <a:t> o „przydzielenie rodzinie asystenta rodziny”;</a:t>
            </a:r>
          </a:p>
          <a:p>
            <a:pPr algn="just">
              <a:lnSpc>
                <a:spcPct val="150000"/>
              </a:lnSpc>
            </a:pPr>
            <a:r>
              <a:rPr lang="pl-PL" sz="1600" dirty="0">
                <a:latin typeface="Aptos" panose="020B0004020202020204" pitchFamily="34" charset="0"/>
              </a:rPr>
              <a:t>Art. 18 wskazuje, że „W celu wsparcia rodziny dziecko może zostać objęte opieką i wychowaniem w placówce wsparcia dziennego”;</a:t>
            </a:r>
          </a:p>
          <a:p>
            <a:pPr algn="just">
              <a:lnSpc>
                <a:spcPct val="150000"/>
              </a:lnSpc>
            </a:pPr>
            <a:r>
              <a:rPr lang="pl-PL" sz="1600" dirty="0">
                <a:latin typeface="Aptos" panose="020B0004020202020204" pitchFamily="34" charset="0"/>
              </a:rPr>
              <a:t>Art. 29 wskazuje, że „W celu wspierania rodziny przeżywającej trudności w wypełnianiu funkcji opiekuńczo-wychowawczych rodzina może zostać objęta pomocą rodziny wspierającej”;</a:t>
            </a:r>
          </a:p>
          <a:p>
            <a:pPr algn="just">
              <a:lnSpc>
                <a:spcPct val="150000"/>
              </a:lnSpc>
            </a:pPr>
            <a:r>
              <a:rPr lang="pl-PL" sz="1600" dirty="0">
                <a:latin typeface="Aptos" panose="020B0004020202020204" pitchFamily="34" charset="0"/>
              </a:rPr>
              <a:t>Kolejny dział ustawy odnosi się do organizacji pieczy zastępczej, która zgodnie z art. 32 „jest sprawowana</a:t>
            </a:r>
            <a:br>
              <a:rPr lang="pl-PL" sz="1600" dirty="0">
                <a:latin typeface="Aptos" panose="020B0004020202020204" pitchFamily="34" charset="0"/>
              </a:rPr>
            </a:br>
            <a:r>
              <a:rPr lang="pl-PL" sz="1600" dirty="0">
                <a:latin typeface="Aptos" panose="020B0004020202020204" pitchFamily="34" charset="0"/>
              </a:rPr>
              <a:t>w przypadku niemożności zapewnienia dziecku opieki i wychowania przez rodziców. </a:t>
            </a:r>
          </a:p>
        </p:txBody>
      </p:sp>
      <p:pic>
        <p:nvPicPr>
          <p:cNvPr id="4" name="Obraz 3">
            <a:extLst>
              <a:ext uri="{FF2B5EF4-FFF2-40B4-BE49-F238E27FC236}">
                <a16:creationId xmlns:a16="http://schemas.microsoft.com/office/drawing/2014/main" id="{E78EDD7E-78A4-90ED-4924-88524DD02F0E}"/>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2" name="Obraz 1">
            <a:extLst>
              <a:ext uri="{FF2B5EF4-FFF2-40B4-BE49-F238E27FC236}">
                <a16:creationId xmlns:a16="http://schemas.microsoft.com/office/drawing/2014/main" id="{5AEB9753-8D60-CF57-E945-B9EFC8E9784B}"/>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5CB07233-23F3-8CDF-CB7B-79F9978328E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050884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02A6FE8-F34A-BE8B-0386-9061E63B9E2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5574AC3-563C-421F-853B-E1EC819313F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77BF94A-5C2E-AE0D-C1A1-2DEFD4274516}"/>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4751D018-AAD5-5DD3-B50D-B79ECB0A24E0}"/>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Program szkolenia</a:t>
                </a:r>
              </a:p>
            </p:txBody>
          </p:sp>
          <p:pic>
            <p:nvPicPr>
              <p:cNvPr id="18" name="Obraz 17" descr="Obraz zawierający Czcionka, tekst, Grafika, design&#10;&#10;Opis wygenerowany automatycznie">
                <a:extLst>
                  <a:ext uri="{FF2B5EF4-FFF2-40B4-BE49-F238E27FC236}">
                    <a16:creationId xmlns:a16="http://schemas.microsoft.com/office/drawing/2014/main" id="{8C3819B9-61F7-EA86-35B7-806CE14F7E9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1" name="Prostokąt 50">
              <a:extLst>
                <a:ext uri="{FF2B5EF4-FFF2-40B4-BE49-F238E27FC236}">
                  <a16:creationId xmlns:a16="http://schemas.microsoft.com/office/drawing/2014/main" id="{9D7EBF1A-DD1F-6023-4A29-7CE630078C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68B7223D-68E5-1A84-DEDC-88433B3CFF7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B40C8C7-27CC-044B-0032-396A3A35704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81B5D4-64A3-EB06-407F-EADCD8AE81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32626C3-98B2-4D2F-1ABB-05D4D332A8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9BBA4C1-7B8F-8826-7C80-FFB8C4FA443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C808D20-37BA-D6CD-D592-2326796CCA9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95129BB-C1C4-E7BD-918A-ECBCBD355E8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9BA4386-AB29-5235-A9F5-DDB79BB23C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DA81E4-9BEF-7401-B30F-4C72C48FDB0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B94C44E-0AFB-76CE-71EB-EB043E8153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a:t>
                </a:fld>
                <a:endParaRPr lang="pl-PL" dirty="0">
                  <a:solidFill>
                    <a:schemeClr val="bg1"/>
                  </a:solidFill>
                </a:endParaRPr>
              </a:p>
            </p:txBody>
          </p:sp>
        </p:grpSp>
      </p:grpSp>
      <p:sp>
        <p:nvSpPr>
          <p:cNvPr id="4" name="pole tekstowe 3">
            <a:extLst>
              <a:ext uri="{FF2B5EF4-FFF2-40B4-BE49-F238E27FC236}">
                <a16:creationId xmlns:a16="http://schemas.microsoft.com/office/drawing/2014/main" id="{106E7A75-B515-0F7C-5887-03C6304AA3B6}"/>
              </a:ext>
            </a:extLst>
          </p:cNvPr>
          <p:cNvSpPr txBox="1"/>
          <p:nvPr/>
        </p:nvSpPr>
        <p:spPr>
          <a:xfrm>
            <a:off x="1410821" y="2271849"/>
            <a:ext cx="10416870" cy="3011530"/>
          </a:xfrm>
          <a:prstGeom prst="rect">
            <a:avLst/>
          </a:prstGeom>
          <a:noFill/>
        </p:spPr>
        <p:txBody>
          <a:bodyPr wrap="square">
            <a:spAutoFit/>
          </a:bodyPr>
          <a:lstStyle/>
          <a:p>
            <a:pPr marL="342900" indent="-342900">
              <a:lnSpc>
                <a:spcPct val="150000"/>
              </a:lnSpc>
              <a:buFont typeface="+mj-lt"/>
              <a:buAutoNum type="arabicPeriod"/>
            </a:pPr>
            <a:r>
              <a:rPr lang="pl-PL" sz="1600" dirty="0">
                <a:latin typeface="Aptos" panose="020B0004020202020204" pitchFamily="34" charset="0"/>
              </a:rPr>
              <a:t>Kreowanie pozytywnego wizerunku rodziny i wzmacnianie rodzinnych wartości</a:t>
            </a:r>
          </a:p>
          <a:p>
            <a:pPr marL="342900" indent="-342900">
              <a:lnSpc>
                <a:spcPct val="150000"/>
              </a:lnSpc>
              <a:buFont typeface="+mj-lt"/>
              <a:buAutoNum type="arabicPeriod"/>
            </a:pPr>
            <a:r>
              <a:rPr lang="pl-PL" sz="1600" dirty="0">
                <a:latin typeface="Aptos" panose="020B0004020202020204" pitchFamily="34" charset="0"/>
              </a:rPr>
              <a:t>Prawa rodziny zagwarantowane przez Konstytucję RP oraz ustawy</a:t>
            </a:r>
          </a:p>
          <a:p>
            <a:pPr marL="342900" indent="-342900">
              <a:lnSpc>
                <a:spcPct val="150000"/>
              </a:lnSpc>
              <a:buFont typeface="+mj-lt"/>
              <a:buAutoNum type="arabicPeriod"/>
            </a:pPr>
            <a:r>
              <a:rPr lang="pl-PL" sz="1600" dirty="0">
                <a:latin typeface="Aptos" panose="020B0004020202020204" pitchFamily="34" charset="0"/>
              </a:rPr>
              <a:t>Umiejętności komunikacji wewnątrzrodzinnej oraz szacunku dla drugiej osoby</a:t>
            </a:r>
          </a:p>
          <a:p>
            <a:pPr marL="342900" indent="-342900">
              <a:lnSpc>
                <a:spcPct val="150000"/>
              </a:lnSpc>
              <a:buFont typeface="+mj-lt"/>
              <a:buAutoNum type="arabicPeriod"/>
            </a:pPr>
            <a:r>
              <a:rPr lang="pl-PL" sz="1600" dirty="0">
                <a:latin typeface="Aptos" panose="020B0004020202020204" pitchFamily="34" charset="0"/>
              </a:rPr>
              <a:t>Umiejętności rozwiązywania konfliktów wewnątrzrodzinnych</a:t>
            </a:r>
          </a:p>
          <a:p>
            <a:pPr marL="342900" indent="-342900">
              <a:lnSpc>
                <a:spcPct val="150000"/>
              </a:lnSpc>
              <a:buFont typeface="+mj-lt"/>
              <a:buAutoNum type="arabicPeriod"/>
            </a:pPr>
            <a:r>
              <a:rPr lang="pl-PL" sz="1600" dirty="0">
                <a:latin typeface="Aptos" panose="020B0004020202020204" pitchFamily="34" charset="0"/>
              </a:rPr>
              <a:t>Zasady, formy, metody, narzędzia prowadzenia lokalnej diagnozy skali zjawiska przemocy domowej</a:t>
            </a:r>
          </a:p>
          <a:p>
            <a:pPr marL="342900" indent="-342900">
              <a:lnSpc>
                <a:spcPct val="150000"/>
              </a:lnSpc>
              <a:buFont typeface="+mj-lt"/>
              <a:buAutoNum type="arabicPeriod"/>
            </a:pPr>
            <a:r>
              <a:rPr lang="pl-PL" sz="1600" dirty="0">
                <a:latin typeface="Aptos" panose="020B0004020202020204" pitchFamily="34" charset="0"/>
              </a:rPr>
              <a:t>Wprowadzenie działań związanych z profilaktyką uzależnień</a:t>
            </a:r>
          </a:p>
          <a:p>
            <a:pPr marL="342900" indent="-342900">
              <a:lnSpc>
                <a:spcPct val="150000"/>
              </a:lnSpc>
              <a:buFont typeface="+mj-lt"/>
              <a:buAutoNum type="arabicPeriod"/>
            </a:pPr>
            <a:r>
              <a:rPr lang="pl-PL" sz="1600" dirty="0">
                <a:latin typeface="Aptos" panose="020B0004020202020204" pitchFamily="34" charset="0"/>
              </a:rPr>
              <a:t>Metodyka pracy z rodzinami zagrożonymi przemocą</a:t>
            </a:r>
          </a:p>
          <a:p>
            <a:pPr marL="342900" indent="-342900">
              <a:lnSpc>
                <a:spcPct val="150000"/>
              </a:lnSpc>
              <a:buFont typeface="+mj-lt"/>
              <a:buAutoNum type="arabicPeriod"/>
            </a:pPr>
            <a:r>
              <a:rPr lang="pl-PL" sz="1600" dirty="0">
                <a:latin typeface="Aptos" panose="020B0004020202020204" pitchFamily="34" charset="0"/>
              </a:rPr>
              <a:t>Zasady, metody, formy pracy profilaktycznej i edukacyjnej w obszarze przeciwdziałania przemocy  domowej</a:t>
            </a:r>
          </a:p>
        </p:txBody>
      </p:sp>
      <p:pic>
        <p:nvPicPr>
          <p:cNvPr id="9" name="Obraz 8">
            <a:extLst>
              <a:ext uri="{FF2B5EF4-FFF2-40B4-BE49-F238E27FC236}">
                <a16:creationId xmlns:a16="http://schemas.microsoft.com/office/drawing/2014/main" id="{BF3A5D2B-F17F-F475-1BBB-988F6503440F}"/>
              </a:ext>
            </a:extLst>
          </p:cNvPr>
          <p:cNvPicPr>
            <a:picLocks noChangeAspect="1"/>
          </p:cNvPicPr>
          <p:nvPr/>
        </p:nvPicPr>
        <p:blipFill>
          <a:blip r:embed="rId16"/>
          <a:stretch>
            <a:fillRect/>
          </a:stretch>
        </p:blipFill>
        <p:spPr>
          <a:xfrm>
            <a:off x="9588070" y="355621"/>
            <a:ext cx="1902117" cy="646232"/>
          </a:xfrm>
          <a:prstGeom prst="rect">
            <a:avLst/>
          </a:prstGeom>
        </p:spPr>
      </p:pic>
      <p:sp>
        <p:nvSpPr>
          <p:cNvPr id="2" name="pole tekstowe 1">
            <a:extLst>
              <a:ext uri="{FF2B5EF4-FFF2-40B4-BE49-F238E27FC236}">
                <a16:creationId xmlns:a16="http://schemas.microsoft.com/office/drawing/2014/main" id="{479F48BB-2CF8-88DF-6B2A-51E580D6B11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071333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7A9AA-5787-7784-AE0E-EECAB5C1C60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03C8094-1918-0EDB-B167-E23ACB4DFE6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0D39C65-EE1A-B3B3-DAD8-C30452902B44}"/>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F567285-B38D-6584-9306-BB6BBA894E77}"/>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2C3EF06A-5919-7183-BB76-E734586056DB}"/>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effectLst/>
                    <a:latin typeface="Aptos" panose="020B0004020202020204" pitchFamily="34" charset="0"/>
                    <a:ea typeface="Calibri" panose="020F0502020204030204" pitchFamily="34" charset="0"/>
                    <a:cs typeface="Times New Roman" panose="02020603050405020304" pitchFamily="18" charset="0"/>
                  </a:rPr>
                  <a:t>Omówienie praw rodziny zagwarantowanych przez Konstytucję RP oraz ustaw</a:t>
                </a:r>
                <a:endParaRPr lang="pl-PL" b="1" dirty="0">
                  <a:solidFill>
                    <a:srgbClr val="003096"/>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E7FF895F-5D4E-8CB4-6511-9807112E924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15E53F0-8E3E-B9C9-8789-CFAD9589F7D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F037D85C-8309-640C-7EA5-259C899D1C4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3EBBE253-CB0F-07C6-2C34-38CFC24F3F0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41BED74F-6715-503B-4006-5A30EEBFD526}"/>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01C5AA4-3A02-05B1-B58E-7663D455A80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D2F537C-AC1F-638E-7849-F4704DEA4D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99531AE-F408-6329-E3F5-B7EE1B8E928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A33319D-0EF8-8E9D-BDA3-A4720DE009D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D9B03D5-F6FB-4DCC-41B4-915EE795FE9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D6B5B16-0DA4-BC16-C508-CE28F611ECE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96F8296-1C84-2133-7EE4-170E1F64758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34D5F87-3130-747A-6C1B-8381372C3A3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20</a:t>
                </a:fld>
                <a:endParaRPr lang="pl-PL" dirty="0">
                  <a:solidFill>
                    <a:schemeClr val="bg1"/>
                  </a:solidFill>
                </a:endParaRPr>
              </a:p>
            </p:txBody>
          </p:sp>
        </p:grpSp>
      </p:grpSp>
      <p:sp>
        <p:nvSpPr>
          <p:cNvPr id="8" name="pole tekstowe 7">
            <a:extLst>
              <a:ext uri="{FF2B5EF4-FFF2-40B4-BE49-F238E27FC236}">
                <a16:creationId xmlns:a16="http://schemas.microsoft.com/office/drawing/2014/main" id="{3C708265-D9DD-A40E-920A-E6CCB5069B09}"/>
              </a:ext>
            </a:extLst>
          </p:cNvPr>
          <p:cNvSpPr txBox="1"/>
          <p:nvPr/>
        </p:nvSpPr>
        <p:spPr>
          <a:xfrm>
            <a:off x="1299882" y="1897482"/>
            <a:ext cx="10093848" cy="3791872"/>
          </a:xfrm>
          <a:prstGeom prst="rect">
            <a:avLst/>
          </a:prstGeom>
          <a:noFill/>
        </p:spPr>
        <p:txBody>
          <a:bodyPr wrap="square">
            <a:spAutoFit/>
          </a:bodyPr>
          <a:lstStyle/>
          <a:p>
            <a:pPr algn="just">
              <a:lnSpc>
                <a:spcPct val="150000"/>
              </a:lnSpc>
            </a:pPr>
            <a:r>
              <a:rPr lang="pl-PL" dirty="0">
                <a:latin typeface="Aptos" panose="020B0004020202020204" pitchFamily="34" charset="0"/>
              </a:rPr>
              <a:t>Rodzina w przepisach prawodawstwa polskiego wydaje się być chroniona. </a:t>
            </a:r>
          </a:p>
          <a:p>
            <a:pPr algn="just">
              <a:lnSpc>
                <a:spcPct val="150000"/>
              </a:lnSpc>
            </a:pPr>
            <a:r>
              <a:rPr lang="pl-PL" dirty="0">
                <a:latin typeface="Aptos" panose="020B0004020202020204" pitchFamily="34" charset="0"/>
              </a:rPr>
              <a:t>W ostatnich latach obserwujemy rozwój systemu wsparcia rodziny, szczególnie skierowany na pomoc rodzicom w szeroko rozumianym wychowaniu dzieci oraz  jednocześnie identyfikujemy szereg kryzysów w funkcjonowaniu rodziny, do których należy również zjawisko przemocy.  </a:t>
            </a:r>
          </a:p>
          <a:p>
            <a:pPr algn="just">
              <a:lnSpc>
                <a:spcPct val="150000"/>
              </a:lnSpc>
            </a:pPr>
            <a:r>
              <a:rPr lang="pl-PL" dirty="0">
                <a:latin typeface="Aptos" panose="020B0004020202020204" pitchFamily="34" charset="0"/>
              </a:rPr>
              <a:t>Należy  zatem wzmocnić kooperację wszystkich służb działających z mocy prawa na rzecz rodziny </a:t>
            </a:r>
            <a:br>
              <a:rPr lang="pl-PL" dirty="0">
                <a:latin typeface="Aptos" panose="020B0004020202020204" pitchFamily="34" charset="0"/>
              </a:rPr>
            </a:br>
            <a:r>
              <a:rPr lang="pl-PL" dirty="0">
                <a:latin typeface="Aptos" panose="020B0004020202020204" pitchFamily="34" charset="0"/>
              </a:rPr>
              <a:t>i ochrony najsłabszych jej ogniw, w szczególności: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dzieci;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osób starszych;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osoby  z niepełnosprawnościami.</a:t>
            </a:r>
          </a:p>
        </p:txBody>
      </p:sp>
      <p:pic>
        <p:nvPicPr>
          <p:cNvPr id="2" name="Obraz 1">
            <a:extLst>
              <a:ext uri="{FF2B5EF4-FFF2-40B4-BE49-F238E27FC236}">
                <a16:creationId xmlns:a16="http://schemas.microsoft.com/office/drawing/2014/main" id="{8E121B06-F990-5EF6-B5E6-B3BB3FEFD412}"/>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F952145D-AC1B-BB00-0D3C-B1C86148A534}"/>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89F34571-5182-CACF-CE77-2AB75CD9B1D4}"/>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4131461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3B683-63DB-C11F-F317-203FA8341CBC}"/>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89A27ABD-35A7-CE32-DBFD-A0AAA8BF48F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678B465-6882-D4EC-26EC-869193BE6D4D}"/>
              </a:ext>
            </a:extLst>
          </p:cNvPr>
          <p:cNvGrpSpPr/>
          <p:nvPr/>
        </p:nvGrpSpPr>
        <p:grpSpPr>
          <a:xfrm>
            <a:off x="0" y="0"/>
            <a:ext cx="12192006" cy="6867524"/>
            <a:chOff x="-6" y="-9525"/>
            <a:chExt cx="12192006" cy="6867524"/>
          </a:xfrm>
        </p:grpSpPr>
        <p:grpSp>
          <p:nvGrpSpPr>
            <p:cNvPr id="47" name="Grupa 46">
              <a:extLst>
                <a:ext uri="{FF2B5EF4-FFF2-40B4-BE49-F238E27FC236}">
                  <a16:creationId xmlns:a16="http://schemas.microsoft.com/office/drawing/2014/main" id="{0BBBF7A6-A92C-6B20-612C-C78D8B65DA22}"/>
                </a:ext>
              </a:extLst>
            </p:cNvPr>
            <p:cNvGrpSpPr/>
            <p:nvPr/>
          </p:nvGrpSpPr>
          <p:grpSpPr>
            <a:xfrm>
              <a:off x="858921" y="308102"/>
              <a:ext cx="11110161" cy="1600544"/>
              <a:chOff x="858921" y="229779"/>
              <a:chExt cx="11110161" cy="1600544"/>
            </a:xfrm>
          </p:grpSpPr>
          <p:sp>
            <p:nvSpPr>
              <p:cNvPr id="3" name="Symbol zastępczy zawartości 2">
                <a:extLst>
                  <a:ext uri="{FF2B5EF4-FFF2-40B4-BE49-F238E27FC236}">
                    <a16:creationId xmlns:a16="http://schemas.microsoft.com/office/drawing/2014/main" id="{E8101247-ACA4-7BB7-D529-4D6422147248}"/>
                  </a:ext>
                </a:extLst>
              </p:cNvPr>
              <p:cNvSpPr txBox="1">
                <a:spLocks/>
              </p:cNvSpPr>
              <p:nvPr/>
            </p:nvSpPr>
            <p:spPr>
              <a:xfrm>
                <a:off x="858921" y="1058355"/>
                <a:ext cx="11110161"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8BF5303F-470C-103F-60FA-0393AFB902F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491C31D-C5AF-9CB6-F3C7-9CC93CDD4A6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7274EBB3-EE3C-9CFC-B644-1685648DE13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6AC3FADA-48F9-4FBF-B359-890F09C9437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089ABAD-4891-1890-3C35-8E6A84F95E0E}"/>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EE94C6F7-E527-3326-063F-B45F5F5037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EB91E80-D8FD-F8D7-770A-A1B69578580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D73C6B8-176E-D785-8C01-3D507356D18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7D6EA2E-43FF-64D9-6ADC-57114BFA59C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476AF060-91E9-4152-F793-682996CEDB8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F46C2200-7036-B29C-9D0C-02D0B2A8D2C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4C3008E-DADF-00BF-B29D-30F24FDC54E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3326ECA-8943-29A6-C5CA-49D7818B4F6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21</a:t>
                </a:fld>
                <a:endParaRPr lang="pl-PL" dirty="0">
                  <a:solidFill>
                    <a:schemeClr val="bg1"/>
                  </a:solidFill>
                </a:endParaRPr>
              </a:p>
            </p:txBody>
          </p:sp>
        </p:grpSp>
      </p:grpSp>
      <p:sp>
        <p:nvSpPr>
          <p:cNvPr id="8" name="pole tekstowe 7">
            <a:extLst>
              <a:ext uri="{FF2B5EF4-FFF2-40B4-BE49-F238E27FC236}">
                <a16:creationId xmlns:a16="http://schemas.microsoft.com/office/drawing/2014/main" id="{99F7A47A-58FA-5AC8-0DF0-A2EAB6DD49B4}"/>
              </a:ext>
            </a:extLst>
          </p:cNvPr>
          <p:cNvSpPr txBox="1"/>
          <p:nvPr/>
        </p:nvSpPr>
        <p:spPr>
          <a:xfrm>
            <a:off x="1239221" y="1828937"/>
            <a:ext cx="10093848" cy="4488858"/>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Komunikacja stanowi podstawowe i niezbędne w codziennym życiu narzędzie porozumiewania się ludzi między sobą. Można ją określić jako sztukę, niezwykle trudną i wymagającą.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Prawidłowa komunikacja stanowi podstawę właściwych relacji wewnątrzrodzinnych.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Mówiąc o komunikacji w rodzinie należy zaakcentować jej interpersonalny charakter, tj. relacyjność między poszczególnymi osobami, jednostkami – nadawcą i odbiorcą.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Komunikację rodzinną określimy jako „wiadomości przekazywane z określoną intencją, które są zazwyczaj spostrzegane jako intencjonalne i posiadające uzgodnione znaczenie między jednostkami pozostającymi </a:t>
            </a:r>
            <a:br>
              <a:rPr lang="pl-PL" sz="1600" dirty="0">
                <a:latin typeface="Aptos" panose="020B0004020202020204" pitchFamily="34" charset="0"/>
              </a:rPr>
            </a:br>
            <a:r>
              <a:rPr lang="pl-PL" sz="1600" dirty="0">
                <a:latin typeface="Aptos" panose="020B0004020202020204" pitchFamily="34" charset="0"/>
              </a:rPr>
              <a:t>we wzajemnej relacji, opartej na:</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 więzach biologicznych;</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 prawnych; </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partnerskim zaangażowaniu, które nawzajem się wychowują oraz kontrolują”.        </a:t>
            </a:r>
          </a:p>
          <a:p>
            <a:pPr algn="r">
              <a:lnSpc>
                <a:spcPct val="150000"/>
              </a:lnSpc>
            </a:pPr>
            <a:r>
              <a:rPr lang="pl-PL" sz="1600" dirty="0">
                <a:latin typeface="Aptos" panose="020B0004020202020204" pitchFamily="34" charset="0"/>
              </a:rPr>
              <a:t> </a:t>
            </a:r>
            <a:r>
              <a:rPr lang="pl-PL" sz="1400" dirty="0">
                <a:latin typeface="Aptos" panose="020B0004020202020204" pitchFamily="34" charset="0"/>
              </a:rPr>
              <a:t>T. Rostkowska, 2008</a:t>
            </a:r>
          </a:p>
        </p:txBody>
      </p:sp>
      <p:pic>
        <p:nvPicPr>
          <p:cNvPr id="2" name="Obraz 1">
            <a:extLst>
              <a:ext uri="{FF2B5EF4-FFF2-40B4-BE49-F238E27FC236}">
                <a16:creationId xmlns:a16="http://schemas.microsoft.com/office/drawing/2014/main" id="{4B024D35-6DB1-8222-DAB0-6DB889F039F4}"/>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8A902AE6-3DAF-37F2-D99E-F47DB65A69D0}"/>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D0388071-8F42-153C-8129-746A03623104}"/>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771933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139D0-521E-98DA-C86C-9F7C81A844D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E4F739C9-627D-5E75-7528-7ADB2A312C7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7C780F2-6C60-423B-AC9D-6A69B825DE5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FDE74DC-5452-17F7-E99A-31B99327B87F}"/>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02954D73-E089-3E27-7BFD-749E62F3925A}"/>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D0F1A077-89D3-ED20-2253-0B48B7325E6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B056A19-1EB2-9AB0-9867-7470FC5C46CB}"/>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D1D9DEB0-805A-321E-2020-55CC278BC60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13B2CA1F-A8B2-CE21-BDF0-59A306F0A57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EC0C88E-7D1F-F622-E153-647A0EF4545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5470A21-AE0A-E2BF-6A6E-9B0BAC9455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6F2B076-90D0-EB9A-7D12-DD87D264B8B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C885C32-C83E-5D0A-D45B-1131C128C52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088F42F-9940-3A60-2378-336389186FA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C295AAC-E178-ACBA-B938-8DBCB1DAF5A7}"/>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4CC25D7-A9B6-52DA-4DE9-70896A5FED7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77E9C66-E10A-740A-CDA5-D473F896910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F953B5B-B14B-55BF-9BBB-7690ED55D35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22</a:t>
                </a:fld>
                <a:endParaRPr lang="pl-PL" dirty="0">
                  <a:solidFill>
                    <a:schemeClr val="bg1"/>
                  </a:solidFill>
                </a:endParaRPr>
              </a:p>
            </p:txBody>
          </p:sp>
        </p:grpSp>
      </p:grpSp>
      <p:sp>
        <p:nvSpPr>
          <p:cNvPr id="8" name="pole tekstowe 7">
            <a:extLst>
              <a:ext uri="{FF2B5EF4-FFF2-40B4-BE49-F238E27FC236}">
                <a16:creationId xmlns:a16="http://schemas.microsoft.com/office/drawing/2014/main" id="{C693C8C9-5F8F-538F-7CB2-FF05998337FF}"/>
              </a:ext>
            </a:extLst>
          </p:cNvPr>
          <p:cNvSpPr txBox="1"/>
          <p:nvPr/>
        </p:nvSpPr>
        <p:spPr>
          <a:xfrm>
            <a:off x="1239221" y="1828937"/>
            <a:ext cx="10093848" cy="4666021"/>
          </a:xfrm>
          <a:prstGeom prst="rect">
            <a:avLst/>
          </a:prstGeom>
          <a:noFill/>
        </p:spPr>
        <p:txBody>
          <a:bodyPr wrap="square">
            <a:spAutoFit/>
          </a:bodyPr>
          <a:lstStyle/>
          <a:p>
            <a:pPr algn="just">
              <a:lnSpc>
                <a:spcPct val="150000"/>
              </a:lnSpc>
            </a:pPr>
            <a:r>
              <a:rPr lang="pl-PL" sz="1400" dirty="0">
                <a:latin typeface="Aptos" panose="020B0004020202020204" pitchFamily="34" charset="0"/>
              </a:rPr>
              <a:t>Komunikacja rodzinna wskazuje na stopień zaangażowania i zainteresowania członków życiem rodzinnym, stanowi przejaw wzajemnych relacji oraz postaw, które występują między członkami rodziny. </a:t>
            </a:r>
          </a:p>
          <a:p>
            <a:pPr algn="just">
              <a:lnSpc>
                <a:spcPct val="150000"/>
              </a:lnSpc>
            </a:pPr>
            <a:r>
              <a:rPr lang="pl-PL" sz="1400" dirty="0">
                <a:latin typeface="Aptos" panose="020B0004020202020204" pitchFamily="34" charset="0"/>
              </a:rPr>
              <a:t>Do najczęściej wymienianych należą:</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model jednostronny, to model przebiegający jednokierunkowo. Komunikacja ogranicza się tutaj do jednostronnego przekazywania własnych myśli w taki sposób, żeby inni je zrozumieli i zaakceptowali bez zbędnych komentarzy. Model ten występuje najczęściej w rodzinach, w których rodzice przejawiają autorytarne nastawienie do swoich dzieci i kładą duży nacisk na kontrolę. Pełnienie roli rodzicielskiej ogranicza się w takich rodzinach do wydawania nakazów, zakazów, poleceń, </a:t>
            </a:r>
            <a:br>
              <a:rPr lang="pl-PL" sz="1400" dirty="0">
                <a:latin typeface="Aptos" panose="020B0004020202020204" pitchFamily="34" charset="0"/>
              </a:rPr>
            </a:br>
            <a:r>
              <a:rPr lang="pl-PL" sz="1400" dirty="0">
                <a:latin typeface="Aptos" panose="020B0004020202020204" pitchFamily="34" charset="0"/>
              </a:rPr>
              <a:t>a także nadzorowania stopnia ich przestrzegania;</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model dwustronny, który określany jest także jako interakcyjny. Można go scharakteryzować jako sprzężenie zwrotne pomiędzy nadawcą oraz odbiorcą komunikatu. Komunikacja nie jest tutaj rozumiana wyłącznie jako naprzemienne wysyłanie oraz odbieranie komunikatów pomiędzy nadawcą i odbiorcą, ale także jako obopólna reakcja na te komunikaty. Ten model komunikacji (interakcyjnej) umożliwia zobrazowanie własnej osoby w reakcjach partnera (współmałżonka, rodzica, dziecka); rozwija także pewien rodzaj wrażliwości na drugiego człowieka, z którym się komunikujemy;</a:t>
            </a:r>
          </a:p>
          <a:p>
            <a:pPr algn="just">
              <a:lnSpc>
                <a:spcPct val="150000"/>
              </a:lnSpc>
            </a:pPr>
            <a:endParaRPr lang="pl-PL" dirty="0"/>
          </a:p>
        </p:txBody>
      </p:sp>
      <p:pic>
        <p:nvPicPr>
          <p:cNvPr id="2" name="Obraz 1">
            <a:extLst>
              <a:ext uri="{FF2B5EF4-FFF2-40B4-BE49-F238E27FC236}">
                <a16:creationId xmlns:a16="http://schemas.microsoft.com/office/drawing/2014/main" id="{F6DC3414-B256-567F-5D02-3BAF1FEBC005}"/>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7D339EEE-B92E-CE76-20DD-90202E306A00}"/>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603D5579-B4D2-0A9A-CADB-78B21BDD2D65}"/>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446510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BD554-FCFB-EF95-4FC6-6AC98C0F2D6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C7D31A9-621C-D7A5-C4B5-2E0479AFF9E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611D42C-7744-0368-BF81-DFC6EE0C6FE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DFE0135F-BC87-F23F-6780-138640910343}"/>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27BAFADB-4BEA-121E-5A30-ABEE9E90BBD6}"/>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C71B5778-9D7C-627A-9D29-A80CE13266F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8D79A19-B9D5-9123-9AF8-184E74CE89E3}"/>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9F105B01-F37D-D83F-6FB1-9CE35CCC7AE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C7CC775C-92C0-D6A8-FB7F-4A5B260BDB0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F2C1E4D-8A58-7D8B-4163-8D4FC5C995D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0140A6C-EEC2-373F-982E-4517828E86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6A974FD-5536-2209-9F14-D1558F7CBC9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125E25D6-FBF4-2178-1831-F2A33DB33C0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AD1052F-D577-1FAF-45A0-94CE4C9454C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9CFD2A48-D79D-4E4E-3806-3D2AE17E84C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995767B-C952-D0E6-A559-5E6413F4FC9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A1CB183-CA25-70A2-9E70-4C33A333B37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848EF53-3994-4852-C831-923D0C45BD9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23</a:t>
                </a:fld>
                <a:endParaRPr lang="pl-PL" dirty="0">
                  <a:solidFill>
                    <a:schemeClr val="bg1"/>
                  </a:solidFill>
                </a:endParaRPr>
              </a:p>
            </p:txBody>
          </p:sp>
        </p:grpSp>
      </p:grpSp>
      <p:sp>
        <p:nvSpPr>
          <p:cNvPr id="8" name="pole tekstowe 7">
            <a:extLst>
              <a:ext uri="{FF2B5EF4-FFF2-40B4-BE49-F238E27FC236}">
                <a16:creationId xmlns:a16="http://schemas.microsoft.com/office/drawing/2014/main" id="{4931198B-B31C-74FE-CB50-918098E0798A}"/>
              </a:ext>
            </a:extLst>
          </p:cNvPr>
          <p:cNvSpPr txBox="1"/>
          <p:nvPr/>
        </p:nvSpPr>
        <p:spPr>
          <a:xfrm>
            <a:off x="1239221" y="1828937"/>
            <a:ext cx="10093848" cy="2957861"/>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dirty="0">
                <a:latin typeface="Aptos" panose="020B0004020202020204" pitchFamily="34" charset="0"/>
              </a:rPr>
              <a:t>model relacyjny , który określany jest także jako transakcyjny. W tym modelu komunikacji nadawca i odbiorca skupiają się na przedmiocie komunikacji, na tym co robią, albo na tym, co mogą robić wspólnie, a nie koncentrują się tylko na sobie. Można zatem powiedzieć, że pomiędzy nadawcą, odbiorcą i przedmiotem komunikacji powstaje relacja trójstronna. Uznanie modelu relacyjnego nie powoduje potrzeby upatrywania „winnego” za nieprawidłowości w porozumiewaniu się członków rodziny i jednocześnie pozwala stworzyć bardziej sprzyjające warunki dla zmiany zachowania, </a:t>
            </a:r>
            <a:br>
              <a:rPr lang="pl-PL" dirty="0">
                <a:latin typeface="Aptos" panose="020B0004020202020204" pitchFamily="34" charset="0"/>
              </a:rPr>
            </a:br>
            <a:r>
              <a:rPr lang="pl-PL" dirty="0">
                <a:latin typeface="Aptos" panose="020B0004020202020204" pitchFamily="34" charset="0"/>
              </a:rPr>
              <a:t>a w tym sposobów komunikowania.</a:t>
            </a:r>
          </a:p>
        </p:txBody>
      </p:sp>
      <p:pic>
        <p:nvPicPr>
          <p:cNvPr id="2" name="Obraz 1">
            <a:extLst>
              <a:ext uri="{FF2B5EF4-FFF2-40B4-BE49-F238E27FC236}">
                <a16:creationId xmlns:a16="http://schemas.microsoft.com/office/drawing/2014/main" id="{E320D0B0-AD37-7F07-C2DA-68864BC1E0BA}"/>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3EFC43DD-CB95-60A2-AAFE-AD2F4C494E25}"/>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2987167A-0AFA-43A3-ADF5-FBAA1F36C402}"/>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590664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C0D11-C41D-09BD-1E4C-9C971FD194B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BFF802F-E379-8E3F-7443-BEDB1E6E544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86F005EA-DB9B-A222-68D0-61743B4288C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C041DB6-6163-51FA-99C7-D1785E7E4652}"/>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296118A-76CB-118D-1853-565B22883B5E}"/>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CB88722E-98D3-8A75-410B-A8CBCA1CCAA8}"/>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E6C0A547-5571-22DE-E6DE-67CD56251F7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317FF84C-C4C1-3D43-AABF-A9BF2A3D7780}"/>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9A4763D0-5B57-F540-5779-810EFF4605F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A88A298-90B9-9369-8C38-F9E4052A9291}"/>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B90FF328-E717-B841-6E2C-2CB1AE8497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166942D-84B9-A3AA-77B6-84E88E007B6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A4F1DB3-9D1D-B5A9-3320-5886F461D57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4D5A634-E543-C265-4789-9A47BACC19E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4015F2B-6B38-91B5-1214-230B4BF8B72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918EF719-8315-4AA0-7084-1160D3F1ED0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2C820A2-EA2F-CC2D-765D-E52451A53B3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C8D8544-87BD-8D49-ECC0-5E5EFC5CC6A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24</a:t>
                </a:fld>
                <a:endParaRPr lang="pl-PL" dirty="0">
                  <a:solidFill>
                    <a:schemeClr val="bg1"/>
                  </a:solidFill>
                </a:endParaRPr>
              </a:p>
            </p:txBody>
          </p:sp>
        </p:grpSp>
      </p:grpSp>
      <p:sp>
        <p:nvSpPr>
          <p:cNvPr id="8" name="pole tekstowe 7">
            <a:extLst>
              <a:ext uri="{FF2B5EF4-FFF2-40B4-BE49-F238E27FC236}">
                <a16:creationId xmlns:a16="http://schemas.microsoft.com/office/drawing/2014/main" id="{EEBDBDE7-35DF-9D09-D1EF-8257FD64E395}"/>
              </a:ext>
            </a:extLst>
          </p:cNvPr>
          <p:cNvSpPr txBox="1"/>
          <p:nvPr/>
        </p:nvSpPr>
        <p:spPr>
          <a:xfrm>
            <a:off x="1239221" y="1828937"/>
            <a:ext cx="10093848" cy="3978782"/>
          </a:xfrm>
          <a:prstGeom prst="rect">
            <a:avLst/>
          </a:prstGeom>
          <a:noFill/>
        </p:spPr>
        <p:txBody>
          <a:bodyPr wrap="square">
            <a:spAutoFit/>
          </a:bodyPr>
          <a:lstStyle/>
          <a:p>
            <a:pPr algn="just">
              <a:lnSpc>
                <a:spcPct val="150000"/>
              </a:lnSpc>
            </a:pPr>
            <a:r>
              <a:rPr lang="pl-PL" sz="1700" dirty="0">
                <a:latin typeface="Aptos" panose="020B0004020202020204" pitchFamily="34" charset="0"/>
              </a:rPr>
              <a:t> Należy zwrócić również uwagę na style komunikacji w rodzinie. Najczęściej wymienia się dwa główne style: </a:t>
            </a:r>
          </a:p>
          <a:p>
            <a:pPr marL="285750" indent="-285750" algn="just">
              <a:lnSpc>
                <a:spcPct val="150000"/>
              </a:lnSpc>
              <a:buFont typeface="Wingdings" panose="05000000000000000000" pitchFamily="2" charset="2"/>
              <a:buChar char="ü"/>
            </a:pPr>
            <a:r>
              <a:rPr lang="pl-PL" sz="1700" dirty="0">
                <a:latin typeface="Aptos" panose="020B0004020202020204" pitchFamily="34" charset="0"/>
              </a:rPr>
              <a:t>styl partnerski, który polega na tym, że osoba, która prowadzi rozmowę, uważa własne potrzeby </a:t>
            </a:r>
            <a:br>
              <a:rPr lang="pl-PL" sz="1700" dirty="0">
                <a:latin typeface="Aptos" panose="020B0004020202020204" pitchFamily="34" charset="0"/>
              </a:rPr>
            </a:br>
            <a:r>
              <a:rPr lang="pl-PL" sz="1700" dirty="0">
                <a:latin typeface="Aptos" panose="020B0004020202020204" pitchFamily="34" charset="0"/>
              </a:rPr>
              <a:t>i pragnienia za równie ważne, co potrzeby i oczekiwania swojego partnera komunikacji. Nie narzuca mu swojego punktu widzenia, toleruje jego poglądy i nie namawia go do ich zmiany. Jest tolerancyjna wobec przekonań rozmówcy, unika formułowania rozkazów, nakazów i rad w stosunku do partnera interakcji. </a:t>
            </a:r>
            <a:br>
              <a:rPr lang="pl-PL" sz="1700" dirty="0">
                <a:latin typeface="Aptos" panose="020B0004020202020204" pitchFamily="34" charset="0"/>
              </a:rPr>
            </a:br>
            <a:r>
              <a:rPr lang="pl-PL" sz="1700" dirty="0">
                <a:latin typeface="Aptos" panose="020B0004020202020204" pitchFamily="34" charset="0"/>
              </a:rPr>
              <a:t>W zamian za to informuje grzecznie o konsekwencjach, jakie mogą nastąpić z powodu jego dotychczasowego zachowania, a także informuje o innych możliwościach działań. Komunikacja partnerska prowadzi do porozumienia, sprzyja wzajemnemu przekazywaniu komunikatów zwrotnych </a:t>
            </a:r>
            <a:br>
              <a:rPr lang="pl-PL" sz="1700" dirty="0">
                <a:latin typeface="Aptos" panose="020B0004020202020204" pitchFamily="34" charset="0"/>
              </a:rPr>
            </a:br>
            <a:r>
              <a:rPr lang="pl-PL" sz="1700" dirty="0">
                <a:latin typeface="Aptos" panose="020B0004020202020204" pitchFamily="34" charset="0"/>
              </a:rPr>
              <a:t>i ekspresji odczuć, umożliwia okazywanie partnerowi (danemu członkowi rodziny) zrozumienia </a:t>
            </a:r>
            <a:br>
              <a:rPr lang="pl-PL" sz="1700" dirty="0">
                <a:latin typeface="Aptos" panose="020B0004020202020204" pitchFamily="34" charset="0"/>
              </a:rPr>
            </a:br>
            <a:r>
              <a:rPr lang="pl-PL" sz="1700" dirty="0">
                <a:latin typeface="Aptos" panose="020B0004020202020204" pitchFamily="34" charset="0"/>
              </a:rPr>
              <a:t>i szacunku, ujawnienie własnego „ja”, oraz integrację rodzinnego życia.</a:t>
            </a:r>
          </a:p>
        </p:txBody>
      </p:sp>
      <p:pic>
        <p:nvPicPr>
          <p:cNvPr id="2" name="Obraz 1">
            <a:extLst>
              <a:ext uri="{FF2B5EF4-FFF2-40B4-BE49-F238E27FC236}">
                <a16:creationId xmlns:a16="http://schemas.microsoft.com/office/drawing/2014/main" id="{026C0C3E-DD31-73D9-14D6-C734A0A1FF13}"/>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A5BDC5C0-5CA6-F0FA-FF71-564ACB9EFDA7}"/>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07600BC3-3BEB-3CAF-5FDE-F6EE3139393B}"/>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194351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955DA-2429-9D31-72AC-EB1F4022133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97B11C4-38D2-58D0-20B1-0573AE285E4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146DBA9-E486-2B41-71C1-064996E7ADB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14F780C5-361F-7B87-9266-8ECF7643AEFE}"/>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0515EB18-AE06-6A2F-48CE-33D69EEF0575}"/>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D6EED2C4-F185-D948-8C2D-CFD69CCCCB7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AB8C178-E36B-4B1F-07A6-751C56E289CF}"/>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705488E0-6E9C-B6E8-E402-87CA12A8B40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FAA192BC-3713-0E7F-C8BA-132F38BDCDE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C00AC71B-E8A3-4742-25A7-9B2ACC7CFB6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3A1797E-485F-862B-3E31-04FAEAE45FD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F9A3B3F-F6AC-1B60-A2C8-743824005FA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B1D3114-D76C-1C2C-9237-A2B5209411F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EE7F01A-320D-4244-CDCD-7F6A2D81E1B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D574984-013C-4DF4-C633-754318F3710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616CFEC-043D-95CE-886A-B8E4B508D5A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9843A104-7F30-B01E-F894-93C225F19D9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8177E6A3-8707-40EE-21E2-0E9676E9544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25</a:t>
                </a:fld>
                <a:endParaRPr lang="pl-PL" dirty="0">
                  <a:solidFill>
                    <a:schemeClr val="bg1"/>
                  </a:solidFill>
                </a:endParaRPr>
              </a:p>
            </p:txBody>
          </p:sp>
        </p:grpSp>
      </p:grpSp>
      <p:sp>
        <p:nvSpPr>
          <p:cNvPr id="8" name="pole tekstowe 7">
            <a:extLst>
              <a:ext uri="{FF2B5EF4-FFF2-40B4-BE49-F238E27FC236}">
                <a16:creationId xmlns:a16="http://schemas.microsoft.com/office/drawing/2014/main" id="{81DF1FF7-76F7-8E21-BFFA-E2BB8E43CA4A}"/>
              </a:ext>
            </a:extLst>
          </p:cNvPr>
          <p:cNvSpPr txBox="1"/>
          <p:nvPr/>
        </p:nvSpPr>
        <p:spPr>
          <a:xfrm>
            <a:off x="1239221" y="1828937"/>
            <a:ext cx="10093848" cy="4140364"/>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sz="1600" dirty="0">
                <a:latin typeface="Aptos" panose="020B0004020202020204" pitchFamily="34" charset="0"/>
              </a:rPr>
              <a:t>styl niepartnerski, w ramach komunikacji niepartnerskiej wyróżnić można dwie jego formy: egocentryczną </a:t>
            </a:r>
            <a:br>
              <a:rPr lang="pl-PL" sz="1600" dirty="0">
                <a:latin typeface="Aptos" panose="020B0004020202020204" pitchFamily="34" charset="0"/>
              </a:rPr>
            </a:br>
            <a:r>
              <a:rPr lang="pl-PL" sz="1600" dirty="0">
                <a:latin typeface="Aptos" panose="020B0004020202020204" pitchFamily="34" charset="0"/>
              </a:rPr>
              <a:t>i </a:t>
            </a:r>
            <a:r>
              <a:rPr lang="pl-PL" sz="1600" dirty="0" err="1">
                <a:latin typeface="Aptos" panose="020B0004020202020204" pitchFamily="34" charset="0"/>
              </a:rPr>
              <a:t>allocentryczną</a:t>
            </a:r>
            <a:r>
              <a:rPr lang="pl-PL" sz="1600" dirty="0">
                <a:latin typeface="Aptos" panose="020B0004020202020204" pitchFamily="34" charset="0"/>
              </a:rPr>
              <a:t>. Komunikacja egocentryczna charakteryzuje się tym, że człowiek skupia się wyłącznie </a:t>
            </a:r>
            <a:br>
              <a:rPr lang="pl-PL" sz="1600" dirty="0">
                <a:latin typeface="Aptos" panose="020B0004020202020204" pitchFamily="34" charset="0"/>
              </a:rPr>
            </a:br>
            <a:r>
              <a:rPr lang="pl-PL" sz="1600" dirty="0">
                <a:latin typeface="Aptos" panose="020B0004020202020204" pitchFamily="34" charset="0"/>
              </a:rPr>
              <a:t>na sobie, na swoich potrzebach i oczekiwaniach. Nie słucha swojego partnera, manipuluje swoim odbiorcą, rozpoczyna i kończy rozmowę wtedy, gdy sam tego chce, nie biorąc pod uwagę preferencji rozmówcy. </a:t>
            </a:r>
            <a:br>
              <a:rPr lang="pl-PL" sz="1600" dirty="0">
                <a:latin typeface="Aptos" panose="020B0004020202020204" pitchFamily="34" charset="0"/>
              </a:rPr>
            </a:br>
            <a:r>
              <a:rPr lang="pl-PL" sz="1600" dirty="0">
                <a:latin typeface="Aptos" panose="020B0004020202020204" pitchFamily="34" charset="0"/>
              </a:rPr>
              <a:t>Forma </a:t>
            </a:r>
            <a:r>
              <a:rPr lang="pl-PL" sz="1600" dirty="0" err="1">
                <a:latin typeface="Aptos" panose="020B0004020202020204" pitchFamily="34" charset="0"/>
              </a:rPr>
              <a:t>allocentryczna</a:t>
            </a:r>
            <a:r>
              <a:rPr lang="pl-PL" sz="1600" dirty="0">
                <a:latin typeface="Aptos" panose="020B0004020202020204" pitchFamily="34" charset="0"/>
              </a:rPr>
              <a:t> to przeciwieństwo formy egocentrycznej. Jednostka nie liczy się z własnymi potrzebami </a:t>
            </a:r>
            <a:br>
              <a:rPr lang="pl-PL" sz="1600" dirty="0">
                <a:latin typeface="Aptos" panose="020B0004020202020204" pitchFamily="34" charset="0"/>
              </a:rPr>
            </a:br>
            <a:r>
              <a:rPr lang="pl-PL" sz="1600" dirty="0">
                <a:latin typeface="Aptos" panose="020B0004020202020204" pitchFamily="34" charset="0"/>
              </a:rPr>
              <a:t>i często rezygnuje z osobistych potrzeb i oczekiwań po to, aby spełnić oczekiwania i wymagania, chce osiągnąć jej rozmówca. Bardzo często zdarza się, że ulega ona żądaniom i sugestiom partnera interakcji, rezygnując </a:t>
            </a:r>
            <a:br>
              <a:rPr lang="pl-PL" sz="1600" dirty="0">
                <a:latin typeface="Aptos" panose="020B0004020202020204" pitchFamily="34" charset="0"/>
              </a:rPr>
            </a:br>
            <a:r>
              <a:rPr lang="pl-PL" sz="1600" dirty="0">
                <a:latin typeface="Aptos" panose="020B0004020202020204" pitchFamily="34" charset="0"/>
              </a:rPr>
              <a:t>z własnych przekonań. Komunikacja </a:t>
            </a:r>
            <a:r>
              <a:rPr lang="pl-PL" sz="1600" dirty="0" err="1">
                <a:latin typeface="Aptos" panose="020B0004020202020204" pitchFamily="34" charset="0"/>
              </a:rPr>
              <a:t>allocentryczna</a:t>
            </a:r>
            <a:r>
              <a:rPr lang="pl-PL" sz="1600" dirty="0">
                <a:latin typeface="Aptos" panose="020B0004020202020204" pitchFamily="34" charset="0"/>
              </a:rPr>
              <a:t> nie pozwala na przekazanie informacji zwrotnej, dojście </a:t>
            </a:r>
            <a:br>
              <a:rPr lang="pl-PL" sz="1600" dirty="0">
                <a:latin typeface="Aptos" panose="020B0004020202020204" pitchFamily="34" charset="0"/>
              </a:rPr>
            </a:br>
            <a:r>
              <a:rPr lang="pl-PL" sz="1600" dirty="0">
                <a:latin typeface="Aptos" panose="020B0004020202020204" pitchFamily="34" charset="0"/>
              </a:rPr>
              <a:t>do porozumienia, dzielenie się własnymi przeżyciami, a także na komunikację wprost. Stwarza ryzyko, </a:t>
            </a:r>
            <a:br>
              <a:rPr lang="pl-PL" sz="1600" dirty="0">
                <a:latin typeface="Aptos" panose="020B0004020202020204" pitchFamily="34" charset="0"/>
              </a:rPr>
            </a:br>
            <a:r>
              <a:rPr lang="pl-PL" sz="1600" dirty="0">
                <a:latin typeface="Aptos" panose="020B0004020202020204" pitchFamily="34" charset="0"/>
              </a:rPr>
              <a:t>że partnerzy interakcji nie dojdą między sobą do porozumienia.                                                                             </a:t>
            </a:r>
          </a:p>
          <a:p>
            <a:pPr algn="r">
              <a:lnSpc>
                <a:spcPct val="150000"/>
              </a:lnSpc>
            </a:pPr>
            <a:r>
              <a:rPr lang="pl-PL" sz="1400" dirty="0">
                <a:latin typeface="Aptos" panose="020B0004020202020204" pitchFamily="34" charset="0"/>
              </a:rPr>
              <a:t>B. Matyjas, 2017</a:t>
            </a:r>
          </a:p>
        </p:txBody>
      </p:sp>
      <p:pic>
        <p:nvPicPr>
          <p:cNvPr id="2" name="Obraz 1">
            <a:extLst>
              <a:ext uri="{FF2B5EF4-FFF2-40B4-BE49-F238E27FC236}">
                <a16:creationId xmlns:a16="http://schemas.microsoft.com/office/drawing/2014/main" id="{B6C4C1D6-C40B-78A2-9835-DDE12B9316C2}"/>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CE885439-C48B-B008-BB94-436E8A66B3E0}"/>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F5E1F39B-E82D-86C9-C4C1-B8D090FC447C}"/>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457711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B4E06-2D34-6A1E-8192-5961673F307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7B83837-171B-14CF-38DB-0CA230AE9A7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C8D34CD-DCBF-8949-96BB-14BBC408BAC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38A3C1C-8D91-BCCF-59B2-A5688BAF7B89}"/>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D9AC25F7-B17A-1D0F-286C-EBC2AF29B42F}"/>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komunikacji wewnątrzrodzinnej oraz szacunku dla drugiej osoby</a:t>
                </a:r>
              </a:p>
            </p:txBody>
          </p:sp>
          <p:pic>
            <p:nvPicPr>
              <p:cNvPr id="18" name="Obraz 17" descr="Obraz zawierający Czcionka, tekst, Grafika, design&#10;&#10;Opis wygenerowany automatycznie">
                <a:extLst>
                  <a:ext uri="{FF2B5EF4-FFF2-40B4-BE49-F238E27FC236}">
                    <a16:creationId xmlns:a16="http://schemas.microsoft.com/office/drawing/2014/main" id="{0A7444FC-7C03-DF4D-8D14-ACF9F3934691}"/>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96BD3FFD-F7B7-F580-0AE5-7B0DBB5DFB15}"/>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7B89E0E2-D070-912D-4CCA-C6C0FD82977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892F4501-9A37-50A0-564D-C9B1A69A328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464C8092-19AC-F535-6E7D-D664F5BFCE6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82CC80E-4F40-4FAE-A431-1A343D36D7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EDA62C4-C091-5626-BA3F-DEF475BC3F1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38CCDBC-51EA-42DA-C011-E59BB00B7B6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960CCB3A-F1AA-B8B0-9A04-359F58A6BAF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9062822-E644-D650-B1EB-300F661EF1C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AF0B1EC-9802-60FB-6D9F-275BEF43E5A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BFF1C57-41AD-9353-7BDB-ABF1CE92B5F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266BF229-EC73-2EDA-AFF5-5DA39947F29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26</a:t>
                </a:fld>
                <a:endParaRPr lang="pl-PL" dirty="0">
                  <a:solidFill>
                    <a:schemeClr val="bg1"/>
                  </a:solidFill>
                </a:endParaRPr>
              </a:p>
            </p:txBody>
          </p:sp>
        </p:grpSp>
      </p:grpSp>
      <p:sp>
        <p:nvSpPr>
          <p:cNvPr id="8" name="pole tekstowe 7">
            <a:extLst>
              <a:ext uri="{FF2B5EF4-FFF2-40B4-BE49-F238E27FC236}">
                <a16:creationId xmlns:a16="http://schemas.microsoft.com/office/drawing/2014/main" id="{D12D776B-00B5-16FA-D58F-C18D599C8DF6}"/>
              </a:ext>
            </a:extLst>
          </p:cNvPr>
          <p:cNvSpPr txBox="1"/>
          <p:nvPr/>
        </p:nvSpPr>
        <p:spPr>
          <a:xfrm>
            <a:off x="1239221" y="1828937"/>
            <a:ext cx="10093848" cy="3339119"/>
          </a:xfrm>
          <a:prstGeom prst="rect">
            <a:avLst/>
          </a:prstGeom>
          <a:noFill/>
        </p:spPr>
        <p:txBody>
          <a:bodyPr wrap="square">
            <a:spAutoFit/>
          </a:bodyPr>
          <a:lstStyle/>
          <a:p>
            <a:pPr algn="just">
              <a:lnSpc>
                <a:spcPct val="150000"/>
              </a:lnSpc>
            </a:pPr>
            <a:r>
              <a:rPr lang="pl-PL" sz="1600" dirty="0">
                <a:latin typeface="Aptos" panose="020B0004020202020204" pitchFamily="34" charset="0"/>
              </a:rPr>
              <a:t>Komunikacja interpersonalna ma odniesienie do:</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szerszego tła relacji między członkami rodziny, będąc zarówno wskaźnikiem, jak i współtwórcą tych relacji;</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niski poziom kompetencji komunikacyjnych prowadzi często do zaburzeń w funkcjonowaniu życia rodziny, jej funkcjonowaniu społecznym a co za tym idzie, często do zachowań destrukcyjnych, w szczególności: </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konfliktów;</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agresji; </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przemocy.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buduje klimat rodziny.</a:t>
            </a:r>
          </a:p>
          <a:p>
            <a:pPr algn="r">
              <a:lnSpc>
                <a:spcPct val="150000"/>
              </a:lnSpc>
            </a:pPr>
            <a:r>
              <a:rPr lang="pl-PL" sz="1400" dirty="0">
                <a:latin typeface="Aptos" panose="020B0004020202020204" pitchFamily="34" charset="0"/>
              </a:rPr>
              <a:t>                                                                                                                                          K. Wojtanowicz, M. Pękala, 2023</a:t>
            </a:r>
          </a:p>
        </p:txBody>
      </p:sp>
      <p:pic>
        <p:nvPicPr>
          <p:cNvPr id="2" name="Obraz 1">
            <a:extLst>
              <a:ext uri="{FF2B5EF4-FFF2-40B4-BE49-F238E27FC236}">
                <a16:creationId xmlns:a16="http://schemas.microsoft.com/office/drawing/2014/main" id="{E5F883BD-7837-7308-9B61-9B65BF59C9FD}"/>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C6C91832-F81C-6408-A54A-D55E19FC6F3D}"/>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6967D5AF-539F-D10C-54B5-7982A8F05A4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36882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8DC65-D3EA-6669-19B9-002217964FE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E522442-6A32-790C-9E38-1B5DBA3F103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2A068DBB-F276-CBE0-3901-137408D5C278}"/>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FD3C06F-2556-B61C-DDE2-CA8E97CEA0C6}"/>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C077131-241A-4A18-3598-1AFA470CFBF5}"/>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rozwiązywania konfliktów wewnątrzrodzinnych</a:t>
                </a:r>
              </a:p>
            </p:txBody>
          </p:sp>
          <p:pic>
            <p:nvPicPr>
              <p:cNvPr id="18" name="Obraz 17" descr="Obraz zawierający Czcionka, tekst, Grafika, design&#10;&#10;Opis wygenerowany automatycznie">
                <a:extLst>
                  <a:ext uri="{FF2B5EF4-FFF2-40B4-BE49-F238E27FC236}">
                    <a16:creationId xmlns:a16="http://schemas.microsoft.com/office/drawing/2014/main" id="{988910C4-413D-34CC-0B67-3AEE9B6982A9}"/>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7927EC16-C01C-3F67-E868-8084532BE108}"/>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BA8680CC-7949-9A37-9443-5D35DAF73B3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47355EF7-E652-0810-F6FD-BA4A7951F1EB}"/>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CA2C869-AD79-F19A-C4CB-F03915D795C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0F6271B0-29E5-5025-C687-60CDAF567A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274D1EC-8C8F-B23E-369E-1AD0D0616B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12718A5-0096-1A0E-CD69-A67CCB1DE07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14D1B57-5745-8B56-32D9-F824D499C0D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DD39982-A20A-8AA9-A6E6-8F89D97A3C3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B1603C2-808F-F400-1A51-8C227F61828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AD7A50E-2FCF-E7D9-1EA7-B875FCF8C87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354F6C1-B6AB-A65D-616E-973C9272312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27</a:t>
                </a:fld>
                <a:endParaRPr lang="pl-PL" dirty="0">
                  <a:solidFill>
                    <a:schemeClr val="bg1"/>
                  </a:solidFill>
                </a:endParaRPr>
              </a:p>
            </p:txBody>
          </p:sp>
        </p:grpSp>
      </p:grpSp>
      <p:sp>
        <p:nvSpPr>
          <p:cNvPr id="8" name="pole tekstowe 7">
            <a:extLst>
              <a:ext uri="{FF2B5EF4-FFF2-40B4-BE49-F238E27FC236}">
                <a16:creationId xmlns:a16="http://schemas.microsoft.com/office/drawing/2014/main" id="{D49579F0-3F58-05AC-E3EC-05F11C8B8D50}"/>
              </a:ext>
            </a:extLst>
          </p:cNvPr>
          <p:cNvSpPr txBox="1"/>
          <p:nvPr/>
        </p:nvSpPr>
        <p:spPr>
          <a:xfrm>
            <a:off x="1239221" y="1828937"/>
            <a:ext cx="10093848" cy="3376374"/>
          </a:xfrm>
          <a:prstGeom prst="rect">
            <a:avLst/>
          </a:prstGeom>
          <a:noFill/>
        </p:spPr>
        <p:txBody>
          <a:bodyPr wrap="square">
            <a:spAutoFit/>
          </a:bodyPr>
          <a:lstStyle/>
          <a:p>
            <a:pPr algn="just">
              <a:lnSpc>
                <a:spcPct val="150000"/>
              </a:lnSpc>
            </a:pPr>
            <a:r>
              <a:rPr lang="pl-PL" dirty="0">
                <a:latin typeface="Aptos" panose="020B0004020202020204" pitchFamily="34" charset="0"/>
              </a:rPr>
              <a:t>Budowanie tożsamość rodziny ma zasadniczy wpływ na utrzymanie jej trwałości </a:t>
            </a:r>
            <a:br>
              <a:rPr lang="pl-PL" dirty="0">
                <a:latin typeface="Aptos" panose="020B0004020202020204" pitchFamily="34" charset="0"/>
              </a:rPr>
            </a:br>
            <a:r>
              <a:rPr lang="pl-PL" dirty="0">
                <a:latin typeface="Aptos" panose="020B0004020202020204" pitchFamily="34" charset="0"/>
              </a:rPr>
              <a:t>i satysfakcjonujących relacji, a także:</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wpływa na zdolność do wypełniania funkcji rodziny;</a:t>
            </a:r>
          </a:p>
          <a:p>
            <a:pPr marL="285750" indent="-285750" algn="just">
              <a:lnSpc>
                <a:spcPct val="150000"/>
              </a:lnSpc>
              <a:buFont typeface="Wingdings" panose="05000000000000000000" pitchFamily="2" charset="2"/>
              <a:buChar char="ü"/>
            </a:pPr>
            <a:r>
              <a:rPr lang="pl-PL" dirty="0">
                <a:latin typeface="Aptos" panose="020B0004020202020204" pitchFamily="34" charset="0"/>
              </a:rPr>
              <a:t>budowania poczucia bezpieczeństwa jej członków. </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W każdej rodzinie pojawiają się jednak kryzysy i konflikty, stąd istotną rolą systemu wsparcia społecznego jest wzmacnianie tożsamości i trwałości rodziny, wsparcie w pokonywaniu kryzysów oraz rozwiązywaniu konfliktów.</a:t>
            </a:r>
          </a:p>
        </p:txBody>
      </p:sp>
      <p:pic>
        <p:nvPicPr>
          <p:cNvPr id="2" name="Obraz 1">
            <a:extLst>
              <a:ext uri="{FF2B5EF4-FFF2-40B4-BE49-F238E27FC236}">
                <a16:creationId xmlns:a16="http://schemas.microsoft.com/office/drawing/2014/main" id="{7FBD483D-5E64-F775-11E6-E61A94CFEEBA}"/>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579E6C5D-4F82-44AD-DAD1-63D7A66B5B52}"/>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E4C2286B-8DB4-1ED3-3F3F-4841E8A7B4FF}"/>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700097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5B0DD-27D9-C06C-FFFA-6E3883833A6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06578A7-7FA7-F5CC-A6C0-5120A5FE6A3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9762B2C-307D-B28B-BF7A-FABC3F6589D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4CB1E77-82D7-7C5B-3C9B-4BA758CCBE76}"/>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B51127A5-E844-3B77-DD07-B82554B5FB52}"/>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rozwiązywania konfliktów wewnątrzrodzinnych</a:t>
                </a:r>
              </a:p>
            </p:txBody>
          </p:sp>
          <p:pic>
            <p:nvPicPr>
              <p:cNvPr id="18" name="Obraz 17" descr="Obraz zawierający Czcionka, tekst, Grafika, design&#10;&#10;Opis wygenerowany automatycznie">
                <a:extLst>
                  <a:ext uri="{FF2B5EF4-FFF2-40B4-BE49-F238E27FC236}">
                    <a16:creationId xmlns:a16="http://schemas.microsoft.com/office/drawing/2014/main" id="{9500B92F-FDA9-704E-7640-9B1F4C5723E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ADD943A5-6D9A-7D94-1C93-CF59B43DB722}"/>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FF7047E3-648B-71BC-FC02-FB5E3921E08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CABB71F-6527-F3E3-4272-F845DF02F07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7FDE651-3E01-2E75-2DEF-32BF868E6F0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CA379EDF-2511-B89E-9FFC-36A2C80B93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A973CB23-A71C-F2D9-86B2-F3343F46D79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EEF9BD7E-D700-F7E5-4D7B-DEC4030ED75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A528834-8C49-277C-3EF9-0C2D16F071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AEDA875-5D41-C96D-B53E-253A3E7332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E6E486C-BA79-D229-6CDA-24424993416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44B1274-4034-CBE5-80F6-91A80812E7F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6DD72728-F098-E9F1-31FD-010354355E4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28</a:t>
                </a:fld>
                <a:endParaRPr lang="pl-PL" dirty="0">
                  <a:solidFill>
                    <a:schemeClr val="bg1"/>
                  </a:solidFill>
                </a:endParaRPr>
              </a:p>
            </p:txBody>
          </p:sp>
        </p:grpSp>
      </p:grpSp>
      <p:sp>
        <p:nvSpPr>
          <p:cNvPr id="8" name="pole tekstowe 7">
            <a:extLst>
              <a:ext uri="{FF2B5EF4-FFF2-40B4-BE49-F238E27FC236}">
                <a16:creationId xmlns:a16="http://schemas.microsoft.com/office/drawing/2014/main" id="{63B018F8-773F-8D0E-791E-F893FFB04F08}"/>
              </a:ext>
            </a:extLst>
          </p:cNvPr>
          <p:cNvSpPr txBox="1"/>
          <p:nvPr/>
        </p:nvSpPr>
        <p:spPr>
          <a:xfrm>
            <a:off x="1239221" y="1828937"/>
            <a:ext cx="10093848" cy="3939284"/>
          </a:xfrm>
          <a:prstGeom prst="rect">
            <a:avLst/>
          </a:prstGeom>
          <a:noFill/>
        </p:spPr>
        <p:txBody>
          <a:bodyPr wrap="square">
            <a:spAutoFit/>
          </a:bodyPr>
          <a:lstStyle/>
          <a:p>
            <a:pPr algn="just">
              <a:lnSpc>
                <a:spcPct val="150000"/>
              </a:lnSpc>
            </a:pPr>
            <a:r>
              <a:rPr lang="pl-PL" sz="1400" dirty="0">
                <a:latin typeface="Aptos" panose="020B0004020202020204" pitchFamily="34" charset="0"/>
              </a:rPr>
              <a:t>Kryzysy i konflikty doświadczają każdego człowieka, występują także w grupach, a nawet w całych społecznościach. Do źródeł powstawania konfliktów zaliczamy:</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konflikty dotyczące relacji, wywołane przez silne emocje, błędne postrzeganie sytuacji lub stereotypy, złą lub błędną komunikację, powtarzające się negatywne zachowania;</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konflikty danych, wynikające z braków w dostępie do informacji lub całkowitego braku informacji, różnorodnego interpretowania informacji lub danych;</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konflikty wartości, spowodowane przez różne kryteria oceny pomysłów lub zachowań, koncentrowanie się tylko na swoich celach i priorytetach oraz różne systemy wartości, style życia czy ideologie;</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konflikty strukturalne, których przyczyną są destruktywne struktury zachowań i interakcji, nierówna kontrola lub dystrybucja zasobów, nierówny rozkład sił i władzy oraz ograniczenia czasowe;</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konflikty interesów, wywołane postrzeganiem, że zaspokojenie potrzeb jest zagrożone, lub faktyczne konkurowanie </a:t>
            </a:r>
            <a:br>
              <a:rPr lang="pl-PL" sz="1400" dirty="0">
                <a:latin typeface="Aptos" panose="020B0004020202020204" pitchFamily="34" charset="0"/>
              </a:rPr>
            </a:br>
            <a:r>
              <a:rPr lang="pl-PL" sz="1400" dirty="0">
                <a:latin typeface="Aptos" panose="020B0004020202020204" pitchFamily="34" charset="0"/>
              </a:rPr>
              <a:t>o zaspokojenie interesów. </a:t>
            </a:r>
          </a:p>
        </p:txBody>
      </p:sp>
      <p:pic>
        <p:nvPicPr>
          <p:cNvPr id="2" name="Obraz 1">
            <a:extLst>
              <a:ext uri="{FF2B5EF4-FFF2-40B4-BE49-F238E27FC236}">
                <a16:creationId xmlns:a16="http://schemas.microsoft.com/office/drawing/2014/main" id="{7E7D5112-3B3F-0DF7-2AB4-552F6802402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B36573D3-2E26-A7F7-2885-543E2EEF9461}"/>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214C192F-6B81-97C6-45C4-9968947AAEB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316312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B20AD-F768-4836-31F1-D7256B00734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C6ED68BB-3787-4EA9-2D61-E3DCBE4355F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29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7D2679C-110D-7F1B-14C9-C6DE507B9EEF}"/>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27979510-4BFA-6289-995F-99F04C8363D7}"/>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29070A0B-CB0D-D4AC-E845-AB5D270EE542}"/>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rozwiązywania konfliktów wewnątrzrodzinnych</a:t>
                </a:r>
              </a:p>
            </p:txBody>
          </p:sp>
          <p:pic>
            <p:nvPicPr>
              <p:cNvPr id="18" name="Obraz 17" descr="Obraz zawierający Czcionka, tekst, Grafika, design&#10;&#10;Opis wygenerowany automatycznie">
                <a:extLst>
                  <a:ext uri="{FF2B5EF4-FFF2-40B4-BE49-F238E27FC236}">
                    <a16:creationId xmlns:a16="http://schemas.microsoft.com/office/drawing/2014/main" id="{EA773D4B-E17F-CFAD-F2BC-831D8AD653A6}"/>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2D0A3B0D-DBA6-B9E4-467F-687862CD1074}"/>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5553731D-B071-80FB-D090-9B76874580D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253E150D-91C3-9A50-534B-EEC4D1330BE8}"/>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05CBE95-02AA-E35B-5255-27041B5A301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6D53B37-5FBB-24DB-71B8-F41F01BCCC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C05B69B-C5D2-CA6F-7448-204719C9328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7CBA673-AAE3-3B8B-88A5-E9C0C8CE878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4DFA7CB-FC49-C465-1F19-CE8ABF780E2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AA3A0E1-FE38-0927-7717-60A795B16B6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06C1E70-496F-09B8-E52F-09D37A491B5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336DF37-BA5D-99A8-7517-895452A0E31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454250E-9C5E-65FE-2352-C0DC12590EA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29</a:t>
                </a:fld>
                <a:endParaRPr lang="pl-PL" dirty="0">
                  <a:solidFill>
                    <a:schemeClr val="bg1"/>
                  </a:solidFill>
                </a:endParaRPr>
              </a:p>
            </p:txBody>
          </p:sp>
        </p:grpSp>
      </p:grpSp>
      <p:pic>
        <p:nvPicPr>
          <p:cNvPr id="2" name="Obraz 1">
            <a:extLst>
              <a:ext uri="{FF2B5EF4-FFF2-40B4-BE49-F238E27FC236}">
                <a16:creationId xmlns:a16="http://schemas.microsoft.com/office/drawing/2014/main" id="{61F22E08-431D-73EE-7CE0-A05E995B9307}"/>
              </a:ext>
            </a:extLst>
          </p:cNvPr>
          <p:cNvPicPr>
            <a:picLocks noChangeAspect="1"/>
          </p:cNvPicPr>
          <p:nvPr/>
        </p:nvPicPr>
        <p:blipFill>
          <a:blip r:embed="rId16"/>
          <a:stretch>
            <a:fillRect/>
          </a:stretch>
        </p:blipFill>
        <p:spPr>
          <a:xfrm>
            <a:off x="3925854" y="2002193"/>
            <a:ext cx="5681266" cy="4130101"/>
          </a:xfrm>
          <a:prstGeom prst="rect">
            <a:avLst/>
          </a:prstGeom>
        </p:spPr>
      </p:pic>
      <p:pic>
        <p:nvPicPr>
          <p:cNvPr id="4" name="Obraz 3">
            <a:extLst>
              <a:ext uri="{FF2B5EF4-FFF2-40B4-BE49-F238E27FC236}">
                <a16:creationId xmlns:a16="http://schemas.microsoft.com/office/drawing/2014/main" id="{364C5960-102B-D884-7146-B3364366FD38}"/>
              </a:ext>
            </a:extLst>
          </p:cNvPr>
          <p:cNvPicPr>
            <a:picLocks noChangeAspect="1"/>
          </p:cNvPicPr>
          <p:nvPr/>
        </p:nvPicPr>
        <p:blipFill rotWithShape="1">
          <a:blip r:embed="rId17">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131E1320-25CB-C282-ABB4-CE694E882C62}"/>
              </a:ext>
            </a:extLst>
          </p:cNvPr>
          <p:cNvPicPr>
            <a:picLocks noChangeAspect="1"/>
          </p:cNvPicPr>
          <p:nvPr/>
        </p:nvPicPr>
        <p:blipFill>
          <a:blip r:embed="rId18"/>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99B0723F-E2CA-89B6-710E-F6E0B01D184E}"/>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209331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5EB71-04F3-DD20-9330-52BE871B001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87388B2-01A1-7C2F-DD1C-51DD58F95DF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ECF91210-6CB8-C06D-228C-FC959BAD4552}"/>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6EE0EAA0-55D6-EE51-CFC5-B5E49E53C489}"/>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585472DD-15F5-195B-E528-B553727A640A}"/>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Cele szkolenia</a:t>
                </a:r>
              </a:p>
            </p:txBody>
          </p:sp>
          <p:pic>
            <p:nvPicPr>
              <p:cNvPr id="18" name="Obraz 17" descr="Obraz zawierający Czcionka, tekst, Grafika, design&#10;&#10;Opis wygenerowany automatycznie">
                <a:extLst>
                  <a:ext uri="{FF2B5EF4-FFF2-40B4-BE49-F238E27FC236}">
                    <a16:creationId xmlns:a16="http://schemas.microsoft.com/office/drawing/2014/main" id="{3D760E7A-277F-565D-ED88-6E109EFDD7C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7B625EBA-F93B-0466-7096-44C72F936D17}"/>
                </a:ext>
              </a:extLst>
            </p:cNvPr>
            <p:cNvSpPr txBox="1"/>
            <p:nvPr/>
          </p:nvSpPr>
          <p:spPr>
            <a:xfrm>
              <a:off x="1299882" y="2106706"/>
              <a:ext cx="10590774" cy="338554"/>
            </a:xfrm>
            <a:prstGeom prst="rect">
              <a:avLst/>
            </a:prstGeom>
            <a:noFill/>
          </p:spPr>
          <p:txBody>
            <a:bodyPr wrap="square" rtlCol="0">
              <a:spAutoFit/>
            </a:bodyPr>
            <a:lstStyle/>
            <a:p>
              <a:endParaRPr lang="pl-PL" sz="1600" dirty="0">
                <a:latin typeface="Aptos" panose="020B0004020202020204" pitchFamily="34" charset="0"/>
              </a:endParaRPr>
            </a:p>
          </p:txBody>
        </p:sp>
        <p:sp>
          <p:nvSpPr>
            <p:cNvPr id="51" name="Prostokąt 50">
              <a:extLst>
                <a:ext uri="{FF2B5EF4-FFF2-40B4-BE49-F238E27FC236}">
                  <a16:creationId xmlns:a16="http://schemas.microsoft.com/office/drawing/2014/main" id="{BC210498-94E0-9645-CE0C-E38631D2B30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9FF7C769-3541-A442-0906-04DB7033DCE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169C6B0-30FF-1B30-9D79-A827042572C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1A4E853-CFBE-799E-DA6E-E382CEE0BE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F49C71C-32BF-A5A9-37A6-52C2799E70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0F22C39-E0E3-3903-958C-5CA59AB8E7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43A9EA4-C85D-7E1B-04DC-B0BA71E0010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C00563D-DA9E-4FE1-5FCE-E2806663362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E4D5302-4EF9-1686-3FCE-B30ADE0712A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A9956A37-0E5E-6C3A-C6E9-94DF1E5DAD16}"/>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542461D-F954-7D6E-1630-84E96228DA7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a:t>
                </a:fld>
                <a:endParaRPr lang="pl-PL" dirty="0">
                  <a:solidFill>
                    <a:schemeClr val="bg1"/>
                  </a:solidFill>
                </a:endParaRPr>
              </a:p>
            </p:txBody>
          </p:sp>
        </p:grpSp>
      </p:grpSp>
      <p:sp>
        <p:nvSpPr>
          <p:cNvPr id="4" name="pole tekstowe 3">
            <a:extLst>
              <a:ext uri="{FF2B5EF4-FFF2-40B4-BE49-F238E27FC236}">
                <a16:creationId xmlns:a16="http://schemas.microsoft.com/office/drawing/2014/main" id="{092C3E08-77C8-1F88-74B8-F3A2110BF6A5}"/>
              </a:ext>
            </a:extLst>
          </p:cNvPr>
          <p:cNvSpPr txBox="1"/>
          <p:nvPr/>
        </p:nvSpPr>
        <p:spPr>
          <a:xfrm>
            <a:off x="1299880" y="1838404"/>
            <a:ext cx="10479744" cy="4425122"/>
          </a:xfrm>
          <a:prstGeom prst="rect">
            <a:avLst/>
          </a:prstGeom>
          <a:noFill/>
        </p:spPr>
        <p:txBody>
          <a:bodyPr wrap="square">
            <a:spAutoFit/>
          </a:bodyPr>
          <a:lstStyle/>
          <a:p>
            <a:pPr algn="just">
              <a:lnSpc>
                <a:spcPct val="150000"/>
              </a:lnSpc>
            </a:pPr>
            <a:r>
              <a:rPr lang="pl-PL" sz="1350" dirty="0">
                <a:latin typeface="Aptos" panose="020B0004020202020204" pitchFamily="34" charset="0"/>
              </a:rPr>
              <a:t>Celem  głównym szkolenia jest podniesienie wiedzy i kompetencji specjalistów działających w obszarze przeciwdziałania przemocy domowej w podejmowaniu działań na rzecz wdrażania profilaktyki przemocy domowej oraz oddziaływań budujących postawy wolne </a:t>
            </a:r>
            <a:br>
              <a:rPr lang="pl-PL" sz="1350" dirty="0">
                <a:latin typeface="Aptos" panose="020B0004020202020204" pitchFamily="34" charset="0"/>
              </a:rPr>
            </a:br>
            <a:r>
              <a:rPr lang="pl-PL" sz="1350" dirty="0">
                <a:latin typeface="Aptos" panose="020B0004020202020204" pitchFamily="34" charset="0"/>
              </a:rPr>
              <a:t>od przemocy domowej.</a:t>
            </a:r>
          </a:p>
          <a:p>
            <a:pPr algn="just">
              <a:lnSpc>
                <a:spcPct val="150000"/>
              </a:lnSpc>
            </a:pPr>
            <a:endParaRPr lang="pl-PL" sz="1350" dirty="0">
              <a:latin typeface="Aptos" panose="020B0004020202020204" pitchFamily="34" charset="0"/>
            </a:endParaRPr>
          </a:p>
          <a:p>
            <a:pPr algn="just">
              <a:lnSpc>
                <a:spcPct val="150000"/>
              </a:lnSpc>
            </a:pPr>
            <a:r>
              <a:rPr lang="pl-PL" sz="1350" u="sng" dirty="0">
                <a:latin typeface="Aptos" panose="020B0004020202020204" pitchFamily="34" charset="0"/>
              </a:rPr>
              <a:t>Celami szczegółowymi szkolenia są:</a:t>
            </a:r>
          </a:p>
          <a:p>
            <a:pPr marL="358775" indent="-358775" algn="just">
              <a:lnSpc>
                <a:spcPct val="150000"/>
              </a:lnSpc>
            </a:pPr>
            <a:r>
              <a:rPr lang="pl-PL" sz="1350" dirty="0">
                <a:latin typeface="Aptos" panose="020B0004020202020204" pitchFamily="34" charset="0"/>
              </a:rPr>
              <a:t>[1] ukierunkowanie na podejmowanie działań wzmacniających funkcjonowanie rodziny, kreowanie pozytywnego wizerunku rodziny </a:t>
            </a:r>
            <a:br>
              <a:rPr lang="pl-PL" sz="1350" dirty="0">
                <a:latin typeface="Aptos" panose="020B0004020202020204" pitchFamily="34" charset="0"/>
              </a:rPr>
            </a:br>
            <a:r>
              <a:rPr lang="pl-PL" sz="1350" dirty="0">
                <a:latin typeface="Aptos" panose="020B0004020202020204" pitchFamily="34" charset="0"/>
              </a:rPr>
              <a:t>i wzmacnianie rodzinnych wartości;</a:t>
            </a:r>
          </a:p>
          <a:p>
            <a:pPr algn="just">
              <a:lnSpc>
                <a:spcPct val="150000"/>
              </a:lnSpc>
            </a:pPr>
            <a:r>
              <a:rPr lang="pl-PL" sz="1350" dirty="0">
                <a:latin typeface="Aptos" panose="020B0004020202020204" pitchFamily="34" charset="0"/>
              </a:rPr>
              <a:t>[2] wzmocnienie świadomości prawa rodziny zagwarantowane przez Konstytucję RP oraz ustawy;</a:t>
            </a:r>
          </a:p>
          <a:p>
            <a:pPr algn="just">
              <a:lnSpc>
                <a:spcPct val="150000"/>
              </a:lnSpc>
            </a:pPr>
            <a:r>
              <a:rPr lang="pl-PL" sz="1350" dirty="0">
                <a:latin typeface="Aptos" panose="020B0004020202020204" pitchFamily="34" charset="0"/>
              </a:rPr>
              <a:t>[3] wzmocnienie  pracy z rodziną w zakresie budowania jej  umiejętności komunikacji wewnątrzrodzinnej oraz szacunku dla drugiej osoby;</a:t>
            </a:r>
          </a:p>
          <a:p>
            <a:pPr algn="just">
              <a:lnSpc>
                <a:spcPct val="150000"/>
              </a:lnSpc>
            </a:pPr>
            <a:r>
              <a:rPr lang="pl-PL" sz="1350" dirty="0">
                <a:latin typeface="Aptos" panose="020B0004020202020204" pitchFamily="34" charset="0"/>
              </a:rPr>
              <a:t>[4] wzmocnienie umiejętności  diagnozowania i rozwiązywania konfliktów wewnątrzrodzinnych;</a:t>
            </a:r>
          </a:p>
          <a:p>
            <a:pPr algn="just">
              <a:lnSpc>
                <a:spcPct val="150000"/>
              </a:lnSpc>
            </a:pPr>
            <a:r>
              <a:rPr lang="pl-PL" sz="1350" dirty="0">
                <a:latin typeface="Aptos" panose="020B0004020202020204" pitchFamily="34" charset="0"/>
              </a:rPr>
              <a:t>[5] podniesienie umiejętności i znaczenia prowadzenia  lokalnej diagnozy skali zjawiska przemocy domowej;</a:t>
            </a:r>
          </a:p>
          <a:p>
            <a:pPr algn="just">
              <a:lnSpc>
                <a:spcPct val="150000"/>
              </a:lnSpc>
            </a:pPr>
            <a:r>
              <a:rPr lang="pl-PL" sz="1350" dirty="0">
                <a:latin typeface="Aptos" panose="020B0004020202020204" pitchFamily="34" charset="0"/>
              </a:rPr>
              <a:t>[6] ukierunkowanie na podejmowanie działań profilaktycznych i edukacyjnych w obszarze uzależnień i zjawiska przemocy domowej;</a:t>
            </a:r>
          </a:p>
          <a:p>
            <a:pPr lvl="0" algn="just">
              <a:lnSpc>
                <a:spcPct val="150000"/>
              </a:lnSpc>
              <a:buClr>
                <a:srgbClr val="565A5C"/>
              </a:buClr>
              <a:buSzPts val="900"/>
            </a:pPr>
            <a:r>
              <a:rPr lang="pl-PL" sz="1350" dirty="0">
                <a:effectLst/>
                <a:latin typeface="Aptos" panose="020B0004020202020204" pitchFamily="34" charset="0"/>
                <a:ea typeface="Calibri" panose="020F0502020204030204" pitchFamily="34" charset="0"/>
                <a:cs typeface="Open Sans" panose="020B0606030504020204" pitchFamily="34" charset="0"/>
              </a:rPr>
              <a:t>[7] przedstawienie zasad pracy z rodzinami zagrożonymi przemocą domową;</a:t>
            </a:r>
            <a:endParaRPr lang="pl-PL" sz="1350" dirty="0">
              <a:effectLst/>
              <a:latin typeface="Aptos" panose="020B0004020202020204" pitchFamily="34" charset="0"/>
              <a:ea typeface="Calibri" panose="020F0502020204030204" pitchFamily="34" charset="0"/>
              <a:cs typeface="Times New Roman" panose="02020603050405020304" pitchFamily="18" charset="0"/>
            </a:endParaRPr>
          </a:p>
          <a:p>
            <a:pPr lvl="0" algn="just">
              <a:lnSpc>
                <a:spcPct val="150000"/>
              </a:lnSpc>
              <a:spcAft>
                <a:spcPts val="800"/>
              </a:spcAft>
              <a:buClr>
                <a:srgbClr val="565A5C"/>
              </a:buClr>
              <a:buSzPts val="900"/>
            </a:pPr>
            <a:r>
              <a:rPr lang="pl-PL" sz="1350" dirty="0">
                <a:effectLst/>
                <a:latin typeface="Aptos" panose="020B0004020202020204" pitchFamily="34" charset="0"/>
                <a:ea typeface="Calibri" panose="020F0502020204030204" pitchFamily="34" charset="0"/>
                <a:cs typeface="Open Sans" panose="020B0606030504020204" pitchFamily="34" charset="0"/>
              </a:rPr>
              <a:t>[8] przedstawienie zasad prowadzenia profilaktyki przemocy domowej</a:t>
            </a:r>
            <a:r>
              <a:rPr lang="pl-PL" sz="1350" dirty="0">
                <a:effectLst/>
                <a:latin typeface="Aptos" panose="020B0004020202020204" pitchFamily="34" charset="0"/>
                <a:ea typeface="Calibri" panose="020F0502020204030204" pitchFamily="34" charset="0"/>
                <a:cs typeface="Times New Roman" panose="02020603050405020304" pitchFamily="18" charset="0"/>
              </a:rPr>
              <a:t>. </a:t>
            </a:r>
          </a:p>
        </p:txBody>
      </p:sp>
      <p:pic>
        <p:nvPicPr>
          <p:cNvPr id="2" name="Obraz 1">
            <a:extLst>
              <a:ext uri="{FF2B5EF4-FFF2-40B4-BE49-F238E27FC236}">
                <a16:creationId xmlns:a16="http://schemas.microsoft.com/office/drawing/2014/main" id="{752BA339-7BE8-5E78-2275-B527FFA70C7E}"/>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243CD009-27F7-0367-E799-14A1FFED90A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1D5E6E82-F7B0-6B71-22F0-BE2CA508472E}"/>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2875881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A5B1E-6E99-A366-3652-EF43303192EA}"/>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B82EDAF-84A3-9B7D-67F9-90D12A164CF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C53127E4-4AF5-8772-7246-C5CA722BDB0E}"/>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16A202E4-378B-0D31-8A8B-FFE0A7F9DB9A}"/>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26A176D5-36F0-E4D6-2998-340D493EDF6B}"/>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rozwiązywania konfliktów wewnątrzrodzinnych</a:t>
                </a:r>
              </a:p>
            </p:txBody>
          </p:sp>
          <p:pic>
            <p:nvPicPr>
              <p:cNvPr id="18" name="Obraz 17" descr="Obraz zawierający Czcionka, tekst, Grafika, design&#10;&#10;Opis wygenerowany automatycznie">
                <a:extLst>
                  <a:ext uri="{FF2B5EF4-FFF2-40B4-BE49-F238E27FC236}">
                    <a16:creationId xmlns:a16="http://schemas.microsoft.com/office/drawing/2014/main" id="{EB26175D-F683-7C1B-2D36-C26B37AFE8D0}"/>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C4D5130-44FF-8181-41DB-14259817192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C207B776-F3D5-F46A-5651-C3B5E560343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367DAC72-9B54-FAF4-5A79-61B3BCAF5A2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8FEA4F9-C569-97DE-98A1-37A7D4C4536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E1A9C515-D5A2-D771-2A48-438D69C0D7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C1FE4F1-355F-CB8A-C08C-024403DFAA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0CF1E3B-1F3D-FBDD-B8E3-CCF906294F8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1FE5EF1D-D30C-B63D-7008-280BA416D08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3610E3D-8D7D-1ADB-0ECA-3EB48B193CE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BE5C502-6305-CC06-F445-A744282B23B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9C92716B-1EED-0B07-C2E6-22F54A0A8CA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EA0B425-326E-D4BA-08D9-2BAD7EE8F353}"/>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30</a:t>
                </a:fld>
                <a:endParaRPr lang="pl-PL" dirty="0">
                  <a:solidFill>
                    <a:schemeClr val="bg1"/>
                  </a:solidFill>
                </a:endParaRPr>
              </a:p>
            </p:txBody>
          </p:sp>
        </p:grpSp>
      </p:grpSp>
      <p:sp>
        <p:nvSpPr>
          <p:cNvPr id="6" name="pole tekstowe 5">
            <a:extLst>
              <a:ext uri="{FF2B5EF4-FFF2-40B4-BE49-F238E27FC236}">
                <a16:creationId xmlns:a16="http://schemas.microsoft.com/office/drawing/2014/main" id="{4EC627F1-83FC-C999-3DCD-D84ECFACA83A}"/>
              </a:ext>
            </a:extLst>
          </p:cNvPr>
          <p:cNvSpPr txBox="1"/>
          <p:nvPr/>
        </p:nvSpPr>
        <p:spPr>
          <a:xfrm>
            <a:off x="1115345" y="2261059"/>
            <a:ext cx="10252969" cy="3376374"/>
          </a:xfrm>
          <a:prstGeom prst="rect">
            <a:avLst/>
          </a:prstGeom>
          <a:noFill/>
        </p:spPr>
        <p:txBody>
          <a:bodyPr wrap="square">
            <a:spAutoFit/>
          </a:bodyPr>
          <a:lstStyle/>
          <a:p>
            <a:pPr>
              <a:lnSpc>
                <a:spcPct val="150000"/>
              </a:lnSpc>
            </a:pPr>
            <a:r>
              <a:rPr lang="pl-PL" dirty="0">
                <a:latin typeface="Aptos" panose="020B0004020202020204" pitchFamily="34" charset="0"/>
              </a:rPr>
              <a:t>Integrujące  rozwiązywanie konfliktów rodzinnych, koncentruje się na (wg. M. Ryś):</a:t>
            </a:r>
          </a:p>
          <a:p>
            <a:pPr marL="742950" lvl="1" indent="-285750">
              <a:lnSpc>
                <a:spcPct val="150000"/>
              </a:lnSpc>
              <a:buFont typeface="Wingdings" panose="05000000000000000000" pitchFamily="2" charset="2"/>
              <a:buChar char="ü"/>
            </a:pPr>
            <a:r>
              <a:rPr lang="pl-PL" dirty="0">
                <a:latin typeface="Aptos" panose="020B0004020202020204" pitchFamily="34" charset="0"/>
              </a:rPr>
              <a:t>traktowanie uczestników konfliktu jako osób równych sobie;</a:t>
            </a:r>
          </a:p>
          <a:p>
            <a:pPr marL="742950" lvl="1" indent="-285750">
              <a:lnSpc>
                <a:spcPct val="150000"/>
              </a:lnSpc>
              <a:buFont typeface="Wingdings" panose="05000000000000000000" pitchFamily="2" charset="2"/>
              <a:buChar char="ü"/>
            </a:pPr>
            <a:r>
              <a:rPr lang="pl-PL" dirty="0">
                <a:latin typeface="Aptos" panose="020B0004020202020204" pitchFamily="34" charset="0"/>
              </a:rPr>
              <a:t>poszanowanie godności drugiej osoby;</a:t>
            </a:r>
          </a:p>
          <a:p>
            <a:pPr marL="742950" lvl="1" indent="-285750">
              <a:lnSpc>
                <a:spcPct val="150000"/>
              </a:lnSpc>
              <a:buFont typeface="Wingdings" panose="05000000000000000000" pitchFamily="2" charset="2"/>
              <a:buChar char="ü"/>
            </a:pPr>
            <a:r>
              <a:rPr lang="pl-PL" dirty="0">
                <a:latin typeface="Aptos" panose="020B0004020202020204" pitchFamily="34" charset="0"/>
              </a:rPr>
              <a:t>przekazywanie własnych uczuć i emocji;</a:t>
            </a:r>
          </a:p>
          <a:p>
            <a:pPr marL="742950" lvl="1" indent="-285750">
              <a:lnSpc>
                <a:spcPct val="150000"/>
              </a:lnSpc>
              <a:buFont typeface="Wingdings" panose="05000000000000000000" pitchFamily="2" charset="2"/>
              <a:buChar char="ü"/>
            </a:pPr>
            <a:r>
              <a:rPr lang="pl-PL" dirty="0">
                <a:latin typeface="Aptos" panose="020B0004020202020204" pitchFamily="34" charset="0"/>
              </a:rPr>
              <a:t>wskazywanie na konkretne fakty;</a:t>
            </a:r>
          </a:p>
          <a:p>
            <a:pPr marL="742950" lvl="1" indent="-285750">
              <a:lnSpc>
                <a:spcPct val="150000"/>
              </a:lnSpc>
              <a:buFont typeface="Wingdings" panose="05000000000000000000" pitchFamily="2" charset="2"/>
              <a:buChar char="ü"/>
            </a:pPr>
            <a:r>
              <a:rPr lang="pl-PL" dirty="0">
                <a:latin typeface="Aptos" panose="020B0004020202020204" pitchFamily="34" charset="0"/>
              </a:rPr>
              <a:t>autentyczne poszukiwanie rozwiązań;</a:t>
            </a:r>
          </a:p>
          <a:p>
            <a:pPr marL="742950" lvl="1" indent="-285750">
              <a:lnSpc>
                <a:spcPct val="150000"/>
              </a:lnSpc>
              <a:buFont typeface="Wingdings" panose="05000000000000000000" pitchFamily="2" charset="2"/>
              <a:buChar char="ü"/>
            </a:pPr>
            <a:r>
              <a:rPr lang="pl-PL" dirty="0">
                <a:latin typeface="Aptos" panose="020B0004020202020204" pitchFamily="34" charset="0"/>
              </a:rPr>
              <a:t>przebaczenie;</a:t>
            </a:r>
          </a:p>
          <a:p>
            <a:pPr marL="742950" lvl="1" indent="-285750">
              <a:lnSpc>
                <a:spcPct val="150000"/>
              </a:lnSpc>
              <a:buFont typeface="Wingdings" panose="05000000000000000000" pitchFamily="2" charset="2"/>
              <a:buChar char="ü"/>
            </a:pPr>
            <a:r>
              <a:rPr lang="pl-PL" dirty="0">
                <a:latin typeface="Aptos" panose="020B0004020202020204" pitchFamily="34" charset="0"/>
              </a:rPr>
              <a:t>wypełnienie postanowień.</a:t>
            </a:r>
          </a:p>
        </p:txBody>
      </p:sp>
      <p:pic>
        <p:nvPicPr>
          <p:cNvPr id="2" name="Obraz 1">
            <a:extLst>
              <a:ext uri="{FF2B5EF4-FFF2-40B4-BE49-F238E27FC236}">
                <a16:creationId xmlns:a16="http://schemas.microsoft.com/office/drawing/2014/main" id="{297D4699-60F5-D6D1-76A4-E2D65559C54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2B5ED0E7-FA04-219C-9C5D-4EA2D19EA0CA}"/>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F0194555-471A-CA8A-5B56-50B17EB30F11}"/>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4531341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1F0E4-8D9A-4E83-5811-2D698613FB2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3E6E33A-304C-B48C-2A6A-01C6F6F6CAE7}"/>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3D3F11B-77EB-6FBE-A782-2459B8B02A0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69D8547A-E93A-4404-E4A2-8D03FC2BB23B}"/>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3C67407A-D851-3C7D-02E4-B97238BE34E0}"/>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Kształtowanie umiejętności rozwiązywania konfliktów wewnątrzrodzinnych</a:t>
                </a:r>
              </a:p>
            </p:txBody>
          </p:sp>
          <p:pic>
            <p:nvPicPr>
              <p:cNvPr id="18" name="Obraz 17" descr="Obraz zawierający Czcionka, tekst, Grafika, design&#10;&#10;Opis wygenerowany automatycznie">
                <a:extLst>
                  <a:ext uri="{FF2B5EF4-FFF2-40B4-BE49-F238E27FC236}">
                    <a16:creationId xmlns:a16="http://schemas.microsoft.com/office/drawing/2014/main" id="{AE8B4466-DB67-1605-DC80-971B2DDEE662}"/>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8FE848C-2A56-4586-B66A-0A17384B724D}"/>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45402A73-AF71-2E60-B3AC-3FF07707913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1DC3803E-9161-D4BA-E767-42F48F6386F2}"/>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D08B7797-4CC8-27F4-0272-0E63A2FA8E6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A57912C-2F35-27F5-F8D0-934B2D5DDB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8BDFF840-0C40-E420-0836-9179B8364DA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35D81CCE-9638-6595-8871-83690361E56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085CED0-AFDE-BC3D-DCB1-689A6FFD07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18DCC02C-C893-DF13-77ED-16882ABAACE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E42C9B8-3C8B-BBFD-FCE2-DD94D3E7DB4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5AE15C5E-A1D0-A5C6-B06F-70DE1BB5883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6DEE542-CCD0-1345-2466-1A52134B7A3E}"/>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31</a:t>
                </a:fld>
                <a:endParaRPr lang="pl-PL" dirty="0">
                  <a:solidFill>
                    <a:schemeClr val="bg1"/>
                  </a:solidFill>
                </a:endParaRPr>
              </a:p>
            </p:txBody>
          </p:sp>
        </p:grpSp>
      </p:grpSp>
      <p:sp>
        <p:nvSpPr>
          <p:cNvPr id="6" name="pole tekstowe 5">
            <a:extLst>
              <a:ext uri="{FF2B5EF4-FFF2-40B4-BE49-F238E27FC236}">
                <a16:creationId xmlns:a16="http://schemas.microsoft.com/office/drawing/2014/main" id="{8B8C1943-0A44-FD39-3242-193ED913521C}"/>
              </a:ext>
            </a:extLst>
          </p:cNvPr>
          <p:cNvSpPr txBox="1"/>
          <p:nvPr/>
        </p:nvSpPr>
        <p:spPr>
          <a:xfrm>
            <a:off x="1682614" y="2297037"/>
            <a:ext cx="9685700" cy="2545377"/>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pl-PL" dirty="0">
                <a:latin typeface="Aptos" panose="020B0004020202020204" pitchFamily="34" charset="0"/>
              </a:rPr>
              <a:t>zaspokajanie wspólnej dla wszystkich potrzeby ochrony, bezpieczeństwa i uczucia;</a:t>
            </a:r>
          </a:p>
          <a:p>
            <a:pPr marL="285750" indent="-285750">
              <a:lnSpc>
                <a:spcPct val="150000"/>
              </a:lnSpc>
              <a:buFont typeface="Wingdings" panose="05000000000000000000" pitchFamily="2" charset="2"/>
              <a:buChar char="ü"/>
            </a:pPr>
            <a:r>
              <a:rPr lang="pl-PL" dirty="0">
                <a:latin typeface="Aptos" panose="020B0004020202020204" pitchFamily="34" charset="0"/>
              </a:rPr>
              <a:t>przewagę pozytywnych uczuć przeżywanych w rodzinie  nad negatywnymi;</a:t>
            </a:r>
          </a:p>
          <a:p>
            <a:pPr marL="285750" indent="-285750">
              <a:lnSpc>
                <a:spcPct val="150000"/>
              </a:lnSpc>
              <a:buFont typeface="Wingdings" panose="05000000000000000000" pitchFamily="2" charset="2"/>
              <a:buChar char="ü"/>
            </a:pPr>
            <a:r>
              <a:rPr lang="pl-PL" dirty="0">
                <a:latin typeface="Aptos" panose="020B0004020202020204" pitchFamily="34" charset="0"/>
              </a:rPr>
              <a:t>rozwijanie wspólnych ideałów, wartości  i zainteresowań;</a:t>
            </a:r>
          </a:p>
          <a:p>
            <a:pPr marL="285750" indent="-285750">
              <a:lnSpc>
                <a:spcPct val="150000"/>
              </a:lnSpc>
              <a:buFont typeface="Wingdings" panose="05000000000000000000" pitchFamily="2" charset="2"/>
              <a:buChar char="ü"/>
            </a:pPr>
            <a:r>
              <a:rPr lang="pl-PL" dirty="0">
                <a:latin typeface="Aptos" panose="020B0004020202020204" pitchFamily="34" charset="0"/>
              </a:rPr>
              <a:t>budowanie atmosfery rodzinnej, którą cechuje poczucie życzliwości, równości </a:t>
            </a:r>
            <a:br>
              <a:rPr lang="pl-PL" dirty="0">
                <a:latin typeface="Aptos" panose="020B0004020202020204" pitchFamily="34" charset="0"/>
              </a:rPr>
            </a:br>
            <a:r>
              <a:rPr lang="pl-PL" dirty="0">
                <a:latin typeface="Aptos" panose="020B0004020202020204" pitchFamily="34" charset="0"/>
              </a:rPr>
              <a:t>i sprawiedliwości;</a:t>
            </a:r>
          </a:p>
          <a:p>
            <a:pPr marL="285750" indent="-285750">
              <a:lnSpc>
                <a:spcPct val="150000"/>
              </a:lnSpc>
              <a:buFont typeface="Wingdings" panose="05000000000000000000" pitchFamily="2" charset="2"/>
              <a:buChar char="ü"/>
            </a:pPr>
            <a:r>
              <a:rPr lang="pl-PL" dirty="0">
                <a:latin typeface="Aptos" panose="020B0004020202020204" pitchFamily="34" charset="0"/>
              </a:rPr>
              <a:t>budowanie przestrzeni do przeżywania wspólnych  ceremonii i uroczystości.</a:t>
            </a:r>
          </a:p>
        </p:txBody>
      </p:sp>
      <p:pic>
        <p:nvPicPr>
          <p:cNvPr id="2" name="Obraz 1">
            <a:extLst>
              <a:ext uri="{FF2B5EF4-FFF2-40B4-BE49-F238E27FC236}">
                <a16:creationId xmlns:a16="http://schemas.microsoft.com/office/drawing/2014/main" id="{51364944-3256-529A-2515-4B6ECCE39CFC}"/>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7596D1EC-A454-BFCD-9BCB-75232420FF3D}"/>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45A9B8B7-8289-0763-511B-6BCCE8AFD6D1}"/>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3149259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DAE4D-F0A5-4970-5CF6-33F4B145DE0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1310A8F7-BA48-F0B0-BC51-3FF7E55DFD60}"/>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98CBC97-5405-B26F-AFE5-3D9E512D583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A89B7C1-6053-1803-EEFC-8CF02477B037}"/>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38D26F34-6495-1C34-65F9-F15EAEB39291}"/>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269E834D-C781-1810-9321-D208851D1C60}"/>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89081847-560C-533A-5789-70143B7C4DC1}"/>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4BE11EB3-CD86-6717-C72F-DEC34E470A5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0EA9005-D100-1CF6-EF48-644F832F4CB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7B65B1B-D940-3EF4-E024-ECD053CBBCD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26E3B9B-B99D-889F-83D3-4D0332C274D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AD685AF-3D9B-AC4B-395C-9AD1CDCB20B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4A3017F-895F-A61E-991E-E41C7BE360F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DA8F7B7-5703-23C8-D161-AEB4B81C9FC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087711E-E880-2069-E63B-469BBFF043D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A59098B-4D50-6BA9-8809-524ADBF724E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EAC3A945-BD8F-0C2D-93F7-EDF6AB73CFD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DFB0ABCD-A2D7-E001-0468-C80824CCF682}"/>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32</a:t>
                </a:fld>
                <a:endParaRPr lang="pl-PL" dirty="0">
                  <a:solidFill>
                    <a:schemeClr val="bg1"/>
                  </a:solidFill>
                </a:endParaRPr>
              </a:p>
            </p:txBody>
          </p:sp>
        </p:grpSp>
      </p:grpSp>
      <p:sp>
        <p:nvSpPr>
          <p:cNvPr id="6" name="pole tekstowe 5">
            <a:extLst>
              <a:ext uri="{FF2B5EF4-FFF2-40B4-BE49-F238E27FC236}">
                <a16:creationId xmlns:a16="http://schemas.microsoft.com/office/drawing/2014/main" id="{CF7C72A5-3045-FD71-F47B-9F7E6BB1B010}"/>
              </a:ext>
            </a:extLst>
          </p:cNvPr>
          <p:cNvSpPr txBox="1"/>
          <p:nvPr/>
        </p:nvSpPr>
        <p:spPr>
          <a:xfrm>
            <a:off x="1299882" y="1916997"/>
            <a:ext cx="9685700" cy="2681247"/>
          </a:xfrm>
          <a:prstGeom prst="rect">
            <a:avLst/>
          </a:prstGeom>
          <a:noFill/>
        </p:spPr>
        <p:txBody>
          <a:bodyPr wrap="square">
            <a:spAutoFit/>
          </a:bodyPr>
          <a:lstStyle/>
          <a:p>
            <a:pPr algn="just">
              <a:lnSpc>
                <a:spcPct val="150000"/>
              </a:lnSpc>
            </a:pPr>
            <a:r>
              <a:rPr lang="pl-PL" dirty="0">
                <a:latin typeface="Aptos" panose="020B0004020202020204" pitchFamily="34" charset="0"/>
              </a:rPr>
              <a:t>Punktem wyjścia wszelkiej interwencji socjalnej jest diagnoza, będąca niezbędnym elementem poprawnie zaplanowanego procesu zmian. </a:t>
            </a:r>
          </a:p>
          <a:p>
            <a:pPr algn="ctr">
              <a:lnSpc>
                <a:spcPct val="150000"/>
              </a:lnSpc>
            </a:pPr>
            <a:r>
              <a:rPr lang="pl-PL" sz="4000" dirty="0">
                <a:latin typeface="Aptos" panose="020B0004020202020204" pitchFamily="34" charset="0"/>
              </a:rPr>
              <a:t> Diagnoza – planowanie – działanie </a:t>
            </a:r>
            <a:br>
              <a:rPr lang="pl-PL" sz="4000" dirty="0">
                <a:latin typeface="Aptos" panose="020B0004020202020204" pitchFamily="34" charset="0"/>
              </a:rPr>
            </a:br>
            <a:r>
              <a:rPr lang="pl-PL" sz="4000" dirty="0">
                <a:latin typeface="Aptos" panose="020B0004020202020204" pitchFamily="34" charset="0"/>
              </a:rPr>
              <a:t>– monitoring - ewaluacja</a:t>
            </a:r>
          </a:p>
        </p:txBody>
      </p:sp>
      <p:pic>
        <p:nvPicPr>
          <p:cNvPr id="2" name="Obraz 1">
            <a:extLst>
              <a:ext uri="{FF2B5EF4-FFF2-40B4-BE49-F238E27FC236}">
                <a16:creationId xmlns:a16="http://schemas.microsoft.com/office/drawing/2014/main" id="{6C19E7E3-23B0-9EFA-5647-B2FE9E7C435C}"/>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7708A4B8-6CAE-DC0B-1E04-FB70999AA226}"/>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34B687E7-EC47-FA88-E504-630E0644D53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5378873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D6C57-758E-245A-7D46-6FE1A15D7DC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88293B7-0D5A-E294-C261-83494BF248D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FBD5804-ED13-6C4B-D38C-6BD36AD371B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79E34DD-B8DF-1AF1-CFF4-B4934B06170D}"/>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BA64BEC3-0189-A0BE-090C-3BBB86D2EE4D}"/>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1604610A-DA8A-B308-19B0-E4E529B170C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1AC3FA67-D6EB-9EF5-D228-BFBB206DD512}"/>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98BFADAB-B876-F970-65BD-7E0A44E0EDC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34581FB6-1396-5B54-2B84-0D5D62CAD6F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40EE5F8-D00B-A3F6-7236-D722F119FB1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CBFBC08-4C45-45DD-2448-ADB140CA155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D9D740E-50D8-70F3-AABC-419742681D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EDE59C56-11FE-69DC-E4A0-7AA51177F40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8EF50A6-8937-D667-B059-93489F30E24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40B46E3A-C83B-9330-4A6D-C30A4BA2D7B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61CEDF86-09A0-C2D2-A655-78EF669B5C0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CC93F501-CCFC-95AA-7860-70EFC639E3A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28A6D533-F371-D26F-EBB2-EB929E8373D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33</a:t>
                </a:fld>
                <a:endParaRPr lang="pl-PL" dirty="0">
                  <a:solidFill>
                    <a:schemeClr val="bg1"/>
                  </a:solidFill>
                </a:endParaRPr>
              </a:p>
            </p:txBody>
          </p:sp>
        </p:grpSp>
      </p:grpSp>
      <p:sp>
        <p:nvSpPr>
          <p:cNvPr id="6" name="pole tekstowe 5">
            <a:extLst>
              <a:ext uri="{FF2B5EF4-FFF2-40B4-BE49-F238E27FC236}">
                <a16:creationId xmlns:a16="http://schemas.microsoft.com/office/drawing/2014/main" id="{2D371CAB-566C-1CB2-F65D-0995A981B240}"/>
              </a:ext>
            </a:extLst>
          </p:cNvPr>
          <p:cNvSpPr txBox="1"/>
          <p:nvPr/>
        </p:nvSpPr>
        <p:spPr>
          <a:xfrm>
            <a:off x="1299882" y="2219846"/>
            <a:ext cx="9685700" cy="2545377"/>
          </a:xfrm>
          <a:prstGeom prst="rect">
            <a:avLst/>
          </a:prstGeom>
          <a:noFill/>
        </p:spPr>
        <p:txBody>
          <a:bodyPr wrap="square">
            <a:spAutoFit/>
          </a:bodyPr>
          <a:lstStyle/>
          <a:p>
            <a:pPr algn="just">
              <a:lnSpc>
                <a:spcPct val="150000"/>
              </a:lnSpc>
            </a:pPr>
            <a:r>
              <a:rPr lang="pl-PL" dirty="0">
                <a:latin typeface="Aptos" panose="020B0004020202020204" pitchFamily="34" charset="0"/>
              </a:rPr>
              <a:t>Badanie diagnostyczne należy postrzegać w kategoriach: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badania naukowego, będącego wieloetapowym, świadomym i celowym procesem zróżnicowanych działań poznawczych,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regulowanych konkretnymi zasadami i procedurą badawczą,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zmierzających do uzyskania pełnych, ścisłych, rzetelnych i adekwatnych w stosunku do zgłębianej rzeczywistości wyników. </a:t>
            </a:r>
          </a:p>
        </p:txBody>
      </p:sp>
      <p:pic>
        <p:nvPicPr>
          <p:cNvPr id="2" name="Obraz 1">
            <a:extLst>
              <a:ext uri="{FF2B5EF4-FFF2-40B4-BE49-F238E27FC236}">
                <a16:creationId xmlns:a16="http://schemas.microsoft.com/office/drawing/2014/main" id="{F555D0C5-9C41-F264-AFBA-5E43CB5DC188}"/>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9FD940EA-ADC6-97B5-4F2B-CDDDA5B3F796}"/>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A06646DD-E281-E235-418C-8429E41CC11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3781676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B60DB-4A46-4C46-F797-CF2694FF756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3CD0DE7-5A95-49B9-E48F-B6ACB8DA8C9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2E9D487-BC6F-B23B-B283-73EE68A3E3F6}"/>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4833867-D52C-AB93-7648-77E803AB114D}"/>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A7F2D31F-7D35-14F4-ABBF-513066755658}"/>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F6778443-84C3-F43A-4311-1872966A52A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90E801A-86F6-D589-1FC6-CACFB9064F67}"/>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A4F0407A-3126-AD3C-30D2-063ED2566CD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14A2E600-4E00-CF22-4943-E3C41462E65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4DBB2A4-568B-8F0E-32B7-5D75E4B1F6D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9C1C0634-3439-6BF6-81FA-037F4EFBDD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B45B822-0172-BFD5-D0C4-7F46F5EB1B8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FD6439E-3941-3583-4BCD-637A03AB263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E9347EFC-55BA-8C63-EEE6-9E70D37EBCB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1411FC3-8D40-CCBA-B292-08AAE421EC5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5ACCD7D2-91E3-198A-B2B3-BF67A11B261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2A90438-8184-E3CA-FF8E-EB5D13688C1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4256CD6-A4F7-F593-CBF8-B433E1716CD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34</a:t>
                </a:fld>
                <a:endParaRPr lang="pl-PL" dirty="0">
                  <a:solidFill>
                    <a:schemeClr val="bg1"/>
                  </a:solidFill>
                </a:endParaRPr>
              </a:p>
            </p:txBody>
          </p:sp>
        </p:grpSp>
      </p:grpSp>
      <p:sp>
        <p:nvSpPr>
          <p:cNvPr id="6" name="pole tekstowe 5">
            <a:extLst>
              <a:ext uri="{FF2B5EF4-FFF2-40B4-BE49-F238E27FC236}">
                <a16:creationId xmlns:a16="http://schemas.microsoft.com/office/drawing/2014/main" id="{F7218260-0D4D-76DF-8D71-426C661ECB9B}"/>
              </a:ext>
            </a:extLst>
          </p:cNvPr>
          <p:cNvSpPr txBox="1"/>
          <p:nvPr/>
        </p:nvSpPr>
        <p:spPr>
          <a:xfrm>
            <a:off x="1299882" y="1916997"/>
            <a:ext cx="9685700" cy="4527521"/>
          </a:xfrm>
          <a:prstGeom prst="rect">
            <a:avLst/>
          </a:prstGeom>
          <a:noFill/>
        </p:spPr>
        <p:txBody>
          <a:bodyPr wrap="square">
            <a:spAutoFit/>
          </a:bodyPr>
          <a:lstStyle/>
          <a:p>
            <a:pPr algn="just">
              <a:lnSpc>
                <a:spcPct val="150000"/>
              </a:lnSpc>
            </a:pPr>
            <a:r>
              <a:rPr lang="pl-PL" sz="1400" b="1" dirty="0">
                <a:latin typeface="Aptos" panose="020B0004020202020204" pitchFamily="34" charset="0"/>
              </a:rPr>
              <a:t>Etap I - </a:t>
            </a:r>
            <a:r>
              <a:rPr lang="pl-PL" sz="1400" dirty="0">
                <a:latin typeface="Aptos" panose="020B0004020202020204" pitchFamily="34" charset="0"/>
              </a:rPr>
              <a:t>w procesie badawczym,  a zatem również w procesie diagnozowania problemów społecznych jest zaplanowanie badania. Na tym etapie określamy cele i sposób wykorzystania wyników badania, zakres problemowy/tematyczny diagnozy oraz możliwości jej realizacji. Pomocne może okazać się udzielenie odpowiedzi na następujące pytania:</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Czego chcemy się dowiedzieć?</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Kto będzie odbiorcą badań?</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Kogo będziemy badać?</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Jakimi zasobami na przeprowadzenie badania dysponujemy?</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W jaki sposób chcemy zebrać dane?</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W jaki sposób chcemy wykorzystać wnioski z badania?</a:t>
            </a:r>
          </a:p>
          <a:p>
            <a:pPr algn="just">
              <a:lnSpc>
                <a:spcPct val="150000"/>
              </a:lnSpc>
            </a:pPr>
            <a:r>
              <a:rPr lang="pl-PL" sz="1400" dirty="0">
                <a:latin typeface="Aptos" panose="020B0004020202020204" pitchFamily="34" charset="0"/>
              </a:rPr>
              <a:t>Planując badanie diagnostyczne musimy podjąć kilka decyzji, np.:</a:t>
            </a:r>
          </a:p>
          <a:p>
            <a:pPr marL="285750" indent="-285750" algn="just">
              <a:lnSpc>
                <a:spcPct val="150000"/>
              </a:lnSpc>
              <a:buFont typeface="Wingdings" panose="05000000000000000000" pitchFamily="2" charset="2"/>
              <a:buChar char="ü"/>
            </a:pPr>
            <a:r>
              <a:rPr lang="pl-PL" sz="1200" dirty="0">
                <a:latin typeface="Aptos" panose="020B0004020202020204" pitchFamily="34" charset="0"/>
              </a:rPr>
              <a:t>Zdecydować czy sami podejmujemy się przeprowadzenia badania, czy zlecamy jego realizację na zewnątrz</a:t>
            </a:r>
          </a:p>
          <a:p>
            <a:pPr marL="171450" indent="-171450" algn="just">
              <a:lnSpc>
                <a:spcPct val="150000"/>
              </a:lnSpc>
              <a:buFont typeface="Wingdings" panose="05000000000000000000" pitchFamily="2" charset="2"/>
              <a:buChar char="ü"/>
            </a:pPr>
            <a:r>
              <a:rPr lang="pl-PL" sz="1200" dirty="0">
                <a:latin typeface="Aptos" panose="020B0004020202020204" pitchFamily="34" charset="0"/>
              </a:rPr>
              <a:t>   Określić jakie zasoby możemy przeznaczyć na badanie</a:t>
            </a:r>
          </a:p>
          <a:p>
            <a:pPr marL="171450" indent="-171450" algn="just">
              <a:lnSpc>
                <a:spcPct val="150000"/>
              </a:lnSpc>
              <a:buFont typeface="Wingdings" panose="05000000000000000000" pitchFamily="2" charset="2"/>
              <a:buChar char="ü"/>
            </a:pPr>
            <a:r>
              <a:rPr lang="pl-PL" sz="1200" dirty="0">
                <a:latin typeface="Aptos" panose="020B0004020202020204" pitchFamily="34" charset="0"/>
              </a:rPr>
              <a:t>   Określić ile czasu i środków finansowych możemy przeznaczyć na badanie</a:t>
            </a:r>
          </a:p>
          <a:p>
            <a:pPr marL="171450" indent="-171450" algn="just">
              <a:lnSpc>
                <a:spcPct val="150000"/>
              </a:lnSpc>
              <a:buFont typeface="Wingdings" panose="05000000000000000000" pitchFamily="2" charset="2"/>
              <a:buChar char="ü"/>
            </a:pPr>
            <a:r>
              <a:rPr lang="pl-PL" sz="1200" dirty="0">
                <a:latin typeface="Aptos" panose="020B0004020202020204" pitchFamily="34" charset="0"/>
              </a:rPr>
              <a:t>   Określić ile osób może zaangażować się w badanie i w jakim zakresie</a:t>
            </a:r>
          </a:p>
          <a:p>
            <a:pPr>
              <a:lnSpc>
                <a:spcPct val="150000"/>
              </a:lnSpc>
            </a:pPr>
            <a:endParaRPr lang="pl-PL" dirty="0"/>
          </a:p>
        </p:txBody>
      </p:sp>
      <p:pic>
        <p:nvPicPr>
          <p:cNvPr id="2" name="Obraz 1">
            <a:extLst>
              <a:ext uri="{FF2B5EF4-FFF2-40B4-BE49-F238E27FC236}">
                <a16:creationId xmlns:a16="http://schemas.microsoft.com/office/drawing/2014/main" id="{4CB53C6F-9F30-60E7-D536-D9722113EC0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A8D40C91-905C-CD21-D25E-0F94358ABB52}"/>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12AA3AFD-59C4-682B-3E44-12A628AE7DAA}"/>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3628069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93DDF-2418-EA08-C937-964DCF3F449C}"/>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4329E2F-6FC5-A547-6C12-30B3D29AEDA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05056B9-AA42-7109-98A9-DF0E5CB6094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92C92D3-4329-C468-4209-BA0F34F3BC44}"/>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BC353245-DD89-0E3E-A7A7-92566319D28C}"/>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886B830A-20AE-6FC6-7DED-8EBF197A57E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61809FB-FD08-EB95-36ED-386762D4768A}"/>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87AB6147-09A9-98A1-2AC9-B8A3BA182E9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DBB8327D-F5E6-7388-0088-0F0CC9F11CC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7F511CB8-019B-DF2F-788F-49BD1D914F6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AE90C16-35ED-65F7-7BFC-6E0913BAAD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581FF95-4FE3-8023-D1C0-D62BB06919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5B90534-D91F-224A-3254-25F34AC633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B4A10F2-8E11-1A4B-9E31-20975A050EE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CE3A2A9-0BFD-1FFA-6C53-56B50610221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8D8F9E6-BBD4-5B68-82AE-222F72DD492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1CD33F6-7CCF-4BDC-0F15-68FE6DBB610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6DDEB52-70DB-60C9-24E3-F84EAB5F571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35</a:t>
                </a:fld>
                <a:endParaRPr lang="pl-PL" dirty="0">
                  <a:solidFill>
                    <a:schemeClr val="bg1"/>
                  </a:solidFill>
                </a:endParaRPr>
              </a:p>
            </p:txBody>
          </p:sp>
        </p:grpSp>
      </p:grpSp>
      <p:sp>
        <p:nvSpPr>
          <p:cNvPr id="6" name="pole tekstowe 5">
            <a:extLst>
              <a:ext uri="{FF2B5EF4-FFF2-40B4-BE49-F238E27FC236}">
                <a16:creationId xmlns:a16="http://schemas.microsoft.com/office/drawing/2014/main" id="{468BAA9B-7A35-2EAC-77B3-FC5E832215F2}"/>
              </a:ext>
            </a:extLst>
          </p:cNvPr>
          <p:cNvSpPr txBox="1"/>
          <p:nvPr/>
        </p:nvSpPr>
        <p:spPr>
          <a:xfrm>
            <a:off x="1299882" y="1916997"/>
            <a:ext cx="9685700" cy="2960875"/>
          </a:xfrm>
          <a:prstGeom prst="rect">
            <a:avLst/>
          </a:prstGeom>
          <a:noFill/>
        </p:spPr>
        <p:txBody>
          <a:bodyPr wrap="square">
            <a:spAutoFit/>
          </a:bodyPr>
          <a:lstStyle/>
          <a:p>
            <a:pPr algn="just">
              <a:lnSpc>
                <a:spcPct val="150000"/>
              </a:lnSpc>
            </a:pPr>
            <a:r>
              <a:rPr lang="pl-PL" b="1" dirty="0">
                <a:latin typeface="Aptos" panose="020B0004020202020204" pitchFamily="34" charset="0"/>
              </a:rPr>
              <a:t>Etap II -  </a:t>
            </a:r>
            <a:r>
              <a:rPr lang="pl-PL" dirty="0">
                <a:latin typeface="Aptos" panose="020B0004020202020204" pitchFamily="34" charset="0"/>
              </a:rPr>
              <a:t>zaprojektowanie badania, które rozpoczynamy od:</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doprecyzowania celów badania;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ustalenia problemu badawczego i sformułowania pytań badawczych;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wyboru metod i technik badawczych;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wyboru metody doboru próby badawczej.</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opracowania narzędzi badawczych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doborem próby badawczej.</a:t>
            </a:r>
          </a:p>
        </p:txBody>
      </p:sp>
      <p:pic>
        <p:nvPicPr>
          <p:cNvPr id="2" name="Obraz 1">
            <a:extLst>
              <a:ext uri="{FF2B5EF4-FFF2-40B4-BE49-F238E27FC236}">
                <a16:creationId xmlns:a16="http://schemas.microsoft.com/office/drawing/2014/main" id="{71A59D1B-AE41-F681-AF94-39CCB90B480E}"/>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F43509E0-ECBD-141B-3463-5717A1A5EEF0}"/>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1DF9A329-DA0F-F7C9-56E3-530F33FFF2C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7436154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7B8B6-9EE6-2E16-624B-C0905E21A1B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800DEE9-9AD3-65E1-5EDF-B8C8F16EA4A6}"/>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C0310F2-6E6E-A19A-2C93-33DC868643C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58244AA-92EE-17C4-71CE-F0B18EAE0A74}"/>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88E6CC80-6660-AFD2-E9EB-66EC7E384017}"/>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5CA98806-DE58-25AE-8E5F-73D0EE18C00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52A0A33-404B-9A82-D724-36F1B2BAE6D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ADAE22CF-FF33-B86B-562C-18C8C3E533BD}"/>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DCB725D0-4B55-507E-66AC-9B6472E46AA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4BF42EE-BD7C-C201-FD9A-17980741F87C}"/>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716906C-8B6D-5D93-DA7A-1CECFB709D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DDDA909-4188-E8ED-57F1-E35ACF7CF7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86F4D2B1-24D9-72ED-DC2B-4D9055D7FDD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27420F4-8DF3-B9FF-6BF1-A897DE16B9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F8464F9-6598-3D24-5922-26A0C4D851C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288D564-4B33-3EF7-133E-7D279916434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AB2F986-99D9-4516-D23F-8F6544BF430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AB9A00B-D925-0592-B10D-7B20EA12B5F8}"/>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36</a:t>
                </a:fld>
                <a:endParaRPr lang="pl-PL" dirty="0">
                  <a:solidFill>
                    <a:schemeClr val="bg1"/>
                  </a:solidFill>
                </a:endParaRPr>
              </a:p>
            </p:txBody>
          </p:sp>
        </p:grpSp>
      </p:grpSp>
      <p:sp>
        <p:nvSpPr>
          <p:cNvPr id="6" name="pole tekstowe 5">
            <a:extLst>
              <a:ext uri="{FF2B5EF4-FFF2-40B4-BE49-F238E27FC236}">
                <a16:creationId xmlns:a16="http://schemas.microsoft.com/office/drawing/2014/main" id="{D522CDD4-FD37-5F6E-F296-840E30096905}"/>
              </a:ext>
            </a:extLst>
          </p:cNvPr>
          <p:cNvSpPr txBox="1"/>
          <p:nvPr/>
        </p:nvSpPr>
        <p:spPr>
          <a:xfrm>
            <a:off x="1299882" y="1916997"/>
            <a:ext cx="9685700" cy="2960875"/>
          </a:xfrm>
          <a:prstGeom prst="rect">
            <a:avLst/>
          </a:prstGeom>
          <a:noFill/>
        </p:spPr>
        <p:txBody>
          <a:bodyPr wrap="square">
            <a:spAutoFit/>
          </a:bodyPr>
          <a:lstStyle/>
          <a:p>
            <a:pPr algn="just">
              <a:lnSpc>
                <a:spcPct val="150000"/>
              </a:lnSpc>
            </a:pPr>
            <a:r>
              <a:rPr lang="pl-PL" b="1" dirty="0">
                <a:latin typeface="Aptos" panose="020B0004020202020204" pitchFamily="34" charset="0"/>
              </a:rPr>
              <a:t>Etap III – </a:t>
            </a:r>
            <a:r>
              <a:rPr lang="pl-PL" dirty="0">
                <a:latin typeface="Aptos" panose="020B0004020202020204" pitchFamily="34" charset="0"/>
              </a:rPr>
              <a:t>przeprowadzenie badań.</a:t>
            </a:r>
          </a:p>
          <a:p>
            <a:pPr algn="just">
              <a:lnSpc>
                <a:spcPct val="150000"/>
              </a:lnSpc>
            </a:pPr>
            <a:r>
              <a:rPr lang="pl-PL" b="1" dirty="0">
                <a:latin typeface="Aptos" panose="020B0004020202020204" pitchFamily="34" charset="0"/>
              </a:rPr>
              <a:t>Etap IV -  </a:t>
            </a:r>
            <a:r>
              <a:rPr lang="pl-PL" dirty="0">
                <a:latin typeface="Aptos" panose="020B0004020202020204" pitchFamily="34" charset="0"/>
              </a:rPr>
              <a:t>po przeprowadzeniu badania przechodzimy do:</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uporządkowania zebranego materiału i jego analizy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opracowania wyników;</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przeprowadzeniu konsultacji;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opracowania ostatecznej wersji raportu,</a:t>
            </a:r>
          </a:p>
          <a:p>
            <a:pPr marL="285750" indent="-285750" algn="just">
              <a:lnSpc>
                <a:spcPct val="150000"/>
              </a:lnSpc>
              <a:buFont typeface="Wingdings" panose="05000000000000000000" pitchFamily="2" charset="2"/>
              <a:buChar char="ü"/>
            </a:pPr>
            <a:r>
              <a:rPr lang="pl-PL" dirty="0">
                <a:latin typeface="Aptos" panose="020B0004020202020204" pitchFamily="34" charset="0"/>
              </a:rPr>
              <a:t>publikacji raportu.</a:t>
            </a:r>
          </a:p>
        </p:txBody>
      </p:sp>
      <p:pic>
        <p:nvPicPr>
          <p:cNvPr id="2" name="Obraz 1">
            <a:extLst>
              <a:ext uri="{FF2B5EF4-FFF2-40B4-BE49-F238E27FC236}">
                <a16:creationId xmlns:a16="http://schemas.microsoft.com/office/drawing/2014/main" id="{C0974325-B5EC-495A-1A51-1CA59BBC55C1}"/>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A399EDE2-68BD-CA13-BB85-B532F55FE9AD}"/>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EA5EEFB8-402C-C6C5-0AA1-01CD8BF3A74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4033585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01B1C-698E-7A7C-B520-3E7320F85704}"/>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22C7ADD1-F73B-BB67-C62C-26A713AA907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5E25AE7-3E92-51D3-8D25-1E7160D163A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12B3243-551A-0E07-39E4-A8158A1D7A05}"/>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5DE35F51-0FE2-DC11-0654-703FA908EF40}"/>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6975653C-7CAC-D6E8-6265-2B57F7D2624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75B9D2E-2CEC-D77E-1A9A-8F059FD057DE}"/>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817A8D8F-4C8E-1625-9C7D-3512CDF2A70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0D5ABA61-07D8-D6D7-941D-B05AF9A504B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EAE91D00-3674-13C0-7BC2-7FC394BA437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C2BD12A-D806-8F0B-20D7-C749B8DAA7F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C900BF0-2BC0-2417-CF31-F532216C6FD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31BA50C-08A7-3B30-993A-7D7EC9BE456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4A84EC3-C797-1D93-782B-B05C9CCC3CC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6628997-F914-88A2-9E44-7EFFA3F5E1C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CD7CBC46-55BD-043E-C16A-747697C776A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204EEE88-351B-C6A5-D349-CF641598EE67}"/>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B1A3E22D-8610-388E-4EF2-369138CC7A7B}"/>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37</a:t>
                </a:fld>
                <a:endParaRPr lang="pl-PL" dirty="0">
                  <a:solidFill>
                    <a:schemeClr val="bg1"/>
                  </a:solidFill>
                </a:endParaRPr>
              </a:p>
            </p:txBody>
          </p:sp>
        </p:grpSp>
      </p:grpSp>
      <p:sp>
        <p:nvSpPr>
          <p:cNvPr id="6" name="pole tekstowe 5">
            <a:extLst>
              <a:ext uri="{FF2B5EF4-FFF2-40B4-BE49-F238E27FC236}">
                <a16:creationId xmlns:a16="http://schemas.microsoft.com/office/drawing/2014/main" id="{09FFB1CD-6FAF-15D6-B0B9-CD3402AF017F}"/>
              </a:ext>
            </a:extLst>
          </p:cNvPr>
          <p:cNvSpPr txBox="1"/>
          <p:nvPr/>
        </p:nvSpPr>
        <p:spPr>
          <a:xfrm>
            <a:off x="1410821" y="2515961"/>
            <a:ext cx="9685700" cy="2967415"/>
          </a:xfrm>
          <a:prstGeom prst="rect">
            <a:avLst/>
          </a:prstGeom>
          <a:noFill/>
        </p:spPr>
        <p:txBody>
          <a:bodyPr wrap="square">
            <a:spAutoFit/>
          </a:bodyPr>
          <a:lstStyle/>
          <a:p>
            <a:pPr algn="just">
              <a:lnSpc>
                <a:spcPct val="150000"/>
              </a:lnSpc>
            </a:pPr>
            <a:r>
              <a:rPr lang="pl-PL" sz="1600" b="1" dirty="0">
                <a:latin typeface="Aptos" panose="020B0004020202020204" pitchFamily="34" charset="0"/>
              </a:rPr>
              <a:t>Etap V- </a:t>
            </a:r>
            <a:r>
              <a:rPr lang="pl-PL" sz="1600" dirty="0">
                <a:latin typeface="Aptos" panose="020B0004020202020204" pitchFamily="34" charset="0"/>
              </a:rPr>
              <a:t>Ostatnim etapem procesu jest zastosowanie wniosków z przeprowadzonego badania. </a:t>
            </a:r>
            <a:br>
              <a:rPr lang="pl-PL" sz="1600" dirty="0">
                <a:latin typeface="Aptos" panose="020B0004020202020204" pitchFamily="34" charset="0"/>
              </a:rPr>
            </a:br>
            <a:r>
              <a:rPr lang="pl-PL" sz="1600" dirty="0">
                <a:latin typeface="Aptos" panose="020B0004020202020204" pitchFamily="34" charset="0"/>
              </a:rPr>
              <a:t>Najczęściej przyjmuje ono zastosowanie w opracowaniu programu przeciwdziałania wybranym problemom społecznym.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Na podstawie wyników diagnozy opracowujemy projekt programu, który następnie powinien zostać poddany konsultacjom.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Kolejnym krokiem jest opracowanie ostatecznej wersji programu, która będzie wdrażana. </a:t>
            </a:r>
          </a:p>
          <a:p>
            <a:pPr algn="just">
              <a:lnSpc>
                <a:spcPct val="150000"/>
              </a:lnSpc>
            </a:pPr>
            <a:endParaRPr lang="pl-PL" sz="1600" dirty="0"/>
          </a:p>
          <a:p>
            <a:pPr algn="r">
              <a:lnSpc>
                <a:spcPct val="150000"/>
              </a:lnSpc>
            </a:pPr>
            <a:r>
              <a:rPr lang="pl-PL" sz="1400" dirty="0"/>
              <a:t>Por. Diagnozowanie problemów społecznych. Przemoc w rodzinie. ROPS w Krakowie, 2015</a:t>
            </a:r>
          </a:p>
        </p:txBody>
      </p:sp>
      <p:pic>
        <p:nvPicPr>
          <p:cNvPr id="2" name="Obraz 1">
            <a:extLst>
              <a:ext uri="{FF2B5EF4-FFF2-40B4-BE49-F238E27FC236}">
                <a16:creationId xmlns:a16="http://schemas.microsoft.com/office/drawing/2014/main" id="{47BCA7C7-C0C7-A248-A6C7-BB553FD846D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AE20CDCF-6135-1DD6-7644-F36B2C4CDE87}"/>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BE37F2A7-A172-0BBD-B388-1EE8F442A9FD}"/>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4395619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8087B-5B91-A0F2-6198-AF8E571E858D}"/>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8673F71D-F0A6-1DEA-ABDE-1A9CBBF60078}"/>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4451A4FB-083C-9F8F-3623-11BE278A50D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864E60F-EE18-479F-8841-B1AFFFF391C3}"/>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C081B57F-5FA8-2327-3D0D-0B95FFBB6446}"/>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Zasady, formy, metody, narzędzia prowadzenia lokalnej diagnozy skali zjawiska przemocy domowej</a:t>
                </a:r>
              </a:p>
            </p:txBody>
          </p:sp>
          <p:pic>
            <p:nvPicPr>
              <p:cNvPr id="18" name="Obraz 17" descr="Obraz zawierający Czcionka, tekst, Grafika, design&#10;&#10;Opis wygenerowany automatycznie">
                <a:extLst>
                  <a:ext uri="{FF2B5EF4-FFF2-40B4-BE49-F238E27FC236}">
                    <a16:creationId xmlns:a16="http://schemas.microsoft.com/office/drawing/2014/main" id="{FB58D75A-F141-1180-9AB5-3FF0DC7AFFC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E07DF635-3EF8-DC48-D2D4-A8C00D18375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C27D62B2-C714-3FF5-A188-0674AB1D4F1B}"/>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7708A636-E194-BC0F-BB03-5FD4CEE4D4E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1A9044E8-DBCE-0224-4DF0-4880E60B622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EAF3F5B-C42A-2270-8ED0-0B27AE8990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225FBB1A-7E10-AE45-F9E3-8C375161B1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68D033B-5E7F-463D-355F-5F2D2D15D34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5ADAB17-A7D1-E0D0-3AF7-851AA88FA14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30E16A39-FF61-0088-A599-C36F69FE06B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9E9D0D80-55C3-C7F3-4EA9-CA1EAF7ACE3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448F1C1-1B4C-EF0B-4CFF-C41067196EF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DC417D3-1B2C-0454-825B-B608B3E7763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38</a:t>
                </a:fld>
                <a:endParaRPr lang="pl-PL" dirty="0">
                  <a:solidFill>
                    <a:schemeClr val="bg1"/>
                  </a:solidFill>
                </a:endParaRPr>
              </a:p>
            </p:txBody>
          </p:sp>
        </p:grpSp>
      </p:grpSp>
      <p:sp>
        <p:nvSpPr>
          <p:cNvPr id="4" name="pole tekstowe 3">
            <a:extLst>
              <a:ext uri="{FF2B5EF4-FFF2-40B4-BE49-F238E27FC236}">
                <a16:creationId xmlns:a16="http://schemas.microsoft.com/office/drawing/2014/main" id="{86290DE5-7C14-E87B-5317-73B02E431341}"/>
              </a:ext>
            </a:extLst>
          </p:cNvPr>
          <p:cNvSpPr txBox="1"/>
          <p:nvPr/>
        </p:nvSpPr>
        <p:spPr>
          <a:xfrm>
            <a:off x="1122974" y="1868205"/>
            <a:ext cx="10359170" cy="2739211"/>
          </a:xfrm>
          <a:prstGeom prst="rect">
            <a:avLst/>
          </a:prstGeom>
          <a:noFill/>
        </p:spPr>
        <p:txBody>
          <a:bodyPr wrap="square">
            <a:spAutoFit/>
          </a:bodyPr>
          <a:lstStyle/>
          <a:p>
            <a:pPr algn="just">
              <a:lnSpc>
                <a:spcPct val="150000"/>
              </a:lnSpc>
            </a:pPr>
            <a:r>
              <a:rPr lang="pl-PL" sz="1600" dirty="0">
                <a:latin typeface="Aptos" panose="020B0004020202020204" pitchFamily="34" charset="0"/>
              </a:rPr>
              <a:t>W procesie opracowywania diagnozy można wykorzystać dwojakie źródła danych: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dane zastane (wtórne), czyli takie, które zostały już wcześniej zebrane przez kogoś innego i w innym niż nasz celu;</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dane wywołane (pierwotne), czyli te pozyskane przez nas i na nasze potrzeby. </a:t>
            </a:r>
          </a:p>
          <a:p>
            <a:pPr algn="just">
              <a:lnSpc>
                <a:spcPct val="150000"/>
              </a:lnSpc>
            </a:pPr>
            <a:r>
              <a:rPr lang="pl-PL" sz="1600" dirty="0">
                <a:latin typeface="Aptos" panose="020B0004020202020204" pitchFamily="34" charset="0"/>
              </a:rPr>
              <a:t>Oraz formy badań:</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badań jakościowych (np. wywiady indywidualne, wywiady grupowe, obserwacja);</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bądź badań  ilościowych (np. wywiady telefoniczne, wywiady bezpośrednie). </a:t>
            </a:r>
          </a:p>
          <a:p>
            <a:pPr algn="r"/>
            <a:endParaRPr lang="pl-PL" sz="1400" dirty="0">
              <a:latin typeface="Aptos" panose="020B0004020202020204" pitchFamily="34" charset="0"/>
            </a:endParaRPr>
          </a:p>
          <a:p>
            <a:pPr algn="r"/>
            <a:r>
              <a:rPr lang="pl-PL" sz="1400" dirty="0">
                <a:latin typeface="Aptos" panose="020B0004020202020204" pitchFamily="34" charset="0"/>
              </a:rPr>
              <a:t>Por.: Skąd czerpać dane przy tworzeniu lokalnej diagnozy społecznej? Informator, ROPS w Krakowie, 2014</a:t>
            </a:r>
          </a:p>
        </p:txBody>
      </p:sp>
      <p:pic>
        <p:nvPicPr>
          <p:cNvPr id="2" name="Obraz 1">
            <a:extLst>
              <a:ext uri="{FF2B5EF4-FFF2-40B4-BE49-F238E27FC236}">
                <a16:creationId xmlns:a16="http://schemas.microsoft.com/office/drawing/2014/main" id="{0330E162-D9A3-F00F-D783-1F4A8E2C5464}"/>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FE753C55-4374-66C3-3C33-77F4C9FC467D}"/>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4773C8A0-BA72-6438-7DDE-2F55B7E2E619}"/>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264306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9E046-C2CF-E6D4-2218-07776E08FBA8}"/>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18C469AC-E483-705A-7E8D-5C4B95E2E24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39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89189C06-B233-B443-6EB5-237F5C5BC7FB}"/>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5B132E1E-3161-6B55-1B7C-2B23D5D7646D}"/>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46E1628F-C9E9-70E0-DC8B-CE93C104F77E}"/>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Prowadzenie działań związanych z profilaktyką uzależnień</a:t>
                </a:r>
              </a:p>
            </p:txBody>
          </p:sp>
          <p:pic>
            <p:nvPicPr>
              <p:cNvPr id="18" name="Obraz 17" descr="Obraz zawierający Czcionka, tekst, Grafika, design&#10;&#10;Opis wygenerowany automatycznie">
                <a:extLst>
                  <a:ext uri="{FF2B5EF4-FFF2-40B4-BE49-F238E27FC236}">
                    <a16:creationId xmlns:a16="http://schemas.microsoft.com/office/drawing/2014/main" id="{C2C618F3-ECD1-746D-D120-DDA89E13AF71}"/>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D08BDC3E-0CA0-3CFC-00D6-3CC4DF8CFF4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E5427419-A64E-7BF7-F66B-47B0AA48E43E}"/>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37DEE240-3DEA-6721-AEDE-30576E3A1AC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E19CA84-5352-6C7F-7DAA-DD3B2DD10498}"/>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9059646-E9BB-BF1E-C70D-FAA69006E6C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67F4C599-CB7E-44FC-3905-5ED5B52915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22E453C-C818-012E-623E-573B520E163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B2460CFC-90F0-551E-772A-639A7E8CE0C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94CE8A7-80A2-1119-7A85-634BA6A4A53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1D76B4F-E6FD-D32E-187F-4A5414E832C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33EB10BD-9446-81C8-9DD4-7806B2FABE9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2D099BB-B34F-2F77-ABC0-9073B406566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39</a:t>
                </a:fld>
                <a:endParaRPr lang="pl-PL" dirty="0">
                  <a:solidFill>
                    <a:schemeClr val="bg1"/>
                  </a:solidFill>
                </a:endParaRPr>
              </a:p>
            </p:txBody>
          </p:sp>
        </p:grpSp>
      </p:grpSp>
      <p:sp>
        <p:nvSpPr>
          <p:cNvPr id="4" name="pole tekstowe 3">
            <a:extLst>
              <a:ext uri="{FF2B5EF4-FFF2-40B4-BE49-F238E27FC236}">
                <a16:creationId xmlns:a16="http://schemas.microsoft.com/office/drawing/2014/main" id="{0E11853F-5E6F-6EFE-4719-EE7BC26ADBF1}"/>
              </a:ext>
            </a:extLst>
          </p:cNvPr>
          <p:cNvSpPr txBox="1"/>
          <p:nvPr/>
        </p:nvSpPr>
        <p:spPr>
          <a:xfrm>
            <a:off x="1160429" y="2192147"/>
            <a:ext cx="10359170" cy="3380862"/>
          </a:xfrm>
          <a:prstGeom prst="rect">
            <a:avLst/>
          </a:prstGeom>
          <a:noFill/>
        </p:spPr>
        <p:txBody>
          <a:bodyPr wrap="square">
            <a:spAutoFit/>
          </a:bodyPr>
          <a:lstStyle/>
          <a:p>
            <a:pPr algn="just">
              <a:lnSpc>
                <a:spcPct val="150000"/>
              </a:lnSpc>
            </a:pPr>
            <a:r>
              <a:rPr lang="pl-PL" sz="1600" dirty="0">
                <a:latin typeface="Aptos" panose="020B0004020202020204" pitchFamily="34" charset="0"/>
              </a:rPr>
              <a:t>Wśród problemów społecznych w Polsce, problemy związane z uzależnieniami, są jednym z powszechniejszych i najtrudniejszych do rozwiązania. Są one przyczynami: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zaburzenia życia rodzinnego,</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 problemów w kontaktach i relacjach  interpersonalnych,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źródłem problemów finansowych,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przemocy domowej,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problemy z prawem.  </a:t>
            </a:r>
          </a:p>
          <a:p>
            <a:pPr algn="just">
              <a:lnSpc>
                <a:spcPct val="150000"/>
              </a:lnSpc>
            </a:pPr>
            <a:r>
              <a:rPr lang="pl-PL" sz="1600" u="sng" dirty="0">
                <a:latin typeface="Aptos" panose="020B0004020202020204" pitchFamily="34" charset="0"/>
              </a:rPr>
              <a:t>W dużej mierze uzależnienia przyczyniają się do podejmowania przez osoby uzależnione zachowań ryzykownych, agresywnych, </a:t>
            </a:r>
            <a:r>
              <a:rPr lang="pl-PL" sz="1600" u="sng" dirty="0" err="1">
                <a:latin typeface="Aptos" panose="020B0004020202020204" pitchFamily="34" charset="0"/>
              </a:rPr>
              <a:t>przemocowych</a:t>
            </a:r>
            <a:r>
              <a:rPr lang="pl-PL" sz="1600" u="sng" dirty="0">
                <a:latin typeface="Aptos" panose="020B0004020202020204" pitchFamily="34" charset="0"/>
              </a:rPr>
              <a:t>. </a:t>
            </a:r>
          </a:p>
        </p:txBody>
      </p:sp>
      <p:pic>
        <p:nvPicPr>
          <p:cNvPr id="2" name="Obraz 1">
            <a:extLst>
              <a:ext uri="{FF2B5EF4-FFF2-40B4-BE49-F238E27FC236}">
                <a16:creationId xmlns:a16="http://schemas.microsoft.com/office/drawing/2014/main" id="{6A71AF69-2C28-35D8-54BA-76A7C1F4A3FD}"/>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7FFD171C-FBF9-7A77-5154-7084578DC015}"/>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94BD04A5-03D7-90A3-36E8-F95032EA6829}"/>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772496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9EB45-B82E-4570-D2EB-065BBEF6ABA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632CA62-41A2-9806-ECCC-D55F71F41EC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05B86DC1-2659-B604-EF57-B0ADC0735AD6}"/>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4BD9EF4-FB07-2658-DB8A-687BA100556D}"/>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CD50BA25-D7D4-04F9-405E-950B6C7BBF6D}"/>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76598793-C688-A651-FE5D-8FAF784C275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15C32186-BFC9-7D90-F45F-4CA96B417AA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3DCB6FC9-937F-0D01-BBB6-51EB4DAA07D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A0BDF1B-625A-ABAA-E0D5-6C489D554EB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8B255EB8-8FAC-BDA2-F3A0-7A7108857C6C}"/>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4D2F25E-7C88-1BAD-4969-4A22F7D851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3A0A316-AAC0-66C7-8981-40F39D24A6B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5C002BE-93E1-DDA9-C56D-604BF8879F8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F127316-12D7-938B-23EE-B90FF578D75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68CBD4C6-4F20-11B2-101F-BF7ACEF189E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32580966-A0DA-254B-957E-2AE608C7004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AF11096-14CF-7471-5418-9FB40EC4620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D7A97868-96F3-3884-84B5-D900A1BE590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a:t>
                </a:fld>
                <a:endParaRPr lang="pl-PL" dirty="0">
                  <a:solidFill>
                    <a:schemeClr val="bg1"/>
                  </a:solidFill>
                </a:endParaRPr>
              </a:p>
            </p:txBody>
          </p:sp>
        </p:grpSp>
      </p:grpSp>
      <p:sp>
        <p:nvSpPr>
          <p:cNvPr id="8" name="pole tekstowe 7">
            <a:extLst>
              <a:ext uri="{FF2B5EF4-FFF2-40B4-BE49-F238E27FC236}">
                <a16:creationId xmlns:a16="http://schemas.microsoft.com/office/drawing/2014/main" id="{4B05F4B9-0ED8-34F6-2C42-1FC6FF23E6AC}"/>
              </a:ext>
            </a:extLst>
          </p:cNvPr>
          <p:cNvSpPr txBox="1"/>
          <p:nvPr/>
        </p:nvSpPr>
        <p:spPr>
          <a:xfrm>
            <a:off x="1299882" y="2200437"/>
            <a:ext cx="10093848" cy="3791872"/>
          </a:xfrm>
          <a:prstGeom prst="rect">
            <a:avLst/>
          </a:prstGeom>
          <a:noFill/>
        </p:spPr>
        <p:txBody>
          <a:bodyPr wrap="square">
            <a:spAutoFit/>
          </a:bodyPr>
          <a:lstStyle/>
          <a:p>
            <a:pPr algn="just">
              <a:lnSpc>
                <a:spcPct val="150000"/>
              </a:lnSpc>
            </a:pPr>
            <a:r>
              <a:rPr lang="pl-PL" dirty="0">
                <a:latin typeface="Aptos" panose="020B0004020202020204" pitchFamily="34" charset="0"/>
              </a:rPr>
              <a:t>Rodzina to nie tylko podstawowa grupa społeczna, to przede wszystkim wspólnota osób, </a:t>
            </a:r>
            <a:br>
              <a:rPr lang="pl-PL" dirty="0">
                <a:latin typeface="Aptos" panose="020B0004020202020204" pitchFamily="34" charset="0"/>
              </a:rPr>
            </a:br>
            <a:r>
              <a:rPr lang="pl-PL" dirty="0">
                <a:latin typeface="Aptos" panose="020B0004020202020204" pitchFamily="34" charset="0"/>
              </a:rPr>
              <a:t>którą cechują niepowtarzalne więzi: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podstawowe środowisko życia każdego człowieka;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wielowymiarowy system powiązanych elementów wzajemnie na siebie oddziałujących;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to w rodzinie rodzimy się, wzrastamy, dojrzewamy, kształtujemy swoją osobowość, a także starzejemy się;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odgrywa ważną rolę w budowaniu dojrzałości człowieka oraz doświadczaniu poczucia bezpieczeństwa.</a:t>
            </a:r>
          </a:p>
          <a:p>
            <a:pPr algn="just">
              <a:lnSpc>
                <a:spcPct val="150000"/>
              </a:lnSpc>
            </a:pPr>
            <a:endParaRPr lang="pl-PL" dirty="0">
              <a:latin typeface="Aptos" panose="020B0004020202020204" pitchFamily="34" charset="0"/>
            </a:endParaRPr>
          </a:p>
        </p:txBody>
      </p:sp>
      <p:pic>
        <p:nvPicPr>
          <p:cNvPr id="2" name="Obraz 1">
            <a:extLst>
              <a:ext uri="{FF2B5EF4-FFF2-40B4-BE49-F238E27FC236}">
                <a16:creationId xmlns:a16="http://schemas.microsoft.com/office/drawing/2014/main" id="{451FB4F9-6249-F92D-EC75-A8963D94F25C}"/>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02644976-32F8-658A-1CF6-22923E2ABB67}"/>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FE1668C2-2F8E-47F4-A157-6E1DE098C8B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263453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3BFF3-E8F0-B3BB-D289-478B45457296}"/>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8709C69B-A8E4-64A2-7F88-F13900F348A6}"/>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B87B57AA-1316-66EA-EFE1-F95A899F673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3344054-A3BC-378B-7C58-538DC98DCE73}"/>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5A200D25-D304-D204-7FB6-2AF3338E9FC3}"/>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Prowadzenie działań związanych z profilaktyką uzależnień</a:t>
                </a:r>
              </a:p>
            </p:txBody>
          </p:sp>
          <p:pic>
            <p:nvPicPr>
              <p:cNvPr id="18" name="Obraz 17" descr="Obraz zawierający Czcionka, tekst, Grafika, design&#10;&#10;Opis wygenerowany automatycznie">
                <a:extLst>
                  <a:ext uri="{FF2B5EF4-FFF2-40B4-BE49-F238E27FC236}">
                    <a16:creationId xmlns:a16="http://schemas.microsoft.com/office/drawing/2014/main" id="{2A4089E2-1CD0-EBC1-1BCC-931054B159A4}"/>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E00532BE-C589-34DD-492A-79B90934BAFC}"/>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C9ECD038-5215-8602-29EB-D1C59EF811E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89BA917A-A079-1E93-0BE9-76FF0F9FD48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C39056D-9F48-9753-9144-A2057EEC7E1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BDB32F1-81FC-DA4A-B5FA-41A10321BE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8D6DF551-F52F-4934-8BF7-CA497C01C2A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0D11AC1A-31A9-965D-C299-62ECCC06489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34920CFE-0F6C-3045-18F4-2A8AC304498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5AC2D928-D16C-9150-9150-17CF92C8EBF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37061F6-6247-E9D3-1BE7-DDF43747466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2B5073C-4832-64EC-5DB5-786E6722A62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8501BA9-9704-6B59-C146-7A10E1499AA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40</a:t>
                </a:fld>
                <a:endParaRPr lang="pl-PL" dirty="0">
                  <a:solidFill>
                    <a:schemeClr val="bg1"/>
                  </a:solidFill>
                </a:endParaRPr>
              </a:p>
            </p:txBody>
          </p:sp>
        </p:grpSp>
      </p:grpSp>
      <p:sp>
        <p:nvSpPr>
          <p:cNvPr id="4" name="pole tekstowe 3">
            <a:extLst>
              <a:ext uri="{FF2B5EF4-FFF2-40B4-BE49-F238E27FC236}">
                <a16:creationId xmlns:a16="http://schemas.microsoft.com/office/drawing/2014/main" id="{BA26FF3F-6EBC-9C96-E596-230D6F330867}"/>
              </a:ext>
            </a:extLst>
          </p:cNvPr>
          <p:cNvSpPr txBox="1"/>
          <p:nvPr/>
        </p:nvSpPr>
        <p:spPr>
          <a:xfrm>
            <a:off x="1234426" y="1819413"/>
            <a:ext cx="10359170" cy="4262449"/>
          </a:xfrm>
          <a:prstGeom prst="rect">
            <a:avLst/>
          </a:prstGeom>
          <a:noFill/>
        </p:spPr>
        <p:txBody>
          <a:bodyPr wrap="square">
            <a:spAutoFit/>
          </a:bodyPr>
          <a:lstStyle/>
          <a:p>
            <a:pPr algn="just">
              <a:lnSpc>
                <a:spcPct val="150000"/>
              </a:lnSpc>
            </a:pPr>
            <a:r>
              <a:rPr lang="pl-PL" sz="1400" dirty="0">
                <a:latin typeface="Aptos" panose="020B0004020202020204" pitchFamily="34" charset="0"/>
              </a:rPr>
              <a:t>Profilaktyka uzależnień koncentruje się w szczególności na podejmowaniu działań w zakresie:</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zwiększania dostępności pomocy terapeutycznej i rehabilitacyjnej dla osób uzależnionych;</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udzielania pomocy rodzinom, w których występują problemy uzależnień, zwłaszcza ochrony takich środowisk domowych przed przemocą;</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prowadzenia profilaktycznej działalności informacyjnej i edukacyjnej, skierowanej w szczególności do dzieci i młodzieży;</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ustalania zasad wydawania i cofania zezwoleń na sprzedaż alkoholu oraz kontroli zasad obrotu tymi napojami;</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wspomagania działalności podmiotów – stowarzyszeń, instytucji i osób fizycznych, które na terenie gminy zajmują się problematyką uzależnień;</a:t>
            </a:r>
          </a:p>
          <a:p>
            <a:pPr marL="285750" indent="-285750" algn="just">
              <a:lnSpc>
                <a:spcPct val="150000"/>
              </a:lnSpc>
              <a:buFont typeface="Wingdings" panose="05000000000000000000" pitchFamily="2" charset="2"/>
              <a:buChar char="ü"/>
            </a:pPr>
            <a:r>
              <a:rPr lang="pl-PL" sz="1400" dirty="0">
                <a:latin typeface="Aptos" panose="020B0004020202020204" pitchFamily="34" charset="0"/>
              </a:rPr>
              <a:t>prowadzenia punktów konsultacyjnych – jest to miejsce pierwszego kontaktu, odgrywające bardzo ważną funkcję zwłaszcza </a:t>
            </a:r>
            <a:br>
              <a:rPr lang="pl-PL" sz="1400" dirty="0">
                <a:latin typeface="Aptos" panose="020B0004020202020204" pitchFamily="34" charset="0"/>
              </a:rPr>
            </a:br>
            <a:r>
              <a:rPr lang="pl-PL" sz="1400" dirty="0">
                <a:latin typeface="Aptos" panose="020B0004020202020204" pitchFamily="34" charset="0"/>
              </a:rPr>
              <a:t>w tych gminach, w których nie ma placówki leczenia odwykowego. Punkty spełniają rolę pomostu łączącego mieszkańców danego terenu, na którym nie ma profesjonalnej oferty terapeutycznej, z zakładami lecznictwa odwykowego. Do zadań punktu należy przede wszystkim: dostarczanie informacji o możliwości podjęcia leczenia, motywowanie do leczenia, udzielanie wsparcia i pomocy psychospołecznej osobom po zakończonej terapii odwykowej oraz ich rodzinom.</a:t>
            </a:r>
          </a:p>
        </p:txBody>
      </p:sp>
      <p:pic>
        <p:nvPicPr>
          <p:cNvPr id="2" name="Obraz 1">
            <a:extLst>
              <a:ext uri="{FF2B5EF4-FFF2-40B4-BE49-F238E27FC236}">
                <a16:creationId xmlns:a16="http://schemas.microsoft.com/office/drawing/2014/main" id="{4DB0EEEC-78A4-6175-84AA-6FAAC179E7F7}"/>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75F81495-87AE-1DF1-F462-8C69F58EF387}"/>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9695DA15-AD02-CD29-94DF-577CE0CDF1E4}"/>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4052540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A82A5-C6D0-B327-A127-9E801FF000B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19599F5-1C82-AED9-56F7-AB983C76FA04}"/>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51D3958-87E0-5FA9-A568-C5AFBDF10F2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10433A06-5BDF-112B-F1BA-8618272EC90E}"/>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77B0C2C-1DA2-5406-14E3-39CAA28FCE1F}"/>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r>
                  <a:rPr lang="pl-PL" sz="1800" b="1" dirty="0">
                    <a:solidFill>
                      <a:srgbClr val="003096"/>
                    </a:solidFill>
                    <a:latin typeface="Aptos" panose="020B0004020202020204" pitchFamily="34" charset="0"/>
                  </a:rPr>
                  <a:t>Prowadzenie działań związanych z profilaktyką uzależnień</a:t>
                </a:r>
              </a:p>
            </p:txBody>
          </p:sp>
          <p:pic>
            <p:nvPicPr>
              <p:cNvPr id="18" name="Obraz 17" descr="Obraz zawierający Czcionka, tekst, Grafika, design&#10;&#10;Opis wygenerowany automatycznie">
                <a:extLst>
                  <a:ext uri="{FF2B5EF4-FFF2-40B4-BE49-F238E27FC236}">
                    <a16:creationId xmlns:a16="http://schemas.microsoft.com/office/drawing/2014/main" id="{57256EA3-A5EF-9C9F-5BB1-36AC636EB931}"/>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AAA5A0F-6C13-F786-C62B-7AA590010E10}"/>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44843C7D-3DA8-29D5-07A6-C90339A6AF3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FBB32EB0-4893-EE31-8716-F8DDF1B2FE20}"/>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CBE8128-CF94-FE29-8AEC-A750093ED35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CA02CD6-C728-932C-E585-911FDADD68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79C3F6D-6F03-D9E8-1F0B-7195D02849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DB3B1505-7939-180B-7615-D0C896B4C5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F4820BA-72CB-DA07-AF3E-C130DD708FB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0DB22A8-7679-2BF4-7D6C-779138914B1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F2313ABC-7DEB-DD94-8F37-158557B1D24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F4BE535-8E51-641A-ACA1-A9E6595BE3E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88012F46-907B-4EA2-0B83-EFE878431B8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41</a:t>
                </a:fld>
                <a:endParaRPr lang="pl-PL" dirty="0">
                  <a:solidFill>
                    <a:schemeClr val="bg1"/>
                  </a:solidFill>
                </a:endParaRPr>
              </a:p>
            </p:txBody>
          </p:sp>
        </p:grpSp>
      </p:grpSp>
      <p:sp>
        <p:nvSpPr>
          <p:cNvPr id="4" name="pole tekstowe 3">
            <a:extLst>
              <a:ext uri="{FF2B5EF4-FFF2-40B4-BE49-F238E27FC236}">
                <a16:creationId xmlns:a16="http://schemas.microsoft.com/office/drawing/2014/main" id="{641E829E-54DE-88BD-823F-A3AA1AF1B7B6}"/>
              </a:ext>
            </a:extLst>
          </p:cNvPr>
          <p:cNvSpPr txBox="1"/>
          <p:nvPr/>
        </p:nvSpPr>
        <p:spPr>
          <a:xfrm>
            <a:off x="1299882" y="2116231"/>
            <a:ext cx="10359170" cy="4207370"/>
          </a:xfrm>
          <a:prstGeom prst="rect">
            <a:avLst/>
          </a:prstGeom>
          <a:noFill/>
        </p:spPr>
        <p:txBody>
          <a:bodyPr wrap="square">
            <a:spAutoFit/>
          </a:bodyPr>
          <a:lstStyle/>
          <a:p>
            <a:pPr algn="just">
              <a:lnSpc>
                <a:spcPct val="150000"/>
              </a:lnSpc>
            </a:pPr>
            <a:r>
              <a:rPr lang="pl-PL" dirty="0">
                <a:latin typeface="Aptos" panose="020B0004020202020204" pitchFamily="34" charset="0"/>
              </a:rPr>
              <a:t>Szkody wynikające z uzależnienia dotyczące  nie tylko osób uzależnionych, ale również ich rodzin, </a:t>
            </a:r>
            <a:br>
              <a:rPr lang="pl-PL" dirty="0">
                <a:latin typeface="Aptos" panose="020B0004020202020204" pitchFamily="34" charset="0"/>
              </a:rPr>
            </a:br>
            <a:r>
              <a:rPr lang="pl-PL" dirty="0">
                <a:latin typeface="Aptos" panose="020B0004020202020204" pitchFamily="34" charset="0"/>
              </a:rPr>
              <a:t>w których często dochodzi do:</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przemocy;</a:t>
            </a:r>
          </a:p>
          <a:p>
            <a:pPr marL="285750" indent="-285750" algn="just">
              <a:lnSpc>
                <a:spcPct val="150000"/>
              </a:lnSpc>
              <a:buFont typeface="Wingdings" panose="05000000000000000000" pitchFamily="2" charset="2"/>
              <a:buChar char="ü"/>
            </a:pPr>
            <a:r>
              <a:rPr lang="pl-PL" dirty="0">
                <a:latin typeface="Aptos" panose="020B0004020202020204" pitchFamily="34" charset="0"/>
              </a:rPr>
              <a:t>zaniedbań;</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ubóstwa;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sytuacji powodujących chroniczny stres.</a:t>
            </a:r>
          </a:p>
          <a:p>
            <a:pPr algn="just">
              <a:lnSpc>
                <a:spcPct val="150000"/>
              </a:lnSpc>
            </a:pPr>
            <a:r>
              <a:rPr lang="pl-PL" dirty="0">
                <a:latin typeface="Aptos" panose="020B0004020202020204" pitchFamily="34" charset="0"/>
              </a:rPr>
              <a:t>Rodzina, w której funkcjonuje osoba uzależniona,  nie zaspokaja podstawowych potrzeb:</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emocjonalnych;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bezpieczeństwa i równowagi psychicznej;</a:t>
            </a:r>
          </a:p>
          <a:p>
            <a:pPr marL="285750" indent="-285750" algn="just">
              <a:lnSpc>
                <a:spcPct val="150000"/>
              </a:lnSpc>
              <a:buFont typeface="Wingdings" panose="05000000000000000000" pitchFamily="2" charset="2"/>
              <a:buChar char="ü"/>
            </a:pPr>
            <a:r>
              <a:rPr lang="pl-PL" dirty="0">
                <a:latin typeface="Aptos" panose="020B0004020202020204" pitchFamily="34" charset="0"/>
              </a:rPr>
              <a:t>nie realizuje funkcji  rodziny. </a:t>
            </a:r>
          </a:p>
        </p:txBody>
      </p:sp>
      <p:pic>
        <p:nvPicPr>
          <p:cNvPr id="2" name="Obraz 1">
            <a:extLst>
              <a:ext uri="{FF2B5EF4-FFF2-40B4-BE49-F238E27FC236}">
                <a16:creationId xmlns:a16="http://schemas.microsoft.com/office/drawing/2014/main" id="{E0436D80-711F-0516-9B5C-639C6210A544}"/>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82E24D62-33EB-B9D5-EBC6-E0C3A6E5F7E3}"/>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8" name="pole tekstowe 7">
            <a:extLst>
              <a:ext uri="{FF2B5EF4-FFF2-40B4-BE49-F238E27FC236}">
                <a16:creationId xmlns:a16="http://schemas.microsoft.com/office/drawing/2014/main" id="{A25C4C87-8955-C80B-ED3F-9BF7286CA672}"/>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8584069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691B5-FDF8-B6D0-DBBF-9EE61AD9A9DF}"/>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B5406E0-F46A-EA52-82E5-AEBA73A22BD6}"/>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1121C84-7D14-1F23-97E4-DC61CF09145B}"/>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A7BDF303-FABD-F94F-8F46-F1482DCF4CFC}"/>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D33DB7CD-6D56-6E70-8AC4-09D87DC13C05}"/>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14E984FF-FF75-D915-519D-BC53F1397FAF}"/>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4DD2900-CE64-1CD1-6AE5-809703D4B64E}"/>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E1A629BD-94AC-4728-6AD9-07C74AB523D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3369C184-81CA-8844-DFC1-3BBE4AE6CF9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365ADA43-2107-BC6D-D3DE-DAD7A2CFCC9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69ED91A-FF15-FCB1-A670-32B1A9F05C5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7A09E3B1-71BC-2EEF-6E4B-887BB0CB064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5793E95B-5987-622E-7B37-B0C8C7B462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7C674F83-D151-ABB9-A7B7-3029589A8F7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B8FC24A-E882-58F2-B4AA-6A6855EDBBC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E273C2F-A9A6-90E2-DD9B-2D277F5770B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BA3B0E2-DC37-C2FA-1B48-875A216762A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DD1E5F3-EE2C-F1DA-E986-7F083A21F8C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42</a:t>
                </a:fld>
                <a:endParaRPr lang="pl-PL" dirty="0">
                  <a:solidFill>
                    <a:schemeClr val="bg1"/>
                  </a:solidFill>
                </a:endParaRPr>
              </a:p>
            </p:txBody>
          </p:sp>
        </p:grpSp>
      </p:grpSp>
      <p:sp>
        <p:nvSpPr>
          <p:cNvPr id="4" name="pole tekstowe 3">
            <a:extLst>
              <a:ext uri="{FF2B5EF4-FFF2-40B4-BE49-F238E27FC236}">
                <a16:creationId xmlns:a16="http://schemas.microsoft.com/office/drawing/2014/main" id="{153459FB-2DDC-6547-6D04-5FA69CCA60D0}"/>
              </a:ext>
            </a:extLst>
          </p:cNvPr>
          <p:cNvSpPr txBox="1"/>
          <p:nvPr/>
        </p:nvSpPr>
        <p:spPr>
          <a:xfrm>
            <a:off x="1299882" y="2116231"/>
            <a:ext cx="10359170" cy="3378104"/>
          </a:xfrm>
          <a:prstGeom prst="rect">
            <a:avLst/>
          </a:prstGeom>
          <a:noFill/>
        </p:spPr>
        <p:txBody>
          <a:bodyPr wrap="square">
            <a:spAutoFit/>
          </a:bodyPr>
          <a:lstStyle/>
          <a:p>
            <a:pPr algn="just">
              <a:lnSpc>
                <a:spcPct val="150000"/>
              </a:lnSpc>
            </a:pPr>
            <a:r>
              <a:rPr lang="pl-PL" sz="1600" dirty="0"/>
              <a:t>Przemoc w środowisku domowym:</a:t>
            </a:r>
          </a:p>
          <a:p>
            <a:pPr marL="285750" indent="-285750" algn="just">
              <a:lnSpc>
                <a:spcPct val="150000"/>
              </a:lnSpc>
              <a:buFont typeface="Wingdings" panose="05000000000000000000" pitchFamily="2" charset="2"/>
              <a:buChar char="ü"/>
            </a:pPr>
            <a:r>
              <a:rPr lang="pl-PL" sz="1600" dirty="0"/>
              <a:t>należy do głównych zjawisk destruktywnych w życiu rodziny;</a:t>
            </a:r>
          </a:p>
          <a:p>
            <a:pPr marL="285750" indent="-285750" algn="just">
              <a:lnSpc>
                <a:spcPct val="150000"/>
              </a:lnSpc>
              <a:buFont typeface="Wingdings" panose="05000000000000000000" pitchFamily="2" charset="2"/>
              <a:buChar char="ü"/>
            </a:pPr>
            <a:r>
              <a:rPr lang="pl-PL" sz="1600" dirty="0"/>
              <a:t>ma szkodliwy wymiar zarówno dla systemu rodzinnego, jak i każdego z jej członków, włącznie </a:t>
            </a:r>
            <a:br>
              <a:rPr lang="pl-PL" sz="1600" dirty="0"/>
            </a:br>
            <a:r>
              <a:rPr lang="pl-PL" sz="1600" dirty="0"/>
              <a:t>ze sprawcą. </a:t>
            </a:r>
          </a:p>
          <a:p>
            <a:pPr algn="just">
              <a:lnSpc>
                <a:spcPct val="150000"/>
              </a:lnSpc>
            </a:pPr>
            <a:r>
              <a:rPr lang="pl-PL" sz="1600" dirty="0"/>
              <a:t>Praca  z rodziną dotkniętą problemem przemocy, koncentruje się na:</a:t>
            </a:r>
          </a:p>
          <a:p>
            <a:pPr marL="285750" indent="-285750" algn="just">
              <a:lnSpc>
                <a:spcPct val="150000"/>
              </a:lnSpc>
              <a:buFont typeface="Wingdings" panose="05000000000000000000" pitchFamily="2" charset="2"/>
              <a:buChar char="ü"/>
            </a:pPr>
            <a:r>
              <a:rPr lang="pl-PL" sz="1600" dirty="0"/>
              <a:t> rozwiązywaniu problemów związanych z przemocą;</a:t>
            </a:r>
          </a:p>
          <a:p>
            <a:pPr marL="285750" indent="-285750" algn="just">
              <a:lnSpc>
                <a:spcPct val="150000"/>
              </a:lnSpc>
              <a:buFont typeface="Wingdings" panose="05000000000000000000" pitchFamily="2" charset="2"/>
              <a:buChar char="ü"/>
            </a:pPr>
            <a:r>
              <a:rPr lang="pl-PL" sz="1600" dirty="0"/>
              <a:t> wprowadzaniu zmian służących ograniczaniu i całkowitej eliminacji czynników </a:t>
            </a:r>
            <a:r>
              <a:rPr lang="pl-PL" sz="1600" dirty="0" err="1"/>
              <a:t>przemocotwórczych</a:t>
            </a:r>
            <a:r>
              <a:rPr lang="pl-PL" sz="1600" dirty="0"/>
              <a:t>. </a:t>
            </a:r>
          </a:p>
          <a:p>
            <a:pPr algn="just">
              <a:lnSpc>
                <a:spcPct val="150000"/>
              </a:lnSpc>
            </a:pPr>
            <a:r>
              <a:rPr lang="pl-PL" sz="1600" dirty="0"/>
              <a:t>Pozostaje ona w ścisłym związku z innymi działaniami społecznymi, włącznie z terapeutycznym wspomaganiem procesu zmiany człowieka. </a:t>
            </a:r>
          </a:p>
        </p:txBody>
      </p:sp>
      <p:sp>
        <p:nvSpPr>
          <p:cNvPr id="8" name="pole tekstowe 7">
            <a:extLst>
              <a:ext uri="{FF2B5EF4-FFF2-40B4-BE49-F238E27FC236}">
                <a16:creationId xmlns:a16="http://schemas.microsoft.com/office/drawing/2014/main" id="{0CE54B89-B1F0-D8EC-414C-7DB8A68A9F96}"/>
              </a:ext>
            </a:extLst>
          </p:cNvPr>
          <p:cNvSpPr txBox="1"/>
          <p:nvPr/>
        </p:nvSpPr>
        <p:spPr>
          <a:xfrm>
            <a:off x="1081837" y="1224339"/>
            <a:ext cx="6223958" cy="369332"/>
          </a:xfrm>
          <a:prstGeom prst="rect">
            <a:avLst/>
          </a:prstGeom>
          <a:noFill/>
        </p:spPr>
        <p:txBody>
          <a:bodyPr wrap="square">
            <a:spAutoFit/>
          </a:bodyPr>
          <a:lstStyle/>
          <a:p>
            <a:r>
              <a:rPr lang="pl-PL" b="1" dirty="0">
                <a:solidFill>
                  <a:srgbClr val="003096"/>
                </a:solidFill>
                <a:latin typeface="Aptos" panose="020B0004020202020204" pitchFamily="34" charset="0"/>
              </a:rPr>
              <a:t>Metodyka pracy z rodzinami zagrożonymi przemocą</a:t>
            </a:r>
          </a:p>
        </p:txBody>
      </p:sp>
      <p:pic>
        <p:nvPicPr>
          <p:cNvPr id="2" name="Obraz 1">
            <a:extLst>
              <a:ext uri="{FF2B5EF4-FFF2-40B4-BE49-F238E27FC236}">
                <a16:creationId xmlns:a16="http://schemas.microsoft.com/office/drawing/2014/main" id="{91DB039D-F821-CE9F-E2B4-8FC39B241785}"/>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E69A583E-9ED2-7162-8CBE-71C8FA46CB0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19DB709E-03B2-6B0D-AEA3-90EBAD958299}"/>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322325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76DF6-268D-4F88-7B3D-9B1409A641C2}"/>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A4DE1D8-9066-0B5A-93E3-B2F576AE672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43</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9E232AAD-7D25-7B70-F5BF-BEE503EFA4C7}"/>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A1BBF6A-4593-8C92-A9B3-B606E4915299}"/>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18CA4214-71C2-F06D-3E51-19E1E10E56C8}"/>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8F791E5D-8D39-7A51-DA41-49DC831F32FB}"/>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62FB474-5042-9C3D-D16B-F3748C6D0379}"/>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E387EC11-AF19-8C02-5C81-8E5B9A3EB24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AF156F2A-894D-A04B-D1F9-2940E25D986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227ABC5-1111-A777-322B-F7B6DE7F60C0}"/>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3866FF41-7F6A-6B10-3744-85C11CC73FA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1A36C24-D3A5-7BFE-0A46-9A05E6AF7DD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0B26F7E-31B3-7F58-37DF-DCFAABC8B79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182B3FA-30BB-A7D7-6AE7-58BCDA295E8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1384C36-893A-848E-8EBB-499E51E52B1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81AA04A-3C60-2FB2-286B-84D7DC36A1D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21B7135-A9B6-65FC-1723-F60177510BB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CB50BF82-0607-C6E2-2B49-99B2D14E3CB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43</a:t>
                </a:fld>
                <a:endParaRPr lang="pl-PL" dirty="0">
                  <a:solidFill>
                    <a:schemeClr val="bg1"/>
                  </a:solidFill>
                </a:endParaRPr>
              </a:p>
            </p:txBody>
          </p:sp>
        </p:grpSp>
      </p:grpSp>
      <p:sp>
        <p:nvSpPr>
          <p:cNvPr id="4" name="pole tekstowe 3">
            <a:extLst>
              <a:ext uri="{FF2B5EF4-FFF2-40B4-BE49-F238E27FC236}">
                <a16:creationId xmlns:a16="http://schemas.microsoft.com/office/drawing/2014/main" id="{2C773E97-3AA4-37E2-B27A-13A726766CB7}"/>
              </a:ext>
            </a:extLst>
          </p:cNvPr>
          <p:cNvSpPr txBox="1"/>
          <p:nvPr/>
        </p:nvSpPr>
        <p:spPr>
          <a:xfrm>
            <a:off x="1299882" y="2116231"/>
            <a:ext cx="10359170" cy="3747436"/>
          </a:xfrm>
          <a:prstGeom prst="rect">
            <a:avLst/>
          </a:prstGeom>
          <a:noFill/>
        </p:spPr>
        <p:txBody>
          <a:bodyPr wrap="square">
            <a:spAutoFit/>
          </a:bodyPr>
          <a:lstStyle/>
          <a:p>
            <a:pPr algn="just">
              <a:lnSpc>
                <a:spcPct val="150000"/>
              </a:lnSpc>
            </a:pPr>
            <a:r>
              <a:rPr lang="pl-PL" sz="1600" u="sng" dirty="0">
                <a:latin typeface="Aptos" panose="020B0004020202020204" pitchFamily="34" charset="0"/>
              </a:rPr>
              <a:t>Celem głównym  działań podejmowanych w tym zakresie będzie:</a:t>
            </a:r>
          </a:p>
          <a:p>
            <a:pPr algn="just">
              <a:lnSpc>
                <a:spcPct val="150000"/>
              </a:lnSpc>
            </a:pPr>
            <a:r>
              <a:rPr lang="pl-PL" sz="1600" dirty="0">
                <a:latin typeface="Aptos" panose="020B0004020202020204" pitchFamily="34" charset="0"/>
              </a:rPr>
              <a:t>Zmiana funkcjonowania osobistego i społecznego rodziny zagrożonej przemocą lub poszczególnych jej członków. </a:t>
            </a:r>
          </a:p>
          <a:p>
            <a:pPr algn="just">
              <a:lnSpc>
                <a:spcPct val="150000"/>
              </a:lnSpc>
            </a:pPr>
            <a:r>
              <a:rPr lang="pl-PL" sz="1600" u="sng" dirty="0">
                <a:latin typeface="Aptos" panose="020B0004020202020204" pitchFamily="34" charset="0"/>
              </a:rPr>
              <a:t>Celami szczegółowymi natomiast będą:</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zmotywowanie do zmiany w kierunku rozwiązywania problemów, które mogą prowadzić do  przemocy;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wzmocnienie wewnętrznych więzi personalnych rodziny z uwzględnieniem specyfiki mechanizmów przemocy;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wykorzystanie potencjału rodziny i poszczególnych jej członków dla zapobiegania wystąpienia przemocy;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podniesienie poczucia własnej wartości poszczególnych członków rodziny;</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rozwój umiejętności zachowania asertywnego;</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podniesienie kompetencji  osoby zagrożonej  doznaniem przemocy w zakresie możliwych działań ratunkowych, np. opracowanie własnych strategii bezpieczeństwa, znajomość lokalnych zasobów pomocy.</a:t>
            </a:r>
          </a:p>
        </p:txBody>
      </p:sp>
      <p:pic>
        <p:nvPicPr>
          <p:cNvPr id="2" name="Obraz 1">
            <a:extLst>
              <a:ext uri="{FF2B5EF4-FFF2-40B4-BE49-F238E27FC236}">
                <a16:creationId xmlns:a16="http://schemas.microsoft.com/office/drawing/2014/main" id="{7DC59DA1-6C70-1441-05E0-C7A48B048CAF}"/>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2957656F-9844-30A3-6FFD-E951BD6E30C6}"/>
              </a:ext>
            </a:extLst>
          </p:cNvPr>
          <p:cNvSpPr txBox="1"/>
          <p:nvPr/>
        </p:nvSpPr>
        <p:spPr>
          <a:xfrm>
            <a:off x="1081837" y="1224339"/>
            <a:ext cx="6223958" cy="369332"/>
          </a:xfrm>
          <a:prstGeom prst="rect">
            <a:avLst/>
          </a:prstGeom>
          <a:noFill/>
        </p:spPr>
        <p:txBody>
          <a:bodyPr wrap="square">
            <a:spAutoFit/>
          </a:bodyPr>
          <a:lstStyle/>
          <a:p>
            <a:r>
              <a:rPr lang="pl-PL" b="1" dirty="0">
                <a:solidFill>
                  <a:srgbClr val="003096"/>
                </a:solidFill>
                <a:latin typeface="Aptos" panose="020B0004020202020204" pitchFamily="34" charset="0"/>
              </a:rPr>
              <a:t>Metodyka pracy z rodzinami zagrożonymi przemocą</a:t>
            </a:r>
          </a:p>
        </p:txBody>
      </p:sp>
      <p:pic>
        <p:nvPicPr>
          <p:cNvPr id="7" name="Obraz 6">
            <a:extLst>
              <a:ext uri="{FF2B5EF4-FFF2-40B4-BE49-F238E27FC236}">
                <a16:creationId xmlns:a16="http://schemas.microsoft.com/office/drawing/2014/main" id="{3CED6F12-8ABE-4DC1-AA47-42AC487737CE}"/>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28002961-D287-4CD0-316F-422F686D92E1}"/>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1272043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DCFC4-907B-8524-721D-2E78663085C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2FC0FBF-5946-F0F8-C06E-516B58CAF702}"/>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44</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A596545-774D-AF02-407F-E4F5697114E1}"/>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68FC7E4-D0D2-51CA-CF2F-D0728186965D}"/>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234A8C46-1096-3278-8486-85882D35EB3F}"/>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65547F07-4571-CF8A-4FBC-7CD200B7A435}"/>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2D29D4D-4C95-7352-7A4A-FEBED2A5EF9D}"/>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C8091042-5EE5-3049-D6F4-1504D9988A13}"/>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7ADA7968-9F31-2247-B8D2-2382FE8AEC8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70D41AEF-BFD6-E6B9-209F-3541EA0AC80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79E69CC-DCF5-9A16-85C7-155A3B5E59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02740209-1722-1365-2DDD-76DED3F9F68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69D59D87-B3B8-0653-9ACD-A99FABA955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BDA2AA7-9F60-D0F3-E63D-08CFDF8D3A1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5B0B686-CD64-A677-0DA7-004337D8E30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D78469CC-522E-9BD9-3B50-C0B712B2476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C69D7DE-A46F-C8F7-1894-EEEAA0EF628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7088269B-3B8D-CE93-2E42-2F355CACDF21}"/>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44</a:t>
                </a:fld>
                <a:endParaRPr lang="pl-PL" dirty="0">
                  <a:solidFill>
                    <a:schemeClr val="bg1"/>
                  </a:solidFill>
                </a:endParaRPr>
              </a:p>
            </p:txBody>
          </p:sp>
        </p:grpSp>
      </p:grpSp>
      <p:sp>
        <p:nvSpPr>
          <p:cNvPr id="4" name="pole tekstowe 3">
            <a:extLst>
              <a:ext uri="{FF2B5EF4-FFF2-40B4-BE49-F238E27FC236}">
                <a16:creationId xmlns:a16="http://schemas.microsoft.com/office/drawing/2014/main" id="{3854AFBE-85B7-0AD2-5FA4-3ACFB0AF9461}"/>
              </a:ext>
            </a:extLst>
          </p:cNvPr>
          <p:cNvSpPr txBox="1"/>
          <p:nvPr/>
        </p:nvSpPr>
        <p:spPr>
          <a:xfrm>
            <a:off x="1299882" y="1951468"/>
            <a:ext cx="10359170" cy="4119526"/>
          </a:xfrm>
          <a:prstGeom prst="rect">
            <a:avLst/>
          </a:prstGeom>
          <a:noFill/>
        </p:spPr>
        <p:txBody>
          <a:bodyPr wrap="square">
            <a:spAutoFit/>
          </a:bodyPr>
          <a:lstStyle/>
          <a:p>
            <a:pPr algn="just">
              <a:lnSpc>
                <a:spcPct val="150000"/>
              </a:lnSpc>
            </a:pPr>
            <a:r>
              <a:rPr lang="pl-PL" sz="1600" u="sng" dirty="0">
                <a:latin typeface="Aptos" panose="020B0004020202020204" pitchFamily="34" charset="0"/>
              </a:rPr>
              <a:t>Etapy postepowania metodycznego w pracy z rodzinami zagrożonymi przemocą:</a:t>
            </a:r>
          </a:p>
          <a:p>
            <a:pPr algn="just">
              <a:lnSpc>
                <a:spcPct val="150000"/>
              </a:lnSpc>
            </a:pPr>
            <a:endParaRPr lang="pl-PL" sz="1600" u="sng" dirty="0">
              <a:latin typeface="Aptos" panose="020B0004020202020204" pitchFamily="34" charset="0"/>
            </a:endParaRPr>
          </a:p>
          <a:p>
            <a:pPr algn="just">
              <a:lnSpc>
                <a:spcPct val="150000"/>
              </a:lnSpc>
            </a:pPr>
            <a:r>
              <a:rPr lang="pl-PL" sz="1600" b="1" dirty="0">
                <a:latin typeface="Aptos" panose="020B0004020202020204" pitchFamily="34" charset="0"/>
              </a:rPr>
              <a:t>Etap I – </a:t>
            </a:r>
            <a:r>
              <a:rPr lang="pl-PL" sz="1600" dirty="0">
                <a:latin typeface="Aptos" panose="020B0004020202020204" pitchFamily="34" charset="0"/>
              </a:rPr>
              <a:t>Przeprowadzenie diagnozy, która koncentruje się na zgromadzeniu informacji koniecznych do ustalenia stanu faktycznego oraz  odczuć i oczekiwań osoby/rodziny zagrożonej przemocą, jej problemów i zasobów;</a:t>
            </a:r>
          </a:p>
          <a:p>
            <a:pPr algn="just">
              <a:lnSpc>
                <a:spcPct val="150000"/>
              </a:lnSpc>
            </a:pPr>
            <a:endParaRPr lang="pl-PL" sz="1600" dirty="0">
              <a:latin typeface="Aptos" panose="020B0004020202020204" pitchFamily="34" charset="0"/>
            </a:endParaRPr>
          </a:p>
          <a:p>
            <a:pPr algn="just">
              <a:lnSpc>
                <a:spcPct val="150000"/>
              </a:lnSpc>
            </a:pPr>
            <a:r>
              <a:rPr lang="pl-PL" sz="1600" b="1" dirty="0">
                <a:latin typeface="Aptos" panose="020B0004020202020204" pitchFamily="34" charset="0"/>
              </a:rPr>
              <a:t>Etap II - </a:t>
            </a:r>
            <a:r>
              <a:rPr lang="pl-PL" sz="1600" dirty="0">
                <a:latin typeface="Aptos" panose="020B0004020202020204" pitchFamily="34" charset="0"/>
              </a:rPr>
              <a:t>Wyznaczenie celów działania, celu głównego i celów szczegółowych, z uwzględnieniem zasady SMART;</a:t>
            </a:r>
          </a:p>
          <a:p>
            <a:pPr algn="just">
              <a:lnSpc>
                <a:spcPct val="150000"/>
              </a:lnSpc>
            </a:pPr>
            <a:endParaRPr lang="pl-PL" sz="1600" dirty="0">
              <a:latin typeface="Aptos" panose="020B0004020202020204" pitchFamily="34" charset="0"/>
            </a:endParaRPr>
          </a:p>
          <a:p>
            <a:pPr>
              <a:lnSpc>
                <a:spcPct val="150000"/>
              </a:lnSpc>
            </a:pPr>
            <a:r>
              <a:rPr lang="pl-PL" sz="1600" dirty="0">
                <a:latin typeface="Aptos" panose="020B0004020202020204" pitchFamily="34" charset="0"/>
              </a:rPr>
              <a:t> </a:t>
            </a:r>
            <a:r>
              <a:rPr lang="pl-PL" sz="1600" b="1" dirty="0">
                <a:latin typeface="Aptos" panose="020B0004020202020204" pitchFamily="34" charset="0"/>
              </a:rPr>
              <a:t>Etap III  -  </a:t>
            </a:r>
            <a:r>
              <a:rPr lang="pl-PL" sz="1600" dirty="0">
                <a:latin typeface="Aptos" panose="020B0004020202020204" pitchFamily="34" charset="0"/>
              </a:rPr>
              <a:t>Opracowanie planu działania, który określi szczegółowe działania ukierunkowane na przeciwdziałanie wystąpieniu przemocy domowej;</a:t>
            </a:r>
          </a:p>
          <a:p>
            <a:pPr>
              <a:lnSpc>
                <a:spcPct val="150000"/>
              </a:lnSpc>
            </a:pPr>
            <a:br>
              <a:rPr lang="pl-PL" sz="1600" dirty="0">
                <a:latin typeface="Aptos" panose="020B0004020202020204" pitchFamily="34" charset="0"/>
              </a:rPr>
            </a:br>
            <a:endParaRPr lang="pl-PL" sz="1600" dirty="0">
              <a:latin typeface="Aptos" panose="020B0004020202020204" pitchFamily="34" charset="0"/>
            </a:endParaRPr>
          </a:p>
        </p:txBody>
      </p:sp>
      <p:pic>
        <p:nvPicPr>
          <p:cNvPr id="2" name="Obraz 1">
            <a:extLst>
              <a:ext uri="{FF2B5EF4-FFF2-40B4-BE49-F238E27FC236}">
                <a16:creationId xmlns:a16="http://schemas.microsoft.com/office/drawing/2014/main" id="{2D6780FE-D987-94B2-9323-B44E47CE10E4}"/>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D8A1F31A-07FB-CC49-3E33-52C9564E311F}"/>
              </a:ext>
            </a:extLst>
          </p:cNvPr>
          <p:cNvSpPr txBox="1"/>
          <p:nvPr/>
        </p:nvSpPr>
        <p:spPr>
          <a:xfrm>
            <a:off x="1081837" y="1224339"/>
            <a:ext cx="6223958" cy="369332"/>
          </a:xfrm>
          <a:prstGeom prst="rect">
            <a:avLst/>
          </a:prstGeom>
          <a:noFill/>
        </p:spPr>
        <p:txBody>
          <a:bodyPr wrap="square">
            <a:spAutoFit/>
          </a:bodyPr>
          <a:lstStyle/>
          <a:p>
            <a:r>
              <a:rPr lang="pl-PL" b="1" dirty="0">
                <a:solidFill>
                  <a:srgbClr val="003096"/>
                </a:solidFill>
                <a:latin typeface="Aptos" panose="020B0004020202020204" pitchFamily="34" charset="0"/>
              </a:rPr>
              <a:t>Metodyka pracy z rodzinami zagrożonymi przemocą</a:t>
            </a:r>
          </a:p>
        </p:txBody>
      </p:sp>
      <p:pic>
        <p:nvPicPr>
          <p:cNvPr id="7" name="Obraz 6">
            <a:extLst>
              <a:ext uri="{FF2B5EF4-FFF2-40B4-BE49-F238E27FC236}">
                <a16:creationId xmlns:a16="http://schemas.microsoft.com/office/drawing/2014/main" id="{98061CA5-4B43-B3E1-EF5B-59835EE69F6E}"/>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1E42878C-58BA-3FD5-8AEC-C22FD5C65874}"/>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5312552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1FFD1-E3F6-4F7F-3F2D-B99A2C78125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40B59A6-5283-D08D-37AC-627F9F8F205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76E48BB5-B557-2AE1-D12F-28DACB97409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42B5FDA6-589B-B8AD-2592-6A27A07A8F45}"/>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A0465D0-349E-6B88-5A33-E8D5D6A5AA34}"/>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7ECF7E82-9C29-6F9A-3FA5-A829B29D3A64}"/>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0D0DEF76-3623-EB27-AF77-924CBAFEAB24}"/>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E85AAC0C-1D8E-136A-E9D2-46BC67076582}"/>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D4E5EFF-6336-02AD-2D3B-A8565B2B2664}"/>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72F4437-9AF8-A182-3786-1723A4685A4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1DD8CAE-B988-16C2-8AF2-2A492D18A2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D54E6C0-576E-B120-0AED-1226EFB751B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AF3A578E-7157-46C4-3F70-1A7BA188EF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82096BF-DE5A-8E36-17F2-D1F0F32DB3D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AEB32B4-BBE0-FCBD-F843-E8128110BE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ABF2E99C-066E-CE53-3C62-C6E3DD5D4B7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82380F3-1992-0FCD-D333-4F31DC60F7B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E70A4230-7102-037D-8847-C739AB67229D}"/>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45</a:t>
                </a:fld>
                <a:endParaRPr lang="pl-PL" dirty="0">
                  <a:solidFill>
                    <a:schemeClr val="bg1"/>
                  </a:solidFill>
                </a:endParaRPr>
              </a:p>
            </p:txBody>
          </p:sp>
        </p:grpSp>
      </p:grpSp>
      <p:sp>
        <p:nvSpPr>
          <p:cNvPr id="4" name="pole tekstowe 3">
            <a:extLst>
              <a:ext uri="{FF2B5EF4-FFF2-40B4-BE49-F238E27FC236}">
                <a16:creationId xmlns:a16="http://schemas.microsoft.com/office/drawing/2014/main" id="{D93C2E2B-067F-E1A5-843B-2AD2A3B966B0}"/>
              </a:ext>
            </a:extLst>
          </p:cNvPr>
          <p:cNvSpPr txBox="1"/>
          <p:nvPr/>
        </p:nvSpPr>
        <p:spPr>
          <a:xfrm>
            <a:off x="1299882" y="2116231"/>
            <a:ext cx="10359170" cy="3378104"/>
          </a:xfrm>
          <a:prstGeom prst="rect">
            <a:avLst/>
          </a:prstGeom>
          <a:noFill/>
        </p:spPr>
        <p:txBody>
          <a:bodyPr wrap="square">
            <a:spAutoFit/>
          </a:bodyPr>
          <a:lstStyle/>
          <a:p>
            <a:pPr algn="just">
              <a:lnSpc>
                <a:spcPct val="150000"/>
              </a:lnSpc>
            </a:pPr>
            <a:endParaRPr lang="pl-PL" sz="1600" dirty="0">
              <a:latin typeface="Aptos" panose="020B0004020202020204" pitchFamily="34" charset="0"/>
            </a:endParaRPr>
          </a:p>
          <a:p>
            <a:pPr algn="just">
              <a:lnSpc>
                <a:spcPct val="150000"/>
              </a:lnSpc>
            </a:pPr>
            <a:r>
              <a:rPr lang="pl-PL" sz="1600" b="1" dirty="0">
                <a:latin typeface="Aptos" panose="020B0004020202020204" pitchFamily="34" charset="0"/>
              </a:rPr>
              <a:t>Etap IV  - </a:t>
            </a:r>
            <a:r>
              <a:rPr lang="pl-PL" sz="1600" dirty="0">
                <a:latin typeface="Aptos" panose="020B0004020202020204" pitchFamily="34" charset="0"/>
              </a:rPr>
              <a:t>Realizacja planu działania, która koncentruje się na  podejmowaniu zaplanowanych działań prowadzących do realizacji określonych celów;</a:t>
            </a:r>
          </a:p>
          <a:p>
            <a:pPr algn="just">
              <a:lnSpc>
                <a:spcPct val="150000"/>
              </a:lnSpc>
            </a:pPr>
            <a:endParaRPr lang="pl-PL" sz="1600" dirty="0">
              <a:latin typeface="Aptos" panose="020B0004020202020204" pitchFamily="34" charset="0"/>
            </a:endParaRPr>
          </a:p>
          <a:p>
            <a:pPr algn="just">
              <a:lnSpc>
                <a:spcPct val="150000"/>
              </a:lnSpc>
            </a:pPr>
            <a:r>
              <a:rPr lang="pl-PL" sz="1600" b="1" dirty="0">
                <a:latin typeface="Aptos" panose="020B0004020202020204" pitchFamily="34" charset="0"/>
              </a:rPr>
              <a:t>Etap V – </a:t>
            </a:r>
            <a:r>
              <a:rPr lang="pl-PL" sz="1600" dirty="0">
                <a:latin typeface="Aptos" panose="020B0004020202020204" pitchFamily="34" charset="0"/>
              </a:rPr>
              <a:t>Monitoring, który sprowadza się do  systematycznej i ciągłej analizy postępów w realizacji planu działania;</a:t>
            </a:r>
          </a:p>
          <a:p>
            <a:pPr algn="just">
              <a:lnSpc>
                <a:spcPct val="150000"/>
              </a:lnSpc>
            </a:pPr>
            <a:endParaRPr lang="pl-PL" sz="1600" dirty="0">
              <a:latin typeface="Aptos" panose="020B0004020202020204" pitchFamily="34" charset="0"/>
            </a:endParaRPr>
          </a:p>
          <a:p>
            <a:pPr algn="just">
              <a:lnSpc>
                <a:spcPct val="150000"/>
              </a:lnSpc>
            </a:pPr>
            <a:r>
              <a:rPr lang="pl-PL" sz="1600" b="1" dirty="0">
                <a:latin typeface="Aptos" panose="020B0004020202020204" pitchFamily="34" charset="0"/>
              </a:rPr>
              <a:t>Etap VI – </a:t>
            </a:r>
            <a:r>
              <a:rPr lang="pl-PL" sz="1600" dirty="0">
                <a:latin typeface="Aptos" panose="020B0004020202020204" pitchFamily="34" charset="0"/>
              </a:rPr>
              <a:t>Ewaluacja, która jest  procesem polegającym na sprawdzeniu i ocenie czy dane działania przyniosły oczekiwane rezultaty, co przyczyniło się do ich osiągnięcia, a co było barierą.</a:t>
            </a:r>
          </a:p>
          <a:p>
            <a:pPr algn="just">
              <a:lnSpc>
                <a:spcPct val="150000"/>
              </a:lnSpc>
            </a:pPr>
            <a:endParaRPr lang="pl-PL" sz="1600" dirty="0"/>
          </a:p>
        </p:txBody>
      </p:sp>
      <p:pic>
        <p:nvPicPr>
          <p:cNvPr id="2" name="Obraz 1">
            <a:extLst>
              <a:ext uri="{FF2B5EF4-FFF2-40B4-BE49-F238E27FC236}">
                <a16:creationId xmlns:a16="http://schemas.microsoft.com/office/drawing/2014/main" id="{6B6EAE7B-2DA2-D1B2-022C-1E10E2ABF0E8}"/>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AEC63C27-EE37-A303-8537-EA32B7341B35}"/>
              </a:ext>
            </a:extLst>
          </p:cNvPr>
          <p:cNvSpPr txBox="1"/>
          <p:nvPr/>
        </p:nvSpPr>
        <p:spPr>
          <a:xfrm>
            <a:off x="1081837" y="1224339"/>
            <a:ext cx="6223958" cy="369332"/>
          </a:xfrm>
          <a:prstGeom prst="rect">
            <a:avLst/>
          </a:prstGeom>
          <a:noFill/>
        </p:spPr>
        <p:txBody>
          <a:bodyPr wrap="square">
            <a:spAutoFit/>
          </a:bodyPr>
          <a:lstStyle/>
          <a:p>
            <a:r>
              <a:rPr lang="pl-PL" b="1" dirty="0">
                <a:solidFill>
                  <a:srgbClr val="003096"/>
                </a:solidFill>
                <a:latin typeface="Aptos" panose="020B0004020202020204" pitchFamily="34" charset="0"/>
              </a:rPr>
              <a:t>Metodyka pracy z rodzinami zagrożonymi przemocą</a:t>
            </a:r>
          </a:p>
        </p:txBody>
      </p:sp>
      <p:pic>
        <p:nvPicPr>
          <p:cNvPr id="7" name="Obraz 6">
            <a:extLst>
              <a:ext uri="{FF2B5EF4-FFF2-40B4-BE49-F238E27FC236}">
                <a16:creationId xmlns:a16="http://schemas.microsoft.com/office/drawing/2014/main" id="{6F22BA5C-7EF8-FCFF-30A8-1D9D76544154}"/>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AA464552-DEE1-AEBF-BB5B-C75554AA292F}"/>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0622360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6593C-8BEC-81CE-1706-E0F6DC3EA40D}"/>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162FC0FC-B46A-DB44-BDF7-8493B00CB868}"/>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7759F58-A544-560B-8374-1DC66C5F53DB}"/>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4060545F-5926-9C6B-1473-CA83796395A2}"/>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87C65768-025A-71B0-5893-3BB3D4C39877}"/>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3E46BAAE-E2B3-CCDF-7258-F93B0CD89AB4}"/>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58624C42-8890-9BA1-953A-7C516A6DEB36}"/>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30407BA9-DF26-7AB9-3B8F-8F606F82E804}"/>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5A0A36C5-34CC-B938-BB6A-068EB664212F}"/>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95D685D-61C5-52CA-AC90-C621066CB41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91D71AB-A0A8-037B-EF33-2FE6154C2BE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D1DCAB65-F607-4B8F-D538-B0BD342A20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F9612D84-CC2E-D810-5979-7B4EFA7B1A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F5E61B4-C420-27EC-1481-61A1ACAE224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DF6E6A84-3904-9BD2-CD28-72816265505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F8B71F75-6E01-4CA7-EEB0-27943B9472DE}"/>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E78C7F3-0B7E-A61E-4073-9972123455A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F122C10A-4E63-F57C-6CF2-F0E6A0ECD167}"/>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46</a:t>
                </a:fld>
                <a:endParaRPr lang="pl-PL" dirty="0">
                  <a:solidFill>
                    <a:schemeClr val="bg1"/>
                  </a:solidFill>
                </a:endParaRPr>
              </a:p>
            </p:txBody>
          </p:sp>
        </p:grpSp>
      </p:grpSp>
      <p:sp>
        <p:nvSpPr>
          <p:cNvPr id="4" name="pole tekstowe 3">
            <a:extLst>
              <a:ext uri="{FF2B5EF4-FFF2-40B4-BE49-F238E27FC236}">
                <a16:creationId xmlns:a16="http://schemas.microsoft.com/office/drawing/2014/main" id="{AEC5FBEE-4248-5F7C-D720-AD6E069206DD}"/>
              </a:ext>
            </a:extLst>
          </p:cNvPr>
          <p:cNvSpPr txBox="1"/>
          <p:nvPr/>
        </p:nvSpPr>
        <p:spPr>
          <a:xfrm>
            <a:off x="1299882" y="2116231"/>
            <a:ext cx="10359170" cy="3339119"/>
          </a:xfrm>
          <a:prstGeom prst="rect">
            <a:avLst/>
          </a:prstGeom>
          <a:noFill/>
        </p:spPr>
        <p:txBody>
          <a:bodyPr wrap="square">
            <a:spAutoFit/>
          </a:bodyPr>
          <a:lstStyle/>
          <a:p>
            <a:pPr algn="just">
              <a:lnSpc>
                <a:spcPct val="150000"/>
              </a:lnSpc>
            </a:pPr>
            <a:r>
              <a:rPr lang="pl-PL" sz="1600" dirty="0">
                <a:latin typeface="Aptos" panose="020B0004020202020204" pitchFamily="34" charset="0"/>
              </a:rPr>
              <a:t>Kierunkiem podejmowanych działań w zakresie przeciwdziałania przemocy domowej jest podejście oparte </a:t>
            </a:r>
            <a:br>
              <a:rPr lang="pl-PL" sz="1600" dirty="0">
                <a:latin typeface="Aptos" panose="020B0004020202020204" pitchFamily="34" charset="0"/>
              </a:rPr>
            </a:br>
            <a:r>
              <a:rPr lang="pl-PL" sz="1600" dirty="0">
                <a:latin typeface="Aptos" panose="020B0004020202020204" pitchFamily="34" charset="0"/>
              </a:rPr>
              <a:t>na założeniu:</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 interdyscyplinarności;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międzysektorowości;</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 kooperacji służb;</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kompleksowości;</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skuteczności.</a:t>
            </a:r>
          </a:p>
          <a:p>
            <a:pPr algn="just">
              <a:lnSpc>
                <a:spcPct val="150000"/>
              </a:lnSpc>
            </a:pPr>
            <a:endParaRPr lang="pl-PL" sz="1600" dirty="0">
              <a:latin typeface="Aptos" panose="020B0004020202020204" pitchFamily="34" charset="0"/>
            </a:endParaRPr>
          </a:p>
          <a:p>
            <a:pPr algn="r">
              <a:lnSpc>
                <a:spcPct val="150000"/>
              </a:lnSpc>
            </a:pPr>
            <a:r>
              <a:rPr lang="pl-PL" sz="1400" dirty="0">
                <a:latin typeface="Aptos" panose="020B0004020202020204" pitchFamily="34" charset="0"/>
              </a:rPr>
              <a:t>Modele kooperacji. Księga Rekomendacyjna </a:t>
            </a:r>
          </a:p>
        </p:txBody>
      </p:sp>
      <p:pic>
        <p:nvPicPr>
          <p:cNvPr id="2" name="Obraz 1">
            <a:extLst>
              <a:ext uri="{FF2B5EF4-FFF2-40B4-BE49-F238E27FC236}">
                <a16:creationId xmlns:a16="http://schemas.microsoft.com/office/drawing/2014/main" id="{145CEBD8-759A-7917-D079-14C51B61E39F}"/>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4ED27A35-7005-41B4-8150-BE56F8A4EEE1}"/>
              </a:ext>
            </a:extLst>
          </p:cNvPr>
          <p:cNvSpPr txBox="1"/>
          <p:nvPr/>
        </p:nvSpPr>
        <p:spPr>
          <a:xfrm>
            <a:off x="1081837" y="1224339"/>
            <a:ext cx="6223958" cy="369332"/>
          </a:xfrm>
          <a:prstGeom prst="rect">
            <a:avLst/>
          </a:prstGeom>
          <a:noFill/>
        </p:spPr>
        <p:txBody>
          <a:bodyPr wrap="square">
            <a:spAutoFit/>
          </a:bodyPr>
          <a:lstStyle/>
          <a:p>
            <a:r>
              <a:rPr lang="pl-PL" b="1" dirty="0">
                <a:solidFill>
                  <a:srgbClr val="003096"/>
                </a:solidFill>
                <a:latin typeface="Aptos" panose="020B0004020202020204" pitchFamily="34" charset="0"/>
              </a:rPr>
              <a:t>Metodyka pracy z rodzinami zagrożonymi przemocą</a:t>
            </a:r>
          </a:p>
        </p:txBody>
      </p:sp>
      <p:pic>
        <p:nvPicPr>
          <p:cNvPr id="7" name="Obraz 6">
            <a:extLst>
              <a:ext uri="{FF2B5EF4-FFF2-40B4-BE49-F238E27FC236}">
                <a16:creationId xmlns:a16="http://schemas.microsoft.com/office/drawing/2014/main" id="{BD008D4E-A711-190F-C535-24DCB60FA31F}"/>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75BAEC19-9E9F-64E1-3382-3FDE3C0308EF}"/>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7240292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3FB72-6681-9DFD-2675-7AC4FA0932C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8C4D9276-40B3-1591-F39C-D35FA1044D7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9C282A87-A195-0F49-83D4-628E8190460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0A8254B-27BC-BEAD-FCFE-04EB83E9D893}"/>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38FE1CF-D2F3-A9D9-2038-C7FB08C4E447}"/>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6D3BC8B5-B1B9-DA34-EC41-03960A285EB9}"/>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954F676D-1691-8A20-D68C-5D4A648668B9}"/>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4D56E303-C0E3-1E8D-A818-3A35B15083C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A8DC777A-8131-88AB-B627-D94890872B69}"/>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B2534D0E-2E5E-F863-A46C-F392312DF09B}"/>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BD1FF363-47B6-6D31-F18E-E5B962C49CD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4A35137E-1821-4D61-8E2D-079567C4D69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8743E0C-013B-C59D-BB4F-C220BC487FC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4C4720C8-CC23-97CD-5A51-2F3636F5222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5797CF9-E97D-AB79-29D2-7E96CD00C8A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CF29FB9-8266-2239-83C3-FE0E001F17A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DC64A54E-EF14-6C15-5129-BA74939A824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88A18195-05B4-3E48-261C-EFA003F7C4D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47</a:t>
                </a:fld>
                <a:endParaRPr lang="pl-PL" dirty="0">
                  <a:solidFill>
                    <a:schemeClr val="bg1"/>
                  </a:solidFill>
                </a:endParaRPr>
              </a:p>
            </p:txBody>
          </p:sp>
        </p:grpSp>
      </p:grpSp>
      <p:sp>
        <p:nvSpPr>
          <p:cNvPr id="4" name="pole tekstowe 3">
            <a:extLst>
              <a:ext uri="{FF2B5EF4-FFF2-40B4-BE49-F238E27FC236}">
                <a16:creationId xmlns:a16="http://schemas.microsoft.com/office/drawing/2014/main" id="{83A828D2-B4E0-860F-F745-9EF52C37D3D6}"/>
              </a:ext>
            </a:extLst>
          </p:cNvPr>
          <p:cNvSpPr txBox="1"/>
          <p:nvPr/>
        </p:nvSpPr>
        <p:spPr>
          <a:xfrm>
            <a:off x="1234426" y="2056198"/>
            <a:ext cx="10359170" cy="4031616"/>
          </a:xfrm>
          <a:prstGeom prst="rect">
            <a:avLst/>
          </a:prstGeom>
          <a:noFill/>
        </p:spPr>
        <p:txBody>
          <a:bodyPr wrap="square">
            <a:spAutoFit/>
          </a:bodyPr>
          <a:lstStyle/>
          <a:p>
            <a:pPr algn="just">
              <a:lnSpc>
                <a:spcPct val="150000"/>
              </a:lnSpc>
            </a:pPr>
            <a:r>
              <a:rPr lang="pl-PL" dirty="0">
                <a:latin typeface="Aptos" panose="020B0004020202020204" pitchFamily="34" charset="0"/>
              </a:rPr>
              <a:t>Zjawisko przemocy domowej jest problemem złożonym, a do jego przeciwdziałania zobowiązanych jest wiele instytucji, w szczególności:</a:t>
            </a:r>
          </a:p>
          <a:p>
            <a:pPr marL="285750" indent="-285750">
              <a:lnSpc>
                <a:spcPct val="150000"/>
              </a:lnSpc>
              <a:buFont typeface="Wingdings" panose="05000000000000000000" pitchFamily="2" charset="2"/>
              <a:buChar char="ü"/>
            </a:pPr>
            <a:r>
              <a:rPr lang="pl-PL" dirty="0">
                <a:latin typeface="Aptos" panose="020B0004020202020204" pitchFamily="34" charset="0"/>
              </a:rPr>
              <a:t>pomoc społeczna;</a:t>
            </a:r>
          </a:p>
          <a:p>
            <a:pPr marL="285750" indent="-285750">
              <a:lnSpc>
                <a:spcPct val="150000"/>
              </a:lnSpc>
              <a:buFont typeface="Wingdings" panose="05000000000000000000" pitchFamily="2" charset="2"/>
              <a:buChar char="ü"/>
            </a:pPr>
            <a:r>
              <a:rPr lang="pl-PL" dirty="0">
                <a:latin typeface="Aptos" panose="020B0004020202020204" pitchFamily="34" charset="0"/>
              </a:rPr>
              <a:t> policja;</a:t>
            </a:r>
          </a:p>
          <a:p>
            <a:pPr marL="285750" indent="-285750">
              <a:lnSpc>
                <a:spcPct val="150000"/>
              </a:lnSpc>
              <a:buFont typeface="Wingdings" panose="05000000000000000000" pitchFamily="2" charset="2"/>
              <a:buChar char="ü"/>
            </a:pPr>
            <a:r>
              <a:rPr lang="pl-PL" dirty="0">
                <a:latin typeface="Aptos" panose="020B0004020202020204" pitchFamily="34" charset="0"/>
              </a:rPr>
              <a:t>oświata;</a:t>
            </a:r>
          </a:p>
          <a:p>
            <a:pPr marL="285750" indent="-285750">
              <a:lnSpc>
                <a:spcPct val="150000"/>
              </a:lnSpc>
              <a:buFont typeface="Wingdings" panose="05000000000000000000" pitchFamily="2" charset="2"/>
              <a:buChar char="ü"/>
            </a:pPr>
            <a:r>
              <a:rPr lang="pl-PL" dirty="0">
                <a:latin typeface="Aptos" panose="020B0004020202020204" pitchFamily="34" charset="0"/>
              </a:rPr>
              <a:t>służba zdrowia;</a:t>
            </a:r>
          </a:p>
          <a:p>
            <a:pPr marL="285750" indent="-285750">
              <a:lnSpc>
                <a:spcPct val="150000"/>
              </a:lnSpc>
              <a:buFont typeface="Wingdings" panose="05000000000000000000" pitchFamily="2" charset="2"/>
              <a:buChar char="ü"/>
            </a:pPr>
            <a:r>
              <a:rPr lang="pl-PL" dirty="0">
                <a:latin typeface="Aptos" panose="020B0004020202020204" pitchFamily="34" charset="0"/>
              </a:rPr>
              <a:t>wymiar sprawiedliwości;</a:t>
            </a:r>
          </a:p>
          <a:p>
            <a:pPr marL="285750" indent="-285750">
              <a:lnSpc>
                <a:spcPct val="150000"/>
              </a:lnSpc>
              <a:buFont typeface="Wingdings" panose="05000000000000000000" pitchFamily="2" charset="2"/>
              <a:buChar char="ü"/>
            </a:pPr>
            <a:r>
              <a:rPr lang="pl-PL" dirty="0">
                <a:latin typeface="Aptos" panose="020B0004020202020204" pitchFamily="34" charset="0"/>
              </a:rPr>
              <a:t>organizacje pozarządowe.</a:t>
            </a:r>
          </a:p>
          <a:p>
            <a:pPr>
              <a:lnSpc>
                <a:spcPct val="150000"/>
              </a:lnSpc>
            </a:pPr>
            <a:br>
              <a:rPr lang="pl-PL" sz="1400" dirty="0">
                <a:latin typeface="Aptos" panose="020B0004020202020204" pitchFamily="34" charset="0"/>
              </a:rPr>
            </a:br>
            <a:endParaRPr lang="pl-PL" sz="1400" dirty="0">
              <a:latin typeface="Aptos" panose="020B0004020202020204" pitchFamily="34" charset="0"/>
            </a:endParaRPr>
          </a:p>
        </p:txBody>
      </p:sp>
      <p:sp>
        <p:nvSpPr>
          <p:cNvPr id="8" name="pole tekstowe 7">
            <a:extLst>
              <a:ext uri="{FF2B5EF4-FFF2-40B4-BE49-F238E27FC236}">
                <a16:creationId xmlns:a16="http://schemas.microsoft.com/office/drawing/2014/main" id="{40EEEEC7-0C61-3E64-C3FA-588247C7F8D6}"/>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2" name="Obraz 1">
            <a:extLst>
              <a:ext uri="{FF2B5EF4-FFF2-40B4-BE49-F238E27FC236}">
                <a16:creationId xmlns:a16="http://schemas.microsoft.com/office/drawing/2014/main" id="{4A3A148C-C09B-5743-017A-268A8069B673}"/>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6" name="Obraz 5">
            <a:extLst>
              <a:ext uri="{FF2B5EF4-FFF2-40B4-BE49-F238E27FC236}">
                <a16:creationId xmlns:a16="http://schemas.microsoft.com/office/drawing/2014/main" id="{174B08F2-5071-756A-5218-72B6B4E9AC9A}"/>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38199D74-866E-2BDC-0CC0-EFBA248A8871}"/>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2496015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8D8CF-D09E-26D1-FB9A-361D6C973EAB}"/>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1735863-C956-9069-7BDE-BEA842E45633}"/>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A75C85BB-59E6-4321-6B65-8D7177C5A85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52479F4-5604-02E1-AE09-08CFB5AE9431}"/>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62561131-891F-6779-A908-65977501B333}"/>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B34679EB-89E9-484A-78EA-17F624EEEBFC}"/>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F717CC2A-CE94-E6B9-B583-10F06459DA71}"/>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8CC10C99-ED6E-9FB8-D280-597FAE383F0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0CE19003-123B-3210-C82D-B6DD24DFE45D}"/>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8CBE910-AD09-0A4B-B2FF-5E9A4AD246E4}"/>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FC12E10-3036-F906-E0EB-99E49992E0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50625A5A-309A-547A-CAFB-84BAE99CE3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B8FD1008-EE36-914D-BEE1-FEE0075F303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27D346A0-0658-9DCC-65FA-4B7C35CEB09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00FB90A-F783-AA9B-0CCD-DEA5C56656B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858D0928-7284-7E8E-E628-DB8C331C39B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00AEB0A5-7662-7746-A174-A1437E5AA70D}"/>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A3BE2E6-1A57-15FA-EA72-F0E71F6088C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48</a:t>
                </a:fld>
                <a:endParaRPr lang="pl-PL" dirty="0">
                  <a:solidFill>
                    <a:schemeClr val="bg1"/>
                  </a:solidFill>
                </a:endParaRPr>
              </a:p>
            </p:txBody>
          </p:sp>
        </p:grpSp>
      </p:grpSp>
      <p:sp>
        <p:nvSpPr>
          <p:cNvPr id="4" name="pole tekstowe 3">
            <a:extLst>
              <a:ext uri="{FF2B5EF4-FFF2-40B4-BE49-F238E27FC236}">
                <a16:creationId xmlns:a16="http://schemas.microsoft.com/office/drawing/2014/main" id="{074FACEC-1943-2FEC-FFBA-6E3EBAE2B06E}"/>
              </a:ext>
            </a:extLst>
          </p:cNvPr>
          <p:cNvSpPr txBox="1"/>
          <p:nvPr/>
        </p:nvSpPr>
        <p:spPr>
          <a:xfrm>
            <a:off x="1190859" y="1912749"/>
            <a:ext cx="10359170" cy="3750194"/>
          </a:xfrm>
          <a:prstGeom prst="rect">
            <a:avLst/>
          </a:prstGeom>
          <a:noFill/>
        </p:spPr>
        <p:txBody>
          <a:bodyPr wrap="square">
            <a:spAutoFit/>
          </a:bodyPr>
          <a:lstStyle/>
          <a:p>
            <a:pPr marL="88900" indent="-88900" algn="just">
              <a:lnSpc>
                <a:spcPct val="150000"/>
              </a:lnSpc>
            </a:pPr>
            <a:r>
              <a:rPr lang="pl-PL" dirty="0">
                <a:latin typeface="Aptos" panose="020B0004020202020204" pitchFamily="34" charset="0"/>
              </a:rPr>
              <a:t>System wsparcia w obszarze przeciwdziałania przemocy powinien opierać się na: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wielodyscyplinarnym podejściu;</a:t>
            </a:r>
          </a:p>
          <a:p>
            <a:pPr marL="285750" indent="-285750" algn="just">
              <a:lnSpc>
                <a:spcPct val="150000"/>
              </a:lnSpc>
              <a:buFont typeface="Wingdings" panose="05000000000000000000" pitchFamily="2" charset="2"/>
              <a:buChar char="ü"/>
            </a:pPr>
            <a:r>
              <a:rPr lang="pl-PL" dirty="0">
                <a:latin typeface="Aptos" panose="020B0004020202020204" pitchFamily="34" charset="0"/>
              </a:rPr>
              <a:t>stosowaniu  wiele metod i narzędzi pracy;</a:t>
            </a:r>
          </a:p>
          <a:p>
            <a:pPr algn="just">
              <a:lnSpc>
                <a:spcPct val="150000"/>
              </a:lnSpc>
            </a:pPr>
            <a:r>
              <a:rPr lang="pl-PL" dirty="0">
                <a:latin typeface="Aptos" panose="020B0004020202020204" pitchFamily="34" charset="0"/>
              </a:rPr>
              <a:t>oraz kierować się zasadami: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empowerment;</a:t>
            </a:r>
          </a:p>
          <a:p>
            <a:pPr marL="285750" indent="-285750" algn="just">
              <a:lnSpc>
                <a:spcPct val="150000"/>
              </a:lnSpc>
              <a:buFont typeface="Wingdings" panose="05000000000000000000" pitchFamily="2" charset="2"/>
              <a:buChar char="ü"/>
            </a:pPr>
            <a:r>
              <a:rPr lang="pl-PL" dirty="0">
                <a:latin typeface="Aptos" panose="020B0004020202020204" pitchFamily="34" charset="0"/>
              </a:rPr>
              <a:t>dialogu motywującego;</a:t>
            </a:r>
          </a:p>
          <a:p>
            <a:pPr marL="285750" indent="-285750" algn="just">
              <a:lnSpc>
                <a:spcPct val="150000"/>
              </a:lnSpc>
              <a:buFont typeface="Wingdings" panose="05000000000000000000" pitchFamily="2" charset="2"/>
              <a:buChar char="ü"/>
            </a:pPr>
            <a:r>
              <a:rPr lang="pl-PL" dirty="0">
                <a:latin typeface="Aptos" panose="020B0004020202020204" pitchFamily="34" charset="0"/>
              </a:rPr>
              <a:t>negocjacji;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mediacji.</a:t>
            </a:r>
          </a:p>
          <a:p>
            <a:pPr marL="285750" indent="-285750" algn="just">
              <a:lnSpc>
                <a:spcPct val="150000"/>
              </a:lnSpc>
              <a:buFont typeface="Wingdings" panose="05000000000000000000" pitchFamily="2" charset="2"/>
              <a:buChar char="ü"/>
            </a:pPr>
            <a:endParaRPr lang="pl-PL" sz="1600" dirty="0">
              <a:latin typeface="Aptos" panose="020B0004020202020204" pitchFamily="34" charset="0"/>
            </a:endParaRPr>
          </a:p>
        </p:txBody>
      </p:sp>
      <p:pic>
        <p:nvPicPr>
          <p:cNvPr id="2" name="Obraz 1">
            <a:extLst>
              <a:ext uri="{FF2B5EF4-FFF2-40B4-BE49-F238E27FC236}">
                <a16:creationId xmlns:a16="http://schemas.microsoft.com/office/drawing/2014/main" id="{A59199FA-BC87-46C0-2B54-CF013D9BB12E}"/>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BC41E496-380D-E3F0-1D44-13B60806D935}"/>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7" name="Obraz 6">
            <a:extLst>
              <a:ext uri="{FF2B5EF4-FFF2-40B4-BE49-F238E27FC236}">
                <a16:creationId xmlns:a16="http://schemas.microsoft.com/office/drawing/2014/main" id="{0D9926B8-8734-70D8-FA37-F1F00B584BA3}"/>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F589AC2A-21FB-6205-AB55-AE19E8503DC0}"/>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7560986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C5100-5741-D0BD-08B4-7041CB708A8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FF2EFDC-8B64-2732-65C4-CB91D9B1A09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49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8424B128-D345-20A4-CE51-9A0C2E0140FA}"/>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F8B1CED3-9E33-1715-BA1E-3BB7D5412BD1}"/>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AA97CB4B-EC16-DBFB-410F-788973912873}"/>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39C59617-D7BD-F0D2-AA04-0320C68A636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718E94CC-6821-807C-132B-0CE12D48472F}"/>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F46FF3BD-4C1C-9CAA-A062-2F943CADD1DC}"/>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531D622A-3C23-7527-74E7-65D2A2D606B7}"/>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A88A1FA6-DE6A-B589-B057-133D6028C7A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FA4DD6C2-57CD-5F1E-9CE1-FDAD7D29B8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B138FCAA-E5CC-3ED7-26D6-349219C13C3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44F79C5-BAEC-2A9A-0B56-DF31C1807A1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A4249A69-D711-4664-56DB-6F2C42D8F18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ED1DABDD-272E-1EAA-114F-3EFD942A72C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1BE0F401-D01A-892E-BBFE-DCF2BAA2B0D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F698E607-BC9F-00BE-0682-C693B335110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4571EE4-6956-F898-F5A8-73FF25A4B5B6}"/>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49</a:t>
                </a:fld>
                <a:endParaRPr lang="pl-PL" dirty="0">
                  <a:solidFill>
                    <a:schemeClr val="bg1"/>
                  </a:solidFill>
                </a:endParaRPr>
              </a:p>
            </p:txBody>
          </p:sp>
        </p:grpSp>
      </p:grpSp>
      <p:sp>
        <p:nvSpPr>
          <p:cNvPr id="4" name="pole tekstowe 3">
            <a:extLst>
              <a:ext uri="{FF2B5EF4-FFF2-40B4-BE49-F238E27FC236}">
                <a16:creationId xmlns:a16="http://schemas.microsoft.com/office/drawing/2014/main" id="{981498B0-B9CB-1CE4-87B5-320AB9716874}"/>
              </a:ext>
            </a:extLst>
          </p:cNvPr>
          <p:cNvSpPr txBox="1"/>
          <p:nvPr/>
        </p:nvSpPr>
        <p:spPr>
          <a:xfrm>
            <a:off x="1234426" y="1867712"/>
            <a:ext cx="10359170" cy="3791872"/>
          </a:xfrm>
          <a:prstGeom prst="rect">
            <a:avLst/>
          </a:prstGeom>
          <a:noFill/>
        </p:spPr>
        <p:txBody>
          <a:bodyPr wrap="square">
            <a:spAutoFit/>
          </a:bodyPr>
          <a:lstStyle/>
          <a:p>
            <a:pPr algn="just">
              <a:lnSpc>
                <a:spcPct val="150000"/>
              </a:lnSpc>
            </a:pPr>
            <a:r>
              <a:rPr lang="pl-PL" dirty="0">
                <a:latin typeface="Aptos" panose="020B0004020202020204" pitchFamily="34" charset="0"/>
              </a:rPr>
              <a:t>Istotna jest systematyczna ocena wyników podejmowanych działań:</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sprawdzanie, co działa?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a co nie i dlaczego?</a:t>
            </a:r>
          </a:p>
          <a:p>
            <a:pPr algn="just">
              <a:lnSpc>
                <a:spcPct val="150000"/>
              </a:lnSpc>
            </a:pPr>
            <a:r>
              <a:rPr lang="pl-PL" dirty="0">
                <a:latin typeface="Aptos" panose="020B0004020202020204" pitchFamily="34" charset="0"/>
              </a:rPr>
              <a:t>W tym celu należy prowadzić:</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monitoring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ewaluację działań.</a:t>
            </a:r>
          </a:p>
          <a:p>
            <a:pPr algn="just">
              <a:lnSpc>
                <a:spcPct val="150000"/>
              </a:lnSpc>
            </a:pPr>
            <a:endParaRPr lang="pl-PL" dirty="0">
              <a:latin typeface="Aptos" panose="020B0004020202020204" pitchFamily="34" charset="0"/>
            </a:endParaRPr>
          </a:p>
          <a:p>
            <a:pPr algn="just">
              <a:lnSpc>
                <a:spcPct val="150000"/>
              </a:lnSpc>
            </a:pPr>
            <a:r>
              <a:rPr lang="pl-PL" dirty="0">
                <a:latin typeface="Aptos" panose="020B0004020202020204" pitchFamily="34" charset="0"/>
              </a:rPr>
              <a:t>Zasady te korespondują również z pracą metodą zespołów interdyscyplinarnych, w grupach diagnostyczno-pomocowych prowadzonych  w procedurze „Niebieskie Karty”. </a:t>
            </a:r>
          </a:p>
        </p:txBody>
      </p:sp>
      <p:pic>
        <p:nvPicPr>
          <p:cNvPr id="2" name="Obraz 1">
            <a:extLst>
              <a:ext uri="{FF2B5EF4-FFF2-40B4-BE49-F238E27FC236}">
                <a16:creationId xmlns:a16="http://schemas.microsoft.com/office/drawing/2014/main" id="{397F4EBE-A959-0C0C-2DFD-E1F1D61D0F91}"/>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A8C1D841-8CD1-F3E9-ECB2-83A660203488}"/>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7" name="Obraz 6">
            <a:extLst>
              <a:ext uri="{FF2B5EF4-FFF2-40B4-BE49-F238E27FC236}">
                <a16:creationId xmlns:a16="http://schemas.microsoft.com/office/drawing/2014/main" id="{E0249231-31E7-B02F-080F-8B1159484EDB}"/>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2C16ACF3-08C9-0950-C8F2-CD83C1931115}"/>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82003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19CE8-61B7-A11B-D610-A9095FAEA2F5}"/>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DF9AC4CA-BEDA-9C21-083D-66DE3BF324BA}"/>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5</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1316FA5E-3D6F-49DD-F5E5-BE885202AB63}"/>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4F3B2C4D-741F-97B5-AC55-432F0F91AB4C}"/>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FAAAE409-66D5-9B1A-0282-BA0A954F1A83}"/>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latin typeface="Aptos" panose="020B0004020202020204" pitchFamily="34" charset="0"/>
                    <a:cs typeface="Open Sans" panose="020B0606030504020204" pitchFamily="34" charset="0"/>
                  </a:rPr>
                  <a:t>Kreowanie</a:t>
                </a:r>
                <a:r>
                  <a:rPr lang="pl-PL" sz="1800" b="1" kern="0" dirty="0">
                    <a:solidFill>
                      <a:srgbClr val="003096"/>
                    </a:solidFill>
                    <a:effectLst/>
                    <a:latin typeface="Aptos" panose="020B0004020202020204" pitchFamily="34" charset="0"/>
                    <a:cs typeface="Open Sans" panose="020B0606030504020204" pitchFamily="34" charset="0"/>
                  </a:rPr>
                  <a:t>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F978276C-84C0-C2BD-89DD-252DDEEFF6B9}"/>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DC22844-F30A-CC19-50AA-1CAFC8EADD8E}"/>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4D8409CB-27BB-F591-5C37-F4A94D592287}"/>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D3578F43-4004-746D-43F9-0C9CF7751A1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059D16FA-5255-68DD-BFA7-1384D63F3D33}"/>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4125874-299D-3367-B9A2-75345C51B9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82090A9-283E-1B0F-5880-ACB3F0A93F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8B08A5F-4D7D-9E37-F651-8F94F5E0A82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079FA46F-5993-8AA2-0A7A-4665ED21BB5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9C186FE-FB83-9F4C-0A05-4AD470B158B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5E8203B-AD20-5624-A92A-46D5E9CB99D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1B8147C-DF53-E5F8-F5F4-565D7E47023E}"/>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3B977BE-6073-1770-6A29-F9E26C120EE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5</a:t>
                </a:fld>
                <a:endParaRPr lang="pl-PL" dirty="0">
                  <a:solidFill>
                    <a:schemeClr val="bg1"/>
                  </a:solidFill>
                </a:endParaRPr>
              </a:p>
            </p:txBody>
          </p:sp>
        </p:grpSp>
      </p:grpSp>
      <p:sp>
        <p:nvSpPr>
          <p:cNvPr id="8" name="pole tekstowe 7">
            <a:extLst>
              <a:ext uri="{FF2B5EF4-FFF2-40B4-BE49-F238E27FC236}">
                <a16:creationId xmlns:a16="http://schemas.microsoft.com/office/drawing/2014/main" id="{624D21FB-2F08-FCC2-64A0-11C7B80A9752}"/>
              </a:ext>
            </a:extLst>
          </p:cNvPr>
          <p:cNvSpPr txBox="1"/>
          <p:nvPr/>
        </p:nvSpPr>
        <p:spPr>
          <a:xfrm>
            <a:off x="1299882" y="1696968"/>
            <a:ext cx="10093848" cy="4622869"/>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dirty="0">
                <a:latin typeface="Aptos" panose="020B0004020202020204" pitchFamily="34" charset="0"/>
              </a:rPr>
              <a:t>Przemiany współczesnego życia społecznego sprawiają, że zmienia się rodzina oraz warunki </a:t>
            </a:r>
            <a:br>
              <a:rPr lang="pl-PL" dirty="0">
                <a:latin typeface="Aptos" panose="020B0004020202020204" pitchFamily="34" charset="0"/>
              </a:rPr>
            </a:br>
            <a:r>
              <a:rPr lang="pl-PL" dirty="0">
                <a:latin typeface="Aptos" panose="020B0004020202020204" pitchFamily="34" charset="0"/>
              </a:rPr>
              <a:t>jej funkcjonowania.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Dzięki wewnętrznym procesom samoregulacyjnym wiele rodzin radzi sobie </a:t>
            </a:r>
            <a:br>
              <a:rPr lang="pl-PL" dirty="0">
                <a:latin typeface="Aptos" panose="020B0004020202020204" pitchFamily="34" charset="0"/>
              </a:rPr>
            </a:br>
            <a:r>
              <a:rPr lang="pl-PL" dirty="0">
                <a:latin typeface="Aptos" panose="020B0004020202020204" pitchFamily="34" charset="0"/>
              </a:rPr>
              <a:t>z coraz to nowymi wyzwaniami, a część z  rodzin nie posiada wystarczającego potencjału i doświadcza kryzysów.</a:t>
            </a:r>
          </a:p>
          <a:p>
            <a:pPr marL="285750" indent="-285750" algn="just">
              <a:lnSpc>
                <a:spcPct val="150000"/>
              </a:lnSpc>
              <a:buFont typeface="Wingdings" panose="05000000000000000000" pitchFamily="2" charset="2"/>
              <a:buChar char="ü"/>
            </a:pPr>
            <a:r>
              <a:rPr lang="pl-PL" dirty="0">
                <a:latin typeface="Aptos" panose="020B0004020202020204" pitchFamily="34" charset="0"/>
              </a:rPr>
              <a:t>Osoby podejmujące pracę z rodziną powinny kierować  się podejściem familiocentrycznym, czyli takim, które w centrum oddziaływań stawia całą rodzinę nuklearną.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Każda rodzina  posiada swoją indywidualną mądrość i w jej doświadczeniu należy szukać potencjałów.</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Rodzina jest przykładem doskonale kreowanych kontaktów bezpośrednich, gdyż stanowi ona zbiór ludzi, którzy idąc ku wspólnym celom, stanowią przy tym odrębną całość.</a:t>
            </a:r>
          </a:p>
        </p:txBody>
      </p:sp>
      <p:pic>
        <p:nvPicPr>
          <p:cNvPr id="2" name="Obraz 1">
            <a:extLst>
              <a:ext uri="{FF2B5EF4-FFF2-40B4-BE49-F238E27FC236}">
                <a16:creationId xmlns:a16="http://schemas.microsoft.com/office/drawing/2014/main" id="{96F1F72B-D380-3C1F-9EE8-769008F88A20}"/>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B0D61455-839C-5B7E-7951-D516ECAE5B7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0B3B3F25-F8BA-C61B-C920-1989957B8E18}"/>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0699895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9391-0287-BC3C-6061-A57CFC2E09E7}"/>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7E12B740-F582-3B85-2B5D-9289114D6DB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50</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48D1462-9531-1AF9-AA86-2F52F3135089}"/>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35E3641E-F5DD-3DA4-9D55-89295C4EE96A}"/>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F7367580-FA1A-2B89-B2A4-A2790AD98A72}"/>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552AFB01-574F-419B-44F1-A5B833BA8FF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9823DC7-6310-2DE0-7A89-8F791870D22D}"/>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EB57F68B-7B4B-0EB6-C6B7-82489F853BA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F1D379F-8F8C-43CB-D566-01FDB1B1542C}"/>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631E7858-C5E1-0222-A85E-5F0CA68DD032}"/>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500D096B-0953-B51E-3A70-A2EAEB0F1F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F8900120-FE79-DB51-692B-DE4CB2AC77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52CD5B4-476E-C53B-F10A-D85F5732195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8BE08785-A873-5E32-E5D2-E2F5F7C0363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2CBD37EA-BAE1-872F-12EE-D2C5B07A7DB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41BCFFC0-330F-419C-63DE-95BE593234A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44234CC6-D1A2-48EB-5CEE-27C0A97F442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1337DE47-579F-4EAC-F28B-77DB0FE0F23A}"/>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50</a:t>
                </a:fld>
                <a:endParaRPr lang="pl-PL" dirty="0">
                  <a:solidFill>
                    <a:schemeClr val="bg1"/>
                  </a:solidFill>
                </a:endParaRPr>
              </a:p>
            </p:txBody>
          </p:sp>
        </p:grpSp>
      </p:grpSp>
      <p:sp>
        <p:nvSpPr>
          <p:cNvPr id="4" name="pole tekstowe 3">
            <a:extLst>
              <a:ext uri="{FF2B5EF4-FFF2-40B4-BE49-F238E27FC236}">
                <a16:creationId xmlns:a16="http://schemas.microsoft.com/office/drawing/2014/main" id="{27EF3118-657C-CE27-117B-1CC02D202749}"/>
              </a:ext>
            </a:extLst>
          </p:cNvPr>
          <p:cNvSpPr txBox="1"/>
          <p:nvPr/>
        </p:nvSpPr>
        <p:spPr>
          <a:xfrm>
            <a:off x="1299882" y="2116231"/>
            <a:ext cx="10359170" cy="2960875"/>
          </a:xfrm>
          <a:prstGeom prst="rect">
            <a:avLst/>
          </a:prstGeom>
          <a:noFill/>
        </p:spPr>
        <p:txBody>
          <a:bodyPr wrap="square">
            <a:spAutoFit/>
          </a:bodyPr>
          <a:lstStyle/>
          <a:p>
            <a:pPr algn="just">
              <a:lnSpc>
                <a:spcPct val="150000"/>
              </a:lnSpc>
            </a:pPr>
            <a:r>
              <a:rPr lang="pl-PL" dirty="0">
                <a:latin typeface="Aptos" panose="020B0004020202020204" pitchFamily="34" charset="0"/>
              </a:rPr>
              <a:t>Zapobieganie przemocy domowej powinno koncentrować się na trzech grupach osób:</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zagrożonych doznaniem przemocy,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potencjalnych  sprawcach,</a:t>
            </a:r>
          </a:p>
          <a:p>
            <a:pPr marL="285750" indent="-285750" algn="just">
              <a:lnSpc>
                <a:spcPct val="150000"/>
              </a:lnSpc>
              <a:buFont typeface="Wingdings" panose="05000000000000000000" pitchFamily="2" charset="2"/>
              <a:buChar char="ü"/>
            </a:pPr>
            <a:r>
              <a:rPr lang="pl-PL" dirty="0">
                <a:latin typeface="Aptos" panose="020B0004020202020204" pitchFamily="34" charset="0"/>
              </a:rPr>
              <a:t> świadkach. </a:t>
            </a:r>
          </a:p>
          <a:p>
            <a:pPr algn="just">
              <a:lnSpc>
                <a:spcPct val="150000"/>
              </a:lnSpc>
            </a:pPr>
            <a:r>
              <a:rPr lang="pl-PL" dirty="0">
                <a:latin typeface="Aptos" panose="020B0004020202020204" pitchFamily="34" charset="0"/>
              </a:rPr>
              <a:t>Szeroko prowadzona edukacja  w problematyce przemocy domowej powinna obejmować: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dzieci i młodzież oraz dorosłych  (w tym środowiska osób starszych i z niepełnosprawnościami),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całe społeczeństwa. </a:t>
            </a:r>
          </a:p>
        </p:txBody>
      </p:sp>
      <p:pic>
        <p:nvPicPr>
          <p:cNvPr id="2" name="Obraz 1">
            <a:extLst>
              <a:ext uri="{FF2B5EF4-FFF2-40B4-BE49-F238E27FC236}">
                <a16:creationId xmlns:a16="http://schemas.microsoft.com/office/drawing/2014/main" id="{2DB45816-0933-E2D6-40A4-D814AD0185A0}"/>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7000481F-F682-1BA8-BD50-BC95028C9718}"/>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7" name="Obraz 6">
            <a:extLst>
              <a:ext uri="{FF2B5EF4-FFF2-40B4-BE49-F238E27FC236}">
                <a16:creationId xmlns:a16="http://schemas.microsoft.com/office/drawing/2014/main" id="{50248C22-2313-A429-00F7-130A7C3549F3}"/>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0703FF2D-AA9E-09C6-B5B2-C50962C885C3}"/>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5013766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A9E6A-8E7E-445A-1FB3-EEC969781833}"/>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A3D55CBF-160C-709D-7712-D2E96552BC6D}"/>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51</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3F03AF8-783E-6878-EA36-EEB901F37E55}"/>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688C66A9-2F11-21C4-8B1B-98D52A9CEE36}"/>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20A41A54-E7B3-BB8A-6774-367A55AEF4E3}"/>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2190B3EB-D5B8-6820-B427-F140A813A248}"/>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2BC06150-4A20-1F69-5772-22027769DD3B}"/>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BE84B005-2083-EC0D-221E-67892A716CC5}"/>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BA8E384C-FEC0-1AF6-3540-B682FE935C45}"/>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9741DD6A-059E-F90F-5CF2-61B9C517E853}"/>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D2E0C187-9FEB-442E-4D1A-3F18CE4477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14C59D25-2BC6-D94F-7888-0AEC36A0E7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25A24713-C26A-227D-6443-1A3982DCAC4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DD75369E-61E6-B5BA-8D9D-0A73BFDCEDF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BF4774C8-D51B-3E4D-8C99-6E087855B54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0855B50B-EAEA-B0FE-CF86-FF63D03DC0A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89B088A2-D45E-4D2B-9BBE-7561CA9B8D1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D48DF49B-29AF-107B-20B8-58CC5DEA4A64}"/>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51</a:t>
                </a:fld>
                <a:endParaRPr lang="pl-PL" dirty="0">
                  <a:solidFill>
                    <a:schemeClr val="bg1"/>
                  </a:solidFill>
                </a:endParaRPr>
              </a:p>
            </p:txBody>
          </p:sp>
        </p:grpSp>
      </p:grpSp>
      <p:sp>
        <p:nvSpPr>
          <p:cNvPr id="4" name="pole tekstowe 3">
            <a:extLst>
              <a:ext uri="{FF2B5EF4-FFF2-40B4-BE49-F238E27FC236}">
                <a16:creationId xmlns:a16="http://schemas.microsoft.com/office/drawing/2014/main" id="{12264703-AAB8-B650-3452-B115EC0B36A8}"/>
              </a:ext>
            </a:extLst>
          </p:cNvPr>
          <p:cNvSpPr txBox="1"/>
          <p:nvPr/>
        </p:nvSpPr>
        <p:spPr>
          <a:xfrm>
            <a:off x="1299882" y="2116231"/>
            <a:ext cx="10359170" cy="3750194"/>
          </a:xfrm>
          <a:prstGeom prst="rect">
            <a:avLst/>
          </a:prstGeom>
          <a:noFill/>
        </p:spPr>
        <p:txBody>
          <a:bodyPr wrap="square">
            <a:spAutoFit/>
          </a:bodyPr>
          <a:lstStyle/>
          <a:p>
            <a:pPr algn="just">
              <a:lnSpc>
                <a:spcPct val="150000"/>
              </a:lnSpc>
            </a:pPr>
            <a:r>
              <a:rPr lang="pl-PL" sz="1600" dirty="0">
                <a:latin typeface="Aptos" panose="020B0004020202020204" pitchFamily="34" charset="0"/>
              </a:rPr>
              <a:t>Powszechnie powinny być dostępne:</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 informacje zarówno o zjawisku przemocy (w celu szybkiej identyfikacji problemu):</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min. poradniki, informatory, ulotki, dedykowane strony w mediach społecznościowych, tematyczne kampanie społeczne,</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informacje o kompetencjach i danych teleadresowych poszczególnych służb działających w obszarze przeciwdziałania przemocy, w tym zakresie procedury „Niebieskie Karty” (w celu szybkiej interwencji w sytuacji wystąpienia przemocy):</a:t>
            </a:r>
          </a:p>
          <a:p>
            <a:pPr marL="285750" indent="-285750" algn="just">
              <a:lnSpc>
                <a:spcPct val="150000"/>
              </a:lnSpc>
              <a:buFont typeface="Wingdings" panose="05000000000000000000" pitchFamily="2" charset="2"/>
              <a:buChar char="§"/>
            </a:pPr>
            <a:r>
              <a:rPr lang="pl-PL" sz="1600" dirty="0">
                <a:latin typeface="Aptos" panose="020B0004020202020204" pitchFamily="34" charset="0"/>
              </a:rPr>
              <a:t>ogólnodostępne informacje w obrocie publicznym danej społeczności, </a:t>
            </a:r>
          </a:p>
          <a:p>
            <a:pPr marL="285750" indent="-285750" algn="just">
              <a:lnSpc>
                <a:spcPct val="150000"/>
              </a:lnSpc>
              <a:buFont typeface="Wingdings" panose="05000000000000000000" pitchFamily="2" charset="2"/>
              <a:buChar char="ü"/>
            </a:pPr>
            <a:endParaRPr lang="pl-PL" sz="1600" dirty="0">
              <a:latin typeface="Aptos" panose="020B0004020202020204" pitchFamily="34" charset="0"/>
            </a:endParaRPr>
          </a:p>
          <a:p>
            <a:pPr algn="just">
              <a:lnSpc>
                <a:spcPct val="150000"/>
              </a:lnSpc>
            </a:pPr>
            <a:r>
              <a:rPr lang="pl-PL" sz="1600" u="sng" dirty="0">
                <a:latin typeface="Aptos" panose="020B0004020202020204" pitchFamily="34" charset="0"/>
              </a:rPr>
              <a:t>Podstawą systemu są sprawnie działające i współpracujące  służby, dostępne również całodobowo!</a:t>
            </a:r>
          </a:p>
        </p:txBody>
      </p:sp>
      <p:pic>
        <p:nvPicPr>
          <p:cNvPr id="2" name="Obraz 1">
            <a:extLst>
              <a:ext uri="{FF2B5EF4-FFF2-40B4-BE49-F238E27FC236}">
                <a16:creationId xmlns:a16="http://schemas.microsoft.com/office/drawing/2014/main" id="{5B1359B5-77EC-6B76-7040-C7EE6399BA3F}"/>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7C94173A-1692-77FD-59EA-B8E9A773077F}"/>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7" name="Obraz 6">
            <a:extLst>
              <a:ext uri="{FF2B5EF4-FFF2-40B4-BE49-F238E27FC236}">
                <a16:creationId xmlns:a16="http://schemas.microsoft.com/office/drawing/2014/main" id="{CCA11967-2626-7527-CB7B-A66FAD5EB38C}"/>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7519EF59-1ED3-C184-753D-A3E182516DB7}"/>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9780390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5830B-3A60-B1EC-258D-06BE929439C8}"/>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99362A63-B507-03B8-C543-4F857F4EE519}"/>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52</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DDF94D3-18C0-AD37-A907-E2380AA0D11C}"/>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7CFBEDF0-0DF9-D4E9-06FD-BAAC56692267}"/>
                </a:ext>
              </a:extLst>
            </p:cNvPr>
            <p:cNvGrpSpPr/>
            <p:nvPr/>
          </p:nvGrpSpPr>
          <p:grpSpPr>
            <a:xfrm>
              <a:off x="636024" y="308102"/>
              <a:ext cx="11333070" cy="1501786"/>
              <a:chOff x="636024" y="229779"/>
              <a:chExt cx="11333070" cy="1501786"/>
            </a:xfrm>
          </p:grpSpPr>
          <p:sp>
            <p:nvSpPr>
              <p:cNvPr id="3" name="Symbol zastępczy zawartości 2">
                <a:extLst>
                  <a:ext uri="{FF2B5EF4-FFF2-40B4-BE49-F238E27FC236}">
                    <a16:creationId xmlns:a16="http://schemas.microsoft.com/office/drawing/2014/main" id="{01F82CE0-348F-37CA-8AE3-824FCD51C503}"/>
                  </a:ext>
                </a:extLst>
              </p:cNvPr>
              <p:cNvSpPr txBox="1">
                <a:spLocks/>
              </p:cNvSpPr>
              <p:nvPr/>
            </p:nvSpPr>
            <p:spPr>
              <a:xfrm>
                <a:off x="636024" y="959597"/>
                <a:ext cx="11333070" cy="771968"/>
              </a:xfrm>
              <a:prstGeom prst="rect">
                <a:avLst/>
              </a:prstGeom>
              <a:solidFill>
                <a:schemeClr val="bg1">
                  <a:lumMod val="9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Font typeface="Arial" panose="020B0604020202020204" pitchFamily="34" charset="0"/>
                  <a:buNone/>
                </a:pPr>
                <a:endParaRPr lang="pl-PL" sz="1800" b="1" dirty="0">
                  <a:solidFill>
                    <a:srgbClr val="FF0000"/>
                  </a:solidFill>
                  <a:latin typeface="Aptos" panose="020B0004020202020204" pitchFamily="34" charset="0"/>
                </a:endParaRPr>
              </a:p>
            </p:txBody>
          </p:sp>
          <p:pic>
            <p:nvPicPr>
              <p:cNvPr id="18" name="Obraz 17" descr="Obraz zawierający Czcionka, tekst, Grafika, design&#10;&#10;Opis wygenerowany automatycznie">
                <a:extLst>
                  <a:ext uri="{FF2B5EF4-FFF2-40B4-BE49-F238E27FC236}">
                    <a16:creationId xmlns:a16="http://schemas.microsoft.com/office/drawing/2014/main" id="{E9886D90-FC3F-DA48-0307-5323358D750A}"/>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2133C139-094C-D79A-FEEF-BACC8301C82E}"/>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75CE2ED4-25C7-F4C9-4B73-C48080D897B2}"/>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7B8F9DE9-2439-554D-7183-77DF1E1D01C3}"/>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55381391-FA33-466C-A327-281432162399}"/>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43850F5-CDCF-682B-104B-769325C234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A3B6A9E-68B3-5E2A-BCDA-38B543527FA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7FBDB001-A41D-9350-4425-D94FF3BA76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68EB32A0-8279-4621-C30D-8C1EE26B30D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8619A666-82B4-F1DF-991A-569D00BAFFE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5B5E597-86A7-F2F7-1778-62F6800E5FB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6B974594-FF21-4E66-9635-23B9DE22FAFA}"/>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5F6AA852-8FEB-0245-D3D7-E2FEBAB73C77}"/>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52</a:t>
                </a:fld>
                <a:endParaRPr lang="pl-PL" dirty="0">
                  <a:solidFill>
                    <a:schemeClr val="bg1"/>
                  </a:solidFill>
                </a:endParaRPr>
              </a:p>
            </p:txBody>
          </p:sp>
        </p:grpSp>
      </p:grpSp>
      <p:sp>
        <p:nvSpPr>
          <p:cNvPr id="4" name="pole tekstowe 3">
            <a:extLst>
              <a:ext uri="{FF2B5EF4-FFF2-40B4-BE49-F238E27FC236}">
                <a16:creationId xmlns:a16="http://schemas.microsoft.com/office/drawing/2014/main" id="{7090C873-4EBD-AC72-B7AB-752B080CE9CD}"/>
              </a:ext>
            </a:extLst>
          </p:cNvPr>
          <p:cNvSpPr txBox="1"/>
          <p:nvPr/>
        </p:nvSpPr>
        <p:spPr>
          <a:xfrm>
            <a:off x="1299882" y="2116231"/>
            <a:ext cx="10359170" cy="3998980"/>
          </a:xfrm>
          <a:prstGeom prst="rect">
            <a:avLst/>
          </a:prstGeom>
          <a:noFill/>
        </p:spPr>
        <p:txBody>
          <a:bodyPr wrap="square">
            <a:spAutoFit/>
          </a:bodyPr>
          <a:lstStyle/>
          <a:p>
            <a:pPr algn="just">
              <a:lnSpc>
                <a:spcPct val="150000"/>
              </a:lnSpc>
            </a:pPr>
            <a:endParaRPr lang="pl-PL" sz="1600" dirty="0">
              <a:latin typeface="Aptos" panose="020B0004020202020204" pitchFamily="34" charset="0"/>
            </a:endParaRPr>
          </a:p>
          <a:p>
            <a:pPr algn="ctr">
              <a:lnSpc>
                <a:spcPct val="150000"/>
              </a:lnSpc>
              <a:spcBef>
                <a:spcPts val="650"/>
              </a:spcBef>
              <a:buNone/>
            </a:pPr>
            <a:r>
              <a:rPr lang="pl-PL" altLang="pl-PL" sz="1600" b="1" dirty="0">
                <a:solidFill>
                  <a:srgbClr val="002060"/>
                </a:solidFill>
                <a:cs typeface="Arial" panose="020B0604020202020204" pitchFamily="34" charset="0"/>
              </a:rPr>
              <a:t>„Zanim zaczniesz współpracę z innymi służbami,</a:t>
            </a:r>
            <a:r>
              <a:rPr lang="pl-PL" altLang="pl-PL" sz="1600" b="1" dirty="0">
                <a:solidFill>
                  <a:srgbClr val="002060"/>
                </a:solidFill>
              </a:rPr>
              <a:t> </a:t>
            </a:r>
            <a:br>
              <a:rPr lang="pl-PL" altLang="pl-PL" sz="1600" b="1" dirty="0">
                <a:solidFill>
                  <a:srgbClr val="002060"/>
                </a:solidFill>
              </a:rPr>
            </a:br>
            <a:r>
              <a:rPr lang="pl-PL" altLang="pl-PL" sz="1600" b="1" dirty="0">
                <a:solidFill>
                  <a:srgbClr val="002060"/>
                </a:solidFill>
                <a:cs typeface="Arial" panose="020B0604020202020204" pitchFamily="34" charset="0"/>
              </a:rPr>
              <a:t>przygotuj grunt. </a:t>
            </a:r>
            <a:br>
              <a:rPr lang="pl-PL" altLang="pl-PL" sz="1600" b="1" dirty="0">
                <a:solidFill>
                  <a:srgbClr val="002060"/>
                </a:solidFill>
                <a:cs typeface="Arial" panose="020B0604020202020204" pitchFamily="34" charset="0"/>
              </a:rPr>
            </a:br>
            <a:r>
              <a:rPr lang="pl-PL" altLang="pl-PL" sz="1600" b="1" dirty="0">
                <a:solidFill>
                  <a:srgbClr val="002060"/>
                </a:solidFill>
                <a:cs typeface="Arial" panose="020B0604020202020204" pitchFamily="34" charset="0"/>
              </a:rPr>
              <a:t>Nie wysyłaj człowieka do instytucji,</a:t>
            </a:r>
            <a:br>
              <a:rPr lang="pl-PL" altLang="pl-PL" sz="1600" b="1" dirty="0">
                <a:solidFill>
                  <a:srgbClr val="002060"/>
                </a:solidFill>
                <a:cs typeface="Arial" panose="020B0604020202020204" pitchFamily="34" charset="0"/>
              </a:rPr>
            </a:br>
            <a:r>
              <a:rPr lang="pl-PL" altLang="pl-PL" sz="1600" b="1" dirty="0">
                <a:solidFill>
                  <a:srgbClr val="002060"/>
                </a:solidFill>
                <a:cs typeface="Arial" panose="020B0604020202020204" pitchFamily="34" charset="0"/>
              </a:rPr>
              <a:t>lecz do drugiego człowieka”</a:t>
            </a:r>
            <a:r>
              <a:rPr lang="pl-PL" altLang="pl-PL" sz="1600" b="1" dirty="0">
                <a:solidFill>
                  <a:srgbClr val="002060"/>
                </a:solidFill>
                <a:cs typeface="Tahoma" panose="020B0604030504040204" pitchFamily="34" charset="0"/>
              </a:rPr>
              <a:t>*</a:t>
            </a:r>
            <a:r>
              <a:rPr lang="pl-PL" altLang="pl-PL" sz="1600" b="1" dirty="0">
                <a:solidFill>
                  <a:srgbClr val="002060"/>
                </a:solidFill>
                <a:cs typeface="Arial" panose="020B0604020202020204" pitchFamily="34" charset="0"/>
              </a:rPr>
              <a:t>  </a:t>
            </a:r>
          </a:p>
          <a:p>
            <a:pPr algn="r">
              <a:lnSpc>
                <a:spcPct val="150000"/>
              </a:lnSpc>
              <a:spcBef>
                <a:spcPts val="400"/>
              </a:spcBef>
              <a:buNone/>
            </a:pPr>
            <a:r>
              <a:rPr lang="pl-PL" altLang="pl-PL" sz="1000" b="1" dirty="0">
                <a:solidFill>
                  <a:srgbClr val="002060"/>
                </a:solidFill>
                <a:cs typeface="Arial" panose="020B0604020202020204" pitchFamily="34" charset="0"/>
              </a:rPr>
              <a:t>*10 zasad pomagania ofiarom przemocy</a:t>
            </a:r>
          </a:p>
          <a:p>
            <a:pPr algn="r">
              <a:lnSpc>
                <a:spcPct val="150000"/>
              </a:lnSpc>
              <a:spcBef>
                <a:spcPts val="400"/>
              </a:spcBef>
              <a:buNone/>
            </a:pPr>
            <a:r>
              <a:rPr lang="pl-PL" altLang="pl-PL" sz="1000" b="1" dirty="0">
                <a:solidFill>
                  <a:srgbClr val="002060"/>
                </a:solidFill>
              </a:rPr>
              <a:t>(</a:t>
            </a:r>
            <a:r>
              <a:rPr lang="pl-PL" altLang="pl-PL" sz="1000" b="1" dirty="0">
                <a:solidFill>
                  <a:srgbClr val="002060"/>
                </a:solidFill>
                <a:cs typeface="Arial" panose="020B0604020202020204" pitchFamily="34" charset="0"/>
              </a:rPr>
              <a:t>Instytut Psychologii Zdrowia</a:t>
            </a:r>
            <a:r>
              <a:rPr lang="pl-PL" altLang="pl-PL" sz="1000" b="1" dirty="0">
                <a:solidFill>
                  <a:srgbClr val="002060"/>
                </a:solidFill>
                <a:latin typeface="+mj-lt"/>
              </a:rPr>
              <a:t>)</a:t>
            </a:r>
          </a:p>
          <a:p>
            <a:pPr algn="r">
              <a:lnSpc>
                <a:spcPct val="150000"/>
              </a:lnSpc>
              <a:spcBef>
                <a:spcPts val="400"/>
              </a:spcBef>
              <a:buNone/>
            </a:pPr>
            <a:endParaRPr lang="pl-PL" altLang="pl-PL" sz="1000" b="1" dirty="0">
              <a:solidFill>
                <a:srgbClr val="002060"/>
              </a:solidFill>
              <a:latin typeface="+mj-lt"/>
              <a:cs typeface="Arial" panose="020B0604020202020204" pitchFamily="34" charset="0"/>
            </a:endParaRPr>
          </a:p>
          <a:p>
            <a:pPr algn="ctr">
              <a:lnSpc>
                <a:spcPct val="150000"/>
              </a:lnSpc>
              <a:spcBef>
                <a:spcPts val="400"/>
              </a:spcBef>
              <a:buNone/>
            </a:pPr>
            <a:r>
              <a:rPr lang="ar-SA" altLang="pl-PL" sz="1600" b="1" dirty="0">
                <a:solidFill>
                  <a:srgbClr val="000000"/>
                </a:solidFill>
                <a:latin typeface="+mj-lt"/>
                <a:cs typeface="Arial" panose="020B0604020202020204" pitchFamily="34" charset="0"/>
              </a:rPr>
              <a:t>‏</a:t>
            </a:r>
            <a:r>
              <a:rPr lang="pl-PL" altLang="pl-PL" sz="1600" i="1" dirty="0">
                <a:solidFill>
                  <a:srgbClr val="003096"/>
                </a:solidFill>
                <a:latin typeface="Calibri" panose="020F0502020204030204" pitchFamily="34" charset="0"/>
                <a:cs typeface="Lucida Sans Unicode" panose="020B0602030504020204" pitchFamily="34" charset="0"/>
              </a:rPr>
              <a:t>„Sami możemy wszystko, ale razem możemy więcej”</a:t>
            </a:r>
          </a:p>
          <a:p>
            <a:pPr algn="just">
              <a:lnSpc>
                <a:spcPct val="150000"/>
              </a:lnSpc>
            </a:pPr>
            <a:endParaRPr lang="pl-PL" sz="1600" dirty="0">
              <a:latin typeface="Aptos" panose="020B0004020202020204" pitchFamily="34" charset="0"/>
            </a:endParaRPr>
          </a:p>
          <a:p>
            <a:pPr algn="just">
              <a:lnSpc>
                <a:spcPct val="150000"/>
              </a:lnSpc>
            </a:pPr>
            <a:endParaRPr lang="pl-PL" sz="1600" dirty="0">
              <a:latin typeface="Aptos" panose="020B0004020202020204" pitchFamily="34" charset="0"/>
            </a:endParaRPr>
          </a:p>
        </p:txBody>
      </p:sp>
      <p:pic>
        <p:nvPicPr>
          <p:cNvPr id="2" name="Obraz 1">
            <a:extLst>
              <a:ext uri="{FF2B5EF4-FFF2-40B4-BE49-F238E27FC236}">
                <a16:creationId xmlns:a16="http://schemas.microsoft.com/office/drawing/2014/main" id="{8D9D6F27-DAF2-71EF-CE66-A18F5FEA2CC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sp>
        <p:nvSpPr>
          <p:cNvPr id="6" name="pole tekstowe 5">
            <a:extLst>
              <a:ext uri="{FF2B5EF4-FFF2-40B4-BE49-F238E27FC236}">
                <a16:creationId xmlns:a16="http://schemas.microsoft.com/office/drawing/2014/main" id="{F4FC471C-BD3B-572C-E389-5F172238025A}"/>
              </a:ext>
            </a:extLst>
          </p:cNvPr>
          <p:cNvSpPr txBox="1"/>
          <p:nvPr/>
        </p:nvSpPr>
        <p:spPr>
          <a:xfrm>
            <a:off x="1081837" y="1123797"/>
            <a:ext cx="10577215" cy="646331"/>
          </a:xfrm>
          <a:prstGeom prst="rect">
            <a:avLst/>
          </a:prstGeom>
          <a:noFill/>
        </p:spPr>
        <p:txBody>
          <a:bodyPr wrap="square">
            <a:spAutoFit/>
          </a:bodyPr>
          <a:lstStyle/>
          <a:p>
            <a:r>
              <a:rPr lang="pl-PL" b="1" dirty="0">
                <a:solidFill>
                  <a:srgbClr val="003096"/>
                </a:solidFill>
                <a:latin typeface="Aptos" panose="020B0004020202020204" pitchFamily="34" charset="0"/>
              </a:rPr>
              <a:t>Zasady, metody, formy pracy profilaktycznej i edukacyjnej w obszarze przeciwdziałania przemocy domowej</a:t>
            </a:r>
          </a:p>
        </p:txBody>
      </p:sp>
      <p:pic>
        <p:nvPicPr>
          <p:cNvPr id="7" name="Obraz 6">
            <a:extLst>
              <a:ext uri="{FF2B5EF4-FFF2-40B4-BE49-F238E27FC236}">
                <a16:creationId xmlns:a16="http://schemas.microsoft.com/office/drawing/2014/main" id="{32343AD2-DD3B-EFAD-B06E-BD88D7DAE8E8}"/>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9" name="pole tekstowe 8">
            <a:extLst>
              <a:ext uri="{FF2B5EF4-FFF2-40B4-BE49-F238E27FC236}">
                <a16:creationId xmlns:a16="http://schemas.microsoft.com/office/drawing/2014/main" id="{E6F37D34-8904-6EBE-52E2-1C621402814F}"/>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389374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8C9FC-CFC3-41B4-9C76-8A39B5AFD6EE}"/>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F47E12AB-DEDE-1310-1DDB-5C5589E2B0D1}"/>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6</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5EF64753-F691-2B87-4A79-8A89835BF87F}"/>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089AC122-3408-55A2-08DE-AE613053D313}"/>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7B91201A-B4CB-CEBA-0B1D-F02440F323B7}"/>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latin typeface="Aptos" panose="020B0004020202020204" pitchFamily="34" charset="0"/>
                    <a:cs typeface="Open Sans" panose="020B0606030504020204" pitchFamily="34" charset="0"/>
                  </a:rPr>
                  <a:t>Kreowanie</a:t>
                </a:r>
                <a:r>
                  <a:rPr lang="pl-PL" sz="1800" b="1" kern="0" dirty="0">
                    <a:solidFill>
                      <a:srgbClr val="003096"/>
                    </a:solidFill>
                    <a:effectLst/>
                    <a:latin typeface="Aptos" panose="020B0004020202020204" pitchFamily="34" charset="0"/>
                    <a:cs typeface="Open Sans" panose="020B0606030504020204" pitchFamily="34" charset="0"/>
                  </a:rPr>
                  <a:t>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B3FD5215-46AC-8E6F-BBDD-F0B00447EC47}"/>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622C74BE-951C-66F2-DF78-3A04F7C09E28}"/>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127DDB38-FB95-4EE7-5EC1-CAE85138945F}"/>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8C303828-E112-386B-A0B8-73625D06244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FB3599F-D99B-2A98-9531-F4E74336A555}"/>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1FED2B17-1971-0F2E-5C24-1A156DF8BA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C55B254A-5C6C-B367-2777-6772E38755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B65B622-04AC-A9B9-020B-37389DDA64D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58D0A172-A642-53D7-AA1B-37109620DB3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0C9E12A7-9B39-40E5-149B-D47DD70C089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21F691D-C79F-EF26-5270-55F22874DDC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94EFE035-96BC-9451-6650-59142DB59BD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4337FA80-F445-6DAB-8263-48F180385F95}"/>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6</a:t>
                </a:fld>
                <a:endParaRPr lang="pl-PL" dirty="0">
                  <a:solidFill>
                    <a:schemeClr val="bg1"/>
                  </a:solidFill>
                </a:endParaRPr>
              </a:p>
            </p:txBody>
          </p:sp>
        </p:grpSp>
      </p:grpSp>
      <p:sp>
        <p:nvSpPr>
          <p:cNvPr id="8" name="pole tekstowe 7">
            <a:extLst>
              <a:ext uri="{FF2B5EF4-FFF2-40B4-BE49-F238E27FC236}">
                <a16:creationId xmlns:a16="http://schemas.microsoft.com/office/drawing/2014/main" id="{5355D663-07FF-1A05-AAD9-8CBFB70834D2}"/>
              </a:ext>
            </a:extLst>
          </p:cNvPr>
          <p:cNvSpPr txBox="1"/>
          <p:nvPr/>
        </p:nvSpPr>
        <p:spPr>
          <a:xfrm>
            <a:off x="1299882" y="2200437"/>
            <a:ext cx="10093848" cy="3788858"/>
          </a:xfrm>
          <a:prstGeom prst="rect">
            <a:avLst/>
          </a:prstGeom>
          <a:noFill/>
        </p:spPr>
        <p:txBody>
          <a:bodyPr wrap="square">
            <a:spAutoFit/>
          </a:bodyPr>
          <a:lstStyle/>
          <a:p>
            <a:pPr algn="just">
              <a:lnSpc>
                <a:spcPct val="150000"/>
              </a:lnSpc>
            </a:pPr>
            <a:r>
              <a:rPr lang="pl-PL" dirty="0">
                <a:latin typeface="Aptos" panose="020B0004020202020204" pitchFamily="34" charset="0"/>
              </a:rPr>
              <a:t>Funkcjonowanie w rodzinie wywiera wpływ na wszystkich jej członków zapewniając oparcie </a:t>
            </a:r>
            <a:br>
              <a:rPr lang="pl-PL" dirty="0">
                <a:latin typeface="Aptos" panose="020B0004020202020204" pitchFamily="34" charset="0"/>
              </a:rPr>
            </a:br>
            <a:r>
              <a:rPr lang="pl-PL" dirty="0">
                <a:latin typeface="Aptos" panose="020B0004020202020204" pitchFamily="34" charset="0"/>
              </a:rPr>
              <a:t>w trudnych sytuacjach oraz dając poczucie bezpieczeństwa i stabilizacji. Poprzez rodzinę kształtuje się w nas umiejętność funkcjonowania w społeczeństwie, budowania relacji z innymi, zdobywania wiedzy. Rodzinę cechują powiązania: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silne i długotrwałe więzi emocjonalno-uczuciowe; </a:t>
            </a:r>
          </a:p>
          <a:p>
            <a:pPr marL="285750" indent="-285750" algn="just">
              <a:lnSpc>
                <a:spcPct val="150000"/>
              </a:lnSpc>
              <a:buFont typeface="Wingdings" panose="05000000000000000000" pitchFamily="2" charset="2"/>
              <a:buChar char="ü"/>
            </a:pPr>
            <a:r>
              <a:rPr lang="pl-PL" dirty="0">
                <a:latin typeface="Aptos" panose="020B0004020202020204" pitchFamily="34" charset="0"/>
              </a:rPr>
              <a:t>relacje między członkami pełne osobistych i bezpośrednich emocji;</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wewnętrzna spójność;</a:t>
            </a:r>
          </a:p>
          <a:p>
            <a:pPr marL="285750" indent="-285750" algn="just">
              <a:lnSpc>
                <a:spcPct val="150000"/>
              </a:lnSpc>
              <a:buFont typeface="Wingdings" panose="05000000000000000000" pitchFamily="2" charset="2"/>
              <a:buChar char="ü"/>
            </a:pPr>
            <a:r>
              <a:rPr lang="pl-PL" dirty="0">
                <a:latin typeface="Aptos" panose="020B0004020202020204" pitchFamily="34" charset="0"/>
              </a:rPr>
              <a:t>zaangażowanie w działalność grupy wszystkich jej członków;</a:t>
            </a:r>
          </a:p>
          <a:p>
            <a:pPr algn="just">
              <a:lnSpc>
                <a:spcPct val="150000"/>
              </a:lnSpc>
            </a:pPr>
            <a:endParaRPr lang="pl-PL" dirty="0"/>
          </a:p>
        </p:txBody>
      </p:sp>
      <p:pic>
        <p:nvPicPr>
          <p:cNvPr id="2" name="Obraz 1">
            <a:extLst>
              <a:ext uri="{FF2B5EF4-FFF2-40B4-BE49-F238E27FC236}">
                <a16:creationId xmlns:a16="http://schemas.microsoft.com/office/drawing/2014/main" id="{56432EA6-D93D-8F34-CC9C-F770FFE55229}"/>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968341B2-A7C3-54D9-079D-A7800BF63B46}"/>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42D790C7-92DE-48B0-95EF-79C1299775B3}"/>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102839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6E437-71CD-200E-6F57-1027573F9480}"/>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0F2C6BA0-E79A-D676-D40E-3D9864C387BE}"/>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7</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DFC5EFCC-C889-7F21-7CED-8FD8AEA47B7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BB8F12BA-14A3-068F-67AA-DDB0E133779F}"/>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C52A12AC-B266-7416-1E74-9F2535E7A0D6}"/>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5BAFEE4E-CE4D-E58A-C6C9-0778986981A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1FCA3F29-61BF-A564-68F8-5C805B99EE91}"/>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7D493C51-713D-E08B-DE3E-C61835BECFBA}"/>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97ED2B5-6AF6-7265-FD38-F1B0D214D6F1}"/>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DEE6683-8C12-9947-6F5B-7070467D97CF}"/>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4D475DED-5EC5-A887-550C-3FCBBBBD5D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97EFFB64-FF70-BCCC-AC62-8E6088EEF76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400CD6EE-AE06-E7D6-0B3A-23D72C823FE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F80B3E44-E5CB-9155-BBC2-73392A0B207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A65FFFD6-F6E0-7725-E651-D9D7D244801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E2BE4B56-E5B8-5235-2D8C-DA305E80065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B4DF5EDA-5860-C3A0-76FC-2AA30327DAE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32701F5E-AF2E-FE36-BF32-082A588E854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7</a:t>
                </a:fld>
                <a:endParaRPr lang="pl-PL" dirty="0">
                  <a:solidFill>
                    <a:schemeClr val="bg1"/>
                  </a:solidFill>
                </a:endParaRPr>
              </a:p>
            </p:txBody>
          </p:sp>
        </p:grpSp>
      </p:grpSp>
      <p:sp>
        <p:nvSpPr>
          <p:cNvPr id="8" name="pole tekstowe 7">
            <a:extLst>
              <a:ext uri="{FF2B5EF4-FFF2-40B4-BE49-F238E27FC236}">
                <a16:creationId xmlns:a16="http://schemas.microsoft.com/office/drawing/2014/main" id="{8EEA4197-1132-6F98-0107-3AE2F2C02DCF}"/>
              </a:ext>
            </a:extLst>
          </p:cNvPr>
          <p:cNvSpPr txBox="1"/>
          <p:nvPr/>
        </p:nvSpPr>
        <p:spPr>
          <a:xfrm>
            <a:off x="1299882" y="2200437"/>
            <a:ext cx="10093848" cy="2542363"/>
          </a:xfrm>
          <a:prstGeom prst="rect">
            <a:avLst/>
          </a:prstGeom>
          <a:noFill/>
        </p:spPr>
        <p:txBody>
          <a:bodyPr wrap="square">
            <a:spAutoFit/>
          </a:bodyPr>
          <a:lstStyle/>
          <a:p>
            <a:pPr marL="285750" indent="-285750" algn="just">
              <a:lnSpc>
                <a:spcPct val="150000"/>
              </a:lnSpc>
              <a:buFont typeface="Wingdings" panose="05000000000000000000" pitchFamily="2" charset="2"/>
              <a:buChar char="ü"/>
            </a:pPr>
            <a:r>
              <a:rPr lang="pl-PL" dirty="0">
                <a:latin typeface="Aptos" panose="020B0004020202020204" pitchFamily="34" charset="0"/>
              </a:rPr>
              <a:t>w głównej mierze nieformalny, swobodny charakter życia rodzinnego;</a:t>
            </a:r>
          </a:p>
          <a:p>
            <a:pPr marL="285750" indent="-285750" algn="just">
              <a:lnSpc>
                <a:spcPct val="150000"/>
              </a:lnSpc>
              <a:buFont typeface="Wingdings" panose="05000000000000000000" pitchFamily="2" charset="2"/>
              <a:buChar char="ü"/>
            </a:pPr>
            <a:r>
              <a:rPr lang="pl-PL" dirty="0">
                <a:latin typeface="Aptos" panose="020B0004020202020204" pitchFamily="34" charset="0"/>
              </a:rPr>
              <a:t>znaczny zakres prywatności przy jednoczesnej kontroli społecznej, gdzie funkcjonowanie rodziny oparte jest na pewnych standardach, wzorach, normach zachowań;</a:t>
            </a:r>
          </a:p>
          <a:p>
            <a:pPr marL="285750" indent="-285750" algn="just">
              <a:lnSpc>
                <a:spcPct val="150000"/>
              </a:lnSpc>
              <a:buFont typeface="Wingdings" panose="05000000000000000000" pitchFamily="2" charset="2"/>
              <a:buChar char="ü"/>
            </a:pPr>
            <a:r>
              <a:rPr lang="pl-PL" dirty="0">
                <a:latin typeface="Aptos" panose="020B0004020202020204" pitchFamily="34" charset="0"/>
              </a:rPr>
              <a:t>wspólne zamieszkiwanie, nazwisko, własność materialna i kultura duchowa;</a:t>
            </a:r>
          </a:p>
          <a:p>
            <a:pPr marL="285750" indent="-285750" algn="just">
              <a:lnSpc>
                <a:spcPct val="150000"/>
              </a:lnSpc>
              <a:buFont typeface="Wingdings" panose="05000000000000000000" pitchFamily="2" charset="2"/>
              <a:buChar char="ü"/>
            </a:pPr>
            <a:r>
              <a:rPr lang="pl-PL" dirty="0">
                <a:latin typeface="Aptos" panose="020B0004020202020204" pitchFamily="34" charset="0"/>
              </a:rPr>
              <a:t>ciągłość biologiczna. </a:t>
            </a:r>
          </a:p>
          <a:p>
            <a:pPr algn="r">
              <a:lnSpc>
                <a:spcPct val="150000"/>
              </a:lnSpc>
            </a:pPr>
            <a:r>
              <a:rPr lang="pl-PL" dirty="0">
                <a:latin typeface="Aptos" panose="020B0004020202020204" pitchFamily="34" charset="0"/>
              </a:rPr>
              <a:t>                                                                                                                    </a:t>
            </a:r>
            <a:r>
              <a:rPr lang="pl-PL" sz="1400" dirty="0">
                <a:latin typeface="Aptos" panose="020B0004020202020204" pitchFamily="34" charset="0"/>
              </a:rPr>
              <a:t>E. Matysik, B. Sobczyk, 2016</a:t>
            </a:r>
          </a:p>
        </p:txBody>
      </p:sp>
      <p:pic>
        <p:nvPicPr>
          <p:cNvPr id="2" name="Obraz 1">
            <a:extLst>
              <a:ext uri="{FF2B5EF4-FFF2-40B4-BE49-F238E27FC236}">
                <a16:creationId xmlns:a16="http://schemas.microsoft.com/office/drawing/2014/main" id="{A351CBD0-1AE0-254A-4B9A-04E1FDB6E9D6}"/>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C85BA1E5-33E9-FA24-3C05-673D67D83123}"/>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7" name="pole tekstowe 6">
            <a:extLst>
              <a:ext uri="{FF2B5EF4-FFF2-40B4-BE49-F238E27FC236}">
                <a16:creationId xmlns:a16="http://schemas.microsoft.com/office/drawing/2014/main" id="{D9F5E3F5-20C9-6C3B-1873-755D8A320196}"/>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270437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39D82-916F-C7FB-9DB3-59B198669799}"/>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319D2658-8F2C-01CF-CB4B-AFB0E2ACBA7B}"/>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8</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34C5AD71-22B8-B18A-CD3E-A2DE848109CD}"/>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9FF5A6FC-EDF6-2286-BC52-D98413C2113A}"/>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E83A733C-DF20-EE58-1C07-A778B9676CEE}"/>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3D9484CA-EC97-9B6D-F394-3DBE436EDDF3}"/>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4D118ECE-EFE0-944C-C2AD-2FC79A6C71D1}"/>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0D35A873-7AEE-0DC2-E3CD-595FEAFC9631}"/>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EECC0546-4815-AA55-6086-1CA45A61BEDA}"/>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2AD7CD91-9B1D-1E27-EF7D-4A2C628EC297}"/>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6D35F2C1-BC0A-39B3-E41D-F2DFE38D2D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384FE426-325F-0D6C-9575-40A11C66E7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CADAE610-CBAE-A008-997E-AC331B84BC5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09347C0-3EC0-2ECD-E6E2-C9FDCFC0DF4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759AAF00-AA87-C769-B431-5F5D51644F7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299A9C9D-FA77-02A5-6132-5DE69F4113A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18D6DE7D-D704-2FB1-723F-3B765226171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9D716CC9-64BD-6DCD-A21B-A6C8A6677C30}"/>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8</a:t>
                </a:fld>
                <a:endParaRPr lang="pl-PL" dirty="0">
                  <a:solidFill>
                    <a:schemeClr val="bg1"/>
                  </a:solidFill>
                </a:endParaRPr>
              </a:p>
            </p:txBody>
          </p:sp>
        </p:grpSp>
      </p:grpSp>
      <p:sp>
        <p:nvSpPr>
          <p:cNvPr id="8" name="pole tekstowe 7">
            <a:extLst>
              <a:ext uri="{FF2B5EF4-FFF2-40B4-BE49-F238E27FC236}">
                <a16:creationId xmlns:a16="http://schemas.microsoft.com/office/drawing/2014/main" id="{BC160F37-5B20-11D0-9302-DCAD9A717E34}"/>
              </a:ext>
            </a:extLst>
          </p:cNvPr>
          <p:cNvSpPr txBox="1"/>
          <p:nvPr/>
        </p:nvSpPr>
        <p:spPr>
          <a:xfrm>
            <a:off x="1299882" y="2200437"/>
            <a:ext cx="10093848" cy="4204356"/>
          </a:xfrm>
          <a:prstGeom prst="rect">
            <a:avLst/>
          </a:prstGeom>
          <a:noFill/>
        </p:spPr>
        <p:txBody>
          <a:bodyPr wrap="square">
            <a:spAutoFit/>
          </a:bodyPr>
          <a:lstStyle/>
          <a:p>
            <a:pPr algn="just">
              <a:lnSpc>
                <a:spcPct val="150000"/>
              </a:lnSpc>
            </a:pPr>
            <a:r>
              <a:rPr lang="pl-PL" dirty="0">
                <a:latin typeface="Aptos" panose="020B0004020202020204" pitchFamily="34" charset="0"/>
              </a:rPr>
              <a:t>Kształtowanie i wzmacnianie rodziny  jest ważnym etapem oddziaływań wspierających, które kierunkuje działania na:</a:t>
            </a:r>
          </a:p>
          <a:p>
            <a:pPr marL="285750" indent="-285750">
              <a:lnSpc>
                <a:spcPct val="150000"/>
              </a:lnSpc>
              <a:buFont typeface="Wingdings" panose="05000000000000000000" pitchFamily="2" charset="2"/>
              <a:buChar char="ü"/>
            </a:pPr>
            <a:r>
              <a:rPr lang="pl-PL" dirty="0">
                <a:latin typeface="Aptos" panose="020B0004020202020204" pitchFamily="34" charset="0"/>
              </a:rPr>
              <a:t> zwracanie uwagi na poszanowanie godności wszystkich członków rodziny oraz wzajemne okazywanie sobie szacunku poprzez używanie języka pełnego szacunku. W codzienności życia rodzinnego poprzez modelowanie właściwej atmosfery  buduje się bezpośrednią i bezpieczną przestrzeń do dzielenia się trudnościami, bólem i obawami;</a:t>
            </a:r>
          </a:p>
          <a:p>
            <a:pPr marL="285750" indent="-285750">
              <a:lnSpc>
                <a:spcPct val="150000"/>
              </a:lnSpc>
              <a:buFont typeface="Wingdings" panose="05000000000000000000" pitchFamily="2" charset="2"/>
              <a:buChar char="ü"/>
            </a:pPr>
            <a:r>
              <a:rPr lang="pl-PL" dirty="0">
                <a:latin typeface="Aptos" panose="020B0004020202020204" pitchFamily="34" charset="0"/>
              </a:rPr>
              <a:t>wzajemne relacje pozwalające na okazywanie współczucia i empatyczna komunikacja stanowią wartość rodziny. Okazywane są one głównie poprzez afirmowanie pozytywnego nastawienia oraz kierunkowanie działań na uznawane wartości.</a:t>
            </a:r>
          </a:p>
          <a:p>
            <a:pPr algn="just">
              <a:lnSpc>
                <a:spcPct val="150000"/>
              </a:lnSpc>
            </a:pPr>
            <a:r>
              <a:rPr lang="pl-PL" dirty="0"/>
              <a:t>                                                                                                            </a:t>
            </a:r>
          </a:p>
        </p:txBody>
      </p:sp>
      <p:pic>
        <p:nvPicPr>
          <p:cNvPr id="2" name="Obraz 1">
            <a:extLst>
              <a:ext uri="{FF2B5EF4-FFF2-40B4-BE49-F238E27FC236}">
                <a16:creationId xmlns:a16="http://schemas.microsoft.com/office/drawing/2014/main" id="{3CB67025-DC98-6B6D-8CC8-E6FB1F46C2BB}"/>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8FEC81CD-788F-9802-85A4-ABD1FF726F3F}"/>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6" name="pole tekstowe 5">
            <a:extLst>
              <a:ext uri="{FF2B5EF4-FFF2-40B4-BE49-F238E27FC236}">
                <a16:creationId xmlns:a16="http://schemas.microsoft.com/office/drawing/2014/main" id="{A605C829-4A64-532C-B2CD-EA47C2EC240A}"/>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615921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25AA5-3BEF-47AA-98D0-6F37A70FAB2D}"/>
            </a:ext>
          </a:extLst>
        </p:cNvPr>
        <p:cNvGrpSpPr/>
        <p:nvPr/>
      </p:nvGrpSpPr>
      <p:grpSpPr>
        <a:xfrm>
          <a:off x="0" y="0"/>
          <a:ext cx="0" cy="0"/>
          <a:chOff x="0" y="0"/>
          <a:chExt cx="0" cy="0"/>
        </a:xfrm>
      </p:grpSpPr>
      <p:sp>
        <p:nvSpPr>
          <p:cNvPr id="5" name="Symbol zastępczy numeru slajdu 4">
            <a:extLst>
              <a:ext uri="{FF2B5EF4-FFF2-40B4-BE49-F238E27FC236}">
                <a16:creationId xmlns:a16="http://schemas.microsoft.com/office/drawing/2014/main" id="{4D2B8E66-E8E7-5F38-65FE-DE69F8D7AA2F}"/>
              </a:ext>
            </a:extLst>
          </p:cNvPr>
          <p:cNvSpPr>
            <a:spLocks noGrp="1"/>
          </p:cNvSpPr>
          <p:nvPr>
            <p:ph type="sldNum" sz="quarter" idx="12"/>
          </p:nvPr>
        </p:nvSpPr>
        <p:spPr>
          <a:xfrm>
            <a:off x="0" y="6315075"/>
            <a:ext cx="858929" cy="365125"/>
          </a:xfrm>
        </p:spPr>
        <p:txBody>
          <a:bodyPr/>
          <a:lstStyle/>
          <a:p>
            <a:pPr algn="ctr"/>
            <a:fld id="{CC1B6E93-69BD-49C6-9B34-503932A7A779}" type="slidenum">
              <a:rPr lang="pl-PL" smtClean="0">
                <a:solidFill>
                  <a:schemeClr val="bg1"/>
                </a:solidFill>
                <a:latin typeface="Aptos" panose="020B0004020202020204" pitchFamily="34" charset="0"/>
              </a:rPr>
              <a:pPr algn="ctr"/>
              <a:t>9</a:t>
            </a:fld>
            <a:endParaRPr lang="pl-PL" dirty="0">
              <a:solidFill>
                <a:schemeClr val="bg1"/>
              </a:solidFill>
              <a:latin typeface="Aptos" panose="020B0004020202020204" pitchFamily="34" charset="0"/>
            </a:endParaRPr>
          </a:p>
        </p:txBody>
      </p:sp>
      <p:grpSp>
        <p:nvGrpSpPr>
          <p:cNvPr id="63" name="Grupa 62">
            <a:extLst>
              <a:ext uri="{FF2B5EF4-FFF2-40B4-BE49-F238E27FC236}">
                <a16:creationId xmlns:a16="http://schemas.microsoft.com/office/drawing/2014/main" id="{FD076516-CDFA-AC68-0265-D4D9F87E66E0}"/>
              </a:ext>
            </a:extLst>
          </p:cNvPr>
          <p:cNvGrpSpPr/>
          <p:nvPr/>
        </p:nvGrpSpPr>
        <p:grpSpPr>
          <a:xfrm>
            <a:off x="-6" y="0"/>
            <a:ext cx="12192006" cy="6867524"/>
            <a:chOff x="-6" y="-9525"/>
            <a:chExt cx="12192006" cy="6867524"/>
          </a:xfrm>
        </p:grpSpPr>
        <p:grpSp>
          <p:nvGrpSpPr>
            <p:cNvPr id="47" name="Grupa 46">
              <a:extLst>
                <a:ext uri="{FF2B5EF4-FFF2-40B4-BE49-F238E27FC236}">
                  <a16:creationId xmlns:a16="http://schemas.microsoft.com/office/drawing/2014/main" id="{81F29FE9-4B8A-7C66-861B-A4941AA972B5}"/>
                </a:ext>
              </a:extLst>
            </p:cNvPr>
            <p:cNvGrpSpPr/>
            <p:nvPr/>
          </p:nvGrpSpPr>
          <p:grpSpPr>
            <a:xfrm>
              <a:off x="858929" y="308102"/>
              <a:ext cx="11333070" cy="1501786"/>
              <a:chOff x="858929" y="229779"/>
              <a:chExt cx="11333070" cy="1501786"/>
            </a:xfrm>
          </p:grpSpPr>
          <p:sp>
            <p:nvSpPr>
              <p:cNvPr id="3" name="Symbol zastępczy zawartości 2">
                <a:extLst>
                  <a:ext uri="{FF2B5EF4-FFF2-40B4-BE49-F238E27FC236}">
                    <a16:creationId xmlns:a16="http://schemas.microsoft.com/office/drawing/2014/main" id="{DBE83E6C-E994-2208-A941-21BE66652D9D}"/>
                  </a:ext>
                </a:extLst>
              </p:cNvPr>
              <p:cNvSpPr txBox="1">
                <a:spLocks/>
              </p:cNvSpPr>
              <p:nvPr/>
            </p:nvSpPr>
            <p:spPr>
              <a:xfrm>
                <a:off x="858929" y="959597"/>
                <a:ext cx="11333070" cy="771968"/>
              </a:xfrm>
              <a:prstGeom prst="rect">
                <a:avLst/>
              </a:prstGeom>
              <a:solidFill>
                <a:schemeClr val="bg1">
                  <a:lumMod val="95000"/>
                </a:schemeClr>
              </a:solid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8775" indent="0">
                  <a:lnSpc>
                    <a:spcPct val="150000"/>
                  </a:lnSpc>
                  <a:spcBef>
                    <a:spcPts val="0"/>
                  </a:spcBef>
                  <a:buNone/>
                </a:pPr>
                <a:r>
                  <a:rPr lang="pl-PL" sz="1800" b="1" kern="0" dirty="0">
                    <a:solidFill>
                      <a:srgbClr val="003096"/>
                    </a:solidFill>
                    <a:effectLst/>
                    <a:latin typeface="Aptos" panose="020B0004020202020204" pitchFamily="34" charset="0"/>
                    <a:cs typeface="Open Sans" panose="020B0606030504020204" pitchFamily="34" charset="0"/>
                  </a:rPr>
                  <a:t>Kreowanie pozytywnego wizerunku rodziny i wzmacnianie rodzinnych wartości</a:t>
                </a:r>
              </a:p>
            </p:txBody>
          </p:sp>
          <p:pic>
            <p:nvPicPr>
              <p:cNvPr id="18" name="Obraz 17" descr="Obraz zawierający Czcionka, tekst, Grafika, design&#10;&#10;Opis wygenerowany automatycznie">
                <a:extLst>
                  <a:ext uri="{FF2B5EF4-FFF2-40B4-BE49-F238E27FC236}">
                    <a16:creationId xmlns:a16="http://schemas.microsoft.com/office/drawing/2014/main" id="{DC6B6990-F575-7FAB-02B4-2FE5D049B468}"/>
                  </a:ext>
                </a:extLst>
              </p:cNvPr>
              <p:cNvPicPr/>
              <p:nvPr/>
            </p:nvPicPr>
            <p:blipFill>
              <a:blip r:embed="rId2">
                <a:extLst>
                  <a:ext uri="{28A0092B-C50C-407E-A947-70E740481C1C}">
                    <a14:useLocalDpi xmlns:a14="http://schemas.microsoft.com/office/drawing/2010/main" val="0"/>
                  </a:ext>
                </a:extLst>
              </a:blip>
              <a:srcRect/>
              <a:stretch>
                <a:fillRect/>
              </a:stretch>
            </p:blipFill>
            <p:spPr>
              <a:xfrm>
                <a:off x="1410821" y="229779"/>
                <a:ext cx="633132" cy="581409"/>
              </a:xfrm>
              <a:prstGeom prst="rect">
                <a:avLst/>
              </a:prstGeom>
              <a:ln/>
            </p:spPr>
          </p:pic>
        </p:grpSp>
        <p:sp>
          <p:nvSpPr>
            <p:cNvPr id="50" name="pole tekstowe 49">
              <a:extLst>
                <a:ext uri="{FF2B5EF4-FFF2-40B4-BE49-F238E27FC236}">
                  <a16:creationId xmlns:a16="http://schemas.microsoft.com/office/drawing/2014/main" id="{B1D6BB35-B465-E1B1-5BFB-7F99AC7F5E41}"/>
                </a:ext>
              </a:extLst>
            </p:cNvPr>
            <p:cNvSpPr txBox="1"/>
            <p:nvPr/>
          </p:nvSpPr>
          <p:spPr>
            <a:xfrm>
              <a:off x="1299882" y="2106706"/>
              <a:ext cx="10590774" cy="584775"/>
            </a:xfrm>
            <a:prstGeom prst="rect">
              <a:avLst/>
            </a:prstGeom>
            <a:noFill/>
          </p:spPr>
          <p:txBody>
            <a:bodyPr wrap="square" rtlCol="0">
              <a:spAutoFit/>
            </a:bodyPr>
            <a:lstStyle/>
            <a:p>
              <a:r>
                <a:rPr lang="pl-PL" sz="1600" dirty="0">
                  <a:latin typeface="Aptos" panose="020B0004020202020204" pitchFamily="34" charset="0"/>
                </a:rPr>
                <a:t>  </a:t>
              </a:r>
            </a:p>
            <a:p>
              <a:r>
                <a:rPr lang="pl-PL" sz="1600" dirty="0">
                  <a:latin typeface="Aptos" panose="020B0004020202020204" pitchFamily="34" charset="0"/>
                </a:rPr>
                <a:t> </a:t>
              </a:r>
            </a:p>
          </p:txBody>
        </p:sp>
        <p:sp>
          <p:nvSpPr>
            <p:cNvPr id="51" name="Prostokąt 50">
              <a:extLst>
                <a:ext uri="{FF2B5EF4-FFF2-40B4-BE49-F238E27FC236}">
                  <a16:creationId xmlns:a16="http://schemas.microsoft.com/office/drawing/2014/main" id="{F962E36D-568C-E4B3-678C-D2D8DA39BD76}"/>
                </a:ext>
              </a:extLst>
            </p:cNvPr>
            <p:cNvSpPr/>
            <p:nvPr/>
          </p:nvSpPr>
          <p:spPr>
            <a:xfrm>
              <a:off x="858931" y="6315074"/>
              <a:ext cx="11333069" cy="54292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2" name="Grupa 61">
              <a:extLst>
                <a:ext uri="{FF2B5EF4-FFF2-40B4-BE49-F238E27FC236}">
                  <a16:creationId xmlns:a16="http://schemas.microsoft.com/office/drawing/2014/main" id="{0F0F25B0-7065-F7B4-2469-5A23AD2758FE}"/>
                </a:ext>
              </a:extLst>
            </p:cNvPr>
            <p:cNvGrpSpPr/>
            <p:nvPr/>
          </p:nvGrpSpPr>
          <p:grpSpPr>
            <a:xfrm>
              <a:off x="-6" y="-9525"/>
              <a:ext cx="858934" cy="6858000"/>
              <a:chOff x="-6" y="-9525"/>
              <a:chExt cx="858934" cy="6858000"/>
            </a:xfrm>
          </p:grpSpPr>
          <p:sp>
            <p:nvSpPr>
              <p:cNvPr id="53" name="Prostokąt 52">
                <a:extLst>
                  <a:ext uri="{FF2B5EF4-FFF2-40B4-BE49-F238E27FC236}">
                    <a16:creationId xmlns:a16="http://schemas.microsoft.com/office/drawing/2014/main" id="{FF21DE51-DE2E-9B7D-A419-4A409272090A}"/>
                  </a:ext>
                </a:extLst>
              </p:cNvPr>
              <p:cNvSpPr/>
              <p:nvPr/>
            </p:nvSpPr>
            <p:spPr>
              <a:xfrm>
                <a:off x="-3" y="-9525"/>
                <a:ext cx="858931" cy="6858000"/>
              </a:xfrm>
              <a:prstGeom prst="rect">
                <a:avLst/>
              </a:prstGeom>
              <a:solidFill>
                <a:srgbClr val="808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l-PL" dirty="0"/>
              </a:p>
            </p:txBody>
          </p:sp>
          <p:pic>
            <p:nvPicPr>
              <p:cNvPr id="54" name="Grafika 2" descr="Mężczyzna z laską kontur">
                <a:extLst>
                  <a:ext uri="{FF2B5EF4-FFF2-40B4-BE49-F238E27FC236}">
                    <a16:creationId xmlns:a16="http://schemas.microsoft.com/office/drawing/2014/main" id="{2B9373A3-A238-ED85-E1C5-035BF81B96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2460" y="2287512"/>
                <a:ext cx="509525" cy="509525"/>
              </a:xfrm>
              <a:prstGeom prst="rect">
                <a:avLst/>
              </a:prstGeom>
            </p:spPr>
          </p:pic>
          <p:pic>
            <p:nvPicPr>
              <p:cNvPr id="55" name="Grafika 1" descr="Osoba na wózku inwalidzkim kontur">
                <a:extLst>
                  <a:ext uri="{FF2B5EF4-FFF2-40B4-BE49-F238E27FC236}">
                    <a16:creationId xmlns:a16="http://schemas.microsoft.com/office/drawing/2014/main" id="{E7A6A0B1-E7C3-A303-8C6A-C2B354DBDC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9993" y="3008096"/>
                <a:ext cx="474458" cy="474458"/>
              </a:xfrm>
              <a:prstGeom prst="rect">
                <a:avLst/>
              </a:prstGeom>
            </p:spPr>
          </p:pic>
          <p:pic>
            <p:nvPicPr>
              <p:cNvPr id="56" name="Grafika 6" descr="Odcisk dłoni kontur">
                <a:extLst>
                  <a:ext uri="{FF2B5EF4-FFF2-40B4-BE49-F238E27FC236}">
                    <a16:creationId xmlns:a16="http://schemas.microsoft.com/office/drawing/2014/main" id="{9B8E669F-4176-14E1-6242-8512C0A5330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9152" y="3600133"/>
                <a:ext cx="509525" cy="509525"/>
              </a:xfrm>
              <a:prstGeom prst="rect">
                <a:avLst/>
              </a:prstGeom>
            </p:spPr>
          </p:pic>
          <p:pic>
            <p:nvPicPr>
              <p:cNvPr id="57" name="Grafika 7" descr="Kobieta z laską kontur">
                <a:extLst>
                  <a:ext uri="{FF2B5EF4-FFF2-40B4-BE49-F238E27FC236}">
                    <a16:creationId xmlns:a16="http://schemas.microsoft.com/office/drawing/2014/main" id="{C4D726FB-4E24-7390-4663-01F84BE19B4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77820" y="4314435"/>
                <a:ext cx="541655" cy="541655"/>
              </a:xfrm>
              <a:prstGeom prst="rect">
                <a:avLst/>
              </a:prstGeom>
            </p:spPr>
          </p:pic>
          <p:pic>
            <p:nvPicPr>
              <p:cNvPr id="58" name="Grafika 3" descr="Złamane serce kontur">
                <a:extLst>
                  <a:ext uri="{FF2B5EF4-FFF2-40B4-BE49-F238E27FC236}">
                    <a16:creationId xmlns:a16="http://schemas.microsoft.com/office/drawing/2014/main" id="{30AE7E79-6758-EA14-2F5C-CA8E7B0D02E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3089" y="5038203"/>
                <a:ext cx="471302" cy="471302"/>
              </a:xfrm>
              <a:prstGeom prst="rect">
                <a:avLst/>
              </a:prstGeom>
            </p:spPr>
          </p:pic>
          <p:pic>
            <p:nvPicPr>
              <p:cNvPr id="59" name="Grafika 8" descr="Parasol kontur">
                <a:extLst>
                  <a:ext uri="{FF2B5EF4-FFF2-40B4-BE49-F238E27FC236}">
                    <a16:creationId xmlns:a16="http://schemas.microsoft.com/office/drawing/2014/main" id="{B97E5DD3-9D43-B386-18C3-343DFF70A67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2906" y="1584146"/>
                <a:ext cx="451485" cy="451485"/>
              </a:xfrm>
              <a:prstGeom prst="rect">
                <a:avLst/>
              </a:prstGeom>
            </p:spPr>
          </p:pic>
          <p:pic>
            <p:nvPicPr>
              <p:cNvPr id="60" name="Obraz 45" descr="close-up photography of person lifting hands">
                <a:extLst>
                  <a:ext uri="{FF2B5EF4-FFF2-40B4-BE49-F238E27FC236}">
                    <a16:creationId xmlns:a16="http://schemas.microsoft.com/office/drawing/2014/main" id="{731177D0-BAD7-126A-5034-F22F99353189}"/>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 y="346096"/>
                <a:ext cx="849406" cy="643032"/>
              </a:xfrm>
              <a:prstGeom prst="rect">
                <a:avLst/>
              </a:prstGeom>
              <a:noFill/>
              <a:extLst>
                <a:ext uri="{909E8E84-426E-40DD-AFC4-6F175D3DCCD1}">
                  <a14:hiddenFill xmlns:a14="http://schemas.microsoft.com/office/drawing/2010/main">
                    <a:solidFill>
                      <a:srgbClr val="FFFFFF"/>
                    </a:solidFill>
                  </a14:hiddenFill>
                </a:ext>
              </a:extLst>
            </p:spPr>
          </p:pic>
          <p:sp>
            <p:nvSpPr>
              <p:cNvPr id="61" name="Symbol zastępczy numeru slajdu 6">
                <a:extLst>
                  <a:ext uri="{FF2B5EF4-FFF2-40B4-BE49-F238E27FC236}">
                    <a16:creationId xmlns:a16="http://schemas.microsoft.com/office/drawing/2014/main" id="{D3E61545-2AF8-1037-45F7-ADA9DAA35E69}"/>
                  </a:ext>
                </a:extLst>
              </p:cNvPr>
              <p:cNvSpPr txBox="1">
                <a:spLocks/>
              </p:cNvSpPr>
              <p:nvPr/>
            </p:nvSpPr>
            <p:spPr>
              <a:xfrm>
                <a:off x="315759" y="6370732"/>
                <a:ext cx="246529" cy="365125"/>
              </a:xfrm>
              <a:prstGeom prst="rect">
                <a:avLst/>
              </a:prstGeom>
            </p:spPr>
            <p:txBody>
              <a:bodyPr vert="horz" lIns="91440" tIns="45720" rIns="91440" bIns="45720" rtlCol="0" anchor="ctr"/>
              <a:lstStyle>
                <a:defPPr>
                  <a:defRPr lang="pl-PL"/>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1B6E93-69BD-49C6-9B34-503932A7A779}" type="slidenum">
                  <a:rPr lang="pl-PL" smtClean="0">
                    <a:solidFill>
                      <a:schemeClr val="bg1"/>
                    </a:solidFill>
                  </a:rPr>
                  <a:pPr/>
                  <a:t>9</a:t>
                </a:fld>
                <a:endParaRPr lang="pl-PL" dirty="0">
                  <a:solidFill>
                    <a:schemeClr val="bg1"/>
                  </a:solidFill>
                </a:endParaRPr>
              </a:p>
            </p:txBody>
          </p:sp>
        </p:grpSp>
      </p:grpSp>
      <p:sp>
        <p:nvSpPr>
          <p:cNvPr id="8" name="pole tekstowe 7">
            <a:extLst>
              <a:ext uri="{FF2B5EF4-FFF2-40B4-BE49-F238E27FC236}">
                <a16:creationId xmlns:a16="http://schemas.microsoft.com/office/drawing/2014/main" id="{1AE045D7-A562-8DB7-5423-C06130730334}"/>
              </a:ext>
            </a:extLst>
          </p:cNvPr>
          <p:cNvSpPr txBox="1"/>
          <p:nvPr/>
        </p:nvSpPr>
        <p:spPr>
          <a:xfrm>
            <a:off x="1299880" y="1916997"/>
            <a:ext cx="10093848" cy="4158190"/>
          </a:xfrm>
          <a:prstGeom prst="rect">
            <a:avLst/>
          </a:prstGeom>
          <a:noFill/>
        </p:spPr>
        <p:txBody>
          <a:bodyPr wrap="square">
            <a:spAutoFit/>
          </a:bodyPr>
          <a:lstStyle/>
          <a:p>
            <a:pPr algn="just">
              <a:lnSpc>
                <a:spcPct val="150000"/>
              </a:lnSpc>
            </a:pPr>
            <a:r>
              <a:rPr lang="pl-PL" sz="1600" dirty="0">
                <a:latin typeface="Aptos" panose="020B0004020202020204" pitchFamily="34" charset="0"/>
              </a:rPr>
              <a:t>W kontekście profilaktyki przemocy domowej  wzmacniamy obszary ukierunkowane na: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szukanie jedności i harmonii w rodzinie (nazywanie problemów i natychmiastowe podejmowanie rozwiązywania konfliktów); praktykowanie bezpośredniej, szczerej i konkretnej komunikacji w rodzinie;</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stwarzanie przestrzeni do nazywania oraz okazywania uczuć i emocji; przyzwalanie na przeżywanie każdych emocji trudnych i przyjemnych;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umiejętne (rozsądne)gospodarowanie budżetem;</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wspólne spędzanie czasu przez członków rodziny (posiłki, wykonywanie prac domowych, codzienne aktywności, wspólny odpoczynek, wspólne rozrywki – przez to tworzenie więzi i pogłębianie kompetencji poznawczych i społecznych dzieci); </a:t>
            </a:r>
          </a:p>
          <a:p>
            <a:pPr marL="285750" indent="-285750" algn="just">
              <a:lnSpc>
                <a:spcPct val="150000"/>
              </a:lnSpc>
              <a:buFont typeface="Wingdings" panose="05000000000000000000" pitchFamily="2" charset="2"/>
              <a:buChar char="ü"/>
            </a:pPr>
            <a:r>
              <a:rPr lang="pl-PL" sz="1600" dirty="0">
                <a:latin typeface="Aptos" panose="020B0004020202020204" pitchFamily="34" charset="0"/>
              </a:rPr>
              <a:t>kojąca obecność; </a:t>
            </a:r>
          </a:p>
          <a:p>
            <a:pPr algn="just">
              <a:lnSpc>
                <a:spcPct val="150000"/>
              </a:lnSpc>
            </a:pPr>
            <a:endParaRPr lang="pl-PL" dirty="0"/>
          </a:p>
        </p:txBody>
      </p:sp>
      <p:pic>
        <p:nvPicPr>
          <p:cNvPr id="2" name="Obraz 1">
            <a:extLst>
              <a:ext uri="{FF2B5EF4-FFF2-40B4-BE49-F238E27FC236}">
                <a16:creationId xmlns:a16="http://schemas.microsoft.com/office/drawing/2014/main" id="{1F10AC79-4CE8-195F-8DCE-5DBBB6DCEC1E}"/>
              </a:ext>
            </a:extLst>
          </p:cNvPr>
          <p:cNvPicPr>
            <a:picLocks noChangeAspect="1"/>
          </p:cNvPicPr>
          <p:nvPr/>
        </p:nvPicPr>
        <p:blipFill rotWithShape="1">
          <a:blip r:embed="rId16">
            <a:extLst>
              <a:ext uri="{28A0092B-C50C-407E-A947-70E740481C1C}">
                <a14:useLocalDpi xmlns:a14="http://schemas.microsoft.com/office/drawing/2010/main" val="0"/>
              </a:ext>
            </a:extLst>
          </a:blip>
          <a:srcRect l="49889" t="11037" r="29627" b="21650"/>
          <a:stretch/>
        </p:blipFill>
        <p:spPr bwMode="auto">
          <a:xfrm>
            <a:off x="9607120" y="328203"/>
            <a:ext cx="1900518" cy="645038"/>
          </a:xfrm>
          <a:prstGeom prst="rect">
            <a:avLst/>
          </a:prstGeom>
          <a:noFill/>
          <a:ln>
            <a:noFill/>
          </a:ln>
          <a:extLst>
            <a:ext uri="{53640926-AAD7-44D8-BBD7-CCE9431645EC}">
              <a14:shadowObscured xmlns:a14="http://schemas.microsoft.com/office/drawing/2010/main"/>
            </a:ext>
          </a:extLst>
        </p:spPr>
      </p:pic>
      <p:pic>
        <p:nvPicPr>
          <p:cNvPr id="4" name="Obraz 3">
            <a:extLst>
              <a:ext uri="{FF2B5EF4-FFF2-40B4-BE49-F238E27FC236}">
                <a16:creationId xmlns:a16="http://schemas.microsoft.com/office/drawing/2014/main" id="{D2EFB0FF-5812-6F27-1191-595E7DBC72D4}"/>
              </a:ext>
            </a:extLst>
          </p:cNvPr>
          <p:cNvPicPr>
            <a:picLocks noChangeAspect="1"/>
          </p:cNvPicPr>
          <p:nvPr/>
        </p:nvPicPr>
        <p:blipFill>
          <a:blip r:embed="rId17"/>
          <a:stretch>
            <a:fillRect/>
          </a:stretch>
        </p:blipFill>
        <p:spPr>
          <a:xfrm>
            <a:off x="9588070" y="355621"/>
            <a:ext cx="1902117" cy="646232"/>
          </a:xfrm>
          <a:prstGeom prst="rect">
            <a:avLst/>
          </a:prstGeom>
        </p:spPr>
      </p:pic>
      <p:sp>
        <p:nvSpPr>
          <p:cNvPr id="6" name="pole tekstowe 5">
            <a:extLst>
              <a:ext uri="{FF2B5EF4-FFF2-40B4-BE49-F238E27FC236}">
                <a16:creationId xmlns:a16="http://schemas.microsoft.com/office/drawing/2014/main" id="{624044FA-64E7-7D75-CCFB-155F0E37F1D3}"/>
              </a:ext>
            </a:extLst>
          </p:cNvPr>
          <p:cNvSpPr txBox="1"/>
          <p:nvPr/>
        </p:nvSpPr>
        <p:spPr>
          <a:xfrm>
            <a:off x="877736" y="6426756"/>
            <a:ext cx="11333068" cy="369332"/>
          </a:xfrm>
          <a:prstGeom prst="rect">
            <a:avLst/>
          </a:prstGeom>
          <a:noFill/>
        </p:spPr>
        <p:txBody>
          <a:bodyPr wrap="square" rtlCol="0">
            <a:spAutoFit/>
          </a:bodyPr>
          <a:lstStyle/>
          <a:p>
            <a:pPr algn="ctr"/>
            <a:r>
              <a:rPr lang="pl-PL" sz="900" dirty="0">
                <a:effectLst/>
                <a:latin typeface="Aptos" panose="020B0004020202020204" pitchFamily="34" charset="0"/>
                <a:ea typeface="Calibri" panose="020F0502020204030204" pitchFamily="34" charset="0"/>
                <a:cs typeface="Open Sans" panose="020B0606030504020204" pitchFamily="34" charset="0"/>
              </a:rPr>
              <a:t>Szkolenia z zakresu przeciwdziałania przemocy domowej, w szczególności w zakresie wsparcia osób starszych i niepełnosprawnych dla służb realizujących zadania w obszarze przeciwdziałania przemocy w rodzinie, prowadzone w ramach Programu „Sprawiedliwość”, finansowanego ze środków Norweskiego Mechanizmu Finansowego 2014-2021.</a:t>
            </a:r>
            <a:endParaRPr lang="pl-PL" sz="900" dirty="0"/>
          </a:p>
        </p:txBody>
      </p:sp>
    </p:spTree>
    <p:extLst>
      <p:ext uri="{BB962C8B-B14F-4D97-AF65-F5344CB8AC3E}">
        <p14:creationId xmlns:p14="http://schemas.microsoft.com/office/powerpoint/2010/main" val="6241965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ja1" id="{0193D26A-6FB2-4818-B09C-BA41EA6B2489}" vid="{B9F83576-7F6D-438E-A9EC-D7E1AE3F0637}"/>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MS szablon prezentacji</Template>
  <TotalTime>390</TotalTime>
  <Words>7746</Words>
  <Application>Microsoft Office PowerPoint</Application>
  <PresentationFormat>Panoramiczny</PresentationFormat>
  <Paragraphs>601</Paragraphs>
  <Slides>52</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52</vt:i4>
      </vt:variant>
    </vt:vector>
  </HeadingPairs>
  <TitlesOfParts>
    <vt:vector size="59" baseType="lpstr">
      <vt:lpstr>Aptos</vt:lpstr>
      <vt:lpstr>Arial</vt:lpstr>
      <vt:lpstr>Calibri</vt:lpstr>
      <vt:lpstr>Calibri Light</vt:lpstr>
      <vt:lpstr>Tahoma</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Katarzyna Wojtanowicz</dc:creator>
  <cp:lastModifiedBy>Wiktoria Grad</cp:lastModifiedBy>
  <cp:revision>21</cp:revision>
  <dcterms:created xsi:type="dcterms:W3CDTF">2024-02-11T11:59:27Z</dcterms:created>
  <dcterms:modified xsi:type="dcterms:W3CDTF">2024-02-23T10:55:39Z</dcterms:modified>
</cp:coreProperties>
</file>