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31"/>
  </p:notesMasterIdLst>
  <p:sldIdLst>
    <p:sldId id="336" r:id="rId2"/>
    <p:sldId id="308" r:id="rId3"/>
    <p:sldId id="407" r:id="rId4"/>
    <p:sldId id="420" r:id="rId5"/>
    <p:sldId id="422" r:id="rId6"/>
    <p:sldId id="423" r:id="rId7"/>
    <p:sldId id="424" r:id="rId8"/>
    <p:sldId id="425" r:id="rId9"/>
    <p:sldId id="404" r:id="rId10"/>
    <p:sldId id="413" r:id="rId11"/>
    <p:sldId id="412" r:id="rId12"/>
    <p:sldId id="405" r:id="rId13"/>
    <p:sldId id="401" r:id="rId14"/>
    <p:sldId id="421" r:id="rId15"/>
    <p:sldId id="406" r:id="rId16"/>
    <p:sldId id="400" r:id="rId17"/>
    <p:sldId id="409" r:id="rId18"/>
    <p:sldId id="410" r:id="rId19"/>
    <p:sldId id="411" r:id="rId20"/>
    <p:sldId id="414" r:id="rId21"/>
    <p:sldId id="416" r:id="rId22"/>
    <p:sldId id="418" r:id="rId23"/>
    <p:sldId id="419" r:id="rId24"/>
    <p:sldId id="426" r:id="rId25"/>
    <p:sldId id="402" r:id="rId26"/>
    <p:sldId id="415" r:id="rId27"/>
    <p:sldId id="417" r:id="rId28"/>
    <p:sldId id="408" r:id="rId29"/>
    <p:sldId id="332" r:id="rId30"/>
  </p:sldIdLst>
  <p:sldSz cx="13439775" cy="7559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 userDrawn="1">
          <p15:clr>
            <a:srgbClr val="A4A3A4"/>
          </p15:clr>
        </p15:guide>
        <p15:guide id="2" pos="4234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lenik Agnieszka" initials="PA" lastIdx="1" clrIdx="0">
    <p:extLst>
      <p:ext uri="{19B8F6BF-5375-455C-9EA6-DF929625EA0E}">
        <p15:presenceInfo xmlns:p15="http://schemas.microsoft.com/office/powerpoint/2012/main" userId="S::Agnieszka.Palenik@mfipr.gov.pl::6a0c958d-6557-4bbd-8aa6-03360055b1e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33"/>
    <a:srgbClr val="93C67B"/>
    <a:srgbClr val="009242"/>
    <a:srgbClr val="BDBDE9"/>
    <a:srgbClr val="554B97"/>
    <a:srgbClr val="A6D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00A15C55-8517-42AA-B614-E9B94910E393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yl pośredni 2 — Ak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23" autoAdjust="0"/>
    <p:restoredTop sz="95033" autoAdjust="0"/>
  </p:normalViewPr>
  <p:slideViewPr>
    <p:cSldViewPr showGuides="1">
      <p:cViewPr varScale="1">
        <p:scale>
          <a:sx n="74" d="100"/>
          <a:sy n="74" d="100"/>
        </p:scale>
        <p:origin x="677" y="62"/>
      </p:cViewPr>
      <p:guideLst>
        <p:guide orient="horz" pos="2381"/>
        <p:guide pos="423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EEFF2B-0721-7148-92D1-1650B5B78E9F}" type="datetimeFigureOut">
              <a:rPr lang="pl-PL" smtClean="0"/>
              <a:t>2026-07-15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02B4DB-5212-AD42-B2C1-BD19AC94D45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927739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ymbol zastępczy obrazu slajdu 1">
            <a:extLst>
              <a:ext uri="{FF2B5EF4-FFF2-40B4-BE49-F238E27FC236}">
                <a16:creationId xmlns:a16="http://schemas.microsoft.com/office/drawing/2014/main" xmlns="" id="{BAEE2547-540A-1C34-FE42-74B7256CA39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Symbol zastępczy notatek 2">
            <a:extLst>
              <a:ext uri="{FF2B5EF4-FFF2-40B4-BE49-F238E27FC236}">
                <a16:creationId xmlns:a16="http://schemas.microsoft.com/office/drawing/2014/main" xmlns="" id="{DDF80B94-0AD1-674B-9CD7-B6303076AB0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sz="1100"/>
          </a:p>
        </p:txBody>
      </p:sp>
      <p:sp>
        <p:nvSpPr>
          <p:cNvPr id="18436" name="Symbol zastępczy numeru slajdu 3">
            <a:extLst>
              <a:ext uri="{FF2B5EF4-FFF2-40B4-BE49-F238E27FC236}">
                <a16:creationId xmlns:a16="http://schemas.microsoft.com/office/drawing/2014/main" xmlns="" id="{B1643D38-FEB1-BF10-7F1F-D0C9BA7904A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B3A1AAAA-A27A-45D8-A6BC-60C8906F3B44}" type="slidenum">
              <a:rPr lang="pl-PL" altLang="pl-PL" smtClean="0"/>
              <a:pPr/>
              <a:t>1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0598079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xmlns="" id="{1CE00E4B-06E8-CA22-6CA9-91412C38A7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xmlns="" id="{1CC7A0D8-7360-61B8-B2E9-95D2A87906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xmlns="" id="{C1649422-4C98-AD8A-824F-08C7B1149C5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12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6390799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xmlns="" id="{1CE00E4B-06E8-CA22-6CA9-91412C38A7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xmlns="" id="{1CC7A0D8-7360-61B8-B2E9-95D2A87906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xmlns="" id="{C1649422-4C98-AD8A-824F-08C7B1149C5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15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0924263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ymbol zastępczy obrazu slajdu 1">
            <a:extLst>
              <a:ext uri="{FF2B5EF4-FFF2-40B4-BE49-F238E27FC236}">
                <a16:creationId xmlns:a16="http://schemas.microsoft.com/office/drawing/2014/main" xmlns="" id="{466BD8E8-B3B3-7AB7-A7D9-28512CC4733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Symbol zastępczy notatek 2">
            <a:extLst>
              <a:ext uri="{FF2B5EF4-FFF2-40B4-BE49-F238E27FC236}">
                <a16:creationId xmlns:a16="http://schemas.microsoft.com/office/drawing/2014/main" xmlns="" id="{4ECC5434-4ECC-331F-C4CA-9B68E47CD8F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75780" name="Symbol zastępczy numeru slajdu 3">
            <a:extLst>
              <a:ext uri="{FF2B5EF4-FFF2-40B4-BE49-F238E27FC236}">
                <a16:creationId xmlns:a16="http://schemas.microsoft.com/office/drawing/2014/main" xmlns="" id="{092FFC74-E949-55C8-0CF9-F6786888A36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96D3F3AB-27F5-4E4A-B72A-414B2435B818}" type="slidenum">
              <a:rPr lang="pl-PL" altLang="pl-PL" smtClean="0"/>
              <a:pPr/>
              <a:t>29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4034878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xmlns="" id="{1CE00E4B-06E8-CA22-6CA9-91412C38A7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xmlns="" id="{1CC7A0D8-7360-61B8-B2E9-95D2A87906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xmlns="" id="{C1649422-4C98-AD8A-824F-08C7B1149C5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2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7062300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xmlns="" id="{1CE00E4B-06E8-CA22-6CA9-91412C38A7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xmlns="" id="{1CC7A0D8-7360-61B8-B2E9-95D2A87906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xmlns="" id="{C1649422-4C98-AD8A-824F-08C7B1149C5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3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9985725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xmlns="" id="{1CE00E4B-06E8-CA22-6CA9-91412C38A7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xmlns="" id="{1CC7A0D8-7360-61B8-B2E9-95D2A87906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xmlns="" id="{C1649422-4C98-AD8A-824F-08C7B1149C5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4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4469249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xmlns="" id="{1CE00E4B-06E8-CA22-6CA9-91412C38A7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xmlns="" id="{1CC7A0D8-7360-61B8-B2E9-95D2A87906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xmlns="" id="{C1649422-4C98-AD8A-824F-08C7B1149C5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5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8688844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xmlns="" id="{1CE00E4B-06E8-CA22-6CA9-91412C38A7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xmlns="" id="{1CC7A0D8-7360-61B8-B2E9-95D2A87906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xmlns="" id="{C1649422-4C98-AD8A-824F-08C7B1149C5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6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8147816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xmlns="" id="{1CE00E4B-06E8-CA22-6CA9-91412C38A7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xmlns="" id="{1CC7A0D8-7360-61B8-B2E9-95D2A87906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xmlns="" id="{C1649422-4C98-AD8A-824F-08C7B1149C5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7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7595883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xmlns="" id="{1CE00E4B-06E8-CA22-6CA9-91412C38A7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xmlns="" id="{1CC7A0D8-7360-61B8-B2E9-95D2A87906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xmlns="" id="{C1649422-4C98-AD8A-824F-08C7B1149C5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8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4910817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xmlns="" id="{1CE00E4B-06E8-CA22-6CA9-91412C38A7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xmlns="" id="{1CC7A0D8-7360-61B8-B2E9-95D2A87906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xmlns="" id="{C1649422-4C98-AD8A-824F-08C7B1149C5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9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5883449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openxmlformats.org/officeDocument/2006/relationships/image" Target="../media/image22.png"/><Relationship Id="rId2" Type="http://schemas.openxmlformats.org/officeDocument/2006/relationships/image" Target="../media/image4.png"/><Relationship Id="rId16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xmlns="" id="{A63EBD56-4A88-4F5C-BEAF-A33740721C44}"/>
              </a:ext>
            </a:extLst>
          </p:cNvPr>
          <p:cNvSpPr/>
          <p:nvPr userDrawn="1"/>
        </p:nvSpPr>
        <p:spPr>
          <a:xfrm>
            <a:off x="1290469" y="1973819"/>
            <a:ext cx="10860206" cy="4326381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xmlns="" id="{48CDFE25-4437-7188-EA7B-7D9DAD502275}"/>
              </a:ext>
            </a:extLst>
          </p:cNvPr>
          <p:cNvSpPr/>
          <p:nvPr userDrawn="1"/>
        </p:nvSpPr>
        <p:spPr>
          <a:xfrm>
            <a:off x="2" y="0"/>
            <a:ext cx="6267903" cy="26939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pic>
        <p:nvPicPr>
          <p:cNvPr id="13" name="Obraz 12" descr="Obraz zawierający tekst&#10;&#10;Opis wygenerowany automatycznie">
            <a:extLst>
              <a:ext uri="{FF2B5EF4-FFF2-40B4-BE49-F238E27FC236}">
                <a16:creationId xmlns:a16="http://schemas.microsoft.com/office/drawing/2014/main" xmlns="" id="{49D1ECBE-9DB2-9B2A-CE8F-84EF95EA484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654" y="1973818"/>
            <a:ext cx="4976807" cy="720090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xmlns="" id="{2B41AD81-079D-B212-C8B7-9A9D3BEE517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233" y="540402"/>
            <a:ext cx="1357577" cy="1080000"/>
          </a:xfrm>
          <a:prstGeom prst="rect">
            <a:avLst/>
          </a:prstGeom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xmlns="" id="{0A433181-6EED-44B3-4822-4AF9E6BA906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7008" y="540402"/>
            <a:ext cx="1357577" cy="1080000"/>
          </a:xfrm>
          <a:prstGeom prst="rect">
            <a:avLst/>
          </a:prstGeom>
        </p:spPr>
      </p:pic>
      <p:pic>
        <p:nvPicPr>
          <p:cNvPr id="16" name="Obraz 15">
            <a:extLst>
              <a:ext uri="{FF2B5EF4-FFF2-40B4-BE49-F238E27FC236}">
                <a16:creationId xmlns:a16="http://schemas.microsoft.com/office/drawing/2014/main" xmlns="" id="{276322E5-6025-7EA2-67FB-9F57E921005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2784" y="540402"/>
            <a:ext cx="1357577" cy="1080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42069" y="3059114"/>
            <a:ext cx="9955708" cy="1107677"/>
          </a:xfrm>
        </p:spPr>
        <p:txBody>
          <a:bodyPr anchor="t" anchorCtr="0">
            <a:normAutofit/>
          </a:bodyPr>
          <a:lstStyle>
            <a:lvl1pPr algn="l">
              <a:lnSpc>
                <a:spcPts val="4000"/>
              </a:lnSpc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42083" y="4861794"/>
            <a:ext cx="9955610" cy="1080000"/>
          </a:xfrm>
        </p:spPr>
        <p:txBody>
          <a:bodyPr>
            <a:normAutofit/>
          </a:bodyPr>
          <a:lstStyle>
            <a:lvl1pPr marL="0" indent="0" algn="l">
              <a:lnSpc>
                <a:spcPts val="3500"/>
              </a:lnSpc>
              <a:buNone/>
              <a:defRPr sz="2800" b="1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886875" y="540402"/>
            <a:ext cx="2262432" cy="349114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D2A3D249-6366-4532-95C2-9DDC07D17B44}" type="datetime1">
              <a:rPr lang="pl-PL" smtClean="0"/>
              <a:t>2026-07-15</a:t>
            </a:fld>
            <a:endParaRPr lang="pl-PL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xmlns="" id="{500FFCFA-D3A4-40A4-E76C-99575547246A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557" y="6371047"/>
            <a:ext cx="2037946" cy="949192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xmlns="" id="{DC91A070-16DB-C0E1-0B7B-93924541A6E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1018" y="6371047"/>
            <a:ext cx="3310188" cy="949192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xmlns="" id="{AB280FEF-799B-B9CA-10D2-815DA71DA238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546" y="6370379"/>
            <a:ext cx="2815428" cy="950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7672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43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527" userDrawn="1">
          <p15:clr>
            <a:srgbClr val="FBAE40"/>
          </p15:clr>
        </p15:guide>
        <p15:guide id="24" pos="812" userDrawn="1">
          <p15:clr>
            <a:srgbClr val="FBAE40"/>
          </p15:clr>
        </p15:guide>
        <p15:guide id="25" pos="1097" userDrawn="1">
          <p15:clr>
            <a:srgbClr val="FBAE40"/>
          </p15:clr>
        </p15:guide>
        <p15:guide id="26" pos="1383" userDrawn="1">
          <p15:clr>
            <a:srgbClr val="FBAE40"/>
          </p15:clr>
        </p15:guide>
        <p15:guide id="27" pos="1668" userDrawn="1">
          <p15:clr>
            <a:srgbClr val="FBAE40"/>
          </p15:clr>
        </p15:guide>
        <p15:guide id="28" pos="1952" userDrawn="1">
          <p15:clr>
            <a:srgbClr val="FBAE40"/>
          </p15:clr>
        </p15:guide>
        <p15:guide id="29" pos="2237" userDrawn="1">
          <p15:clr>
            <a:srgbClr val="FBAE40"/>
          </p15:clr>
        </p15:guide>
        <p15:guide id="30" pos="2523" userDrawn="1">
          <p15:clr>
            <a:srgbClr val="FBAE40"/>
          </p15:clr>
        </p15:guide>
        <p15:guide id="31" pos="2808" userDrawn="1">
          <p15:clr>
            <a:srgbClr val="FBAE40"/>
          </p15:clr>
        </p15:guide>
        <p15:guide id="32" pos="3092" userDrawn="1">
          <p15:clr>
            <a:srgbClr val="FBAE40"/>
          </p15:clr>
        </p15:guide>
        <p15:guide id="33" pos="3378" userDrawn="1">
          <p15:clr>
            <a:srgbClr val="FBAE40"/>
          </p15:clr>
        </p15:guide>
        <p15:guide id="34" pos="3663" userDrawn="1">
          <p15:clr>
            <a:srgbClr val="FBAE40"/>
          </p15:clr>
        </p15:guide>
        <p15:guide id="35" pos="3948" userDrawn="1">
          <p15:clr>
            <a:srgbClr val="FBAE40"/>
          </p15:clr>
        </p15:guide>
        <p15:guide id="36" pos="4234" userDrawn="1">
          <p15:clr>
            <a:srgbClr val="FBAE40"/>
          </p15:clr>
        </p15:guide>
        <p15:guide id="37" pos="4518" userDrawn="1">
          <p15:clr>
            <a:srgbClr val="FBAE40"/>
          </p15:clr>
        </p15:guide>
        <p15:guide id="38" pos="4803" userDrawn="1">
          <p15:clr>
            <a:srgbClr val="FBAE40"/>
          </p15:clr>
        </p15:guide>
        <p15:guide id="39" pos="5088" userDrawn="1">
          <p15:clr>
            <a:srgbClr val="FBAE40"/>
          </p15:clr>
        </p15:guide>
        <p15:guide id="40" pos="5374" userDrawn="1">
          <p15:clr>
            <a:srgbClr val="FBAE40"/>
          </p15:clr>
        </p15:guide>
        <p15:guide id="41" pos="5658" userDrawn="1">
          <p15:clr>
            <a:srgbClr val="FBAE40"/>
          </p15:clr>
        </p15:guide>
        <p15:guide id="42" pos="5943" userDrawn="1">
          <p15:clr>
            <a:srgbClr val="FBAE40"/>
          </p15:clr>
        </p15:guide>
        <p15:guide id="43" pos="6229" userDrawn="1">
          <p15:clr>
            <a:srgbClr val="FBAE40"/>
          </p15:clr>
        </p15:guide>
        <p15:guide id="44" pos="6514" userDrawn="1">
          <p15:clr>
            <a:srgbClr val="FBAE40"/>
          </p15:clr>
        </p15:guide>
        <p15:guide id="45" pos="6798" userDrawn="1">
          <p15:clr>
            <a:srgbClr val="FBAE40"/>
          </p15:clr>
        </p15:guide>
        <p15:guide id="46" pos="7083" userDrawn="1">
          <p15:clr>
            <a:srgbClr val="FBAE40"/>
          </p15:clr>
        </p15:guide>
        <p15:guide id="47" pos="7369" userDrawn="1">
          <p15:clr>
            <a:srgbClr val="FBAE40"/>
          </p15:clr>
        </p15:guide>
        <p15:guide id="48" pos="7654" userDrawn="1">
          <p15:clr>
            <a:srgbClr val="FBAE40"/>
          </p15:clr>
        </p15:guide>
        <p15:guide id="49" pos="7939" userDrawn="1">
          <p15:clr>
            <a:srgbClr val="FBAE40"/>
          </p15:clr>
        </p15:guide>
        <p15:guide id="50" pos="8223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końc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xmlns="" id="{F8E39A3A-22D6-B8ED-2F58-16F69704FFAA}"/>
              </a:ext>
            </a:extLst>
          </p:cNvPr>
          <p:cNvSpPr/>
          <p:nvPr userDrawn="1"/>
        </p:nvSpPr>
        <p:spPr>
          <a:xfrm>
            <a:off x="3099031" y="4500563"/>
            <a:ext cx="10340745" cy="17996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11" name="Symbol zastępczy obrazu 10">
            <a:extLst>
              <a:ext uri="{FF2B5EF4-FFF2-40B4-BE49-F238E27FC236}">
                <a16:creationId xmlns:a16="http://schemas.microsoft.com/office/drawing/2014/main" xmlns="" id="{A760FD32-D539-3290-0E5F-1B5EF08EB2F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289102" y="0"/>
            <a:ext cx="10861573" cy="5221288"/>
          </a:xfrm>
          <a:custGeom>
            <a:avLst/>
            <a:gdLst>
              <a:gd name="connsiteX0" fmla="*/ 0 w 8640763"/>
              <a:gd name="connsiteY0" fmla="*/ 0 h 5221288"/>
              <a:gd name="connsiteX1" fmla="*/ 8640763 w 8640763"/>
              <a:gd name="connsiteY1" fmla="*/ 0 h 5221288"/>
              <a:gd name="connsiteX2" fmla="*/ 8640763 w 8640763"/>
              <a:gd name="connsiteY2" fmla="*/ 4500563 h 5221288"/>
              <a:gd name="connsiteX3" fmla="*/ 1439863 w 8640763"/>
              <a:gd name="connsiteY3" fmla="*/ 4500563 h 5221288"/>
              <a:gd name="connsiteX4" fmla="*/ 1439863 w 8640763"/>
              <a:gd name="connsiteY4" fmla="*/ 5221288 h 5221288"/>
              <a:gd name="connsiteX5" fmla="*/ 0 w 8640763"/>
              <a:gd name="connsiteY5" fmla="*/ 5221288 h 522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40763" h="5221288">
                <a:moveTo>
                  <a:pt x="0" y="0"/>
                </a:moveTo>
                <a:lnTo>
                  <a:pt x="8640763" y="0"/>
                </a:lnTo>
                <a:lnTo>
                  <a:pt x="8640763" y="4500563"/>
                </a:lnTo>
                <a:lnTo>
                  <a:pt x="1439863" y="4500563"/>
                </a:lnTo>
                <a:lnTo>
                  <a:pt x="1439863" y="5221288"/>
                </a:lnTo>
                <a:lnTo>
                  <a:pt x="0" y="522128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pic>
        <p:nvPicPr>
          <p:cNvPr id="7" name="Obraz 6" descr="Obraz zawierający tekst&#10;&#10;Opis wygenerowany automatycznie">
            <a:extLst>
              <a:ext uri="{FF2B5EF4-FFF2-40B4-BE49-F238E27FC236}">
                <a16:creationId xmlns:a16="http://schemas.microsoft.com/office/drawing/2014/main" xmlns="" id="{3B4B8A84-3D08-244B-BF5B-6E361D1A74B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1027" y="4500563"/>
            <a:ext cx="4976807" cy="72009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xmlns="" id="{C3C397EF-E780-3941-A190-8FF660EE90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2012" y="5593629"/>
            <a:ext cx="9502629" cy="705572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pic>
        <p:nvPicPr>
          <p:cNvPr id="8" name="Obraz 7" descr="znak Funduszy Europejskich">
            <a:extLst>
              <a:ext uri="{FF2B5EF4-FFF2-40B4-BE49-F238E27FC236}">
                <a16:creationId xmlns:a16="http://schemas.microsoft.com/office/drawing/2014/main" xmlns="" id="{BFD80FA4-66E0-3049-A92A-085F431CEB0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557" y="6371047"/>
            <a:ext cx="2037946" cy="949192"/>
          </a:xfrm>
          <a:prstGeom prst="rect">
            <a:avLst/>
          </a:prstGeom>
        </p:spPr>
      </p:pic>
      <p:pic>
        <p:nvPicPr>
          <p:cNvPr id="9" name="Obraz 8" descr="flaga Unii Europejskie z dopiskiem dofinansowane przez Unię Europejską">
            <a:extLst>
              <a:ext uri="{FF2B5EF4-FFF2-40B4-BE49-F238E27FC236}">
                <a16:creationId xmlns:a16="http://schemas.microsoft.com/office/drawing/2014/main" xmlns="" id="{695F0183-048A-AF46-A850-8C265BFACC2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1018" y="6371047"/>
            <a:ext cx="3310188" cy="949192"/>
          </a:xfrm>
          <a:prstGeom prst="rect">
            <a:avLst/>
          </a:prstGeom>
        </p:spPr>
      </p:pic>
      <p:pic>
        <p:nvPicPr>
          <p:cNvPr id="10" name="Obraz 9" descr="barwy RP">
            <a:extLst>
              <a:ext uri="{FF2B5EF4-FFF2-40B4-BE49-F238E27FC236}">
                <a16:creationId xmlns:a16="http://schemas.microsoft.com/office/drawing/2014/main" xmlns="" id="{875F5C9C-57CB-134D-A405-3BC05A23D85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546" y="6370379"/>
            <a:ext cx="2815428" cy="950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084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xmlns="" id="{A63EBD56-4A88-4F5C-BEAF-A33740721C44}"/>
              </a:ext>
            </a:extLst>
          </p:cNvPr>
          <p:cNvSpPr/>
          <p:nvPr userDrawn="1"/>
        </p:nvSpPr>
        <p:spPr>
          <a:xfrm>
            <a:off x="1289102" y="1983573"/>
            <a:ext cx="10861573" cy="4316627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xmlns="" id="{48CDFE25-4437-7188-EA7B-7D9DAD50227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2" y="0"/>
            <a:ext cx="6267903" cy="26939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pic>
        <p:nvPicPr>
          <p:cNvPr id="13" name="Obraz 12" descr="Obraz zawierający tekst&#10;&#10;Opis wygenerowany automatycznie">
            <a:extLst>
              <a:ext uri="{FF2B5EF4-FFF2-40B4-BE49-F238E27FC236}">
                <a16:creationId xmlns:a16="http://schemas.microsoft.com/office/drawing/2014/main" xmlns="" id="{49D1ECBE-9DB2-9B2A-CE8F-84EF95EA484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9102" y="1983572"/>
            <a:ext cx="4976807" cy="7200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42069" y="3070227"/>
            <a:ext cx="9955708" cy="1087764"/>
          </a:xfrm>
        </p:spPr>
        <p:txBody>
          <a:bodyPr anchor="t" anchorCtr="0">
            <a:normAutofit/>
          </a:bodyPr>
          <a:lstStyle>
            <a:lvl1pPr algn="l">
              <a:lnSpc>
                <a:spcPts val="4000"/>
              </a:lnSpc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42083" y="4861794"/>
            <a:ext cx="9955610" cy="1080000"/>
          </a:xfrm>
        </p:spPr>
        <p:txBody>
          <a:bodyPr>
            <a:normAutofit/>
          </a:bodyPr>
          <a:lstStyle>
            <a:lvl1pPr marL="0" indent="0" algn="l">
              <a:lnSpc>
                <a:spcPts val="3500"/>
              </a:lnSpc>
              <a:buNone/>
              <a:defRPr sz="2800" b="1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886875" y="540402"/>
            <a:ext cx="2262432" cy="349114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68EEE8EE-D7CF-4F1D-849B-3E54D1DD80B0}" type="datetime1">
              <a:rPr lang="pl-PL" smtClean="0"/>
              <a:t>2026-07-15</a:t>
            </a:fld>
            <a:endParaRPr lang="pl-PL" dirty="0"/>
          </a:p>
        </p:txBody>
      </p:sp>
      <p:pic>
        <p:nvPicPr>
          <p:cNvPr id="8" name="Obraz 7" descr="logo Funduszy Europejskich">
            <a:extLst>
              <a:ext uri="{FF2B5EF4-FFF2-40B4-BE49-F238E27FC236}">
                <a16:creationId xmlns:a16="http://schemas.microsoft.com/office/drawing/2014/main" xmlns="" id="{500FFCFA-D3A4-40A4-E76C-99575547246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557" y="6371047"/>
            <a:ext cx="2037946" cy="949192"/>
          </a:xfrm>
          <a:prstGeom prst="rect">
            <a:avLst/>
          </a:prstGeom>
        </p:spPr>
      </p:pic>
      <p:pic>
        <p:nvPicPr>
          <p:cNvPr id="10" name="Obraz 9" descr="flaga Unii Europejskiej z dopiskiem dofinansowane przez Unię Europejską">
            <a:extLst>
              <a:ext uri="{FF2B5EF4-FFF2-40B4-BE49-F238E27FC236}">
                <a16:creationId xmlns:a16="http://schemas.microsoft.com/office/drawing/2014/main" xmlns="" id="{DC91A070-16DB-C0E1-0B7B-93924541A6E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1018" y="6371047"/>
            <a:ext cx="3310188" cy="949192"/>
          </a:xfrm>
          <a:prstGeom prst="rect">
            <a:avLst/>
          </a:prstGeom>
        </p:spPr>
      </p:pic>
      <p:pic>
        <p:nvPicPr>
          <p:cNvPr id="12" name="Obraz 11" descr="barwy RP">
            <a:extLst>
              <a:ext uri="{FF2B5EF4-FFF2-40B4-BE49-F238E27FC236}">
                <a16:creationId xmlns:a16="http://schemas.microsoft.com/office/drawing/2014/main" xmlns="" id="{AB280FEF-799B-B9CA-10D2-815DA71DA238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546" y="6370379"/>
            <a:ext cx="2815428" cy="950531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xmlns="" id="{039E0742-6ADE-F448-8437-7F591E1D07FA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526" y="1244366"/>
            <a:ext cx="478923" cy="381000"/>
          </a:xfrm>
          <a:prstGeom prst="rect">
            <a:avLst/>
          </a:prstGeom>
        </p:spPr>
      </p:pic>
      <p:pic>
        <p:nvPicPr>
          <p:cNvPr id="17" name="Obraz 16">
            <a:extLst>
              <a:ext uri="{FF2B5EF4-FFF2-40B4-BE49-F238E27FC236}">
                <a16:creationId xmlns:a16="http://schemas.microsoft.com/office/drawing/2014/main" xmlns="" id="{F60567DB-D582-D44E-A6AD-12B2B5F1FE7B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6140" y="545866"/>
            <a:ext cx="478923" cy="381000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xmlns="" id="{39EEE39C-033E-F640-8C4C-E23D91BEA336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5324" y="1244366"/>
            <a:ext cx="478923" cy="381000"/>
          </a:xfrm>
          <a:prstGeom prst="rect">
            <a:avLst/>
          </a:prstGeom>
        </p:spPr>
      </p:pic>
      <p:pic>
        <p:nvPicPr>
          <p:cNvPr id="21" name="Obraz 20">
            <a:extLst>
              <a:ext uri="{FF2B5EF4-FFF2-40B4-BE49-F238E27FC236}">
                <a16:creationId xmlns:a16="http://schemas.microsoft.com/office/drawing/2014/main" xmlns="" id="{C169AC8E-96EA-1048-803E-97D6CEE5E102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2159" y="538288"/>
            <a:ext cx="478923" cy="381000"/>
          </a:xfrm>
          <a:prstGeom prst="rect">
            <a:avLst/>
          </a:prstGeom>
        </p:spPr>
      </p:pic>
      <p:pic>
        <p:nvPicPr>
          <p:cNvPr id="23" name="Obraz 22">
            <a:extLst>
              <a:ext uri="{FF2B5EF4-FFF2-40B4-BE49-F238E27FC236}">
                <a16:creationId xmlns:a16="http://schemas.microsoft.com/office/drawing/2014/main" xmlns="" id="{D5D90F56-CFD2-1A40-B479-B556FC2D370D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178" y="545866"/>
            <a:ext cx="478923" cy="381000"/>
          </a:xfrm>
          <a:prstGeom prst="rect">
            <a:avLst/>
          </a:prstGeom>
        </p:spPr>
      </p:pic>
      <p:pic>
        <p:nvPicPr>
          <p:cNvPr id="25" name="Obraz 24">
            <a:extLst>
              <a:ext uri="{FF2B5EF4-FFF2-40B4-BE49-F238E27FC236}">
                <a16:creationId xmlns:a16="http://schemas.microsoft.com/office/drawing/2014/main" xmlns="" id="{48E96C1A-FA5C-A24F-9872-8608B9B3BC4F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5129" y="1254829"/>
            <a:ext cx="478923" cy="381000"/>
          </a:xfrm>
          <a:prstGeom prst="rect">
            <a:avLst/>
          </a:prstGeom>
        </p:spPr>
      </p:pic>
      <p:pic>
        <p:nvPicPr>
          <p:cNvPr id="27" name="Obraz 26">
            <a:extLst>
              <a:ext uri="{FF2B5EF4-FFF2-40B4-BE49-F238E27FC236}">
                <a16:creationId xmlns:a16="http://schemas.microsoft.com/office/drawing/2014/main" xmlns="" id="{28B2440F-CBE5-784D-ADC8-E797F64F472B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8042" y="543567"/>
            <a:ext cx="478923" cy="381000"/>
          </a:xfrm>
          <a:prstGeom prst="rect">
            <a:avLst/>
          </a:prstGeom>
        </p:spPr>
      </p:pic>
      <p:pic>
        <p:nvPicPr>
          <p:cNvPr id="29" name="Obraz 28">
            <a:extLst>
              <a:ext uri="{FF2B5EF4-FFF2-40B4-BE49-F238E27FC236}">
                <a16:creationId xmlns:a16="http://schemas.microsoft.com/office/drawing/2014/main" xmlns="" id="{1C717A0E-10D0-FA43-BF65-49909BDCEAFA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6087" y="535269"/>
            <a:ext cx="478923" cy="381000"/>
          </a:xfrm>
          <a:prstGeom prst="rect">
            <a:avLst/>
          </a:prstGeom>
        </p:spPr>
      </p:pic>
      <p:pic>
        <p:nvPicPr>
          <p:cNvPr id="31" name="Obraz 30">
            <a:extLst>
              <a:ext uri="{FF2B5EF4-FFF2-40B4-BE49-F238E27FC236}">
                <a16:creationId xmlns:a16="http://schemas.microsoft.com/office/drawing/2014/main" xmlns="" id="{A2891D6F-956C-9342-B2BB-C701A5BC5154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9998" y="531095"/>
            <a:ext cx="478923" cy="381000"/>
          </a:xfrm>
          <a:prstGeom prst="rect">
            <a:avLst/>
          </a:prstGeom>
        </p:spPr>
      </p:pic>
      <p:pic>
        <p:nvPicPr>
          <p:cNvPr id="33" name="Obraz 32">
            <a:extLst>
              <a:ext uri="{FF2B5EF4-FFF2-40B4-BE49-F238E27FC236}">
                <a16:creationId xmlns:a16="http://schemas.microsoft.com/office/drawing/2014/main" xmlns="" id="{7DE0C268-A93E-1C47-9AA3-10F1F10D0971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3301" y="1251987"/>
            <a:ext cx="478923" cy="381000"/>
          </a:xfrm>
          <a:prstGeom prst="rect">
            <a:avLst/>
          </a:prstGeom>
        </p:spPr>
      </p:pic>
      <p:pic>
        <p:nvPicPr>
          <p:cNvPr id="35" name="Obraz 34">
            <a:extLst>
              <a:ext uri="{FF2B5EF4-FFF2-40B4-BE49-F238E27FC236}">
                <a16:creationId xmlns:a16="http://schemas.microsoft.com/office/drawing/2014/main" xmlns="" id="{45508241-FE91-D847-8686-4F72BD314220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1942" y="1250549"/>
            <a:ext cx="478923" cy="381000"/>
          </a:xfrm>
          <a:prstGeom prst="rect">
            <a:avLst/>
          </a:prstGeom>
        </p:spPr>
      </p:pic>
      <p:pic>
        <p:nvPicPr>
          <p:cNvPr id="37" name="Obraz 36">
            <a:extLst>
              <a:ext uri="{FF2B5EF4-FFF2-40B4-BE49-F238E27FC236}">
                <a16:creationId xmlns:a16="http://schemas.microsoft.com/office/drawing/2014/main" xmlns="" id="{EB9A3203-260A-FA4A-9526-A6276A5756DA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8042" y="1250549"/>
            <a:ext cx="478923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0260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43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527" userDrawn="1">
          <p15:clr>
            <a:srgbClr val="FBAE40"/>
          </p15:clr>
        </p15:guide>
        <p15:guide id="24" pos="812" userDrawn="1">
          <p15:clr>
            <a:srgbClr val="FBAE40"/>
          </p15:clr>
        </p15:guide>
        <p15:guide id="25" pos="1097" userDrawn="1">
          <p15:clr>
            <a:srgbClr val="FBAE40"/>
          </p15:clr>
        </p15:guide>
        <p15:guide id="26" pos="1383" userDrawn="1">
          <p15:clr>
            <a:srgbClr val="FBAE40"/>
          </p15:clr>
        </p15:guide>
        <p15:guide id="27" pos="1668" userDrawn="1">
          <p15:clr>
            <a:srgbClr val="FBAE40"/>
          </p15:clr>
        </p15:guide>
        <p15:guide id="28" pos="1952" userDrawn="1">
          <p15:clr>
            <a:srgbClr val="FBAE40"/>
          </p15:clr>
        </p15:guide>
        <p15:guide id="29" pos="2237" userDrawn="1">
          <p15:clr>
            <a:srgbClr val="FBAE40"/>
          </p15:clr>
        </p15:guide>
        <p15:guide id="30" pos="2523" userDrawn="1">
          <p15:clr>
            <a:srgbClr val="FBAE40"/>
          </p15:clr>
        </p15:guide>
        <p15:guide id="31" pos="2808" userDrawn="1">
          <p15:clr>
            <a:srgbClr val="FBAE40"/>
          </p15:clr>
        </p15:guide>
        <p15:guide id="32" pos="3092" userDrawn="1">
          <p15:clr>
            <a:srgbClr val="FBAE40"/>
          </p15:clr>
        </p15:guide>
        <p15:guide id="33" pos="3378" userDrawn="1">
          <p15:clr>
            <a:srgbClr val="FBAE40"/>
          </p15:clr>
        </p15:guide>
        <p15:guide id="34" pos="3663" userDrawn="1">
          <p15:clr>
            <a:srgbClr val="FBAE40"/>
          </p15:clr>
        </p15:guide>
        <p15:guide id="35" pos="3948" userDrawn="1">
          <p15:clr>
            <a:srgbClr val="FBAE40"/>
          </p15:clr>
        </p15:guide>
        <p15:guide id="36" pos="4234" userDrawn="1">
          <p15:clr>
            <a:srgbClr val="FBAE40"/>
          </p15:clr>
        </p15:guide>
        <p15:guide id="37" pos="4518" userDrawn="1">
          <p15:clr>
            <a:srgbClr val="FBAE40"/>
          </p15:clr>
        </p15:guide>
        <p15:guide id="38" pos="4803" userDrawn="1">
          <p15:clr>
            <a:srgbClr val="FBAE40"/>
          </p15:clr>
        </p15:guide>
        <p15:guide id="39" pos="5088" userDrawn="1">
          <p15:clr>
            <a:srgbClr val="FBAE40"/>
          </p15:clr>
        </p15:guide>
        <p15:guide id="40" pos="5374" userDrawn="1">
          <p15:clr>
            <a:srgbClr val="FBAE40"/>
          </p15:clr>
        </p15:guide>
        <p15:guide id="41" pos="5658" userDrawn="1">
          <p15:clr>
            <a:srgbClr val="FBAE40"/>
          </p15:clr>
        </p15:guide>
        <p15:guide id="42" pos="5943" userDrawn="1">
          <p15:clr>
            <a:srgbClr val="FBAE40"/>
          </p15:clr>
        </p15:guide>
        <p15:guide id="43" pos="6229" userDrawn="1">
          <p15:clr>
            <a:srgbClr val="FBAE40"/>
          </p15:clr>
        </p15:guide>
        <p15:guide id="44" pos="6514" userDrawn="1">
          <p15:clr>
            <a:srgbClr val="FBAE40"/>
          </p15:clr>
        </p15:guide>
        <p15:guide id="45" pos="6798" userDrawn="1">
          <p15:clr>
            <a:srgbClr val="FBAE40"/>
          </p15:clr>
        </p15:guide>
        <p15:guide id="46" pos="7083" userDrawn="1">
          <p15:clr>
            <a:srgbClr val="FBAE40"/>
          </p15:clr>
        </p15:guide>
        <p15:guide id="47" pos="7369" userDrawn="1">
          <p15:clr>
            <a:srgbClr val="FBAE40"/>
          </p15:clr>
        </p15:guide>
        <p15:guide id="48" pos="7654" userDrawn="1">
          <p15:clr>
            <a:srgbClr val="FBAE40"/>
          </p15:clr>
        </p15:guide>
        <p15:guide id="49" pos="7939" userDrawn="1">
          <p15:clr>
            <a:srgbClr val="FBAE40"/>
          </p15:clr>
        </p15:guide>
        <p15:guide id="50" pos="8223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owy (krótk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ymbol zastępczy obrazu 16">
            <a:extLst>
              <a:ext uri="{FF2B5EF4-FFF2-40B4-BE49-F238E27FC236}">
                <a16:creationId xmlns:a16="http://schemas.microsoft.com/office/drawing/2014/main" xmlns="" id="{69383BDA-94B1-6FB6-27E3-0CC3DEDF5AF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" y="0"/>
            <a:ext cx="8528819" cy="5221288"/>
          </a:xfrm>
          <a:custGeom>
            <a:avLst/>
            <a:gdLst>
              <a:gd name="connsiteX0" fmla="*/ 0 w 6784975"/>
              <a:gd name="connsiteY0" fmla="*/ 0 h 5221288"/>
              <a:gd name="connsiteX1" fmla="*/ 6784975 w 6784975"/>
              <a:gd name="connsiteY1" fmla="*/ 0 h 5221288"/>
              <a:gd name="connsiteX2" fmla="*/ 6784975 w 6784975"/>
              <a:gd name="connsiteY2" fmla="*/ 4500563 h 5221288"/>
              <a:gd name="connsiteX3" fmla="*/ 2825750 w 6784975"/>
              <a:gd name="connsiteY3" fmla="*/ 4500563 h 5221288"/>
              <a:gd name="connsiteX4" fmla="*/ 2825750 w 6784975"/>
              <a:gd name="connsiteY4" fmla="*/ 5221288 h 5221288"/>
              <a:gd name="connsiteX5" fmla="*/ 0 w 6784975"/>
              <a:gd name="connsiteY5" fmla="*/ 5221288 h 522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84975" h="5221288">
                <a:moveTo>
                  <a:pt x="0" y="0"/>
                </a:moveTo>
                <a:lnTo>
                  <a:pt x="6784975" y="0"/>
                </a:lnTo>
                <a:lnTo>
                  <a:pt x="6784975" y="4500563"/>
                </a:lnTo>
                <a:lnTo>
                  <a:pt x="2825750" y="4500563"/>
                </a:lnTo>
                <a:lnTo>
                  <a:pt x="2825750" y="5221288"/>
                </a:lnTo>
                <a:lnTo>
                  <a:pt x="0" y="522128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 dirty="0"/>
              <a:t>Kliknij ikonę, aby dodać obraz</a:t>
            </a: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xmlns="" id="{38965D1A-9BC8-2AB7-6B73-C2BBDA5D66AA}"/>
              </a:ext>
            </a:extLst>
          </p:cNvPr>
          <p:cNvSpPr/>
          <p:nvPr userDrawn="1"/>
        </p:nvSpPr>
        <p:spPr>
          <a:xfrm>
            <a:off x="3552011" y="4500563"/>
            <a:ext cx="8598663" cy="17996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88270" y="5579563"/>
            <a:ext cx="7709423" cy="648546"/>
          </a:xfrm>
        </p:spPr>
        <p:txBody>
          <a:bodyPr anchor="t" anchorCtr="0">
            <a:normAutofit/>
          </a:bodyPr>
          <a:lstStyle>
            <a:lvl1pPr algn="l">
              <a:lnSpc>
                <a:spcPts val="3500"/>
              </a:lnSpc>
              <a:defRPr sz="2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888242" y="539751"/>
            <a:ext cx="2262432" cy="366725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D857886D-A165-4D54-8DB0-CE6586ECA8EC}" type="datetime1">
              <a:rPr lang="pl-PL" smtClean="0"/>
              <a:t>2026-07-15</a:t>
            </a:fld>
            <a:endParaRPr lang="pl-PL" dirty="0"/>
          </a:p>
        </p:txBody>
      </p:sp>
      <p:pic>
        <p:nvPicPr>
          <p:cNvPr id="8" name="Obraz 7" descr="logo Funduszy Europejskich">
            <a:extLst>
              <a:ext uri="{FF2B5EF4-FFF2-40B4-BE49-F238E27FC236}">
                <a16:creationId xmlns:a16="http://schemas.microsoft.com/office/drawing/2014/main" xmlns="" id="{70B23A41-17AB-76D8-3EFE-38FC22C5B56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557" y="6371047"/>
            <a:ext cx="2037946" cy="949192"/>
          </a:xfrm>
          <a:prstGeom prst="rect">
            <a:avLst/>
          </a:prstGeom>
        </p:spPr>
      </p:pic>
      <p:pic>
        <p:nvPicPr>
          <p:cNvPr id="10" name="Obraz 9" descr="flaga Unii Europejskie z dopiskiem dofinansowane przez Unię Europejską">
            <a:extLst>
              <a:ext uri="{FF2B5EF4-FFF2-40B4-BE49-F238E27FC236}">
                <a16:creationId xmlns:a16="http://schemas.microsoft.com/office/drawing/2014/main" xmlns="" id="{E8AB2AB5-3131-C310-7606-68997985114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1018" y="6371047"/>
            <a:ext cx="3310188" cy="949192"/>
          </a:xfrm>
          <a:prstGeom prst="rect">
            <a:avLst/>
          </a:prstGeom>
        </p:spPr>
      </p:pic>
      <p:pic>
        <p:nvPicPr>
          <p:cNvPr id="12" name="Obraz 11" descr="barwy RP">
            <a:extLst>
              <a:ext uri="{FF2B5EF4-FFF2-40B4-BE49-F238E27FC236}">
                <a16:creationId xmlns:a16="http://schemas.microsoft.com/office/drawing/2014/main" xmlns="" id="{7C93677B-A16E-82CA-7FC4-B6B51516070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546" y="6370379"/>
            <a:ext cx="2815428" cy="950531"/>
          </a:xfrm>
          <a:prstGeom prst="rect">
            <a:avLst/>
          </a:prstGeom>
        </p:spPr>
      </p:pic>
      <p:pic>
        <p:nvPicPr>
          <p:cNvPr id="18" name="Obraz 17" descr="Obraz zawierający tekst&#10;&#10;Opis wygenerowany automatycznie">
            <a:extLst>
              <a:ext uri="{FF2B5EF4-FFF2-40B4-BE49-F238E27FC236}">
                <a16:creationId xmlns:a16="http://schemas.microsoft.com/office/drawing/2014/main" xmlns="" id="{EB4DB370-BCB9-D1E9-5613-5A9DCA5F311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2012" y="4500563"/>
            <a:ext cx="4976807" cy="720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935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41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527" userDrawn="1">
          <p15:clr>
            <a:srgbClr val="FBAE40"/>
          </p15:clr>
        </p15:guide>
        <p15:guide id="24" pos="812" userDrawn="1">
          <p15:clr>
            <a:srgbClr val="FBAE40"/>
          </p15:clr>
        </p15:guide>
        <p15:guide id="25" pos="1097" userDrawn="1">
          <p15:clr>
            <a:srgbClr val="FBAE40"/>
          </p15:clr>
        </p15:guide>
        <p15:guide id="26" pos="1383" userDrawn="1">
          <p15:clr>
            <a:srgbClr val="FBAE40"/>
          </p15:clr>
        </p15:guide>
        <p15:guide id="27" pos="1668" userDrawn="1">
          <p15:clr>
            <a:srgbClr val="FBAE40"/>
          </p15:clr>
        </p15:guide>
        <p15:guide id="28" pos="1952" userDrawn="1">
          <p15:clr>
            <a:srgbClr val="FBAE40"/>
          </p15:clr>
        </p15:guide>
        <p15:guide id="29" pos="2237" userDrawn="1">
          <p15:clr>
            <a:srgbClr val="FBAE40"/>
          </p15:clr>
        </p15:guide>
        <p15:guide id="30" pos="2523" userDrawn="1">
          <p15:clr>
            <a:srgbClr val="FBAE40"/>
          </p15:clr>
        </p15:guide>
        <p15:guide id="31" pos="2808" userDrawn="1">
          <p15:clr>
            <a:srgbClr val="FBAE40"/>
          </p15:clr>
        </p15:guide>
        <p15:guide id="32" pos="3092" userDrawn="1">
          <p15:clr>
            <a:srgbClr val="FBAE40"/>
          </p15:clr>
        </p15:guide>
        <p15:guide id="33" pos="3378" userDrawn="1">
          <p15:clr>
            <a:srgbClr val="FBAE40"/>
          </p15:clr>
        </p15:guide>
        <p15:guide id="34" pos="3663" userDrawn="1">
          <p15:clr>
            <a:srgbClr val="FBAE40"/>
          </p15:clr>
        </p15:guide>
        <p15:guide id="35" pos="3948" userDrawn="1">
          <p15:clr>
            <a:srgbClr val="FBAE40"/>
          </p15:clr>
        </p15:guide>
        <p15:guide id="36" pos="4234" userDrawn="1">
          <p15:clr>
            <a:srgbClr val="FBAE40"/>
          </p15:clr>
        </p15:guide>
        <p15:guide id="37" pos="4518" userDrawn="1">
          <p15:clr>
            <a:srgbClr val="FBAE40"/>
          </p15:clr>
        </p15:guide>
        <p15:guide id="38" pos="4803" userDrawn="1">
          <p15:clr>
            <a:srgbClr val="FBAE40"/>
          </p15:clr>
        </p15:guide>
        <p15:guide id="39" pos="5088" userDrawn="1">
          <p15:clr>
            <a:srgbClr val="FBAE40"/>
          </p15:clr>
        </p15:guide>
        <p15:guide id="40" pos="5374" userDrawn="1">
          <p15:clr>
            <a:srgbClr val="FBAE40"/>
          </p15:clr>
        </p15:guide>
        <p15:guide id="41" pos="5658" userDrawn="1">
          <p15:clr>
            <a:srgbClr val="FBAE40"/>
          </p15:clr>
        </p15:guide>
        <p15:guide id="42" pos="5943" userDrawn="1">
          <p15:clr>
            <a:srgbClr val="FBAE40"/>
          </p15:clr>
        </p15:guide>
        <p15:guide id="43" pos="6229" userDrawn="1">
          <p15:clr>
            <a:srgbClr val="FBAE40"/>
          </p15:clr>
        </p15:guide>
        <p15:guide id="44" pos="6514" userDrawn="1">
          <p15:clr>
            <a:srgbClr val="FBAE40"/>
          </p15:clr>
        </p15:guide>
        <p15:guide id="45" pos="6798" userDrawn="1">
          <p15:clr>
            <a:srgbClr val="FBAE40"/>
          </p15:clr>
        </p15:guide>
        <p15:guide id="46" pos="7083" userDrawn="1">
          <p15:clr>
            <a:srgbClr val="FBAE40"/>
          </p15:clr>
        </p15:guide>
        <p15:guide id="47" pos="7369" userDrawn="1">
          <p15:clr>
            <a:srgbClr val="FBAE40"/>
          </p15:clr>
        </p15:guide>
        <p15:guide id="48" pos="7654" userDrawn="1">
          <p15:clr>
            <a:srgbClr val="FBAE40"/>
          </p15:clr>
        </p15:guide>
        <p15:guide id="49" pos="7939" userDrawn="1">
          <p15:clr>
            <a:srgbClr val="FBAE40"/>
          </p15:clr>
        </p15:guide>
        <p15:guide id="50" pos="8223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>
            <a:extLst>
              <a:ext uri="{FF2B5EF4-FFF2-40B4-BE49-F238E27FC236}">
                <a16:creationId xmlns:a16="http://schemas.microsoft.com/office/drawing/2014/main" xmlns="" id="{0D1F565A-4734-6B49-4F72-233C397DE031}"/>
              </a:ext>
            </a:extLst>
          </p:cNvPr>
          <p:cNvSpPr/>
          <p:nvPr userDrawn="1"/>
        </p:nvSpPr>
        <p:spPr>
          <a:xfrm>
            <a:off x="3552011" y="4500563"/>
            <a:ext cx="9045658" cy="215959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xmlns="" id="{12E8330A-FFD8-2BBA-E745-7200C0738BE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42107" y="0"/>
            <a:ext cx="8592675" cy="4859338"/>
          </a:xfrm>
          <a:custGeom>
            <a:avLst/>
            <a:gdLst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775 w 6835775"/>
              <a:gd name="connsiteY2" fmla="*/ 4500563 h 4859338"/>
              <a:gd name="connsiteX3" fmla="*/ 2155824 w 6835775"/>
              <a:gd name="connsiteY3" fmla="*/ 4500563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35775" h="4859338">
                <a:moveTo>
                  <a:pt x="0" y="0"/>
                </a:moveTo>
                <a:lnTo>
                  <a:pt x="6835775" y="0"/>
                </a:lnTo>
                <a:lnTo>
                  <a:pt x="6835775" y="4500563"/>
                </a:lnTo>
                <a:lnTo>
                  <a:pt x="2155824" y="4500563"/>
                </a:lnTo>
                <a:lnTo>
                  <a:pt x="2155824" y="4859338"/>
                </a:lnTo>
                <a:lnTo>
                  <a:pt x="0" y="485933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xmlns="" id="{7BF7E1EF-0AB1-F3B1-F5CD-6A2AA3056193}"/>
              </a:ext>
            </a:extLst>
          </p:cNvPr>
          <p:cNvSpPr/>
          <p:nvPr userDrawn="1"/>
        </p:nvSpPr>
        <p:spPr>
          <a:xfrm>
            <a:off x="4908961" y="4500563"/>
            <a:ext cx="4525820" cy="359395"/>
          </a:xfrm>
          <a:prstGeom prst="rect">
            <a:avLst/>
          </a:prstGeom>
          <a:solidFill>
            <a:srgbClr val="005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xmlns="" id="{03E2C530-5988-0861-50D8-1C7FE1662A60}"/>
              </a:ext>
            </a:extLst>
          </p:cNvPr>
          <p:cNvSpPr/>
          <p:nvPr userDrawn="1"/>
        </p:nvSpPr>
        <p:spPr>
          <a:xfrm>
            <a:off x="3552013" y="4500562"/>
            <a:ext cx="1356948" cy="3587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04993" y="5195720"/>
            <a:ext cx="8145682" cy="1320421"/>
          </a:xfrm>
        </p:spPr>
        <p:txBody>
          <a:bodyPr anchor="t" anchorCtr="0">
            <a:normAutofit/>
          </a:bodyPr>
          <a:lstStyle>
            <a:lvl1pPr algn="l">
              <a:lnSpc>
                <a:spcPts val="3500"/>
              </a:lnSpc>
              <a:defRPr sz="2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79016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43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527" userDrawn="1">
          <p15:clr>
            <a:srgbClr val="FBAE40"/>
          </p15:clr>
        </p15:guide>
        <p15:guide id="24" pos="812" userDrawn="1">
          <p15:clr>
            <a:srgbClr val="FBAE40"/>
          </p15:clr>
        </p15:guide>
        <p15:guide id="25" pos="1097" userDrawn="1">
          <p15:clr>
            <a:srgbClr val="FBAE40"/>
          </p15:clr>
        </p15:guide>
        <p15:guide id="26" pos="1383" userDrawn="1">
          <p15:clr>
            <a:srgbClr val="FBAE40"/>
          </p15:clr>
        </p15:guide>
        <p15:guide id="27" pos="1668" userDrawn="1">
          <p15:clr>
            <a:srgbClr val="FBAE40"/>
          </p15:clr>
        </p15:guide>
        <p15:guide id="28" pos="1952" userDrawn="1">
          <p15:clr>
            <a:srgbClr val="FBAE40"/>
          </p15:clr>
        </p15:guide>
        <p15:guide id="29" pos="2237" userDrawn="1">
          <p15:clr>
            <a:srgbClr val="FBAE40"/>
          </p15:clr>
        </p15:guide>
        <p15:guide id="30" pos="2523" userDrawn="1">
          <p15:clr>
            <a:srgbClr val="FBAE40"/>
          </p15:clr>
        </p15:guide>
        <p15:guide id="31" pos="2808" userDrawn="1">
          <p15:clr>
            <a:srgbClr val="FBAE40"/>
          </p15:clr>
        </p15:guide>
        <p15:guide id="32" pos="3092" userDrawn="1">
          <p15:clr>
            <a:srgbClr val="FBAE40"/>
          </p15:clr>
        </p15:guide>
        <p15:guide id="33" pos="3378" userDrawn="1">
          <p15:clr>
            <a:srgbClr val="FBAE40"/>
          </p15:clr>
        </p15:guide>
        <p15:guide id="34" pos="3663" userDrawn="1">
          <p15:clr>
            <a:srgbClr val="FBAE40"/>
          </p15:clr>
        </p15:guide>
        <p15:guide id="35" pos="3948" userDrawn="1">
          <p15:clr>
            <a:srgbClr val="FBAE40"/>
          </p15:clr>
        </p15:guide>
        <p15:guide id="36" pos="4234" userDrawn="1">
          <p15:clr>
            <a:srgbClr val="FBAE40"/>
          </p15:clr>
        </p15:guide>
        <p15:guide id="37" pos="4518" userDrawn="1">
          <p15:clr>
            <a:srgbClr val="FBAE40"/>
          </p15:clr>
        </p15:guide>
        <p15:guide id="38" pos="4803" userDrawn="1">
          <p15:clr>
            <a:srgbClr val="FBAE40"/>
          </p15:clr>
        </p15:guide>
        <p15:guide id="39" pos="5088" userDrawn="1">
          <p15:clr>
            <a:srgbClr val="FBAE40"/>
          </p15:clr>
        </p15:guide>
        <p15:guide id="40" pos="5374" userDrawn="1">
          <p15:clr>
            <a:srgbClr val="FBAE40"/>
          </p15:clr>
        </p15:guide>
        <p15:guide id="41" pos="5658" userDrawn="1">
          <p15:clr>
            <a:srgbClr val="FBAE40"/>
          </p15:clr>
        </p15:guide>
        <p15:guide id="42" pos="5943" userDrawn="1">
          <p15:clr>
            <a:srgbClr val="FBAE40"/>
          </p15:clr>
        </p15:guide>
        <p15:guide id="43" pos="6229" userDrawn="1">
          <p15:clr>
            <a:srgbClr val="FBAE40"/>
          </p15:clr>
        </p15:guide>
        <p15:guide id="44" pos="6514" userDrawn="1">
          <p15:clr>
            <a:srgbClr val="FBAE40"/>
          </p15:clr>
        </p15:guide>
        <p15:guide id="45" pos="6798" userDrawn="1">
          <p15:clr>
            <a:srgbClr val="FBAE40"/>
          </p15:clr>
        </p15:guide>
        <p15:guide id="46" pos="7083" userDrawn="1">
          <p15:clr>
            <a:srgbClr val="FBAE40"/>
          </p15:clr>
        </p15:guide>
        <p15:guide id="47" pos="7369" userDrawn="1">
          <p15:clr>
            <a:srgbClr val="FBAE40"/>
          </p15:clr>
        </p15:guide>
        <p15:guide id="48" pos="7654" userDrawn="1">
          <p15:clr>
            <a:srgbClr val="FBAE40"/>
          </p15:clr>
        </p15:guide>
        <p15:guide id="49" pos="7939" userDrawn="1">
          <p15:clr>
            <a:srgbClr val="FBAE40"/>
          </p15:clr>
        </p15:guide>
        <p15:guide id="50" pos="8223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lajd - tytuł + zawartość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</p:txBody>
      </p:sp>
      <p:sp>
        <p:nvSpPr>
          <p:cNvPr id="5" name="Symbol zastępczy numeru slajdu 4" hidden="1">
            <a:extLst>
              <a:ext uri="{FF2B5EF4-FFF2-40B4-BE49-F238E27FC236}">
                <a16:creationId xmlns:a16="http://schemas.microsoft.com/office/drawing/2014/main" xmlns="" id="{96BE561E-99B3-4335-3AEE-43699306B9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xmlns="" id="{1B42B789-C1F5-DC16-C5E4-9024154D6E08}"/>
              </a:ext>
            </a:extLst>
          </p:cNvPr>
          <p:cNvSpPr/>
          <p:nvPr userDrawn="1"/>
        </p:nvSpPr>
        <p:spPr>
          <a:xfrm>
            <a:off x="2646049" y="-1"/>
            <a:ext cx="9502629" cy="179388"/>
          </a:xfrm>
          <a:prstGeom prst="rect">
            <a:avLst/>
          </a:prstGeom>
          <a:solidFill>
            <a:srgbClr val="007033"/>
          </a:solidFill>
          <a:ln>
            <a:solidFill>
              <a:srgbClr val="007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xmlns="" id="{9DFD7AA6-312F-4D41-9EDC-04F082B27674}"/>
              </a:ext>
            </a:extLst>
          </p:cNvPr>
          <p:cNvSpPr/>
          <p:nvPr userDrawn="1"/>
        </p:nvSpPr>
        <p:spPr>
          <a:xfrm>
            <a:off x="10791730" y="7380289"/>
            <a:ext cx="1356948" cy="179387"/>
          </a:xfrm>
          <a:prstGeom prst="rect">
            <a:avLst/>
          </a:prstGeom>
          <a:solidFill>
            <a:srgbClr val="93C67B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xmlns="" id="{8F275C4F-DD33-C1BA-41E1-17E6DFF9FD13}"/>
              </a:ext>
            </a:extLst>
          </p:cNvPr>
          <p:cNvSpPr/>
          <p:nvPr userDrawn="1"/>
        </p:nvSpPr>
        <p:spPr>
          <a:xfrm>
            <a:off x="1289102" y="0"/>
            <a:ext cx="1354805" cy="179388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052797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lajd - tytuł + 2 elementy zawartości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89580" y="1979837"/>
            <a:ext cx="5204044" cy="468001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6150" y="1979613"/>
            <a:ext cx="5204044" cy="468022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141AAA0E-45E9-08FB-9373-71A084B888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34000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 - tytuł + zdjęcie + zawartość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19887" y="899837"/>
            <a:ext cx="5430307" cy="1080001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19887" y="1979837"/>
            <a:ext cx="5430787" cy="468000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141AAA0E-45E9-08FB-9373-71A084B888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7" name="Symbol zastępczy obrazu 6">
            <a:extLst>
              <a:ext uri="{FF2B5EF4-FFF2-40B4-BE49-F238E27FC236}">
                <a16:creationId xmlns:a16="http://schemas.microsoft.com/office/drawing/2014/main" xmlns="" id="{E681B9F9-7BA5-2D43-A1BD-8AF5D025063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900113"/>
            <a:ext cx="6267904" cy="5759726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53987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_Slajd - tytuł + zawartość bez pa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96BE561E-99B3-4335-3AEE-43699306B9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xmlns="" id="{630E28BA-19A4-6182-CE10-65107EDF6B75}"/>
              </a:ext>
            </a:extLst>
          </p:cNvPr>
          <p:cNvSpPr/>
          <p:nvPr userDrawn="1"/>
        </p:nvSpPr>
        <p:spPr>
          <a:xfrm>
            <a:off x="10792165" y="7380288"/>
            <a:ext cx="1358509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</p:spTree>
    <p:extLst>
      <p:ext uri="{BB962C8B-B14F-4D97-AF65-F5344CB8AC3E}">
        <p14:creationId xmlns:p14="http://schemas.microsoft.com/office/powerpoint/2010/main" val="31699915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1_Slajd - tytuł + 2 elementy zawartości bez pa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89580" y="1979837"/>
            <a:ext cx="5204044" cy="4680018"/>
          </a:xfr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6150" y="1979613"/>
            <a:ext cx="5204044" cy="468022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9A72189C-757E-47DF-313E-E0F36399C09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xmlns="" id="{E363107C-97A9-9A5D-A2A2-E6ABB7ED4C62}"/>
              </a:ext>
            </a:extLst>
          </p:cNvPr>
          <p:cNvSpPr/>
          <p:nvPr userDrawn="1"/>
        </p:nvSpPr>
        <p:spPr>
          <a:xfrm>
            <a:off x="10792165" y="7380288"/>
            <a:ext cx="1358509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</p:spTree>
    <p:extLst>
      <p:ext uri="{BB962C8B-B14F-4D97-AF65-F5344CB8AC3E}">
        <p14:creationId xmlns:p14="http://schemas.microsoft.com/office/powerpoint/2010/main" val="28959707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89102" y="899837"/>
            <a:ext cx="10861093" cy="1080001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9581" y="1979837"/>
            <a:ext cx="10861094" cy="468000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  <a:endParaRPr lang="en-US" dirty="0"/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xmlns="" id="{617E16B8-2BD0-D12E-978E-94E428DF9717}"/>
              </a:ext>
            </a:extLst>
          </p:cNvPr>
          <p:cNvSpPr/>
          <p:nvPr userDrawn="1"/>
        </p:nvSpPr>
        <p:spPr>
          <a:xfrm>
            <a:off x="1289535" y="0"/>
            <a:ext cx="1358509" cy="1793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xmlns="" id="{662915FD-1FF3-5CF3-5C57-034114B5E6A2}"/>
              </a:ext>
            </a:extLst>
          </p:cNvPr>
          <p:cNvSpPr/>
          <p:nvPr userDrawn="1"/>
        </p:nvSpPr>
        <p:spPr>
          <a:xfrm>
            <a:off x="2648044" y="0"/>
            <a:ext cx="9502149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xmlns="" id="{5026AD61-FC69-65FC-05E3-06AA14C893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91730" y="7019837"/>
            <a:ext cx="1357577" cy="180000"/>
          </a:xfrm>
          <a:prstGeom prst="rect">
            <a:avLst/>
          </a:prstGeom>
          <a:noFill/>
        </p:spPr>
        <p:txBody>
          <a:bodyPr vert="horz" lIns="0" tIns="72000" rIns="0" bIns="72000" rtlCol="0" anchor="ctr" anchorCtr="0"/>
          <a:lstStyle>
            <a:lvl1pPr algn="r">
              <a:defRPr sz="10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xmlns="" id="{4C2A84FB-402E-BB6C-632B-D1ADD49B7D8C}"/>
              </a:ext>
            </a:extLst>
          </p:cNvPr>
          <p:cNvSpPr/>
          <p:nvPr userDrawn="1"/>
        </p:nvSpPr>
        <p:spPr>
          <a:xfrm>
            <a:off x="10792165" y="7380288"/>
            <a:ext cx="1358509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</p:spTree>
    <p:extLst>
      <p:ext uri="{BB962C8B-B14F-4D97-AF65-F5344CB8AC3E}">
        <p14:creationId xmlns:p14="http://schemas.microsoft.com/office/powerpoint/2010/main" val="3286163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25" r:id="rId2"/>
    <p:sldLayoutId id="2147483720" r:id="rId3"/>
    <p:sldLayoutId id="2147483721" r:id="rId4"/>
    <p:sldLayoutId id="2147483710" r:id="rId5"/>
    <p:sldLayoutId id="2147483712" r:id="rId6"/>
    <p:sldLayoutId id="2147483726" r:id="rId7"/>
    <p:sldLayoutId id="2147483740" r:id="rId8"/>
    <p:sldLayoutId id="2147483723" r:id="rId9"/>
    <p:sldLayoutId id="2147483728" r:id="rId10"/>
  </p:sldLayoutIdLst>
  <p:hf hdr="0" ftr="0"/>
  <p:txStyles>
    <p:titleStyle>
      <a:lvl1pPr algn="l" defTabSz="1007943" rtl="0" eaLnBrk="1" latinLnBrk="0" hangingPunct="1">
        <a:lnSpc>
          <a:spcPts val="3600"/>
        </a:lnSpc>
        <a:spcBef>
          <a:spcPct val="0"/>
        </a:spcBef>
        <a:buNone/>
        <a:defRPr sz="2800" b="1" kern="1200">
          <a:solidFill>
            <a:schemeClr val="tx2"/>
          </a:solidFill>
          <a:latin typeface="Open Sans" pitchFamily="2" charset="0"/>
          <a:ea typeface="Open Sans" pitchFamily="2" charset="0"/>
          <a:cs typeface="Open Sans" pitchFamily="2" charset="0"/>
        </a:defRPr>
      </a:lvl1pPr>
    </p:titleStyle>
    <p:bodyStyle>
      <a:lvl1pPr marL="251986" indent="-251986" algn="l" defTabSz="1007943" rtl="0" eaLnBrk="1" latinLnBrk="0" hangingPunct="1">
        <a:lnSpc>
          <a:spcPts val="2400"/>
        </a:lnSpc>
        <a:spcBef>
          <a:spcPts val="1102"/>
        </a:spcBef>
        <a:buClr>
          <a:schemeClr val="accent1"/>
        </a:buClr>
        <a:buFontTx/>
        <a:buBlip>
          <a:blip r:embed="rId12"/>
        </a:buBlip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1pPr>
      <a:lvl2pPr marL="755957" indent="-251986" algn="l" defTabSz="1007943" rtl="0" eaLnBrk="1" latinLnBrk="0" hangingPunct="1">
        <a:lnSpc>
          <a:spcPts val="2400"/>
        </a:lnSpc>
        <a:spcBef>
          <a:spcPts val="551"/>
        </a:spcBef>
        <a:buFontTx/>
        <a:buBlip>
          <a:blip r:embed="rId13"/>
        </a:buBlip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2pPr>
      <a:lvl3pPr marL="1259929" indent="-251986" algn="l" defTabSz="1007943" rtl="0" eaLnBrk="1" latinLnBrk="0" hangingPunct="1">
        <a:lnSpc>
          <a:spcPts val="2400"/>
        </a:lnSpc>
        <a:spcBef>
          <a:spcPts val="551"/>
        </a:spcBef>
        <a:buFontTx/>
        <a:buBlip>
          <a:blip r:embed="rId14"/>
        </a:buBlip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3pPr>
      <a:lvl4pPr marL="1763900" indent="-251986" algn="l" defTabSz="1007943" rtl="0" eaLnBrk="1" latinLnBrk="0" hangingPunct="1">
        <a:lnSpc>
          <a:spcPts val="2400"/>
        </a:lnSpc>
        <a:spcBef>
          <a:spcPts val="551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4pPr>
      <a:lvl5pPr marL="2267872" indent="-251986" algn="l" defTabSz="1007943" rtl="0" eaLnBrk="1" latinLnBrk="0" hangingPunct="1">
        <a:lnSpc>
          <a:spcPts val="2400"/>
        </a:lnSpc>
        <a:spcBef>
          <a:spcPts val="551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43" userDrawn="1">
          <p15:clr>
            <a:srgbClr val="F26B43"/>
          </p15:clr>
        </p15:guide>
        <p15:guide id="2" pos="527" userDrawn="1">
          <p15:clr>
            <a:srgbClr val="F26B43"/>
          </p15:clr>
        </p15:guide>
        <p15:guide id="3" pos="812" userDrawn="1">
          <p15:clr>
            <a:srgbClr val="F26B43"/>
          </p15:clr>
        </p15:guide>
        <p15:guide id="4" pos="1097" userDrawn="1">
          <p15:clr>
            <a:srgbClr val="F26B43"/>
          </p15:clr>
        </p15:guide>
        <p15:guide id="5" pos="1383" userDrawn="1">
          <p15:clr>
            <a:srgbClr val="F26B43"/>
          </p15:clr>
        </p15:guide>
        <p15:guide id="6" pos="1668" userDrawn="1">
          <p15:clr>
            <a:srgbClr val="F26B43"/>
          </p15:clr>
        </p15:guide>
        <p15:guide id="7" pos="1952" userDrawn="1">
          <p15:clr>
            <a:srgbClr val="F26B43"/>
          </p15:clr>
        </p15:guide>
        <p15:guide id="8" pos="2237" userDrawn="1">
          <p15:clr>
            <a:srgbClr val="F26B43"/>
          </p15:clr>
        </p15:guide>
        <p15:guide id="9" pos="2523" userDrawn="1">
          <p15:clr>
            <a:srgbClr val="F26B43"/>
          </p15:clr>
        </p15:guide>
        <p15:guide id="10" pos="2808" userDrawn="1">
          <p15:clr>
            <a:srgbClr val="F26B43"/>
          </p15:clr>
        </p15:guide>
        <p15:guide id="11" pos="3092" userDrawn="1">
          <p15:clr>
            <a:srgbClr val="F26B43"/>
          </p15:clr>
        </p15:guide>
        <p15:guide id="12" pos="3378" userDrawn="1">
          <p15:clr>
            <a:srgbClr val="F26B43"/>
          </p15:clr>
        </p15:guide>
        <p15:guide id="13" pos="3663" userDrawn="1">
          <p15:clr>
            <a:srgbClr val="F26B43"/>
          </p15:clr>
        </p15:guide>
        <p15:guide id="14" pos="3948" userDrawn="1">
          <p15:clr>
            <a:srgbClr val="F26B43"/>
          </p15:clr>
        </p15:guide>
        <p15:guide id="15" pos="4234" userDrawn="1">
          <p15:clr>
            <a:srgbClr val="F26B43"/>
          </p15:clr>
        </p15:guide>
        <p15:guide id="16" pos="4518" userDrawn="1">
          <p15:clr>
            <a:srgbClr val="F26B43"/>
          </p15:clr>
        </p15:guide>
        <p15:guide id="17" pos="4803" userDrawn="1">
          <p15:clr>
            <a:srgbClr val="F26B43"/>
          </p15:clr>
        </p15:guide>
        <p15:guide id="18" pos="5088" userDrawn="1">
          <p15:clr>
            <a:srgbClr val="F26B43"/>
          </p15:clr>
        </p15:guide>
        <p15:guide id="19" pos="5374" userDrawn="1">
          <p15:clr>
            <a:srgbClr val="F26B43"/>
          </p15:clr>
        </p15:guide>
        <p15:guide id="20" pos="5658" userDrawn="1">
          <p15:clr>
            <a:srgbClr val="F26B43"/>
          </p15:clr>
        </p15:guide>
        <p15:guide id="21" pos="5943" userDrawn="1">
          <p15:clr>
            <a:srgbClr val="F26B43"/>
          </p15:clr>
        </p15:guide>
        <p15:guide id="22" pos="6229" userDrawn="1">
          <p15:clr>
            <a:srgbClr val="F26B43"/>
          </p15:clr>
        </p15:guide>
        <p15:guide id="23" pos="6514" userDrawn="1">
          <p15:clr>
            <a:srgbClr val="F26B43"/>
          </p15:clr>
        </p15:guide>
        <p15:guide id="24" pos="6798" userDrawn="1">
          <p15:clr>
            <a:srgbClr val="F26B43"/>
          </p15:clr>
        </p15:guide>
        <p15:guide id="25" pos="7083" userDrawn="1">
          <p15:clr>
            <a:srgbClr val="F26B43"/>
          </p15:clr>
        </p15:guide>
        <p15:guide id="26" pos="7369" userDrawn="1">
          <p15:clr>
            <a:srgbClr val="F26B43"/>
          </p15:clr>
        </p15:guide>
        <p15:guide id="27" pos="7654" userDrawn="1">
          <p15:clr>
            <a:srgbClr val="F26B43"/>
          </p15:clr>
        </p15:guide>
        <p15:guide id="28" pos="7939" userDrawn="1">
          <p15:clr>
            <a:srgbClr val="F26B43"/>
          </p15:clr>
        </p15:guide>
        <p15:guide id="29" pos="8223" userDrawn="1">
          <p15:clr>
            <a:srgbClr val="F26B43"/>
          </p15:clr>
        </p15:guide>
        <p15:guide id="30" orient="horz" pos="113" userDrawn="1">
          <p15:clr>
            <a:srgbClr val="F26B43"/>
          </p15:clr>
        </p15:guide>
        <p15:guide id="31" orient="horz" pos="340" userDrawn="1">
          <p15:clr>
            <a:srgbClr val="F26B43"/>
          </p15:clr>
        </p15:guide>
        <p15:guide id="32" orient="horz" pos="567" userDrawn="1">
          <p15:clr>
            <a:srgbClr val="F26B43"/>
          </p15:clr>
        </p15:guide>
        <p15:guide id="33" orient="horz" pos="794" userDrawn="1">
          <p15:clr>
            <a:srgbClr val="F26B43"/>
          </p15:clr>
        </p15:guide>
        <p15:guide id="34" orient="horz" pos="1020" userDrawn="1">
          <p15:clr>
            <a:srgbClr val="F26B43"/>
          </p15:clr>
        </p15:guide>
        <p15:guide id="35" orient="horz" pos="1247" userDrawn="1">
          <p15:clr>
            <a:srgbClr val="F26B43"/>
          </p15:clr>
        </p15:guide>
        <p15:guide id="36" orient="horz" pos="1474" userDrawn="1">
          <p15:clr>
            <a:srgbClr val="F26B43"/>
          </p15:clr>
        </p15:guide>
        <p15:guide id="37" orient="horz" pos="1701" userDrawn="1">
          <p15:clr>
            <a:srgbClr val="F26B43"/>
          </p15:clr>
        </p15:guide>
        <p15:guide id="38" orient="horz" pos="1927" userDrawn="1">
          <p15:clr>
            <a:srgbClr val="F26B43"/>
          </p15:clr>
        </p15:guide>
        <p15:guide id="39" orient="horz" pos="2154" userDrawn="1">
          <p15:clr>
            <a:srgbClr val="F26B43"/>
          </p15:clr>
        </p15:guide>
        <p15:guide id="40" orient="horz" pos="2381" userDrawn="1">
          <p15:clr>
            <a:srgbClr val="F26B43"/>
          </p15:clr>
        </p15:guide>
        <p15:guide id="41" orient="horz" pos="2608" userDrawn="1">
          <p15:clr>
            <a:srgbClr val="F26B43"/>
          </p15:clr>
        </p15:guide>
        <p15:guide id="42" orient="horz" pos="2835" userDrawn="1">
          <p15:clr>
            <a:srgbClr val="F26B43"/>
          </p15:clr>
        </p15:guide>
        <p15:guide id="43" orient="horz" pos="3061" userDrawn="1">
          <p15:clr>
            <a:srgbClr val="F26B43"/>
          </p15:clr>
        </p15:guide>
        <p15:guide id="44" orient="horz" pos="3288" userDrawn="1">
          <p15:clr>
            <a:srgbClr val="F26B43"/>
          </p15:clr>
        </p15:guide>
        <p15:guide id="45" orient="horz" pos="3515" userDrawn="1">
          <p15:clr>
            <a:srgbClr val="F26B43"/>
          </p15:clr>
        </p15:guide>
        <p15:guide id="46" orient="horz" pos="3742" userDrawn="1">
          <p15:clr>
            <a:srgbClr val="F26B43"/>
          </p15:clr>
        </p15:guide>
        <p15:guide id="47" orient="horz" pos="3968" userDrawn="1">
          <p15:clr>
            <a:srgbClr val="F26B43"/>
          </p15:clr>
        </p15:guide>
        <p15:guide id="48" orient="horz" pos="4195" userDrawn="1">
          <p15:clr>
            <a:srgbClr val="F26B43"/>
          </p15:clr>
        </p15:guide>
        <p15:guide id="49" orient="horz" pos="4422" userDrawn="1">
          <p15:clr>
            <a:srgbClr val="F26B43"/>
          </p15:clr>
        </p15:guide>
        <p15:guide id="50" orient="horz" pos="464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9.jpg"/><Relationship Id="rId4" Type="http://schemas.openxmlformats.org/officeDocument/2006/relationships/image" Target="../media/image38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6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pl/web/nfosigw/fundusze-europejskie-na-infrastrukture-klimat-i-srodowisko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4.png"/><Relationship Id="rId5" Type="http://schemas.openxmlformats.org/officeDocument/2006/relationships/image" Target="../media/image25.png"/><Relationship Id="rId4" Type="http://schemas.openxmlformats.org/officeDocument/2006/relationships/image" Target="../media/image5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8.JPG"/><Relationship Id="rId4" Type="http://schemas.openxmlformats.org/officeDocument/2006/relationships/image" Target="../media/image2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9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2.png"/><Relationship Id="rId4" Type="http://schemas.openxmlformats.org/officeDocument/2006/relationships/image" Target="../media/image3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7" y="619274"/>
            <a:ext cx="13439775" cy="4374823"/>
          </a:xfrm>
          <a:prstGeom prst="rect">
            <a:avLst/>
          </a:prstGeom>
        </p:spPr>
      </p:pic>
      <p:sp>
        <p:nvSpPr>
          <p:cNvPr id="11" name="Tytuł 1">
            <a:extLst>
              <a:ext uri="{FF2B5EF4-FFF2-40B4-BE49-F238E27FC236}">
                <a16:creationId xmlns:a16="http://schemas.microsoft.com/office/drawing/2014/main" xmlns="" id="{25C1F810-5A2C-73E7-E2EA-32E6C2F66B7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 bwMode="auto">
          <a:xfrm>
            <a:off x="2003363" y="5075981"/>
            <a:ext cx="9433048" cy="553510"/>
          </a:xfrm>
          <a:prstGeom prst="rect">
            <a:avLst/>
          </a:prstGeom>
          <a:noFill/>
          <a:ln>
            <a:noFill/>
            <a:prstDash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9144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13716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18288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pl-PL" altLang="pl-PL" sz="3200" dirty="0" err="1" smtClean="0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  <a:t>Renaturyzacja</a:t>
            </a:r>
            <a:r>
              <a:rPr lang="pl-PL" altLang="pl-PL" sz="3200" dirty="0" smtClean="0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  <a:t> wód w praktyce</a:t>
            </a:r>
            <a:endParaRPr lang="pl-PL" altLang="pl-PL" sz="1800" b="0" dirty="0">
              <a:solidFill>
                <a:srgbClr val="002073"/>
              </a:solidFill>
              <a:latin typeface="Open Sans" panose="020B0806030504020204" pitchFamily="34" charset="0"/>
              <a:cs typeface="Open Sans" panose="020B0806030504020204" pitchFamily="34" charset="0"/>
            </a:endParaRPr>
          </a:p>
        </p:txBody>
      </p:sp>
      <p:sp>
        <p:nvSpPr>
          <p:cNvPr id="14" name="Tytuł 1">
            <a:extLst>
              <a:ext uri="{FF2B5EF4-FFF2-40B4-BE49-F238E27FC236}">
                <a16:creationId xmlns:a16="http://schemas.microsoft.com/office/drawing/2014/main" xmlns="" id="{13CA0706-8249-3742-85AE-F68EDE7037D0}"/>
              </a:ext>
            </a:extLst>
          </p:cNvPr>
          <p:cNvSpPr txBox="1">
            <a:spLocks/>
          </p:cNvSpPr>
          <p:nvPr/>
        </p:nvSpPr>
        <p:spPr bwMode="auto">
          <a:xfrm>
            <a:off x="2147581" y="5857898"/>
            <a:ext cx="9433048" cy="1030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9144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13716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18288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pPr algn="ctr" eaLnBrk="1" hangingPunct="1">
              <a:lnSpc>
                <a:spcPts val="3000"/>
              </a:lnSpc>
            </a:pPr>
            <a:r>
              <a:rPr lang="pl-PL" altLang="pl-PL" sz="1400" b="0" dirty="0" smtClean="0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  <a:t>Mgr inż. Artur Furdyna</a:t>
            </a:r>
            <a:endParaRPr lang="pl-PL" altLang="pl-PL" sz="1400" b="0" dirty="0">
              <a:solidFill>
                <a:srgbClr val="002073"/>
              </a:solidFill>
              <a:latin typeface="Open Sans" panose="020B0806030504020204" pitchFamily="34" charset="0"/>
              <a:cs typeface="Open Sans" panose="020B0806030504020204" pitchFamily="34" charset="0"/>
            </a:endParaRPr>
          </a:p>
          <a:p>
            <a:pPr algn="ctr" eaLnBrk="1" hangingPunct="1">
              <a:lnSpc>
                <a:spcPts val="3000"/>
              </a:lnSpc>
            </a:pPr>
            <a:r>
              <a:rPr lang="pl-PL" altLang="pl-PL" sz="1400" b="0" dirty="0" smtClean="0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  <a:t>2026 07 16</a:t>
            </a:r>
            <a:endParaRPr lang="pl-PL" altLang="pl-PL" sz="1400" b="0" dirty="0">
              <a:solidFill>
                <a:srgbClr val="002073"/>
              </a:solidFill>
              <a:latin typeface="Open Sans" panose="020B0806030504020204" pitchFamily="34" charset="0"/>
              <a:cs typeface="Open Sans" panose="020B0806030504020204" pitchFamily="34" charset="0"/>
            </a:endParaRP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xmlns="" id="{00B03E41-BEFE-8873-57E5-B9E5EB0E71F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319287" y="7308229"/>
            <a:ext cx="11457930" cy="2514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xmlns="" id="{845086EB-7162-88C4-F711-2E08CD9ABF8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137" y="619274"/>
            <a:ext cx="8300926" cy="209661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6" name="Obraz 5" descr="Obraz zawierający tekst, zrzut ekranu, Czcionka, Grafika&#10;&#10;Opis wygenerowany automatycznie">
            <a:extLst>
              <a:ext uri="{FF2B5EF4-FFF2-40B4-BE49-F238E27FC236}">
                <a16:creationId xmlns:a16="http://schemas.microsoft.com/office/drawing/2014/main" xmlns="" id="{6575F6C1-471D-456B-703A-83AB81F6002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2693" y="620981"/>
            <a:ext cx="8352723" cy="3525727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xmlns="" id="{6F7F1958-129D-3C21-959B-2B10DA22850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4163" y="6373231"/>
            <a:ext cx="11139885" cy="11045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xmlns="" id="{7959270C-5C5F-7B42-F706-AAAE3C2CDF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10</a:t>
            </a:fld>
            <a:endParaRPr lang="pl-PL" alt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xmlns="" id="{DE499B7D-F3AD-57AB-7AC0-96764AC7C16E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4661" y="230467"/>
            <a:ext cx="10966229" cy="6163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763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xmlns="" id="{7959270C-5C5F-7B42-F706-AAAE3C2CDF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11</a:t>
            </a:fld>
            <a:endParaRPr lang="pl-PL" alt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xmlns="" id="{DE499B7D-F3AD-57AB-7AC0-96764AC7C16E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8345" y="323453"/>
            <a:ext cx="10932401" cy="6151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6165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A71EEEC0-B947-8327-BA9B-D5D927AF88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3183" y="264996"/>
            <a:ext cx="9647835" cy="495628"/>
          </a:xfrm>
        </p:spPr>
        <p:txBody>
          <a:bodyPr>
            <a:normAutofit/>
          </a:bodyPr>
          <a:lstStyle/>
          <a:p>
            <a:r>
              <a:rPr lang="pl-PL" dirty="0" smtClean="0"/>
              <a:t>Skąd wniosek, że coś  „naszej” wodzie dolega?</a:t>
            </a:r>
            <a:endParaRPr lang="pl-PL" dirty="0"/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xmlns="" id="{5AEA4966-6EE5-DB3E-D872-EEE6849403C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9384183" y="264996"/>
            <a:ext cx="2984402" cy="2737000"/>
          </a:xfrm>
          <a:prstGeom prst="rect">
            <a:avLst/>
          </a:prstGeom>
          <a:solidFill>
            <a:schemeClr val="accent2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dirty="0">
                <a:solidFill>
                  <a:schemeClr val="tx2"/>
                </a:solidFill>
              </a:rPr>
              <a:t>HIR – </a:t>
            </a:r>
            <a:r>
              <a:rPr lang="pl-PL" dirty="0" err="1">
                <a:solidFill>
                  <a:schemeClr val="tx2"/>
                </a:solidFill>
              </a:rPr>
              <a:t>Hydromorfologiczny</a:t>
            </a:r>
            <a:r>
              <a:rPr lang="pl-PL" dirty="0">
                <a:solidFill>
                  <a:schemeClr val="tx2"/>
                </a:solidFill>
              </a:rPr>
              <a:t> Indeks </a:t>
            </a:r>
            <a:r>
              <a:rPr lang="pl-PL" dirty="0" smtClean="0">
                <a:solidFill>
                  <a:schemeClr val="tx2"/>
                </a:solidFill>
              </a:rPr>
              <a:t>Rzeczny wraz z innymi danymi – co o naszej wodzie wiadomo…</a:t>
            </a:r>
            <a:endParaRPr lang="pl-PL" dirty="0">
              <a:solidFill>
                <a:schemeClr val="tx2"/>
              </a:solidFill>
            </a:endParaRP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xmlns="" id="{57D1BF64-85E4-DC6D-320A-B22F0826883C}"/>
              </a:ext>
            </a:extLst>
          </p:cNvPr>
          <p:cNvSpPr/>
          <p:nvPr/>
        </p:nvSpPr>
        <p:spPr>
          <a:xfrm>
            <a:off x="6828402" y="3527776"/>
            <a:ext cx="2085379" cy="10017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228600" indent="-228600">
              <a:buFont typeface="+mj-lt"/>
              <a:buAutoNum type="arabicPeriod"/>
              <a:defRPr/>
            </a:pPr>
            <a:endParaRPr lang="pl-PL" altLang="pl-PL" sz="1200" b="1" dirty="0">
              <a:solidFill>
                <a:schemeClr val="bg1"/>
              </a:solidFill>
              <a:latin typeface="Open Sans" pitchFamily="34" charset="0"/>
            </a:endParaRPr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xmlns="" id="{E0CAB31B-18C4-CE06-EFE9-5D5BA78411E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12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xmlns="" id="{B90C93C7-4011-D726-33E4-E613B960E6D1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167" y="779436"/>
            <a:ext cx="8424936" cy="5616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502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xmlns="" id="{F483C753-0F4D-00DC-8E91-A50D1843A3D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13</a:t>
            </a:fld>
            <a:endParaRPr lang="pl-PL" altLang="pl-PL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xmlns="" id="{E7E61040-3D27-EE1E-6E5C-E23C4A1048E4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3188626"/>
              </p:ext>
            </p:extLst>
          </p:nvPr>
        </p:nvGraphicFramePr>
        <p:xfrm>
          <a:off x="114926" y="395461"/>
          <a:ext cx="7037010" cy="3672407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1376030"/>
                <a:gridCol w="1558517"/>
                <a:gridCol w="1372147"/>
                <a:gridCol w="1365158"/>
                <a:gridCol w="1365158"/>
              </a:tblGrid>
              <a:tr h="482836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 dirty="0">
                          <a:effectLst/>
                        </a:rPr>
                        <a:t>Klasa</a:t>
                      </a:r>
                      <a:endParaRPr lang="pl-PL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>
                          <a:effectLst/>
                        </a:rPr>
                        <a:t>Stan hydromorfologiczny</a:t>
                      </a:r>
                      <a:endParaRPr lang="pl-PL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>
                          <a:effectLst/>
                        </a:rPr>
                        <a:t>HIR</a:t>
                      </a:r>
                      <a:endParaRPr lang="pl-PL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</a:tr>
              <a:tr h="926276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>
                          <a:effectLst/>
                        </a:rPr>
                        <a:t>≥ 30 duże rzeki</a:t>
                      </a:r>
                      <a:endParaRPr lang="pl-PL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>
                          <a:effectLst/>
                        </a:rPr>
                        <a:t>≤ 30 mineralna</a:t>
                      </a:r>
                      <a:endParaRPr lang="pl-PL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>
                          <a:effectLst/>
                        </a:rPr>
                        <a:t>≤ 30 odcinkowo organiczna</a:t>
                      </a:r>
                      <a:endParaRPr lang="pl-PL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5265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>
                          <a:effectLst/>
                        </a:rPr>
                        <a:t>I</a:t>
                      </a:r>
                      <a:endParaRPr lang="pl-PL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>
                          <a:effectLst/>
                        </a:rPr>
                        <a:t>BDB</a:t>
                      </a:r>
                      <a:endParaRPr lang="pl-PL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>
                          <a:effectLst/>
                        </a:rPr>
                        <a:t>≥ 0,728</a:t>
                      </a:r>
                      <a:endParaRPr lang="pl-PL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>
                          <a:effectLst/>
                        </a:rPr>
                        <a:t>≥ 0,761</a:t>
                      </a:r>
                      <a:endParaRPr lang="pl-PL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>
                          <a:effectLst/>
                        </a:rPr>
                        <a:t>≥ 0,725</a:t>
                      </a:r>
                      <a:endParaRPr lang="pl-PL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5265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>
                          <a:effectLst/>
                        </a:rPr>
                        <a:t>II</a:t>
                      </a:r>
                      <a:endParaRPr lang="pl-PL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>
                          <a:effectLst/>
                        </a:rPr>
                        <a:t>DB</a:t>
                      </a:r>
                      <a:endParaRPr lang="pl-PL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>
                          <a:effectLst/>
                        </a:rPr>
                        <a:t>0,613–0,727</a:t>
                      </a:r>
                      <a:endParaRPr lang="pl-PL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>
                          <a:effectLst/>
                        </a:rPr>
                        <a:t>0,639–0,760</a:t>
                      </a:r>
                      <a:endParaRPr lang="pl-PL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>
                          <a:effectLst/>
                        </a:rPr>
                        <a:t>0,592–0,724</a:t>
                      </a:r>
                      <a:endParaRPr lang="pl-PL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5265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>
                          <a:effectLst/>
                        </a:rPr>
                        <a:t>III</a:t>
                      </a:r>
                      <a:endParaRPr lang="pl-PL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>
                          <a:effectLst/>
                        </a:rPr>
                        <a:t>Umiarkowany</a:t>
                      </a:r>
                      <a:endParaRPr lang="pl-PL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>
                          <a:effectLst/>
                        </a:rPr>
                        <a:t>0,486–0,612</a:t>
                      </a:r>
                      <a:endParaRPr lang="pl-PL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>
                          <a:effectLst/>
                        </a:rPr>
                        <a:t>0,500–0,638</a:t>
                      </a:r>
                      <a:endParaRPr lang="pl-PL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>
                          <a:effectLst/>
                        </a:rPr>
                        <a:t>0,459–0,591</a:t>
                      </a:r>
                      <a:endParaRPr lang="pl-PL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5265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>
                          <a:effectLst/>
                        </a:rPr>
                        <a:t>IV</a:t>
                      </a:r>
                      <a:endParaRPr lang="pl-PL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>
                          <a:effectLst/>
                        </a:rPr>
                        <a:t>słaby</a:t>
                      </a:r>
                      <a:endParaRPr lang="pl-PL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>
                          <a:effectLst/>
                        </a:rPr>
                        <a:t>0,359–0,485</a:t>
                      </a:r>
                      <a:endParaRPr lang="pl-PL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>
                          <a:effectLst/>
                        </a:rPr>
                        <a:t>0,375–0,499</a:t>
                      </a:r>
                      <a:endParaRPr lang="pl-PL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>
                          <a:effectLst/>
                        </a:rPr>
                        <a:t>0,326–0,458</a:t>
                      </a:r>
                      <a:endParaRPr lang="pl-PL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5265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>
                          <a:effectLst/>
                        </a:rPr>
                        <a:t>V</a:t>
                      </a:r>
                      <a:endParaRPr lang="pl-PL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 dirty="0">
                          <a:effectLst/>
                        </a:rPr>
                        <a:t>zły</a:t>
                      </a:r>
                      <a:endParaRPr lang="pl-PL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>
                          <a:effectLst/>
                        </a:rPr>
                        <a:t>&lt; 0,359</a:t>
                      </a:r>
                      <a:endParaRPr lang="pl-PL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>
                          <a:effectLst/>
                        </a:rPr>
                        <a:t>&lt; 0,375</a:t>
                      </a:r>
                      <a:endParaRPr lang="pl-PL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 dirty="0">
                          <a:effectLst/>
                        </a:rPr>
                        <a:t>&lt; 0,326</a:t>
                      </a:r>
                      <a:endParaRPr lang="pl-PL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6092" y="2915741"/>
            <a:ext cx="6463683" cy="3635822"/>
          </a:xfrm>
          <a:prstGeom prst="rect">
            <a:avLst/>
          </a:prstGeom>
        </p:spPr>
      </p:pic>
      <p:sp>
        <p:nvSpPr>
          <p:cNvPr id="9" name="Prostokąt 8"/>
          <p:cNvSpPr/>
          <p:nvPr/>
        </p:nvSpPr>
        <p:spPr>
          <a:xfrm>
            <a:off x="8520087" y="693141"/>
            <a:ext cx="439248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/>
              <a:t>Wskaźnik krętości koryta rzeki</a:t>
            </a:r>
          </a:p>
          <a:p>
            <a:r>
              <a:rPr lang="pl-PL" dirty="0"/>
              <a:t>1,00–1,05 – proste;</a:t>
            </a:r>
          </a:p>
          <a:p>
            <a:r>
              <a:rPr lang="pl-PL" dirty="0"/>
              <a:t>1,05–1,15 – słabo kręte;</a:t>
            </a:r>
          </a:p>
          <a:p>
            <a:r>
              <a:rPr lang="pl-PL" dirty="0"/>
              <a:t>1,15–1,25 – umiarkowanie kręte;</a:t>
            </a:r>
          </a:p>
          <a:p>
            <a:r>
              <a:rPr lang="pl-PL" dirty="0"/>
              <a:t>1,25–1,50 – meandrujące;</a:t>
            </a:r>
          </a:p>
          <a:p>
            <a:r>
              <a:rPr lang="pl-PL" dirty="0"/>
              <a:t>&gt;1,50 – silnie meandrujące.</a:t>
            </a:r>
          </a:p>
        </p:txBody>
      </p:sp>
    </p:spTree>
    <p:extLst>
      <p:ext uri="{BB962C8B-B14F-4D97-AF65-F5344CB8AC3E}">
        <p14:creationId xmlns:p14="http://schemas.microsoft.com/office/powerpoint/2010/main" val="2960835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xmlns="" id="{F483C753-0F4D-00DC-8E91-A50D1843A3D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14</a:t>
            </a:fld>
            <a:endParaRPr lang="pl-PL" altLang="pl-PL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xmlns="" id="{E7E61040-3D27-EE1E-6E5C-E23C4A1048E4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2" name="Prostokąt 1"/>
          <p:cNvSpPr/>
          <p:nvPr/>
        </p:nvSpPr>
        <p:spPr>
          <a:xfrm>
            <a:off x="114926" y="251445"/>
            <a:ext cx="5884881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b="1" dirty="0" err="1" smtClean="0"/>
              <a:t>FEnIKS</a:t>
            </a:r>
            <a:r>
              <a:rPr lang="pl-PL" b="1" dirty="0" smtClean="0"/>
              <a:t> 2.4 – istotne rozpoznanie stanu wód</a:t>
            </a:r>
          </a:p>
          <a:p>
            <a:endParaRPr lang="pl-PL" dirty="0"/>
          </a:p>
          <a:p>
            <a:r>
              <a:rPr lang="pl-PL" dirty="0" smtClean="0"/>
              <a:t>HIRk - problemy </a:t>
            </a:r>
            <a:r>
              <a:rPr lang="pl-PL" dirty="0"/>
              <a:t>widoczne w skali całej JCWP lub zlewni</a:t>
            </a:r>
            <a:r>
              <a:rPr lang="pl-PL" dirty="0" smtClean="0"/>
              <a:t>:</a:t>
            </a:r>
          </a:p>
          <a:p>
            <a:r>
              <a:rPr lang="pl-PL" dirty="0" smtClean="0"/>
              <a:t>wyprostowanie </a:t>
            </a:r>
            <a:r>
              <a:rPr lang="pl-PL" dirty="0"/>
              <a:t>i skrócenie sieci rzecznej</a:t>
            </a:r>
            <a:r>
              <a:rPr lang="pl-PL" dirty="0" smtClean="0"/>
              <a:t>;</a:t>
            </a:r>
          </a:p>
          <a:p>
            <a:r>
              <a:rPr lang="pl-PL" dirty="0" smtClean="0"/>
              <a:t>utratę </a:t>
            </a:r>
            <a:r>
              <a:rPr lang="pl-PL" dirty="0"/>
              <a:t>naturalnej krętości</a:t>
            </a:r>
            <a:r>
              <a:rPr lang="pl-PL" dirty="0" smtClean="0"/>
              <a:t>;</a:t>
            </a:r>
          </a:p>
          <a:p>
            <a:r>
              <a:rPr lang="pl-PL" dirty="0" smtClean="0"/>
              <a:t>odcięcie </a:t>
            </a:r>
            <a:r>
              <a:rPr lang="pl-PL" dirty="0"/>
              <a:t>starorzeczy</a:t>
            </a:r>
            <a:r>
              <a:rPr lang="pl-PL" dirty="0" smtClean="0"/>
              <a:t>;</a:t>
            </a:r>
          </a:p>
          <a:p>
            <a:r>
              <a:rPr lang="pl-PL" dirty="0" smtClean="0"/>
              <a:t>ograniczenie </a:t>
            </a:r>
            <a:r>
              <a:rPr lang="pl-PL" dirty="0"/>
              <a:t>terenów zalewowych</a:t>
            </a:r>
            <a:r>
              <a:rPr lang="pl-PL" dirty="0" smtClean="0"/>
              <a:t>;</a:t>
            </a:r>
          </a:p>
          <a:p>
            <a:r>
              <a:rPr lang="pl-PL" dirty="0" smtClean="0"/>
              <a:t>brak </a:t>
            </a:r>
            <a:r>
              <a:rPr lang="pl-PL" dirty="0"/>
              <a:t>zadrzewionej strefy nadrzecznej</a:t>
            </a:r>
            <a:r>
              <a:rPr lang="pl-PL" dirty="0" smtClean="0"/>
              <a:t>;</a:t>
            </a:r>
          </a:p>
          <a:p>
            <a:r>
              <a:rPr lang="pl-PL" dirty="0" smtClean="0"/>
              <a:t>obwałowanie </a:t>
            </a:r>
            <a:r>
              <a:rPr lang="pl-PL" dirty="0"/>
              <a:t>doliny</a:t>
            </a:r>
            <a:r>
              <a:rPr lang="pl-PL" dirty="0" smtClean="0"/>
              <a:t>;</a:t>
            </a:r>
          </a:p>
          <a:p>
            <a:r>
              <a:rPr lang="pl-PL" dirty="0" smtClean="0"/>
              <a:t>fragmentację </a:t>
            </a:r>
            <a:r>
              <a:rPr lang="pl-PL" dirty="0"/>
              <a:t>przez budowle</a:t>
            </a:r>
            <a:r>
              <a:rPr lang="pl-PL" dirty="0" smtClean="0"/>
              <a:t>;</a:t>
            </a:r>
          </a:p>
          <a:p>
            <a:r>
              <a:rPr lang="pl-PL" dirty="0" smtClean="0"/>
              <a:t>kumulację </a:t>
            </a:r>
            <a:r>
              <a:rPr lang="pl-PL" dirty="0"/>
              <a:t>regulacji i umocnień</a:t>
            </a:r>
            <a:r>
              <a:rPr lang="pl-PL" dirty="0" smtClean="0"/>
              <a:t>.</a:t>
            </a:r>
          </a:p>
          <a:p>
            <a:r>
              <a:rPr lang="pl-PL" dirty="0" smtClean="0"/>
              <a:t>HIRk nie </a:t>
            </a:r>
            <a:r>
              <a:rPr lang="pl-PL" dirty="0"/>
              <a:t>opisuje natomiast dokładnie takich cech jak skład materiału dennego, lokalne podcięcia brzegowe, odsypy, rumosz drzewny czy szczegółowa struktura roślinności wodnej. </a:t>
            </a:r>
            <a:endParaRPr lang="pl-PL" dirty="0" smtClean="0"/>
          </a:p>
          <a:p>
            <a:r>
              <a:rPr lang="pl-PL" dirty="0" smtClean="0"/>
              <a:t>Te </a:t>
            </a:r>
            <a:r>
              <a:rPr lang="pl-PL" dirty="0"/>
              <a:t>elementy </a:t>
            </a:r>
            <a:r>
              <a:rPr lang="pl-PL" dirty="0" smtClean="0"/>
              <a:t>wymagają wykonania </a:t>
            </a:r>
            <a:r>
              <a:rPr lang="pl-PL" dirty="0"/>
              <a:t>terenowej części HIR.</a:t>
            </a:r>
          </a:p>
        </p:txBody>
      </p:sp>
      <p:sp>
        <p:nvSpPr>
          <p:cNvPr id="5" name="Prostokąt 4"/>
          <p:cNvSpPr/>
          <p:nvPr/>
        </p:nvSpPr>
        <p:spPr>
          <a:xfrm>
            <a:off x="5999807" y="323453"/>
            <a:ext cx="727280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b="1" dirty="0"/>
              <a:t>HIRk=f(WTR, </a:t>
            </a:r>
            <a:r>
              <a:rPr lang="pl-PL" b="1" dirty="0" err="1"/>
              <a:t>WRHk</a:t>
            </a:r>
            <a:r>
              <a:rPr lang="pl-PL" b="1" dirty="0"/>
              <a:t>, </a:t>
            </a:r>
            <a:r>
              <a:rPr lang="pl-PL" b="1" dirty="0" err="1" smtClean="0"/>
              <a:t>WPHk</a:t>
            </a:r>
            <a:r>
              <a:rPr lang="pl-PL" b="1" dirty="0" smtClean="0"/>
              <a:t>)</a:t>
            </a:r>
            <a:endParaRPr lang="pl-PL" b="1" dirty="0"/>
          </a:p>
          <a:p>
            <a:endParaRPr lang="pl-PL" b="1" dirty="0" smtClean="0"/>
          </a:p>
          <a:p>
            <a:r>
              <a:rPr lang="pl-PL" b="1" dirty="0" smtClean="0"/>
              <a:t>WTR </a:t>
            </a:r>
            <a:r>
              <a:rPr lang="pl-PL" b="1" dirty="0"/>
              <a:t>– czy trasa rzeki jest naturalna</a:t>
            </a:r>
            <a:r>
              <a:rPr lang="pl-PL" b="1" dirty="0" smtClean="0"/>
              <a:t>;</a:t>
            </a:r>
          </a:p>
          <a:p>
            <a:r>
              <a:rPr lang="pl-PL" b="1" dirty="0" err="1" smtClean="0"/>
              <a:t>WRHk</a:t>
            </a:r>
            <a:r>
              <a:rPr lang="pl-PL" b="1" dirty="0" smtClean="0"/>
              <a:t> </a:t>
            </a:r>
            <a:r>
              <a:rPr lang="pl-PL" b="1" dirty="0"/>
              <a:t>– ile zachowało się naturalnej różnorodności koryta i doliny</a:t>
            </a:r>
            <a:r>
              <a:rPr lang="pl-PL" b="1" dirty="0" smtClean="0"/>
              <a:t>;</a:t>
            </a:r>
          </a:p>
          <a:p>
            <a:r>
              <a:rPr lang="pl-PL" b="1" dirty="0" err="1" smtClean="0"/>
              <a:t>WPHk</a:t>
            </a:r>
            <a:r>
              <a:rPr lang="pl-PL" b="1" dirty="0" smtClean="0"/>
              <a:t> </a:t>
            </a:r>
            <a:r>
              <a:rPr lang="pl-PL" b="1" dirty="0"/>
              <a:t>– jak silne są przekształcenia antropogeniczne.</a:t>
            </a: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9276" y="1979356"/>
            <a:ext cx="7615811" cy="4283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169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A71EEEC0-B947-8327-BA9B-D5D927AF88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5751" y="691921"/>
            <a:ext cx="7944024" cy="2376263"/>
          </a:xfrm>
        </p:spPr>
        <p:txBody>
          <a:bodyPr>
            <a:normAutofit/>
          </a:bodyPr>
          <a:lstStyle/>
          <a:p>
            <a:r>
              <a:rPr lang="pl-PL" dirty="0" smtClean="0"/>
              <a:t>Czas na działanie - od przedwczoraj.... </a:t>
            </a:r>
            <a:endParaRPr lang="pl-PL" dirty="0"/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xmlns="" id="{57D1BF64-85E4-DC6D-320A-B22F0826883C}"/>
              </a:ext>
            </a:extLst>
          </p:cNvPr>
          <p:cNvSpPr/>
          <p:nvPr/>
        </p:nvSpPr>
        <p:spPr>
          <a:xfrm>
            <a:off x="6828402" y="3527776"/>
            <a:ext cx="2085379" cy="10017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228600" indent="-228600">
              <a:buFont typeface="+mj-lt"/>
              <a:buAutoNum type="arabicPeriod"/>
              <a:defRPr/>
            </a:pPr>
            <a:endParaRPr lang="pl-PL" altLang="pl-PL" sz="1200" b="1" dirty="0">
              <a:solidFill>
                <a:schemeClr val="bg1"/>
              </a:solidFill>
              <a:latin typeface="Open Sans" pitchFamily="34" charset="0"/>
            </a:endParaRPr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xmlns="" id="{E0CAB31B-18C4-CE06-EFE9-5D5BA78411E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15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xmlns="" id="{B90C93C7-4011-D726-33E4-E613B960E6D1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1775" y="1239283"/>
            <a:ext cx="6912768" cy="5184576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66" y="324441"/>
            <a:ext cx="4574563" cy="6099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642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xmlns="" id="{7959270C-5C5F-7B42-F706-AAAE3C2CDF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16</a:t>
            </a:fld>
            <a:endParaRPr lang="pl-PL" alt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xmlns="" id="{DE499B7D-F3AD-57AB-7AC0-96764AC7C16E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1375" y="395461"/>
            <a:ext cx="8766101" cy="5844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694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xmlns="" id="{7959270C-5C5F-7B42-F706-AAAE3C2CDF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17</a:t>
            </a:fld>
            <a:endParaRPr lang="pl-PL" alt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xmlns="" id="{DE499B7D-F3AD-57AB-7AC0-96764AC7C16E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5271" y="251445"/>
            <a:ext cx="11112199" cy="6250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2619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xmlns="" id="{7959270C-5C5F-7B42-F706-AAAE3C2CDF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18</a:t>
            </a:fld>
            <a:endParaRPr lang="pl-PL" alt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xmlns="" id="{DE499B7D-F3AD-57AB-7AC0-96764AC7C16E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211" y="251445"/>
            <a:ext cx="11393266" cy="6408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980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xmlns="" id="{7959270C-5C5F-7B42-F706-AAAE3C2CDF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19</a:t>
            </a:fld>
            <a:endParaRPr lang="pl-PL" alt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xmlns="" id="{DE499B7D-F3AD-57AB-7AC0-96764AC7C16E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1375" y="342797"/>
            <a:ext cx="9126141" cy="6084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9314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ytuł 14">
            <a:extLst>
              <a:ext uri="{FF2B5EF4-FFF2-40B4-BE49-F238E27FC236}">
                <a16:creationId xmlns:a16="http://schemas.microsoft.com/office/drawing/2014/main" xmlns="" id="{3461AAC7-DAEA-2482-E670-67E5A8B9CA5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2399507" y="360363"/>
            <a:ext cx="8640763" cy="1619251"/>
          </a:xfrm>
        </p:spPr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Najważniejsze informacje</a:t>
            </a:r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xmlns="" id="{CDA37B94-D69E-4778-362F-9CA42162589C}"/>
              </a:ext>
            </a:extLst>
          </p:cNvPr>
          <p:cNvSpPr txBox="1">
            <a:spLocks/>
          </p:cNvSpPr>
          <p:nvPr/>
        </p:nvSpPr>
        <p:spPr bwMode="auto">
          <a:xfrm>
            <a:off x="6359847" y="695649"/>
            <a:ext cx="4860560" cy="50284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9144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13716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18288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r>
              <a:rPr lang="pl-PL" sz="2400" dirty="0"/>
              <a:t>Prezentacja dotyczy znaczenia dobrej diagnozy i właściwego doboru </a:t>
            </a:r>
            <a:r>
              <a:rPr lang="pl-PL" sz="2400" dirty="0" smtClean="0"/>
              <a:t>narzędzi oraz skali </a:t>
            </a:r>
            <a:r>
              <a:rPr lang="pl-PL" sz="2400" dirty="0"/>
              <a:t>działań jako podstawy skutecznej naprawy ekosystemów </a:t>
            </a:r>
            <a:r>
              <a:rPr lang="pl-PL" sz="2400" dirty="0" smtClean="0"/>
              <a:t>wodnych.</a:t>
            </a:r>
          </a:p>
          <a:p>
            <a:r>
              <a:rPr lang="pl-PL" sz="2400" dirty="0" smtClean="0"/>
              <a:t>Podkreślenia wymaga rozróżnienie </a:t>
            </a:r>
            <a:r>
              <a:rPr lang="pl-PL" sz="2400" dirty="0" err="1" smtClean="0"/>
              <a:t>renaturyzacji</a:t>
            </a:r>
            <a:r>
              <a:rPr lang="pl-PL" sz="2400" dirty="0" smtClean="0"/>
              <a:t> od rewitalizacji, a także potrzeba określenia działań zgodnych, bądź, w kolizji, dla osiągania celów NRL oraz FFR</a:t>
            </a:r>
          </a:p>
          <a:p>
            <a:endParaRPr lang="pl-PL" sz="1800" dirty="0"/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xmlns="" id="{E0CAB31B-18C4-CE06-EFE9-5D5BA78411EA}"/>
              </a:ext>
              <a:ext uri="{C183D7F6-B498-43B3-948B-1728B52AA6E4}">
                <adec:decorative xmlns:adec="http://schemas.microsoft.com/office/drawing/2017/decorative" xmlns="" val="0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2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xmlns="" id="{A8D6727F-92DC-8074-D290-B9EA3703D34B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pic>
        <p:nvPicPr>
          <p:cNvPr id="2" name="Obraz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95649"/>
            <a:ext cx="6208824" cy="53233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xmlns="" id="{7959270C-5C5F-7B42-F706-AAAE3C2CDF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20</a:t>
            </a:fld>
            <a:endParaRPr lang="pl-PL" alt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xmlns="" id="{DE499B7D-F3AD-57AB-7AC0-96764AC7C16E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1766" y="297803"/>
            <a:ext cx="10887541" cy="6126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930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xmlns="" id="{7959270C-5C5F-7B42-F706-AAAE3C2CDF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21</a:t>
            </a:fld>
            <a:endParaRPr lang="pl-PL" alt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xmlns="" id="{DE499B7D-F3AD-57AB-7AC0-96764AC7C16E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1335" y="291760"/>
            <a:ext cx="9414173" cy="6276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123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xmlns="" id="{7959270C-5C5F-7B42-F706-AAAE3C2CDF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22</a:t>
            </a:fld>
            <a:endParaRPr lang="pl-PL" alt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xmlns="" id="{DE499B7D-F3AD-57AB-7AC0-96764AC7C16E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4604" y="179437"/>
            <a:ext cx="9702205" cy="6468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48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xmlns="" id="{7959270C-5C5F-7B42-F706-AAAE3C2CDF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23</a:t>
            </a:fld>
            <a:endParaRPr lang="pl-PL" alt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xmlns="" id="{DE499B7D-F3AD-57AB-7AC0-96764AC7C16E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9367" y="251445"/>
            <a:ext cx="9649072" cy="6432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067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xmlns="" id="{7959270C-5C5F-7B42-F706-AAAE3C2CDF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24</a:t>
            </a:fld>
            <a:endParaRPr lang="pl-PL" alt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xmlns="" id="{DE499B7D-F3AD-57AB-7AC0-96764AC7C16E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pic>
        <p:nvPicPr>
          <p:cNvPr id="2" name="Obraz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1375" y="323453"/>
            <a:ext cx="8794081" cy="5862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78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xmlns="" id="{30F86B32-6166-18D9-6CF2-D7498E957F0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25</a:t>
            </a:fld>
            <a:endParaRPr lang="pl-PL" altLang="pl-PL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xmlns="" id="{7F8B9C1A-5D77-14B5-ED99-BC0A6BE30C01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7359" y="238862"/>
            <a:ext cx="9505056" cy="6336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953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xmlns="" id="{7959270C-5C5F-7B42-F706-AAAE3C2CDF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26</a:t>
            </a:fld>
            <a:endParaRPr lang="pl-PL" alt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xmlns="" id="{DE499B7D-F3AD-57AB-7AC0-96764AC7C16E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6905" y="201275"/>
            <a:ext cx="10932401" cy="6151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065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xmlns="" id="{7959270C-5C5F-7B42-F706-AAAE3C2CDF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27</a:t>
            </a:fld>
            <a:endParaRPr lang="pl-PL" alt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xmlns="" id="{DE499B7D-F3AD-57AB-7AC0-96764AC7C16E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3343" y="179437"/>
            <a:ext cx="9702205" cy="6468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316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xmlns="" id="{7959270C-5C5F-7B42-F706-AAAE3C2CDF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28</a:t>
            </a:fld>
            <a:endParaRPr lang="pl-PL" alt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xmlns="" id="{DE499B7D-F3AD-57AB-7AC0-96764AC7C16E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7136" y="274475"/>
            <a:ext cx="10936069" cy="6149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6639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xmlns="" id="{F41CC9D9-3570-F1F5-ECF3-011D4061416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373982" y="7308229"/>
            <a:ext cx="10962529" cy="2514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Tytuł 1">
            <a:extLst>
              <a:ext uri="{FF2B5EF4-FFF2-40B4-BE49-F238E27FC236}">
                <a16:creationId xmlns:a16="http://schemas.microsoft.com/office/drawing/2014/main" xmlns="" id="{E0154476-4BD8-A016-5EEC-16102C19128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027522" y="5105238"/>
            <a:ext cx="9433048" cy="55351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rmAutofit/>
          </a:bodyPr>
          <a:lstStyle>
            <a:lvl1pPr algn="l" defTabSz="1007943" rtl="0" eaLnBrk="1" latinLnBrk="0" hangingPunct="1">
              <a:lnSpc>
                <a:spcPts val="3600"/>
              </a:lnSpc>
              <a:spcBef>
                <a:spcPct val="0"/>
              </a:spcBef>
              <a:buNone/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algn="ctr">
              <a:defRPr/>
            </a:pPr>
            <a:r>
              <a:rPr lang="pl-PL" altLang="pl-PL" sz="3200" dirty="0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  <a:t>Dziękujemy za uwagę.</a:t>
            </a:r>
            <a:endParaRPr lang="pl-PL" altLang="pl-PL" sz="1800" b="0" dirty="0">
              <a:solidFill>
                <a:srgbClr val="002073"/>
              </a:solidFill>
              <a:latin typeface="Open Sans" panose="020B0806030504020204" pitchFamily="34" charset="0"/>
              <a:cs typeface="Open Sans" panose="020B0806030504020204" pitchFamily="34" charset="0"/>
            </a:endParaRPr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xmlns="" id="{418E5255-1E55-91C6-5533-1D99C144A2B4}"/>
              </a:ext>
            </a:extLst>
          </p:cNvPr>
          <p:cNvSpPr txBox="1">
            <a:spLocks/>
          </p:cNvSpPr>
          <p:nvPr/>
        </p:nvSpPr>
        <p:spPr bwMode="auto">
          <a:xfrm>
            <a:off x="2003363" y="5629492"/>
            <a:ext cx="9433048" cy="1030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9144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13716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18288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pPr algn="ctr" eaLnBrk="1" hangingPunct="1">
              <a:lnSpc>
                <a:spcPts val="3000"/>
              </a:lnSpc>
            </a:pPr>
            <a:r>
              <a:rPr lang="pl-PL" altLang="pl-PL" sz="1400" b="0" dirty="0">
                <a:latin typeface="Open Sans" panose="020B0806030504020204" pitchFamily="34" charset="0"/>
                <a:cs typeface="Open Sans" panose="020B0806030504020204" pitchFamily="34" charset="0"/>
              </a:rPr>
              <a:t>Zapraszamy na stronę:</a:t>
            </a:r>
          </a:p>
          <a:p>
            <a:pPr algn="ctr" eaLnBrk="1" hangingPunct="1">
              <a:lnSpc>
                <a:spcPts val="3000"/>
              </a:lnSpc>
            </a:pPr>
            <a:r>
              <a:rPr lang="pl-PL" altLang="pl-PL" sz="1400" b="0" u="sng" dirty="0">
                <a:latin typeface="Open Sans" panose="020B0806030504020204" pitchFamily="34" charset="0"/>
                <a:cs typeface="Open Sans" panose="020B0806030504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https://www.gov.pl/web/nfosigw/fundusze-europejskie-na-infrastrukture-klimat-i-srodowisko</a:t>
            </a:r>
            <a:endParaRPr lang="pl-PL" altLang="pl-PL" sz="1400" b="0" u="sng" dirty="0">
              <a:latin typeface="Open Sans" panose="020B0806030504020204" pitchFamily="34" charset="0"/>
              <a:cs typeface="Open Sans" panose="020B0806030504020204" pitchFamily="34" charset="0"/>
            </a:endParaRPr>
          </a:p>
        </p:txBody>
      </p:sp>
      <p:pic>
        <p:nvPicPr>
          <p:cNvPr id="12" name="Obraz 11" descr="Obraz zawierający krajobraz, na wolnym powietrzu, trawa, niebo&#10;&#10;Opis wygenerowany automatycznie">
            <a:extLst>
              <a:ext uri="{FF2B5EF4-FFF2-40B4-BE49-F238E27FC236}">
                <a16:creationId xmlns:a16="http://schemas.microsoft.com/office/drawing/2014/main" xmlns="" id="{F2282ECE-8036-E74F-BE8E-8B76322C8CB6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92" b="35926"/>
          <a:stretch/>
        </p:blipFill>
        <p:spPr>
          <a:xfrm>
            <a:off x="469" y="619275"/>
            <a:ext cx="13438837" cy="4224514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xmlns="" id="{03F14E8A-BEB4-530C-9C9D-B798CF3C3C6D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4163" y="6373231"/>
            <a:ext cx="11139885" cy="1104560"/>
          </a:xfrm>
          <a:prstGeom prst="rect">
            <a:avLst/>
          </a:prstGeom>
        </p:spPr>
      </p:pic>
      <p:sp>
        <p:nvSpPr>
          <p:cNvPr id="9" name="Prostokąt 8">
            <a:extLst>
              <a:ext uri="{FF2B5EF4-FFF2-40B4-BE49-F238E27FC236}">
                <a16:creationId xmlns:a16="http://schemas.microsoft.com/office/drawing/2014/main" xmlns="" id="{67375712-A713-AEC7-28B5-3B03D1186F7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137" y="619274"/>
            <a:ext cx="8300926" cy="209661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10" name="Obraz 9" descr="Obraz zawierający tekst, zrzut ekranu, Czcionka, Grafika&#10;&#10;Opis wygenerowany automatycznie">
            <a:extLst>
              <a:ext uri="{FF2B5EF4-FFF2-40B4-BE49-F238E27FC236}">
                <a16:creationId xmlns:a16="http://schemas.microsoft.com/office/drawing/2014/main" xmlns="" id="{1702BBD5-886F-6A8E-10AD-BA6163FF197E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2693" y="620981"/>
            <a:ext cx="8352723" cy="352572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ytuł 14">
            <a:extLst>
              <a:ext uri="{FF2B5EF4-FFF2-40B4-BE49-F238E27FC236}">
                <a16:creationId xmlns:a16="http://schemas.microsoft.com/office/drawing/2014/main" xmlns="" id="{3461AAC7-DAEA-2482-E670-67E5A8B9CA5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2399507" y="360363"/>
            <a:ext cx="8640763" cy="1619251"/>
          </a:xfrm>
        </p:spPr>
        <p:txBody>
          <a:bodyPr/>
          <a:lstStyle/>
          <a:p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xmlns="" id="{CDA37B94-D69E-4778-362F-9CA42162589C}"/>
              </a:ext>
            </a:extLst>
          </p:cNvPr>
          <p:cNvSpPr txBox="1">
            <a:spLocks/>
          </p:cNvSpPr>
          <p:nvPr/>
        </p:nvSpPr>
        <p:spPr bwMode="auto">
          <a:xfrm>
            <a:off x="2189505" y="179437"/>
            <a:ext cx="10380924" cy="1514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9144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13716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18288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r>
              <a:rPr lang="pl-PL" sz="2400" dirty="0" smtClean="0"/>
              <a:t>Poznanie KPRWP powinno rozwiać znaczną część wątpliwości.                     </a:t>
            </a:r>
          </a:p>
          <a:p>
            <a:endParaRPr lang="pl-PL" sz="1800" dirty="0"/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xmlns="" id="{E0CAB31B-18C4-CE06-EFE9-5D5BA78411EA}"/>
              </a:ext>
              <a:ext uri="{C183D7F6-B498-43B3-948B-1728B52AA6E4}">
                <adec:decorative xmlns:adec="http://schemas.microsoft.com/office/drawing/2017/decorative" xmlns="" val="0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3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xmlns="" id="{A8D6727F-92DC-8074-D290-B9EA3703D34B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pic>
        <p:nvPicPr>
          <p:cNvPr id="2" name="Obraz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5311" y="656386"/>
            <a:ext cx="4176464" cy="5896184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470" y="656386"/>
            <a:ext cx="3992880" cy="5767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843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ytuł 14">
            <a:extLst>
              <a:ext uri="{FF2B5EF4-FFF2-40B4-BE49-F238E27FC236}">
                <a16:creationId xmlns:a16="http://schemas.microsoft.com/office/drawing/2014/main" xmlns="" id="{3461AAC7-DAEA-2482-E670-67E5A8B9CA5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2399507" y="360363"/>
            <a:ext cx="8640763" cy="1619251"/>
          </a:xfrm>
        </p:spPr>
        <p:txBody>
          <a:bodyPr/>
          <a:lstStyle/>
          <a:p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xmlns="" id="{CDA37B94-D69E-4778-362F-9CA42162589C}"/>
              </a:ext>
            </a:extLst>
          </p:cNvPr>
          <p:cNvSpPr txBox="1">
            <a:spLocks/>
          </p:cNvSpPr>
          <p:nvPr/>
        </p:nvSpPr>
        <p:spPr bwMode="auto">
          <a:xfrm>
            <a:off x="2399507" y="673075"/>
            <a:ext cx="10380924" cy="1514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9144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13716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18288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endParaRPr lang="pl-PL" sz="2400" dirty="0" smtClean="0"/>
          </a:p>
          <a:p>
            <a:endParaRPr lang="pl-PL" sz="1800" dirty="0"/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xmlns="" id="{E0CAB31B-18C4-CE06-EFE9-5D5BA78411EA}"/>
              </a:ext>
              <a:ext uri="{C183D7F6-B498-43B3-948B-1728B52AA6E4}">
                <adec:decorative xmlns:adec="http://schemas.microsoft.com/office/drawing/2017/decorative" xmlns="" val="0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4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xmlns="" id="{A8D6727F-92DC-8074-D290-B9EA3703D34B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3453168"/>
              </p:ext>
            </p:extLst>
          </p:nvPr>
        </p:nvGraphicFramePr>
        <p:xfrm>
          <a:off x="1287633" y="237080"/>
          <a:ext cx="10861674" cy="3995739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3620558"/>
                <a:gridCol w="3620558"/>
                <a:gridCol w="3620558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</a:rPr>
                        <a:t>Kod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</a:rPr>
                        <a:t>Grupa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</a:rPr>
                        <a:t>Działanie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</a:rPr>
                        <a:t>U0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</a:rPr>
                        <a:t>Modyfikacja prac utrzymaniowych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</a:rPr>
                        <a:t>Pozostawienie procesom naturalnym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</a:rPr>
                        <a:t>U1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</a:rPr>
                        <a:t>U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</a:rPr>
                        <a:t>Zaniechanie, ograniczenie lub modyfikacja wykaszania roślin z brzegów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</a:rPr>
                        <a:t>U2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</a:rPr>
                        <a:t>U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</a:rPr>
                        <a:t>Zaniechanie, ograniczenie lub modyfikacja wykaszania roślin z dna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</a:rPr>
                        <a:t>U3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</a:rPr>
                        <a:t>U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</a:rPr>
                        <a:t>Zaniechanie, ograniczenie lub modyfikacja usuwania roślin pływających i zakorzenionych w dnie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</a:rPr>
                        <a:t>U4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</a:rPr>
                        <a:t>U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</a:rPr>
                        <a:t>Zaniechanie, ograniczenie lub modyfikacja usuwania drzew i krzewów z dna oraz brzegów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</a:rPr>
                        <a:t>U5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</a:rPr>
                        <a:t>U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</a:rPr>
                        <a:t>Zaniechanie, ograniczenie lub modyfikacja usuwania przeszkód naturalnych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</a:rPr>
                        <a:t>U6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</a:rPr>
                        <a:t>U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</a:rPr>
                        <a:t>Usuwanie przeszkód powstałych w wyniku działalności człowieka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</a:rPr>
                        <a:t>U7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</a:rPr>
                        <a:t>U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</a:rPr>
                        <a:t>Punktowe zasypywanie wyrw w dnie spowodowanych przez obiekty antropogeniczne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</a:rPr>
                        <a:t>U8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</a:rPr>
                        <a:t>U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</a:rPr>
                        <a:t>Wprowadzanie substratu mineralnego w celu spontanicznego zasypania wyrw w dnie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</a:rPr>
                        <a:t>U9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</a:rPr>
                        <a:t>U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</a:rPr>
                        <a:t>Zaniechanie lub ograniczenie zasypywania wyrw w brzegach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</a:rPr>
                        <a:t>U10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</a:rPr>
                        <a:t>U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 dirty="0">
                          <a:effectLst/>
                        </a:rPr>
                        <a:t>Zaniechanie lub ograniczenie usuwania namułów i osadów piaszczystych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</a:tr>
            </a:tbl>
          </a:graphicData>
        </a:graphic>
      </p:graphicFrame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0581106"/>
              </p:ext>
            </p:extLst>
          </p:nvPr>
        </p:nvGraphicFramePr>
        <p:xfrm>
          <a:off x="1287633" y="4260855"/>
          <a:ext cx="10861675" cy="1122760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3551747"/>
                <a:gridCol w="3654964"/>
                <a:gridCol w="3654964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</a:rPr>
                        <a:t>U11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</a:rPr>
                        <a:t>U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</a:rPr>
                        <a:t>Zaniechanie usuwania żwirowych osadów dennych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</a:rPr>
                        <a:t>U12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</a:rPr>
                        <a:t>U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</a:rPr>
                        <a:t>Korekta niewłaściwego odmulania – likwidacja brzegowych nasypów z osadów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</a:rPr>
                        <a:t>U13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</a:rPr>
                        <a:t>U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</a:rPr>
                        <a:t>Zaniechanie usuwania tam bobrowych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</a:tr>
              <a:tr h="34805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</a:rPr>
                        <a:t>U14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</a:rPr>
                        <a:t>U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 dirty="0">
                          <a:effectLst/>
                        </a:rPr>
                        <a:t>Modyfikacja lub usuwanie tam bobrowych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05292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ytuł 14">
            <a:extLst>
              <a:ext uri="{FF2B5EF4-FFF2-40B4-BE49-F238E27FC236}">
                <a16:creationId xmlns:a16="http://schemas.microsoft.com/office/drawing/2014/main" xmlns="" id="{3461AAC7-DAEA-2482-E670-67E5A8B9CA5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2399507" y="360363"/>
            <a:ext cx="8640763" cy="1619251"/>
          </a:xfrm>
        </p:spPr>
        <p:txBody>
          <a:bodyPr/>
          <a:lstStyle/>
          <a:p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xmlns="" id="{CDA37B94-D69E-4778-362F-9CA42162589C}"/>
              </a:ext>
            </a:extLst>
          </p:cNvPr>
          <p:cNvSpPr txBox="1">
            <a:spLocks/>
          </p:cNvSpPr>
          <p:nvPr/>
        </p:nvSpPr>
        <p:spPr bwMode="auto">
          <a:xfrm>
            <a:off x="2399507" y="673075"/>
            <a:ext cx="10380924" cy="1514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9144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13716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18288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endParaRPr lang="pl-PL" sz="2400" dirty="0" smtClean="0"/>
          </a:p>
          <a:p>
            <a:endParaRPr lang="pl-PL" sz="1800" dirty="0"/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xmlns="" id="{E0CAB31B-18C4-CE06-EFE9-5D5BA78411EA}"/>
              </a:ext>
              <a:ext uri="{C183D7F6-B498-43B3-948B-1728B52AA6E4}">
                <adec:decorative xmlns:adec="http://schemas.microsoft.com/office/drawing/2017/decorative" xmlns="" val="0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5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xmlns="" id="{A8D6727F-92DC-8074-D290-B9EA3703D34B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5191440"/>
              </p:ext>
            </p:extLst>
          </p:nvPr>
        </p:nvGraphicFramePr>
        <p:xfrm>
          <a:off x="1289051" y="296796"/>
          <a:ext cx="10861674" cy="1927227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3620558"/>
                <a:gridCol w="3620558"/>
                <a:gridCol w="3620558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</a:rPr>
                        <a:t>D1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</a:rPr>
                        <a:t>Działania dodatkowe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</a:rPr>
                        <a:t>Nasadzanie drzew i krzewów w strefie brzegowej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</a:rPr>
                        <a:t>D2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</a:rPr>
                        <a:t>D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</a:rPr>
                        <a:t>Kształtowanie roślinności w strefie zalewowej i na brzegach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</a:rPr>
                        <a:t>D3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</a:rPr>
                        <a:t>D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</a:rPr>
                        <a:t>Tworzenie barier denitryfikacyjnych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</a:rPr>
                        <a:t>D4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</a:rPr>
                        <a:t>D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</a:rPr>
                        <a:t>Wprowadzanie elementów kluczowych dla zróżnicowania siedliskowego w korycie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</a:rPr>
                        <a:t>D5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</a:rPr>
                        <a:t>D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</a:rPr>
                        <a:t>Wprowadzanie pryzm żwirowo-kamiennych naśladujących układ bystrzy i plos lub kierujących przepływ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</a:rPr>
                        <a:t>D6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</a:rPr>
                        <a:t>D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</a:rPr>
                        <a:t>Wprowadzanie naturalnych deflektorów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</a:rPr>
                        <a:t>D7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</a:rPr>
                        <a:t>D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 dirty="0">
                          <a:effectLst/>
                        </a:rPr>
                        <a:t>Modyfikacja zarządzania wodą w celu eliminacji antropogenicznych zniekształceń przepływu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</a:tr>
            </a:tbl>
          </a:graphicData>
        </a:graphic>
      </p:graphicFrame>
      <p:pic>
        <p:nvPicPr>
          <p:cNvPr id="4" name="Obraz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5485" y="2233409"/>
            <a:ext cx="10863822" cy="4075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976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ytuł 14">
            <a:extLst>
              <a:ext uri="{FF2B5EF4-FFF2-40B4-BE49-F238E27FC236}">
                <a16:creationId xmlns:a16="http://schemas.microsoft.com/office/drawing/2014/main" xmlns="" id="{3461AAC7-DAEA-2482-E670-67E5A8B9CA5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2399507" y="360363"/>
            <a:ext cx="8640763" cy="1619251"/>
          </a:xfrm>
        </p:spPr>
        <p:txBody>
          <a:bodyPr/>
          <a:lstStyle/>
          <a:p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xmlns="" id="{CDA37B94-D69E-4778-362F-9CA42162589C}"/>
              </a:ext>
            </a:extLst>
          </p:cNvPr>
          <p:cNvSpPr txBox="1">
            <a:spLocks/>
          </p:cNvSpPr>
          <p:nvPr/>
        </p:nvSpPr>
        <p:spPr bwMode="auto">
          <a:xfrm>
            <a:off x="2399507" y="673075"/>
            <a:ext cx="10380924" cy="1514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9144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13716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18288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endParaRPr lang="pl-PL" sz="2400" dirty="0" smtClean="0"/>
          </a:p>
          <a:p>
            <a:endParaRPr lang="pl-PL" sz="1800" dirty="0"/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xmlns="" id="{E0CAB31B-18C4-CE06-EFE9-5D5BA78411EA}"/>
              </a:ext>
              <a:ext uri="{C183D7F6-B498-43B3-948B-1728B52AA6E4}">
                <adec:decorative xmlns:adec="http://schemas.microsoft.com/office/drawing/2017/decorative" xmlns="" val="0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6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xmlns="" id="{A8D6727F-92DC-8074-D290-B9EA3703D34B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1854256"/>
              </p:ext>
            </p:extLst>
          </p:nvPr>
        </p:nvGraphicFramePr>
        <p:xfrm>
          <a:off x="1283285" y="337247"/>
          <a:ext cx="10873206" cy="6382980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3624402"/>
                <a:gridCol w="3624402"/>
                <a:gridCol w="3624402"/>
              </a:tblGrid>
              <a:tr h="24801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</a:rPr>
                        <a:t>Kod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83" marR="8483" marT="8483" marB="8483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</a:rPr>
                        <a:t>Grupa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83" marR="8483" marT="8483" marB="8483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</a:rPr>
                        <a:t>Działanie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83" marR="8483" marT="8483" marB="8483" anchor="ctr"/>
                </a:tc>
              </a:tr>
              <a:tr h="2416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</a:rPr>
                        <a:t>T1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83" marR="8483" marT="8483" marB="848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</a:rPr>
                        <a:t>Działania techniczne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83" marR="8483" marT="8483" marB="848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</a:rPr>
                        <a:t>Inicjacja erozji bocznej koryta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83" marR="8483" marT="8483" marB="8483" anchor="ctr"/>
                </a:tc>
              </a:tr>
              <a:tr h="4647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</a:rPr>
                        <a:t>T2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83" marR="8483" marT="8483" marB="848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</a:rPr>
                        <a:t>T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83" marR="8483" marT="8483" marB="848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</a:rPr>
                        <a:t>Kształtowanie nowego lub odtwarzanie dawnego koryta o postaci optymalnej ekologicznie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83" marR="8483" marT="8483" marB="8483" anchor="ctr"/>
                </a:tc>
              </a:tr>
              <a:tr h="2416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</a:rPr>
                        <a:t>T3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83" marR="8483" marT="8483" marB="848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</a:rPr>
                        <a:t>T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83" marR="8483" marT="8483" marB="848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</a:rPr>
                        <a:t>Obniżanie fragmentów terenu przyrzecznego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83" marR="8483" marT="8483" marB="8483" anchor="ctr"/>
                </a:tc>
              </a:tr>
              <a:tr h="2416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</a:rPr>
                        <a:t>T4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83" marR="8483" marT="8483" marB="848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</a:rPr>
                        <a:t>T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83" marR="8483" marT="8483" marB="848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</a:rPr>
                        <a:t>Odnawianie starorzeczy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83" marR="8483" marT="8483" marB="8483" anchor="ctr"/>
                </a:tc>
              </a:tr>
              <a:tr h="2416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</a:rPr>
                        <a:t>T5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83" marR="8483" marT="8483" marB="848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</a:rPr>
                        <a:t>T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83" marR="8483" marT="8483" marB="848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</a:rPr>
                        <a:t>Tworzenie quasi-starorzeczy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83" marR="8483" marT="8483" marB="8483" anchor="ctr"/>
                </a:tc>
              </a:tr>
              <a:tr h="4647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</a:rPr>
                        <a:t>T6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83" marR="8483" marT="8483" marB="848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</a:rPr>
                        <a:t>T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83" marR="8483" marT="8483" marB="848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</a:rPr>
                        <a:t>Odtwarzanie rzędnej dna i równowagi bilansu rumowiska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83" marR="8483" marT="8483" marB="8483" anchor="ctr"/>
                </a:tc>
              </a:tr>
              <a:tr h="2416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</a:rPr>
                        <a:t>T7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83" marR="8483" marT="8483" marB="848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</a:rPr>
                        <a:t>T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83" marR="8483" marT="8483" marB="848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</a:rPr>
                        <a:t>Likwidacja umocnień brzegów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83" marR="8483" marT="8483" marB="8483" anchor="ctr"/>
                </a:tc>
              </a:tr>
              <a:tr h="4647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</a:rPr>
                        <a:t>T8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83" marR="8483" marT="8483" marB="848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</a:rPr>
                        <a:t>T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83" marR="8483" marT="8483" marB="848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</a:rPr>
                        <a:t>Zastępowanie umocnień brzegowych umocnieniami „śpiącymi” na granicach korytarza swobodnej migracji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83" marR="8483" marT="8483" marB="8483" anchor="ctr"/>
                </a:tc>
              </a:tr>
              <a:tr h="4647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</a:rPr>
                        <a:t>T9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83" marR="8483" marT="8483" marB="848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</a:rPr>
                        <a:t>T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83" marR="8483" marT="8483" marB="848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</a:rPr>
                        <a:t>Przebudowa umocnień brzegowych na bardziej naturalne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83" marR="8483" marT="8483" marB="8483" anchor="ctr"/>
                </a:tc>
              </a:tr>
              <a:tr h="2416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</a:rPr>
                        <a:t>T10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83" marR="8483" marT="8483" marB="848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</a:rPr>
                        <a:t>T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83" marR="8483" marT="8483" marB="848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</a:rPr>
                        <a:t>Unaturalnianie profilu brzegu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83" marR="8483" marT="8483" marB="8483" anchor="ctr"/>
                </a:tc>
              </a:tr>
              <a:tr h="2416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</a:rPr>
                        <a:t>T11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83" marR="8483" marT="8483" marB="848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</a:rPr>
                        <a:t>T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83" marR="8483" marT="8483" marB="848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</a:rPr>
                        <a:t>Odtwarzanie wysokich skarp brzegowych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83" marR="8483" marT="8483" marB="8483" anchor="ctr"/>
                </a:tc>
              </a:tr>
              <a:tr h="4647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</a:rPr>
                        <a:t>T12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83" marR="8483" marT="8483" marB="848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</a:rPr>
                        <a:t>T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83" marR="8483" marT="8483" marB="848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</a:rPr>
                        <a:t>Budowle lub struktury kierujące nurt, inicjujące procesy korytowe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83" marR="8483" marT="8483" marB="8483" anchor="ctr"/>
                </a:tc>
              </a:tr>
              <a:tr h="4647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</a:rPr>
                        <a:t>T13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83" marR="8483" marT="8483" marB="848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</a:rPr>
                        <a:t>T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83" marR="8483" marT="8483" marB="848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</a:rPr>
                        <a:t>Likwidacja lub odsuwanie wałów i przywracanie terenów zalewowych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83" marR="8483" marT="8483" marB="8483" anchor="ctr"/>
                </a:tc>
              </a:tr>
              <a:tr h="4647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</a:rPr>
                        <a:t>T14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83" marR="8483" marT="8483" marB="848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</a:rPr>
                        <a:t>T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83" marR="8483" marT="8483" marB="848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</a:rPr>
                        <a:t>Usuwanie lub przekopywanie nasypów brzegowych albo meandrowych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83" marR="8483" marT="8483" marB="8483" anchor="ctr"/>
                </a:tc>
              </a:tr>
              <a:tr h="2416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</a:rPr>
                        <a:t>T15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83" marR="8483" marT="8483" marB="848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</a:rPr>
                        <a:t>T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83" marR="8483" marT="8483" marB="848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</a:rPr>
                        <a:t>Likwidacja lub przebudowa zabudowy dna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83" marR="8483" marT="8483" marB="8483" anchor="ctr"/>
                </a:tc>
              </a:tr>
              <a:tr h="2416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</a:rPr>
                        <a:t>T16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83" marR="8483" marT="8483" marB="848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</a:rPr>
                        <a:t>T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83" marR="8483" marT="8483" marB="848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</a:rPr>
                        <a:t>Likwidacja lub udrażnianie przegród poprzecznych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83" marR="8483" marT="8483" marB="8483" anchor="ctr"/>
                </a:tc>
              </a:tr>
              <a:tr h="2416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</a:rPr>
                        <a:t>T17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83" marR="8483" marT="8483" marB="848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dirty="0">
                          <a:effectLst/>
                        </a:rPr>
                        <a:t>T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83" marR="8483" marT="8483" marB="848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</a:rPr>
                        <a:t>Przebudowa przepustów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83" marR="8483" marT="8483" marB="8483" anchor="ctr"/>
                </a:tc>
              </a:tr>
              <a:tr h="4647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</a:rPr>
                        <a:t>T18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83" marR="8483" marT="8483" marB="848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dirty="0">
                          <a:effectLst/>
                        </a:rPr>
                        <a:t>T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83" marR="8483" marT="8483" marB="848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dirty="0">
                          <a:effectLst/>
                        </a:rPr>
                        <a:t>Usuwanie umocnień i odtwarzanie naturalnych procesów w ujściach rzek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83" marR="8483" marT="8483" marB="8483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2596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ytuł 14">
            <a:extLst>
              <a:ext uri="{FF2B5EF4-FFF2-40B4-BE49-F238E27FC236}">
                <a16:creationId xmlns:a16="http://schemas.microsoft.com/office/drawing/2014/main" xmlns="" id="{3461AAC7-DAEA-2482-E670-67E5A8B9CA5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2399507" y="360363"/>
            <a:ext cx="8640763" cy="1619251"/>
          </a:xfrm>
        </p:spPr>
        <p:txBody>
          <a:bodyPr/>
          <a:lstStyle/>
          <a:p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xmlns="" id="{CDA37B94-D69E-4778-362F-9CA42162589C}"/>
              </a:ext>
            </a:extLst>
          </p:cNvPr>
          <p:cNvSpPr txBox="1">
            <a:spLocks/>
          </p:cNvSpPr>
          <p:nvPr/>
        </p:nvSpPr>
        <p:spPr bwMode="auto">
          <a:xfrm>
            <a:off x="2399507" y="673075"/>
            <a:ext cx="10380924" cy="1514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9144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13716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18288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endParaRPr lang="pl-PL" sz="2400" dirty="0" smtClean="0"/>
          </a:p>
          <a:p>
            <a:endParaRPr lang="pl-PL" sz="1800" dirty="0"/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xmlns="" id="{E0CAB31B-18C4-CE06-EFE9-5D5BA78411EA}"/>
              </a:ext>
              <a:ext uri="{C183D7F6-B498-43B3-948B-1728B52AA6E4}">
                <adec:decorative xmlns:adec="http://schemas.microsoft.com/office/drawing/2017/decorative" xmlns="" val="0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7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xmlns="" id="{A8D6727F-92DC-8074-D290-B9EA3703D34B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8925070"/>
              </p:ext>
            </p:extLst>
          </p:nvPr>
        </p:nvGraphicFramePr>
        <p:xfrm>
          <a:off x="1287633" y="360363"/>
          <a:ext cx="10861674" cy="2343277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3620558"/>
                <a:gridCol w="3620558"/>
                <a:gridCol w="3620558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Z1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Działania w zlewni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Renaturyzacja mokradeł w zlewni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Z2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Z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Ograniczanie spływu powierzchniowego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Z3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Z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Inne działania poprawiające retencję zlewni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P1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Działania pomocnicze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Terenowa weryfikacja przekształceń hydromorfologicznych i potrzeb renaturyzacji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P2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P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Weryfikacja drożności barier i funkcjonalności przepławek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P3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P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Uzupełnienie rozpoznania procesów dynamiki fluwialnej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P4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P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Pozyskanie gruntów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P5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P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Weryfikacja lub wznowienie granic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P6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P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Zakazy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P7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effectLst/>
                        </a:rPr>
                        <a:t>P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Informacja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287633" y="359855"/>
            <a:ext cx="134397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6" name="Prostokąt 5"/>
          <p:cNvSpPr/>
          <p:nvPr/>
        </p:nvSpPr>
        <p:spPr>
          <a:xfrm>
            <a:off x="1415260" y="5232498"/>
            <a:ext cx="1086167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/>
              <a:t>Podręcznik dobrych praktyk </a:t>
            </a:r>
            <a:r>
              <a:rPr lang="pl-PL" dirty="0" err="1"/>
              <a:t>renaturyzacji</a:t>
            </a:r>
            <a:r>
              <a:rPr lang="pl-PL" dirty="0"/>
              <a:t> wód powierzchniowych, tabela 7 „Katalog działań </a:t>
            </a:r>
            <a:r>
              <a:rPr lang="pl-PL" dirty="0" err="1"/>
              <a:t>renaturyzacyjnych</a:t>
            </a:r>
            <a:r>
              <a:rPr lang="pl-PL" dirty="0"/>
              <a:t> dla rzek”, s. 97–98. Podręcznik powstał jako element KPRWP na zlecenie PGW Wody Polskie i jest rekomendowany do stosowania przy planowaniu zadań utrzymaniowych oraz inwestycyjnych.</a:t>
            </a:r>
          </a:p>
        </p:txBody>
      </p:sp>
      <p:sp>
        <p:nvSpPr>
          <p:cNvPr id="9" name="Prostokąt 8"/>
          <p:cNvSpPr/>
          <p:nvPr/>
        </p:nvSpPr>
        <p:spPr>
          <a:xfrm>
            <a:off x="1391295" y="6114442"/>
            <a:ext cx="107580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/>
              <a:t>https://straznicy.wwf.pl/wp-content/uploads/2020/07/Podrecznik_renaturyzacji.pdf</a:t>
            </a:r>
          </a:p>
        </p:txBody>
      </p:sp>
      <p:pic>
        <p:nvPicPr>
          <p:cNvPr id="10" name="Obraz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633" y="2713878"/>
            <a:ext cx="10837709" cy="2483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5276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ytuł 14">
            <a:extLst>
              <a:ext uri="{FF2B5EF4-FFF2-40B4-BE49-F238E27FC236}">
                <a16:creationId xmlns:a16="http://schemas.microsoft.com/office/drawing/2014/main" xmlns="" id="{3461AAC7-DAEA-2482-E670-67E5A8B9CA5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2399507" y="360363"/>
            <a:ext cx="8640763" cy="1619251"/>
          </a:xfrm>
        </p:spPr>
        <p:txBody>
          <a:bodyPr/>
          <a:lstStyle/>
          <a:p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xmlns="" id="{CDA37B94-D69E-4778-362F-9CA42162589C}"/>
              </a:ext>
            </a:extLst>
          </p:cNvPr>
          <p:cNvSpPr txBox="1">
            <a:spLocks/>
          </p:cNvSpPr>
          <p:nvPr/>
        </p:nvSpPr>
        <p:spPr bwMode="auto">
          <a:xfrm>
            <a:off x="2399507" y="673075"/>
            <a:ext cx="10380924" cy="1514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9144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13716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18288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endParaRPr lang="pl-PL" sz="2400" dirty="0" smtClean="0"/>
          </a:p>
          <a:p>
            <a:endParaRPr lang="pl-PL" sz="1800" dirty="0"/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xmlns="" id="{E0CAB31B-18C4-CE06-EFE9-5D5BA78411EA}"/>
              </a:ext>
              <a:ext uri="{C183D7F6-B498-43B3-948B-1728B52AA6E4}">
                <adec:decorative xmlns:adec="http://schemas.microsoft.com/office/drawing/2017/decorative" xmlns="" val="0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8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xmlns="" id="{A8D6727F-92DC-8074-D290-B9EA3703D34B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pic>
        <p:nvPicPr>
          <p:cNvPr id="2" name="Obraz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1375" y="332029"/>
            <a:ext cx="9054133" cy="6036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536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A71EEEC0-B947-8327-BA9B-D5D927AF88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926" y="395461"/>
            <a:ext cx="9725813" cy="648072"/>
          </a:xfrm>
        </p:spPr>
        <p:txBody>
          <a:bodyPr>
            <a:normAutofit/>
          </a:bodyPr>
          <a:lstStyle/>
          <a:p>
            <a:r>
              <a:rPr lang="pl-PL" dirty="0" smtClean="0"/>
              <a:t>Skąd wniosek, że coś  „naszej” wodzie dolega?</a:t>
            </a:r>
            <a:endParaRPr lang="pl-PL" dirty="0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xmlns="" id="{1F9FA591-B3C8-9F03-4386-316F2D6751F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/>
          </p:cNvSpPr>
          <p:nvPr/>
        </p:nvSpPr>
        <p:spPr>
          <a:xfrm>
            <a:off x="8736111" y="376602"/>
            <a:ext cx="2984402" cy="2737000"/>
          </a:xfrm>
          <a:prstGeom prst="rect">
            <a:avLst/>
          </a:prstGeom>
          <a:solidFill>
            <a:srgbClr val="007033"/>
          </a:solidFill>
          <a:ln>
            <a:solidFill>
              <a:srgbClr val="554B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xmlns="" id="{606F4301-C5CB-E4BE-9A0F-EBBB3B518F33}"/>
              </a:ext>
            </a:extLst>
          </p:cNvPr>
          <p:cNvSpPr/>
          <p:nvPr/>
        </p:nvSpPr>
        <p:spPr>
          <a:xfrm>
            <a:off x="8860207" y="575829"/>
            <a:ext cx="2580011" cy="2376264"/>
          </a:xfrm>
          <a:prstGeom prst="rect">
            <a:avLst/>
          </a:prstGeom>
          <a:solidFill>
            <a:srgbClr val="007033"/>
          </a:solidFill>
          <a:ln>
            <a:solidFill>
              <a:srgbClr val="554B97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marL="2857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indent="0" eaLnBrk="1" hangingPunct="1">
              <a:defRPr/>
            </a:pPr>
            <a:r>
              <a:rPr lang="pl-PL" altLang="pl-PL" b="1" dirty="0" smtClean="0">
                <a:solidFill>
                  <a:schemeClr val="bg1"/>
                </a:solidFill>
                <a:latin typeface="Open Sans" pitchFamily="34" charset="0"/>
              </a:rPr>
              <a:t>Po pierwsze ZLEWNIA , jako właściwy obszar oceny i planu działań.</a:t>
            </a:r>
          </a:p>
          <a:p>
            <a:pPr marL="0" indent="0" eaLnBrk="1" hangingPunct="1">
              <a:defRPr/>
            </a:pPr>
            <a:endParaRPr lang="pl-PL" altLang="pl-PL" b="1" dirty="0">
              <a:solidFill>
                <a:schemeClr val="bg1"/>
              </a:solidFill>
              <a:latin typeface="Open Sans" pitchFamily="34" charset="0"/>
            </a:endParaRPr>
          </a:p>
          <a:p>
            <a:pPr marL="0" indent="0" eaLnBrk="1" hangingPunct="1">
              <a:defRPr/>
            </a:pPr>
            <a:r>
              <a:rPr lang="pl-PL" altLang="pl-PL" b="1" dirty="0" smtClean="0">
                <a:solidFill>
                  <a:schemeClr val="bg1"/>
                </a:solidFill>
                <a:latin typeface="Open Sans" pitchFamily="34" charset="0"/>
              </a:rPr>
              <a:t>Z obszaru  zaś – logicznie – partnerstwa celowe, lub, efektywniej, długofalowe</a:t>
            </a:r>
            <a:endParaRPr lang="pl-PL" altLang="pl-PL" b="1" dirty="0">
              <a:solidFill>
                <a:schemeClr val="bg1"/>
              </a:solidFill>
              <a:latin typeface="Open Sans" pitchFamily="34" charset="0"/>
            </a:endParaRPr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xmlns="" id="{0090B517-4D08-B80B-606C-4E64302FCDB9}"/>
              </a:ext>
            </a:extLst>
          </p:cNvPr>
          <p:cNvSpPr/>
          <p:nvPr/>
        </p:nvSpPr>
        <p:spPr>
          <a:xfrm>
            <a:off x="5495751" y="3723874"/>
            <a:ext cx="2375341" cy="20813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marL="171450" indent="-1714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>
              <a:buFont typeface="Arial" pitchFamily="34" charset="0"/>
              <a:buChar char="•"/>
              <a:defRPr/>
            </a:pPr>
            <a:r>
              <a:rPr lang="pl-PL" altLang="pl-PL" sz="1200" b="1" dirty="0">
                <a:solidFill>
                  <a:schemeClr val="tx2"/>
                </a:solidFill>
                <a:latin typeface="Open Sans" pitchFamily="34" charset="0"/>
              </a:rPr>
              <a:t>Napis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pl-PL" altLang="pl-PL" sz="1200" b="1" dirty="0">
                <a:solidFill>
                  <a:schemeClr val="tx2"/>
                </a:solidFill>
                <a:latin typeface="Open Sans" pitchFamily="34" charset="0"/>
              </a:rPr>
              <a:t>Napis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pl-PL" altLang="pl-PL" sz="1200" b="1" dirty="0">
                <a:solidFill>
                  <a:schemeClr val="tx2"/>
                </a:solidFill>
                <a:latin typeface="Open Sans" pitchFamily="34" charset="0"/>
              </a:rPr>
              <a:t>napis</a:t>
            </a: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xmlns="" id="{57D1BF64-85E4-DC6D-320A-B22F0826883C}"/>
              </a:ext>
            </a:extLst>
          </p:cNvPr>
          <p:cNvSpPr/>
          <p:nvPr/>
        </p:nvSpPr>
        <p:spPr>
          <a:xfrm>
            <a:off x="6828402" y="3527776"/>
            <a:ext cx="2085379" cy="10017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228600" indent="-228600">
              <a:buFont typeface="+mj-lt"/>
              <a:buAutoNum type="arabicPeriod"/>
              <a:defRPr/>
            </a:pPr>
            <a:endParaRPr lang="pl-PL" altLang="pl-PL" sz="1200" b="1" dirty="0">
              <a:solidFill>
                <a:schemeClr val="bg1"/>
              </a:solidFill>
              <a:latin typeface="Open Sans" pitchFamily="34" charset="0"/>
            </a:endParaRPr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xmlns="" id="{E0CAB31B-18C4-CE06-EFE9-5D5BA78411E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9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xmlns="" id="{B90C93C7-4011-D726-33E4-E613B960E6D1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858310"/>
            <a:ext cx="7884318" cy="5256212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64572" y="3297002"/>
            <a:ext cx="3171280" cy="2975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156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Niestandardowy 8">
      <a:dk1>
        <a:srgbClr val="000000"/>
      </a:dk1>
      <a:lt1>
        <a:srgbClr val="FFFFFF"/>
      </a:lt1>
      <a:dk2>
        <a:srgbClr val="002073"/>
      </a:dk2>
      <a:lt2>
        <a:srgbClr val="FFFFFF"/>
      </a:lt2>
      <a:accent1>
        <a:srgbClr val="003399"/>
      </a:accent1>
      <a:accent2>
        <a:srgbClr val="A6D3FF"/>
      </a:accent2>
      <a:accent3>
        <a:srgbClr val="FFD618"/>
      </a:accent3>
      <a:accent4>
        <a:srgbClr val="0051B0"/>
      </a:accent4>
      <a:accent5>
        <a:srgbClr val="6BB1E2"/>
      </a:accent5>
      <a:accent6>
        <a:srgbClr val="FFE60B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ja1" id="{436F5452-C95B-4D43-A1C6-1CA5BE69C951}" vid="{ABE25C27-1E66-47F3-AA86-B88226738C33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Prezentacja z numerem strony</Template>
  <TotalTime>562</TotalTime>
  <Words>848</Words>
  <Application>Microsoft Office PowerPoint</Application>
  <PresentationFormat>Niestandardowy</PresentationFormat>
  <Paragraphs>272</Paragraphs>
  <Slides>29</Slides>
  <Notes>12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29</vt:i4>
      </vt:variant>
    </vt:vector>
  </HeadingPairs>
  <TitlesOfParts>
    <vt:vector size="34" baseType="lpstr">
      <vt:lpstr>Arial</vt:lpstr>
      <vt:lpstr>Calibri</vt:lpstr>
      <vt:lpstr>Open Sans</vt:lpstr>
      <vt:lpstr>Times New Roman</vt:lpstr>
      <vt:lpstr>Motyw pakietu Office</vt:lpstr>
      <vt:lpstr>Renaturyzacja wód w praktyce</vt:lpstr>
      <vt:lpstr>Najważniejsze informacje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Skąd wniosek, że coś  „naszej” wodzie dolega?</vt:lpstr>
      <vt:lpstr>Prezentacja programu PowerPoint</vt:lpstr>
      <vt:lpstr>Prezentacja programu PowerPoint</vt:lpstr>
      <vt:lpstr>Skąd wniosek, że coś  „naszej” wodzie dolega?</vt:lpstr>
      <vt:lpstr>Prezentacja programu PowerPoint</vt:lpstr>
      <vt:lpstr>Prezentacja programu PowerPoint</vt:lpstr>
      <vt:lpstr>Czas na działanie - od przedwczoraj.... 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Dziękujemy za uwagę.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Sowiński Piotr</dc:creator>
  <cp:lastModifiedBy>artur furdyna</cp:lastModifiedBy>
  <cp:revision>53</cp:revision>
  <dcterms:created xsi:type="dcterms:W3CDTF">2022-06-22T09:40:44Z</dcterms:created>
  <dcterms:modified xsi:type="dcterms:W3CDTF">2026-07-15T13:39:31Z</dcterms:modified>
</cp:coreProperties>
</file>