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15"/>
  </p:notesMasterIdLst>
  <p:handoutMasterIdLst>
    <p:handoutMasterId r:id="rId16"/>
  </p:handoutMasterIdLst>
  <p:sldIdLst>
    <p:sldId id="1520" r:id="rId5"/>
    <p:sldId id="1579" r:id="rId6"/>
    <p:sldId id="271" r:id="rId7"/>
    <p:sldId id="1576" r:id="rId8"/>
    <p:sldId id="1573" r:id="rId9"/>
    <p:sldId id="1578" r:id="rId10"/>
    <p:sldId id="1580" r:id="rId11"/>
    <p:sldId id="1541" r:id="rId12"/>
    <p:sldId id="1581" r:id="rId13"/>
    <p:sldId id="155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C9BB2A-FE50-48B2-B751-0801BE7C6286}" v="3" dt="2026-06-23T11:08:49.285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98"/>
  </p:normalViewPr>
  <p:slideViewPr>
    <p:cSldViewPr snapToGrid="0">
      <p:cViewPr varScale="1">
        <p:scale>
          <a:sx n="78" d="100"/>
          <a:sy n="78" d="100"/>
        </p:scale>
        <p:origin x="81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łoszewski Konrad" userId="1b9a5fdc-a3f9-4dea-ac23-959e2b142bb7" providerId="ADAL" clId="{DBDA0693-8677-4534-8CCE-3E4FE965054D}"/>
    <pc:docChg chg="undo custSel addSld delSld modSld sldOrd">
      <pc:chgData name="Miłoszewski Konrad" userId="1b9a5fdc-a3f9-4dea-ac23-959e2b142bb7" providerId="ADAL" clId="{DBDA0693-8677-4534-8CCE-3E4FE965054D}" dt="2026-06-23T11:09:44.528" v="1041" actId="121"/>
      <pc:docMkLst>
        <pc:docMk/>
      </pc:docMkLst>
      <pc:sldChg chg="modSp mod or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3322467378" sldId="271"/>
        </pc:sldMkLst>
        <pc:spChg chg="mod">
          <ac:chgData name="Miłoszewski Konrad" userId="1b9a5fdc-a3f9-4dea-ac23-959e2b142bb7" providerId="ADAL" clId="{DBDA0693-8677-4534-8CCE-3E4FE965054D}" dt="2026-06-15T12:21:43.811" v="557" actId="12"/>
          <ac:spMkLst>
            <pc:docMk/>
            <pc:sldMk cId="3322467378" sldId="271"/>
            <ac:spMk id="5" creationId="{E41A4937-9F17-07AF-7D91-F90518CCB185}"/>
          </ac:spMkLst>
        </pc:spChg>
        <pc:spChg chg="mod">
          <ac:chgData name="Miłoszewski Konrad" userId="1b9a5fdc-a3f9-4dea-ac23-959e2b142bb7" providerId="ADAL" clId="{DBDA0693-8677-4534-8CCE-3E4FE965054D}" dt="2026-06-15T12:15:22.884" v="523" actId="122"/>
          <ac:spMkLst>
            <pc:docMk/>
            <pc:sldMk cId="3322467378" sldId="271"/>
            <ac:spMk id="8" creationId="{CFBF7298-E643-24F4-CFAA-5BF0B7A1CA2E}"/>
          </ac:spMkLst>
        </pc:spChg>
      </pc:sldChg>
      <pc:sldChg chg="addSp modSp mo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3342914869" sldId="1520"/>
        </pc:sldMkLst>
        <pc:spChg chg="add mod">
          <ac:chgData name="Miłoszewski Konrad" userId="1b9a5fdc-a3f9-4dea-ac23-959e2b142bb7" providerId="ADAL" clId="{DBDA0693-8677-4534-8CCE-3E4FE965054D}" dt="2026-06-15T11:37:11.669" v="166" actId="122"/>
          <ac:spMkLst>
            <pc:docMk/>
            <pc:sldMk cId="3342914869" sldId="1520"/>
            <ac:spMk id="2" creationId="{67D91AB6-678A-25EE-E935-23B7921CF840}"/>
          </ac:spMkLst>
        </pc:spChg>
        <pc:spChg chg="mod">
          <ac:chgData name="Miłoszewski Konrad" userId="1b9a5fdc-a3f9-4dea-ac23-959e2b142bb7" providerId="ADAL" clId="{DBDA0693-8677-4534-8CCE-3E4FE965054D}" dt="2026-06-15T12:29:36.805" v="680" actId="1076"/>
          <ac:spMkLst>
            <pc:docMk/>
            <pc:sldMk cId="3342914869" sldId="1520"/>
            <ac:spMk id="10" creationId="{EFBEB139-49D2-8D04-86D2-09C06D00D17B}"/>
          </ac:spMkLst>
        </pc:spChg>
        <pc:spChg chg="mod">
          <ac:chgData name="Miłoszewski Konrad" userId="1b9a5fdc-a3f9-4dea-ac23-959e2b142bb7" providerId="ADAL" clId="{DBDA0693-8677-4534-8CCE-3E4FE965054D}" dt="2026-06-15T11:37:19.793" v="167" actId="1076"/>
          <ac:spMkLst>
            <pc:docMk/>
            <pc:sldMk cId="3342914869" sldId="1520"/>
            <ac:spMk id="12" creationId="{FA8D9FA2-302E-0315-171F-48BC54215736}"/>
          </ac:spMkLst>
        </pc:spChg>
      </pc:sldChg>
      <pc:sldChg chg="addSp delSp modSp mo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2766970233" sldId="1541"/>
        </pc:sldMkLst>
        <pc:spChg chg="add mod">
          <ac:chgData name="Miłoszewski Konrad" userId="1b9a5fdc-a3f9-4dea-ac23-959e2b142bb7" providerId="ADAL" clId="{DBDA0693-8677-4534-8CCE-3E4FE965054D}" dt="2026-06-15T12:19:26.405" v="541"/>
          <ac:spMkLst>
            <pc:docMk/>
            <pc:sldMk cId="2766970233" sldId="1541"/>
            <ac:spMk id="9" creationId="{12DF2A34-8131-A6AD-255F-DFA590798519}"/>
          </ac:spMkLst>
        </pc:spChg>
        <pc:graphicFrameChg chg="add mod modGraphic">
          <ac:chgData name="Miłoszewski Konrad" userId="1b9a5fdc-a3f9-4dea-ac23-959e2b142bb7" providerId="ADAL" clId="{DBDA0693-8677-4534-8CCE-3E4FE965054D}" dt="2026-06-23T11:04:08.307" v="937" actId="798"/>
          <ac:graphicFrameMkLst>
            <pc:docMk/>
            <pc:sldMk cId="2766970233" sldId="1541"/>
            <ac:graphicFrameMk id="10" creationId="{8DAD9122-0B50-0C31-BC5B-687931CAC9D1}"/>
          </ac:graphicFrameMkLst>
        </pc:graphicFrameChg>
      </pc:sldChg>
      <pc:sldChg chg="modSp mod modTransition">
        <pc:chgData name="Miłoszewski Konrad" userId="1b9a5fdc-a3f9-4dea-ac23-959e2b142bb7" providerId="ADAL" clId="{DBDA0693-8677-4534-8CCE-3E4FE965054D}" dt="2026-06-23T11:09:44.528" v="1041" actId="121"/>
        <pc:sldMkLst>
          <pc:docMk/>
          <pc:sldMk cId="3648672733" sldId="1556"/>
        </pc:sldMkLst>
        <pc:spChg chg="mod">
          <ac:chgData name="Miłoszewski Konrad" userId="1b9a5fdc-a3f9-4dea-ac23-959e2b142bb7" providerId="ADAL" clId="{DBDA0693-8677-4534-8CCE-3E4FE965054D}" dt="2026-06-23T11:09:44.528" v="1041" actId="121"/>
          <ac:spMkLst>
            <pc:docMk/>
            <pc:sldMk cId="3648672733" sldId="1556"/>
            <ac:spMk id="6" creationId="{4471ADA3-E1DD-0D7D-D559-EFC2D4921191}"/>
          </ac:spMkLst>
        </pc:spChg>
        <pc:spChg chg="mod">
          <ac:chgData name="Miłoszewski Konrad" userId="1b9a5fdc-a3f9-4dea-ac23-959e2b142bb7" providerId="ADAL" clId="{DBDA0693-8677-4534-8CCE-3E4FE965054D}" dt="2026-06-23T11:09:24.972" v="1033" actId="20577"/>
          <ac:spMkLst>
            <pc:docMk/>
            <pc:sldMk cId="3648672733" sldId="1556"/>
            <ac:spMk id="9" creationId="{BFB7B147-0CDC-75D0-9A9A-DA1BD71EDB25}"/>
          </ac:spMkLst>
        </pc:spChg>
      </pc:sldChg>
      <pc:sldChg chg="addSp delSp modSp mod or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439052574" sldId="1573"/>
        </pc:sldMkLst>
        <pc:spChg chg="mod">
          <ac:chgData name="Miłoszewski Konrad" userId="1b9a5fdc-a3f9-4dea-ac23-959e2b142bb7" providerId="ADAL" clId="{DBDA0693-8677-4534-8CCE-3E4FE965054D}" dt="2026-06-15T12:13:40.722" v="518" actId="255"/>
          <ac:spMkLst>
            <pc:docMk/>
            <pc:sldMk cId="439052574" sldId="1573"/>
            <ac:spMk id="8" creationId="{A5E87B1A-54BB-EA1C-42DC-3D6A5870BCCD}"/>
          </ac:spMkLst>
        </pc:spChg>
        <pc:spChg chg="mod">
          <ac:chgData name="Miłoszewski Konrad" userId="1b9a5fdc-a3f9-4dea-ac23-959e2b142bb7" providerId="ADAL" clId="{DBDA0693-8677-4534-8CCE-3E4FE965054D}" dt="2026-06-15T12:13:26.530" v="517" actId="113"/>
          <ac:spMkLst>
            <pc:docMk/>
            <pc:sldMk cId="439052574" sldId="1573"/>
            <ac:spMk id="9" creationId="{E69179F0-67BB-5562-6A13-7A8429E6A294}"/>
          </ac:spMkLst>
        </pc:spChg>
        <pc:picChg chg="add mod">
          <ac:chgData name="Miłoszewski Konrad" userId="1b9a5fdc-a3f9-4dea-ac23-959e2b142bb7" providerId="ADAL" clId="{DBDA0693-8677-4534-8CCE-3E4FE965054D}" dt="2026-06-15T12:14:33.044" v="521"/>
          <ac:picMkLst>
            <pc:docMk/>
            <pc:sldMk cId="439052574" sldId="1573"/>
            <ac:picMk id="6" creationId="{9B48D4E1-B2E7-C904-B0B5-9E1289AB6302}"/>
          </ac:picMkLst>
        </pc:picChg>
      </pc:sldChg>
      <pc:sldChg chg="addSp delSp modSp mod or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295660594" sldId="1576"/>
        </pc:sldMkLst>
        <pc:spChg chg="add mod">
          <ac:chgData name="Miłoszewski Konrad" userId="1b9a5fdc-a3f9-4dea-ac23-959e2b142bb7" providerId="ADAL" clId="{DBDA0693-8677-4534-8CCE-3E4FE965054D}" dt="2026-06-15T11:43:29.492" v="239" actId="1076"/>
          <ac:spMkLst>
            <pc:docMk/>
            <pc:sldMk cId="295660594" sldId="1576"/>
            <ac:spMk id="2" creationId="{83DCC8A7-8C91-4BA9-06D9-A159D321038A}"/>
          </ac:spMkLst>
        </pc:spChg>
        <pc:spChg chg="mod">
          <ac:chgData name="Miłoszewski Konrad" userId="1b9a5fdc-a3f9-4dea-ac23-959e2b142bb7" providerId="ADAL" clId="{DBDA0693-8677-4534-8CCE-3E4FE965054D}" dt="2026-06-15T11:44:09.072" v="246" actId="20577"/>
          <ac:spMkLst>
            <pc:docMk/>
            <pc:sldMk cId="295660594" sldId="1576"/>
            <ac:spMk id="6" creationId="{78904BC7-2033-0AA8-DF2C-C8026B3B0995}"/>
          </ac:spMkLst>
        </pc:spChg>
        <pc:spChg chg="mod">
          <ac:chgData name="Miłoszewski Konrad" userId="1b9a5fdc-a3f9-4dea-ac23-959e2b142bb7" providerId="ADAL" clId="{DBDA0693-8677-4534-8CCE-3E4FE965054D}" dt="2026-06-15T11:44:46.285" v="251" actId="1076"/>
          <ac:spMkLst>
            <pc:docMk/>
            <pc:sldMk cId="295660594" sldId="1576"/>
            <ac:spMk id="8" creationId="{C6744F23-36A8-7590-250F-591409EB9951}"/>
          </ac:spMkLst>
        </pc:spChg>
        <pc:spChg chg="mod">
          <ac:chgData name="Miłoszewski Konrad" userId="1b9a5fdc-a3f9-4dea-ac23-959e2b142bb7" providerId="ADAL" clId="{DBDA0693-8677-4534-8CCE-3E4FE965054D}" dt="2026-06-15T11:41:32.862" v="217" actId="20577"/>
          <ac:spMkLst>
            <pc:docMk/>
            <pc:sldMk cId="295660594" sldId="1576"/>
            <ac:spMk id="10" creationId="{64B65504-8262-FCB7-B5AF-F8641CFC539F}"/>
          </ac:spMkLst>
        </pc:spChg>
        <pc:spChg chg="mod">
          <ac:chgData name="Miłoszewski Konrad" userId="1b9a5fdc-a3f9-4dea-ac23-959e2b142bb7" providerId="ADAL" clId="{DBDA0693-8677-4534-8CCE-3E4FE965054D}" dt="2026-06-15T11:45:37.270" v="257" actId="1076"/>
          <ac:spMkLst>
            <pc:docMk/>
            <pc:sldMk cId="295660594" sldId="1576"/>
            <ac:spMk id="14" creationId="{9EF7C2A4-E8D2-B21D-B0AC-551A61EE03CF}"/>
          </ac:spMkLst>
        </pc:spChg>
        <pc:spChg chg="add mod">
          <ac:chgData name="Miłoszewski Konrad" userId="1b9a5fdc-a3f9-4dea-ac23-959e2b142bb7" providerId="ADAL" clId="{DBDA0693-8677-4534-8CCE-3E4FE965054D}" dt="2026-06-15T11:46:21.703" v="263" actId="20577"/>
          <ac:spMkLst>
            <pc:docMk/>
            <pc:sldMk cId="295660594" sldId="1576"/>
            <ac:spMk id="15" creationId="{E2B85B16-FE50-EB7A-7186-0AD399184BCF}"/>
          </ac:spMkLst>
        </pc:spChg>
        <pc:spChg chg="mod">
          <ac:chgData name="Miłoszewski Konrad" userId="1b9a5fdc-a3f9-4dea-ac23-959e2b142bb7" providerId="ADAL" clId="{DBDA0693-8677-4534-8CCE-3E4FE965054D}" dt="2026-06-15T11:44:12.775" v="247" actId="20577"/>
          <ac:spMkLst>
            <pc:docMk/>
            <pc:sldMk cId="295660594" sldId="1576"/>
            <ac:spMk id="26" creationId="{A17A774B-546B-E4E5-2D2E-8420C080363F}"/>
          </ac:spMkLst>
        </pc:spChg>
        <pc:spChg chg="mod ord">
          <ac:chgData name="Miłoszewski Konrad" userId="1b9a5fdc-a3f9-4dea-ac23-959e2b142bb7" providerId="ADAL" clId="{DBDA0693-8677-4534-8CCE-3E4FE965054D}" dt="2026-06-15T11:42:51.990" v="231" actId="1038"/>
          <ac:spMkLst>
            <pc:docMk/>
            <pc:sldMk cId="295660594" sldId="1576"/>
            <ac:spMk id="28" creationId="{91ADE097-A03D-2B37-52FA-005F969229D2}"/>
          </ac:spMkLst>
        </pc:spChg>
        <pc:spChg chg="add del mod">
          <ac:chgData name="Miłoszewski Konrad" userId="1b9a5fdc-a3f9-4dea-ac23-959e2b142bb7" providerId="ADAL" clId="{DBDA0693-8677-4534-8CCE-3E4FE965054D}" dt="2026-06-15T11:44:55.503" v="252" actId="255"/>
          <ac:spMkLst>
            <pc:docMk/>
            <pc:sldMk cId="295660594" sldId="1576"/>
            <ac:spMk id="29" creationId="{E23CBE62-46A7-99C8-204D-C682FC189B6C}"/>
          </ac:spMkLst>
        </pc:spChg>
      </pc:sldChg>
      <pc:sldChg chg="delSp modSp mod or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4037967352" sldId="1578"/>
        </pc:sldMkLst>
        <pc:spChg chg="mod">
          <ac:chgData name="Miłoszewski Konrad" userId="1b9a5fdc-a3f9-4dea-ac23-959e2b142bb7" providerId="ADAL" clId="{DBDA0693-8677-4534-8CCE-3E4FE965054D}" dt="2026-06-15T11:51:53.821" v="314" actId="27636"/>
          <ac:spMkLst>
            <pc:docMk/>
            <pc:sldMk cId="4037967352" sldId="1578"/>
            <ac:spMk id="2" creationId="{32887BF2-CEC3-D090-EC1D-531F0345D135}"/>
          </ac:spMkLst>
        </pc:spChg>
        <pc:spChg chg="mod">
          <ac:chgData name="Miłoszewski Konrad" userId="1b9a5fdc-a3f9-4dea-ac23-959e2b142bb7" providerId="ADAL" clId="{DBDA0693-8677-4534-8CCE-3E4FE965054D}" dt="2026-06-15T12:04:38.246" v="470" actId="1076"/>
          <ac:spMkLst>
            <pc:docMk/>
            <pc:sldMk cId="4037967352" sldId="1578"/>
            <ac:spMk id="6" creationId="{F2BE8EAF-C9DB-81ED-B222-864CE95857AA}"/>
          </ac:spMkLst>
        </pc:spChg>
        <pc:spChg chg="mod">
          <ac:chgData name="Miłoszewski Konrad" userId="1b9a5fdc-a3f9-4dea-ac23-959e2b142bb7" providerId="ADAL" clId="{DBDA0693-8677-4534-8CCE-3E4FE965054D}" dt="2026-06-15T12:01:49.021" v="445" actId="20577"/>
          <ac:spMkLst>
            <pc:docMk/>
            <pc:sldMk cId="4037967352" sldId="1578"/>
            <ac:spMk id="20" creationId="{9EF7EF66-32E3-AC7E-D12F-3FCEAD697A42}"/>
          </ac:spMkLst>
        </pc:spChg>
        <pc:spChg chg="mod">
          <ac:chgData name="Miłoszewski Konrad" userId="1b9a5fdc-a3f9-4dea-ac23-959e2b142bb7" providerId="ADAL" clId="{DBDA0693-8677-4534-8CCE-3E4FE965054D}" dt="2026-06-15T12:02:55.703" v="459" actId="20577"/>
          <ac:spMkLst>
            <pc:docMk/>
            <pc:sldMk cId="4037967352" sldId="1578"/>
            <ac:spMk id="23" creationId="{F107D584-65F4-688C-F376-35942E9515AE}"/>
          </ac:spMkLst>
        </pc:spChg>
        <pc:spChg chg="mod">
          <ac:chgData name="Miłoszewski Konrad" userId="1b9a5fdc-a3f9-4dea-ac23-959e2b142bb7" providerId="ADAL" clId="{DBDA0693-8677-4534-8CCE-3E4FE965054D}" dt="2026-06-15T12:03:15.262" v="460" actId="255"/>
          <ac:spMkLst>
            <pc:docMk/>
            <pc:sldMk cId="4037967352" sldId="1578"/>
            <ac:spMk id="25" creationId="{7D730F87-A2D4-96BC-F05B-BB16DC1A6BF4}"/>
          </ac:spMkLst>
        </pc:spChg>
        <pc:spChg chg="mod">
          <ac:chgData name="Miłoszewski Konrad" userId="1b9a5fdc-a3f9-4dea-ac23-959e2b142bb7" providerId="ADAL" clId="{DBDA0693-8677-4534-8CCE-3E4FE965054D}" dt="2026-06-15T12:13:56.505" v="519" actId="1076"/>
          <ac:spMkLst>
            <pc:docMk/>
            <pc:sldMk cId="4037967352" sldId="1578"/>
            <ac:spMk id="26" creationId="{9BD2001C-4F38-7199-896E-01ECA0ECFF21}"/>
          </ac:spMkLst>
        </pc:spChg>
        <pc:spChg chg="mod">
          <ac:chgData name="Miłoszewski Konrad" userId="1b9a5fdc-a3f9-4dea-ac23-959e2b142bb7" providerId="ADAL" clId="{DBDA0693-8677-4534-8CCE-3E4FE965054D}" dt="2026-06-23T11:05:39.630" v="938" actId="6549"/>
          <ac:spMkLst>
            <pc:docMk/>
            <pc:sldMk cId="4037967352" sldId="1578"/>
            <ac:spMk id="37" creationId="{287021DA-1E1B-8C5E-ABB2-13188568FF82}"/>
          </ac:spMkLst>
        </pc:spChg>
        <pc:spChg chg="mod">
          <ac:chgData name="Miłoszewski Konrad" userId="1b9a5fdc-a3f9-4dea-ac23-959e2b142bb7" providerId="ADAL" clId="{DBDA0693-8677-4534-8CCE-3E4FE965054D}" dt="2026-06-15T11:58:57.613" v="377" actId="14100"/>
          <ac:spMkLst>
            <pc:docMk/>
            <pc:sldMk cId="4037967352" sldId="1578"/>
            <ac:spMk id="41" creationId="{8E7C16CD-0D85-AE34-A5E1-4094FAAE026D}"/>
          </ac:spMkLst>
        </pc:spChg>
        <pc:spChg chg="mod">
          <ac:chgData name="Miłoszewski Konrad" userId="1b9a5fdc-a3f9-4dea-ac23-959e2b142bb7" providerId="ADAL" clId="{DBDA0693-8677-4534-8CCE-3E4FE965054D}" dt="2026-06-15T11:59:19.815" v="380" actId="14100"/>
          <ac:spMkLst>
            <pc:docMk/>
            <pc:sldMk cId="4037967352" sldId="1578"/>
            <ac:spMk id="44" creationId="{89CA2473-C6E5-83EA-E401-4E6C609F3BC2}"/>
          </ac:spMkLst>
        </pc:spChg>
      </pc:sldChg>
      <pc:sldChg chg="modSp mod or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1779401402" sldId="1579"/>
        </pc:sldMkLst>
        <pc:spChg chg="mod">
          <ac:chgData name="Miłoszewski Konrad" userId="1b9a5fdc-a3f9-4dea-ac23-959e2b142bb7" providerId="ADAL" clId="{DBDA0693-8677-4534-8CCE-3E4FE965054D}" dt="2026-06-15T11:39:58.953" v="187" actId="6549"/>
          <ac:spMkLst>
            <pc:docMk/>
            <pc:sldMk cId="1779401402" sldId="1579"/>
            <ac:spMk id="7" creationId="{56086F64-0A5E-F9A5-6C46-63744D441F65}"/>
          </ac:spMkLst>
        </pc:spChg>
        <pc:spChg chg="mod">
          <ac:chgData name="Miłoszewski Konrad" userId="1b9a5fdc-a3f9-4dea-ac23-959e2b142bb7" providerId="ADAL" clId="{DBDA0693-8677-4534-8CCE-3E4FE965054D}" dt="2026-06-15T11:39:48.118" v="172" actId="6549"/>
          <ac:spMkLst>
            <pc:docMk/>
            <pc:sldMk cId="1779401402" sldId="1579"/>
            <ac:spMk id="8" creationId="{31D550C4-18EB-E6D0-118F-7D2CD7050974}"/>
          </ac:spMkLst>
        </pc:spChg>
      </pc:sldChg>
      <pc:sldChg chg="addSp delSp modSp add mo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4036035692" sldId="1580"/>
        </pc:sldMkLst>
        <pc:spChg chg="add mod">
          <ac:chgData name="Miłoszewski Konrad" userId="1b9a5fdc-a3f9-4dea-ac23-959e2b142bb7" providerId="ADAL" clId="{DBDA0693-8677-4534-8CCE-3E4FE965054D}" dt="2026-06-15T12:32:11.906" v="748" actId="6549"/>
          <ac:spMkLst>
            <pc:docMk/>
            <pc:sldMk cId="4036035692" sldId="1580"/>
            <ac:spMk id="7" creationId="{704FBC0F-6E4E-808F-CE91-6919834F928F}"/>
          </ac:spMkLst>
        </pc:spChg>
        <pc:spChg chg="add mod">
          <ac:chgData name="Miłoszewski Konrad" userId="1b9a5fdc-a3f9-4dea-ac23-959e2b142bb7" providerId="ADAL" clId="{DBDA0693-8677-4534-8CCE-3E4FE965054D}" dt="2026-06-15T12:40:02.322" v="934" actId="948"/>
          <ac:spMkLst>
            <pc:docMk/>
            <pc:sldMk cId="4036035692" sldId="1580"/>
            <ac:spMk id="10" creationId="{ED5B11DA-DB2D-CB5B-DCE3-E93526227FB8}"/>
          </ac:spMkLst>
        </pc:spChg>
        <pc:spChg chg="add mod">
          <ac:chgData name="Miłoszewski Konrad" userId="1b9a5fdc-a3f9-4dea-ac23-959e2b142bb7" providerId="ADAL" clId="{DBDA0693-8677-4534-8CCE-3E4FE965054D}" dt="2026-06-15T12:21:13.066" v="549" actId="478"/>
          <ac:spMkLst>
            <pc:docMk/>
            <pc:sldMk cId="4036035692" sldId="1580"/>
            <ac:spMk id="12" creationId="{EF1BBF25-9645-EB10-CEA8-43307F50370A}"/>
          </ac:spMkLst>
        </pc:spChg>
      </pc:sldChg>
      <pc:sldChg chg="addSp delSp modSp add mod ord modTransition">
        <pc:chgData name="Miłoszewski Konrad" userId="1b9a5fdc-a3f9-4dea-ac23-959e2b142bb7" providerId="ADAL" clId="{DBDA0693-8677-4534-8CCE-3E4FE965054D}" dt="2026-06-23T11:06:35.335" v="939"/>
        <pc:sldMkLst>
          <pc:docMk/>
          <pc:sldMk cId="3377802590" sldId="1581"/>
        </pc:sldMkLst>
        <pc:spChg chg="add mod">
          <ac:chgData name="Miłoszewski Konrad" userId="1b9a5fdc-a3f9-4dea-ac23-959e2b142bb7" providerId="ADAL" clId="{DBDA0693-8677-4534-8CCE-3E4FE965054D}" dt="2026-06-15T12:40:44.071" v="936" actId="27636"/>
          <ac:spMkLst>
            <pc:docMk/>
            <pc:sldMk cId="3377802590" sldId="1581"/>
            <ac:spMk id="7" creationId="{29E0ADF4-1530-5DE5-0B3C-67E6E4DD735F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11" creationId="{C3C30436-51FB-DA2E-D06C-810AD376E435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12" creationId="{F78F2A5E-4521-A408-B5BA-A3B76CCA8AB6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13" creationId="{2BE19EDF-0794-CC1C-F5C8-580146830CBD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14" creationId="{FFF84488-7E7C-230C-2135-CCB4D2ECA488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18" creationId="{B9B87F87-3E54-0E22-4800-F312C8D5A3E6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19" creationId="{134BC7E7-7574-23F6-B400-CDFE8F08F8F8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20" creationId="{6E97150E-E5A6-1831-06DF-9111220221D6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21" creationId="{D843E8D6-9482-E95B-2337-14A0D7AE7013}"/>
          </ac:spMkLst>
        </pc:spChg>
        <pc:spChg chg="add mod">
          <ac:chgData name="Miłoszewski Konrad" userId="1b9a5fdc-a3f9-4dea-ac23-959e2b142bb7" providerId="ADAL" clId="{DBDA0693-8677-4534-8CCE-3E4FE965054D}" dt="2026-06-15T12:29:06.720" v="678"/>
          <ac:spMkLst>
            <pc:docMk/>
            <pc:sldMk cId="3377802590" sldId="1581"/>
            <ac:spMk id="23" creationId="{DC310F2F-E76E-5503-8A80-D177AB1BC00A}"/>
          </ac:spMkLst>
        </pc:spChg>
      </pc:sldChg>
      <pc:sldMasterChg chg="delSldLayout">
        <pc:chgData name="Miłoszewski Konrad" userId="1b9a5fdc-a3f9-4dea-ac23-959e2b142bb7" providerId="ADAL" clId="{DBDA0693-8677-4534-8CCE-3E4FE965054D}" dt="2026-06-15T12:09:32.736" v="496" actId="2696"/>
        <pc:sldMasterMkLst>
          <pc:docMk/>
          <pc:sldMasterMk cId="3754265272" sldId="2147483770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7E37-B505-095D-9546-2279889C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DE2EF7D-4B6C-CDA5-B6B0-FE95E23D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461A336-D675-B736-9D4B-B20EBEEA0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8895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3" Type="http://schemas.openxmlformats.org/officeDocument/2006/relationships/hyperlink" Target="https://www.gov.pl/web/nfosigw/spotkanie-z-wykonawcami-podsumowujace-pierwszy-kwartal-wdrazania-nowej-odslony-programu-czyste-powietrze" TargetMode="External"/><Relationship Id="rId7" Type="http://schemas.openxmlformats.org/officeDocument/2006/relationships/image" Target="../media/image37.svg"/><Relationship Id="rId2" Type="http://schemas.openxmlformats.org/officeDocument/2006/relationships/hyperlink" Target="mailto:Konrad.MILOSZEWSKI@NFOSIGW.GOV.P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x.com/NFOSiGW" TargetMode="External"/><Relationship Id="rId11" Type="http://schemas.openxmlformats.org/officeDocument/2006/relationships/image" Target="../media/image39.svg"/><Relationship Id="rId5" Type="http://schemas.openxmlformats.org/officeDocument/2006/relationships/image" Target="../media/image36.png"/><Relationship Id="rId10" Type="http://schemas.openxmlformats.org/officeDocument/2006/relationships/hyperlink" Target="https://www.linkedin.com/company/18824772/admin/page-posts/published/" TargetMode="External"/><Relationship Id="rId4" Type="http://schemas.openxmlformats.org/officeDocument/2006/relationships/image" Target="../media/image35.jpeg"/><Relationship Id="rId9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1311038"/>
            <a:ext cx="6675120" cy="2468880"/>
          </a:xfrm>
        </p:spPr>
        <p:txBody>
          <a:bodyPr anchor="t">
            <a:normAutofit fontScale="90000"/>
          </a:bodyPr>
          <a:lstStyle/>
          <a:p>
            <a:r>
              <a:rPr lang="pl-PL" dirty="0"/>
              <a:t>Współfinansowanie projektów FENIKS 2021-2027 działania FENX.01.04 i FENX.01.05 ze środków NFOŚiGW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764564"/>
            <a:ext cx="6675120" cy="640080"/>
          </a:xfrm>
        </p:spPr>
        <p:txBody>
          <a:bodyPr anchor="b">
            <a:normAutofit fontScale="85000" lnSpcReduction="20000"/>
          </a:bodyPr>
          <a:lstStyle/>
          <a:p>
            <a:r>
              <a:rPr lang="pl-PL" dirty="0"/>
              <a:t>Konrad Miłoszewski</a:t>
            </a:r>
          </a:p>
          <a:p>
            <a:r>
              <a:rPr lang="pl-PL" dirty="0"/>
              <a:t>Ekspert w Departamencie Gospodarowania Odpadami</a:t>
            </a:r>
          </a:p>
          <a:p>
            <a:endParaRPr lang="pl-PL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  <p:sp>
        <p:nvSpPr>
          <p:cNvPr id="2" name="Subtitle 11">
            <a:extLst>
              <a:ext uri="{FF2B5EF4-FFF2-40B4-BE49-F238E27FC236}">
                <a16:creationId xmlns:a16="http://schemas.microsoft.com/office/drawing/2014/main" id="{67D91AB6-678A-25EE-E935-23B7921CF840}"/>
              </a:ext>
            </a:extLst>
          </p:cNvPr>
          <p:cNvSpPr txBox="1">
            <a:spLocks/>
          </p:cNvSpPr>
          <p:nvPr/>
        </p:nvSpPr>
        <p:spPr>
          <a:xfrm>
            <a:off x="817073" y="6053868"/>
            <a:ext cx="6675120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/>
              <a:t>Warszawa, 24 czerwca 2026 r.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>
            <a:normAutofit/>
          </a:bodyPr>
          <a:lstStyle/>
          <a:p>
            <a:r>
              <a:rPr lang="pl-PL" dirty="0"/>
              <a:t>dziękuję ZA UWAGĘ</a:t>
            </a:r>
            <a:r>
              <a:rPr lang="en-US" dirty="0"/>
              <a:t>!</a:t>
            </a:r>
            <a:r>
              <a:rPr lang="pl-PL" dirty="0"/>
              <a:t>				</a:t>
            </a:r>
            <a:r>
              <a:rPr lang="pl-PL" sz="1600" dirty="0"/>
              <a:t>	</a:t>
            </a:r>
            <a:endParaRPr lang="en-US" sz="16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768645"/>
            <a:ext cx="10478450" cy="682863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pl-PL" dirty="0">
                <a:hlinkClick r:id="rId2"/>
              </a:rPr>
              <a:t>KONRAD.MILOSZEWSKI@NFOSIGW.GOV.PL</a:t>
            </a:r>
            <a:endParaRPr lang="pl-PL" dirty="0"/>
          </a:p>
          <a:p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6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0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>
                <a:cs typeface="Poppins Light" pitchFamily="2" charset="77"/>
              </a:rPr>
              <a:t>Cel programu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Minimalizacja powstawania odpadów.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Recykling i ponowne wykorzystanie odpadów.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Zmniejszenie ilości składowania odpadów.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Przywracanie terenom zdegradowanym i zanieczyszczonym wartości użytkowych oraz przyrodniczych.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41A4937-9F17-07AF-7D91-F90518CCB185}"/>
              </a:ext>
            </a:extLst>
          </p:cNvPr>
          <p:cNvSpPr txBox="1"/>
          <p:nvPr/>
        </p:nvSpPr>
        <p:spPr>
          <a:xfrm>
            <a:off x="856917" y="2829877"/>
            <a:ext cx="6383607" cy="18945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>
                <a:tab pos="304815" algn="l"/>
              </a:tabLst>
              <a:defRPr/>
            </a:pPr>
            <a:r>
              <a:rPr kumimoji="0" lang="pl-PL" sz="24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Aptos" panose="020B0004020202020204" pitchFamily="34" charset="0"/>
                <a:cs typeface="Times New Roman"/>
              </a:rPr>
              <a:t>Program realizowany będzie w latach 2025 - 2029, przy czym: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panose="020B0604020202020204" pitchFamily="34" charset="0"/>
              <a:buChar char="•"/>
              <a:tabLst>
                <a:tab pos="304815" algn="l"/>
              </a:tabLst>
              <a:defRPr/>
            </a:pPr>
            <a:r>
              <a:rPr kumimoji="0" lang="pl-PL" sz="24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Aptos" panose="020B0004020202020204" pitchFamily="34" charset="0"/>
                <a:cs typeface="Times New Roman"/>
              </a:rPr>
              <a:t>zobowiązania podejmowane będą do 2028 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 typeface="Arial" panose="020B0604020202020204" pitchFamily="34" charset="0"/>
              <a:buChar char="•"/>
              <a:tabLst>
                <a:tab pos="304815" algn="l"/>
              </a:tabLst>
              <a:defRPr/>
            </a:pPr>
            <a:r>
              <a:rPr kumimoji="0" lang="pl-PL" sz="24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Aptos" panose="020B0004020202020204" pitchFamily="34" charset="0"/>
                <a:cs typeface="Times New Roman"/>
              </a:rPr>
              <a:t>środki wydatkowane będą do 2029 r. 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856917" y="845727"/>
            <a:ext cx="5956887" cy="14903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79" tIns="45720" rIns="30479" bIns="45720" anchor="t">
            <a:normAutofit fontScale="40000" lnSpcReduction="2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kumimoji="0" lang="pl-PL" sz="124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Source Sans Pro"/>
                <a:cs typeface="Times New Roman" panose="02020603050405020304" pitchFamily="18" charset="0"/>
                <a:sym typeface="Calibri"/>
              </a:rPr>
              <a:t>Budżet programu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pl-PL" sz="12400" kern="100" dirty="0">
                <a:solidFill>
                  <a:srgbClr val="FFFFFF"/>
                </a:solidFill>
                <a:latin typeface="Source Sans 3"/>
                <a:ea typeface="Source Sans Pro"/>
                <a:cs typeface="Times New Roman" panose="02020603050405020304" pitchFamily="18" charset="0"/>
              </a:rPr>
              <a:t>50 mln zł</a:t>
            </a:r>
            <a:endParaRPr kumimoji="0" lang="pl-PL" sz="8500" b="1" i="0" u="none" strike="noStrike" kern="1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B53DD-1737-465F-19AE-C9A6B852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>
            <a:extLst>
              <a:ext uri="{FF2B5EF4-FFF2-40B4-BE49-F238E27FC236}">
                <a16:creationId xmlns:a16="http://schemas.microsoft.com/office/drawing/2014/main" id="{91ADE097-A03D-2B37-52FA-005F969229D2}"/>
              </a:ext>
            </a:extLst>
          </p:cNvPr>
          <p:cNvSpPr/>
          <p:nvPr/>
        </p:nvSpPr>
        <p:spPr>
          <a:xfrm>
            <a:off x="4002467" y="3720641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0" name="Tytuł slajdu 5">
            <a:extLst>
              <a:ext uri="{FF2B5EF4-FFF2-40B4-BE49-F238E27FC236}">
                <a16:creationId xmlns:a16="http://schemas.microsoft.com/office/drawing/2014/main" id="{64B65504-8262-FCB7-B5AF-F8641CFC539F}"/>
              </a:ext>
            </a:extLst>
          </p:cNvPr>
          <p:cNvSpPr txBox="1">
            <a:spLocks/>
          </p:cNvSpPr>
          <p:nvPr/>
        </p:nvSpPr>
        <p:spPr>
          <a:xfrm>
            <a:off x="1328707" y="1740869"/>
            <a:ext cx="2573279" cy="7131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" pitchFamily="2" charset="77"/>
                <a:sym typeface="Calibri"/>
              </a:rPr>
              <a:t>WSKAŹNIKI OSIĄGNIĘCIA CELU</a:t>
            </a:r>
            <a:endParaRPr kumimoji="0" lang="en-US" sz="28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" pitchFamily="2" charset="77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" pitchFamily="2" charset="77"/>
              <a:sym typeface="Calibri"/>
            </a:endParaRPr>
          </a:p>
        </p:txBody>
      </p:sp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DA618590-10EB-0B74-B3F8-836E30A313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BF32E47E-CFA1-3F64-06A3-5677716AF8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20550" y="6654800"/>
            <a:ext cx="171450" cy="184150"/>
          </a:xfrm>
        </p:spPr>
        <p:txBody>
          <a:bodyPr wrap="none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700" b="0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700" b="0" i="0" u="none" strike="noStrike" kern="1200" cap="none" spc="0" normalizeH="0" baseline="0" noProof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5487E9C0-22DB-BCEE-F986-D9FB13F26F44}"/>
              </a:ext>
            </a:extLst>
          </p:cNvPr>
          <p:cNvSpPr/>
          <p:nvPr/>
        </p:nvSpPr>
        <p:spPr>
          <a:xfrm>
            <a:off x="9197821" y="1088571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560D68F-100E-C3ED-E6E1-13900A800217}"/>
              </a:ext>
            </a:extLst>
          </p:cNvPr>
          <p:cNvSpPr/>
          <p:nvPr/>
        </p:nvSpPr>
        <p:spPr>
          <a:xfrm>
            <a:off x="6601844" y="1088572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8904BC7-2033-0AA8-DF2C-C8026B3B0995}"/>
              </a:ext>
            </a:extLst>
          </p:cNvPr>
          <p:cNvSpPr txBox="1">
            <a:spLocks/>
          </p:cNvSpPr>
          <p:nvPr/>
        </p:nvSpPr>
        <p:spPr>
          <a:xfrm>
            <a:off x="6668084" y="1759383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Liczba stacjonarnych punktów selektywnego zbierania odpadów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[szt.]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F90EA1C9-F8B0-C932-614A-260FA40536F8}"/>
              </a:ext>
            </a:extLst>
          </p:cNvPr>
          <p:cNvSpPr txBox="1">
            <a:spLocks/>
          </p:cNvSpPr>
          <p:nvPr/>
        </p:nvSpPr>
        <p:spPr>
          <a:xfrm>
            <a:off x="6675438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6744F23-36A8-7590-250F-591409EB9951}"/>
              </a:ext>
            </a:extLst>
          </p:cNvPr>
          <p:cNvSpPr txBox="1">
            <a:spLocks/>
          </p:cNvSpPr>
          <p:nvPr/>
        </p:nvSpPr>
        <p:spPr>
          <a:xfrm>
            <a:off x="9210365" y="1781072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Powierzchnia gruntów poddanych rekultywacji/</a:t>
            </a:r>
            <a:r>
              <a:rPr kumimoji="0" lang="pl-PL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remediacji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 [ha]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C02334C-6BC5-44B9-02CA-339A94B6F929}"/>
              </a:ext>
            </a:extLst>
          </p:cNvPr>
          <p:cNvSpPr txBox="1">
            <a:spLocks/>
          </p:cNvSpPr>
          <p:nvPr/>
        </p:nvSpPr>
        <p:spPr>
          <a:xfrm>
            <a:off x="9277990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B16410F-043B-623F-E8E7-340D3D97BC82}"/>
              </a:ext>
            </a:extLst>
          </p:cNvPr>
          <p:cNvSpPr/>
          <p:nvPr/>
        </p:nvSpPr>
        <p:spPr>
          <a:xfrm>
            <a:off x="6601844" y="3720641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9EF7C2A4-E8D2-B21D-B0AC-551A61EE03CF}"/>
              </a:ext>
            </a:extLst>
          </p:cNvPr>
          <p:cNvSpPr txBox="1">
            <a:spLocks/>
          </p:cNvSpPr>
          <p:nvPr/>
        </p:nvSpPr>
        <p:spPr>
          <a:xfrm>
            <a:off x="6682013" y="4679490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co najmniej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5 </a:t>
            </a:r>
            <a:r>
              <a:rPr kumimoji="0" lang="pl-P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szt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79A7497-0054-6D85-751B-90F87991E5A7}"/>
              </a:ext>
            </a:extLst>
          </p:cNvPr>
          <p:cNvSpPr txBox="1">
            <a:spLocks/>
          </p:cNvSpPr>
          <p:nvPr/>
        </p:nvSpPr>
        <p:spPr>
          <a:xfrm>
            <a:off x="6674874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37562E55-ABDD-ACD1-DD19-C452CD4E5A43}"/>
              </a:ext>
            </a:extLst>
          </p:cNvPr>
          <p:cNvSpPr txBox="1">
            <a:spLocks/>
          </p:cNvSpPr>
          <p:nvPr/>
        </p:nvSpPr>
        <p:spPr>
          <a:xfrm>
            <a:off x="4066353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0A785A1A-AE4D-BC9B-BB71-57E60A18DC26}"/>
              </a:ext>
            </a:extLst>
          </p:cNvPr>
          <p:cNvSpPr/>
          <p:nvPr/>
        </p:nvSpPr>
        <p:spPr>
          <a:xfrm>
            <a:off x="3993323" y="1082832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A17A774B-546B-E4E5-2D2E-8420C080363F}"/>
              </a:ext>
            </a:extLst>
          </p:cNvPr>
          <p:cNvSpPr txBox="1">
            <a:spLocks/>
          </p:cNvSpPr>
          <p:nvPr/>
        </p:nvSpPr>
        <p:spPr>
          <a:xfrm>
            <a:off x="4066353" y="1740869"/>
            <a:ext cx="2278062" cy="991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Wydajność instalacji odzysku i unieszkodliwiania odpadów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[Mg/rok]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E23CBE62-46A7-99C8-204D-C682FC189B6C}"/>
              </a:ext>
            </a:extLst>
          </p:cNvPr>
          <p:cNvSpPr txBox="1">
            <a:spLocks/>
          </p:cNvSpPr>
          <p:nvPr/>
        </p:nvSpPr>
        <p:spPr>
          <a:xfrm>
            <a:off x="4082636" y="46256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l-PL" sz="1800" dirty="0"/>
              <a:t>co najmniej </a:t>
            </a:r>
          </a:p>
          <a:p>
            <a:pPr lvl="0">
              <a:defRPr/>
            </a:pPr>
            <a:r>
              <a:rPr lang="pl-PL" sz="1800" dirty="0"/>
              <a:t>50 000 Mg/rok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3DCC8A7-8C91-4BA9-06D9-A159D321038A}"/>
              </a:ext>
            </a:extLst>
          </p:cNvPr>
          <p:cNvSpPr/>
          <p:nvPr/>
        </p:nvSpPr>
        <p:spPr>
          <a:xfrm>
            <a:off x="9191881" y="372064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E2B85B16-FE50-EB7A-7186-0AD399184BCF}"/>
              </a:ext>
            </a:extLst>
          </p:cNvPr>
          <p:cNvSpPr txBox="1">
            <a:spLocks/>
          </p:cNvSpPr>
          <p:nvPr/>
        </p:nvSpPr>
        <p:spPr>
          <a:xfrm>
            <a:off x="9277990" y="4659430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l-PL" sz="1800" dirty="0"/>
              <a:t>co najmniej </a:t>
            </a:r>
          </a:p>
          <a:p>
            <a:pPr lvl="0">
              <a:defRPr/>
            </a:pPr>
            <a:r>
              <a:rPr lang="pl-PL" sz="1800" dirty="0"/>
              <a:t>5 ha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6605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158" y="1356136"/>
            <a:ext cx="9289143" cy="1258096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latin typeface="+mn-lt"/>
              </a:rPr>
              <a:t>Intensywność dofinansowania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Maksymalna wartość pożyczki nie może być większa niż różnica między wysokością kosztów całkowitych projektu, a kwotą dofinansowania ze środków Funduszu Spójności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9179F0-67BB-5562-6A13-7A8429E6A2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3092" y="2614232"/>
            <a:ext cx="8717191" cy="1258096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b="1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Koszty kwalifikowane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b="1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Okres kwalifikowalności kosztów od 01.01.2021 r. do 31.12.2029 r.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Zakres zgodny z właściwymi wytycznymi w zakresie kosztów kwalifikowanych w ramach </a:t>
            </a:r>
            <a:r>
              <a:rPr lang="pl-PL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FEnIKS</a:t>
            </a:r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tj. „Wytycznymi dotyczącymi kwalifikowalności wydatków na lata 2021–2027”, ale nie stosuje się określonych w tych wytycznych limitów dla poszczególnych kategorii lub grup wydatków;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odatek od towarów i usług (VAT) jest kosztem kwalifikowanym tylko wówczas, gdy jest on faktycznie i ostatecznie ponoszony przez Beneficjenta, a Beneficjent nie ma prawnej możliwości odliczenia podatku</a:t>
            </a: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9B48D4E1-B2E7-C904-B0B5-9E1289AB630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721EF-F9E0-320C-377A-91F5DA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chemat blokowy: proces alternatywny 22">
            <a:extLst>
              <a:ext uri="{FF2B5EF4-FFF2-40B4-BE49-F238E27FC236}">
                <a16:creationId xmlns:a16="http://schemas.microsoft.com/office/drawing/2014/main" id="{89CA2473-C6E5-83EA-E401-4E6C609F3BC2}"/>
              </a:ext>
            </a:extLst>
          </p:cNvPr>
          <p:cNvSpPr/>
          <p:nvPr/>
        </p:nvSpPr>
        <p:spPr>
          <a:xfrm>
            <a:off x="3709819" y="5268710"/>
            <a:ext cx="4757902" cy="720000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Schemat blokowy: proces alternatywny 4">
            <a:extLst>
              <a:ext uri="{FF2B5EF4-FFF2-40B4-BE49-F238E27FC236}">
                <a16:creationId xmlns:a16="http://schemas.microsoft.com/office/drawing/2014/main" id="{8E7C16CD-0D85-AE34-A5E1-4094FAAE026D}"/>
              </a:ext>
            </a:extLst>
          </p:cNvPr>
          <p:cNvSpPr/>
          <p:nvPr/>
        </p:nvSpPr>
        <p:spPr>
          <a:xfrm>
            <a:off x="3709819" y="4331915"/>
            <a:ext cx="4788219" cy="738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887BF2-CEC3-D090-EC1D-531F0345D1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8100" y="371460"/>
            <a:ext cx="9599612" cy="860425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latin typeface="Calibri"/>
                <a:ea typeface="Calibri"/>
                <a:cs typeface="Calibri"/>
              </a:rPr>
              <a:t>Warunki dofinansowania</a:t>
            </a:r>
            <a:endParaRPr lang="pl-PL" dirty="0"/>
          </a:p>
        </p:txBody>
      </p:sp>
      <p:sp>
        <p:nvSpPr>
          <p:cNvPr id="6" name="Prostokąt 10">
            <a:extLst>
              <a:ext uri="{FF2B5EF4-FFF2-40B4-BE49-F238E27FC236}">
                <a16:creationId xmlns:a16="http://schemas.microsoft.com/office/drawing/2014/main" id="{F2BE8EAF-C9DB-81ED-B222-864CE95857AA}"/>
              </a:ext>
            </a:extLst>
          </p:cNvPr>
          <p:cNvSpPr/>
          <p:nvPr/>
        </p:nvSpPr>
        <p:spPr>
          <a:xfrm>
            <a:off x="1310414" y="1446976"/>
            <a:ext cx="9599030" cy="512895"/>
          </a:xfrm>
          <a:prstGeom prst="rect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Pożyczka inwestycyjna</a:t>
            </a:r>
          </a:p>
        </p:txBody>
      </p:sp>
      <p:sp>
        <p:nvSpPr>
          <p:cNvPr id="20" name="pole tekstowe 16">
            <a:extLst>
              <a:ext uri="{FF2B5EF4-FFF2-40B4-BE49-F238E27FC236}">
                <a16:creationId xmlns:a16="http://schemas.microsoft.com/office/drawing/2014/main" id="{9EF7EF66-32E3-AC7E-D12F-3FCEAD697A42}"/>
              </a:ext>
            </a:extLst>
          </p:cNvPr>
          <p:cNvSpPr txBox="1"/>
          <p:nvPr/>
        </p:nvSpPr>
        <p:spPr>
          <a:xfrm>
            <a:off x="3712292" y="4419519"/>
            <a:ext cx="4770345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Pożyczka może być udzielona na okres nie dłuższy </a:t>
            </a:r>
          </a:p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niż 15 lat – w uzasadnionych przypadkach do 25 lat. 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pole tekstowe 20">
            <a:extLst>
              <a:ext uri="{FF2B5EF4-FFF2-40B4-BE49-F238E27FC236}">
                <a16:creationId xmlns:a16="http://schemas.microsoft.com/office/drawing/2014/main" id="{F107D584-65F4-688C-F376-35942E9515AE}"/>
              </a:ext>
            </a:extLst>
          </p:cNvPr>
          <p:cNvSpPr txBox="1"/>
          <p:nvPr/>
        </p:nvSpPr>
        <p:spPr>
          <a:xfrm>
            <a:off x="3709818" y="5338432"/>
            <a:ext cx="4770345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Okres karencji nie dłuższy niż 12 miesięcy od daty zakończenia realizacji przedsięwzięcia.</a:t>
            </a:r>
          </a:p>
        </p:txBody>
      </p:sp>
      <p:sp>
        <p:nvSpPr>
          <p:cNvPr id="24" name="Schemat blokowy: proces alternatywny 31">
            <a:extLst>
              <a:ext uri="{FF2B5EF4-FFF2-40B4-BE49-F238E27FC236}">
                <a16:creationId xmlns:a16="http://schemas.microsoft.com/office/drawing/2014/main" id="{6D6DBD01-3B82-97C9-5164-493DF40AE437}"/>
              </a:ext>
            </a:extLst>
          </p:cNvPr>
          <p:cNvSpPr/>
          <p:nvPr/>
        </p:nvSpPr>
        <p:spPr>
          <a:xfrm>
            <a:off x="3712293" y="3448788"/>
            <a:ext cx="4770345" cy="738662"/>
          </a:xfrm>
          <a:prstGeom prst="rect">
            <a:avLst/>
          </a:prstGeom>
          <a:solidFill>
            <a:schemeClr val="accent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pole tekstowe 32">
            <a:extLst>
              <a:ext uri="{FF2B5EF4-FFF2-40B4-BE49-F238E27FC236}">
                <a16:creationId xmlns:a16="http://schemas.microsoft.com/office/drawing/2014/main" id="{7D730F87-A2D4-96BC-F05B-BB16DC1A6BF4}"/>
              </a:ext>
            </a:extLst>
          </p:cNvPr>
          <p:cNvSpPr txBox="1"/>
          <p:nvPr/>
        </p:nvSpPr>
        <p:spPr>
          <a:xfrm>
            <a:off x="3712293" y="3538685"/>
            <a:ext cx="4770345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b="1" dirty="0">
                <a:solidFill>
                  <a:srgbClr val="4D4D4D">
                    <a:lumMod val="50000"/>
                  </a:srgbClr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kumimoji="0" lang="pl-PL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dsetki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z tytułu oprocentowania spłacane są na bieżąco w okresach kwartalnych. 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Schemat blokowy: proces alternatywny 36">
            <a:extLst>
              <a:ext uri="{FF2B5EF4-FFF2-40B4-BE49-F238E27FC236}">
                <a16:creationId xmlns:a16="http://schemas.microsoft.com/office/drawing/2014/main" id="{9BD2001C-4F38-7199-896E-01ECA0ECFF21}"/>
              </a:ext>
            </a:extLst>
          </p:cNvPr>
          <p:cNvSpPr/>
          <p:nvPr/>
        </p:nvSpPr>
        <p:spPr>
          <a:xfrm>
            <a:off x="1298424" y="2371073"/>
            <a:ext cx="3862913" cy="707884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100" b="1" i="0" u="none" strike="noStrike" kern="1200" cap="none" spc="0" normalizeH="0" baseline="0" noProof="0" dirty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Preferencyjna: oprocentowanie WIBOR 3M nie mniej niż 2%</a:t>
            </a:r>
            <a:endParaRPr kumimoji="0" lang="pl-PL" sz="2133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75000"/>
                </a:srgbClr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287021DA-1E1B-8C5E-ABB2-13188568FF82}"/>
              </a:ext>
            </a:extLst>
          </p:cNvPr>
          <p:cNvSpPr/>
          <p:nvPr/>
        </p:nvSpPr>
        <p:spPr>
          <a:xfrm>
            <a:off x="6985293" y="2375553"/>
            <a:ext cx="3922419" cy="707884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100" b="1" i="0" u="none" strike="noStrike" kern="1200" cap="none" spc="0" normalizeH="0" baseline="0" noProof="0" dirty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Rynkowa: oprocentowanie na poziomie stopy referencyjnej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9673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02661-6E19-3D61-00AF-CCEE705B8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04FBC0F-6E4E-808F-CE91-6919834F9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65" y="1295480"/>
            <a:ext cx="10883900" cy="549534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NABÓR w Ramach PROGRAMU NA WSPÓŁIFANSOWANIE </a:t>
            </a:r>
            <a:r>
              <a:rPr lang="pl-PL" dirty="0"/>
              <a:t>projektów FENIKS 2021-2027 działania FENX.01.04                                 i FENX.01.05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D5B11DA-DB2D-CB5B-DCE3-E93526227FB8}"/>
              </a:ext>
            </a:extLst>
          </p:cNvPr>
          <p:cNvSpPr txBox="1">
            <a:spLocks/>
          </p:cNvSpPr>
          <p:nvPr/>
        </p:nvSpPr>
        <p:spPr>
          <a:xfrm>
            <a:off x="1161574" y="2650076"/>
            <a:ext cx="8717191" cy="12580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b="1" dirty="0">
                <a:ea typeface="Calibri" panose="020F0502020204030204" pitchFamily="34" charset="0"/>
                <a:cs typeface="Calibri" panose="020F0502020204030204" pitchFamily="34" charset="0"/>
              </a:rPr>
              <a:t>Nabór trwa od 31.03.2026 r. do 30.12.2027 r.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b="1" dirty="0">
                <a:ea typeface="Calibri" panose="020F0502020204030204" pitchFamily="34" charset="0"/>
                <a:cs typeface="Calibri" panose="020F0502020204030204" pitchFamily="34" charset="0"/>
              </a:rPr>
              <a:t>Nabór odbywa się w trybie ciągłym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400" b="1" dirty="0">
                <a:ea typeface="Calibri" panose="020F0502020204030204" pitchFamily="34" charset="0"/>
                <a:cs typeface="Calibri" panose="020F0502020204030204" pitchFamily="34" charset="0"/>
              </a:rPr>
              <a:t>nfosigw.gov.pl &gt; Oferta finansowania &gt; Środki krajowe&gt;Programy 2025-2028&gt; Gospodarka o obiegu zamkniętym, w tym gospodarowanie odpadami, ochrona wód i gospodarka wodna&gt; Współfinansowanie projektów dotyczących gospodarki odpadami, gospodarki o obiegu zamkniętym i rekultywacji terenów zdegradowanych realizowanych w ramach działania FENX.01.04 i FENX.01.05 programu </a:t>
            </a:r>
            <a:r>
              <a:rPr lang="pl-PL" sz="1400" b="1" dirty="0" err="1">
                <a:ea typeface="Calibri" panose="020F0502020204030204" pitchFamily="34" charset="0"/>
                <a:cs typeface="Calibri" panose="020F0502020204030204" pitchFamily="34" charset="0"/>
              </a:rPr>
              <a:t>FEnIKS</a:t>
            </a:r>
            <a:r>
              <a:rPr lang="pl-PL" sz="1400" b="1" dirty="0">
                <a:ea typeface="Calibri" panose="020F0502020204030204" pitchFamily="34" charset="0"/>
                <a:cs typeface="Calibri" panose="020F0502020204030204" pitchFamily="34" charset="0"/>
              </a:rPr>
              <a:t> 2021-2027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b="1" dirty="0">
                <a:ea typeface="Calibri" panose="020F0502020204030204" pitchFamily="34" charset="0"/>
                <a:cs typeface="Calibri" panose="020F0502020204030204" pitchFamily="34" charset="0"/>
              </a:rPr>
              <a:t>Wnioski można składać w generatorze wniosków o dofinansowanie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l-PL" sz="2000" b="1" dirty="0"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pl-PL" sz="2000" b="1" u="sng" dirty="0">
                <a:ea typeface="Calibri" panose="020F0502020204030204" pitchFamily="34" charset="0"/>
                <a:cs typeface="Calibri" panose="020F0502020204030204" pitchFamily="34" charset="0"/>
              </a:rPr>
              <a:t>gwd.nfosigw.gov.pl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20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20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20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20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ymbol zastępczy obrazu 11">
            <a:extLst>
              <a:ext uri="{FF2B5EF4-FFF2-40B4-BE49-F238E27FC236}">
                <a16:creationId xmlns:a16="http://schemas.microsoft.com/office/drawing/2014/main" id="{EF1BBF25-9645-EB10-CEA8-43307F50370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60356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 descr="Obraz zawierający natura, na wolnym powietrzu, Liść, ziemia&#10;&#10;Zawartość wygenerowana przez AI może być niepoprawna.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12DF2A34-8131-A6AD-255F-DFA590798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3370" y="478463"/>
            <a:ext cx="4522936" cy="932688"/>
          </a:xfrm>
        </p:spPr>
        <p:txBody>
          <a:bodyPr anchor="t">
            <a:normAutofit fontScale="90000"/>
          </a:bodyPr>
          <a:lstStyle/>
          <a:p>
            <a:r>
              <a:rPr lang="pl-PL" sz="3000" dirty="0"/>
              <a:t>NAJWAŻNIEJSZE ELEMENTY WERYFIKACJI WNIOSKÓW</a:t>
            </a:r>
            <a:endParaRPr lang="en-US" sz="30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8DAD9122-0B50-0C31-BC5B-687931CAC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357662"/>
              </p:ext>
            </p:extLst>
          </p:nvPr>
        </p:nvGraphicFramePr>
        <p:xfrm>
          <a:off x="5870005" y="1731191"/>
          <a:ext cx="5936169" cy="62795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5936169">
                  <a:extLst>
                    <a:ext uri="{9D8B030D-6E8A-4147-A177-3AD203B41FA5}">
                      <a16:colId xmlns:a16="http://schemas.microsoft.com/office/drawing/2014/main" val="1889610075"/>
                    </a:ext>
                  </a:extLst>
                </a:gridCol>
              </a:tblGrid>
              <a:tr h="514413">
                <a:tc>
                  <a:txBody>
                    <a:bodyPr/>
                    <a:lstStyle/>
                    <a:p>
                      <a:pPr marL="307975" indent="-28575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tabLst>
                          <a:tab pos="1485900" algn="l"/>
                        </a:tabLst>
                      </a:pPr>
                      <a:r>
                        <a:rPr lang="pl-PL" sz="1600" kern="100" dirty="0">
                          <a:solidFill>
                            <a:schemeClr val="bg1"/>
                          </a:solidFill>
                          <a:effectLst/>
                        </a:rPr>
                        <a:t>Cel i rodzaj przedsięwzięcia jest zgodny z programem priorytetowym</a:t>
                      </a:r>
                      <a:endParaRPr lang="pl-PL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37554863"/>
                  </a:ext>
                </a:extLst>
              </a:tr>
              <a:tr h="514413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00" dirty="0">
                          <a:solidFill>
                            <a:schemeClr val="bg1"/>
                          </a:solidFill>
                          <a:effectLst/>
                        </a:rPr>
                        <a:t>Realizacja przedsięwzięcia nie została zakończona przed dniem złożenia wniosku</a:t>
                      </a:r>
                    </a:p>
                    <a:p>
                      <a:pPr marL="285750" indent="-28575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kern="100" dirty="0">
                          <a:solidFill>
                            <a:schemeClr val="bg1"/>
                          </a:solidFill>
                          <a:effectLst/>
                        </a:rPr>
                        <a:t>Forma i intensywność wnioskowanego dofinansowania jest zgodna z programem priorytetowym</a:t>
                      </a:r>
                    </a:p>
                    <a:p>
                      <a:pPr marL="285750" indent="-28575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Wniosek o dofinansowanie ze środków </a:t>
                      </a:r>
                      <a:r>
                        <a:rPr lang="pl-PL" sz="16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FEnIKS</a:t>
                      </a:r>
                      <a:r>
                        <a:rPr lang="pl-PL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2021-2027 został pozytywnie zweryfikowany i projekt został wybrany do dofinansowania </a:t>
                      </a:r>
                    </a:p>
                    <a:p>
                      <a:pPr marL="285750" indent="-28575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16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16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kern="1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Ponadto, wniosek poddawany jest ocenie finansowej i ocenie pomocy publicznej</a:t>
                      </a:r>
                      <a:endParaRPr lang="pl-PL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5303201"/>
                  </a:ext>
                </a:extLst>
              </a:tr>
              <a:tr h="514413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pl-PL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542304"/>
                  </a:ext>
                </a:extLst>
              </a:tr>
              <a:tr h="2012493">
                <a:tc>
                  <a:txBody>
                    <a:bodyPr/>
                    <a:lstStyle/>
                    <a:p>
                      <a:pPr marL="307975" indent="-285750"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  <a:tabLst>
                          <a:tab pos="1485900" algn="l"/>
                        </a:tabLst>
                      </a:pPr>
                      <a:endParaRPr lang="pl-PL" sz="1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1317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51D33-B0F0-AAFC-EB14-83333207B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763812B0-160C-302B-D2F6-B301A5620B2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9E0ADF4-1530-5DE5-0B3C-67E6E4DD7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95" y="1334958"/>
            <a:ext cx="10232020" cy="1583282"/>
          </a:xfrm>
        </p:spPr>
        <p:txBody>
          <a:bodyPr anchor="t">
            <a:normAutofit/>
          </a:bodyPr>
          <a:lstStyle/>
          <a:p>
            <a:pPr algn="ctr"/>
            <a:r>
              <a:rPr lang="pl-PL" cap="all" dirty="0" err="1"/>
              <a:t>współfinanSOWANIE</a:t>
            </a:r>
            <a:r>
              <a:rPr lang="pl-PL" cap="all" dirty="0"/>
              <a:t> </a:t>
            </a:r>
            <a:r>
              <a:rPr lang="pl-PL" dirty="0"/>
              <a:t>projektów FENIKS 2021-2027 działania FENX.01.04 i FENX.01.05</a:t>
            </a:r>
            <a:br>
              <a:rPr lang="pl-PL" dirty="0"/>
            </a:br>
            <a:r>
              <a:rPr lang="pl-PL" dirty="0"/>
              <a:t>KOLEJNE KROKI</a:t>
            </a:r>
            <a:endParaRPr lang="pl-PL" b="0" dirty="0">
              <a:solidFill>
                <a:srgbClr val="000000"/>
              </a:solidFill>
            </a:endParaRPr>
          </a:p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E6756D66-9456-00DF-A67E-E9324C0D7A16}"/>
              </a:ext>
            </a:extLst>
          </p:cNvPr>
          <p:cNvSpPr/>
          <p:nvPr/>
        </p:nvSpPr>
        <p:spPr>
          <a:xfrm>
            <a:off x="423458" y="2691284"/>
            <a:ext cx="2438400" cy="157265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C3C30436-51FB-DA2E-D06C-810AD376E435}"/>
              </a:ext>
            </a:extLst>
          </p:cNvPr>
          <p:cNvSpPr txBox="1">
            <a:spLocks/>
          </p:cNvSpPr>
          <p:nvPr/>
        </p:nvSpPr>
        <p:spPr>
          <a:xfrm>
            <a:off x="423458" y="3212671"/>
            <a:ext cx="2438400" cy="9180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NEGOCJACJE WARUNKÓW UMOWY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F78F2A5E-4521-A408-B5BA-A3B76CCA8AB6}"/>
              </a:ext>
            </a:extLst>
          </p:cNvPr>
          <p:cNvSpPr txBox="1">
            <a:spLocks/>
          </p:cNvSpPr>
          <p:nvPr/>
        </p:nvSpPr>
        <p:spPr>
          <a:xfrm>
            <a:off x="9315786" y="517401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2BE19EDF-0794-CC1C-F5C8-580146830CBD}"/>
              </a:ext>
            </a:extLst>
          </p:cNvPr>
          <p:cNvSpPr txBox="1">
            <a:spLocks/>
          </p:cNvSpPr>
          <p:nvPr/>
        </p:nvSpPr>
        <p:spPr>
          <a:xfrm>
            <a:off x="6707265" y="517401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FF84488-7E7C-230C-2135-CCB4D2ECA488}"/>
              </a:ext>
            </a:extLst>
          </p:cNvPr>
          <p:cNvSpPr/>
          <p:nvPr/>
        </p:nvSpPr>
        <p:spPr>
          <a:xfrm>
            <a:off x="3006631" y="4413377"/>
            <a:ext cx="2438400" cy="157265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39D14740-8203-E4AA-1595-569442BCC110}"/>
              </a:ext>
            </a:extLst>
          </p:cNvPr>
          <p:cNvSpPr txBox="1">
            <a:spLocks/>
          </p:cNvSpPr>
          <p:nvPr/>
        </p:nvSpPr>
        <p:spPr>
          <a:xfrm>
            <a:off x="3006631" y="4744419"/>
            <a:ext cx="2438400" cy="4552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UZGODNIENIE TREŚCI ARKUSZA NEGOCJACYJNEGO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2E59F057-1347-8DC1-B5A4-78DB6B236A57}"/>
              </a:ext>
            </a:extLst>
          </p:cNvPr>
          <p:cNvSpPr/>
          <p:nvPr/>
        </p:nvSpPr>
        <p:spPr>
          <a:xfrm>
            <a:off x="6746969" y="4544157"/>
            <a:ext cx="2438400" cy="157265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6232C89C-76EA-1AF6-E155-213F77B271AA}"/>
              </a:ext>
            </a:extLst>
          </p:cNvPr>
          <p:cNvSpPr txBox="1">
            <a:spLocks/>
          </p:cNvSpPr>
          <p:nvPr/>
        </p:nvSpPr>
        <p:spPr>
          <a:xfrm>
            <a:off x="6684515" y="5023191"/>
            <a:ext cx="2450668" cy="4732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DECYZJA ZARZĄDU I RADY NADZORCZEJ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B9B87F87-3E54-0E22-4800-F312C8D5A3E6}"/>
              </a:ext>
            </a:extLst>
          </p:cNvPr>
          <p:cNvSpPr/>
          <p:nvPr/>
        </p:nvSpPr>
        <p:spPr>
          <a:xfrm>
            <a:off x="9437355" y="2691284"/>
            <a:ext cx="2438400" cy="157265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134BC7E7-7574-23F6-B400-CDFE8F08F8F8}"/>
              </a:ext>
            </a:extLst>
          </p:cNvPr>
          <p:cNvSpPr txBox="1">
            <a:spLocks/>
          </p:cNvSpPr>
          <p:nvPr/>
        </p:nvSpPr>
        <p:spPr>
          <a:xfrm>
            <a:off x="9508602" y="3161201"/>
            <a:ext cx="2438400" cy="4732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PODPISANIE UMOWY O DOFINANSOWANIE</a:t>
            </a:r>
          </a:p>
        </p:txBody>
      </p:sp>
      <p:sp>
        <p:nvSpPr>
          <p:cNvPr id="20" name="Strzałka: w dół 19">
            <a:extLst>
              <a:ext uri="{FF2B5EF4-FFF2-40B4-BE49-F238E27FC236}">
                <a16:creationId xmlns:a16="http://schemas.microsoft.com/office/drawing/2014/main" id="{6E97150E-E5A6-1831-06DF-9111220221D6}"/>
              </a:ext>
            </a:extLst>
          </p:cNvPr>
          <p:cNvSpPr/>
          <p:nvPr/>
        </p:nvSpPr>
        <p:spPr>
          <a:xfrm rot="-2700000">
            <a:off x="2026443" y="4468491"/>
            <a:ext cx="896815" cy="7683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: w dół 20">
            <a:extLst>
              <a:ext uri="{FF2B5EF4-FFF2-40B4-BE49-F238E27FC236}">
                <a16:creationId xmlns:a16="http://schemas.microsoft.com/office/drawing/2014/main" id="{D843E8D6-9482-E95B-2337-14A0D7AE7013}"/>
              </a:ext>
            </a:extLst>
          </p:cNvPr>
          <p:cNvSpPr/>
          <p:nvPr/>
        </p:nvSpPr>
        <p:spPr>
          <a:xfrm rot="16200000">
            <a:off x="5711247" y="5186637"/>
            <a:ext cx="896815" cy="7683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: w dół 21">
            <a:extLst>
              <a:ext uri="{FF2B5EF4-FFF2-40B4-BE49-F238E27FC236}">
                <a16:creationId xmlns:a16="http://schemas.microsoft.com/office/drawing/2014/main" id="{EC801CBB-9C6B-75A5-E345-4E9A235BF7D9}"/>
              </a:ext>
            </a:extLst>
          </p:cNvPr>
          <p:cNvSpPr/>
          <p:nvPr/>
        </p:nvSpPr>
        <p:spPr>
          <a:xfrm rot="13655830">
            <a:off x="9271407" y="4467037"/>
            <a:ext cx="896815" cy="7683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DC310F2F-E76E-5503-8A80-D177AB1BC00A}"/>
              </a:ext>
            </a:extLst>
          </p:cNvPr>
          <p:cNvSpPr/>
          <p:nvPr/>
        </p:nvSpPr>
        <p:spPr>
          <a:xfrm>
            <a:off x="5539980" y="2876412"/>
            <a:ext cx="1313462" cy="113133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4" name="Grafika 2">
            <a:extLst>
              <a:ext uri="{FF2B5EF4-FFF2-40B4-BE49-F238E27FC236}">
                <a16:creationId xmlns:a16="http://schemas.microsoft.com/office/drawing/2014/main" id="{6265D6A3-C734-13E1-412C-8C4522904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6523" y="3110766"/>
            <a:ext cx="537020" cy="53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025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3437</TotalTime>
  <Words>536</Words>
  <Application>Microsoft Office PowerPoint</Application>
  <PresentationFormat>Panoramiczny</PresentationFormat>
  <Paragraphs>70</Paragraphs>
  <Slides>10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20" baseType="lpstr">
      <vt:lpstr>Aptos</vt:lpstr>
      <vt:lpstr>Arial</vt:lpstr>
      <vt:lpstr>Calibri</vt:lpstr>
      <vt:lpstr>Poppins</vt:lpstr>
      <vt:lpstr>Poppins Light</vt:lpstr>
      <vt:lpstr>Source Sans 3</vt:lpstr>
      <vt:lpstr>Source Sans Pro</vt:lpstr>
      <vt:lpstr>Times New Roman</vt:lpstr>
      <vt:lpstr>Wingdings</vt:lpstr>
      <vt:lpstr>Epic Nature</vt:lpstr>
      <vt:lpstr>Współfinansowanie projektów FENIKS 2021-2027 działania FENX.01.04 i FENX.01.05 ze środków NFOŚiGW</vt:lpstr>
      <vt:lpstr>Cel programu</vt:lpstr>
      <vt:lpstr>Prezentacja programu PowerPoint</vt:lpstr>
      <vt:lpstr>Prezentacja programu PowerPoint</vt:lpstr>
      <vt:lpstr>Prezentacja programu PowerPoint</vt:lpstr>
      <vt:lpstr>Warunki dofinansowania</vt:lpstr>
      <vt:lpstr>NABÓR w Ramach PROGRAMU NA WSPÓŁIFANSOWANIE projektów FENIKS 2021-2027 działania FENX.01.04                                 i FENX.01.05</vt:lpstr>
      <vt:lpstr>NAJWAŻNIEJSZE ELEMENTY WERYFIKACJI WNIOSKÓW</vt:lpstr>
      <vt:lpstr>współfinanSOWANIE projektów FENIKS 2021-2027 działania FENX.01.04 i FENX.01.05 KOLEJNE KROKI </vt:lpstr>
      <vt:lpstr>dziękuję ZA UWAGĘ!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Miłoszewski Konrad</cp:lastModifiedBy>
  <cp:revision>20</cp:revision>
  <dcterms:created xsi:type="dcterms:W3CDTF">2024-06-26T20:20:27Z</dcterms:created>
  <dcterms:modified xsi:type="dcterms:W3CDTF">2026-06-23T11:09:53Z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