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2" r:id="rId1"/>
    <p:sldMasterId id="2147483674" r:id="rId2"/>
  </p:sldMasterIdLst>
  <p:notesMasterIdLst>
    <p:notesMasterId r:id="rId49"/>
  </p:notesMasterIdLst>
  <p:sldIdLst>
    <p:sldId id="256" r:id="rId3"/>
    <p:sldId id="309" r:id="rId4"/>
    <p:sldId id="258" r:id="rId5"/>
    <p:sldId id="259" r:id="rId6"/>
    <p:sldId id="260" r:id="rId7"/>
    <p:sldId id="261" r:id="rId8"/>
    <p:sldId id="280" r:id="rId9"/>
    <p:sldId id="270" r:id="rId10"/>
    <p:sldId id="271" r:id="rId11"/>
    <p:sldId id="272" r:id="rId12"/>
    <p:sldId id="273" r:id="rId13"/>
    <p:sldId id="275" r:id="rId14"/>
    <p:sldId id="274" r:id="rId15"/>
    <p:sldId id="277" r:id="rId16"/>
    <p:sldId id="276" r:id="rId17"/>
    <p:sldId id="278" r:id="rId18"/>
    <p:sldId id="279" r:id="rId19"/>
    <p:sldId id="281" r:id="rId20"/>
    <p:sldId id="282" r:id="rId21"/>
    <p:sldId id="283" r:id="rId22"/>
    <p:sldId id="284" r:id="rId23"/>
    <p:sldId id="285" r:id="rId24"/>
    <p:sldId id="287" r:id="rId25"/>
    <p:sldId id="286" r:id="rId26"/>
    <p:sldId id="288" r:id="rId27"/>
    <p:sldId id="290" r:id="rId28"/>
    <p:sldId id="289" r:id="rId29"/>
    <p:sldId id="262" r:id="rId30"/>
    <p:sldId id="263" r:id="rId31"/>
    <p:sldId id="264" r:id="rId32"/>
    <p:sldId id="265" r:id="rId33"/>
    <p:sldId id="266" r:id="rId34"/>
    <p:sldId id="267" r:id="rId35"/>
    <p:sldId id="268" r:id="rId36"/>
    <p:sldId id="269" r:id="rId37"/>
    <p:sldId id="291" r:id="rId38"/>
    <p:sldId id="292" r:id="rId39"/>
    <p:sldId id="293" r:id="rId40"/>
    <p:sldId id="294" r:id="rId41"/>
    <p:sldId id="295" r:id="rId42"/>
    <p:sldId id="297" r:id="rId43"/>
    <p:sldId id="298" r:id="rId44"/>
    <p:sldId id="302" r:id="rId45"/>
    <p:sldId id="303" r:id="rId46"/>
    <p:sldId id="304" r:id="rId47"/>
    <p:sldId id="305" r:id="rId48"/>
  </p:sldIdLst>
  <p:sldSz cx="9144000" cy="6858000" type="screen4x3"/>
  <p:notesSz cx="6858000" cy="9144000"/>
  <p:embeddedFontLst>
    <p:embeddedFont>
      <p:font typeface="Arial Black" panose="020B0A04020102020204" pitchFamily="34" charset="0"/>
      <p:bold r:id="rId50"/>
    </p:embeddedFont>
    <p:embeddedFont>
      <p:font typeface="Candara" panose="020E0502030303020204" pitchFamily="34" charset="0"/>
      <p:regular r:id="rId51"/>
      <p:bold r:id="rId52"/>
      <p:italic r:id="rId53"/>
      <p:boldItalic r:id="rId54"/>
    </p:embeddedFont>
    <p:embeddedFont>
      <p:font typeface="Calibri" panose="020F0502020204030204" pitchFamily="3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08" d="100"/>
          <a:sy n="108" d="100"/>
        </p:scale>
        <p:origin x="-1710" y="-174"/>
      </p:cViewPr>
      <p:guideLst>
        <p:guide orient="horz" pos="2160"/>
        <p:guide pos="2880"/>
      </p:guideLst>
    </p:cSldViewPr>
  </p:slideViewPr>
  <p:notesTextViewPr>
    <p:cViewPr>
      <p:scale>
        <a:sx n="1" d="1"/>
        <a:sy n="1" d="1"/>
      </p:scale>
      <p:origin x="0" y="0"/>
    </p:cViewPr>
  </p:notesTextViewPr>
  <p:sorterViewPr>
    <p:cViewPr>
      <p:scale>
        <a:sx n="100" d="100"/>
        <a:sy n="100" d="100"/>
      </p:scale>
      <p:origin x="0" y="-690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5.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57" Type="http://schemas.openxmlformats.org/officeDocument/2006/relationships/font" Target="fonts/font8.fntdata"/><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3.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font" Target="fonts/font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3844524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lt1"/>
              </a:solidFill>
              <a:latin typeface="Calibri"/>
              <a:ea typeface="Calibri"/>
              <a:cs typeface="Calibri"/>
              <a:sym typeface="Calibri"/>
            </a:endParaRPr>
          </a:p>
        </p:txBody>
      </p:sp>
      <p:sp>
        <p:nvSpPr>
          <p:cNvPr id="115" name="Shape 11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pl-PL" sz="1200" b="0" i="0" u="none" strike="noStrike" cap="none">
                <a:solidFill>
                  <a:schemeClr val="lt1"/>
                </a:solidFill>
                <a:latin typeface="Calibri"/>
                <a:ea typeface="Calibri"/>
                <a:cs typeface="Calibri"/>
                <a:sym typeface="Calibri"/>
              </a:rPr>
              <a:t>1</a:t>
            </a:fld>
            <a:endParaRPr lang="pl-PL"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792807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3" name="Shape 30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04" name="Shape 30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10</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03627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6" name="Shape 31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17" name="Shape 31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11</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683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1" name="Shape 34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42" name="Shape 34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12</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3164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9" name="Shape 32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30" name="Shape 33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13</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6654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7" name="Shape 36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68" name="Shape 36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14</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3302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4" name="Shape 35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55" name="Shape 35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15</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2878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Shape 3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0" name="Shape 3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81" name="Shape 3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16</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4083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4" name="Shape 39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95" name="Shape 39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17</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11576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19" name="Shape 41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20" name="Shape 42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18</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8686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Shape 4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1" name="Shape 4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32" name="Shape 4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19</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4976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A551E89F-DB85-40D6-9250-145E54BD44B7}" type="slidenum">
              <a:rPr lang="pl-PL" smtClean="0"/>
              <a:pPr/>
              <a:t>2</a:t>
            </a:fld>
            <a:endParaRPr lang="pl-PL"/>
          </a:p>
        </p:txBody>
      </p:sp>
    </p:spTree>
    <p:extLst>
      <p:ext uri="{BB962C8B-B14F-4D97-AF65-F5344CB8AC3E}">
        <p14:creationId xmlns:p14="http://schemas.microsoft.com/office/powerpoint/2010/main" val="4182485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Shape 4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4" name="Shape 44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45" name="Shape 44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20</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49436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Shape 4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6" name="Shape 45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57" name="Shape 45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21</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2560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69" name="Shape 46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70" name="Shape 47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22</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61705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Shape 4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94" name="Shape 49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95" name="Shape 49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23</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281731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Shape 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81" name="Shape 4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82" name="Shape 48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24</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6210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Shape 5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6" name="Shape 50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07" name="Shape 50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25</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2810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Shape 5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31" name="Shape 5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32" name="Shape 5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26</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05501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19" name="Shape 51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20" name="Shape 52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27</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01612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1" name="Shape 17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72" name="Shape 17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28</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41544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4" name="Shape 18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85" name="Shape 18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29</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5005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3" name="Shape 13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34" name="Shape 13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3</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89909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8" name="Shape 19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99" name="Shape 19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30</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6638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11" name="Shape 21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31</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40544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5" name="Shape 22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26" name="Shape 22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32</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99468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9" name="Shape 23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40" name="Shape 24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33</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064112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2" name="Shape 25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53" name="Shape 25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34</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209271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7" name="Shape 26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68" name="Shape 26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35</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57417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Shape 5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44" name="Shape 54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45" name="Shape 54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36</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30284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Shape 5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57" name="Shape 5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58" name="Shape 55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37</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76092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Shape 5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70" name="Shape 57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71" name="Shape 57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38</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17575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Shape 5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83" name="Shape 58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84" name="Shape 58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39</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1071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3" name="Shape 1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50288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Shape 5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96" name="Shape 59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97" name="Shape 59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40</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900764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Shape 6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20" name="Shape 62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21" name="Shape 62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41</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25380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Shape 6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32" name="Shape 63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33" name="Shape 63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42</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887770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Shape 6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81" name="Shape 6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82" name="Shape 68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43</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61281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Shape 6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93" name="Shape 69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94" name="Shape 69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44</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49768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Shape 7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07" name="Shape 70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708" name="Shape 70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45</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83176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Shape 7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21" name="Shape 72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722" name="Shape 72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46</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3172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1" name="Shape 15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52" name="Shape 15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5</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3128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1" name="Shape 1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62" name="Shape 1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6</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8166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6" name="Shape 40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07" name="Shape 40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7</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84456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9" name="Shape 27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80" name="Shape 28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8</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4424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1" name="Shape 29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92" name="Shape 29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9</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9271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pl-PL" smtClean="0"/>
              <a:t>Kliknij, aby edytować styl</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p>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pl-PL" sz="1200" b="0" i="0" u="none" strike="noStrike" cap="none" smtClean="0">
                <a:solidFill>
                  <a:schemeClr val="lt1"/>
                </a:solidFill>
                <a:latin typeface="Calibri"/>
                <a:ea typeface="Calibri"/>
                <a:cs typeface="Calibri"/>
                <a:sym typeface="Calibri"/>
              </a:rPr>
              <a:t>‹#›</a:t>
            </a:fld>
            <a:endParaRPr lang="pl-PL"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pl-PL" sz="1200" b="0" i="0" u="none" strike="noStrike" cap="none" smtClean="0">
                <a:solidFill>
                  <a:schemeClr val="lt1"/>
                </a:solidFill>
                <a:latin typeface="Calibri"/>
                <a:ea typeface="Calibri"/>
                <a:cs typeface="Calibri"/>
                <a:sym typeface="Calibri"/>
              </a:rPr>
              <a:t>‹#›</a:t>
            </a:fld>
            <a:endParaRPr lang="pl-PL" sz="1200" b="0" i="0" u="none" strike="noStrike" cap="none">
              <a:solidFill>
                <a:schemeClr val="lt1"/>
              </a:solidFill>
              <a:latin typeface="Calibri"/>
              <a:ea typeface="Calibri"/>
              <a:cs typeface="Calibri"/>
              <a:sym typeface="Calibri"/>
            </a:endParaRPr>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pl-PL" sz="1200" b="0" i="0" u="none" strike="noStrike" cap="none" smtClean="0">
                <a:solidFill>
                  <a:schemeClr val="lt1"/>
                </a:solidFill>
                <a:latin typeface="Calibri"/>
                <a:ea typeface="Calibri"/>
                <a:cs typeface="Calibri"/>
                <a:sym typeface="Calibri"/>
              </a:rPr>
              <a:t>‹#›</a:t>
            </a:fld>
            <a:endParaRPr lang="pl-PL" sz="1200" b="0" i="0" u="none" strike="noStrike" cap="none">
              <a:solidFill>
                <a:schemeClr val="lt1"/>
              </a:solidFill>
              <a:latin typeface="Calibri"/>
              <a:ea typeface="Calibri"/>
              <a:cs typeface="Calibri"/>
              <a:sym typeface="Calibri"/>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pl-PL" smtClean="0"/>
              <a:t>Kliknij, aby edytować styl</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pl-PL" smtClean="0"/>
              <a:t>Kliknij, aby edytować styl</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p>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smtClean="0">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Tree>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smtClean="0">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
        <p:nvSpPr>
          <p:cNvPr id="7" name="Title 6"/>
          <p:cNvSpPr>
            <a:spLocks noGrp="1"/>
          </p:cNvSpPr>
          <p:nvPr>
            <p:ph type="title"/>
          </p:nvPr>
        </p:nvSpPr>
        <p:spPr/>
        <p:txBody>
          <a:bodyPr/>
          <a:lstStyle/>
          <a:p>
            <a:r>
              <a:rPr lang="pl-PL" smtClean="0"/>
              <a:t>Kliknij, aby edytować styl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pl-PL" smtClean="0"/>
              <a:t>Kliknij, aby edytować styl</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pl-PL" sz="1200" b="0" i="0" u="none" strike="noStrike" cap="none" smtClean="0">
                <a:solidFill>
                  <a:schemeClr val="lt1"/>
                </a:solidFill>
                <a:latin typeface="Calibri"/>
                <a:ea typeface="Calibri"/>
                <a:cs typeface="Calibri"/>
                <a:sym typeface="Calibri"/>
              </a:rPr>
              <a:t>‹#›</a:t>
            </a:fld>
            <a:endParaRPr lang="pl-PL"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5" name="Date Placeholder 4"/>
          <p:cNvSpPr>
            <a:spLocks noGrp="1"/>
          </p:cNvSpPr>
          <p:nvPr>
            <p:ph type="dt" sz="half" idx="10"/>
          </p:nvPr>
        </p:nvSpPr>
        <p:spPr/>
        <p:txBody>
          <a:bodyPr/>
          <a:lstStyle/>
          <a:p>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smtClean="0">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
        <p:nvSpPr>
          <p:cNvPr id="9" name="Content Placeholder 8"/>
          <p:cNvSpPr>
            <a:spLocks noGrp="1"/>
          </p:cNvSpPr>
          <p:nvPr>
            <p:ph sz="quarter" idx="13"/>
          </p:nvPr>
        </p:nvSpPr>
        <p:spPr>
          <a:xfrm>
            <a:off x="676655" y="2679192"/>
            <a:ext cx="3822192" cy="34472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smtClean="0"/>
              <a:t>Kliknij, aby edytować styl</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smtClean="0">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Date Placeholder 2"/>
          <p:cNvSpPr>
            <a:spLocks noGrp="1"/>
          </p:cNvSpPr>
          <p:nvPr>
            <p:ph type="dt" sz="half" idx="10"/>
          </p:nvPr>
        </p:nvSpPr>
        <p:spPr/>
        <p:txBody>
          <a:bodyPr/>
          <a:lstStyle/>
          <a:p>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smtClean="0">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smtClean="0">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smtClean="0">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pl-PL" smtClean="0"/>
              <a:t>Kliknij, aby edytować styl</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pl-PL" sz="1200" b="0" i="0" u="none" strike="noStrike" cap="none" smtClean="0">
                <a:solidFill>
                  <a:schemeClr val="lt1"/>
                </a:solidFill>
                <a:latin typeface="Calibri"/>
                <a:ea typeface="Calibri"/>
                <a:cs typeface="Calibri"/>
                <a:sym typeface="Calibri"/>
              </a:rPr>
              <a:t>‹#›</a:t>
            </a:fld>
            <a:endParaRPr lang="pl-PL" sz="1200" b="0" i="0" u="none" strike="noStrike" cap="none">
              <a:solidFill>
                <a:schemeClr val="lt1"/>
              </a:solidFill>
              <a:latin typeface="Calibri"/>
              <a:ea typeface="Calibri"/>
              <a:cs typeface="Calibri"/>
              <a:sym typeface="Calibri"/>
            </a:endParaRPr>
          </a:p>
        </p:txBody>
      </p:sp>
      <p:sp>
        <p:nvSpPr>
          <p:cNvPr id="7" name="Title 6"/>
          <p:cNvSpPr>
            <a:spLocks noGrp="1"/>
          </p:cNvSpPr>
          <p:nvPr>
            <p:ph type="title"/>
          </p:nvPr>
        </p:nvSpPr>
        <p:spPr/>
        <p:txBody>
          <a:bodyPr/>
          <a:lstStyle/>
          <a:p>
            <a:r>
              <a:rPr lang="pl-PL" smtClean="0"/>
              <a:t>Kliknij, aby edytować styl</a:t>
            </a:r>
            <a:endParaRPr lang="en-US"/>
          </a:p>
        </p:txBody>
      </p:sp>
    </p:spTree>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pl-PL" smtClean="0"/>
              <a:t>Kliknij, aby edytować styl</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smtClean="0">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smtClean="0">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smtClean="0">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pl-PL" smtClean="0"/>
              <a:t>Kliknij, aby edytować styl</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cSld name="Tytuł, zawartość i 2 elementy zawartości">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41" name="Shape 41"/>
          <p:cNvSpPr txBox="1">
            <a:spLocks noGrp="1"/>
          </p:cNvSpPr>
          <p:nvPr>
            <p:ph type="body" idx="1"/>
          </p:nvPr>
        </p:nvSpPr>
        <p:spPr>
          <a:xfrm>
            <a:off x="457200" y="1600200"/>
            <a:ext cx="4038598" cy="4525963"/>
          </a:xfrm>
          <a:prstGeom prst="rect">
            <a:avLst/>
          </a:prstGeom>
          <a:noFill/>
          <a:ln>
            <a:noFill/>
          </a:ln>
        </p:spPr>
        <p:txBody>
          <a:bodyPr lIns="91425" tIns="91425" rIns="91425" bIns="91425" anchor="t" anchorCtr="0"/>
          <a:lstStyle>
            <a:lvl1pPr marL="438912" marR="0" lvl="0" indent="-9652" algn="l" rtl="0">
              <a:lnSpc>
                <a:spcPct val="100000"/>
              </a:lnSpc>
              <a:spcBef>
                <a:spcPts val="0"/>
              </a:spcBef>
              <a:spcAft>
                <a:spcPts val="0"/>
              </a:spcAft>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38100" algn="l" rtl="0">
              <a:lnSpc>
                <a:spcPct val="100000"/>
              </a:lnSpc>
              <a:spcBef>
                <a:spcPts val="560"/>
              </a:spcBef>
              <a:spcAft>
                <a:spcPts val="0"/>
              </a:spcAft>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70103" algn="l" rtl="0">
              <a:lnSpc>
                <a:spcPct val="100000"/>
              </a:lnSpc>
              <a:spcBef>
                <a:spcPts val="480"/>
              </a:spcBef>
              <a:spcAft>
                <a:spcPts val="0"/>
              </a:spcAft>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6547" algn="l" rtl="0">
              <a:lnSpc>
                <a:spcPct val="100000"/>
              </a:lnSpc>
              <a:spcBef>
                <a:spcPts val="400"/>
              </a:spcBef>
              <a:spcAft>
                <a:spcPts val="0"/>
              </a:spcAft>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59436" algn="l" rtl="0">
              <a:lnSpc>
                <a:spcPct val="100000"/>
              </a:lnSpc>
              <a:spcBef>
                <a:spcPts val="400"/>
              </a:spcBef>
              <a:spcAft>
                <a:spcPts val="0"/>
              </a:spcAft>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1467" algn="l" rtl="0">
              <a:lnSpc>
                <a:spcPct val="100000"/>
              </a:lnSpc>
              <a:spcBef>
                <a:spcPts val="400"/>
              </a:spcBef>
              <a:spcAft>
                <a:spcPts val="0"/>
              </a:spcAft>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38100" algn="l" rtl="0">
              <a:lnSpc>
                <a:spcPct val="100000"/>
              </a:lnSpc>
              <a:spcBef>
                <a:spcPts val="360"/>
              </a:spcBef>
              <a:spcAft>
                <a:spcPts val="0"/>
              </a:spcAft>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40132" algn="l" rtl="0">
              <a:lnSpc>
                <a:spcPct val="100000"/>
              </a:lnSpc>
              <a:spcBef>
                <a:spcPts val="360"/>
              </a:spcBef>
              <a:spcAft>
                <a:spcPts val="0"/>
              </a:spcAft>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42164" algn="l" rtl="0">
              <a:lnSpc>
                <a:spcPct val="100000"/>
              </a:lnSpc>
              <a:spcBef>
                <a:spcPts val="360"/>
              </a:spcBef>
              <a:spcAft>
                <a:spcPts val="0"/>
              </a:spcAft>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body" idx="2"/>
          </p:nvPr>
        </p:nvSpPr>
        <p:spPr>
          <a:xfrm>
            <a:off x="4648200" y="1600200"/>
            <a:ext cx="4038598" cy="2185988"/>
          </a:xfrm>
          <a:prstGeom prst="rect">
            <a:avLst/>
          </a:prstGeom>
          <a:noFill/>
          <a:ln>
            <a:noFill/>
          </a:ln>
        </p:spPr>
        <p:txBody>
          <a:bodyPr lIns="91425" tIns="91425" rIns="91425" bIns="91425" anchor="t" anchorCtr="0"/>
          <a:lstStyle>
            <a:lvl1pPr marL="438912" marR="0" lvl="0" indent="-9652" algn="l" rtl="0">
              <a:lnSpc>
                <a:spcPct val="100000"/>
              </a:lnSpc>
              <a:spcBef>
                <a:spcPts val="0"/>
              </a:spcBef>
              <a:spcAft>
                <a:spcPts val="0"/>
              </a:spcAft>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38100" algn="l" rtl="0">
              <a:lnSpc>
                <a:spcPct val="100000"/>
              </a:lnSpc>
              <a:spcBef>
                <a:spcPts val="560"/>
              </a:spcBef>
              <a:spcAft>
                <a:spcPts val="0"/>
              </a:spcAft>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70103" algn="l" rtl="0">
              <a:lnSpc>
                <a:spcPct val="100000"/>
              </a:lnSpc>
              <a:spcBef>
                <a:spcPts val="480"/>
              </a:spcBef>
              <a:spcAft>
                <a:spcPts val="0"/>
              </a:spcAft>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6547" algn="l" rtl="0">
              <a:lnSpc>
                <a:spcPct val="100000"/>
              </a:lnSpc>
              <a:spcBef>
                <a:spcPts val="400"/>
              </a:spcBef>
              <a:spcAft>
                <a:spcPts val="0"/>
              </a:spcAft>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59436" algn="l" rtl="0">
              <a:lnSpc>
                <a:spcPct val="100000"/>
              </a:lnSpc>
              <a:spcBef>
                <a:spcPts val="400"/>
              </a:spcBef>
              <a:spcAft>
                <a:spcPts val="0"/>
              </a:spcAft>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1467" algn="l" rtl="0">
              <a:lnSpc>
                <a:spcPct val="100000"/>
              </a:lnSpc>
              <a:spcBef>
                <a:spcPts val="400"/>
              </a:spcBef>
              <a:spcAft>
                <a:spcPts val="0"/>
              </a:spcAft>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38100" algn="l" rtl="0">
              <a:lnSpc>
                <a:spcPct val="100000"/>
              </a:lnSpc>
              <a:spcBef>
                <a:spcPts val="360"/>
              </a:spcBef>
              <a:spcAft>
                <a:spcPts val="0"/>
              </a:spcAft>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40132" algn="l" rtl="0">
              <a:lnSpc>
                <a:spcPct val="100000"/>
              </a:lnSpc>
              <a:spcBef>
                <a:spcPts val="360"/>
              </a:spcBef>
              <a:spcAft>
                <a:spcPts val="0"/>
              </a:spcAft>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42164" algn="l" rtl="0">
              <a:lnSpc>
                <a:spcPct val="100000"/>
              </a:lnSpc>
              <a:spcBef>
                <a:spcPts val="360"/>
              </a:spcBef>
              <a:spcAft>
                <a:spcPts val="0"/>
              </a:spcAft>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3"/>
          </p:nvPr>
        </p:nvSpPr>
        <p:spPr>
          <a:xfrm>
            <a:off x="4648200" y="3938587"/>
            <a:ext cx="4038598" cy="2187574"/>
          </a:xfrm>
          <a:prstGeom prst="rect">
            <a:avLst/>
          </a:prstGeom>
          <a:noFill/>
          <a:ln>
            <a:noFill/>
          </a:ln>
        </p:spPr>
        <p:txBody>
          <a:bodyPr lIns="91425" tIns="91425" rIns="91425" bIns="91425" anchor="t" anchorCtr="0"/>
          <a:lstStyle>
            <a:lvl1pPr marL="438912" marR="0" lvl="0" indent="-9652" algn="l" rtl="0">
              <a:lnSpc>
                <a:spcPct val="100000"/>
              </a:lnSpc>
              <a:spcBef>
                <a:spcPts val="0"/>
              </a:spcBef>
              <a:spcAft>
                <a:spcPts val="0"/>
              </a:spcAft>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38100" algn="l" rtl="0">
              <a:lnSpc>
                <a:spcPct val="100000"/>
              </a:lnSpc>
              <a:spcBef>
                <a:spcPts val="560"/>
              </a:spcBef>
              <a:spcAft>
                <a:spcPts val="0"/>
              </a:spcAft>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70103" algn="l" rtl="0">
              <a:lnSpc>
                <a:spcPct val="100000"/>
              </a:lnSpc>
              <a:spcBef>
                <a:spcPts val="480"/>
              </a:spcBef>
              <a:spcAft>
                <a:spcPts val="0"/>
              </a:spcAft>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6547" algn="l" rtl="0">
              <a:lnSpc>
                <a:spcPct val="100000"/>
              </a:lnSpc>
              <a:spcBef>
                <a:spcPts val="400"/>
              </a:spcBef>
              <a:spcAft>
                <a:spcPts val="0"/>
              </a:spcAft>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59436" algn="l" rtl="0">
              <a:lnSpc>
                <a:spcPct val="100000"/>
              </a:lnSpc>
              <a:spcBef>
                <a:spcPts val="400"/>
              </a:spcBef>
              <a:spcAft>
                <a:spcPts val="0"/>
              </a:spcAft>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1467" algn="l" rtl="0">
              <a:lnSpc>
                <a:spcPct val="100000"/>
              </a:lnSpc>
              <a:spcBef>
                <a:spcPts val="400"/>
              </a:spcBef>
              <a:spcAft>
                <a:spcPts val="0"/>
              </a:spcAft>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38100" algn="l" rtl="0">
              <a:lnSpc>
                <a:spcPct val="100000"/>
              </a:lnSpc>
              <a:spcBef>
                <a:spcPts val="360"/>
              </a:spcBef>
              <a:spcAft>
                <a:spcPts val="0"/>
              </a:spcAft>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40132" algn="l" rtl="0">
              <a:lnSpc>
                <a:spcPct val="100000"/>
              </a:lnSpc>
              <a:spcBef>
                <a:spcPts val="360"/>
              </a:spcBef>
              <a:spcAft>
                <a:spcPts val="0"/>
              </a:spcAft>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42164" algn="l" rtl="0">
              <a:lnSpc>
                <a:spcPct val="100000"/>
              </a:lnSpc>
              <a:spcBef>
                <a:spcPts val="360"/>
              </a:spcBef>
              <a:spcAft>
                <a:spcPts val="0"/>
              </a:spcAft>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dt" idx="10"/>
          </p:nvPr>
        </p:nvSpPr>
        <p:spPr>
          <a:xfrm>
            <a:off x="457200" y="6245225"/>
            <a:ext cx="2133598" cy="47624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14141"/>
              </a:buClr>
              <a:buFont typeface="Calibri"/>
              <a:buNone/>
              <a:defRPr sz="1200" b="0" i="0" u="none" strike="noStrike" cap="none">
                <a:solidFill>
                  <a:srgbClr val="41414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ftr" idx="11"/>
          </p:nvPr>
        </p:nvSpPr>
        <p:spPr>
          <a:xfrm>
            <a:off x="3124200" y="6245225"/>
            <a:ext cx="2895600" cy="47624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14141"/>
              </a:buClr>
              <a:buFont typeface="Calibri"/>
              <a:buNone/>
              <a:defRPr sz="1200" b="0" i="0" u="none" strike="noStrike" cap="none">
                <a:solidFill>
                  <a:srgbClr val="41414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sldNum" idx="12"/>
          </p:nvPr>
        </p:nvSpPr>
        <p:spPr>
          <a:xfrm>
            <a:off x="6553200" y="6245225"/>
            <a:ext cx="2133598" cy="476249"/>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pl-PL" smtClean="0"/>
              <a:t>Kliknij, aby edytować styl</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pl-PL" sz="1200" b="0" i="0" u="none" strike="noStrike" cap="none" smtClean="0">
                <a:solidFill>
                  <a:schemeClr val="lt1"/>
                </a:solidFill>
                <a:latin typeface="Calibri"/>
                <a:ea typeface="Calibri"/>
                <a:cs typeface="Calibri"/>
                <a:sym typeface="Calibri"/>
              </a:rPr>
              <a:t>‹#›</a:t>
            </a:fld>
            <a:endParaRPr lang="pl-PL" sz="1200" b="0" i="0" u="none" strike="noStrike" cap="none">
              <a:solidFill>
                <a:schemeClr val="lt1"/>
              </a:solidFill>
              <a:latin typeface="Calibri"/>
              <a:ea typeface="Calibri"/>
              <a:cs typeface="Calibri"/>
              <a:sym typeface="Calibri"/>
            </a:endParaRPr>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5" name="Date Placeholder 4"/>
          <p:cNvSpPr>
            <a:spLocks noGrp="1"/>
          </p:cNvSpPr>
          <p:nvPr>
            <p:ph type="dt" sz="half" idx="10"/>
          </p:nvPr>
        </p:nvSpPr>
        <p:spPr/>
        <p:txBody>
          <a:bodyPr/>
          <a:lstStyle/>
          <a:p>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pl-PL" sz="1200" b="0" i="0" u="none" strike="noStrike" cap="none" smtClean="0">
                <a:solidFill>
                  <a:schemeClr val="lt1"/>
                </a:solidFill>
                <a:latin typeface="Calibri"/>
                <a:ea typeface="Calibri"/>
                <a:cs typeface="Calibri"/>
                <a:sym typeface="Calibri"/>
              </a:rPr>
              <a:t>‹#›</a:t>
            </a:fld>
            <a:endParaRPr lang="pl-PL" sz="1200" b="0" i="0" u="none" strike="noStrike" cap="none">
              <a:solidFill>
                <a:schemeClr val="lt1"/>
              </a:solidFill>
              <a:latin typeface="Calibri"/>
              <a:ea typeface="Calibri"/>
              <a:cs typeface="Calibri"/>
              <a:sym typeface="Calibri"/>
            </a:endParaRPr>
          </a:p>
        </p:txBody>
      </p:sp>
      <p:sp>
        <p:nvSpPr>
          <p:cNvPr id="9" name="Content Placeholder 8"/>
          <p:cNvSpPr>
            <a:spLocks noGrp="1"/>
          </p:cNvSpPr>
          <p:nvPr>
            <p:ph sz="quarter" idx="13"/>
          </p:nvPr>
        </p:nvSpPr>
        <p:spPr>
          <a:xfrm>
            <a:off x="676655" y="2679192"/>
            <a:ext cx="3822192" cy="34472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smtClean="0"/>
              <a:t>Kliknij, aby edytować styl</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pl-PL" sz="1200" b="0" i="0" u="none" strike="noStrike" cap="none" smtClean="0">
                <a:solidFill>
                  <a:schemeClr val="lt1"/>
                </a:solidFill>
                <a:latin typeface="Calibri"/>
                <a:ea typeface="Calibri"/>
                <a:cs typeface="Calibri"/>
                <a:sym typeface="Calibri"/>
              </a:rPr>
              <a:t>‹#›</a:t>
            </a:fld>
            <a:endParaRPr lang="pl-PL" sz="1200" b="0" i="0" u="none" strike="noStrike" cap="none">
              <a:solidFill>
                <a:schemeClr val="lt1"/>
              </a:solidFill>
              <a:latin typeface="Calibri"/>
              <a:ea typeface="Calibri"/>
              <a:cs typeface="Calibri"/>
              <a:sym typeface="Calibri"/>
            </a:endParaRPr>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Date Placeholder 2"/>
          <p:cNvSpPr>
            <a:spLocks noGrp="1"/>
          </p:cNvSpPr>
          <p:nvPr>
            <p:ph type="dt" sz="half" idx="10"/>
          </p:nvPr>
        </p:nvSpPr>
        <p:spPr/>
        <p:txBody>
          <a:bodyPr/>
          <a:lstStyle/>
          <a:p>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pl-PL" sz="1200" b="0" i="0" u="none" strike="noStrike" cap="none" smtClean="0">
                <a:solidFill>
                  <a:schemeClr val="lt1"/>
                </a:solidFill>
                <a:latin typeface="Calibri"/>
                <a:ea typeface="Calibri"/>
                <a:cs typeface="Calibri"/>
                <a:sym typeface="Calibri"/>
              </a:rPr>
              <a:t>‹#›</a:t>
            </a:fld>
            <a:endParaRPr lang="pl-PL" sz="1200" b="0" i="0" u="none" strike="noStrike" cap="none">
              <a:solidFill>
                <a:schemeClr val="lt1"/>
              </a:solidFill>
              <a:latin typeface="Calibri"/>
              <a:ea typeface="Calibri"/>
              <a:cs typeface="Calibri"/>
              <a:sym typeface="Calibri"/>
            </a:endParaRPr>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pl-PL" sz="1200" b="0" i="0" u="none" strike="noStrike" cap="none" smtClean="0">
                <a:solidFill>
                  <a:schemeClr val="lt1"/>
                </a:solidFill>
                <a:latin typeface="Calibri"/>
                <a:ea typeface="Calibri"/>
                <a:cs typeface="Calibri"/>
                <a:sym typeface="Calibri"/>
              </a:rPr>
              <a:t>‹#›</a:t>
            </a:fld>
            <a:endParaRPr lang="pl-PL" sz="1200" b="0" i="0" u="none" strike="noStrike" cap="none">
              <a:solidFill>
                <a:schemeClr val="lt1"/>
              </a:solidFill>
              <a:latin typeface="Calibri"/>
              <a:ea typeface="Calibri"/>
              <a:cs typeface="Calibri"/>
              <a:sym typeface="Calibri"/>
            </a:endParaRPr>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pl-PL" sz="1200" b="0" i="0" u="none" strike="noStrike" cap="none" smtClean="0">
                <a:solidFill>
                  <a:schemeClr val="lt1"/>
                </a:solidFill>
                <a:latin typeface="Calibri"/>
                <a:ea typeface="Calibri"/>
                <a:cs typeface="Calibri"/>
                <a:sym typeface="Calibri"/>
              </a:rPr>
              <a:t>‹#›</a:t>
            </a:fld>
            <a:endParaRPr lang="pl-PL" sz="1200" b="0" i="0" u="none" strike="noStrike" cap="none">
              <a:solidFill>
                <a:schemeClr val="lt1"/>
              </a:solidFill>
              <a:latin typeface="Calibri"/>
              <a:ea typeface="Calibri"/>
              <a:cs typeface="Calibri"/>
              <a:sym typeface="Calibri"/>
            </a:endParaRP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pl-PL" smtClean="0"/>
              <a:t>Kliknij, aby edytować styl</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pl-PL" smtClean="0"/>
              <a:t>Kliknij, aby edytować styl</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pl-PL" sz="1200" b="0" i="0" u="none" strike="noStrike" cap="none" smtClean="0">
                <a:solidFill>
                  <a:schemeClr val="lt1"/>
                </a:solidFill>
                <a:latin typeface="Calibri"/>
                <a:ea typeface="Calibri"/>
                <a:cs typeface="Calibri"/>
                <a:sym typeface="Calibri"/>
              </a:rPr>
              <a:t>‹#›</a:t>
            </a:fld>
            <a:endParaRPr lang="pl-PL" sz="1200" b="0" i="0" u="none" strike="noStrike" cap="none">
              <a:solidFill>
                <a:schemeClr val="lt1"/>
              </a:solidFill>
              <a:latin typeface="Calibri"/>
              <a:ea typeface="Calibri"/>
              <a:cs typeface="Calibri"/>
              <a:sym typeface="Calibri"/>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pl-PL" smtClean="0"/>
              <a:t>Kliknij, aby edytować styl</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endParaRPr lang="pl-PL"/>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pl-PL"/>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pl-PL" sz="1200" b="0" i="0" u="none" strike="noStrike" cap="none" smtClean="0">
                <a:solidFill>
                  <a:schemeClr val="lt1"/>
                </a:solidFill>
                <a:latin typeface="Calibri"/>
                <a:ea typeface="Calibri"/>
                <a:cs typeface="Calibri"/>
                <a:sym typeface="Calibri"/>
              </a:rPr>
              <a:t>‹#›</a:t>
            </a:fld>
            <a:endParaRPr lang="pl-PL" sz="1200" b="0" i="0" u="none" strike="noStrike" cap="none">
              <a:solidFill>
                <a:schemeClr val="lt1"/>
              </a:solidFill>
              <a:latin typeface="Calibri"/>
              <a:ea typeface="Calibri"/>
              <a:cs typeface="Calibri"/>
              <a:sym typeface="Calibri"/>
            </a:endParaRP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pl-PL" smtClean="0"/>
              <a:t>Kliknij, aby edytować styl</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endParaRPr lang="pl-PL"/>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pl-PL"/>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smtClean="0">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20.jpg"/><Relationship Id="rId4" Type="http://schemas.openxmlformats.org/officeDocument/2006/relationships/image" Target="../media/image19.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1.xml"/><Relationship Id="rId1" Type="http://schemas.openxmlformats.org/officeDocument/2006/relationships/slideLayout" Target="../slideLayouts/slideLayout23.xml"/><Relationship Id="rId4" Type="http://schemas.openxmlformats.org/officeDocument/2006/relationships/image" Target="../media/image22.jpg"/></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2.xml"/><Relationship Id="rId1" Type="http://schemas.openxmlformats.org/officeDocument/2006/relationships/slideLayout" Target="../slideLayouts/slideLayout23.xml"/><Relationship Id="rId4" Type="http://schemas.openxmlformats.org/officeDocument/2006/relationships/image" Target="../media/image24.jpg"/></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4.xml"/><Relationship Id="rId1" Type="http://schemas.openxmlformats.org/officeDocument/2006/relationships/slideLayout" Target="../slideLayouts/slideLayout23.xml"/><Relationship Id="rId4" Type="http://schemas.openxmlformats.org/officeDocument/2006/relationships/image" Target="../media/image26.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4.xml"/><Relationship Id="rId1" Type="http://schemas.openxmlformats.org/officeDocument/2006/relationships/slideLayout" Target="../slideLayouts/slideLayout23.xml"/><Relationship Id="rId4" Type="http://schemas.openxmlformats.org/officeDocument/2006/relationships/image" Target="../media/image32.jpg"/></Relationships>
</file>

<file path=ppt/slides/_rels/slide4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5.xml"/><Relationship Id="rId1" Type="http://schemas.openxmlformats.org/officeDocument/2006/relationships/slideLayout" Target="../slideLayouts/slideLayout23.xml"/><Relationship Id="rId4" Type="http://schemas.openxmlformats.org/officeDocument/2006/relationships/image" Target="../media/image34.jpg"/></Relationships>
</file>

<file path=ppt/slides/_rels/slide4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6.xml"/><Relationship Id="rId1" Type="http://schemas.openxmlformats.org/officeDocument/2006/relationships/slideLayout" Target="../slideLayouts/slideLayout23.xml"/><Relationship Id="rId4" Type="http://schemas.openxmlformats.org/officeDocument/2006/relationships/image" Target="../media/image36.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ctrTitle"/>
          </p:nvPr>
        </p:nvSpPr>
        <p:spPr>
          <a:xfrm>
            <a:off x="17883" y="2492896"/>
            <a:ext cx="9144000" cy="1080120"/>
          </a:xfrm>
          <a:prstGeom prst="rect">
            <a:avLst/>
          </a:prstGeom>
          <a:noFill/>
          <a:ln>
            <a:noFill/>
          </a:ln>
        </p:spPr>
        <p:txBody>
          <a:bodyPr lIns="91425" tIns="0" rIns="45700" bIns="0" anchor="ctr" anchorCtr="0">
            <a:noAutofit/>
          </a:bodyPr>
          <a:lstStyle/>
          <a:p>
            <a:pPr marL="0" marR="0" lvl="0" indent="0" algn="ctr" rtl="0">
              <a:lnSpc>
                <a:spcPct val="100000"/>
              </a:lnSpc>
              <a:spcBef>
                <a:spcPts val="0"/>
              </a:spcBef>
              <a:spcAft>
                <a:spcPts val="0"/>
              </a:spcAft>
              <a:buClr>
                <a:srgbClr val="FFC700"/>
              </a:buClr>
              <a:buSzPct val="25000"/>
              <a:buFont typeface="Arial Black"/>
              <a:buNone/>
            </a:pPr>
            <a:r>
              <a:rPr lang="pl-PL" sz="2880" b="1" i="0" u="none" strike="noStrike" cap="none" dirty="0">
                <a:solidFill>
                  <a:srgbClr val="FFC700"/>
                </a:solidFill>
                <a:latin typeface="Arial Black"/>
                <a:ea typeface="Arial Black"/>
                <a:cs typeface="Arial Black"/>
                <a:sym typeface="Arial Black"/>
              </a:rPr>
              <a:t>TEMAT </a:t>
            </a:r>
            <a:r>
              <a:rPr lang="pl-PL" sz="2880" b="1" i="0" u="none" strike="noStrike" cap="none" dirty="0" smtClean="0">
                <a:solidFill>
                  <a:srgbClr val="FFC700"/>
                </a:solidFill>
                <a:latin typeface="Arial Black"/>
                <a:ea typeface="Arial Black"/>
                <a:cs typeface="Arial Black"/>
                <a:sym typeface="Arial Black"/>
              </a:rPr>
              <a:t>5: </a:t>
            </a:r>
            <a:r>
              <a:rPr lang="pl-PL" sz="2880" b="1" i="0" u="none" strike="noStrike" cap="none" dirty="0">
                <a:solidFill>
                  <a:srgbClr val="FFC700"/>
                </a:solidFill>
                <a:latin typeface="Calibri"/>
                <a:ea typeface="Calibri"/>
                <a:cs typeface="Calibri"/>
                <a:sym typeface="Calibri"/>
              </a:rPr>
              <a:t/>
            </a:r>
            <a:br>
              <a:rPr lang="pl-PL" sz="2880" b="1" i="0" u="none" strike="noStrike" cap="none" dirty="0">
                <a:solidFill>
                  <a:srgbClr val="FFC700"/>
                </a:solidFill>
                <a:latin typeface="Calibri"/>
                <a:ea typeface="Calibri"/>
                <a:cs typeface="Calibri"/>
                <a:sym typeface="Calibri"/>
              </a:rPr>
            </a:br>
            <a:r>
              <a:rPr lang="pl-PL" sz="4400" b="1" i="0" u="none" strike="noStrike" cap="none" dirty="0">
                <a:solidFill>
                  <a:srgbClr val="FFC700"/>
                </a:solidFill>
                <a:latin typeface="Calibri"/>
                <a:ea typeface="Calibri"/>
                <a:cs typeface="Calibri"/>
                <a:sym typeface="Calibri"/>
              </a:rPr>
              <a:t>Drabiny </a:t>
            </a:r>
            <a:r>
              <a:rPr lang="pl-PL" sz="4400" b="1" i="0" u="none" strike="noStrike" cap="none" dirty="0" smtClean="0">
                <a:solidFill>
                  <a:srgbClr val="FFC700"/>
                </a:solidFill>
                <a:latin typeface="Calibri"/>
                <a:ea typeface="Calibri"/>
                <a:cs typeface="Calibri"/>
                <a:sym typeface="Calibri"/>
              </a:rPr>
              <a:t>pożarnicze przenośne</a:t>
            </a:r>
            <a:endParaRPr lang="pl-PL" sz="4400" b="1" i="0" u="none" strike="noStrike" cap="none" dirty="0">
              <a:solidFill>
                <a:srgbClr val="FFC700"/>
              </a:solidFill>
              <a:latin typeface="Calibri"/>
              <a:ea typeface="Calibri"/>
              <a:cs typeface="Calibri"/>
              <a:sym typeface="Calibri"/>
            </a:endParaRPr>
          </a:p>
        </p:txBody>
      </p:sp>
      <p:sp>
        <p:nvSpPr>
          <p:cNvPr id="120" name="Shape 120"/>
          <p:cNvSpPr txBox="1"/>
          <p:nvPr/>
        </p:nvSpPr>
        <p:spPr>
          <a:xfrm>
            <a:off x="2025948" y="404767"/>
            <a:ext cx="6984776" cy="936103"/>
          </a:xfrm>
          <a:prstGeom prst="rect">
            <a:avLst/>
          </a:prstGeom>
          <a:noFill/>
          <a:ln>
            <a:noFill/>
          </a:ln>
        </p:spPr>
        <p:txBody>
          <a:bodyPr lIns="91425" tIns="0" rIns="45700" bIns="0" anchor="ctr" anchorCtr="0">
            <a:noAutofit/>
          </a:bodyPr>
          <a:lstStyle/>
          <a:p>
            <a:pPr lvl="0" algn="ctr">
              <a:buClr>
                <a:srgbClr val="FFC700"/>
              </a:buClr>
              <a:buSzPct val="25000"/>
            </a:pPr>
            <a:r>
              <a:rPr lang="pl-PL" sz="3330" b="1" dirty="0">
                <a:solidFill>
                  <a:srgbClr val="FFC700"/>
                </a:solidFill>
                <a:latin typeface="Calibri"/>
                <a:ea typeface="Calibri"/>
                <a:cs typeface="Calibri"/>
                <a:sym typeface="Calibri"/>
              </a:rPr>
              <a:t> SZKOLENIE  PODSTAWOWE </a:t>
            </a:r>
            <a:br>
              <a:rPr lang="pl-PL" sz="3330" b="1" dirty="0">
                <a:solidFill>
                  <a:srgbClr val="FFC700"/>
                </a:solidFill>
                <a:latin typeface="Calibri"/>
                <a:ea typeface="Calibri"/>
                <a:cs typeface="Calibri"/>
                <a:sym typeface="Calibri"/>
              </a:rPr>
            </a:br>
            <a:r>
              <a:rPr lang="pl-PL" sz="3330" b="1" dirty="0">
                <a:solidFill>
                  <a:srgbClr val="FFC700"/>
                </a:solidFill>
                <a:latin typeface="Calibri"/>
                <a:ea typeface="Calibri"/>
                <a:cs typeface="Calibri"/>
                <a:sym typeface="Calibri"/>
              </a:rPr>
              <a:t>STRAŻAKÓW RATOWNIKÓW OSP</a:t>
            </a:r>
            <a:endParaRPr lang="pl-PL" sz="3330" b="1" i="0" u="none" strike="noStrike" cap="none" dirty="0">
              <a:solidFill>
                <a:srgbClr val="FFC700"/>
              </a:solidFill>
              <a:latin typeface="Calibri"/>
              <a:ea typeface="Calibri"/>
              <a:cs typeface="Calibri"/>
              <a:sym typeface="Calibri"/>
            </a:endParaRPr>
          </a:p>
        </p:txBody>
      </p:sp>
      <p:sp>
        <p:nvSpPr>
          <p:cNvPr id="2" name="Podtytuł 1"/>
          <p:cNvSpPr>
            <a:spLocks noGrp="1"/>
          </p:cNvSpPr>
          <p:nvPr>
            <p:ph type="subTitle" idx="1"/>
          </p:nvPr>
        </p:nvSpPr>
        <p:spPr/>
        <p:txBody>
          <a:bodyPr/>
          <a:lstStyle/>
          <a:p>
            <a:endParaRPr lang="pl-PL"/>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Shape 306"/>
          <p:cNvSpPr txBox="1">
            <a:spLocks noGrp="1"/>
          </p:cNvSpPr>
          <p:nvPr>
            <p:ph type="title"/>
          </p:nvPr>
        </p:nvSpPr>
        <p:spPr>
          <a:xfrm>
            <a:off x="1643041" y="285728"/>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Typy drabin najczęściej stosowanych                   w działaniach ratowniczych</a:t>
            </a:r>
          </a:p>
        </p:txBody>
      </p:sp>
      <p:sp>
        <p:nvSpPr>
          <p:cNvPr id="309" name="Shape 309"/>
          <p:cNvSpPr txBox="1">
            <a:spLocks noGrp="1"/>
          </p:cNvSpPr>
          <p:nvPr>
            <p:ph type="body" idx="1"/>
          </p:nvPr>
        </p:nvSpPr>
        <p:spPr>
          <a:xfrm>
            <a:off x="107504" y="1500174"/>
            <a:ext cx="8921000" cy="5143535"/>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400" b="1" i="0" u="none" strike="noStrike" cap="none">
                <a:solidFill>
                  <a:schemeClr val="dk1"/>
                </a:solidFill>
                <a:latin typeface="Calibri"/>
                <a:ea typeface="Calibri"/>
                <a:cs typeface="Calibri"/>
                <a:sym typeface="Calibri"/>
              </a:rPr>
              <a:t>Drabina ratownicza, nasadkowa, dwuosobowa DN 2,7</a:t>
            </a: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Przęsła drabiny można łączyć maksymalnie                                                                 w zestawy czteroprzęsłowe.</a:t>
            </a:r>
          </a:p>
          <a:p>
            <a:pPr marL="438912" marR="0" lvl="0" indent="-172212" algn="l" rtl="0">
              <a:lnSpc>
                <a:spcPct val="100000"/>
              </a:lnSpc>
              <a:spcBef>
                <a:spcPts val="0"/>
              </a:spcBef>
              <a:spcAft>
                <a:spcPts val="0"/>
              </a:spcAft>
              <a:buClr>
                <a:schemeClr val="accent1"/>
              </a:buClr>
              <a:buSzPct val="80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Bocznice drabiny wykonano z drewna sosnowego.                                           Siedem szczebli wykonano z drewna bukowego                                                          i jeden z blachy stalowej. Bocznice i szczeble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w przekroju posiadają kształt prostokąta.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Ilość szczebli w jednym przęśle – 7 drewnianych,</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1 metalowy korytkowy,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Długość przęsła drabiny wynosi  2730 mm.,</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Długość drabiny czteroprzęsłowej 8700 mm.,</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Masa jednego przęsła drabiny 9,1 kg.,</a:t>
            </a:r>
          </a:p>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311" name="Shape 311"/>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a:t>
            </a:r>
          </a:p>
        </p:txBody>
      </p:sp>
      <p:sp>
        <p:nvSpPr>
          <p:cNvPr id="310" name="Shape 310"/>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308" name="Shape 308"/>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10</a:t>
            </a:fld>
            <a:endParaRPr lang="pl-PL" sz="1400" b="0" i="0" u="none" strike="noStrike" cap="none">
              <a:solidFill>
                <a:schemeClr val="lt1"/>
              </a:solidFill>
              <a:latin typeface="Calibri"/>
              <a:ea typeface="Calibri"/>
              <a:cs typeface="Calibri"/>
              <a:sym typeface="Calibri"/>
            </a:endParaRPr>
          </a:p>
        </p:txBody>
      </p:sp>
      <p:sp>
        <p:nvSpPr>
          <p:cNvPr id="307" name="Shape 307"/>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313" name="Shape 313"/>
          <p:cNvPicPr preferRelativeResize="0"/>
          <p:nvPr/>
        </p:nvPicPr>
        <p:blipFill rotWithShape="1">
          <a:blip r:embed="rId3">
            <a:alphaModFix/>
          </a:blip>
          <a:srcRect/>
          <a:stretch/>
        </p:blipFill>
        <p:spPr>
          <a:xfrm>
            <a:off x="6429387" y="2214553"/>
            <a:ext cx="959350" cy="4071941"/>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Shape 319"/>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Typy drabin najczęściej stosowanych                   w działaniach ratowniczych</a:t>
            </a:r>
          </a:p>
        </p:txBody>
      </p:sp>
      <p:sp>
        <p:nvSpPr>
          <p:cNvPr id="322" name="Shape 322"/>
          <p:cNvSpPr txBox="1">
            <a:spLocks noGrp="1"/>
          </p:cNvSpPr>
          <p:nvPr>
            <p:ph type="body" idx="1"/>
          </p:nvPr>
        </p:nvSpPr>
        <p:spPr>
          <a:xfrm>
            <a:off x="107504" y="1428736"/>
            <a:ext cx="8921000" cy="5429263"/>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r>
              <a:rPr lang="pl-PL" sz="2000" b="1" i="0" u="none" strike="noStrike" cap="none" dirty="0">
                <a:solidFill>
                  <a:schemeClr val="dk1"/>
                </a:solidFill>
                <a:latin typeface="Calibri"/>
                <a:ea typeface="Calibri"/>
                <a:cs typeface="Calibri"/>
                <a:sym typeface="Calibri"/>
              </a:rPr>
              <a:t>Należy pamiętać, że w straży pożarnej używane są również drabiny nasadkowe „starego typu” różniące się:</a:t>
            </a:r>
          </a:p>
          <a:p>
            <a:pPr marL="438912" marR="0" lvl="0" indent="-324612" algn="l" rtl="0">
              <a:lnSpc>
                <a:spcPct val="100000"/>
              </a:lnSpc>
              <a:spcBef>
                <a:spcPts val="0"/>
              </a:spcBef>
              <a:spcAft>
                <a:spcPts val="0"/>
              </a:spcAft>
              <a:buClr>
                <a:schemeClr val="accent1"/>
              </a:buClr>
              <a:buSzPct val="25000"/>
              <a:buFont typeface="Noto Sans Symbols"/>
              <a:buNone/>
            </a:pPr>
            <a:endParaRPr sz="2000" b="1" i="0" u="none" strike="noStrike" cap="none" dirty="0">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Liczba szczebli drewnianych – 6 </a:t>
            </a:r>
            <a:r>
              <a:rPr lang="pl-PL" sz="2000" b="0" i="0" u="none" strike="noStrike" cap="none" dirty="0" err="1">
                <a:solidFill>
                  <a:schemeClr val="dk1"/>
                </a:solidFill>
                <a:latin typeface="Calibri"/>
                <a:ea typeface="Calibri"/>
                <a:cs typeface="Calibri"/>
                <a:sym typeface="Calibri"/>
              </a:rPr>
              <a:t>szt</a:t>
            </a:r>
            <a:r>
              <a:rPr lang="pl-PL" sz="2000" b="0" i="0" u="none" strike="noStrike" cap="none" dirty="0">
                <a:solidFill>
                  <a:schemeClr val="dk1"/>
                </a:solidFill>
                <a:latin typeface="Calibri"/>
                <a:ea typeface="Calibri"/>
                <a:cs typeface="Calibri"/>
                <a:sym typeface="Calibri"/>
              </a:rPr>
              <a:t> </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(+ 1 szczebel metalowy korytkowy).,		</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Długość drabiny sprawionej – 8490 mm,		</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masa 1 przęsła – 12 kg.,</a:t>
            </a:r>
          </a:p>
          <a:p>
            <a:pPr marL="438912" marR="0" lvl="0" indent="-324612" algn="l" rtl="0">
              <a:lnSpc>
                <a:spcPct val="100000"/>
              </a:lnSpc>
              <a:spcBef>
                <a:spcPts val="0"/>
              </a:spcBef>
              <a:spcAft>
                <a:spcPts val="0"/>
              </a:spcAft>
              <a:buClr>
                <a:schemeClr val="accent1"/>
              </a:buClr>
              <a:buSzPct val="25000"/>
              <a:buFont typeface="Noto Sans Symbols"/>
              <a:buNone/>
            </a:pPr>
            <a:endParaRPr sz="2000" b="1" i="0" u="none" strike="noStrike" cap="none" dirty="0">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accent1"/>
              </a:buClr>
              <a:buSzPct val="25000"/>
              <a:buFont typeface="Noto Sans Symbols"/>
              <a:buNone/>
            </a:pPr>
            <a:r>
              <a:rPr lang="pl-PL" sz="2000" b="1" i="0" u="none" strike="noStrike" cap="none" dirty="0">
                <a:solidFill>
                  <a:schemeClr val="dk1"/>
                </a:solidFill>
                <a:latin typeface="Calibri"/>
                <a:ea typeface="Calibri"/>
                <a:cs typeface="Calibri"/>
                <a:sym typeface="Calibri"/>
              </a:rPr>
              <a:t>Różnice po sprawieniu kolejnych przęseł:</a:t>
            </a:r>
          </a:p>
          <a:p>
            <a:pPr marL="438912" marR="0" lvl="0" indent="-324612" algn="l" rtl="0">
              <a:lnSpc>
                <a:spcPct val="100000"/>
              </a:lnSpc>
              <a:spcBef>
                <a:spcPts val="0"/>
              </a:spcBef>
              <a:spcAft>
                <a:spcPts val="0"/>
              </a:spcAft>
              <a:buClr>
                <a:schemeClr val="accent1"/>
              </a:buClr>
              <a:buSzPct val="25000"/>
              <a:buFont typeface="Noto Sans Symbols"/>
              <a:buNone/>
            </a:pPr>
            <a:r>
              <a:rPr lang="pl-PL" sz="1200" b="1" i="0" u="none" strike="noStrike" cap="none" dirty="0">
                <a:solidFill>
                  <a:schemeClr val="dk1"/>
                </a:solidFill>
                <a:latin typeface="Calibri"/>
                <a:ea typeface="Calibri"/>
                <a:cs typeface="Calibri"/>
                <a:sym typeface="Calibri"/>
              </a:rPr>
              <a:t>			 STARA		NOWA</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I przęsło:	2730		2730</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II przęsło:	4650		4720</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III przęsło:	6570		6710</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IV przęsło:	8490		8700</a:t>
            </a:r>
          </a:p>
          <a:p>
            <a:pPr marL="438912" marR="0" lvl="0" indent="-324612" algn="l" rtl="0">
              <a:lnSpc>
                <a:spcPct val="100000"/>
              </a:lnSpc>
              <a:spcBef>
                <a:spcPts val="0"/>
              </a:spcBef>
              <a:spcAft>
                <a:spcPts val="0"/>
              </a:spcAft>
              <a:buClr>
                <a:schemeClr val="accent1"/>
              </a:buClr>
              <a:buSzPct val="25000"/>
              <a:buFont typeface="Noto Sans Symbols"/>
              <a:buNone/>
            </a:pPr>
            <a:r>
              <a:rPr lang="pl-PL" sz="2000" b="1" i="0" u="none" strike="noStrike" cap="none" dirty="0">
                <a:solidFill>
                  <a:schemeClr val="dk1"/>
                </a:solidFill>
                <a:latin typeface="Calibri"/>
                <a:ea typeface="Calibri"/>
                <a:cs typeface="Calibri"/>
                <a:sym typeface="Calibri"/>
              </a:rPr>
              <a:t>W związku z różnicą w umiejscowieniu gniazd i bolców mocujących </a:t>
            </a:r>
            <a:r>
              <a:rPr lang="pl-PL" sz="2800" b="1" i="0" u="none" strike="noStrike" cap="none" dirty="0">
                <a:solidFill>
                  <a:schemeClr val="dk1"/>
                </a:solidFill>
                <a:latin typeface="Calibri"/>
                <a:ea typeface="Calibri"/>
                <a:cs typeface="Calibri"/>
                <a:sym typeface="Calibri"/>
              </a:rPr>
              <a:t>nie ma możliwości współpracy </a:t>
            </a:r>
            <a:r>
              <a:rPr lang="pl-PL" sz="2000" b="1" i="0" u="none" strike="noStrike" cap="none" dirty="0">
                <a:solidFill>
                  <a:schemeClr val="dk1"/>
                </a:solidFill>
                <a:latin typeface="Calibri"/>
                <a:ea typeface="Calibri"/>
                <a:cs typeface="Calibri"/>
                <a:sym typeface="Calibri"/>
              </a:rPr>
              <a:t>drabiny „starej” i „nowej” przy sprawianiu kolejnych przęseł.</a:t>
            </a:r>
          </a:p>
        </p:txBody>
      </p:sp>
      <p:sp>
        <p:nvSpPr>
          <p:cNvPr id="324" name="Shape 324"/>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dirty="0">
                <a:solidFill>
                  <a:schemeClr val="lt1"/>
                </a:solidFill>
                <a:latin typeface="Calibri"/>
                <a:ea typeface="Calibri"/>
                <a:cs typeface="Calibri"/>
                <a:sym typeface="Calibri"/>
              </a:rPr>
              <a:t>Pobrano 18.02.20016 z www.os-psp.olsztyn.pl</a:t>
            </a:r>
          </a:p>
        </p:txBody>
      </p:sp>
      <p:sp>
        <p:nvSpPr>
          <p:cNvPr id="323" name="Shape 323"/>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321" name="Shape 321"/>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11</a:t>
            </a:fld>
            <a:endParaRPr lang="pl-PL" sz="1400" b="0" i="0" u="none" strike="noStrike" cap="none">
              <a:solidFill>
                <a:schemeClr val="lt1"/>
              </a:solidFill>
              <a:latin typeface="Calibri"/>
              <a:ea typeface="Calibri"/>
              <a:cs typeface="Calibri"/>
              <a:sym typeface="Calibri"/>
            </a:endParaRPr>
          </a:p>
        </p:txBody>
      </p:sp>
      <p:sp>
        <p:nvSpPr>
          <p:cNvPr id="320" name="Shape 320"/>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326" name="Shape 326"/>
          <p:cNvPicPr preferRelativeResize="0"/>
          <p:nvPr/>
        </p:nvPicPr>
        <p:blipFill rotWithShape="1">
          <a:blip r:embed="rId3">
            <a:alphaModFix/>
          </a:blip>
          <a:srcRect/>
          <a:stretch/>
        </p:blipFill>
        <p:spPr>
          <a:xfrm>
            <a:off x="5143503" y="2143116"/>
            <a:ext cx="1739724" cy="342902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Shape 344"/>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Typy drabin najczęściej stosowanych                       w działaniach ratowniczych</a:t>
            </a:r>
          </a:p>
        </p:txBody>
      </p:sp>
      <p:sp>
        <p:nvSpPr>
          <p:cNvPr id="347" name="Shape 347"/>
          <p:cNvSpPr txBox="1">
            <a:spLocks noGrp="1"/>
          </p:cNvSpPr>
          <p:nvPr>
            <p:ph type="body" idx="1"/>
          </p:nvPr>
        </p:nvSpPr>
        <p:spPr>
          <a:xfrm>
            <a:off x="107504" y="1428736"/>
            <a:ext cx="8921000" cy="5286411"/>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Drabina ratownicza, nasadkowa, wysuwana dwuosobowa DNW 3080.</a:t>
            </a:r>
          </a:p>
          <a:p>
            <a:pPr marL="438912" marR="0" lvl="0" indent="-172212" algn="l" rtl="0">
              <a:lnSpc>
                <a:spcPct val="100000"/>
              </a:lnSpc>
              <a:spcBef>
                <a:spcPts val="0"/>
              </a:spcBef>
              <a:spcAft>
                <a:spcPts val="0"/>
              </a:spcAft>
              <a:buClr>
                <a:schemeClr val="accent1"/>
              </a:buClr>
              <a:buSzPct val="80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Drabina składa się z trzech przęseł. Bocznice drabiny wykonane                                                 z aluminiowych profili dwuteowych. Szczeble w przekroju  posiadają                             kształt zbliżony do litery D. </a:t>
            </a:r>
          </a:p>
          <a:p>
            <a:pPr marL="438912" marR="0" lvl="0" indent="-172212" algn="l" rtl="0">
              <a:lnSpc>
                <a:spcPct val="100000"/>
              </a:lnSpc>
              <a:spcBef>
                <a:spcPts val="0"/>
              </a:spcBef>
              <a:spcAft>
                <a:spcPts val="0"/>
              </a:spcAft>
              <a:buClr>
                <a:schemeClr val="accent1"/>
              </a:buClr>
              <a:buSzPct val="79999"/>
              <a:buFont typeface="Noto Sans Symbols"/>
              <a:buNone/>
            </a:pPr>
            <a:endParaRPr sz="1800" b="0"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 Drabinę można stosować:</a:t>
            </a: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    a/ każde przęsło indywidualnie (rozmontowanie                                                              drabiny dzięki połączeniu zatrzaskowym trwa                                                                           do 60 sekund) otrzymując trzy przęsła drabiny  przystawnej o długości: 					</a:t>
            </a: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       - dolne przęsło 3391 mm, </a:t>
            </a: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       - środkowe przęsło 3310 mm</a:t>
            </a: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       - górne przęsło 3040 mm.</a:t>
            </a:r>
          </a:p>
          <a:p>
            <a:pPr marL="438912" marR="0" lvl="0" indent="-172212" algn="l" rtl="0">
              <a:lnSpc>
                <a:spcPct val="100000"/>
              </a:lnSpc>
              <a:spcBef>
                <a:spcPts val="0"/>
              </a:spcBef>
              <a:spcAft>
                <a:spcPts val="0"/>
              </a:spcAft>
              <a:buClr>
                <a:schemeClr val="accent1"/>
              </a:buClr>
              <a:buSzPct val="25000"/>
              <a:buFont typeface="Noto Sans Symbols"/>
              <a:buNone/>
            </a:pPr>
            <a:endParaRPr sz="1800" b="0"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      b/ jako drabinę wysuwaną. </a:t>
            </a: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 - Ilość szczebli: – dwa przęsła po 12 i jedno przęsło 11. </a:t>
            </a:r>
          </a:p>
          <a:p>
            <a:pPr marL="438912" marR="0" lvl="0" indent="-172212" algn="l" rtl="0">
              <a:lnSpc>
                <a:spcPct val="100000"/>
              </a:lnSpc>
              <a:spcBef>
                <a:spcPts val="0"/>
              </a:spcBef>
              <a:spcAft>
                <a:spcPts val="0"/>
              </a:spcAft>
              <a:buClr>
                <a:schemeClr val="accent1"/>
              </a:buClr>
              <a:buSzPct val="25000"/>
              <a:buFont typeface="Noto Sans Symbols"/>
              <a:buNone/>
            </a:pPr>
            <a:endParaRPr sz="18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349" name="Shape 349"/>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348" name="Shape 348"/>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346" name="Shape 34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12</a:t>
            </a:fld>
            <a:endParaRPr lang="pl-PL" sz="1400" b="0" i="0" u="none" strike="noStrike" cap="none">
              <a:solidFill>
                <a:schemeClr val="lt1"/>
              </a:solidFill>
              <a:latin typeface="Calibri"/>
              <a:ea typeface="Calibri"/>
              <a:cs typeface="Calibri"/>
              <a:sym typeface="Calibri"/>
            </a:endParaRPr>
          </a:p>
        </p:txBody>
      </p:sp>
      <p:sp>
        <p:nvSpPr>
          <p:cNvPr id="345" name="Shape 345"/>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351" name="Shape 351"/>
          <p:cNvPicPr preferRelativeResize="0"/>
          <p:nvPr/>
        </p:nvPicPr>
        <p:blipFill rotWithShape="1">
          <a:blip r:embed="rId3">
            <a:alphaModFix/>
          </a:blip>
          <a:srcRect/>
          <a:stretch/>
        </p:blipFill>
        <p:spPr>
          <a:xfrm>
            <a:off x="7143767" y="1785925"/>
            <a:ext cx="1714511" cy="5072074"/>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Shape 332"/>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Typy drabin najczęściej stosowanych                       w działaniach ratowniczych</a:t>
            </a:r>
          </a:p>
        </p:txBody>
      </p:sp>
      <p:sp>
        <p:nvSpPr>
          <p:cNvPr id="335" name="Shape 335"/>
          <p:cNvSpPr txBox="1">
            <a:spLocks noGrp="1"/>
          </p:cNvSpPr>
          <p:nvPr>
            <p:ph type="body" idx="1"/>
          </p:nvPr>
        </p:nvSpPr>
        <p:spPr>
          <a:xfrm>
            <a:off x="107504" y="1643050"/>
            <a:ext cx="8921000" cy="4929222"/>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a:t>
            </a:r>
            <a:r>
              <a:rPr lang="pl-PL" sz="2400" b="1" i="0" u="none" strike="noStrike" cap="none">
                <a:solidFill>
                  <a:schemeClr val="dk1"/>
                </a:solidFill>
                <a:latin typeface="Calibri"/>
                <a:ea typeface="Calibri"/>
                <a:cs typeface="Calibri"/>
                <a:sym typeface="Calibri"/>
              </a:rPr>
              <a:t>Przeznaczenie:</a:t>
            </a:r>
          </a:p>
          <a:p>
            <a:pPr marL="438912" marR="0" lvl="0" indent="-172212" algn="l"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Drabinę można używać do: </a:t>
            </a:r>
          </a:p>
          <a:p>
            <a:pPr marL="438912" marR="0" lvl="0" indent="-172212" algn="l"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podawania prądów gaśniczych,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akcji gaśniczych w piwnicach, studniach, na poddaszach,</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prowadzenia ewakuacji (znoszenie z góry  i wynoszenie z wykopów                     rannych itp.),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budowania przepraw poziomych przez rowy, dachy, przejścia po kruchym             lodzie itp. ,</a:t>
            </a:r>
          </a:p>
          <a:p>
            <a:pPr marL="438912" marR="0" lvl="0" indent="-1722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337" name="Shape 337"/>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336" name="Shape 336"/>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334" name="Shape 33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13</a:t>
            </a:fld>
            <a:endParaRPr lang="pl-PL" sz="1400" b="0" i="0" u="none" strike="noStrike" cap="none">
              <a:solidFill>
                <a:schemeClr val="lt1"/>
              </a:solidFill>
              <a:latin typeface="Calibri"/>
              <a:ea typeface="Calibri"/>
              <a:cs typeface="Calibri"/>
              <a:sym typeface="Calibri"/>
            </a:endParaRPr>
          </a:p>
        </p:txBody>
      </p:sp>
      <p:sp>
        <p:nvSpPr>
          <p:cNvPr id="333" name="Shape 333"/>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Shape 370"/>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Typy drabin najczęściej stosowanych                       w działaniach ratowniczych</a:t>
            </a:r>
          </a:p>
        </p:txBody>
      </p:sp>
      <p:sp>
        <p:nvSpPr>
          <p:cNvPr id="373" name="Shape 373"/>
          <p:cNvSpPr txBox="1">
            <a:spLocks noGrp="1"/>
          </p:cNvSpPr>
          <p:nvPr>
            <p:ph type="body" idx="1"/>
          </p:nvPr>
        </p:nvSpPr>
        <p:spPr>
          <a:xfrm>
            <a:off x="107504" y="1500174"/>
            <a:ext cx="8921000" cy="5357825"/>
          </a:xfrm>
          <a:prstGeom prst="rect">
            <a:avLst/>
          </a:prstGeom>
          <a:noFill/>
          <a:ln>
            <a:noFill/>
          </a:ln>
        </p:spPr>
        <p:txBody>
          <a:bodyPr lIns="54850" tIns="91425" rIns="91425" bIns="45700" anchor="t" anchorCtr="0">
            <a:noAutofit/>
          </a:bodyPr>
          <a:lstStyle/>
          <a:p>
            <a:pPr marL="438912" marR="0" lvl="0" indent="-324612" algn="ctr" rtl="0">
              <a:lnSpc>
                <a:spcPct val="100000"/>
              </a:lnSpc>
              <a:spcBef>
                <a:spcPts val="0"/>
              </a:spcBef>
              <a:spcAft>
                <a:spcPts val="0"/>
              </a:spcAft>
              <a:buClr>
                <a:schemeClr val="accent1"/>
              </a:buClr>
              <a:buSzPct val="25000"/>
              <a:buFont typeface="Noto Sans Symbols"/>
              <a:buNone/>
            </a:pPr>
            <a:r>
              <a:rPr lang="pl-PL" sz="2400" b="1" i="0" u="none" strike="noStrike" cap="none">
                <a:solidFill>
                  <a:schemeClr val="dk1"/>
                </a:solidFill>
                <a:latin typeface="Calibri"/>
                <a:ea typeface="Calibri"/>
                <a:cs typeface="Calibri"/>
                <a:sym typeface="Calibri"/>
              </a:rPr>
              <a:t>Drabina nasadkowa DN 2,7 (aluminiowa)</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wyposażona w profilowane wymienne stopki zabezpieczające przed poślizgiem,</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okucia wykonane z lekkiego metalu,</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sprężynujące sworznie blokujące wykonane ze stali ocynkowanej,</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ilość szczebli w jednym przęśle:</a:t>
            </a:r>
          </a:p>
          <a:p>
            <a:pPr marL="731520" marR="0" lvl="1" indent="-325119" algn="l" rtl="0">
              <a:lnSpc>
                <a:spcPct val="100000"/>
              </a:lnSpc>
              <a:spcBef>
                <a:spcPts val="0"/>
              </a:spcBef>
              <a:spcAft>
                <a:spcPts val="0"/>
              </a:spcAft>
              <a:buClr>
                <a:schemeClr val="dk1"/>
              </a:buClr>
              <a:buSzPct val="80000"/>
              <a:buFont typeface="Arial"/>
              <a:buChar char="•"/>
            </a:pPr>
            <a:r>
              <a:rPr lang="pl-PL" sz="2000" b="0" i="0" u="none" strike="noStrike" cap="none">
                <a:solidFill>
                  <a:schemeClr val="dk1"/>
                </a:solidFill>
                <a:latin typeface="Calibri"/>
                <a:ea typeface="Calibri"/>
                <a:cs typeface="Calibri"/>
                <a:sym typeface="Calibri"/>
              </a:rPr>
              <a:t>pierwsze przęsło – 9 szczebli,</a:t>
            </a:r>
          </a:p>
          <a:p>
            <a:pPr marL="731520" marR="0" lvl="1" indent="-325119" algn="l" rtl="0">
              <a:lnSpc>
                <a:spcPct val="100000"/>
              </a:lnSpc>
              <a:spcBef>
                <a:spcPts val="0"/>
              </a:spcBef>
              <a:spcAft>
                <a:spcPts val="0"/>
              </a:spcAft>
              <a:buClr>
                <a:schemeClr val="dk1"/>
              </a:buClr>
              <a:buSzPct val="80000"/>
              <a:buFont typeface="Arial"/>
              <a:buChar char="•"/>
            </a:pPr>
            <a:r>
              <a:rPr lang="pl-PL" sz="2000" b="0" i="0" u="none" strike="noStrike" cap="none">
                <a:solidFill>
                  <a:schemeClr val="dk1"/>
                </a:solidFill>
                <a:latin typeface="Calibri"/>
                <a:ea typeface="Calibri"/>
                <a:cs typeface="Calibri"/>
                <a:sym typeface="Calibri"/>
              </a:rPr>
              <a:t>2,3,4 przęsło – 7 szczebli,				</a:t>
            </a:r>
          </a:p>
          <a:p>
            <a:pPr marL="731520" marR="0" lvl="1" indent="-325119"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Długość przęsła – 2640 mm,</a:t>
            </a:r>
          </a:p>
          <a:p>
            <a:pPr marL="731520" marR="0" lvl="1" indent="-325119"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Długość drabiny czteroprzęsłowej – 8410 mm,</a:t>
            </a:r>
          </a:p>
          <a:p>
            <a:pPr marL="731520" marR="0" lvl="1" indent="-325119"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Masa przęsła – 9,8 kg – 10 kg,</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Drabinę można używać do: </a:t>
            </a: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 podawania prądów gaśniczych,  </a:t>
            </a: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 akcji gaśniczych w piwnicach, studniach, na poddaszach,</a:t>
            </a: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 prowadzenia ewakuacji (znoszenie z góry  i wynoszenie                                                                                                      z wykopów  rannych itp.), </a:t>
            </a: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 budowania przepraw poziomych przez rowy, dachy,                                                                             przejścia po kruchym  lodzie itp.</a:t>
            </a:r>
            <a:r>
              <a:rPr lang="pl-PL" sz="2400" b="0" i="0" u="none" strike="noStrike" cap="none">
                <a:solidFill>
                  <a:schemeClr val="dk1"/>
                </a:solidFill>
                <a:latin typeface="Calibri"/>
                <a:ea typeface="Calibri"/>
                <a:cs typeface="Calibri"/>
                <a:sym typeface="Calibri"/>
              </a:rPr>
              <a:t>,</a:t>
            </a:r>
          </a:p>
          <a:p>
            <a:pPr marL="731520" marR="0" lvl="1" indent="-325119"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731520" marR="0" lvl="1" indent="-325119"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731520" marR="0" lvl="1" indent="-325119" algn="l" rtl="0">
              <a:lnSpc>
                <a:spcPct val="100000"/>
              </a:lnSpc>
              <a:spcBef>
                <a:spcPts val="0"/>
              </a:spcBef>
              <a:spcAft>
                <a:spcPts val="0"/>
              </a:spcAft>
              <a:buClr>
                <a:schemeClr val="dk1"/>
              </a:buClr>
              <a:buSzPct val="80000"/>
              <a:buFont typeface="Arial"/>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accent1"/>
              </a:buClr>
              <a:buSzPct val="80000"/>
              <a:buFont typeface="Noto Sans Symbols"/>
              <a:buNone/>
            </a:pPr>
            <a:endParaRPr sz="2000" b="0" i="0" u="none" strike="noStrike" cap="none">
              <a:solidFill>
                <a:schemeClr val="dk1"/>
              </a:solidFill>
              <a:latin typeface="Calibri"/>
              <a:ea typeface="Calibri"/>
              <a:cs typeface="Calibri"/>
              <a:sym typeface="Calibri"/>
            </a:endParaRPr>
          </a:p>
        </p:txBody>
      </p:sp>
      <p:sp>
        <p:nvSpPr>
          <p:cNvPr id="375" name="Shape 375"/>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374" name="Shape 374"/>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372" name="Shape 372"/>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14</a:t>
            </a:fld>
            <a:endParaRPr lang="pl-PL" sz="1400" b="0" i="0" u="none" strike="noStrike" cap="none">
              <a:solidFill>
                <a:schemeClr val="lt1"/>
              </a:solidFill>
              <a:latin typeface="Calibri"/>
              <a:ea typeface="Calibri"/>
              <a:cs typeface="Calibri"/>
              <a:sym typeface="Calibri"/>
            </a:endParaRPr>
          </a:p>
        </p:txBody>
      </p:sp>
      <p:sp>
        <p:nvSpPr>
          <p:cNvPr id="371" name="Shape 371"/>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377" name="Shape 377"/>
          <p:cNvPicPr preferRelativeResize="0"/>
          <p:nvPr/>
        </p:nvPicPr>
        <p:blipFill rotWithShape="1">
          <a:blip r:embed="rId3">
            <a:alphaModFix/>
          </a:blip>
          <a:srcRect/>
          <a:stretch/>
        </p:blipFill>
        <p:spPr>
          <a:xfrm>
            <a:off x="5715007" y="2928933"/>
            <a:ext cx="3000364" cy="225027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Shape 357"/>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Typy drabin najczęściej stosowanych                       w działaniach ratowniczych</a:t>
            </a:r>
          </a:p>
        </p:txBody>
      </p:sp>
      <p:sp>
        <p:nvSpPr>
          <p:cNvPr id="360" name="Shape 360"/>
          <p:cNvSpPr txBox="1">
            <a:spLocks noGrp="1"/>
          </p:cNvSpPr>
          <p:nvPr>
            <p:ph type="body" idx="1"/>
          </p:nvPr>
        </p:nvSpPr>
        <p:spPr>
          <a:xfrm>
            <a:off x="107504" y="1832843"/>
            <a:ext cx="8921000" cy="4667989"/>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Symbol DNW 3080 jest symbolem handlowym producenta.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Masa drabiny wynosi 30,5 kg.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Całkowita długość drabiny trzyprzęsłowej wynosi 8010 mm.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Długość transportowa 3430 mm.</a:t>
            </a:r>
          </a:p>
          <a:p>
            <a:pPr marL="438912" marR="0" lvl="0" indent="-1722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a:t>
            </a:r>
            <a:r>
              <a:rPr lang="pl-PL" sz="2400" b="1" i="0" u="none" strike="noStrike" cap="none">
                <a:solidFill>
                  <a:schemeClr val="dk1"/>
                </a:solidFill>
                <a:latin typeface="Calibri"/>
                <a:ea typeface="Calibri"/>
                <a:cs typeface="Calibri"/>
                <a:sym typeface="Calibri"/>
              </a:rPr>
              <a:t>Przeznaczenie:</a:t>
            </a: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Drabinę można używać do:</a:t>
            </a:r>
          </a:p>
          <a:p>
            <a:pPr marL="438912" marR="0" lvl="0" indent="-172212" algn="l"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podawania prądów gaśniczych,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prowadzenia ewakuacji (znoszenie rannych itp.)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budowania przepraw poziomych przez rowy, dachy,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przejścia po kruchym lodzie itp.</a:t>
            </a:r>
          </a:p>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Arial"/>
              <a:ea typeface="Arial"/>
              <a:cs typeface="Arial"/>
              <a:sym typeface="Arial"/>
            </a:endParaRPr>
          </a:p>
        </p:txBody>
      </p:sp>
      <p:sp>
        <p:nvSpPr>
          <p:cNvPr id="362" name="Shape 362"/>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361" name="Shape 361"/>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359" name="Shape 359"/>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15</a:t>
            </a:fld>
            <a:endParaRPr lang="pl-PL" sz="1400" b="0" i="0" u="none" strike="noStrike" cap="none">
              <a:solidFill>
                <a:schemeClr val="lt1"/>
              </a:solidFill>
              <a:latin typeface="Calibri"/>
              <a:ea typeface="Calibri"/>
              <a:cs typeface="Calibri"/>
              <a:sym typeface="Calibri"/>
            </a:endParaRPr>
          </a:p>
        </p:txBody>
      </p:sp>
      <p:sp>
        <p:nvSpPr>
          <p:cNvPr id="358" name="Shape 358"/>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364" name="Shape 364"/>
          <p:cNvPicPr preferRelativeResize="0"/>
          <p:nvPr/>
        </p:nvPicPr>
        <p:blipFill rotWithShape="1">
          <a:blip r:embed="rId3">
            <a:alphaModFix/>
          </a:blip>
          <a:srcRect/>
          <a:stretch/>
        </p:blipFill>
        <p:spPr>
          <a:xfrm>
            <a:off x="7286643" y="1500174"/>
            <a:ext cx="1714511" cy="535782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Shape 383"/>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Typy drabin najczęściej stosowanych                       w działaniach ratowniczych</a:t>
            </a:r>
          </a:p>
        </p:txBody>
      </p:sp>
      <p:sp>
        <p:nvSpPr>
          <p:cNvPr id="386" name="Shape 386"/>
          <p:cNvSpPr txBox="1">
            <a:spLocks noGrp="1"/>
          </p:cNvSpPr>
          <p:nvPr>
            <p:ph type="body" idx="1"/>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387" name="Shape 387"/>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385" name="Shape 385"/>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16</a:t>
            </a:fld>
            <a:endParaRPr lang="pl-PL" sz="1400" b="0" i="0" u="none" strike="noStrike" cap="none">
              <a:solidFill>
                <a:schemeClr val="lt1"/>
              </a:solidFill>
              <a:latin typeface="Calibri"/>
              <a:ea typeface="Calibri"/>
              <a:cs typeface="Calibri"/>
              <a:sym typeface="Calibri"/>
            </a:endParaRPr>
          </a:p>
        </p:txBody>
      </p:sp>
      <p:sp>
        <p:nvSpPr>
          <p:cNvPr id="384" name="Shape 384"/>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389" name="Shape 389"/>
          <p:cNvPicPr preferRelativeResize="0"/>
          <p:nvPr/>
        </p:nvPicPr>
        <p:blipFill rotWithShape="1">
          <a:blip r:embed="rId3">
            <a:alphaModFix/>
          </a:blip>
          <a:srcRect/>
          <a:stretch/>
        </p:blipFill>
        <p:spPr>
          <a:xfrm>
            <a:off x="6000760" y="3000372"/>
            <a:ext cx="2214578" cy="3590103"/>
          </a:xfrm>
          <a:prstGeom prst="rect">
            <a:avLst/>
          </a:prstGeom>
          <a:noFill/>
          <a:ln>
            <a:noFill/>
          </a:ln>
        </p:spPr>
      </p:pic>
      <p:sp>
        <p:nvSpPr>
          <p:cNvPr id="390" name="Shape 390"/>
          <p:cNvSpPr txBox="1"/>
          <p:nvPr/>
        </p:nvSpPr>
        <p:spPr>
          <a:xfrm>
            <a:off x="571472" y="1857364"/>
            <a:ext cx="8286807" cy="135421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pl-PL" sz="1800" b="1" i="0" u="none" strike="noStrike" cap="none">
                <a:solidFill>
                  <a:srgbClr val="000000"/>
                </a:solidFill>
                <a:latin typeface="Arial"/>
                <a:ea typeface="Arial"/>
                <a:cs typeface="Arial"/>
                <a:sym typeface="Arial"/>
              </a:rPr>
              <a:t>Drabina ratownicza, wysuwana, trzyosobowa ZS 2095 </a:t>
            </a:r>
          </a:p>
          <a:p>
            <a:pPr marL="0" marR="0" lvl="0" indent="0" algn="l" rtl="0">
              <a:lnSpc>
                <a:spcPct val="100000"/>
              </a:lnSpc>
              <a:spcBef>
                <a:spcPts val="0"/>
              </a:spcBef>
              <a:spcAft>
                <a:spcPts val="0"/>
              </a:spcAft>
              <a:buClr>
                <a:srgbClr val="000000"/>
              </a:buClr>
              <a:buFont typeface="Arial"/>
              <a:buNone/>
            </a:pPr>
            <a:endParaRPr sz="16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ct val="25000"/>
              <a:buFont typeface="Arial"/>
              <a:buNone/>
            </a:pPr>
            <a:r>
              <a:rPr lang="pl-PL" sz="1600" b="0" i="0" u="none" strike="noStrike" cap="none">
                <a:solidFill>
                  <a:srgbClr val="000000"/>
                </a:solidFill>
                <a:latin typeface="Arial"/>
                <a:ea typeface="Arial"/>
                <a:cs typeface="Arial"/>
                <a:sym typeface="Arial"/>
              </a:rPr>
              <a:t>Drabina dwuprzęsłowa, trzyosobowa wykonana ze stopów aluminium. Bocznice mają kolor czarny, co w przypadku używania w zimie ma istotne znaczenie, ponieważ są cieplejsze      o około 40% od bocznic w kolorze srebrnym .</a:t>
            </a:r>
          </a:p>
        </p:txBody>
      </p:sp>
      <p:sp>
        <p:nvSpPr>
          <p:cNvPr id="391" name="Shape 391"/>
          <p:cNvSpPr txBox="1"/>
          <p:nvPr/>
        </p:nvSpPr>
        <p:spPr>
          <a:xfrm>
            <a:off x="642910" y="3214685"/>
            <a:ext cx="5000660" cy="181588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pl-PL" sz="1600" b="0" i="0" u="none" strike="noStrike" cap="none">
                <a:solidFill>
                  <a:srgbClr val="000000"/>
                </a:solidFill>
                <a:latin typeface="Arial"/>
                <a:ea typeface="Arial"/>
                <a:cs typeface="Arial"/>
                <a:sym typeface="Arial"/>
              </a:rPr>
              <a:t>Szczeble w przekroju posiadają kształt zbliżony                                                                        do litery D, wskazują prawidłowy kąt ustawienia                                                              drabiny oraz dają bezpieczną, poziomą                                                    płaszczyznę do stania.  Bocznice wykonane                                                                                     są z profili o przekroju dwuteowym co umożliwia                                                              idealne zamocowanie  szczebla oraz stanowi                                                                                      o lekkości konstrukcji.</a:t>
            </a:r>
          </a:p>
        </p:txBody>
      </p:sp>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Shape 397"/>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Typy drabin najczęściej stosowanych                       w działaniach ratowniczych</a:t>
            </a:r>
          </a:p>
        </p:txBody>
      </p:sp>
      <p:sp>
        <p:nvSpPr>
          <p:cNvPr id="400" name="Shape 400"/>
          <p:cNvSpPr txBox="1">
            <a:spLocks noGrp="1"/>
          </p:cNvSpPr>
          <p:nvPr>
            <p:ph type="body" idx="1"/>
          </p:nvPr>
        </p:nvSpPr>
        <p:spPr>
          <a:xfrm>
            <a:off x="0" y="1832843"/>
            <a:ext cx="9028503" cy="4596552"/>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ilość szczebli – 19</a:t>
            </a:r>
            <a:r>
              <a:rPr lang="pl-PL" sz="2000" b="0" i="0" u="none" strike="noStrike" cap="none">
                <a:solidFill>
                  <a:srgbClr val="FF0000"/>
                </a:solidFill>
                <a:latin typeface="Calibri"/>
                <a:ea typeface="Calibri"/>
                <a:cs typeface="Calibri"/>
                <a:sym typeface="Calibri"/>
              </a:rPr>
              <a:t> </a:t>
            </a:r>
            <a:r>
              <a:rPr lang="pl-PL" sz="2000" b="0" i="0" u="none" strike="noStrike" cap="none">
                <a:solidFill>
                  <a:schemeClr val="dk1"/>
                </a:solidFill>
                <a:latin typeface="Calibri"/>
                <a:ea typeface="Calibri"/>
                <a:cs typeface="Calibri"/>
                <a:sym typeface="Calibri"/>
              </a:rPr>
              <a:t>w przęśle (38 łącznie),</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masa drabiny 43,9 kg.,</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długość całkowita po wysunięciu 9510 mm.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długość transportowa – 5460 mm.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górne przęsło drabiny jest wysuwane przy pomocy liny,</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symbol ZS 2095 jest symbolem handlowym producenta.</a:t>
            </a:r>
          </a:p>
          <a:p>
            <a:pPr marL="438912" marR="0" lvl="0" indent="-172212" algn="l"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P</a:t>
            </a:r>
            <a:r>
              <a:rPr lang="pl-PL" sz="2400" b="1" i="0" u="none" strike="noStrike" cap="none">
                <a:solidFill>
                  <a:schemeClr val="dk1"/>
                </a:solidFill>
                <a:latin typeface="Calibri"/>
                <a:ea typeface="Calibri"/>
                <a:cs typeface="Calibri"/>
                <a:sym typeface="Calibri"/>
              </a:rPr>
              <a:t>rzeznaczenie:</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Drabinę można używać do:</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podawania prądów gaśniczych,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prowadzenia ewakuacji (znoszenie z góry  i wynoszenie z wykopów  rannych itp.),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budowania przepraw poziomych przez rowy, dachy, przejścia po kruchym lodzie itp. </a:t>
            </a: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402" name="Shape 402"/>
          <p:cNvSpPr txBox="1">
            <a:spLocks noGrp="1"/>
          </p:cNvSpPr>
          <p:nvPr>
            <p:ph type="body" idx="2"/>
          </p:nvPr>
        </p:nvSpPr>
        <p:spPr>
          <a:xfrm>
            <a:off x="6055648" y="5929330"/>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a:t>
            </a:r>
          </a:p>
        </p:txBody>
      </p:sp>
      <p:sp>
        <p:nvSpPr>
          <p:cNvPr id="401" name="Shape 401"/>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399" name="Shape 399"/>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17</a:t>
            </a:fld>
            <a:endParaRPr lang="pl-PL" sz="1400" b="0" i="0" u="none" strike="noStrike" cap="none">
              <a:solidFill>
                <a:schemeClr val="lt1"/>
              </a:solidFill>
              <a:latin typeface="Calibri"/>
              <a:ea typeface="Calibri"/>
              <a:cs typeface="Calibri"/>
              <a:sym typeface="Calibri"/>
            </a:endParaRPr>
          </a:p>
        </p:txBody>
      </p:sp>
      <p:sp>
        <p:nvSpPr>
          <p:cNvPr id="398" name="Shape 398"/>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Pozostałe drabiny stosowane                                       w działaniach ratowniczych</a:t>
            </a:r>
          </a:p>
        </p:txBody>
      </p:sp>
      <p:sp>
        <p:nvSpPr>
          <p:cNvPr id="425" name="Shape 425"/>
          <p:cNvSpPr txBox="1">
            <a:spLocks noGrp="1"/>
          </p:cNvSpPr>
          <p:nvPr>
            <p:ph type="body" idx="1"/>
          </p:nvPr>
        </p:nvSpPr>
        <p:spPr>
          <a:xfrm>
            <a:off x="169155" y="1547091"/>
            <a:ext cx="6059410" cy="5074046"/>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800" b="1" i="0" u="none" strike="noStrike" cap="none" dirty="0">
                <a:solidFill>
                  <a:schemeClr val="dk1"/>
                </a:solidFill>
                <a:latin typeface="Calibri"/>
                <a:ea typeface="Calibri"/>
                <a:cs typeface="Calibri"/>
                <a:sym typeface="Calibri"/>
              </a:rPr>
              <a:t>Drabina ratownicza, wysuwana, dwuosobowa D10 W</a:t>
            </a:r>
            <a:r>
              <a:rPr lang="pl-PL" sz="2000" b="0" i="0" u="none" strike="noStrike" cap="none" dirty="0">
                <a:solidFill>
                  <a:schemeClr val="dk1"/>
                </a:solidFill>
                <a:latin typeface="Calibri"/>
                <a:ea typeface="Calibri"/>
                <a:cs typeface="Calibri"/>
                <a:sym typeface="Calibri"/>
              </a:rPr>
              <a:t> </a:t>
            </a:r>
            <a:r>
              <a:rPr lang="pl-PL" sz="2000" b="0" i="0" u="none" strike="noStrike" cap="none" dirty="0" smtClean="0">
                <a:solidFill>
                  <a:schemeClr val="dk1"/>
                </a:solidFill>
                <a:latin typeface="Calibri"/>
                <a:ea typeface="Calibri"/>
                <a:cs typeface="Calibri"/>
                <a:sym typeface="Calibri"/>
              </a:rPr>
              <a:t> (symbol)</a:t>
            </a:r>
            <a:endParaRPr sz="2000" b="0" i="0" u="none" strike="noStrike" cap="none" dirty="0">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a:t>
            </a:r>
            <a:r>
              <a:rPr lang="pl-PL" sz="2000" b="1" i="0" u="none" strike="noStrike" cap="none" dirty="0">
                <a:solidFill>
                  <a:schemeClr val="dk1"/>
                </a:solidFill>
                <a:latin typeface="Calibri"/>
                <a:ea typeface="Calibri"/>
                <a:cs typeface="Calibri"/>
                <a:sym typeface="Calibri"/>
              </a:rPr>
              <a:t> </a:t>
            </a:r>
            <a:r>
              <a:rPr lang="pl-PL" sz="2000" b="0" i="0" u="none" strike="noStrike" cap="none" dirty="0">
                <a:solidFill>
                  <a:schemeClr val="dk1"/>
                </a:solidFill>
                <a:latin typeface="Calibri"/>
                <a:ea typeface="Calibri"/>
                <a:cs typeface="Calibri"/>
                <a:sym typeface="Calibri"/>
              </a:rPr>
              <a:t>Drabina składa się z dwóch przęseł.  Bocznice drabiny wykonano </a:t>
            </a:r>
            <a:r>
              <a:rPr lang="pl-PL" sz="2000" b="0" i="0" u="none" strike="noStrike" cap="none" dirty="0" smtClean="0">
                <a:solidFill>
                  <a:schemeClr val="dk1"/>
                </a:solidFill>
                <a:latin typeface="Calibri"/>
                <a:ea typeface="Calibri"/>
                <a:cs typeface="Calibri"/>
                <a:sym typeface="Calibri"/>
              </a:rPr>
              <a:t>z drewna  </a:t>
            </a:r>
            <a:r>
              <a:rPr lang="pl-PL" sz="2000" b="0" i="0" u="none" strike="noStrike" cap="none" dirty="0">
                <a:solidFill>
                  <a:schemeClr val="dk1"/>
                </a:solidFill>
                <a:latin typeface="Calibri"/>
                <a:ea typeface="Calibri"/>
                <a:cs typeface="Calibri"/>
                <a:sym typeface="Calibri"/>
              </a:rPr>
              <a:t>sosnowego. Szczeble wykonano z drewna bukowego w przekroju posiadają kształt  prostokąta,</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Drążki podporowe wykonano ze  stalowych  rur,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Ilość szczebli: 17 w każdym przęśle,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Masa całkowita drabiny wynosi 72 kg.,</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Całkowita długość drabiny po wysunięciu  wynosi 10000 mm.,</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Długość transportowa 5890 mm.,</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Górne przęsło drabiny jest wysuwane przy pomocy liny,</a:t>
            </a:r>
          </a:p>
          <a:p>
            <a:pPr marL="438912" marR="0" lvl="0" indent="-172212" algn="l" rtl="0">
              <a:lnSpc>
                <a:spcPct val="100000"/>
              </a:lnSpc>
              <a:spcBef>
                <a:spcPts val="0"/>
              </a:spcBef>
              <a:spcAft>
                <a:spcPts val="0"/>
              </a:spcAft>
              <a:buClr>
                <a:schemeClr val="dk1"/>
              </a:buClr>
              <a:buSzPct val="25000"/>
              <a:buFont typeface="Noto Sans Symbols"/>
              <a:buNone/>
            </a:pPr>
            <a:endParaRPr lang="pl-PL" sz="2000" b="0" i="0" u="none" strike="noStrike" cap="none" dirty="0">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dirty="0">
              <a:solidFill>
                <a:schemeClr val="dk1"/>
              </a:solidFill>
              <a:latin typeface="Calibri"/>
              <a:ea typeface="Calibri"/>
              <a:cs typeface="Calibri"/>
              <a:sym typeface="Calibri"/>
            </a:endParaRPr>
          </a:p>
        </p:txBody>
      </p:sp>
      <p:sp>
        <p:nvSpPr>
          <p:cNvPr id="427" name="Shape 427"/>
          <p:cNvSpPr txBox="1">
            <a:spLocks noGrp="1"/>
          </p:cNvSpPr>
          <p:nvPr>
            <p:ph type="body" idx="2"/>
          </p:nvPr>
        </p:nvSpPr>
        <p:spPr>
          <a:xfrm>
            <a:off x="6055648" y="6072205"/>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a:t>
            </a:r>
          </a:p>
        </p:txBody>
      </p:sp>
      <p:sp>
        <p:nvSpPr>
          <p:cNvPr id="426" name="Shape 426"/>
          <p:cNvSpPr txBox="1">
            <a:spLocks noGrp="1"/>
          </p:cNvSpPr>
          <p:nvPr>
            <p:ph type="body" idx="3"/>
          </p:nvPr>
        </p:nvSpPr>
        <p:spPr>
          <a:xfrm>
            <a:off x="5857883" y="6072205"/>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a:t>
            </a:r>
          </a:p>
        </p:txBody>
      </p:sp>
      <p:sp>
        <p:nvSpPr>
          <p:cNvPr id="424" name="Shape 42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18</a:t>
            </a:fld>
            <a:endParaRPr lang="pl-PL" sz="1400" b="0" i="0" u="none" strike="noStrike" cap="none">
              <a:solidFill>
                <a:schemeClr val="lt1"/>
              </a:solidFill>
              <a:latin typeface="Calibri"/>
              <a:ea typeface="Calibri"/>
              <a:cs typeface="Calibri"/>
              <a:sym typeface="Calibri"/>
            </a:endParaRPr>
          </a:p>
        </p:txBody>
      </p:sp>
      <p:sp>
        <p:nvSpPr>
          <p:cNvPr id="423" name="Shape 423"/>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2" name="Obraz 1"/>
          <p:cNvPicPr>
            <a:picLocks noChangeAspect="1"/>
          </p:cNvPicPr>
          <p:nvPr/>
        </p:nvPicPr>
        <p:blipFill>
          <a:blip r:embed="rId3"/>
          <a:stretch>
            <a:fillRect/>
          </a:stretch>
        </p:blipFill>
        <p:spPr>
          <a:xfrm>
            <a:off x="6426330" y="1636811"/>
            <a:ext cx="2330964" cy="4877968"/>
          </a:xfrm>
          <a:prstGeom prst="rect">
            <a:avLst/>
          </a:prstGeom>
        </p:spPr>
      </p:pic>
    </p:spTree>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Shape 434"/>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Pozostałe drabiny stosowane                           w działaniach ratowniczych</a:t>
            </a:r>
          </a:p>
        </p:txBody>
      </p:sp>
      <p:sp>
        <p:nvSpPr>
          <p:cNvPr id="437" name="Shape 437"/>
          <p:cNvSpPr txBox="1">
            <a:spLocks noGrp="1"/>
          </p:cNvSpPr>
          <p:nvPr>
            <p:ph type="body" idx="1"/>
          </p:nvPr>
        </p:nvSpPr>
        <p:spPr>
          <a:xfrm>
            <a:off x="107504" y="1643050"/>
            <a:ext cx="8921000" cy="4714907"/>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400" b="1" i="0" u="none" strike="noStrike" cap="none">
                <a:solidFill>
                  <a:schemeClr val="dk1"/>
                </a:solidFill>
                <a:latin typeface="Calibri"/>
                <a:ea typeface="Calibri"/>
                <a:cs typeface="Calibri"/>
                <a:sym typeface="Calibri"/>
              </a:rPr>
              <a:t>Przeznaczenie: </a:t>
            </a:r>
          </a:p>
          <a:p>
            <a:pPr marL="438912" marR="0" lvl="0" indent="-1722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Drabinę można używać do:</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a:t>
            </a:r>
            <a:r>
              <a:rPr lang="pl-PL" sz="2000" b="1" i="0" u="none" strike="noStrike" cap="none">
                <a:solidFill>
                  <a:schemeClr val="dk1"/>
                </a:solidFill>
                <a:latin typeface="Calibri"/>
                <a:ea typeface="Calibri"/>
                <a:cs typeface="Calibri"/>
                <a:sym typeface="Calibri"/>
              </a:rPr>
              <a:t> </a:t>
            </a:r>
            <a:r>
              <a:rPr lang="pl-PL" sz="2000" b="0" i="0" u="none" strike="noStrike" cap="none">
                <a:solidFill>
                  <a:schemeClr val="dk1"/>
                </a:solidFill>
                <a:latin typeface="Calibri"/>
                <a:ea typeface="Calibri"/>
                <a:cs typeface="Calibri"/>
                <a:sym typeface="Calibri"/>
              </a:rPr>
              <a:t>podawania prądów gaśniczych,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prowadzenia ewakuacji (znoszenie z góry                                                                         i wynoszenie z wykopów  rannych itp.),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budowania przepraw poziomych przez                                                                        rowy, dachy,</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przejścia po kruchym lodzie itp. </a:t>
            </a:r>
          </a:p>
        </p:txBody>
      </p:sp>
      <p:sp>
        <p:nvSpPr>
          <p:cNvPr id="439" name="Shape 439"/>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438" name="Shape 438"/>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436" name="Shape 4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19</a:t>
            </a:fld>
            <a:endParaRPr lang="pl-PL" sz="1400" b="0" i="0" u="none" strike="noStrike" cap="none">
              <a:solidFill>
                <a:schemeClr val="lt1"/>
              </a:solidFill>
              <a:latin typeface="Calibri"/>
              <a:ea typeface="Calibri"/>
              <a:cs typeface="Calibri"/>
              <a:sym typeface="Calibri"/>
            </a:endParaRPr>
          </a:p>
        </p:txBody>
      </p:sp>
      <p:sp>
        <p:nvSpPr>
          <p:cNvPr id="435" name="Shape 435"/>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441" name="Shape 441"/>
          <p:cNvPicPr preferRelativeResize="0"/>
          <p:nvPr/>
        </p:nvPicPr>
        <p:blipFill rotWithShape="1">
          <a:blip r:embed="rId3">
            <a:alphaModFix/>
          </a:blip>
          <a:srcRect/>
          <a:stretch/>
        </p:blipFill>
        <p:spPr>
          <a:xfrm>
            <a:off x="5857883" y="1485900"/>
            <a:ext cx="2500330" cy="5229247"/>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331640" y="250031"/>
            <a:ext cx="7128792" cy="874713"/>
          </a:xfrm>
        </p:spPr>
        <p:txBody>
          <a:bodyPr>
            <a:noAutofit/>
          </a:bodyPr>
          <a:lstStyle/>
          <a:p>
            <a:pPr algn="ctr"/>
            <a:r>
              <a:rPr lang="pl-PL" sz="3600" dirty="0" smtClean="0"/>
              <a:t>MATERIAŁ NAUCZANIA</a:t>
            </a:r>
            <a:endParaRPr lang="pl-PL" altLang="pl-PL" sz="3600" b="1" dirty="0"/>
          </a:p>
        </p:txBody>
      </p:sp>
      <p:sp>
        <p:nvSpPr>
          <p:cNvPr id="10" name="Symbol zastępczy zawartości 1"/>
          <p:cNvSpPr>
            <a:spLocks noGrp="1"/>
          </p:cNvSpPr>
          <p:nvPr>
            <p:ph type="body" idx="1"/>
          </p:nvPr>
        </p:nvSpPr>
        <p:spPr>
          <a:xfrm>
            <a:off x="597391" y="1820301"/>
            <a:ext cx="8295089" cy="4545330"/>
          </a:xfrm>
        </p:spPr>
        <p:txBody>
          <a:bodyPr>
            <a:normAutofit/>
          </a:bodyPr>
          <a:lstStyle/>
          <a:p>
            <a:r>
              <a:rPr lang="pl-PL" dirty="0" smtClean="0"/>
              <a:t> Rodzaje </a:t>
            </a:r>
            <a:r>
              <a:rPr lang="pl-PL" dirty="0"/>
              <a:t>drabin pożarniczych i ich </a:t>
            </a:r>
            <a:r>
              <a:rPr lang="pl-PL" dirty="0" smtClean="0"/>
              <a:t>przeznaczenie;</a:t>
            </a:r>
          </a:p>
          <a:p>
            <a:r>
              <a:rPr lang="pl-PL" dirty="0" smtClean="0"/>
              <a:t> </a:t>
            </a:r>
            <a:r>
              <a:rPr lang="pl-PL" dirty="0"/>
              <a:t>Budowa poszczególnych typów drabin pożarniczych </a:t>
            </a:r>
            <a:r>
              <a:rPr lang="pl-PL" dirty="0" smtClean="0"/>
              <a:t>przenośnych;</a:t>
            </a:r>
          </a:p>
          <a:p>
            <a:r>
              <a:rPr lang="pl-PL" dirty="0" smtClean="0"/>
              <a:t> </a:t>
            </a:r>
            <a:r>
              <a:rPr lang="pl-PL" dirty="0"/>
              <a:t>Sprawianie drabin </a:t>
            </a:r>
            <a:r>
              <a:rPr lang="pl-PL" dirty="0" smtClean="0"/>
              <a:t>przenośnych;</a:t>
            </a:r>
          </a:p>
          <a:p>
            <a:r>
              <a:rPr lang="pl-PL" dirty="0" smtClean="0"/>
              <a:t> </a:t>
            </a:r>
            <a:r>
              <a:rPr lang="pl-PL" dirty="0"/>
              <a:t>Zabezpieczenie ratowników i linii wężowych.</a:t>
            </a:r>
          </a:p>
          <a:p>
            <a:endParaRPr lang="pl-PL" dirty="0"/>
          </a:p>
          <a:p>
            <a:endParaRPr lang="pl-PL" dirty="0" smtClean="0"/>
          </a:p>
          <a:p>
            <a:pPr marL="118872" indent="0" algn="r">
              <a:buNone/>
            </a:pPr>
            <a:endParaRPr lang="pl-PL" dirty="0"/>
          </a:p>
          <a:p>
            <a:endParaRPr lang="pl-PL" dirty="0">
              <a:latin typeface="Arial" panose="020B0604020202020204" pitchFamily="34" charset="0"/>
              <a:cs typeface="Arial" panose="020B0604020202020204" pitchFamily="34" charset="0"/>
            </a:endParaRPr>
          </a:p>
        </p:txBody>
      </p:sp>
      <p:sp>
        <p:nvSpPr>
          <p:cNvPr id="5" name="Symbol zastępczy numeru slajdu 4"/>
          <p:cNvSpPr>
            <a:spLocks noGrp="1" noChangeAspect="1"/>
          </p:cNvSpPr>
          <p:nvPr>
            <p:ph type="sldNum" idx="12"/>
          </p:nvPr>
        </p:nvSpPr>
        <p:spPr>
          <a:xfrm>
            <a:off x="8559529" y="0"/>
            <a:ext cx="584471" cy="250031"/>
          </a:xfrm>
        </p:spPr>
        <p:txBody>
          <a:bodyPr/>
          <a:lstStyle/>
          <a:p>
            <a:r>
              <a:rPr lang="pl-PL" altLang="pl-PL" sz="1050" dirty="0" smtClean="0">
                <a:solidFill>
                  <a:schemeClr val="bg1"/>
                </a:solidFill>
                <a:latin typeface="Calibri" panose="020F0502020204030204" pitchFamily="34" charset="0"/>
              </a:rPr>
              <a:t>str. </a:t>
            </a:r>
            <a:fld id="{1DFBDD2E-0A89-4F6F-B71E-D6B8232A8557}" type="slidenum">
              <a:rPr lang="pl-PL" altLang="pl-PL" sz="1400" smtClean="0">
                <a:solidFill>
                  <a:schemeClr val="bg1"/>
                </a:solidFill>
                <a:latin typeface="Calibri" panose="020F0502020204030204" pitchFamily="34" charset="0"/>
              </a:rPr>
              <a:pPr/>
              <a:t>2</a:t>
            </a:fld>
            <a:endParaRPr lang="pl-PL" altLang="pl-PL" sz="2000" dirty="0">
              <a:solidFill>
                <a:schemeClr val="bg1"/>
              </a:solidFill>
              <a:latin typeface="Calibri" panose="020F0502020204030204" pitchFamily="34" charset="0"/>
            </a:endParaRPr>
          </a:p>
        </p:txBody>
      </p:sp>
      <p:sp>
        <p:nvSpPr>
          <p:cNvPr id="3080" name="Rectangle 8"/>
          <p:cNvSpPr>
            <a:spLocks noChangeArrowheads="1"/>
          </p:cNvSpPr>
          <p:nvPr/>
        </p:nvSpPr>
        <p:spPr bwMode="auto">
          <a:xfrm>
            <a:off x="272507" y="1636811"/>
            <a:ext cx="8287022" cy="103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rmAutofit/>
          </a:bodyPr>
          <a:lstStyle>
            <a:lvl1pPr indent="12700">
              <a:spcBef>
                <a:spcPct val="20000"/>
              </a:spcBef>
              <a:buChar char="•"/>
              <a:tabLst>
                <a:tab pos="182563" algn="l"/>
              </a:tabLst>
              <a:defRPr sz="3200">
                <a:solidFill>
                  <a:schemeClr val="tx1"/>
                </a:solidFill>
                <a:latin typeface="Arial" panose="020B0604020202020204" pitchFamily="34" charset="0"/>
              </a:defRPr>
            </a:lvl1pPr>
            <a:lvl2pPr marL="831850" indent="-285750">
              <a:spcBef>
                <a:spcPct val="20000"/>
              </a:spcBef>
              <a:buChar char="–"/>
              <a:tabLst>
                <a:tab pos="182563" algn="l"/>
              </a:tabLst>
              <a:defRPr sz="2800">
                <a:solidFill>
                  <a:schemeClr val="tx1"/>
                </a:solidFill>
                <a:latin typeface="Arial" panose="020B0604020202020204" pitchFamily="34" charset="0"/>
              </a:defRPr>
            </a:lvl2pPr>
            <a:lvl3pPr marL="1239838" indent="-228600">
              <a:spcBef>
                <a:spcPct val="20000"/>
              </a:spcBef>
              <a:buChar char="•"/>
              <a:tabLst>
                <a:tab pos="182563" algn="l"/>
              </a:tabLst>
              <a:defRPr sz="2400">
                <a:solidFill>
                  <a:schemeClr val="tx1"/>
                </a:solidFill>
                <a:latin typeface="Arial" panose="020B0604020202020204" pitchFamily="34" charset="0"/>
              </a:defRPr>
            </a:lvl3pPr>
            <a:lvl4pPr marL="1647825" indent="-228600">
              <a:spcBef>
                <a:spcPct val="20000"/>
              </a:spcBef>
              <a:buChar char="–"/>
              <a:tabLst>
                <a:tab pos="182563" algn="l"/>
              </a:tabLst>
              <a:defRPr sz="2000">
                <a:solidFill>
                  <a:schemeClr val="tx1"/>
                </a:solidFill>
                <a:latin typeface="Arial" panose="020B0604020202020204" pitchFamily="34" charset="0"/>
              </a:defRPr>
            </a:lvl4pPr>
            <a:lvl5pPr marL="2057400" indent="-228600">
              <a:spcBef>
                <a:spcPct val="20000"/>
              </a:spcBef>
              <a:buChar char="»"/>
              <a:tabLst>
                <a:tab pos="182563" algn="l"/>
              </a:tabLst>
              <a:defRPr sz="2000">
                <a:solidFill>
                  <a:schemeClr val="tx1"/>
                </a:solidFill>
                <a:latin typeface="Arial" panose="020B0604020202020204" pitchFamily="34" charset="0"/>
              </a:defRPr>
            </a:lvl5pPr>
            <a:lvl6pPr marL="2514600" indent="-228600" fontAlgn="base">
              <a:spcBef>
                <a:spcPct val="20000"/>
              </a:spcBef>
              <a:spcAft>
                <a:spcPct val="0"/>
              </a:spcAft>
              <a:buChar char="»"/>
              <a:tabLst>
                <a:tab pos="182563" algn="l"/>
              </a:tabLst>
              <a:defRPr sz="2000">
                <a:solidFill>
                  <a:schemeClr val="tx1"/>
                </a:solidFill>
                <a:latin typeface="Arial" panose="020B0604020202020204" pitchFamily="34" charset="0"/>
              </a:defRPr>
            </a:lvl6pPr>
            <a:lvl7pPr marL="2971800" indent="-228600" fontAlgn="base">
              <a:spcBef>
                <a:spcPct val="20000"/>
              </a:spcBef>
              <a:spcAft>
                <a:spcPct val="0"/>
              </a:spcAft>
              <a:buChar char="»"/>
              <a:tabLst>
                <a:tab pos="182563" algn="l"/>
              </a:tabLst>
              <a:defRPr sz="2000">
                <a:solidFill>
                  <a:schemeClr val="tx1"/>
                </a:solidFill>
                <a:latin typeface="Arial" panose="020B0604020202020204" pitchFamily="34" charset="0"/>
              </a:defRPr>
            </a:lvl7pPr>
            <a:lvl8pPr marL="3429000" indent="-228600" fontAlgn="base">
              <a:spcBef>
                <a:spcPct val="20000"/>
              </a:spcBef>
              <a:spcAft>
                <a:spcPct val="0"/>
              </a:spcAft>
              <a:buChar char="»"/>
              <a:tabLst>
                <a:tab pos="182563" algn="l"/>
              </a:tabLst>
              <a:defRPr sz="2000">
                <a:solidFill>
                  <a:schemeClr val="tx1"/>
                </a:solidFill>
                <a:latin typeface="Arial" panose="020B0604020202020204" pitchFamily="34" charset="0"/>
              </a:defRPr>
            </a:lvl8pPr>
            <a:lvl9pPr marL="3886200" indent="-228600" fontAlgn="base">
              <a:spcBef>
                <a:spcPct val="20000"/>
              </a:spcBef>
              <a:spcAft>
                <a:spcPct val="0"/>
              </a:spcAft>
              <a:buChar char="»"/>
              <a:tabLst>
                <a:tab pos="182563" algn="l"/>
              </a:tabLst>
              <a:defRPr sz="2000">
                <a:solidFill>
                  <a:schemeClr val="tx1"/>
                </a:solidFill>
                <a:latin typeface="Arial" panose="020B0604020202020204" pitchFamily="34" charset="0"/>
              </a:defRPr>
            </a:lvl9pPr>
          </a:lstStyle>
          <a:p>
            <a:pPr algn="just">
              <a:lnSpc>
                <a:spcPct val="80000"/>
              </a:lnSpc>
              <a:buFontTx/>
              <a:buNone/>
            </a:pPr>
            <a:endParaRPr lang="pl-PL" altLang="pl-PL" sz="2400" b="1" dirty="0"/>
          </a:p>
          <a:p>
            <a:pPr algn="just">
              <a:lnSpc>
                <a:spcPct val="80000"/>
              </a:lnSpc>
              <a:buFontTx/>
              <a:buNone/>
            </a:pPr>
            <a:endParaRPr lang="pl-PL" altLang="pl-PL" sz="2400" b="1" dirty="0"/>
          </a:p>
        </p:txBody>
      </p:sp>
    </p:spTree>
    <p:extLst>
      <p:ext uri="{BB962C8B-B14F-4D97-AF65-F5344CB8AC3E}">
        <p14:creationId xmlns:p14="http://schemas.microsoft.com/office/powerpoint/2010/main" val="8688886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Shape 447"/>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Pozostałe drabiny stosowane                                    w działaniach ratowniczych</a:t>
            </a:r>
          </a:p>
        </p:txBody>
      </p:sp>
      <p:sp>
        <p:nvSpPr>
          <p:cNvPr id="450" name="Shape 450"/>
          <p:cNvSpPr txBox="1">
            <a:spLocks noGrp="1"/>
          </p:cNvSpPr>
          <p:nvPr>
            <p:ph type="body" idx="1"/>
          </p:nvPr>
        </p:nvSpPr>
        <p:spPr>
          <a:xfrm>
            <a:off x="107504" y="1832843"/>
            <a:ext cx="6238212" cy="4188442"/>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400" b="1" i="0" u="none" strike="noStrike" cap="none" dirty="0">
                <a:solidFill>
                  <a:schemeClr val="dk1"/>
                </a:solidFill>
                <a:latin typeface="Calibri"/>
                <a:ea typeface="Calibri"/>
                <a:cs typeface="Calibri"/>
                <a:sym typeface="Calibri"/>
              </a:rPr>
              <a:t>Drabina ratownicza - dwuosobowa S 18</a:t>
            </a: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dirty="0">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a:t>
            </a:r>
            <a:r>
              <a:rPr lang="pl-PL" sz="2000" b="1" i="0" u="none" strike="noStrike" cap="none" dirty="0">
                <a:solidFill>
                  <a:schemeClr val="dk1"/>
                </a:solidFill>
                <a:latin typeface="Calibri"/>
                <a:ea typeface="Calibri"/>
                <a:cs typeface="Calibri"/>
                <a:sym typeface="Calibri"/>
              </a:rPr>
              <a:t> </a:t>
            </a:r>
            <a:r>
              <a:rPr lang="pl-PL" sz="2000" b="0" i="0" u="none" strike="noStrike" cap="none" dirty="0">
                <a:solidFill>
                  <a:schemeClr val="dk1"/>
                </a:solidFill>
                <a:latin typeface="Calibri"/>
                <a:ea typeface="Calibri"/>
                <a:cs typeface="Calibri"/>
                <a:sym typeface="Calibri"/>
              </a:rPr>
              <a:t>Drabina składa się z jednego przęsła. Bocznice drabiny wykonane  </a:t>
            </a:r>
            <a:r>
              <a:rPr lang="pl-PL" sz="2000" b="0" i="0" u="none" strike="noStrike" cap="none" dirty="0" smtClean="0">
                <a:solidFill>
                  <a:schemeClr val="dk1"/>
                </a:solidFill>
                <a:latin typeface="Calibri"/>
                <a:ea typeface="Calibri"/>
                <a:cs typeface="Calibri"/>
                <a:sym typeface="Calibri"/>
              </a:rPr>
              <a:t>z </a:t>
            </a:r>
            <a:r>
              <a:rPr lang="pl-PL" sz="2000" b="0" i="0" u="none" strike="noStrike" cap="none" dirty="0">
                <a:solidFill>
                  <a:schemeClr val="dk1"/>
                </a:solidFill>
                <a:latin typeface="Calibri"/>
                <a:ea typeface="Calibri"/>
                <a:cs typeface="Calibri"/>
                <a:sym typeface="Calibri"/>
              </a:rPr>
              <a:t>aluminiowych profili o przekroju prostokątnym. Szczeble w przekroju posiadają kształt kwadratu, </a:t>
            </a:r>
            <a:r>
              <a:rPr lang="pl-PL" sz="2000" b="0" i="0" u="none" strike="noStrike" cap="none" dirty="0" smtClean="0">
                <a:solidFill>
                  <a:schemeClr val="dk1"/>
                </a:solidFill>
                <a:latin typeface="Calibri"/>
                <a:ea typeface="Calibri"/>
                <a:cs typeface="Calibri"/>
                <a:sym typeface="Calibri"/>
              </a:rPr>
              <a:t>                                                                                </a:t>
            </a:r>
            <a:endParaRPr lang="pl-PL" sz="2000" b="0" i="0" u="none" strike="noStrike" cap="none" dirty="0">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Długość drabiny wynosi 5013 mm.,</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Masa drabiny 13,1 kg.,</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Symbol S 18 oznacza jedno przęsło z 18 szczeblami.</a:t>
            </a:r>
          </a:p>
        </p:txBody>
      </p:sp>
      <p:sp>
        <p:nvSpPr>
          <p:cNvPr id="452" name="Shape 452"/>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451" name="Shape 451"/>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449" name="Shape 449"/>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20</a:t>
            </a:fld>
            <a:endParaRPr lang="pl-PL" sz="1400" b="0" i="0" u="none" strike="noStrike" cap="none">
              <a:solidFill>
                <a:schemeClr val="lt1"/>
              </a:solidFill>
              <a:latin typeface="Calibri"/>
              <a:ea typeface="Calibri"/>
              <a:cs typeface="Calibri"/>
              <a:sym typeface="Calibri"/>
            </a:endParaRPr>
          </a:p>
        </p:txBody>
      </p:sp>
      <p:sp>
        <p:nvSpPr>
          <p:cNvPr id="448" name="Shape 448"/>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2" name="Obraz 1"/>
          <p:cNvPicPr>
            <a:picLocks noChangeAspect="1"/>
          </p:cNvPicPr>
          <p:nvPr/>
        </p:nvPicPr>
        <p:blipFill>
          <a:blip r:embed="rId3"/>
          <a:stretch>
            <a:fillRect/>
          </a:stretch>
        </p:blipFill>
        <p:spPr>
          <a:xfrm>
            <a:off x="6928642" y="1599706"/>
            <a:ext cx="1516932" cy="5024487"/>
          </a:xfrm>
          <a:prstGeom prst="rect">
            <a:avLst/>
          </a:prstGeom>
        </p:spPr>
      </p:pic>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Shape 459"/>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Pozostałe drabiny stosowane                                    w działaniach ratowniczych</a:t>
            </a:r>
          </a:p>
        </p:txBody>
      </p:sp>
      <p:sp>
        <p:nvSpPr>
          <p:cNvPr id="462" name="Shape 462"/>
          <p:cNvSpPr txBox="1">
            <a:spLocks noGrp="1"/>
          </p:cNvSpPr>
          <p:nvPr>
            <p:ph type="body" idx="1"/>
          </p:nvPr>
        </p:nvSpPr>
        <p:spPr>
          <a:xfrm>
            <a:off x="448276" y="1920978"/>
            <a:ext cx="5268727" cy="4188442"/>
          </a:xfrm>
          <a:prstGeom prst="rect">
            <a:avLst/>
          </a:prstGeom>
          <a:noFill/>
          <a:ln>
            <a:noFill/>
          </a:ln>
        </p:spPr>
        <p:txBody>
          <a:bodyPr lIns="54850" tIns="91425" rIns="91425" bIns="45700" anchor="t" anchorCtr="0">
            <a:noAutofit/>
          </a:bodyPr>
          <a:lstStyle/>
          <a:p>
            <a:pPr marL="438912" marR="0" lvl="0" indent="-172212" algn="ctr" rtl="0">
              <a:lnSpc>
                <a:spcPct val="100000"/>
              </a:lnSpc>
              <a:spcBef>
                <a:spcPts val="0"/>
              </a:spcBef>
              <a:spcAft>
                <a:spcPts val="0"/>
              </a:spcAft>
              <a:buClr>
                <a:schemeClr val="accent1"/>
              </a:buClr>
              <a:buSzPct val="25000"/>
              <a:buFont typeface="Noto Sans Symbols"/>
              <a:buNone/>
            </a:pPr>
            <a:r>
              <a:rPr lang="pl-PL" sz="2400" b="1" i="0" u="none" strike="noStrike" cap="none" dirty="0">
                <a:solidFill>
                  <a:schemeClr val="dk1"/>
                </a:solidFill>
                <a:latin typeface="Calibri"/>
                <a:ea typeface="Calibri"/>
                <a:cs typeface="Calibri"/>
                <a:sym typeface="Calibri"/>
              </a:rPr>
              <a:t>Przeznaczenie:</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a:t>
            </a:r>
            <a:r>
              <a:rPr lang="pl-PL" sz="2400" b="1" i="0" u="none" strike="noStrike" cap="none" dirty="0">
                <a:solidFill>
                  <a:schemeClr val="dk1"/>
                </a:solidFill>
                <a:latin typeface="Calibri"/>
                <a:ea typeface="Calibri"/>
                <a:cs typeface="Calibri"/>
                <a:sym typeface="Calibri"/>
              </a:rPr>
              <a:t>Drabinę można używać do:</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dirty="0">
                <a:solidFill>
                  <a:schemeClr val="dk1"/>
                </a:solidFill>
                <a:latin typeface="Calibri"/>
                <a:ea typeface="Calibri"/>
                <a:cs typeface="Calibri"/>
                <a:sym typeface="Calibri"/>
              </a:rPr>
              <a:t>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a:t>
            </a:r>
            <a:r>
              <a:rPr lang="pl-PL" sz="2000" b="1" i="0" u="none" strike="noStrike" cap="none" dirty="0">
                <a:solidFill>
                  <a:schemeClr val="dk1"/>
                </a:solidFill>
                <a:latin typeface="Calibri"/>
                <a:ea typeface="Calibri"/>
                <a:cs typeface="Calibri"/>
                <a:sym typeface="Calibri"/>
              </a:rPr>
              <a:t> </a:t>
            </a:r>
            <a:r>
              <a:rPr lang="pl-PL" sz="2000" b="0" i="0" u="none" strike="noStrike" cap="none" dirty="0">
                <a:solidFill>
                  <a:schemeClr val="dk1"/>
                </a:solidFill>
                <a:latin typeface="Calibri"/>
                <a:ea typeface="Calibri"/>
                <a:cs typeface="Calibri"/>
                <a:sym typeface="Calibri"/>
              </a:rPr>
              <a:t>podawania prądów gaśniczych,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prowadzenia ewakuacji (znoszenie                                                                                    z góry  i wynoszenie  z wykopów  rannych itp.),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budowania przepraw poziomych przez                                                                         rowy, dachy,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przejścia po kruchym lodzie itp. </a:t>
            </a:r>
          </a:p>
          <a:p>
            <a:pPr marL="438912" marR="0" lvl="0" indent="-324612" algn="l" rtl="0">
              <a:lnSpc>
                <a:spcPct val="100000"/>
              </a:lnSpc>
              <a:spcBef>
                <a:spcPts val="0"/>
              </a:spcBef>
              <a:spcAft>
                <a:spcPts val="0"/>
              </a:spcAft>
              <a:buClr>
                <a:schemeClr val="accent1"/>
              </a:buClr>
              <a:buSzPct val="80000"/>
              <a:buFont typeface="Noto Sans Symbols"/>
              <a:buNone/>
            </a:pPr>
            <a:endParaRPr sz="2000" b="0" i="0" u="none" strike="noStrike" cap="none" dirty="0">
              <a:solidFill>
                <a:schemeClr val="dk1"/>
              </a:solidFill>
              <a:latin typeface="Arial"/>
              <a:ea typeface="Arial"/>
              <a:cs typeface="Arial"/>
              <a:sym typeface="Arial"/>
            </a:endParaRPr>
          </a:p>
          <a:p>
            <a:pPr marL="438912" marR="0" lvl="0" indent="-324612" algn="l" rtl="0">
              <a:lnSpc>
                <a:spcPct val="100000"/>
              </a:lnSpc>
              <a:spcBef>
                <a:spcPts val="0"/>
              </a:spcBef>
              <a:spcAft>
                <a:spcPts val="0"/>
              </a:spcAft>
              <a:buClr>
                <a:schemeClr val="accent1"/>
              </a:buClr>
              <a:buSzPct val="25000"/>
              <a:buFont typeface="Noto Sans Symbols"/>
              <a:buNone/>
            </a:pPr>
            <a:endParaRPr sz="3200" b="0" i="0" u="none" strike="noStrike" cap="none" dirty="0">
              <a:solidFill>
                <a:schemeClr val="dk1"/>
              </a:solidFill>
              <a:latin typeface="Calibri"/>
              <a:ea typeface="Calibri"/>
              <a:cs typeface="Calibri"/>
              <a:sym typeface="Calibri"/>
            </a:endParaRPr>
          </a:p>
        </p:txBody>
      </p:sp>
      <p:sp>
        <p:nvSpPr>
          <p:cNvPr id="464" name="Shape 464"/>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463" name="Shape 463"/>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461" name="Shape 461"/>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21</a:t>
            </a:fld>
            <a:endParaRPr lang="pl-PL" sz="1400" b="0" i="0" u="none" strike="noStrike" cap="none">
              <a:solidFill>
                <a:schemeClr val="lt1"/>
              </a:solidFill>
              <a:latin typeface="Calibri"/>
              <a:ea typeface="Calibri"/>
              <a:cs typeface="Calibri"/>
              <a:sym typeface="Calibri"/>
            </a:endParaRPr>
          </a:p>
        </p:txBody>
      </p:sp>
      <p:sp>
        <p:nvSpPr>
          <p:cNvPr id="460" name="Shape 460"/>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466" name="Shape 466"/>
          <p:cNvPicPr preferRelativeResize="0"/>
          <p:nvPr/>
        </p:nvPicPr>
        <p:blipFill rotWithShape="1">
          <a:blip r:embed="rId3">
            <a:alphaModFix/>
          </a:blip>
          <a:srcRect/>
          <a:stretch/>
        </p:blipFill>
        <p:spPr>
          <a:xfrm>
            <a:off x="6594298" y="1549922"/>
            <a:ext cx="1359881" cy="51263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Shape 472"/>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Pozostałe drabiny stosowane                                    w działaniach ratowniczych</a:t>
            </a:r>
          </a:p>
        </p:txBody>
      </p:sp>
      <p:sp>
        <p:nvSpPr>
          <p:cNvPr id="475" name="Shape 475"/>
          <p:cNvSpPr txBox="1">
            <a:spLocks noGrp="1"/>
          </p:cNvSpPr>
          <p:nvPr>
            <p:ph type="body" idx="1"/>
          </p:nvPr>
        </p:nvSpPr>
        <p:spPr>
          <a:xfrm>
            <a:off x="107504" y="1832843"/>
            <a:ext cx="8921000" cy="4188442"/>
          </a:xfrm>
          <a:prstGeom prst="rect">
            <a:avLst/>
          </a:prstGeom>
          <a:noFill/>
          <a:ln>
            <a:noFill/>
          </a:ln>
        </p:spPr>
        <p:txBody>
          <a:bodyPr lIns="54850" tIns="91425" rIns="91425" bIns="45700" anchor="t" anchorCtr="0">
            <a:noAutofit/>
          </a:bodyPr>
          <a:lstStyle/>
          <a:p>
            <a:pPr marL="438912" marR="0" lvl="0" indent="-172212" algn="ctr" rtl="0">
              <a:lnSpc>
                <a:spcPct val="100000"/>
              </a:lnSpc>
              <a:spcBef>
                <a:spcPts val="0"/>
              </a:spcBef>
              <a:spcAft>
                <a:spcPts val="0"/>
              </a:spcAft>
              <a:buClr>
                <a:schemeClr val="accent1"/>
              </a:buClr>
              <a:buSzPct val="25000"/>
              <a:buFont typeface="Noto Sans Symbols"/>
              <a:buNone/>
            </a:pPr>
            <a:r>
              <a:rPr lang="pl-PL" sz="2400" b="1" i="0" u="none" strike="noStrike" cap="none">
                <a:solidFill>
                  <a:schemeClr val="dk1"/>
                </a:solidFill>
                <a:latin typeface="Calibri"/>
                <a:ea typeface="Calibri"/>
                <a:cs typeface="Calibri"/>
                <a:sym typeface="Calibri"/>
              </a:rPr>
              <a:t>Drabina ratownicza wysuwana – dwuosobowa 2x18 S</a:t>
            </a: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Drabina składa się z dwóch  przęseł. Bocznice  drabiny wykonane                             z aluminiowych profili o przekroju prostokątnym,</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Aluminiowe szczeble w przekroju posiadają kształt zbliżony do kwadratu,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Ilość szczebli: symbol oznacza dwa przęsła po 18 szczebli,</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Masa całkowita drabiny wynosi 30,50 kg.,</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Długość transportowa 5223 mm.,</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Całkowita długość drabiny po wysunięciu wynosi 9420 mm.,</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Górne przęsło drabiny jest wysuwane przy pomocy liny.</a:t>
            </a:r>
          </a:p>
        </p:txBody>
      </p:sp>
      <p:sp>
        <p:nvSpPr>
          <p:cNvPr id="477" name="Shape 477"/>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476" name="Shape 476"/>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474" name="Shape 47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22</a:t>
            </a:fld>
            <a:endParaRPr lang="pl-PL" sz="1400" b="0" i="0" u="none" strike="noStrike" cap="none">
              <a:solidFill>
                <a:schemeClr val="lt1"/>
              </a:solidFill>
              <a:latin typeface="Calibri"/>
              <a:ea typeface="Calibri"/>
              <a:cs typeface="Calibri"/>
              <a:sym typeface="Calibri"/>
            </a:endParaRPr>
          </a:p>
        </p:txBody>
      </p:sp>
      <p:sp>
        <p:nvSpPr>
          <p:cNvPr id="473" name="Shape 473"/>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Shape 497"/>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Pozostałe drabiny stosowane                                    w działaniach ratowniczych</a:t>
            </a:r>
          </a:p>
        </p:txBody>
      </p:sp>
      <p:sp>
        <p:nvSpPr>
          <p:cNvPr id="500" name="Shape 500"/>
          <p:cNvSpPr txBox="1">
            <a:spLocks noGrp="1"/>
          </p:cNvSpPr>
          <p:nvPr>
            <p:ph type="body" idx="1"/>
          </p:nvPr>
        </p:nvSpPr>
        <p:spPr>
          <a:xfrm>
            <a:off x="107504" y="1832843"/>
            <a:ext cx="8921000" cy="4188442"/>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400" b="1" i="0" u="none" strike="noStrike" cap="none">
                <a:solidFill>
                  <a:schemeClr val="dk1"/>
                </a:solidFill>
                <a:latin typeface="Calibri"/>
                <a:ea typeface="Calibri"/>
                <a:cs typeface="Calibri"/>
                <a:sym typeface="Calibri"/>
              </a:rPr>
              <a:t>Drabina ratownicza, wysuwana, dwuosobowa 3x14 S</a:t>
            </a: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Drabina składa się z trzech przęseł. Bocznice drabiny wykonane                                 z aluminiowych profili o przekroju prostokątnym. Szczeble w przekroju posiadają kształt zbliżony do kwadratu,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Ilość szczebli: symbol 3x14 S oznacza trzy przęsła po 14 szczebli,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Masa drabiny 47,0 kg.,</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Całkowita długość drabiny po wysunięciu wynosi 9760 mm.,</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Długość transportowa 4175 mm.,</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Górne i środkowe przęsło drabiny jest wysuwane przy pomocy liny.</a:t>
            </a:r>
          </a:p>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502" name="Shape 502"/>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501" name="Shape 501"/>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499" name="Shape 499"/>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23</a:t>
            </a:fld>
            <a:endParaRPr lang="pl-PL" sz="1400" b="0" i="0" u="none" strike="noStrike" cap="none">
              <a:solidFill>
                <a:schemeClr val="lt1"/>
              </a:solidFill>
              <a:latin typeface="Calibri"/>
              <a:ea typeface="Calibri"/>
              <a:cs typeface="Calibri"/>
              <a:sym typeface="Calibri"/>
            </a:endParaRPr>
          </a:p>
        </p:txBody>
      </p:sp>
      <p:sp>
        <p:nvSpPr>
          <p:cNvPr id="498" name="Shape 498"/>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Shape 484"/>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Pozostałe drabiny stosowane                                    w działaniach ratowniczych</a:t>
            </a:r>
          </a:p>
        </p:txBody>
      </p:sp>
      <p:sp>
        <p:nvSpPr>
          <p:cNvPr id="487" name="Shape 487"/>
          <p:cNvSpPr txBox="1">
            <a:spLocks noGrp="1"/>
          </p:cNvSpPr>
          <p:nvPr>
            <p:ph type="body" idx="1"/>
          </p:nvPr>
        </p:nvSpPr>
        <p:spPr>
          <a:xfrm>
            <a:off x="107504" y="1500174"/>
            <a:ext cx="8921000" cy="5214973"/>
          </a:xfrm>
          <a:prstGeom prst="rect">
            <a:avLst/>
          </a:prstGeom>
          <a:noFill/>
          <a:ln>
            <a:noFill/>
          </a:ln>
        </p:spPr>
        <p:txBody>
          <a:bodyPr lIns="54850" tIns="91425" rIns="91425" bIns="45700" anchor="t" anchorCtr="0">
            <a:noAutofit/>
          </a:bodyPr>
          <a:lstStyle/>
          <a:p>
            <a:pPr marL="438912" marR="0" lvl="0" indent="-172212" algn="ctr" rtl="0">
              <a:lnSpc>
                <a:spcPct val="100000"/>
              </a:lnSpc>
              <a:spcBef>
                <a:spcPts val="0"/>
              </a:spcBef>
              <a:spcAft>
                <a:spcPts val="0"/>
              </a:spcAft>
              <a:buClr>
                <a:schemeClr val="accent1"/>
              </a:buClr>
              <a:buSzPct val="25000"/>
              <a:buFont typeface="Noto Sans Symbols"/>
              <a:buNone/>
            </a:pPr>
            <a:endParaRPr sz="2400" b="1" i="0" u="none" strike="noStrike" cap="none" dirty="0">
              <a:solidFill>
                <a:schemeClr val="dk1"/>
              </a:solidFill>
              <a:latin typeface="Calibri"/>
              <a:ea typeface="Calibri"/>
              <a:cs typeface="Calibri"/>
              <a:sym typeface="Calibri"/>
            </a:endParaRPr>
          </a:p>
          <a:p>
            <a:pPr marL="438912" marR="0" lvl="0" indent="-172212" rtl="0">
              <a:lnSpc>
                <a:spcPct val="100000"/>
              </a:lnSpc>
              <a:spcBef>
                <a:spcPts val="0"/>
              </a:spcBef>
              <a:spcAft>
                <a:spcPts val="0"/>
              </a:spcAft>
              <a:buClr>
                <a:schemeClr val="accent1"/>
              </a:buClr>
              <a:buSzPct val="25000"/>
              <a:buFont typeface="Noto Sans Symbols"/>
              <a:buNone/>
            </a:pPr>
            <a:r>
              <a:rPr lang="pl-PL" sz="2400" b="1" i="0" u="none" strike="noStrike" cap="none" dirty="0">
                <a:solidFill>
                  <a:schemeClr val="dk1"/>
                </a:solidFill>
                <a:latin typeface="Calibri"/>
                <a:ea typeface="Calibri"/>
                <a:cs typeface="Calibri"/>
                <a:sym typeface="Calibri"/>
              </a:rPr>
              <a:t>Przeznaczenie:</a:t>
            </a: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dirty="0">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400" b="1" i="0" u="none" strike="noStrike" cap="none" dirty="0">
                <a:solidFill>
                  <a:schemeClr val="dk1"/>
                </a:solidFill>
                <a:latin typeface="Calibri"/>
                <a:ea typeface="Calibri"/>
                <a:cs typeface="Calibri"/>
                <a:sym typeface="Calibri"/>
              </a:rPr>
              <a:t>Drabinę można używać do:</a:t>
            </a:r>
          </a:p>
          <a:p>
            <a:pPr marL="438912" marR="0" lvl="0" indent="-172212" algn="l" rtl="0">
              <a:lnSpc>
                <a:spcPct val="100000"/>
              </a:lnSpc>
              <a:spcBef>
                <a:spcPts val="0"/>
              </a:spcBef>
              <a:spcAft>
                <a:spcPts val="0"/>
              </a:spcAft>
              <a:buClr>
                <a:schemeClr val="accent1"/>
              </a:buClr>
              <a:buSzPct val="25000"/>
              <a:buFont typeface="Noto Sans Symbols"/>
              <a:buNone/>
            </a:pPr>
            <a:endParaRPr sz="2400" b="1" i="0" u="none" strike="noStrike" cap="none" dirty="0">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podawania prądów gaśniczych,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prowadzenia ewakuacji (znoszenie                                                                                   z góry i wynoszenie z wykopów  rannych itp.),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budowania przepraw poziomych przez                                                                           rowy, dachy,  przejścia po kruchym lodzie itp. </a:t>
            </a:r>
          </a:p>
          <a:p>
            <a:pPr marL="438912" marR="0" lvl="0" indent="-172212" algn="l" rtl="0">
              <a:lnSpc>
                <a:spcPct val="100000"/>
              </a:lnSpc>
              <a:spcBef>
                <a:spcPts val="0"/>
              </a:spcBef>
              <a:spcAft>
                <a:spcPts val="0"/>
              </a:spcAft>
              <a:buClr>
                <a:schemeClr val="accent1"/>
              </a:buClr>
              <a:buSzPct val="80000"/>
              <a:buFont typeface="Noto Sans Symbols"/>
              <a:buNone/>
            </a:pPr>
            <a:endParaRPr sz="2000" b="1" i="0" u="none" strike="noStrike" cap="none" dirty="0">
              <a:solidFill>
                <a:schemeClr val="dk1"/>
              </a:solidFill>
              <a:latin typeface="Calibri"/>
              <a:ea typeface="Calibri"/>
              <a:cs typeface="Calibri"/>
              <a:sym typeface="Calibri"/>
            </a:endParaRPr>
          </a:p>
        </p:txBody>
      </p:sp>
      <p:sp>
        <p:nvSpPr>
          <p:cNvPr id="489" name="Shape 489"/>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488" name="Shape 488"/>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486" name="Shape 48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24</a:t>
            </a:fld>
            <a:endParaRPr lang="pl-PL" sz="1400" b="0" i="0" u="none" strike="noStrike" cap="none">
              <a:solidFill>
                <a:schemeClr val="lt1"/>
              </a:solidFill>
              <a:latin typeface="Calibri"/>
              <a:ea typeface="Calibri"/>
              <a:cs typeface="Calibri"/>
              <a:sym typeface="Calibri"/>
            </a:endParaRPr>
          </a:p>
        </p:txBody>
      </p:sp>
      <p:sp>
        <p:nvSpPr>
          <p:cNvPr id="485" name="Shape 485"/>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491" name="Shape 491"/>
          <p:cNvPicPr preferRelativeResize="0"/>
          <p:nvPr/>
        </p:nvPicPr>
        <p:blipFill rotWithShape="1">
          <a:blip r:embed="rId3">
            <a:alphaModFix/>
          </a:blip>
          <a:srcRect/>
          <a:stretch/>
        </p:blipFill>
        <p:spPr>
          <a:xfrm>
            <a:off x="6143635" y="1428736"/>
            <a:ext cx="2286015" cy="542926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Shape 509"/>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Pozostałe drabiny stosowane                                    w działaniach ratowniczych</a:t>
            </a:r>
          </a:p>
        </p:txBody>
      </p:sp>
      <p:sp>
        <p:nvSpPr>
          <p:cNvPr id="512" name="Shape 512"/>
          <p:cNvSpPr txBox="1">
            <a:spLocks noGrp="1"/>
          </p:cNvSpPr>
          <p:nvPr>
            <p:ph type="body" idx="1"/>
          </p:nvPr>
        </p:nvSpPr>
        <p:spPr>
          <a:xfrm>
            <a:off x="107504" y="1428736"/>
            <a:ext cx="8921000" cy="5429263"/>
          </a:xfrm>
          <a:prstGeom prst="rect">
            <a:avLst/>
          </a:prstGeom>
          <a:noFill/>
          <a:ln>
            <a:noFill/>
          </a:ln>
        </p:spPr>
        <p:txBody>
          <a:bodyPr lIns="54850" tIns="91425" rIns="91425" bIns="45700" anchor="t" anchorCtr="0">
            <a:noAutofit/>
          </a:bodyPr>
          <a:lstStyle/>
          <a:p>
            <a:pPr marL="438912" marR="0" lvl="0" indent="-172212" algn="ctr" rtl="0">
              <a:lnSpc>
                <a:spcPct val="100000"/>
              </a:lnSpc>
              <a:spcBef>
                <a:spcPts val="0"/>
              </a:spcBef>
              <a:spcAft>
                <a:spcPts val="0"/>
              </a:spcAft>
              <a:buClr>
                <a:schemeClr val="accent1"/>
              </a:buClr>
              <a:buSzPct val="25000"/>
              <a:buFont typeface="Noto Sans Symbols"/>
              <a:buNone/>
            </a:pPr>
            <a:endParaRPr sz="2400" b="1" i="0" u="none" strike="noStrike" cap="none">
              <a:solidFill>
                <a:schemeClr val="dk1"/>
              </a:solidFill>
              <a:latin typeface="Calibri"/>
              <a:ea typeface="Calibri"/>
              <a:cs typeface="Calibri"/>
              <a:sym typeface="Calibri"/>
            </a:endParaRPr>
          </a:p>
          <a:p>
            <a:pPr marL="438912" marR="0" lvl="0" indent="-172212" algn="ctr" rtl="0">
              <a:lnSpc>
                <a:spcPct val="100000"/>
              </a:lnSpc>
              <a:spcBef>
                <a:spcPts val="0"/>
              </a:spcBef>
              <a:spcAft>
                <a:spcPts val="0"/>
              </a:spcAft>
              <a:buClr>
                <a:schemeClr val="accent1"/>
              </a:buClr>
              <a:buSzPct val="25000"/>
              <a:buFont typeface="Noto Sans Symbols"/>
              <a:buNone/>
            </a:pPr>
            <a:r>
              <a:rPr lang="pl-PL" sz="2400" b="1" i="0" u="none" strike="noStrike" cap="none">
                <a:solidFill>
                  <a:schemeClr val="dk1"/>
                </a:solidFill>
                <a:latin typeface="Calibri"/>
                <a:ea typeface="Calibri"/>
                <a:cs typeface="Calibri"/>
                <a:sym typeface="Calibri"/>
              </a:rPr>
              <a:t>Przeznaczenie:</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a:t>
            </a:r>
            <a:r>
              <a:rPr lang="pl-PL" sz="2400" b="1" i="0" u="none" strike="noStrike" cap="none">
                <a:solidFill>
                  <a:schemeClr val="dk1"/>
                </a:solidFill>
                <a:latin typeface="Calibri"/>
                <a:ea typeface="Calibri"/>
                <a:cs typeface="Calibri"/>
                <a:sym typeface="Calibri"/>
              </a:rPr>
              <a:t>Drabinę można używać do:</a:t>
            </a:r>
          </a:p>
          <a:p>
            <a:pPr marL="438912" marR="0" lvl="0" indent="-172212" algn="l"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podawania prądów gaśniczych,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prowadzenia ewakuacji (znoszenie z góry                                                                          i wynoszenie z wykopów  rannych itp.),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budowania przepraw poziomych przez                                                                    rowy, dachy,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 przejścia po kruchym lodzie itp. </a:t>
            </a:r>
          </a:p>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514" name="Shape 514"/>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513" name="Shape 513"/>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511" name="Shape 511"/>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25</a:t>
            </a:fld>
            <a:endParaRPr lang="pl-PL" sz="1400" b="0" i="0" u="none" strike="noStrike" cap="none">
              <a:solidFill>
                <a:schemeClr val="lt1"/>
              </a:solidFill>
              <a:latin typeface="Calibri"/>
              <a:ea typeface="Calibri"/>
              <a:cs typeface="Calibri"/>
              <a:sym typeface="Calibri"/>
            </a:endParaRPr>
          </a:p>
        </p:txBody>
      </p:sp>
      <p:sp>
        <p:nvSpPr>
          <p:cNvPr id="510" name="Shape 510"/>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516" name="Shape 516"/>
          <p:cNvPicPr preferRelativeResize="0"/>
          <p:nvPr/>
        </p:nvPicPr>
        <p:blipFill rotWithShape="1">
          <a:blip r:embed="rId3">
            <a:alphaModFix/>
          </a:blip>
          <a:srcRect/>
          <a:stretch/>
        </p:blipFill>
        <p:spPr>
          <a:xfrm>
            <a:off x="6429387" y="1428736"/>
            <a:ext cx="1857388" cy="542926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Shape 534"/>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Pozostałe drabiny stosowane                                    w działaniach ratowniczych</a:t>
            </a:r>
          </a:p>
        </p:txBody>
      </p:sp>
      <p:sp>
        <p:nvSpPr>
          <p:cNvPr id="537" name="Shape 537"/>
          <p:cNvSpPr txBox="1">
            <a:spLocks noGrp="1"/>
          </p:cNvSpPr>
          <p:nvPr>
            <p:ph type="body" idx="1"/>
          </p:nvPr>
        </p:nvSpPr>
        <p:spPr>
          <a:xfrm>
            <a:off x="107504" y="1500174"/>
            <a:ext cx="8921000" cy="5214973"/>
          </a:xfrm>
          <a:prstGeom prst="rect">
            <a:avLst/>
          </a:prstGeom>
          <a:noFill/>
          <a:ln>
            <a:noFill/>
          </a:ln>
        </p:spPr>
        <p:txBody>
          <a:bodyPr lIns="54850" tIns="91425" rIns="91425" bIns="45700" anchor="t" anchorCtr="0">
            <a:noAutofit/>
          </a:bodyPr>
          <a:lstStyle/>
          <a:p>
            <a:pPr marL="438912" marR="0" lvl="0" indent="-172212" algn="ctr" rtl="0">
              <a:lnSpc>
                <a:spcPct val="100000"/>
              </a:lnSpc>
              <a:spcBef>
                <a:spcPts val="0"/>
              </a:spcBef>
              <a:spcAft>
                <a:spcPts val="0"/>
              </a:spcAft>
              <a:buClr>
                <a:schemeClr val="accent1"/>
              </a:buClr>
              <a:buSzPct val="25000"/>
              <a:buFont typeface="Noto Sans Symbols"/>
              <a:buNone/>
            </a:pPr>
            <a:endParaRPr sz="2400" b="1" i="0" u="none" strike="noStrike" cap="none">
              <a:solidFill>
                <a:schemeClr val="dk1"/>
              </a:solidFill>
              <a:latin typeface="Calibri"/>
              <a:ea typeface="Calibri"/>
              <a:cs typeface="Calibri"/>
              <a:sym typeface="Calibri"/>
            </a:endParaRPr>
          </a:p>
          <a:p>
            <a:pPr marL="438912" marR="0" lvl="0" indent="-172212" algn="ctr" rtl="0">
              <a:lnSpc>
                <a:spcPct val="100000"/>
              </a:lnSpc>
              <a:spcBef>
                <a:spcPts val="0"/>
              </a:spcBef>
              <a:spcAft>
                <a:spcPts val="0"/>
              </a:spcAft>
              <a:buClr>
                <a:schemeClr val="accent1"/>
              </a:buClr>
              <a:buSzPct val="25000"/>
              <a:buFont typeface="Noto Sans Symbols"/>
              <a:buNone/>
            </a:pPr>
            <a:r>
              <a:rPr lang="pl-PL" sz="2400" b="1" i="0" u="none" strike="noStrike" cap="none">
                <a:solidFill>
                  <a:schemeClr val="dk1"/>
                </a:solidFill>
                <a:latin typeface="Calibri"/>
                <a:ea typeface="Calibri"/>
                <a:cs typeface="Calibri"/>
                <a:sym typeface="Calibri"/>
              </a:rPr>
              <a:t>Przeznaczenie:</a:t>
            </a:r>
          </a:p>
          <a:p>
            <a:pPr marL="438912" marR="0" lvl="0" indent="-172212" algn="l"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400" b="1" i="0" u="none" strike="noStrike" cap="none">
                <a:solidFill>
                  <a:schemeClr val="dk1"/>
                </a:solidFill>
                <a:latin typeface="Calibri"/>
                <a:ea typeface="Calibri"/>
                <a:cs typeface="Calibri"/>
                <a:sym typeface="Calibri"/>
              </a:rPr>
              <a:t>Drabinę można używać do:</a:t>
            </a:r>
          </a:p>
          <a:p>
            <a:pPr marL="438912" marR="0" lvl="0" indent="-172212" algn="l" rtl="0">
              <a:lnSpc>
                <a:spcPct val="100000"/>
              </a:lnSpc>
              <a:spcBef>
                <a:spcPts val="0"/>
              </a:spcBef>
              <a:spcAft>
                <a:spcPts val="0"/>
              </a:spcAft>
              <a:buClr>
                <a:schemeClr val="accent1"/>
              </a:buClr>
              <a:buSzPct val="25000"/>
              <a:buFont typeface="Noto Sans Symbols"/>
              <a:buNone/>
            </a:pPr>
            <a:endParaRPr sz="24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podawania prądów gaśniczych,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prowadzenia ewakuacji (znoszenie z góry                                                                        i wynoszenie z wykopów  rannych itp.),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budowania przepraw poziomych przez rowy, dachy,</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przejścia po kruchym lodzie itp. </a:t>
            </a:r>
          </a:p>
          <a:p>
            <a:pPr marL="438912" marR="0" lvl="0" indent="-324612" algn="l" rtl="0">
              <a:lnSpc>
                <a:spcPct val="100000"/>
              </a:lnSpc>
              <a:spcBef>
                <a:spcPts val="0"/>
              </a:spcBef>
              <a:spcAft>
                <a:spcPts val="0"/>
              </a:spcAft>
              <a:buClr>
                <a:schemeClr val="accent1"/>
              </a:buClr>
              <a:buSzPct val="80000"/>
              <a:buFont typeface="Noto Sans Symbols"/>
              <a:buNone/>
            </a:pPr>
            <a:endParaRPr sz="2000" b="0" i="0" u="none" strike="noStrike" cap="none">
              <a:solidFill>
                <a:schemeClr val="dk1"/>
              </a:solidFill>
              <a:latin typeface="Arial"/>
              <a:ea typeface="Arial"/>
              <a:cs typeface="Arial"/>
              <a:sym typeface="Arial"/>
            </a:endParaRPr>
          </a:p>
          <a:p>
            <a:pPr marL="438912" marR="0" lvl="0" indent="-324612" algn="l" rtl="0">
              <a:lnSpc>
                <a:spcPct val="100000"/>
              </a:lnSpc>
              <a:spcBef>
                <a:spcPts val="0"/>
              </a:spcBef>
              <a:spcAft>
                <a:spcPts val="0"/>
              </a:spcAft>
              <a:buClr>
                <a:schemeClr val="accent1"/>
              </a:buClr>
              <a:buSzPct val="25000"/>
              <a:buFont typeface="Noto Sans Symbols"/>
              <a:buNone/>
            </a:pPr>
            <a:endParaRPr sz="3200" b="0" i="0" u="none" strike="noStrike" cap="none">
              <a:solidFill>
                <a:schemeClr val="dk1"/>
              </a:solidFill>
              <a:latin typeface="Calibri"/>
              <a:ea typeface="Calibri"/>
              <a:cs typeface="Calibri"/>
              <a:sym typeface="Calibri"/>
            </a:endParaRPr>
          </a:p>
        </p:txBody>
      </p:sp>
      <p:sp>
        <p:nvSpPr>
          <p:cNvPr id="539" name="Shape 539"/>
          <p:cNvSpPr txBox="1">
            <a:spLocks noGrp="1"/>
          </p:cNvSpPr>
          <p:nvPr>
            <p:ph type="body" idx="2"/>
          </p:nvPr>
        </p:nvSpPr>
        <p:spPr>
          <a:xfrm>
            <a:off x="5786446" y="5929330"/>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a:t>
            </a:r>
          </a:p>
        </p:txBody>
      </p:sp>
      <p:sp>
        <p:nvSpPr>
          <p:cNvPr id="538" name="Shape 538"/>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536" name="Shape 5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26</a:t>
            </a:fld>
            <a:endParaRPr lang="pl-PL" sz="1400" b="0" i="0" u="none" strike="noStrike" cap="none">
              <a:solidFill>
                <a:schemeClr val="lt1"/>
              </a:solidFill>
              <a:latin typeface="Calibri"/>
              <a:ea typeface="Calibri"/>
              <a:cs typeface="Calibri"/>
              <a:sym typeface="Calibri"/>
            </a:endParaRPr>
          </a:p>
        </p:txBody>
      </p:sp>
      <p:sp>
        <p:nvSpPr>
          <p:cNvPr id="535" name="Shape 535"/>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541" name="Shape 541"/>
          <p:cNvPicPr preferRelativeResize="0"/>
          <p:nvPr/>
        </p:nvPicPr>
        <p:blipFill rotWithShape="1">
          <a:blip r:embed="rId3">
            <a:alphaModFix/>
          </a:blip>
          <a:srcRect/>
          <a:stretch/>
        </p:blipFill>
        <p:spPr>
          <a:xfrm>
            <a:off x="6454775" y="1428734"/>
            <a:ext cx="2019299" cy="5429264"/>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Shape 522"/>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Pozostałe drabiny stosowane                                    w działaniach ratowniczych</a:t>
            </a:r>
          </a:p>
        </p:txBody>
      </p:sp>
      <p:sp>
        <p:nvSpPr>
          <p:cNvPr id="525" name="Shape 525"/>
          <p:cNvSpPr txBox="1">
            <a:spLocks noGrp="1"/>
          </p:cNvSpPr>
          <p:nvPr>
            <p:ph type="body" idx="1"/>
          </p:nvPr>
        </p:nvSpPr>
        <p:spPr>
          <a:xfrm>
            <a:off x="107504" y="1832843"/>
            <a:ext cx="8921000" cy="4188442"/>
          </a:xfrm>
          <a:prstGeom prst="rect">
            <a:avLst/>
          </a:prstGeom>
          <a:noFill/>
          <a:ln>
            <a:noFill/>
          </a:ln>
        </p:spPr>
        <p:txBody>
          <a:bodyPr lIns="54850" tIns="91425" rIns="91425" bIns="45700" anchor="t" anchorCtr="0">
            <a:noAutofit/>
          </a:bodyPr>
          <a:lstStyle/>
          <a:p>
            <a:pPr marL="438912" marR="0" lvl="0" indent="-172212" algn="ctr" rtl="0">
              <a:lnSpc>
                <a:spcPct val="100000"/>
              </a:lnSpc>
              <a:spcBef>
                <a:spcPts val="0"/>
              </a:spcBef>
              <a:spcAft>
                <a:spcPts val="0"/>
              </a:spcAft>
              <a:buClr>
                <a:schemeClr val="accent1"/>
              </a:buClr>
              <a:buSzPct val="25000"/>
              <a:buFont typeface="Noto Sans Symbols"/>
              <a:buNone/>
            </a:pPr>
            <a:r>
              <a:rPr lang="pl-PL" sz="2400" b="1" i="0" u="none" strike="noStrike" cap="none">
                <a:solidFill>
                  <a:schemeClr val="dk1"/>
                </a:solidFill>
                <a:latin typeface="Calibri"/>
                <a:ea typeface="Calibri"/>
                <a:cs typeface="Calibri"/>
                <a:sym typeface="Calibri"/>
              </a:rPr>
              <a:t>Drabina ratownicza, wysuwana trzyprzęsłowa trzyosobowa.</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Drabina składa się z trzech przęseł. Bocznice drabiny wykonane z aluminiowych profili o przekroju prostokątnym,</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Szczeble w przekroju posiadają kształt zbliżony do kwadratu,</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Drążki podporowe wykonano z rur aluminiowych. Drążki podporowe pokryto wykładziną antypoślizgową na długości 2,10 m,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Ilość szczebli:  po 17 w każdym przęśle,</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Masa całkowita drabiny wynosi 82,20 kg. ,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Całkowita długość drabiny po wysunięciu wynosi 13905 mm.,</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Długość transportowa 5528 mm.,</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Przęsło środkowe i górne drabiny jest wysuwane przy pomocy liny.</a:t>
            </a:r>
          </a:p>
          <a:p>
            <a:pPr marL="438912" marR="0" lvl="0" indent="-324612" algn="l" rtl="0">
              <a:lnSpc>
                <a:spcPct val="100000"/>
              </a:lnSpc>
              <a:spcBef>
                <a:spcPts val="0"/>
              </a:spcBef>
              <a:spcAft>
                <a:spcPts val="0"/>
              </a:spcAft>
              <a:buClr>
                <a:schemeClr val="accent1"/>
              </a:buClr>
              <a:buSzPct val="80000"/>
              <a:buFont typeface="Noto Sans Symbols"/>
              <a:buNone/>
            </a:pPr>
            <a:endParaRPr sz="2000" b="0" i="0" u="none" strike="noStrike" cap="none">
              <a:solidFill>
                <a:schemeClr val="dk1"/>
              </a:solidFill>
              <a:latin typeface="Arial"/>
              <a:ea typeface="Arial"/>
              <a:cs typeface="Arial"/>
              <a:sym typeface="Arial"/>
            </a:endParaRPr>
          </a:p>
          <a:p>
            <a:pPr marL="438912" marR="0" lvl="0" indent="-324612" algn="l" rtl="0">
              <a:lnSpc>
                <a:spcPct val="100000"/>
              </a:lnSpc>
              <a:spcBef>
                <a:spcPts val="0"/>
              </a:spcBef>
              <a:spcAft>
                <a:spcPts val="0"/>
              </a:spcAft>
              <a:buClr>
                <a:schemeClr val="accent1"/>
              </a:buClr>
              <a:buSzPct val="25000"/>
              <a:buFont typeface="Noto Sans Symbols"/>
              <a:buNone/>
            </a:pPr>
            <a:endParaRPr sz="3200" b="0" i="0" u="none" strike="noStrike" cap="none">
              <a:solidFill>
                <a:schemeClr val="dk1"/>
              </a:solidFill>
              <a:latin typeface="Calibri"/>
              <a:ea typeface="Calibri"/>
              <a:cs typeface="Calibri"/>
              <a:sym typeface="Calibri"/>
            </a:endParaRPr>
          </a:p>
        </p:txBody>
      </p:sp>
      <p:sp>
        <p:nvSpPr>
          <p:cNvPr id="527" name="Shape 527"/>
          <p:cNvSpPr txBox="1">
            <a:spLocks noGrp="1"/>
          </p:cNvSpPr>
          <p:nvPr>
            <p:ph type="body" idx="2"/>
          </p:nvPr>
        </p:nvSpPr>
        <p:spPr>
          <a:xfrm>
            <a:off x="5786446" y="5929330"/>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a:t>
            </a:r>
          </a:p>
        </p:txBody>
      </p:sp>
      <p:sp>
        <p:nvSpPr>
          <p:cNvPr id="526" name="Shape 526"/>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524" name="Shape 52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27</a:t>
            </a:fld>
            <a:endParaRPr lang="pl-PL" sz="1400" b="0" i="0" u="none" strike="noStrike" cap="none">
              <a:solidFill>
                <a:schemeClr val="lt1"/>
              </a:solidFill>
              <a:latin typeface="Calibri"/>
              <a:ea typeface="Calibri"/>
              <a:cs typeface="Calibri"/>
              <a:sym typeface="Calibri"/>
            </a:endParaRPr>
          </a:p>
        </p:txBody>
      </p:sp>
      <p:sp>
        <p:nvSpPr>
          <p:cNvPr id="523" name="Shape 523"/>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Shape 175"/>
          <p:cNvSpPr txBox="1">
            <a:spLocks noGrp="1"/>
          </p:cNvSpPr>
          <p:nvPr>
            <p:ph idx="1"/>
          </p:nvPr>
        </p:nvSpPr>
        <p:spPr>
          <a:xfrm>
            <a:off x="457200" y="1500174"/>
            <a:ext cx="8229600" cy="4900625"/>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80000"/>
              <a:buFont typeface="Noto Sans Symbols"/>
              <a:buChar char="◼"/>
            </a:pPr>
            <a:r>
              <a:rPr lang="pl-PL" sz="2000" b="1" i="0" u="none" strike="noStrike" cap="none">
                <a:solidFill>
                  <a:srgbClr val="000000"/>
                </a:solidFill>
                <a:latin typeface="Arial"/>
                <a:ea typeface="Arial"/>
                <a:cs typeface="Arial"/>
                <a:sym typeface="Arial"/>
              </a:rPr>
              <a:t>Wszystkie typy drabin klasyfikowane są według liczby osób, które mogą przebywać jednocześnie i dozwolonego sposobu użycia.</a:t>
            </a:r>
            <a:r>
              <a:rPr lang="pl-PL" sz="2000" b="1" i="0" u="none" strike="noStrike" cap="none">
                <a:solidFill>
                  <a:srgbClr val="000000"/>
                </a:solidFill>
                <a:latin typeface="Times New Roman"/>
                <a:ea typeface="Times New Roman"/>
                <a:cs typeface="Times New Roman"/>
                <a:sym typeface="Times New Roman"/>
              </a:rPr>
              <a:t> </a:t>
            </a:r>
          </a:p>
          <a:p>
            <a:pPr marL="438912" marR="0" lvl="0" indent="-172212" algn="l" rtl="0">
              <a:lnSpc>
                <a:spcPct val="100000"/>
              </a:lnSpc>
              <a:spcBef>
                <a:spcPts val="0"/>
              </a:spcBef>
              <a:spcAft>
                <a:spcPts val="0"/>
              </a:spcAft>
              <a:buClr>
                <a:schemeClr val="accent1"/>
              </a:buClr>
              <a:buSzPct val="79999"/>
              <a:buFont typeface="Noto Sans Symbols"/>
              <a:buChar char="◼"/>
            </a:pPr>
            <a:r>
              <a:rPr lang="pl-PL" sz="1800" b="0" i="0" u="none" strike="noStrike" cap="none">
                <a:solidFill>
                  <a:srgbClr val="000000"/>
                </a:solidFill>
                <a:latin typeface="Times New Roman"/>
                <a:ea typeface="Times New Roman"/>
                <a:cs typeface="Times New Roman"/>
                <a:sym typeface="Times New Roman"/>
              </a:rPr>
              <a:t> </a:t>
            </a:r>
          </a:p>
          <a:p>
            <a:pPr marL="274320" marR="0" lvl="0" indent="-274320" algn="ctr" rtl="0">
              <a:lnSpc>
                <a:spcPct val="100000"/>
              </a:lnSpc>
              <a:spcBef>
                <a:spcPts val="0"/>
              </a:spcBef>
              <a:spcAft>
                <a:spcPts val="0"/>
              </a:spcAft>
              <a:buClr>
                <a:schemeClr val="accent1"/>
              </a:buClr>
              <a:buSzPct val="80000"/>
              <a:buFont typeface="Noto Sans Symbols"/>
              <a:buNone/>
            </a:pPr>
            <a:endParaRPr sz="9600" b="1" i="0" u="none" strike="noStrike" cap="none">
              <a:solidFill>
                <a:srgbClr val="000000"/>
              </a:solidFill>
              <a:latin typeface="Arial"/>
              <a:ea typeface="Arial"/>
              <a:cs typeface="Arial"/>
              <a:sym typeface="Arial"/>
            </a:endParaRPr>
          </a:p>
          <a:p>
            <a:pPr marL="438912" marR="0" lvl="0" indent="-324612" algn="l" rtl="0">
              <a:lnSpc>
                <a:spcPct val="100000"/>
              </a:lnSpc>
              <a:spcBef>
                <a:spcPts val="0"/>
              </a:spcBef>
              <a:spcAft>
                <a:spcPts val="0"/>
              </a:spcAft>
              <a:buClr>
                <a:schemeClr val="accent1"/>
              </a:buClr>
              <a:buSzPct val="80000"/>
              <a:buFont typeface="Noto Sans Symbols"/>
              <a:buNone/>
            </a:pPr>
            <a:endParaRPr sz="2000" b="0" i="0" u="none" strike="noStrike" cap="none">
              <a:solidFill>
                <a:schemeClr val="dk1"/>
              </a:solidFill>
              <a:latin typeface="Arial"/>
              <a:ea typeface="Arial"/>
              <a:cs typeface="Arial"/>
              <a:sym typeface="Arial"/>
            </a:endParaRPr>
          </a:p>
          <a:p>
            <a:pPr marL="438912" marR="0" lvl="0" indent="-324612" algn="l" rtl="0">
              <a:lnSpc>
                <a:spcPct val="100000"/>
              </a:lnSpc>
              <a:spcBef>
                <a:spcPts val="0"/>
              </a:spcBef>
              <a:spcAft>
                <a:spcPts val="0"/>
              </a:spcAft>
              <a:buClr>
                <a:schemeClr val="accent1"/>
              </a:buClr>
              <a:buSzPct val="25000"/>
              <a:buFont typeface="Noto Sans Symbols"/>
              <a:buNone/>
            </a:pPr>
            <a:endParaRPr sz="3200" b="0" i="0" u="none" strike="noStrike" cap="none">
              <a:solidFill>
                <a:schemeClr val="dk1"/>
              </a:solidFill>
              <a:latin typeface="Calibri"/>
              <a:ea typeface="Calibri"/>
              <a:cs typeface="Calibri"/>
              <a:sym typeface="Calibri"/>
            </a:endParaRPr>
          </a:p>
        </p:txBody>
      </p:sp>
      <p:sp>
        <p:nvSpPr>
          <p:cNvPr id="176" name="Shape 176"/>
          <p:cNvSpPr txBox="1">
            <a:spLocks noGrp="1"/>
          </p:cNvSpPr>
          <p:nvPr>
            <p:ph type="sldNum" sz="quarter" idx="12"/>
          </p:nvPr>
        </p:nvSpPr>
        <p:spPr>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28</a:t>
            </a:fld>
            <a:endParaRPr lang="pl-PL" sz="1400" b="0" i="0" u="none" strike="noStrike" cap="none">
              <a:solidFill>
                <a:schemeClr val="lt1"/>
              </a:solidFill>
              <a:latin typeface="Calibri"/>
              <a:ea typeface="Calibri"/>
              <a:cs typeface="Calibri"/>
              <a:sym typeface="Calibri"/>
            </a:endParaRPr>
          </a:p>
        </p:txBody>
      </p:sp>
      <p:sp>
        <p:nvSpPr>
          <p:cNvPr id="174" name="Shape 174"/>
          <p:cNvSpPr txBox="1">
            <a:spLocks noGrp="1"/>
          </p:cNvSpPr>
          <p:nvPr>
            <p:ph type="title"/>
          </p:nvPr>
        </p:nvSpPr>
        <p:spPr>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2800" b="1" i="0" u="none" strike="noStrike" cap="none">
                <a:solidFill>
                  <a:srgbClr val="FFC700"/>
                </a:solidFill>
                <a:latin typeface="Calibri"/>
                <a:ea typeface="Calibri"/>
                <a:cs typeface="Calibri"/>
                <a:sym typeface="Calibri"/>
              </a:rPr>
              <a:t>Dozwolony sposób użycia oraz maksymalna liczba osób mogąca jednocześnie przebywać na drabinie</a:t>
            </a:r>
          </a:p>
        </p:txBody>
      </p:sp>
      <p:sp>
        <p:nvSpPr>
          <p:cNvPr id="177" name="Shape 177"/>
          <p:cNvSpPr txBox="1">
            <a:spLocks noGrp="1"/>
          </p:cNvSpPr>
          <p:nvPr>
            <p:ph type="body" idx="4294967295"/>
          </p:nvPr>
        </p:nvSpPr>
        <p:spPr>
          <a:xfrm>
            <a:off x="6056313" y="5157788"/>
            <a:ext cx="3087687" cy="358775"/>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178" name="Shape 178"/>
          <p:cNvSpPr txBox="1">
            <a:spLocks noGrp="1"/>
          </p:cNvSpPr>
          <p:nvPr>
            <p:ph type="body" idx="4294967295"/>
          </p:nvPr>
        </p:nvSpPr>
        <p:spPr>
          <a:xfrm>
            <a:off x="6056313" y="5310188"/>
            <a:ext cx="3087687" cy="358775"/>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179" name="Shape 179"/>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181" name="Shape 181"/>
          <p:cNvPicPr preferRelativeResize="0"/>
          <p:nvPr/>
        </p:nvPicPr>
        <p:blipFill rotWithShape="1">
          <a:blip r:embed="rId3">
            <a:alphaModFix/>
          </a:blip>
          <a:srcRect/>
          <a:stretch/>
        </p:blipFill>
        <p:spPr>
          <a:xfrm>
            <a:off x="614362" y="2500306"/>
            <a:ext cx="7915275" cy="4357694"/>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8" name="Shape 188"/>
          <p:cNvSpPr txBox="1">
            <a:spLocks noGrp="1"/>
          </p:cNvSpPr>
          <p:nvPr>
            <p:ph idx="1"/>
          </p:nvPr>
        </p:nvSpPr>
        <p:spPr>
          <a:prstGeom prst="rect">
            <a:avLst/>
          </a:prstGeom>
          <a:noFill/>
          <a:ln>
            <a:noFill/>
          </a:ln>
        </p:spPr>
        <p:txBody>
          <a:bodyPr lIns="54850" tIns="91425" rIns="91425" bIns="45700" anchor="t" anchorCtr="0">
            <a:noAutofit/>
          </a:bodyPr>
          <a:lstStyle/>
          <a:p>
            <a:pPr marL="438912" marR="0" lvl="0" indent="-324612" algn="ctr"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Oznaczenie drabiny jednoosobowej, dwuosobowej i trzyosobowej.</a:t>
            </a:r>
          </a:p>
          <a:p>
            <a:pPr marL="438912" marR="0" lvl="0" indent="-324612" algn="ctr"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324612" algn="ctr"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324612" algn="ctr"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324612" algn="ctr"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324612" algn="ctr"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324612" algn="ctr"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324612" algn="ctr"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Oznaczenie zabraniające używania drabiny do celów ratowniczych.</a:t>
            </a:r>
          </a:p>
          <a:p>
            <a:pPr marL="438912" marR="0" lvl="0" indent="-324612" algn="ctr"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p:txBody>
      </p:sp>
      <p:sp>
        <p:nvSpPr>
          <p:cNvPr id="189" name="Shape 189"/>
          <p:cNvSpPr txBox="1">
            <a:spLocks noGrp="1"/>
          </p:cNvSpPr>
          <p:nvPr>
            <p:ph type="sldNum" sz="quarter" idx="12"/>
          </p:nvPr>
        </p:nvSpPr>
        <p:spPr>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29</a:t>
            </a:fld>
            <a:endParaRPr lang="pl-PL" sz="1400" b="0" i="0" u="none" strike="noStrike" cap="none">
              <a:solidFill>
                <a:schemeClr val="lt1"/>
              </a:solidFill>
              <a:latin typeface="Calibri"/>
              <a:ea typeface="Calibri"/>
              <a:cs typeface="Calibri"/>
              <a:sym typeface="Calibri"/>
            </a:endParaRPr>
          </a:p>
        </p:txBody>
      </p:sp>
      <p:sp>
        <p:nvSpPr>
          <p:cNvPr id="187" name="Shape 187"/>
          <p:cNvSpPr txBox="1">
            <a:spLocks noGrp="1"/>
          </p:cNvSpPr>
          <p:nvPr>
            <p:ph type="title"/>
          </p:nvPr>
        </p:nvSpPr>
        <p:spPr>
          <a:xfrm>
            <a:off x="928662" y="155446"/>
            <a:ext cx="7758137" cy="1252726"/>
          </a:xfrm>
          <a:prstGeom prst="rect">
            <a:avLst/>
          </a:prstGeom>
          <a:noFill/>
          <a:ln>
            <a:noFill/>
          </a:ln>
        </p:spPr>
        <p:txBody>
          <a:bodyPr lIns="91425" tIns="45700" rIns="45700" bIns="45700" anchor="ctr" anchorCtr="0">
            <a:noAutofit/>
          </a:bodyPr>
          <a:lstStyle/>
          <a:p>
            <a:pPr marL="0" marR="0" lvl="0" indent="0" algn="l" rtl="0">
              <a:lnSpc>
                <a:spcPct val="100000"/>
              </a:lnSpc>
              <a:spcBef>
                <a:spcPts val="0"/>
              </a:spcBef>
              <a:spcAft>
                <a:spcPts val="0"/>
              </a:spcAft>
              <a:buClr>
                <a:srgbClr val="FFC700"/>
              </a:buClr>
              <a:buSzPct val="25000"/>
              <a:buFont typeface="Calibri"/>
              <a:buNone/>
            </a:pPr>
            <a:r>
              <a:rPr lang="pl-PL" sz="2800" b="1" i="0" u="none" strike="noStrike" cap="none">
                <a:solidFill>
                  <a:srgbClr val="FFC700"/>
                </a:solidFill>
                <a:latin typeface="Calibri"/>
                <a:ea typeface="Calibri"/>
                <a:cs typeface="Calibri"/>
                <a:sym typeface="Calibri"/>
              </a:rPr>
              <a:t>Dozwolony sposób użycia oraz maksymalna liczba osób mogąca jednocześnie przebywać na drabinie</a:t>
            </a:r>
          </a:p>
        </p:txBody>
      </p:sp>
      <p:sp>
        <p:nvSpPr>
          <p:cNvPr id="190" name="Shape 190"/>
          <p:cNvSpPr txBox="1">
            <a:spLocks noGrp="1"/>
          </p:cNvSpPr>
          <p:nvPr>
            <p:ph type="body" idx="4294967295"/>
          </p:nvPr>
        </p:nvSpPr>
        <p:spPr>
          <a:xfrm>
            <a:off x="6056313" y="5143500"/>
            <a:ext cx="3087687" cy="358775"/>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18.02.2016</a:t>
            </a:r>
          </a:p>
        </p:txBody>
      </p:sp>
      <p:sp>
        <p:nvSpPr>
          <p:cNvPr id="191" name="Shape 191"/>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193" name="Shape 193"/>
          <p:cNvPicPr preferRelativeResize="0"/>
          <p:nvPr/>
        </p:nvPicPr>
        <p:blipFill rotWithShape="1">
          <a:blip r:embed="rId3">
            <a:alphaModFix/>
          </a:blip>
          <a:srcRect/>
          <a:stretch/>
        </p:blipFill>
        <p:spPr>
          <a:xfrm>
            <a:off x="3143240" y="2214553"/>
            <a:ext cx="2571767" cy="1719908"/>
          </a:xfrm>
          <a:prstGeom prst="rect">
            <a:avLst/>
          </a:prstGeom>
          <a:noFill/>
          <a:ln>
            <a:noFill/>
          </a:ln>
        </p:spPr>
      </p:pic>
      <p:pic>
        <p:nvPicPr>
          <p:cNvPr id="194" name="Shape 194"/>
          <p:cNvPicPr preferRelativeResize="0"/>
          <p:nvPr/>
        </p:nvPicPr>
        <p:blipFill rotWithShape="1">
          <a:blip r:embed="rId4">
            <a:alphaModFix/>
          </a:blip>
          <a:srcRect/>
          <a:stretch/>
        </p:blipFill>
        <p:spPr>
          <a:xfrm>
            <a:off x="2857488" y="4714883"/>
            <a:ext cx="1220319" cy="1643074"/>
          </a:xfrm>
          <a:prstGeom prst="rect">
            <a:avLst/>
          </a:prstGeom>
          <a:noFill/>
          <a:ln>
            <a:noFill/>
          </a:ln>
        </p:spPr>
      </p:pic>
      <p:pic>
        <p:nvPicPr>
          <p:cNvPr id="195" name="Shape 195"/>
          <p:cNvPicPr preferRelativeResize="0"/>
          <p:nvPr/>
        </p:nvPicPr>
        <p:blipFill rotWithShape="1">
          <a:blip r:embed="rId5">
            <a:alphaModFix/>
          </a:blip>
          <a:srcRect/>
          <a:stretch/>
        </p:blipFill>
        <p:spPr>
          <a:xfrm>
            <a:off x="4357685" y="4286255"/>
            <a:ext cx="1314582" cy="235742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8" name="Shape 138"/>
          <p:cNvSpPr txBox="1">
            <a:spLocks noGrp="1"/>
          </p:cNvSpPr>
          <p:nvPr>
            <p:ph idx="1"/>
          </p:nvPr>
        </p:nvSpPr>
        <p:spPr>
          <a:xfrm>
            <a:off x="8062913" y="5362575"/>
            <a:ext cx="1081086" cy="215899"/>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800" b="0" i="0" u="none" strike="noStrike" cap="none">
                <a:solidFill>
                  <a:schemeClr val="lt1"/>
                </a:solidFill>
                <a:latin typeface="Calibri"/>
                <a:ea typeface="Calibri"/>
                <a:cs typeface="Calibri"/>
                <a:sym typeface="Calibri"/>
              </a:rPr>
              <a:t>Zdjęcie 1</a:t>
            </a:r>
          </a:p>
        </p:txBody>
      </p:sp>
      <p:sp>
        <p:nvSpPr>
          <p:cNvPr id="137" name="Shape 137"/>
          <p:cNvSpPr txBox="1">
            <a:spLocks noGrp="1"/>
          </p:cNvSpPr>
          <p:nvPr>
            <p:ph type="sldNum" sz="quarter" idx="12"/>
          </p:nvPr>
        </p:nvSpPr>
        <p:spPr>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a:t>
            </a:fld>
            <a:endParaRPr lang="pl-PL" sz="1400" b="0" i="0" u="none" strike="noStrike" cap="none">
              <a:solidFill>
                <a:schemeClr val="lt1"/>
              </a:solidFill>
              <a:latin typeface="Calibri"/>
              <a:ea typeface="Calibri"/>
              <a:cs typeface="Calibri"/>
              <a:sym typeface="Calibri"/>
            </a:endParaRPr>
          </a:p>
        </p:txBody>
      </p:sp>
      <p:sp>
        <p:nvSpPr>
          <p:cNvPr id="136" name="Shape 136"/>
          <p:cNvSpPr txBox="1">
            <a:spLocks noGrp="1"/>
          </p:cNvSpPr>
          <p:nvPr>
            <p:ph type="title"/>
          </p:nvPr>
        </p:nvSpPr>
        <p:spPr>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dirty="0" smtClean="0"/>
              <a:t>Rodzaje drabin pożarniczych</a:t>
            </a:r>
            <a:br>
              <a:rPr lang="pl-PL" sz="3200" dirty="0" smtClean="0"/>
            </a:br>
            <a:r>
              <a:rPr lang="pl-PL" sz="3200" dirty="0" smtClean="0"/>
              <a:t> i ich przeznaczenie</a:t>
            </a:r>
            <a:endParaRPr lang="pl-PL" sz="3200" b="1" i="0" u="none" strike="noStrike" cap="none" dirty="0">
              <a:solidFill>
                <a:srgbClr val="FFC700"/>
              </a:solidFill>
              <a:latin typeface="Calibri"/>
              <a:ea typeface="Calibri"/>
              <a:cs typeface="Calibri"/>
              <a:sym typeface="Calibri"/>
            </a:endParaRPr>
          </a:p>
        </p:txBody>
      </p:sp>
      <p:sp>
        <p:nvSpPr>
          <p:cNvPr id="140" name="Shape 140"/>
          <p:cNvSpPr txBox="1">
            <a:spLocks noGrp="1"/>
          </p:cNvSpPr>
          <p:nvPr>
            <p:ph type="body" idx="4294967295"/>
          </p:nvPr>
        </p:nvSpPr>
        <p:spPr>
          <a:xfrm>
            <a:off x="0" y="1500188"/>
            <a:ext cx="8229600" cy="5072062"/>
          </a:xfrm>
          <a:prstGeom prst="rect">
            <a:avLst/>
          </a:prstGeom>
          <a:noFill/>
          <a:ln>
            <a:noFill/>
          </a:ln>
        </p:spPr>
        <p:txBody>
          <a:bodyPr lIns="91425" tIns="91425" rIns="91425" bIns="91425"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Obowiązująca od 2002 roku norma PN-EN 1147 „Drabiny przenośne dla straży pożarnej” wprowadza n/w podział drabin:</a:t>
            </a:r>
          </a:p>
          <a:p>
            <a:pPr marL="438912" marR="0" lvl="0" indent="-172212" algn="l"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Drabina dostępna – </a:t>
            </a:r>
            <a:r>
              <a:rPr lang="pl-PL" sz="2000" b="0" i="0" u="none" strike="noStrike" cap="none">
                <a:solidFill>
                  <a:schemeClr val="dk1"/>
                </a:solidFill>
                <a:latin typeface="Calibri"/>
                <a:ea typeface="Calibri"/>
                <a:cs typeface="Calibri"/>
                <a:sym typeface="Calibri"/>
              </a:rPr>
              <a:t>drabina zaprojektowana do uzyskania dojścia do wskazanego miejsca. Drabiny takie nie są zalecane do ratowania osób przez zniesienie w dół lub wniesienie do góry.</a:t>
            </a:r>
          </a:p>
          <a:p>
            <a:pPr marL="438912" marR="0" lvl="0" indent="-172212" algn="l"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Drabina hakowa – </a:t>
            </a:r>
            <a:r>
              <a:rPr lang="pl-PL" sz="2000" b="0" i="0" u="none" strike="noStrike" cap="none">
                <a:solidFill>
                  <a:schemeClr val="dk1"/>
                </a:solidFill>
                <a:latin typeface="Calibri"/>
                <a:ea typeface="Calibri"/>
                <a:cs typeface="Calibri"/>
                <a:sym typeface="Calibri"/>
              </a:rPr>
              <a:t>drabina wyposażona w hak lub haki służący (e) do zawieszania jej w czasie użycia.</a:t>
            </a:r>
          </a:p>
          <a:p>
            <a:pPr marL="438912" marR="0" lvl="0" indent="-172212" algn="l"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Drabina ratownicza – </a:t>
            </a:r>
            <a:r>
              <a:rPr lang="pl-PL" sz="2000" b="0" i="0" u="none" strike="noStrike" cap="none">
                <a:solidFill>
                  <a:schemeClr val="dk1"/>
                </a:solidFill>
                <a:latin typeface="Calibri"/>
                <a:ea typeface="Calibri"/>
                <a:cs typeface="Calibri"/>
                <a:sym typeface="Calibri"/>
              </a:rPr>
              <a:t>drabina zaprojektowana do ratowania przez zniesienie w dół lub wniesienie do góry.</a:t>
            </a:r>
          </a:p>
          <a:p>
            <a:pPr marL="438912" marR="0" lvl="0" indent="-172212" algn="l" rtl="0">
              <a:lnSpc>
                <a:spcPct val="100000"/>
              </a:lnSpc>
              <a:spcBef>
                <a:spcPts val="0"/>
              </a:spcBef>
              <a:spcAft>
                <a:spcPts val="0"/>
              </a:spcAft>
              <a:buClr>
                <a:schemeClr val="accent1"/>
              </a:buClr>
              <a:buSzPct val="80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80000"/>
              <a:buFont typeface="Noto Sans Symbols"/>
              <a:buNone/>
            </a:pPr>
            <a:endParaRPr sz="2000" b="1" i="0" u="none" strike="noStrike" cap="none">
              <a:solidFill>
                <a:schemeClr val="dk1"/>
              </a:solidFill>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Drabiny z drążkami podporowymi</a:t>
            </a:r>
          </a:p>
        </p:txBody>
      </p:sp>
      <p:sp>
        <p:nvSpPr>
          <p:cNvPr id="204" name="Shape 204"/>
          <p:cNvSpPr txBox="1">
            <a:spLocks noGrp="1"/>
          </p:cNvSpPr>
          <p:nvPr>
            <p:ph type="body" idx="1"/>
          </p:nvPr>
        </p:nvSpPr>
        <p:spPr>
          <a:xfrm>
            <a:off x="107501" y="1503024"/>
            <a:ext cx="8921000" cy="5143535"/>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r>
              <a:rPr lang="pl-PL" sz="2000" b="1" i="0" u="none" strike="noStrike" cap="none" dirty="0">
                <a:solidFill>
                  <a:schemeClr val="dk1"/>
                </a:solidFill>
                <a:latin typeface="Calibri"/>
                <a:ea typeface="Calibri"/>
                <a:cs typeface="Calibri"/>
                <a:sym typeface="Calibri"/>
              </a:rPr>
              <a:t>Wśród drabin wysuwanych wyróżnia się drabiny z:</a:t>
            </a:r>
          </a:p>
          <a:p>
            <a:pPr marL="438912" marR="0" lvl="0" indent="-324612" algn="l" rtl="0">
              <a:lnSpc>
                <a:spcPct val="100000"/>
              </a:lnSpc>
              <a:spcBef>
                <a:spcPts val="0"/>
              </a:spcBef>
              <a:spcAft>
                <a:spcPts val="0"/>
              </a:spcAft>
              <a:buClr>
                <a:schemeClr val="accent1"/>
              </a:buClr>
              <a:buSzPct val="25000"/>
              <a:buFont typeface="Noto Sans Symbols"/>
              <a:buNone/>
            </a:pPr>
            <a:endParaRPr sz="2000" b="1" i="0" u="none" strike="noStrike" cap="none" dirty="0">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dirty="0">
                <a:solidFill>
                  <a:schemeClr val="dk1"/>
                </a:solidFill>
                <a:latin typeface="Calibri"/>
                <a:ea typeface="Calibri"/>
                <a:cs typeface="Calibri"/>
                <a:sym typeface="Calibri"/>
              </a:rPr>
              <a:t>nieobowiązkowymi drążkami podporowymi – o maksymalnej długości po wysunięciu do 11 metrów,</a:t>
            </a: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dirty="0">
                <a:solidFill>
                  <a:schemeClr val="dk1"/>
                </a:solidFill>
                <a:latin typeface="Calibri"/>
                <a:ea typeface="Calibri"/>
                <a:cs typeface="Calibri"/>
                <a:sym typeface="Calibri"/>
              </a:rPr>
              <a:t>obowiązkowymi drążkami podporowymi – o długości drabiny po wysunięciu ponad 11 metrów,</a:t>
            </a:r>
          </a:p>
          <a:p>
            <a:pPr marL="438912" marR="0" lvl="0" indent="-324612" algn="l" rtl="0">
              <a:lnSpc>
                <a:spcPct val="100000"/>
              </a:lnSpc>
              <a:spcBef>
                <a:spcPts val="0"/>
              </a:spcBef>
              <a:spcAft>
                <a:spcPts val="0"/>
              </a:spcAft>
              <a:buClr>
                <a:schemeClr val="dk1"/>
              </a:buClr>
              <a:buSzPct val="80000"/>
              <a:buFont typeface="Noto Sans Symbols"/>
              <a:buNone/>
            </a:pPr>
            <a:endParaRPr sz="2000" b="0" i="0" u="none" strike="noStrike" cap="none" dirty="0">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dirty="0" smtClean="0">
                <a:solidFill>
                  <a:schemeClr val="dk1"/>
                </a:solidFill>
                <a:latin typeface="Calibri"/>
                <a:ea typeface="Calibri"/>
                <a:cs typeface="Calibri"/>
                <a:sym typeface="Calibri"/>
              </a:rPr>
              <a:t>     Drążki </a:t>
            </a:r>
            <a:r>
              <a:rPr lang="pl-PL" sz="2000" b="0" i="0" u="none" strike="noStrike" cap="none" dirty="0">
                <a:solidFill>
                  <a:schemeClr val="dk1"/>
                </a:solidFill>
                <a:latin typeface="Calibri"/>
                <a:ea typeface="Calibri"/>
                <a:cs typeface="Calibri"/>
                <a:sym typeface="Calibri"/>
              </a:rPr>
              <a:t>podporowe mogą być wykonane z ciągłego, jednolitego materiału lub mogą mieć budowę teleskopową. Wszystkie zastosowane drążki podporowe muszą posiadać zabezpieczenie antypoślizgowe umieszczone na długości 2 metry od podstawy.</a:t>
            </a: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dirty="0">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r>
              <a:rPr lang="pl-PL" sz="2000" b="1" i="0" u="none" strike="noStrike" cap="none" dirty="0" smtClean="0">
                <a:solidFill>
                  <a:schemeClr val="dk1"/>
                </a:solidFill>
                <a:latin typeface="Calibri"/>
                <a:ea typeface="Calibri"/>
                <a:cs typeface="Calibri"/>
                <a:sym typeface="Calibri"/>
              </a:rPr>
              <a:t>      NALEŻY </a:t>
            </a:r>
            <a:r>
              <a:rPr lang="pl-PL" sz="2000" b="1" i="0" u="none" strike="noStrike" cap="none" dirty="0">
                <a:solidFill>
                  <a:schemeClr val="dk1"/>
                </a:solidFill>
                <a:latin typeface="Calibri"/>
                <a:ea typeface="Calibri"/>
                <a:cs typeface="Calibri"/>
                <a:sym typeface="Calibri"/>
              </a:rPr>
              <a:t>PAMIĘTAĆ!!!  </a:t>
            </a:r>
            <a:r>
              <a:rPr lang="pl-PL" sz="2000" b="0" i="0" u="none" strike="noStrike" cap="none" dirty="0">
                <a:solidFill>
                  <a:schemeClr val="dk1"/>
                </a:solidFill>
                <a:latin typeface="Calibri"/>
                <a:ea typeface="Calibri"/>
                <a:cs typeface="Calibri"/>
                <a:sym typeface="Calibri"/>
              </a:rPr>
              <a:t>Że bez względu czy drabiny posiadają drążki podporowe obowiązkowe czy nieobowiązkowe, </a:t>
            </a:r>
            <a:r>
              <a:rPr lang="pl-PL" sz="2000" b="1" i="0" u="none" strike="noStrike" cap="none" dirty="0">
                <a:solidFill>
                  <a:schemeClr val="dk1"/>
                </a:solidFill>
                <a:latin typeface="Calibri"/>
                <a:ea typeface="Calibri"/>
                <a:cs typeface="Calibri"/>
                <a:sym typeface="Calibri"/>
              </a:rPr>
              <a:t>ZABRONIONE</a:t>
            </a:r>
            <a:r>
              <a:rPr lang="pl-PL" sz="2000" b="0" i="0" u="none" strike="noStrike" cap="none" dirty="0">
                <a:solidFill>
                  <a:schemeClr val="dk1"/>
                </a:solidFill>
                <a:latin typeface="Calibri"/>
                <a:ea typeface="Calibri"/>
                <a:cs typeface="Calibri"/>
                <a:sym typeface="Calibri"/>
              </a:rPr>
              <a:t> jest stosowanie drabin jako wolnostojących podczas prowadzenia akcji ratowniczych i ćwiczeń.</a:t>
            </a:r>
          </a:p>
        </p:txBody>
      </p:sp>
      <p:sp>
        <p:nvSpPr>
          <p:cNvPr id="206" name="Shape 206"/>
          <p:cNvSpPr txBox="1">
            <a:spLocks noGrp="1"/>
          </p:cNvSpPr>
          <p:nvPr>
            <p:ph type="body" idx="2"/>
          </p:nvPr>
        </p:nvSpPr>
        <p:spPr>
          <a:xfrm>
            <a:off x="6055648" y="6286519"/>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a:t>
            </a:r>
          </a:p>
        </p:txBody>
      </p:sp>
      <p:sp>
        <p:nvSpPr>
          <p:cNvPr id="205" name="Shape 205"/>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203" name="Shape 203"/>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30</a:t>
            </a:fld>
            <a:endParaRPr lang="pl-PL" sz="1400" b="0" i="0" u="none" strike="noStrike" cap="none">
              <a:solidFill>
                <a:schemeClr val="lt1"/>
              </a:solidFill>
              <a:latin typeface="Calibri"/>
              <a:ea typeface="Calibri"/>
              <a:cs typeface="Calibri"/>
              <a:sym typeface="Calibri"/>
            </a:endParaRPr>
          </a:p>
        </p:txBody>
      </p:sp>
      <p:sp>
        <p:nvSpPr>
          <p:cNvPr id="202" name="Shape 202"/>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Podstawowe wymagania BHP podczas sprawiania drabin</a:t>
            </a:r>
          </a:p>
        </p:txBody>
      </p:sp>
      <p:sp>
        <p:nvSpPr>
          <p:cNvPr id="216" name="Shape 216"/>
          <p:cNvSpPr txBox="1">
            <a:spLocks noGrp="1"/>
          </p:cNvSpPr>
          <p:nvPr>
            <p:ph type="body" idx="1"/>
          </p:nvPr>
        </p:nvSpPr>
        <p:spPr>
          <a:xfrm>
            <a:off x="107504" y="1832843"/>
            <a:ext cx="8921000" cy="4810865"/>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podczas sprawiania drabin należy przestrzegać instrukcji obsługi,</a:t>
            </a: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drabina powinna być ustawiona przy ścianie pod kątem 70 +/- 5° do podłoża,</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a:t>
            </a: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po sprawieniu drabiny upewnić się,		</a:t>
            </a:r>
            <a:r>
              <a:rPr lang="pl-PL" sz="2000" b="0" i="0" u="none" strike="noStrike" cap="none">
                <a:solidFill>
                  <a:srgbClr val="FF0000"/>
                </a:solidFill>
                <a:latin typeface="Calibri"/>
                <a:ea typeface="Calibri"/>
                <a:cs typeface="Calibri"/>
                <a:sym typeface="Calibri"/>
              </a:rPr>
              <a:t> </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że stopy drabiny stoją na stabilnym	</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podłożu o takiej samej twardości,</a:t>
            </a:r>
          </a:p>
        </p:txBody>
      </p:sp>
      <p:sp>
        <p:nvSpPr>
          <p:cNvPr id="218" name="Shape 218"/>
          <p:cNvSpPr txBox="1">
            <a:spLocks noGrp="1"/>
          </p:cNvSpPr>
          <p:nvPr>
            <p:ph type="body" idx="2"/>
          </p:nvPr>
        </p:nvSpPr>
        <p:spPr>
          <a:xfrm>
            <a:off x="5643569" y="621508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a:t>
            </a:r>
          </a:p>
        </p:txBody>
      </p:sp>
      <p:sp>
        <p:nvSpPr>
          <p:cNvPr id="217" name="Shape 217"/>
          <p:cNvSpPr txBox="1">
            <a:spLocks noGrp="1"/>
          </p:cNvSpPr>
          <p:nvPr>
            <p:ph type="body" idx="3"/>
          </p:nvPr>
        </p:nvSpPr>
        <p:spPr>
          <a:xfrm>
            <a:off x="6055648" y="6143644"/>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a:t>
            </a:r>
          </a:p>
        </p:txBody>
      </p:sp>
      <p:sp>
        <p:nvSpPr>
          <p:cNvPr id="215" name="Shape 215"/>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31</a:t>
            </a:fld>
            <a:endParaRPr lang="pl-PL" sz="1400" b="0" i="0" u="none" strike="noStrike" cap="none">
              <a:solidFill>
                <a:schemeClr val="lt1"/>
              </a:solidFill>
              <a:latin typeface="Calibri"/>
              <a:ea typeface="Calibri"/>
              <a:cs typeface="Calibri"/>
              <a:sym typeface="Calibri"/>
            </a:endParaRPr>
          </a:p>
        </p:txBody>
      </p:sp>
      <p:sp>
        <p:nvSpPr>
          <p:cNvPr id="214" name="Shape 214"/>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220" name="Shape 220"/>
          <p:cNvPicPr preferRelativeResize="0"/>
          <p:nvPr/>
        </p:nvPicPr>
        <p:blipFill rotWithShape="1">
          <a:blip r:embed="rId3">
            <a:alphaModFix/>
          </a:blip>
          <a:srcRect/>
          <a:stretch/>
        </p:blipFill>
        <p:spPr>
          <a:xfrm>
            <a:off x="1142975" y="2928933"/>
            <a:ext cx="1992021" cy="2071701"/>
          </a:xfrm>
          <a:prstGeom prst="rect">
            <a:avLst/>
          </a:prstGeom>
          <a:noFill/>
          <a:ln>
            <a:noFill/>
          </a:ln>
        </p:spPr>
      </p:pic>
      <p:sp>
        <p:nvSpPr>
          <p:cNvPr id="221" name="Shape 221"/>
          <p:cNvSpPr txBox="1"/>
          <p:nvPr/>
        </p:nvSpPr>
        <p:spPr>
          <a:xfrm>
            <a:off x="3500430" y="3214685"/>
            <a:ext cx="4929222" cy="101566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100000"/>
              <a:buFont typeface="Noto Sans Symbols"/>
              <a:buChar char="➢"/>
            </a:pPr>
            <a:r>
              <a:rPr lang="pl-PL" sz="2000" b="0" i="0" u="none" strike="noStrike" cap="none">
                <a:solidFill>
                  <a:schemeClr val="dk1"/>
                </a:solidFill>
                <a:latin typeface="Calibri"/>
                <a:ea typeface="Calibri"/>
                <a:cs typeface="Calibri"/>
                <a:sym typeface="Calibri"/>
              </a:rPr>
              <a:t>wierzchołek drabiny powinien wystawać </a:t>
            </a:r>
            <a:r>
              <a:rPr lang="pl-PL" sz="2000" b="0" i="0" u="none" strike="noStrike" cap="none">
                <a:solidFill>
                  <a:srgbClr val="FF0000"/>
                </a:solidFill>
                <a:latin typeface="Calibri"/>
                <a:ea typeface="Calibri"/>
                <a:cs typeface="Calibri"/>
                <a:sym typeface="Calibri"/>
              </a:rPr>
              <a:t> </a:t>
            </a:r>
            <a:r>
              <a:rPr lang="pl-PL" sz="2000" b="0" i="0" u="none" strike="noStrike" cap="none">
                <a:solidFill>
                  <a:schemeClr val="dk1"/>
                </a:solidFill>
                <a:latin typeface="Calibri"/>
                <a:ea typeface="Calibri"/>
                <a:cs typeface="Calibri"/>
                <a:sym typeface="Calibri"/>
              </a:rPr>
              <a:t>ponad konstrukcję podpieranego elementu	                                               przynajmniej trzy szczeble,</a:t>
            </a:r>
          </a:p>
        </p:txBody>
      </p:sp>
      <p:pic>
        <p:nvPicPr>
          <p:cNvPr id="222" name="Shape 222"/>
          <p:cNvPicPr preferRelativeResize="0"/>
          <p:nvPr/>
        </p:nvPicPr>
        <p:blipFill rotWithShape="1">
          <a:blip r:embed="rId4">
            <a:alphaModFix/>
          </a:blip>
          <a:srcRect/>
          <a:stretch/>
        </p:blipFill>
        <p:spPr>
          <a:xfrm>
            <a:off x="5214942" y="4526239"/>
            <a:ext cx="3071833" cy="196807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Podstawowe wymagania BHP podczas sprawiania drabin</a:t>
            </a:r>
          </a:p>
        </p:txBody>
      </p:sp>
      <p:sp>
        <p:nvSpPr>
          <p:cNvPr id="231" name="Shape 231"/>
          <p:cNvSpPr txBox="1">
            <a:spLocks noGrp="1"/>
          </p:cNvSpPr>
          <p:nvPr>
            <p:ph type="body" idx="1"/>
          </p:nvPr>
        </p:nvSpPr>
        <p:spPr>
          <a:xfrm>
            <a:off x="107504" y="1832843"/>
            <a:ext cx="8921000" cy="4810865"/>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zabrania się sprawiania drabin w pobliżu napowietrznych linii energetycznych,</a:t>
            </a:r>
          </a:p>
          <a:p>
            <a:pPr marL="438912" marR="0" lvl="0" indent="-324612" algn="l" rtl="0">
              <a:lnSpc>
                <a:spcPct val="100000"/>
              </a:lnSpc>
              <a:spcBef>
                <a:spcPts val="0"/>
              </a:spcBef>
              <a:spcAft>
                <a:spcPts val="0"/>
              </a:spcAft>
              <a:buClr>
                <a:schemeClr val="dk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wchodząc po drabinie powinno się przestrzegać</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zasady, zawsze chwytając za szczeble nie za bocznice</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oraz gdy lewa ręka sięga po kolejny szczebel to 	</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jednocześnie prawa stopa jest poodnoszona na </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kolejny szczebel i tak na zmianę,</a:t>
            </a: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wchodząc  po drabinie z linią gaśniczą wąż		</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powinien być ułożony na szczeblach między		</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nogami a prądownica powinna być przewieszona</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przez bark i zwisać na plecach. Nie wolno</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Prądownicy wkładać za pas strażacki.</a:t>
            </a: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233" name="Shape 233"/>
          <p:cNvSpPr txBox="1">
            <a:spLocks noGrp="1"/>
          </p:cNvSpPr>
          <p:nvPr>
            <p:ph type="body" idx="2"/>
          </p:nvPr>
        </p:nvSpPr>
        <p:spPr>
          <a:xfrm>
            <a:off x="6055648" y="6072205"/>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a:t>
            </a:r>
          </a:p>
        </p:txBody>
      </p:sp>
      <p:sp>
        <p:nvSpPr>
          <p:cNvPr id="232" name="Shape 232"/>
          <p:cNvSpPr txBox="1">
            <a:spLocks noGrp="1"/>
          </p:cNvSpPr>
          <p:nvPr>
            <p:ph type="body" idx="3"/>
          </p:nvPr>
        </p:nvSpPr>
        <p:spPr>
          <a:xfrm>
            <a:off x="6055648" y="6143644"/>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a:t>
            </a:r>
          </a:p>
        </p:txBody>
      </p:sp>
      <p:sp>
        <p:nvSpPr>
          <p:cNvPr id="230" name="Shape 230"/>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32</a:t>
            </a:fld>
            <a:endParaRPr lang="pl-PL" sz="1400" b="0" i="0" u="none" strike="noStrike" cap="none">
              <a:solidFill>
                <a:schemeClr val="lt1"/>
              </a:solidFill>
              <a:latin typeface="Calibri"/>
              <a:ea typeface="Calibri"/>
              <a:cs typeface="Calibri"/>
              <a:sym typeface="Calibri"/>
            </a:endParaRPr>
          </a:p>
        </p:txBody>
      </p:sp>
      <p:sp>
        <p:nvSpPr>
          <p:cNvPr id="229" name="Shape 229"/>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235" name="Shape 235"/>
          <p:cNvPicPr preferRelativeResize="0"/>
          <p:nvPr/>
        </p:nvPicPr>
        <p:blipFill rotWithShape="1">
          <a:blip r:embed="rId3">
            <a:alphaModFix/>
          </a:blip>
          <a:srcRect/>
          <a:stretch/>
        </p:blipFill>
        <p:spPr>
          <a:xfrm>
            <a:off x="6357950" y="2285991"/>
            <a:ext cx="1395659" cy="2143115"/>
          </a:xfrm>
          <a:prstGeom prst="rect">
            <a:avLst/>
          </a:prstGeom>
          <a:noFill/>
          <a:ln>
            <a:noFill/>
          </a:ln>
        </p:spPr>
      </p:pic>
      <p:pic>
        <p:nvPicPr>
          <p:cNvPr id="236" name="Shape 236"/>
          <p:cNvPicPr preferRelativeResize="0"/>
          <p:nvPr/>
        </p:nvPicPr>
        <p:blipFill rotWithShape="1">
          <a:blip r:embed="rId4">
            <a:alphaModFix/>
          </a:blip>
          <a:srcRect/>
          <a:stretch/>
        </p:blipFill>
        <p:spPr>
          <a:xfrm>
            <a:off x="6000760" y="4714883"/>
            <a:ext cx="2041696" cy="1928826"/>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Podstawowe wymagania BHP podczas sprawiania drabin</a:t>
            </a:r>
          </a:p>
        </p:txBody>
      </p:sp>
      <p:sp>
        <p:nvSpPr>
          <p:cNvPr id="245" name="Shape 245"/>
          <p:cNvSpPr txBox="1">
            <a:spLocks noGrp="1"/>
          </p:cNvSpPr>
          <p:nvPr>
            <p:ph type="body" idx="1"/>
          </p:nvPr>
        </p:nvSpPr>
        <p:spPr>
          <a:xfrm>
            <a:off x="107504" y="1832843"/>
            <a:ext cx="8921000" cy="4882303"/>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podczas akcji należy wchodzić na drabinę w uzbrojeniu osobistym ze zwolnionym zatrzaśnikiem zwróconym frontalnie do szczebli drabiny,</a:t>
            </a:r>
          </a:p>
          <a:p>
            <a:pPr marL="438912" marR="0" lvl="0" indent="-324612" algn="l" rtl="0">
              <a:lnSpc>
                <a:spcPct val="100000"/>
              </a:lnSpc>
              <a:spcBef>
                <a:spcPts val="0"/>
              </a:spcBef>
              <a:spcAft>
                <a:spcPts val="0"/>
              </a:spcAft>
              <a:buClr>
                <a:schemeClr val="dk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stopy drabiny powinny być</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zabezpieczone przed przesunięciem	</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w czasie gdy na drabinie pracują </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ratownicy,</a:t>
            </a: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linia wężowa podczas prowadzenia działań na drabinie powinna być podczepiona  przy pomocy podpinki wężowej do szczebli drabiny,</a:t>
            </a:r>
          </a:p>
          <a:p>
            <a:pPr marL="438912" marR="0" lvl="0" indent="-324612" algn="l" rtl="0">
              <a:lnSpc>
                <a:spcPct val="100000"/>
              </a:lnSpc>
              <a:spcBef>
                <a:spcPts val="0"/>
              </a:spcBef>
              <a:spcAft>
                <a:spcPts val="0"/>
              </a:spcAft>
              <a:buClr>
                <a:schemeClr val="dk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podpinka powinna być zawsze pod łącznikiem a nie wokół samego węża,</a:t>
            </a:r>
          </a:p>
          <a:p>
            <a:pPr marL="438912" marR="0" lvl="0" indent="-324612" algn="l" rtl="0">
              <a:lnSpc>
                <a:spcPct val="100000"/>
              </a:lnSpc>
              <a:spcBef>
                <a:spcPts val="0"/>
              </a:spcBef>
              <a:spcAft>
                <a:spcPts val="0"/>
              </a:spcAft>
              <a:buClr>
                <a:schemeClr val="dk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None/>
            </a:pPr>
            <a:endParaRPr sz="2000" b="0" i="0" u="none" strike="noStrike" cap="none">
              <a:solidFill>
                <a:schemeClr val="dk1"/>
              </a:solidFill>
              <a:latin typeface="Calibri"/>
              <a:ea typeface="Calibri"/>
              <a:cs typeface="Calibri"/>
              <a:sym typeface="Calibri"/>
            </a:endParaRPr>
          </a:p>
        </p:txBody>
      </p:sp>
      <p:sp>
        <p:nvSpPr>
          <p:cNvPr id="247" name="Shape 247"/>
          <p:cNvSpPr txBox="1">
            <a:spLocks noGrp="1"/>
          </p:cNvSpPr>
          <p:nvPr>
            <p:ph type="body" idx="2"/>
          </p:nvPr>
        </p:nvSpPr>
        <p:spPr>
          <a:xfrm>
            <a:off x="6055648" y="3929066"/>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a:t>
            </a:r>
          </a:p>
        </p:txBody>
      </p:sp>
      <p:sp>
        <p:nvSpPr>
          <p:cNvPr id="246" name="Shape 246"/>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a:t>
            </a:r>
          </a:p>
        </p:txBody>
      </p:sp>
      <p:sp>
        <p:nvSpPr>
          <p:cNvPr id="244" name="Shape 24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33</a:t>
            </a:fld>
            <a:endParaRPr lang="pl-PL" sz="1400" b="0" i="0" u="none" strike="noStrike" cap="none">
              <a:solidFill>
                <a:schemeClr val="lt1"/>
              </a:solidFill>
              <a:latin typeface="Calibri"/>
              <a:ea typeface="Calibri"/>
              <a:cs typeface="Calibri"/>
              <a:sym typeface="Calibri"/>
            </a:endParaRPr>
          </a:p>
        </p:txBody>
      </p:sp>
      <p:sp>
        <p:nvSpPr>
          <p:cNvPr id="243" name="Shape 243"/>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249" name="Shape 249"/>
          <p:cNvPicPr preferRelativeResize="0"/>
          <p:nvPr/>
        </p:nvPicPr>
        <p:blipFill rotWithShape="1">
          <a:blip r:embed="rId3">
            <a:alphaModFix/>
          </a:blip>
          <a:srcRect/>
          <a:stretch/>
        </p:blipFill>
        <p:spPr>
          <a:xfrm>
            <a:off x="4214810" y="2714619"/>
            <a:ext cx="3071833" cy="230387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Shape 255"/>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Podstawowe wymagania BHP podczas sprawiania drabin</a:t>
            </a:r>
          </a:p>
        </p:txBody>
      </p:sp>
      <p:sp>
        <p:nvSpPr>
          <p:cNvPr id="258" name="Shape 258"/>
          <p:cNvSpPr txBox="1">
            <a:spLocks noGrp="1"/>
          </p:cNvSpPr>
          <p:nvPr>
            <p:ph type="body" idx="1"/>
          </p:nvPr>
        </p:nvSpPr>
        <p:spPr>
          <a:xfrm>
            <a:off x="223000" y="1571612"/>
            <a:ext cx="8921000" cy="5286387"/>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dodatkowo za osobą, która operuje prądem wody powinna stać druga podtrzymująca linię wężową,</a:t>
            </a:r>
          </a:p>
          <a:p>
            <a:pPr marL="438912" marR="0" lvl="0" indent="-324612" algn="l" rtl="0">
              <a:lnSpc>
                <a:spcPct val="100000"/>
              </a:lnSpc>
              <a:spcBef>
                <a:spcPts val="0"/>
              </a:spcBef>
              <a:spcAft>
                <a:spcPts val="0"/>
              </a:spcAft>
              <a:buClr>
                <a:schemeClr val="dk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prądownicę również należy zamocować podpinką wężową do szczebla tak aby możliwe było swobodne podawanie prądów wody,</a:t>
            </a:r>
          </a:p>
          <a:p>
            <a:pPr marL="438912" marR="0" lvl="0" indent="-324612" algn="l" rtl="0">
              <a:lnSpc>
                <a:spcPct val="100000"/>
              </a:lnSpc>
              <a:spcBef>
                <a:spcPts val="0"/>
              </a:spcBef>
              <a:spcAft>
                <a:spcPts val="0"/>
              </a:spcAft>
              <a:buClr>
                <a:schemeClr val="dk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Po zakończeniu gaszenia linię gaśniczą</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należy odwodnić, a następnie prądownicę 		</a:t>
            </a:r>
            <a:r>
              <a:rPr lang="pl-PL" sz="2000" b="0" i="0" u="none" strike="noStrike" cap="none">
                <a:solidFill>
                  <a:srgbClr val="FF0000"/>
                </a:solidFill>
                <a:latin typeface="Calibri"/>
                <a:ea typeface="Calibri"/>
                <a:cs typeface="Calibri"/>
                <a:sym typeface="Calibri"/>
              </a:rPr>
              <a:t> </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przełożyć przez bark i zejść z drabiny,</a:t>
            </a: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260" name="Shape 260"/>
          <p:cNvSpPr txBox="1">
            <a:spLocks noGrp="1"/>
          </p:cNvSpPr>
          <p:nvPr>
            <p:ph type="body" idx="2"/>
          </p:nvPr>
        </p:nvSpPr>
        <p:spPr>
          <a:xfrm>
            <a:off x="5929321" y="5072073"/>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a:t>
            </a:r>
          </a:p>
        </p:txBody>
      </p:sp>
      <p:sp>
        <p:nvSpPr>
          <p:cNvPr id="259" name="Shape 259"/>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257" name="Shape 25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34</a:t>
            </a:fld>
            <a:endParaRPr lang="pl-PL" sz="1400" b="0" i="0" u="none" strike="noStrike" cap="none">
              <a:solidFill>
                <a:schemeClr val="lt1"/>
              </a:solidFill>
              <a:latin typeface="Calibri"/>
              <a:ea typeface="Calibri"/>
              <a:cs typeface="Calibri"/>
              <a:sym typeface="Calibri"/>
            </a:endParaRPr>
          </a:p>
        </p:txBody>
      </p:sp>
      <p:sp>
        <p:nvSpPr>
          <p:cNvPr id="256" name="Shape 256"/>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262" name="Shape 262"/>
          <p:cNvPicPr preferRelativeResize="0"/>
          <p:nvPr/>
        </p:nvPicPr>
        <p:blipFill rotWithShape="1">
          <a:blip r:embed="rId3">
            <a:alphaModFix/>
          </a:blip>
          <a:srcRect/>
          <a:stretch/>
        </p:blipFill>
        <p:spPr>
          <a:xfrm>
            <a:off x="4786314" y="3286123"/>
            <a:ext cx="1814840" cy="1714511"/>
          </a:xfrm>
          <a:prstGeom prst="rect">
            <a:avLst/>
          </a:prstGeom>
          <a:noFill/>
          <a:ln>
            <a:noFill/>
          </a:ln>
        </p:spPr>
      </p:pic>
      <p:pic>
        <p:nvPicPr>
          <p:cNvPr id="263" name="Shape 263"/>
          <p:cNvPicPr preferRelativeResize="0"/>
          <p:nvPr/>
        </p:nvPicPr>
        <p:blipFill rotWithShape="1">
          <a:blip r:embed="rId4">
            <a:alphaModFix/>
          </a:blip>
          <a:srcRect/>
          <a:stretch/>
        </p:blipFill>
        <p:spPr>
          <a:xfrm>
            <a:off x="6715139" y="3857628"/>
            <a:ext cx="2143140" cy="2786058"/>
          </a:xfrm>
          <a:prstGeom prst="rect">
            <a:avLst/>
          </a:prstGeom>
          <a:noFill/>
          <a:ln>
            <a:noFill/>
          </a:ln>
        </p:spPr>
      </p:pic>
      <p:sp>
        <p:nvSpPr>
          <p:cNvPr id="264" name="Shape 264"/>
          <p:cNvSpPr txBox="1"/>
          <p:nvPr/>
        </p:nvSpPr>
        <p:spPr>
          <a:xfrm>
            <a:off x="1785917" y="5000635"/>
            <a:ext cx="5000660" cy="1631215"/>
          </a:xfrm>
          <a:prstGeom prst="rect">
            <a:avLst/>
          </a:prstGeom>
          <a:noFill/>
          <a:ln>
            <a:noFill/>
          </a:ln>
        </p:spPr>
        <p:txBody>
          <a:bodyPr lIns="91425" tIns="45700" rIns="91425" bIns="45700" anchor="t" anchorCtr="0">
            <a:noAutofit/>
          </a:bodyPr>
          <a:lstStyle/>
          <a:p>
            <a:pPr marL="438912" marR="0" lvl="0" indent="-324612" algn="l" rtl="0">
              <a:lnSpc>
                <a:spcPct val="100000"/>
              </a:lnSpc>
              <a:spcBef>
                <a:spcPts val="0"/>
              </a:spcBef>
              <a:spcAft>
                <a:spcPts val="0"/>
              </a:spcAft>
              <a:buClr>
                <a:srgbClr val="000000"/>
              </a:buClr>
              <a:buFont typeface="Arial"/>
              <a:buNone/>
            </a:pPr>
            <a:endParaRPr sz="2000" b="0" i="0" u="none" strike="noStrike" cap="none">
              <a:solidFill>
                <a:srgbClr val="000000"/>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można również opuścić prądownicę na dół </a:t>
            </a:r>
            <a:r>
              <a:rPr lang="pl-PL" sz="2000" b="0" i="0" u="none" strike="noStrike" cap="none">
                <a:solidFill>
                  <a:srgbClr val="000000"/>
                </a:solidFill>
                <a:latin typeface="Calibri"/>
                <a:ea typeface="Calibri"/>
                <a:cs typeface="Calibri"/>
                <a:sym typeface="Calibri"/>
              </a:rPr>
              <a:t>wykonując przechwyty wzdłuż węża do momentu</a:t>
            </a:r>
            <a:r>
              <a:rPr lang="pl-PL" sz="2000" b="0" i="1" u="none" strike="noStrike" cap="none">
                <a:solidFill>
                  <a:srgbClr val="FF0000"/>
                </a:solidFill>
                <a:latin typeface="Calibri"/>
                <a:ea typeface="Calibri"/>
                <a:cs typeface="Calibri"/>
                <a:sym typeface="Calibri"/>
              </a:rPr>
              <a:t> </a:t>
            </a:r>
            <a:r>
              <a:rPr lang="pl-PL" sz="2000" b="0" i="0" u="none" strike="noStrike" cap="none">
                <a:solidFill>
                  <a:schemeClr val="dk1"/>
                </a:solidFill>
                <a:latin typeface="Calibri"/>
                <a:ea typeface="Calibri"/>
                <a:cs typeface="Calibri"/>
                <a:sym typeface="Calibri"/>
              </a:rPr>
              <a:t>zetknięcia prądownicy z podłożem, a następnie </a:t>
            </a:r>
            <a:r>
              <a:rPr lang="pl-PL" sz="2000" b="0" i="0" u="none" strike="noStrike" cap="none">
                <a:solidFill>
                  <a:srgbClr val="000000"/>
                </a:solidFill>
                <a:latin typeface="Calibri"/>
                <a:ea typeface="Calibri"/>
                <a:cs typeface="Calibri"/>
                <a:sym typeface="Calibri"/>
              </a:rPr>
              <a:t>spuścić sam wąż,</a:t>
            </a:r>
          </a:p>
        </p:txBody>
      </p:sp>
    </p:spTree>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Podstawowe wymagania BHP podczas sprawiania drabin</a:t>
            </a:r>
          </a:p>
        </p:txBody>
      </p:sp>
      <p:sp>
        <p:nvSpPr>
          <p:cNvPr id="273" name="Shape 273"/>
          <p:cNvSpPr txBox="1">
            <a:spLocks noGrp="1"/>
          </p:cNvSpPr>
          <p:nvPr>
            <p:ph type="body" idx="1"/>
          </p:nvPr>
        </p:nvSpPr>
        <p:spPr>
          <a:xfrm>
            <a:off x="107504" y="1832843"/>
            <a:ext cx="8921000" cy="4188442"/>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miejsce sprawiania musi być bezpieczne i nie narażające ratowników na spadające przedmioty i elementy konstrukcyjne obiektów objętych pożarem,</a:t>
            </a: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podczas wysunięcia drabiny powyżej 70% przy silnych wiatrach należy stosować dwie linki zabezpieczające, mocując je do wierzchołka drabiny i odciągając je na boki stabilizować położenie drabiny.</a:t>
            </a:r>
          </a:p>
        </p:txBody>
      </p:sp>
      <p:sp>
        <p:nvSpPr>
          <p:cNvPr id="275" name="Shape 275"/>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274" name="Shape 274"/>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272" name="Shape 272"/>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35</a:t>
            </a:fld>
            <a:endParaRPr lang="pl-PL" sz="1400" b="0" i="0" u="none" strike="noStrike" cap="none">
              <a:solidFill>
                <a:schemeClr val="lt1"/>
              </a:solidFill>
              <a:latin typeface="Calibri"/>
              <a:ea typeface="Calibri"/>
              <a:cs typeface="Calibri"/>
              <a:sym typeface="Calibri"/>
            </a:endParaRPr>
          </a:p>
        </p:txBody>
      </p:sp>
      <p:sp>
        <p:nvSpPr>
          <p:cNvPr id="271" name="Shape 271"/>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Shape 547"/>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Zasadnicze fazy sprawiania drabin </a:t>
            </a:r>
            <a:br>
              <a:rPr lang="pl-PL" sz="3200" b="1" i="0" u="none" strike="noStrike" cap="none">
                <a:solidFill>
                  <a:srgbClr val="FFC700"/>
                </a:solidFill>
                <a:latin typeface="Calibri"/>
                <a:ea typeface="Calibri"/>
                <a:cs typeface="Calibri"/>
                <a:sym typeface="Calibri"/>
              </a:rPr>
            </a:br>
            <a:r>
              <a:rPr lang="pl-PL" sz="3200" b="1" i="0" u="none" strike="noStrike" cap="none">
                <a:solidFill>
                  <a:srgbClr val="FFC700"/>
                </a:solidFill>
                <a:latin typeface="Calibri"/>
                <a:ea typeface="Calibri"/>
                <a:cs typeface="Calibri"/>
                <a:sym typeface="Calibri"/>
              </a:rPr>
              <a:t>z drążkami podporowymi </a:t>
            </a:r>
          </a:p>
        </p:txBody>
      </p:sp>
      <p:sp>
        <p:nvSpPr>
          <p:cNvPr id="550" name="Shape 550"/>
          <p:cNvSpPr txBox="1">
            <a:spLocks noGrp="1"/>
          </p:cNvSpPr>
          <p:nvPr>
            <p:ph type="body" idx="1"/>
          </p:nvPr>
        </p:nvSpPr>
        <p:spPr>
          <a:xfrm>
            <a:off x="107504" y="1571612"/>
            <a:ext cx="8921000" cy="4449673"/>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endParaRPr sz="3200" b="0" i="0" u="none" strike="noStrike" cap="none">
              <a:solidFill>
                <a:schemeClr val="dk1"/>
              </a:solidFill>
              <a:latin typeface="Calibri"/>
              <a:ea typeface="Calibri"/>
              <a:cs typeface="Calibri"/>
              <a:sym typeface="Calibri"/>
            </a:endParaRPr>
          </a:p>
        </p:txBody>
      </p:sp>
      <p:sp>
        <p:nvSpPr>
          <p:cNvPr id="552" name="Shape 552"/>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551" name="Shape 551"/>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549" name="Shape 549"/>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36</a:t>
            </a:fld>
            <a:endParaRPr lang="pl-PL" sz="1400" b="0" i="0" u="none" strike="noStrike" cap="none">
              <a:solidFill>
                <a:schemeClr val="lt1"/>
              </a:solidFill>
              <a:latin typeface="Calibri"/>
              <a:ea typeface="Calibri"/>
              <a:cs typeface="Calibri"/>
              <a:sym typeface="Calibri"/>
            </a:endParaRPr>
          </a:p>
        </p:txBody>
      </p:sp>
      <p:sp>
        <p:nvSpPr>
          <p:cNvPr id="548" name="Shape 548"/>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554" name="Shape 554"/>
          <p:cNvPicPr preferRelativeResize="0"/>
          <p:nvPr/>
        </p:nvPicPr>
        <p:blipFill rotWithShape="1">
          <a:blip r:embed="rId3">
            <a:alphaModFix/>
          </a:blip>
          <a:srcRect/>
          <a:stretch/>
        </p:blipFill>
        <p:spPr>
          <a:xfrm>
            <a:off x="0" y="1428736"/>
            <a:ext cx="9001155" cy="529408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Shape 560"/>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Zasadnicze fazy sprawiania drabin </a:t>
            </a:r>
            <a:br>
              <a:rPr lang="pl-PL" sz="3200" b="1" i="0" u="none" strike="noStrike" cap="none">
                <a:solidFill>
                  <a:srgbClr val="FFC700"/>
                </a:solidFill>
                <a:latin typeface="Calibri"/>
                <a:ea typeface="Calibri"/>
                <a:cs typeface="Calibri"/>
                <a:sym typeface="Calibri"/>
              </a:rPr>
            </a:br>
            <a:r>
              <a:rPr lang="pl-PL" sz="3200" b="1" i="0" u="none" strike="noStrike" cap="none">
                <a:solidFill>
                  <a:srgbClr val="FFC700"/>
                </a:solidFill>
                <a:latin typeface="Calibri"/>
                <a:ea typeface="Calibri"/>
                <a:cs typeface="Calibri"/>
                <a:sym typeface="Calibri"/>
              </a:rPr>
              <a:t>z drążkami podporowymi </a:t>
            </a:r>
          </a:p>
        </p:txBody>
      </p:sp>
      <p:sp>
        <p:nvSpPr>
          <p:cNvPr id="563" name="Shape 563"/>
          <p:cNvSpPr txBox="1">
            <a:spLocks noGrp="1"/>
          </p:cNvSpPr>
          <p:nvPr>
            <p:ph type="body" idx="1"/>
          </p:nvPr>
        </p:nvSpPr>
        <p:spPr>
          <a:xfrm>
            <a:off x="107504" y="1571612"/>
            <a:ext cx="8921000" cy="4449673"/>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endParaRPr sz="3200" b="0" i="0" u="none" strike="noStrike" cap="none">
              <a:solidFill>
                <a:schemeClr val="dk1"/>
              </a:solidFill>
              <a:latin typeface="Calibri"/>
              <a:ea typeface="Calibri"/>
              <a:cs typeface="Calibri"/>
              <a:sym typeface="Calibri"/>
            </a:endParaRPr>
          </a:p>
        </p:txBody>
      </p:sp>
      <p:sp>
        <p:nvSpPr>
          <p:cNvPr id="565" name="Shape 565"/>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564" name="Shape 564"/>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562" name="Shape 562"/>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37</a:t>
            </a:fld>
            <a:endParaRPr lang="pl-PL" sz="1400" b="0" i="0" u="none" strike="noStrike" cap="none">
              <a:solidFill>
                <a:schemeClr val="lt1"/>
              </a:solidFill>
              <a:latin typeface="Calibri"/>
              <a:ea typeface="Calibri"/>
              <a:cs typeface="Calibri"/>
              <a:sym typeface="Calibri"/>
            </a:endParaRPr>
          </a:p>
        </p:txBody>
      </p:sp>
      <p:sp>
        <p:nvSpPr>
          <p:cNvPr id="561" name="Shape 561"/>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567" name="Shape 567"/>
          <p:cNvPicPr preferRelativeResize="0"/>
          <p:nvPr/>
        </p:nvPicPr>
        <p:blipFill rotWithShape="1">
          <a:blip r:embed="rId3">
            <a:alphaModFix/>
          </a:blip>
          <a:srcRect/>
          <a:stretch/>
        </p:blipFill>
        <p:spPr>
          <a:xfrm>
            <a:off x="142843" y="1479648"/>
            <a:ext cx="8858312" cy="5378351"/>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Shape 573"/>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Zasadnicze fazy sprawiania drabin </a:t>
            </a:r>
            <a:br>
              <a:rPr lang="pl-PL" sz="3200" b="1" i="0" u="none" strike="noStrike" cap="none">
                <a:solidFill>
                  <a:srgbClr val="FFC700"/>
                </a:solidFill>
                <a:latin typeface="Calibri"/>
                <a:ea typeface="Calibri"/>
                <a:cs typeface="Calibri"/>
                <a:sym typeface="Calibri"/>
              </a:rPr>
            </a:br>
            <a:r>
              <a:rPr lang="pl-PL" sz="3200" b="1" i="0" u="none" strike="noStrike" cap="none">
                <a:solidFill>
                  <a:srgbClr val="FFC700"/>
                </a:solidFill>
                <a:latin typeface="Calibri"/>
                <a:ea typeface="Calibri"/>
                <a:cs typeface="Calibri"/>
                <a:sym typeface="Calibri"/>
              </a:rPr>
              <a:t>z drążkami podporowymi </a:t>
            </a:r>
          </a:p>
        </p:txBody>
      </p:sp>
      <p:sp>
        <p:nvSpPr>
          <p:cNvPr id="576" name="Shape 576"/>
          <p:cNvSpPr txBox="1">
            <a:spLocks noGrp="1"/>
          </p:cNvSpPr>
          <p:nvPr>
            <p:ph type="body" idx="1"/>
          </p:nvPr>
        </p:nvSpPr>
        <p:spPr>
          <a:xfrm>
            <a:off x="2857488" y="1571612"/>
            <a:ext cx="3643337" cy="4449673"/>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endParaRPr sz="3200" b="0" i="0" u="none" strike="noStrike" cap="none">
              <a:solidFill>
                <a:schemeClr val="dk1"/>
              </a:solidFill>
              <a:latin typeface="Calibri"/>
              <a:ea typeface="Calibri"/>
              <a:cs typeface="Calibri"/>
              <a:sym typeface="Calibri"/>
            </a:endParaRPr>
          </a:p>
        </p:txBody>
      </p:sp>
      <p:sp>
        <p:nvSpPr>
          <p:cNvPr id="578" name="Shape 578"/>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577" name="Shape 577"/>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575" name="Shape 575"/>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38</a:t>
            </a:fld>
            <a:endParaRPr lang="pl-PL" sz="1400" b="0" i="0" u="none" strike="noStrike" cap="none">
              <a:solidFill>
                <a:schemeClr val="lt1"/>
              </a:solidFill>
              <a:latin typeface="Calibri"/>
              <a:ea typeface="Calibri"/>
              <a:cs typeface="Calibri"/>
              <a:sym typeface="Calibri"/>
            </a:endParaRPr>
          </a:p>
        </p:txBody>
      </p:sp>
      <p:sp>
        <p:nvSpPr>
          <p:cNvPr id="574" name="Shape 574"/>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580" name="Shape 580"/>
          <p:cNvPicPr preferRelativeResize="0"/>
          <p:nvPr/>
        </p:nvPicPr>
        <p:blipFill rotWithShape="1">
          <a:blip r:embed="rId3">
            <a:alphaModFix/>
          </a:blip>
          <a:srcRect/>
          <a:stretch/>
        </p:blipFill>
        <p:spPr>
          <a:xfrm>
            <a:off x="1928793" y="1428736"/>
            <a:ext cx="4929222" cy="5429263"/>
          </a:xfrm>
          <a:prstGeom prst="rect">
            <a:avLst/>
          </a:prstGeom>
          <a:noFill/>
          <a:ln>
            <a:noFill/>
          </a:ln>
        </p:spPr>
      </p:pic>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Shape 586"/>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Zasadnicze fazy sprawiania drabin </a:t>
            </a:r>
            <a:br>
              <a:rPr lang="pl-PL" sz="3200" b="1" i="0" u="none" strike="noStrike" cap="none">
                <a:solidFill>
                  <a:srgbClr val="FFC700"/>
                </a:solidFill>
                <a:latin typeface="Calibri"/>
                <a:ea typeface="Calibri"/>
                <a:cs typeface="Calibri"/>
                <a:sym typeface="Calibri"/>
              </a:rPr>
            </a:br>
            <a:r>
              <a:rPr lang="pl-PL" sz="3200" b="1" i="0" u="none" strike="noStrike" cap="none">
                <a:solidFill>
                  <a:srgbClr val="FFC700"/>
                </a:solidFill>
                <a:latin typeface="Calibri"/>
                <a:ea typeface="Calibri"/>
                <a:cs typeface="Calibri"/>
                <a:sym typeface="Calibri"/>
              </a:rPr>
              <a:t>z drążkami podporowymi </a:t>
            </a:r>
          </a:p>
        </p:txBody>
      </p:sp>
      <p:sp>
        <p:nvSpPr>
          <p:cNvPr id="589" name="Shape 589"/>
          <p:cNvSpPr txBox="1">
            <a:spLocks noGrp="1"/>
          </p:cNvSpPr>
          <p:nvPr>
            <p:ph type="body" idx="1"/>
          </p:nvPr>
        </p:nvSpPr>
        <p:spPr>
          <a:xfrm>
            <a:off x="1285851" y="1571612"/>
            <a:ext cx="6286544" cy="4449673"/>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endParaRPr sz="3200" b="0" i="0" u="none" strike="noStrike" cap="none">
              <a:solidFill>
                <a:schemeClr val="dk1"/>
              </a:solidFill>
              <a:latin typeface="Calibri"/>
              <a:ea typeface="Calibri"/>
              <a:cs typeface="Calibri"/>
              <a:sym typeface="Calibri"/>
            </a:endParaRPr>
          </a:p>
        </p:txBody>
      </p:sp>
      <p:sp>
        <p:nvSpPr>
          <p:cNvPr id="591" name="Shape 591"/>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590" name="Shape 590"/>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588" name="Shape 588"/>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39</a:t>
            </a:fld>
            <a:endParaRPr lang="pl-PL" sz="1400" b="0" i="0" u="none" strike="noStrike" cap="none">
              <a:solidFill>
                <a:schemeClr val="lt1"/>
              </a:solidFill>
              <a:latin typeface="Calibri"/>
              <a:ea typeface="Calibri"/>
              <a:cs typeface="Calibri"/>
              <a:sym typeface="Calibri"/>
            </a:endParaRPr>
          </a:p>
        </p:txBody>
      </p:sp>
      <p:sp>
        <p:nvSpPr>
          <p:cNvPr id="587" name="Shape 587"/>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593" name="Shape 593"/>
          <p:cNvPicPr preferRelativeResize="0"/>
          <p:nvPr/>
        </p:nvPicPr>
        <p:blipFill rotWithShape="1">
          <a:blip r:embed="rId3">
            <a:alphaModFix/>
          </a:blip>
          <a:srcRect/>
          <a:stretch/>
        </p:blipFill>
        <p:spPr>
          <a:xfrm>
            <a:off x="1142975" y="1428736"/>
            <a:ext cx="6822687" cy="542926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Shape 146"/>
          <p:cNvSpPr txBox="1">
            <a:spLocks noGrp="1"/>
          </p:cNvSpPr>
          <p:nvPr>
            <p:ph idx="1"/>
          </p:nvPr>
        </p:nvSpPr>
        <p:spPr>
          <a:xfrm>
            <a:off x="457200" y="1571612"/>
            <a:ext cx="8229600" cy="5286387"/>
          </a:xfrm>
          <a:prstGeom prst="rect">
            <a:avLst/>
          </a:prstGeom>
          <a:noFill/>
          <a:ln>
            <a:noFill/>
          </a:ln>
        </p:spPr>
        <p:txBody>
          <a:bodyPr lIns="91425" tIns="91425" rIns="91425" bIns="91425"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Drabina słupkowa – </a:t>
            </a:r>
            <a:r>
              <a:rPr lang="pl-PL" sz="2000" b="0" i="0" u="none" strike="noStrike" cap="none">
                <a:solidFill>
                  <a:schemeClr val="dk1"/>
                </a:solidFill>
                <a:latin typeface="Calibri"/>
                <a:ea typeface="Calibri"/>
                <a:cs typeface="Calibri"/>
                <a:sym typeface="Calibri"/>
              </a:rPr>
              <a:t>drabina z zamocowanymi zawiasowo szczeblami, pozwalającymi na złożenie bocznic ze sobą.</a:t>
            </a:r>
          </a:p>
          <a:p>
            <a:pPr marL="438912" marR="0" lvl="0" indent="-172212" algn="l" rtl="0">
              <a:lnSpc>
                <a:spcPct val="100000"/>
              </a:lnSpc>
              <a:spcBef>
                <a:spcPts val="0"/>
              </a:spcBef>
              <a:spcAft>
                <a:spcPts val="0"/>
              </a:spcAft>
              <a:buClr>
                <a:schemeClr val="accent1"/>
              </a:buClr>
              <a:buSzPct val="80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Drabina nasadkowa – </a:t>
            </a:r>
            <a:r>
              <a:rPr lang="pl-PL" sz="2000" b="0" i="0" u="none" strike="noStrike" cap="none">
                <a:solidFill>
                  <a:schemeClr val="dk1"/>
                </a:solidFill>
                <a:latin typeface="Calibri"/>
                <a:ea typeface="Calibri"/>
                <a:cs typeface="Calibri"/>
                <a:sym typeface="Calibri"/>
              </a:rPr>
              <a:t>drabina składająca się z kilku przęseł, które można łączyć ze sobą za pośrednictwem specjalnych uchwytów, lecz długość jej można zmieniać tylko przez dołączenie całego przęsła.</a:t>
            </a:r>
          </a:p>
          <a:p>
            <a:pPr marL="438912" marR="0" lvl="0" indent="-172212" algn="l" rtl="0">
              <a:lnSpc>
                <a:spcPct val="100000"/>
              </a:lnSpc>
              <a:spcBef>
                <a:spcPts val="0"/>
              </a:spcBef>
              <a:spcAft>
                <a:spcPts val="0"/>
              </a:spcAft>
              <a:buClr>
                <a:schemeClr val="accent1"/>
              </a:buClr>
              <a:buSzPct val="80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Drabina dachowa – </a:t>
            </a:r>
            <a:r>
              <a:rPr lang="pl-PL" sz="2000" b="0" i="0" u="none" strike="noStrike" cap="none">
                <a:solidFill>
                  <a:schemeClr val="dk1"/>
                </a:solidFill>
                <a:latin typeface="Calibri"/>
                <a:ea typeface="Calibri"/>
                <a:cs typeface="Calibri"/>
                <a:sym typeface="Calibri"/>
              </a:rPr>
              <a:t>drabina stosowana do wchodzenia po zewnętrznej stronie dachu, z hakiem do zaczepiania o krawędź dachu. </a:t>
            </a:r>
          </a:p>
          <a:p>
            <a:pPr marL="438912" marR="0" lvl="0" indent="-172212" algn="l" rtl="0">
              <a:lnSpc>
                <a:spcPct val="100000"/>
              </a:lnSpc>
              <a:spcBef>
                <a:spcPts val="0"/>
              </a:spcBef>
              <a:spcAft>
                <a:spcPts val="0"/>
              </a:spcAft>
              <a:buClr>
                <a:schemeClr val="accent1"/>
              </a:buClr>
              <a:buSzPct val="80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Drabina jednoczęściowa – </a:t>
            </a:r>
            <a:r>
              <a:rPr lang="pl-PL" sz="2000" b="0" i="0" u="none" strike="noStrike" cap="none">
                <a:solidFill>
                  <a:schemeClr val="dk1"/>
                </a:solidFill>
                <a:latin typeface="Calibri"/>
                <a:ea typeface="Calibri"/>
                <a:cs typeface="Calibri"/>
                <a:sym typeface="Calibri"/>
              </a:rPr>
              <a:t>drabina składająca się tylko z jednego przęsła</a:t>
            </a:r>
            <a:r>
              <a:rPr lang="pl-PL" sz="2000" b="1" i="0" u="none" strike="noStrike" cap="none">
                <a:solidFill>
                  <a:schemeClr val="dk1"/>
                </a:solidFill>
                <a:latin typeface="Calibri"/>
                <a:ea typeface="Calibri"/>
                <a:cs typeface="Calibri"/>
                <a:sym typeface="Calibri"/>
              </a:rPr>
              <a:t>.</a:t>
            </a:r>
          </a:p>
          <a:p>
            <a:pPr marL="438912" marR="0" lvl="0" indent="-1722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Obecnie obowiązująca norma  </a:t>
            </a:r>
            <a:r>
              <a:rPr lang="pl-PL" sz="2000" b="1" i="0" u="none" strike="noStrike" cap="none">
                <a:solidFill>
                  <a:srgbClr val="FF0000"/>
                </a:solidFill>
                <a:latin typeface="Calibri"/>
                <a:ea typeface="Calibri"/>
                <a:cs typeface="Calibri"/>
                <a:sym typeface="Calibri"/>
              </a:rPr>
              <a:t>ZABRANIA!!!  </a:t>
            </a:r>
            <a:r>
              <a:rPr lang="pl-PL" sz="2000" b="1" i="0" u="none" strike="noStrike" cap="none">
                <a:solidFill>
                  <a:schemeClr val="dk1"/>
                </a:solidFill>
                <a:latin typeface="Calibri"/>
                <a:ea typeface="Calibri"/>
                <a:cs typeface="Calibri"/>
                <a:sym typeface="Calibri"/>
              </a:rPr>
              <a:t>sprawiania jakiegokolwiek typu drabiny jako wolnostojącej. Drążki podporowe będące na wyposażeniu niektórych typów drabin służą tylko i wyłącznie do sprawiania drabiny oraz do stabilizacji drabiny pracującej w podparciu.</a:t>
            </a:r>
          </a:p>
          <a:p>
            <a:pPr marL="438912" marR="0" lvl="0" indent="-172212" algn="l"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a:solidFill>
                <a:schemeClr val="dk1"/>
              </a:solidFill>
              <a:latin typeface="Calibri"/>
              <a:ea typeface="Calibri"/>
              <a:cs typeface="Calibri"/>
              <a:sym typeface="Calibri"/>
            </a:endParaRPr>
          </a:p>
        </p:txBody>
      </p:sp>
      <p:sp>
        <p:nvSpPr>
          <p:cNvPr id="147" name="Shape 147"/>
          <p:cNvSpPr txBox="1">
            <a:spLocks noGrp="1"/>
          </p:cNvSpPr>
          <p:nvPr>
            <p:ph type="sldNum" sz="quarter" idx="12"/>
          </p:nvPr>
        </p:nvSpPr>
        <p:spPr>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a:solidFill>
                  <a:srgbClr val="414141"/>
                </a:solidFill>
                <a:latin typeface="Calibri"/>
                <a:ea typeface="Calibri"/>
                <a:cs typeface="Calibri"/>
                <a:sym typeface="Calibri"/>
              </a:rPr>
              <a:t>4</a:t>
            </a:fld>
            <a:endParaRPr lang="pl-PL" sz="1200" b="0" i="0" u="none" strike="noStrike" cap="none">
              <a:solidFill>
                <a:srgbClr val="414141"/>
              </a:solidFill>
              <a:latin typeface="Calibri"/>
              <a:ea typeface="Calibri"/>
              <a:cs typeface="Calibri"/>
              <a:sym typeface="Calibri"/>
            </a:endParaRPr>
          </a:p>
        </p:txBody>
      </p:sp>
      <p:sp>
        <p:nvSpPr>
          <p:cNvPr id="145" name="Shape 145"/>
          <p:cNvSpPr txBox="1">
            <a:spLocks noGrp="1"/>
          </p:cNvSpPr>
          <p:nvPr>
            <p:ph type="title"/>
          </p:nvPr>
        </p:nvSpPr>
        <p:spPr>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dirty="0" smtClean="0"/>
              <a:t>Rodzaje</a:t>
            </a:r>
            <a:r>
              <a:rPr lang="pl-PL" sz="3200" b="1" i="0" u="none" strike="noStrike" cap="none" dirty="0" smtClean="0">
                <a:solidFill>
                  <a:srgbClr val="FFC700"/>
                </a:solidFill>
                <a:latin typeface="Calibri"/>
                <a:ea typeface="Calibri"/>
                <a:cs typeface="Calibri"/>
                <a:sym typeface="Calibri"/>
              </a:rPr>
              <a:t> drabin pożarniczych</a:t>
            </a:r>
            <a:br>
              <a:rPr lang="pl-PL" sz="3200" b="1" i="0" u="none" strike="noStrike" cap="none" dirty="0" smtClean="0">
                <a:solidFill>
                  <a:srgbClr val="FFC700"/>
                </a:solidFill>
                <a:latin typeface="Calibri"/>
                <a:ea typeface="Calibri"/>
                <a:cs typeface="Calibri"/>
                <a:sym typeface="Calibri"/>
              </a:rPr>
            </a:br>
            <a:r>
              <a:rPr lang="pl-PL" sz="3200" b="1" i="0" u="none" strike="noStrike" cap="none" dirty="0" smtClean="0">
                <a:solidFill>
                  <a:srgbClr val="FFC700"/>
                </a:solidFill>
                <a:latin typeface="Calibri"/>
                <a:ea typeface="Calibri"/>
                <a:cs typeface="Calibri"/>
                <a:sym typeface="Calibri"/>
              </a:rPr>
              <a:t> i ich przeznaczenie</a:t>
            </a:r>
            <a:endParaRPr lang="pl-PL" sz="3200" b="1" i="0" u="none" strike="noStrike" cap="none" dirty="0">
              <a:solidFill>
                <a:srgbClr val="FFC700"/>
              </a:solidFill>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Shape 599"/>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Kontrola bieżąca drabin</a:t>
            </a:r>
          </a:p>
        </p:txBody>
      </p:sp>
      <p:sp>
        <p:nvSpPr>
          <p:cNvPr id="602" name="Shape 602"/>
          <p:cNvSpPr txBox="1">
            <a:spLocks noGrp="1"/>
          </p:cNvSpPr>
          <p:nvPr>
            <p:ph type="body" idx="1"/>
          </p:nvPr>
        </p:nvSpPr>
        <p:spPr>
          <a:xfrm>
            <a:off x="107504" y="1832843"/>
            <a:ext cx="8921000" cy="4188442"/>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80000"/>
              <a:buFont typeface="Noto Sans Symbols"/>
              <a:buChar char="◼"/>
            </a:pPr>
            <a:r>
              <a:rPr lang="pl-PL" sz="2000" b="1" i="0" u="none" strike="noStrike" cap="none">
                <a:solidFill>
                  <a:schemeClr val="dk1"/>
                </a:solidFill>
                <a:latin typeface="Calibri"/>
                <a:ea typeface="Calibri"/>
                <a:cs typeface="Calibri"/>
                <a:sym typeface="Calibri"/>
              </a:rPr>
              <a:t>- Kontrolę bieżącą należy przeprowadzić po każdym użyciu drabiny.         Kontrola polega na oględzinach wszystkich elementów konstrukcyjnych drabiny.</a:t>
            </a:r>
          </a:p>
          <a:p>
            <a:pPr marL="438912" marR="0" lvl="0" indent="-172212" algn="l" rtl="0">
              <a:lnSpc>
                <a:spcPct val="100000"/>
              </a:lnSpc>
              <a:spcBef>
                <a:spcPts val="0"/>
              </a:spcBef>
              <a:spcAft>
                <a:spcPts val="0"/>
              </a:spcAft>
              <a:buClr>
                <a:schemeClr val="accent1"/>
              </a:buClr>
              <a:buSzPct val="80000"/>
              <a:buFont typeface="Noto Sans Symbols"/>
              <a:buChar char="◼"/>
            </a:pPr>
            <a:r>
              <a:rPr lang="pl-PL" sz="2000" b="1" i="0" u="none" strike="noStrike" cap="none">
                <a:solidFill>
                  <a:schemeClr val="dk1"/>
                </a:solidFill>
                <a:latin typeface="Calibri"/>
                <a:ea typeface="Calibri"/>
                <a:cs typeface="Calibri"/>
                <a:sym typeface="Calibri"/>
              </a:rPr>
              <a:t>- Stwierdzone usterki należy zapisać w protokole z oględzin, wycofać drabinę     z użytkowania  i natychmiast konsultować z uprawnionym serwisem, bo tylko dostawca lub uprawniony serwis ma prawo podjąć decyzję co do dalszego użytkowania, uszkodzonej drabiny.</a:t>
            </a:r>
          </a:p>
          <a:p>
            <a:pPr marL="438912" marR="0" lvl="0" indent="-172212" algn="l" rtl="0">
              <a:lnSpc>
                <a:spcPct val="100000"/>
              </a:lnSpc>
              <a:spcBef>
                <a:spcPts val="0"/>
              </a:spcBef>
              <a:spcAft>
                <a:spcPts val="0"/>
              </a:spcAft>
              <a:buClr>
                <a:schemeClr val="accent1"/>
              </a:buClr>
              <a:buSzPct val="80000"/>
              <a:buFont typeface="Noto Sans Symbols"/>
              <a:buNone/>
            </a:pPr>
            <a:endParaRPr sz="2000" b="1" i="0" u="sng"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80000"/>
              <a:buFont typeface="Noto Sans Symbols"/>
              <a:buChar char="◼"/>
            </a:pPr>
            <a:r>
              <a:rPr lang="pl-PL" sz="2400" b="1" i="0" u="sng" strike="noStrike" cap="none">
                <a:solidFill>
                  <a:schemeClr val="dk1"/>
                </a:solidFill>
                <a:latin typeface="Calibri"/>
                <a:ea typeface="Calibri"/>
                <a:cs typeface="Calibri"/>
                <a:sym typeface="Calibri"/>
              </a:rPr>
              <a:t>UWAGA !</a:t>
            </a:r>
          </a:p>
          <a:p>
            <a:pPr marL="438912" marR="0" lvl="0" indent="-172212" algn="l" rtl="0">
              <a:lnSpc>
                <a:spcPct val="100000"/>
              </a:lnSpc>
              <a:spcBef>
                <a:spcPts val="0"/>
              </a:spcBef>
              <a:spcAft>
                <a:spcPts val="0"/>
              </a:spcAft>
              <a:buClr>
                <a:schemeClr val="accent1"/>
              </a:buClr>
              <a:buSzPct val="80000"/>
              <a:buFont typeface="Noto Sans Symbols"/>
              <a:buChar char="◼"/>
            </a:pPr>
            <a:r>
              <a:rPr lang="pl-PL" sz="2400" b="1" i="0" u="sng" strike="noStrike" cap="none">
                <a:solidFill>
                  <a:schemeClr val="dk1"/>
                </a:solidFill>
                <a:latin typeface="Calibri"/>
                <a:ea typeface="Calibri"/>
                <a:cs typeface="Calibri"/>
                <a:sym typeface="Calibri"/>
              </a:rPr>
              <a:t>Zabrania się dokonywania samodzielnych napraw, czy przeróbek w użytkowanych drabinach.  </a:t>
            </a:r>
          </a:p>
        </p:txBody>
      </p:sp>
      <p:sp>
        <p:nvSpPr>
          <p:cNvPr id="604" name="Shape 604"/>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603" name="Shape 603"/>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601" name="Shape 601"/>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40</a:t>
            </a:fld>
            <a:endParaRPr lang="pl-PL" sz="1400" b="0" i="0" u="none" strike="noStrike" cap="none">
              <a:solidFill>
                <a:schemeClr val="lt1"/>
              </a:solidFill>
              <a:latin typeface="Calibri"/>
              <a:ea typeface="Calibri"/>
              <a:cs typeface="Calibri"/>
              <a:sym typeface="Calibri"/>
            </a:endParaRPr>
          </a:p>
        </p:txBody>
      </p:sp>
      <p:sp>
        <p:nvSpPr>
          <p:cNvPr id="600" name="Shape 600"/>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Shape 623"/>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Konserwacja i przechowywanie drabin</a:t>
            </a:r>
          </a:p>
        </p:txBody>
      </p:sp>
      <p:sp>
        <p:nvSpPr>
          <p:cNvPr id="626" name="Shape 626"/>
          <p:cNvSpPr txBox="1">
            <a:spLocks noGrp="1"/>
          </p:cNvSpPr>
          <p:nvPr>
            <p:ph type="body" idx="1"/>
          </p:nvPr>
        </p:nvSpPr>
        <p:spPr>
          <a:xfrm>
            <a:off x="107504" y="1832843"/>
            <a:ext cx="8921000" cy="4188442"/>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80000"/>
              <a:buFont typeface="Noto Sans Symbols"/>
              <a:buChar char="◼"/>
            </a:pPr>
            <a:r>
              <a:rPr lang="pl-PL" sz="2000" b="1" i="0" u="none" strike="noStrike" cap="none">
                <a:solidFill>
                  <a:schemeClr val="dk1"/>
                </a:solidFill>
                <a:latin typeface="Calibri"/>
                <a:ea typeface="Calibri"/>
                <a:cs typeface="Calibri"/>
                <a:sym typeface="Calibri"/>
              </a:rPr>
              <a:t>- Po każdorazowym użyciu drabiny należy oczyścić ją postępując zgodnie               z instrukcją obsługi.</a:t>
            </a:r>
          </a:p>
          <a:p>
            <a:pPr marL="438912" marR="0" lvl="0" indent="-172212" algn="l" rtl="0">
              <a:lnSpc>
                <a:spcPct val="100000"/>
              </a:lnSpc>
              <a:spcBef>
                <a:spcPts val="0"/>
              </a:spcBef>
              <a:spcAft>
                <a:spcPts val="0"/>
              </a:spcAft>
              <a:buClr>
                <a:schemeClr val="accent1"/>
              </a:buClr>
              <a:buSzPct val="80000"/>
              <a:buFont typeface="Noto Sans Symbols"/>
              <a:buChar char="◼"/>
            </a:pPr>
            <a:r>
              <a:rPr lang="pl-PL" sz="2000" b="1" i="0" u="none" strike="noStrike" cap="none">
                <a:solidFill>
                  <a:schemeClr val="dk1"/>
                </a:solidFill>
                <a:latin typeface="Calibri"/>
                <a:ea typeface="Calibri"/>
                <a:cs typeface="Calibri"/>
                <a:sym typeface="Calibri"/>
              </a:rPr>
              <a:t>- Do czyszczenia stosować tylko łagodne środki czyszczące. Po umyciu                   i wysuszeniu należy zabezpieczyć elementy narażone na korozję smarem lub olejem maszynowym. </a:t>
            </a:r>
          </a:p>
          <a:p>
            <a:pPr marL="438912" marR="0" lvl="0" indent="-172212" algn="l" rtl="0">
              <a:lnSpc>
                <a:spcPct val="100000"/>
              </a:lnSpc>
              <a:spcBef>
                <a:spcPts val="0"/>
              </a:spcBef>
              <a:spcAft>
                <a:spcPts val="0"/>
              </a:spcAft>
              <a:buClr>
                <a:schemeClr val="accent1"/>
              </a:buClr>
              <a:buSzPct val="80000"/>
              <a:buFont typeface="Noto Sans Symbols"/>
              <a:buChar char="◼"/>
            </a:pPr>
            <a:r>
              <a:rPr lang="pl-PL" sz="2000" b="1" i="0" u="none" strike="noStrike" cap="none">
                <a:solidFill>
                  <a:schemeClr val="dk1"/>
                </a:solidFill>
                <a:latin typeface="Calibri"/>
                <a:ea typeface="Calibri"/>
                <a:cs typeface="Calibri"/>
                <a:sym typeface="Calibri"/>
              </a:rPr>
              <a:t>- Elementy współpracujące ze sobą podczas wysuwania górnych przęseł o ile producent nie zalecił innego postępowania można przesmarować smarem    lub olejem maszynowym. </a:t>
            </a:r>
          </a:p>
          <a:p>
            <a:pPr marL="438912" marR="0" lvl="0" indent="-172212" algn="l" rtl="0">
              <a:lnSpc>
                <a:spcPct val="100000"/>
              </a:lnSpc>
              <a:spcBef>
                <a:spcPts val="0"/>
              </a:spcBef>
              <a:spcAft>
                <a:spcPts val="0"/>
              </a:spcAft>
              <a:buClr>
                <a:schemeClr val="accent1"/>
              </a:buClr>
              <a:buSzPct val="80000"/>
              <a:buFont typeface="Noto Sans Symbols"/>
              <a:buChar char="◼"/>
            </a:pPr>
            <a:r>
              <a:rPr lang="pl-PL" sz="2000" b="1" i="0" u="none" strike="noStrike" cap="none">
                <a:solidFill>
                  <a:schemeClr val="dk1"/>
                </a:solidFill>
                <a:latin typeface="Calibri"/>
                <a:ea typeface="Calibri"/>
                <a:cs typeface="Calibri"/>
                <a:sym typeface="Calibri"/>
              </a:rPr>
              <a:t>- W przypadku drabiny D10W należy przetrzeć sproszkowanym grafitem rowki prowadnic górnego przęsła. We wszystkich drabinach drewnianych należy uzupełnić uszkodzoną powłokę lakierniczą aby zapobiec deformacji elementów drabiny na skutek wilgoci.</a:t>
            </a:r>
          </a:p>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628" name="Shape 628"/>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627" name="Shape 627"/>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625" name="Shape 625"/>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41</a:t>
            </a:fld>
            <a:endParaRPr lang="pl-PL" sz="1400" b="0" i="0" u="none" strike="noStrike" cap="none">
              <a:solidFill>
                <a:schemeClr val="lt1"/>
              </a:solidFill>
              <a:latin typeface="Calibri"/>
              <a:ea typeface="Calibri"/>
              <a:cs typeface="Calibri"/>
              <a:sym typeface="Calibri"/>
            </a:endParaRPr>
          </a:p>
        </p:txBody>
      </p:sp>
      <p:sp>
        <p:nvSpPr>
          <p:cNvPr id="624" name="Shape 624"/>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Shape 635"/>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Konserwacja i przechowywanie drabin</a:t>
            </a:r>
          </a:p>
        </p:txBody>
      </p:sp>
      <p:sp>
        <p:nvSpPr>
          <p:cNvPr id="638" name="Shape 638"/>
          <p:cNvSpPr txBox="1">
            <a:spLocks noGrp="1"/>
          </p:cNvSpPr>
          <p:nvPr>
            <p:ph type="body" idx="1"/>
          </p:nvPr>
        </p:nvSpPr>
        <p:spPr>
          <a:xfrm>
            <a:off x="107504" y="1832843"/>
            <a:ext cx="8921000" cy="4188442"/>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80000"/>
              <a:buFont typeface="Noto Sans Symbols"/>
              <a:buChar char="◼"/>
            </a:pPr>
            <a:r>
              <a:rPr lang="pl-PL" sz="2000" b="1" i="0" u="none" strike="noStrike" cap="none">
                <a:solidFill>
                  <a:schemeClr val="dk1"/>
                </a:solidFill>
                <a:latin typeface="Calibri"/>
                <a:ea typeface="Calibri"/>
                <a:cs typeface="Calibri"/>
                <a:sym typeface="Calibri"/>
              </a:rPr>
              <a:t>- Drabiny przechowywać w pozycji pionowej,  w stanie zsuniętym (drabiny wysuwane).</a:t>
            </a:r>
          </a:p>
          <a:p>
            <a:pPr marL="438912" marR="0" lvl="0" indent="-172212" algn="l" rtl="0">
              <a:lnSpc>
                <a:spcPct val="100000"/>
              </a:lnSpc>
              <a:spcBef>
                <a:spcPts val="0"/>
              </a:spcBef>
              <a:spcAft>
                <a:spcPts val="0"/>
              </a:spcAft>
              <a:buClr>
                <a:schemeClr val="accent1"/>
              </a:buClr>
              <a:buSzPct val="80000"/>
              <a:buFont typeface="Noto Sans Symbols"/>
              <a:buChar char="◼"/>
            </a:pPr>
            <a:r>
              <a:rPr lang="pl-PL" sz="2000" b="1" i="0" u="none" strike="noStrike" cap="none">
                <a:solidFill>
                  <a:schemeClr val="dk1"/>
                </a:solidFill>
                <a:latin typeface="Calibri"/>
                <a:ea typeface="Calibri"/>
                <a:cs typeface="Calibri"/>
                <a:sym typeface="Calibri"/>
              </a:rPr>
              <a:t>- W przypadku  przechowywania drabin w pozycji poziomej drabina                 nie powinna leżeć bezpośrednio na podłożu tylko powinna by podparta           co najmniej w trzech miejscach.  Podparcie drabiny w trzech miejscach dotyczy również drabiny przechowywanej w pozycji wiszącej.</a:t>
            </a:r>
          </a:p>
          <a:p>
            <a:pPr marL="438912" marR="0" lvl="0" indent="-172212" algn="l" rtl="0">
              <a:lnSpc>
                <a:spcPct val="100000"/>
              </a:lnSpc>
              <a:spcBef>
                <a:spcPts val="0"/>
              </a:spcBef>
              <a:spcAft>
                <a:spcPts val="0"/>
              </a:spcAft>
              <a:buClr>
                <a:schemeClr val="accent1"/>
              </a:buClr>
              <a:buSzPct val="80000"/>
              <a:buFont typeface="Noto Sans Symbols"/>
              <a:buChar char="◼"/>
            </a:pPr>
            <a:r>
              <a:rPr lang="pl-PL" sz="2000" b="1" i="0" u="none" strike="noStrike" cap="none">
                <a:solidFill>
                  <a:schemeClr val="dk1"/>
                </a:solidFill>
                <a:latin typeface="Calibri"/>
                <a:ea typeface="Calibri"/>
                <a:cs typeface="Calibri"/>
                <a:sym typeface="Calibri"/>
              </a:rPr>
              <a:t>- W przypadku drabin drewnianych należy unikać miejsc nasłonecznionych oraz narażonych na działanie  wilgoci.</a:t>
            </a:r>
          </a:p>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Arial"/>
              <a:ea typeface="Arial"/>
              <a:cs typeface="Arial"/>
              <a:sym typeface="Arial"/>
            </a:endParaRPr>
          </a:p>
          <a:p>
            <a:pPr marL="438912" marR="0" lvl="0" indent="-324612" algn="l" rtl="0">
              <a:lnSpc>
                <a:spcPct val="100000"/>
              </a:lnSpc>
              <a:spcBef>
                <a:spcPts val="0"/>
              </a:spcBef>
              <a:spcAft>
                <a:spcPts val="0"/>
              </a:spcAft>
              <a:buClr>
                <a:schemeClr val="accent1"/>
              </a:buClr>
              <a:buSzPct val="25000"/>
              <a:buFont typeface="Noto Sans Symbols"/>
              <a:buNone/>
            </a:pPr>
            <a:endParaRPr sz="3200" b="0" i="0" u="none" strike="noStrike" cap="none">
              <a:solidFill>
                <a:schemeClr val="dk1"/>
              </a:solidFill>
              <a:latin typeface="Calibri"/>
              <a:ea typeface="Calibri"/>
              <a:cs typeface="Calibri"/>
              <a:sym typeface="Calibri"/>
            </a:endParaRPr>
          </a:p>
        </p:txBody>
      </p:sp>
      <p:sp>
        <p:nvSpPr>
          <p:cNvPr id="640" name="Shape 640"/>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639" name="Shape 639"/>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637" name="Shape 63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42</a:t>
            </a:fld>
            <a:endParaRPr lang="pl-PL" sz="1400" b="0" i="0" u="none" strike="noStrike" cap="none">
              <a:solidFill>
                <a:schemeClr val="lt1"/>
              </a:solidFill>
              <a:latin typeface="Calibri"/>
              <a:ea typeface="Calibri"/>
              <a:cs typeface="Calibri"/>
              <a:sym typeface="Calibri"/>
            </a:endParaRPr>
          </a:p>
        </p:txBody>
      </p:sp>
      <p:sp>
        <p:nvSpPr>
          <p:cNvPr id="636" name="Shape 636"/>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Shape 684"/>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Praktyczne wykorzystanie drabiny nasadkowej DN 2,73</a:t>
            </a:r>
          </a:p>
        </p:txBody>
      </p:sp>
      <p:sp>
        <p:nvSpPr>
          <p:cNvPr id="687" name="Shape 687"/>
          <p:cNvSpPr txBox="1">
            <a:spLocks noGrp="1"/>
          </p:cNvSpPr>
          <p:nvPr>
            <p:ph type="body" idx="1"/>
          </p:nvPr>
        </p:nvSpPr>
        <p:spPr>
          <a:xfrm>
            <a:off x="107504" y="1832843"/>
            <a:ext cx="8921000" cy="4188442"/>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Kolejny praktycznym wykorzystaniem drabiny nasadkowej, jest jej użycie jako doraźnego zbiornika na wodę, do celów dekontaminacyjnych lub do zebrania wyciekającej cieczy z uszkodzonej cysterny lub instalacji (fot. 1.). Trzeba użyć do tego celu 4 przęseł, układając je bokiem oraz przeciwnymi stronami (fot. 2.).  Łączenie wszystkich przęseł dla uzyskania sztywności systemu odbywa się za pomocą strażackiej linki ratowniczej lub doraźnie przy pomocy taśm klejących (fot. 3. i 4.).</a:t>
            </a:r>
            <a:br>
              <a:rPr lang="pl-PL" sz="2000" b="0" i="0" u="none" strike="noStrike" cap="none">
                <a:solidFill>
                  <a:schemeClr val="dk1"/>
                </a:solidFill>
                <a:latin typeface="Calibri"/>
                <a:ea typeface="Calibri"/>
                <a:cs typeface="Calibri"/>
                <a:sym typeface="Calibri"/>
              </a:rPr>
            </a:br>
            <a:r>
              <a:rPr lang="pl-PL" sz="2000" b="0" i="0" u="none" strike="noStrike" cap="none">
                <a:solidFill>
                  <a:schemeClr val="dk1"/>
                </a:solidFill>
                <a:latin typeface="Calibri"/>
                <a:ea typeface="Calibri"/>
                <a:cs typeface="Calibri"/>
                <a:sym typeface="Calibri"/>
              </a:rPr>
              <a:t>Następnie będziemy musieli użyć brezentu od zbiornika brezentowego na wodę gaśniczą, który założymy na połączone przęsła. Lepszym jednak sposobem jest wykorzystanie mocnej folii lub materiału PLAN (plandekowy) jaki jest wykorzystywany do reklam lub naczep samochodów ciężarowych.</a:t>
            </a:r>
            <a:br>
              <a:rPr lang="pl-PL" sz="2000" b="0" i="0" u="none" strike="noStrike" cap="none">
                <a:solidFill>
                  <a:schemeClr val="dk1"/>
                </a:solidFill>
                <a:latin typeface="Calibri"/>
                <a:ea typeface="Calibri"/>
                <a:cs typeface="Calibri"/>
                <a:sym typeface="Calibri"/>
              </a:rPr>
            </a:br>
            <a:endParaRPr lang="pl-PL" sz="2000" b="0" i="0" u="none" strike="noStrike" cap="none">
              <a:solidFill>
                <a:schemeClr val="dk1"/>
              </a:solidFill>
              <a:latin typeface="Calibri"/>
              <a:ea typeface="Calibri"/>
              <a:cs typeface="Calibri"/>
              <a:sym typeface="Calibri"/>
            </a:endParaRPr>
          </a:p>
        </p:txBody>
      </p:sp>
      <p:sp>
        <p:nvSpPr>
          <p:cNvPr id="689" name="Shape 689"/>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688" name="Shape 688"/>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686" name="Shape 68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43</a:t>
            </a:fld>
            <a:endParaRPr lang="pl-PL" sz="1400" b="0" i="0" u="none" strike="noStrike" cap="none">
              <a:solidFill>
                <a:schemeClr val="lt1"/>
              </a:solidFill>
              <a:latin typeface="Calibri"/>
              <a:ea typeface="Calibri"/>
              <a:cs typeface="Calibri"/>
              <a:sym typeface="Calibri"/>
            </a:endParaRPr>
          </a:p>
        </p:txBody>
      </p:sp>
      <p:sp>
        <p:nvSpPr>
          <p:cNvPr id="685" name="Shape 685"/>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Shape 696"/>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Praktyczne wykorzystanie drabiny nasadkowej DN 2,73</a:t>
            </a:r>
          </a:p>
        </p:txBody>
      </p:sp>
      <p:sp>
        <p:nvSpPr>
          <p:cNvPr id="699" name="Shape 699"/>
          <p:cNvSpPr txBox="1">
            <a:spLocks noGrp="1"/>
          </p:cNvSpPr>
          <p:nvPr>
            <p:ph type="body" idx="1"/>
          </p:nvPr>
        </p:nvSpPr>
        <p:spPr>
          <a:xfrm>
            <a:off x="1714480" y="1832843"/>
            <a:ext cx="1857388" cy="2239098"/>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701" name="Shape 701"/>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700" name="Shape 700"/>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698" name="Shape 698"/>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44</a:t>
            </a:fld>
            <a:endParaRPr lang="pl-PL" sz="1400" b="0" i="0" u="none" strike="noStrike" cap="none">
              <a:solidFill>
                <a:schemeClr val="lt1"/>
              </a:solidFill>
              <a:latin typeface="Calibri"/>
              <a:ea typeface="Calibri"/>
              <a:cs typeface="Calibri"/>
              <a:sym typeface="Calibri"/>
            </a:endParaRPr>
          </a:p>
        </p:txBody>
      </p:sp>
      <p:sp>
        <p:nvSpPr>
          <p:cNvPr id="697" name="Shape 697"/>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703" name="Shape 703"/>
          <p:cNvPicPr preferRelativeResize="0"/>
          <p:nvPr/>
        </p:nvPicPr>
        <p:blipFill rotWithShape="1">
          <a:blip r:embed="rId3">
            <a:alphaModFix/>
          </a:blip>
          <a:srcRect/>
          <a:stretch/>
        </p:blipFill>
        <p:spPr>
          <a:xfrm>
            <a:off x="142843" y="1428736"/>
            <a:ext cx="4572031" cy="3196570"/>
          </a:xfrm>
          <a:prstGeom prst="rect">
            <a:avLst/>
          </a:prstGeom>
          <a:noFill/>
          <a:ln>
            <a:noFill/>
          </a:ln>
        </p:spPr>
      </p:pic>
      <p:pic>
        <p:nvPicPr>
          <p:cNvPr id="704" name="Shape 704"/>
          <p:cNvPicPr preferRelativeResize="0"/>
          <p:nvPr/>
        </p:nvPicPr>
        <p:blipFill rotWithShape="1">
          <a:blip r:embed="rId4">
            <a:alphaModFix/>
          </a:blip>
          <a:srcRect/>
          <a:stretch/>
        </p:blipFill>
        <p:spPr>
          <a:xfrm>
            <a:off x="4786314" y="3071808"/>
            <a:ext cx="4357685" cy="3246154"/>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Shape 710"/>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Praktyczne wykorzystanie drabiny nasadkowej DN 2,73</a:t>
            </a:r>
          </a:p>
        </p:txBody>
      </p:sp>
      <p:sp>
        <p:nvSpPr>
          <p:cNvPr id="713" name="Shape 713"/>
          <p:cNvSpPr txBox="1">
            <a:spLocks noGrp="1"/>
          </p:cNvSpPr>
          <p:nvPr>
            <p:ph type="body" idx="1"/>
          </p:nvPr>
        </p:nvSpPr>
        <p:spPr>
          <a:xfrm>
            <a:off x="3071801" y="2143116"/>
            <a:ext cx="956042" cy="71437"/>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715" name="Shape 715"/>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714" name="Shape 714"/>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712" name="Shape 712"/>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45</a:t>
            </a:fld>
            <a:endParaRPr lang="pl-PL" sz="1400" b="0" i="0" u="none" strike="noStrike" cap="none">
              <a:solidFill>
                <a:schemeClr val="lt1"/>
              </a:solidFill>
              <a:latin typeface="Calibri"/>
              <a:ea typeface="Calibri"/>
              <a:cs typeface="Calibri"/>
              <a:sym typeface="Calibri"/>
            </a:endParaRPr>
          </a:p>
        </p:txBody>
      </p:sp>
      <p:sp>
        <p:nvSpPr>
          <p:cNvPr id="711" name="Shape 711"/>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717" name="Shape 717"/>
          <p:cNvPicPr preferRelativeResize="0"/>
          <p:nvPr/>
        </p:nvPicPr>
        <p:blipFill rotWithShape="1">
          <a:blip r:embed="rId3">
            <a:alphaModFix/>
          </a:blip>
          <a:srcRect/>
          <a:stretch/>
        </p:blipFill>
        <p:spPr>
          <a:xfrm>
            <a:off x="4643437" y="3848100"/>
            <a:ext cx="4371974" cy="3009899"/>
          </a:xfrm>
          <a:prstGeom prst="rect">
            <a:avLst/>
          </a:prstGeom>
          <a:noFill/>
          <a:ln>
            <a:noFill/>
          </a:ln>
        </p:spPr>
      </p:pic>
      <p:pic>
        <p:nvPicPr>
          <p:cNvPr id="718" name="Shape 718"/>
          <p:cNvPicPr preferRelativeResize="0"/>
          <p:nvPr/>
        </p:nvPicPr>
        <p:blipFill rotWithShape="1">
          <a:blip r:embed="rId4">
            <a:alphaModFix/>
          </a:blip>
          <a:srcRect/>
          <a:stretch/>
        </p:blipFill>
        <p:spPr>
          <a:xfrm>
            <a:off x="142843" y="1500174"/>
            <a:ext cx="4476749" cy="3000375"/>
          </a:xfrm>
          <a:prstGeom prst="rect">
            <a:avLst/>
          </a:prstGeom>
          <a:noFill/>
          <a:ln>
            <a:noFill/>
          </a:ln>
        </p:spPr>
      </p:pic>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Shape 724"/>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Praktyczne wykorzystanie drabiny nasadkowej DN 2,73</a:t>
            </a:r>
          </a:p>
        </p:txBody>
      </p:sp>
      <p:sp>
        <p:nvSpPr>
          <p:cNvPr id="727" name="Shape 727"/>
          <p:cNvSpPr txBox="1">
            <a:spLocks noGrp="1"/>
          </p:cNvSpPr>
          <p:nvPr>
            <p:ph type="body" idx="1"/>
          </p:nvPr>
        </p:nvSpPr>
        <p:spPr>
          <a:xfrm>
            <a:off x="142843" y="1500174"/>
            <a:ext cx="8858312" cy="5072098"/>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Ciekawym sposobem wykorzystania przęseł nasadki jest sfera ratownictwa drogowego, gdzie w tym przypadku można użyć jej przęsła do stabilizacji pojazdu leżącego na boku, w zastępstwie dostępnych na rynku podpór mechanicznych, np. typu StabFast firmy Weber-Hydraulik. </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Nasadka podłożona jest pod koło (podstawą lub górą) z zachowanym kątem    około 45°, a następnie przywiązana od podstawy do koła poniżej, co pozwala na jej zastępcze wykorzystanie jako systemu stabilizującego samochód osobowy.</a:t>
            </a:r>
            <a:br>
              <a:rPr lang="pl-PL" sz="2000" b="0" i="0" u="none" strike="noStrike" cap="none">
                <a:solidFill>
                  <a:schemeClr val="dk1"/>
                </a:solidFill>
                <a:latin typeface="Calibri"/>
                <a:ea typeface="Calibri"/>
                <a:cs typeface="Calibri"/>
                <a:sym typeface="Calibri"/>
              </a:rPr>
            </a:br>
            <a:r>
              <a:rPr lang="pl-PL" sz="2000" b="0" i="0" u="none" strike="noStrike" cap="none">
                <a:solidFill>
                  <a:schemeClr val="dk1"/>
                </a:solidFill>
                <a:latin typeface="Calibri"/>
                <a:ea typeface="Calibri"/>
                <a:cs typeface="Calibri"/>
                <a:sym typeface="Calibri"/>
              </a:rPr>
              <a:t/>
            </a:r>
            <a:br>
              <a:rPr lang="pl-PL" sz="2000" b="0" i="0" u="none" strike="noStrike" cap="none">
                <a:solidFill>
                  <a:schemeClr val="dk1"/>
                </a:solidFill>
                <a:latin typeface="Calibri"/>
                <a:ea typeface="Calibri"/>
                <a:cs typeface="Calibri"/>
                <a:sym typeface="Calibri"/>
              </a:rPr>
            </a:br>
            <a:endParaRPr lang="pl-PL" sz="2000" b="0" i="0" u="none" strike="noStrike" cap="none">
              <a:solidFill>
                <a:schemeClr val="dk1"/>
              </a:solidFill>
              <a:latin typeface="Calibri"/>
              <a:ea typeface="Calibri"/>
              <a:cs typeface="Calibri"/>
              <a:sym typeface="Calibri"/>
            </a:endParaRPr>
          </a:p>
        </p:txBody>
      </p:sp>
      <p:sp>
        <p:nvSpPr>
          <p:cNvPr id="729" name="Shape 729"/>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728" name="Shape 728"/>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726" name="Shape 72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46</a:t>
            </a:fld>
            <a:endParaRPr lang="pl-PL" sz="1400" b="0" i="0" u="none" strike="noStrike" cap="none">
              <a:solidFill>
                <a:schemeClr val="lt1"/>
              </a:solidFill>
              <a:latin typeface="Calibri"/>
              <a:ea typeface="Calibri"/>
              <a:cs typeface="Calibri"/>
              <a:sym typeface="Calibri"/>
            </a:endParaRPr>
          </a:p>
        </p:txBody>
      </p:sp>
      <p:sp>
        <p:nvSpPr>
          <p:cNvPr id="725" name="Shape 725"/>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731" name="Shape 731"/>
          <p:cNvPicPr preferRelativeResize="0"/>
          <p:nvPr/>
        </p:nvPicPr>
        <p:blipFill rotWithShape="1">
          <a:blip r:embed="rId3">
            <a:alphaModFix/>
          </a:blip>
          <a:srcRect/>
          <a:stretch/>
        </p:blipFill>
        <p:spPr>
          <a:xfrm>
            <a:off x="214282" y="3800475"/>
            <a:ext cx="3857652" cy="3057525"/>
          </a:xfrm>
          <a:prstGeom prst="rect">
            <a:avLst/>
          </a:prstGeom>
          <a:noFill/>
          <a:ln>
            <a:noFill/>
          </a:ln>
        </p:spPr>
      </p:pic>
      <p:pic>
        <p:nvPicPr>
          <p:cNvPr id="732" name="Shape 732"/>
          <p:cNvPicPr preferRelativeResize="0"/>
          <p:nvPr/>
        </p:nvPicPr>
        <p:blipFill rotWithShape="1">
          <a:blip r:embed="rId4">
            <a:alphaModFix/>
          </a:blip>
          <a:srcRect/>
          <a:stretch/>
        </p:blipFill>
        <p:spPr>
          <a:xfrm>
            <a:off x="4714876" y="3857628"/>
            <a:ext cx="4286280" cy="2988322"/>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5" name="Shape 155"/>
          <p:cNvSpPr txBox="1">
            <a:spLocks noGrp="1"/>
          </p:cNvSpPr>
          <p:nvPr>
            <p:ph idx="1"/>
          </p:nvPr>
        </p:nvSpPr>
        <p:spPr>
          <a:xfrm>
            <a:off x="457200" y="1500174"/>
            <a:ext cx="8229600" cy="5357825"/>
          </a:xfrm>
          <a:prstGeom prst="rect">
            <a:avLst/>
          </a:prstGeom>
          <a:noFill/>
          <a:ln>
            <a:noFill/>
          </a:ln>
        </p:spPr>
        <p:txBody>
          <a:bodyPr lIns="91425" tIns="91425" rIns="91425" bIns="91425"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Stosowane w kraju drabiny przenośne są wykonywane z:</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1" u="none" strike="noStrike" cap="none">
                <a:solidFill>
                  <a:schemeClr val="dk1"/>
                </a:solidFill>
                <a:latin typeface="Calibri"/>
                <a:ea typeface="Calibri"/>
                <a:cs typeface="Calibri"/>
                <a:sym typeface="Calibri"/>
              </a:rPr>
              <a:t>drewna</a:t>
            </a:r>
            <a:r>
              <a:rPr lang="pl-PL" sz="2000" b="1" i="0" u="none" strike="noStrike" cap="none">
                <a:solidFill>
                  <a:schemeClr val="dk1"/>
                </a:solidFill>
                <a:latin typeface="Calibri"/>
                <a:ea typeface="Calibri"/>
                <a:cs typeface="Calibri"/>
                <a:sym typeface="Calibri"/>
              </a:rPr>
              <a:t> </a:t>
            </a:r>
            <a:r>
              <a:rPr lang="pl-PL" sz="2000" b="1" i="1" u="none" strike="noStrike" cap="none">
                <a:solidFill>
                  <a:schemeClr val="dk1"/>
                </a:solidFill>
                <a:latin typeface="Calibri"/>
                <a:ea typeface="Calibri"/>
                <a:cs typeface="Calibri"/>
                <a:sym typeface="Calibri"/>
              </a:rPr>
              <a:t>,</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1" u="none" strike="noStrike" cap="none">
                <a:solidFill>
                  <a:schemeClr val="dk1"/>
                </a:solidFill>
                <a:latin typeface="Calibri"/>
                <a:ea typeface="Calibri"/>
                <a:cs typeface="Calibri"/>
                <a:sym typeface="Calibri"/>
              </a:rPr>
              <a:t>stopów aluminium.</a:t>
            </a:r>
          </a:p>
          <a:p>
            <a:pPr marL="438912" marR="0" lvl="0" indent="-172212" algn="l"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a:t>
            </a:r>
            <a:r>
              <a:rPr lang="pl-PL" sz="2000" b="1" i="0" u="sng" strike="noStrike" cap="none">
                <a:solidFill>
                  <a:schemeClr val="dk1"/>
                </a:solidFill>
                <a:latin typeface="Calibri"/>
                <a:ea typeface="Calibri"/>
                <a:cs typeface="Calibri"/>
                <a:sym typeface="Calibri"/>
              </a:rPr>
              <a:t>Z drewna</a:t>
            </a:r>
            <a:r>
              <a:rPr lang="pl-PL" sz="2000" b="1" i="0" u="none" strike="noStrike" cap="none">
                <a:solidFill>
                  <a:schemeClr val="dk1"/>
                </a:solidFill>
                <a:latin typeface="Calibri"/>
                <a:ea typeface="Calibri"/>
                <a:cs typeface="Calibri"/>
                <a:sym typeface="Calibri"/>
              </a:rPr>
              <a:t> produkowane są następujące typy drabin:</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0" u="none" strike="noStrike" cap="none">
                <a:solidFill>
                  <a:schemeClr val="dk1"/>
                </a:solidFill>
                <a:latin typeface="Calibri"/>
                <a:ea typeface="Calibri"/>
                <a:cs typeface="Calibri"/>
                <a:sym typeface="Calibri"/>
              </a:rPr>
              <a:t> słupkowe,</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0" u="none" strike="noStrike" cap="none">
                <a:solidFill>
                  <a:schemeClr val="dk1"/>
                </a:solidFill>
                <a:latin typeface="Calibri"/>
                <a:ea typeface="Calibri"/>
                <a:cs typeface="Calibri"/>
                <a:sym typeface="Calibri"/>
              </a:rPr>
              <a:t>nasadkowe,</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0" u="none" strike="noStrike" cap="none">
                <a:solidFill>
                  <a:schemeClr val="dk1"/>
                </a:solidFill>
                <a:latin typeface="Calibri"/>
                <a:ea typeface="Calibri"/>
                <a:cs typeface="Calibri"/>
                <a:sym typeface="Calibri"/>
              </a:rPr>
              <a:t>wysuwane,</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0" u="none" strike="noStrike" cap="none">
                <a:solidFill>
                  <a:schemeClr val="dk1"/>
                </a:solidFill>
                <a:latin typeface="Calibri"/>
                <a:ea typeface="Calibri"/>
                <a:cs typeface="Calibri"/>
                <a:sym typeface="Calibri"/>
              </a:rPr>
              <a:t>jednoczęściowe,</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0" u="none" strike="noStrike" cap="none">
                <a:solidFill>
                  <a:schemeClr val="dk1"/>
                </a:solidFill>
                <a:latin typeface="Calibri"/>
                <a:ea typeface="Calibri"/>
                <a:cs typeface="Calibri"/>
                <a:sym typeface="Calibri"/>
              </a:rPr>
              <a:t>dachowe.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sng" strike="noStrike" cap="none">
                <a:solidFill>
                  <a:schemeClr val="dk1"/>
                </a:solidFill>
                <a:latin typeface="Calibri"/>
                <a:ea typeface="Calibri"/>
                <a:cs typeface="Calibri"/>
                <a:sym typeface="Calibri"/>
              </a:rPr>
              <a:t>Ze stopów aluminium</a:t>
            </a:r>
            <a:r>
              <a:rPr lang="pl-PL" sz="2000" b="1" i="0" u="none" strike="noStrike" cap="none">
                <a:solidFill>
                  <a:schemeClr val="dk1"/>
                </a:solidFill>
                <a:latin typeface="Calibri"/>
                <a:ea typeface="Calibri"/>
                <a:cs typeface="Calibri"/>
                <a:sym typeface="Calibri"/>
              </a:rPr>
              <a:t> produkowane są następujące typy drabin:</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0" u="none" strike="noStrike" cap="none">
                <a:solidFill>
                  <a:schemeClr val="dk1"/>
                </a:solidFill>
                <a:latin typeface="Calibri"/>
                <a:ea typeface="Calibri"/>
                <a:cs typeface="Calibri"/>
                <a:sym typeface="Calibri"/>
              </a:rPr>
              <a:t> nasadkowe,</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0" u="none" strike="noStrike" cap="none">
                <a:solidFill>
                  <a:schemeClr val="dk1"/>
                </a:solidFill>
                <a:latin typeface="Calibri"/>
                <a:ea typeface="Calibri"/>
                <a:cs typeface="Calibri"/>
                <a:sym typeface="Calibri"/>
              </a:rPr>
              <a:t>wysuwane,</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0" u="none" strike="noStrike" cap="none">
                <a:solidFill>
                  <a:schemeClr val="dk1"/>
                </a:solidFill>
                <a:latin typeface="Calibri"/>
                <a:ea typeface="Calibri"/>
                <a:cs typeface="Calibri"/>
                <a:sym typeface="Calibri"/>
              </a:rPr>
              <a:t>jednoczęściowe,</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0" u="none" strike="noStrike" cap="none">
                <a:solidFill>
                  <a:schemeClr val="dk1"/>
                </a:solidFill>
                <a:latin typeface="Calibri"/>
                <a:ea typeface="Calibri"/>
                <a:cs typeface="Calibri"/>
                <a:sym typeface="Calibri"/>
              </a:rPr>
              <a:t>dachowe,</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0" u="none" strike="noStrike" cap="none">
                <a:solidFill>
                  <a:schemeClr val="dk1"/>
                </a:solidFill>
                <a:latin typeface="Calibri"/>
                <a:ea typeface="Calibri"/>
                <a:cs typeface="Calibri"/>
                <a:sym typeface="Calibri"/>
              </a:rPr>
              <a:t>hakowe.</a:t>
            </a: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a:solidFill>
                <a:schemeClr val="dk1"/>
              </a:solidFill>
              <a:latin typeface="Calibri"/>
              <a:ea typeface="Calibri"/>
              <a:cs typeface="Calibri"/>
              <a:sym typeface="Calibri"/>
            </a:endParaRPr>
          </a:p>
        </p:txBody>
      </p:sp>
      <p:sp>
        <p:nvSpPr>
          <p:cNvPr id="156" name="Shape 156"/>
          <p:cNvSpPr txBox="1">
            <a:spLocks noGrp="1"/>
          </p:cNvSpPr>
          <p:nvPr>
            <p:ph type="sldNum" sz="quarter" idx="12"/>
          </p:nvPr>
        </p:nvSpPr>
        <p:spPr>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5</a:t>
            </a:fld>
            <a:endParaRPr lang="pl-PL" sz="1400" b="0" i="0" u="none" strike="noStrike" cap="none">
              <a:solidFill>
                <a:schemeClr val="lt1"/>
              </a:solidFill>
              <a:latin typeface="Calibri"/>
              <a:ea typeface="Calibri"/>
              <a:cs typeface="Calibri"/>
              <a:sym typeface="Calibri"/>
            </a:endParaRPr>
          </a:p>
        </p:txBody>
      </p:sp>
      <p:sp>
        <p:nvSpPr>
          <p:cNvPr id="154" name="Shape 154"/>
          <p:cNvSpPr txBox="1">
            <a:spLocks noGrp="1"/>
          </p:cNvSpPr>
          <p:nvPr>
            <p:ph type="title"/>
          </p:nvPr>
        </p:nvSpPr>
        <p:spPr>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dirty="0">
                <a:solidFill>
                  <a:srgbClr val="FFC700"/>
                </a:solidFill>
                <a:latin typeface="Calibri"/>
                <a:ea typeface="Calibri"/>
                <a:cs typeface="Calibri"/>
                <a:sym typeface="Calibri"/>
              </a:rPr>
              <a:t>Budowa </a:t>
            </a:r>
            <a:r>
              <a:rPr lang="pl-PL" sz="3200" dirty="0" smtClean="0"/>
              <a:t>poszczególnych typów drabin pożarniczych przenośnych</a:t>
            </a:r>
            <a:endParaRPr lang="pl-PL" sz="3200" b="1" i="0" u="none" strike="noStrike" cap="none" dirty="0">
              <a:solidFill>
                <a:srgbClr val="FFC700"/>
              </a:solidFill>
              <a:latin typeface="Calibri"/>
              <a:ea typeface="Calibri"/>
              <a:cs typeface="Calibri"/>
              <a:sym typeface="Calibri"/>
            </a:endParaRPr>
          </a:p>
        </p:txBody>
      </p:sp>
      <p:sp>
        <p:nvSpPr>
          <p:cNvPr id="157" name="Shape 157"/>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5" name="Shape 165"/>
          <p:cNvSpPr txBox="1">
            <a:spLocks noGrp="1"/>
          </p:cNvSpPr>
          <p:nvPr>
            <p:ph idx="1"/>
          </p:nvPr>
        </p:nvSpPr>
        <p:spPr>
          <a:xfrm>
            <a:off x="457200" y="1493291"/>
            <a:ext cx="8229600" cy="5072096"/>
          </a:xfrm>
          <a:prstGeom prst="rect">
            <a:avLst/>
          </a:prstGeom>
          <a:noFill/>
          <a:ln>
            <a:noFill/>
          </a:ln>
        </p:spPr>
        <p:txBody>
          <a:bodyPr lIns="91425" tIns="91425" rIns="91425" bIns="91425"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400" b="1" i="0" u="none" strike="noStrike" cap="none" dirty="0">
                <a:solidFill>
                  <a:schemeClr val="dk1"/>
                </a:solidFill>
                <a:latin typeface="Calibri"/>
                <a:ea typeface="Calibri"/>
                <a:cs typeface="Calibri"/>
                <a:sym typeface="Calibri"/>
              </a:rPr>
              <a:t>Drabiny posiadają:</a:t>
            </a:r>
          </a:p>
          <a:p>
            <a:pPr marL="438912" marR="0" lvl="0" indent="-172212" algn="l" rtl="0">
              <a:lnSpc>
                <a:spcPct val="100000"/>
              </a:lnSpc>
              <a:spcBef>
                <a:spcPts val="0"/>
              </a:spcBef>
              <a:spcAft>
                <a:spcPts val="0"/>
              </a:spcAft>
              <a:buClr>
                <a:schemeClr val="accent1"/>
              </a:buClr>
              <a:buSzPct val="25000"/>
              <a:buFont typeface="Noto Sans Symbols"/>
              <a:buNone/>
            </a:pPr>
            <a:endParaRPr sz="1600" b="1" i="0" u="none" strike="noStrike" cap="none" dirty="0">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bocznice,</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szczeble,</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ściągacze metalowe zwykłe (drabiny drewniane),</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metalowe okucia (drabiny drewniane),</a:t>
            </a: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dirty="0">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dirty="0">
                <a:solidFill>
                  <a:schemeClr val="dk1"/>
                </a:solidFill>
                <a:latin typeface="Calibri"/>
                <a:ea typeface="Calibri"/>
                <a:cs typeface="Calibri"/>
                <a:sym typeface="Calibri"/>
              </a:rPr>
              <a:t>Charakteryzują się:</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niewielkim ciężarem,</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niewielkimi gabarytami,</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prosta obsługą,</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dirty="0" smtClean="0">
                <a:solidFill>
                  <a:schemeClr val="dk1"/>
                </a:solidFill>
                <a:latin typeface="Calibri"/>
                <a:ea typeface="Calibri"/>
                <a:cs typeface="Calibri"/>
                <a:sym typeface="Calibri"/>
              </a:rPr>
              <a:t>- </a:t>
            </a:r>
            <a:r>
              <a:rPr lang="pl-PL" sz="2000" b="0" i="0" u="none" strike="noStrike" cap="none" dirty="0">
                <a:solidFill>
                  <a:schemeClr val="dk1"/>
                </a:solidFill>
                <a:latin typeface="Calibri"/>
                <a:ea typeface="Calibri"/>
                <a:cs typeface="Calibri"/>
                <a:sym typeface="Calibri"/>
              </a:rPr>
              <a:t>możliwością  sprawienia w każdym niemal miejscu,</a:t>
            </a:r>
          </a:p>
          <a:p>
            <a:pPr marL="438912" marR="0" lvl="0" indent="-172212" algn="l" rtl="0">
              <a:lnSpc>
                <a:spcPct val="100000"/>
              </a:lnSpc>
              <a:spcBef>
                <a:spcPts val="0"/>
              </a:spcBef>
              <a:spcAft>
                <a:spcPts val="0"/>
              </a:spcAft>
              <a:buClr>
                <a:schemeClr val="accent1"/>
              </a:buClr>
              <a:buSzPct val="25000"/>
              <a:buFont typeface="Noto Sans Symbols"/>
              <a:buNone/>
            </a:pPr>
            <a:endParaRPr sz="2000" b="0" i="0" u="none" strike="noStrike" cap="none" dirty="0">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dirty="0" smtClean="0">
                <a:solidFill>
                  <a:schemeClr val="dk1"/>
                </a:solidFill>
                <a:latin typeface="Calibri"/>
                <a:ea typeface="Calibri"/>
                <a:cs typeface="Calibri"/>
                <a:sym typeface="Calibri"/>
              </a:rPr>
              <a:t>   Nastąpiło </a:t>
            </a:r>
            <a:r>
              <a:rPr lang="pl-PL" sz="2000" b="1" i="0" u="none" strike="noStrike" cap="none" dirty="0">
                <a:solidFill>
                  <a:schemeClr val="dk1"/>
                </a:solidFill>
                <a:latin typeface="Calibri"/>
                <a:ea typeface="Calibri"/>
                <a:cs typeface="Calibri"/>
                <a:sym typeface="Calibri"/>
              </a:rPr>
              <a:t>zróżnicowanie w tzw. „kroku strażaka”, czyli odległości między szczeblami; do niedawna była jedna wartość i wynosiła 320 mm. Obecnie waha się od 250 mm do 320 mm i  jest zależna od producenta.</a:t>
            </a: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dirty="0">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dirty="0">
              <a:solidFill>
                <a:schemeClr val="dk1"/>
              </a:solidFill>
              <a:latin typeface="Calibri"/>
              <a:ea typeface="Calibri"/>
              <a:cs typeface="Calibri"/>
              <a:sym typeface="Calibri"/>
            </a:endParaRPr>
          </a:p>
        </p:txBody>
      </p:sp>
      <p:sp>
        <p:nvSpPr>
          <p:cNvPr id="166" name="Shape 166"/>
          <p:cNvSpPr txBox="1">
            <a:spLocks noGrp="1"/>
          </p:cNvSpPr>
          <p:nvPr>
            <p:ph type="sldNum" sz="quarter" idx="12"/>
          </p:nvPr>
        </p:nvSpPr>
        <p:spPr>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6</a:t>
            </a:fld>
            <a:endParaRPr lang="pl-PL" sz="1400" b="0" i="0" u="none" strike="noStrike" cap="none">
              <a:solidFill>
                <a:schemeClr val="lt1"/>
              </a:solidFill>
              <a:latin typeface="Calibri"/>
              <a:ea typeface="Calibri"/>
              <a:cs typeface="Calibri"/>
              <a:sym typeface="Calibri"/>
            </a:endParaRPr>
          </a:p>
        </p:txBody>
      </p:sp>
      <p:sp>
        <p:nvSpPr>
          <p:cNvPr id="164" name="Shape 164"/>
          <p:cNvSpPr txBox="1">
            <a:spLocks noGrp="1"/>
          </p:cNvSpPr>
          <p:nvPr>
            <p:ph type="title"/>
          </p:nvPr>
        </p:nvSpPr>
        <p:spPr>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dirty="0" smtClean="0"/>
              <a:t>Budowa poszczególnych typów drabin pożarniczych przenośnych</a:t>
            </a:r>
            <a:endParaRPr lang="pl-PL" sz="3200" b="1" i="0" u="none" strike="noStrike" cap="none" dirty="0">
              <a:solidFill>
                <a:srgbClr val="FFC700"/>
              </a:solidFill>
              <a:latin typeface="Calibri"/>
              <a:ea typeface="Calibri"/>
              <a:cs typeface="Calibri"/>
              <a:sym typeface="Calibri"/>
            </a:endParaRPr>
          </a:p>
        </p:txBody>
      </p:sp>
      <p:sp>
        <p:nvSpPr>
          <p:cNvPr id="167" name="Shape 167"/>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Shape 409"/>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Typy drabin najczęściej stosowanych                       w działaniach ratowniczych</a:t>
            </a:r>
          </a:p>
        </p:txBody>
      </p:sp>
      <p:sp>
        <p:nvSpPr>
          <p:cNvPr id="412" name="Shape 412"/>
          <p:cNvSpPr txBox="1">
            <a:spLocks noGrp="1"/>
          </p:cNvSpPr>
          <p:nvPr>
            <p:ph type="body" idx="1"/>
          </p:nvPr>
        </p:nvSpPr>
        <p:spPr>
          <a:xfrm>
            <a:off x="3786182" y="1928801"/>
            <a:ext cx="2071701" cy="4500570"/>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414" name="Shape 414"/>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413" name="Shape 413"/>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411" name="Shape 411"/>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7</a:t>
            </a:fld>
            <a:endParaRPr lang="pl-PL" sz="1400" b="0" i="0" u="none" strike="noStrike" cap="none">
              <a:solidFill>
                <a:schemeClr val="lt1"/>
              </a:solidFill>
              <a:latin typeface="Calibri"/>
              <a:ea typeface="Calibri"/>
              <a:cs typeface="Calibri"/>
              <a:sym typeface="Calibri"/>
            </a:endParaRPr>
          </a:p>
        </p:txBody>
      </p:sp>
      <p:sp>
        <p:nvSpPr>
          <p:cNvPr id="410" name="Shape 410"/>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416" name="Shape 416"/>
          <p:cNvPicPr preferRelativeResize="0"/>
          <p:nvPr/>
        </p:nvPicPr>
        <p:blipFill rotWithShape="1">
          <a:blip r:embed="rId3">
            <a:alphaModFix/>
          </a:blip>
          <a:srcRect/>
          <a:stretch/>
        </p:blipFill>
        <p:spPr>
          <a:xfrm>
            <a:off x="2428859" y="1571612"/>
            <a:ext cx="3857652" cy="5286387"/>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914400" y="142852"/>
            <a:ext cx="7872442" cy="1251062"/>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Typy drabin najczęściej stosowanych                   w działaniach ratowniczych</a:t>
            </a:r>
          </a:p>
        </p:txBody>
      </p:sp>
      <p:sp>
        <p:nvSpPr>
          <p:cNvPr id="284" name="Shape 284"/>
          <p:cNvSpPr txBox="1">
            <a:spLocks noGrp="1"/>
          </p:cNvSpPr>
          <p:nvPr>
            <p:ph type="sldNum" sz="quarter" idx="12"/>
          </p:nvPr>
        </p:nvSpPr>
        <p:spPr>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8</a:t>
            </a:fld>
            <a:endParaRPr lang="pl-PL" sz="1400" b="0" i="0" u="none" strike="noStrike" cap="none">
              <a:solidFill>
                <a:schemeClr val="lt1"/>
              </a:solidFill>
              <a:latin typeface="Calibri"/>
              <a:ea typeface="Calibri"/>
              <a:cs typeface="Calibri"/>
              <a:sym typeface="Calibri"/>
            </a:endParaRPr>
          </a:p>
        </p:txBody>
      </p:sp>
      <p:sp>
        <p:nvSpPr>
          <p:cNvPr id="283" name="Shape 283"/>
          <p:cNvSpPr txBox="1">
            <a:spLocks noGrp="1"/>
          </p:cNvSpPr>
          <p:nvPr>
            <p:ph sz="quarter" idx="13"/>
          </p:nvPr>
        </p:nvSpPr>
        <p:spPr>
          <a:xfrm>
            <a:off x="357158" y="1500174"/>
            <a:ext cx="4138640" cy="5143535"/>
          </a:xfrm>
          <a:prstGeom prst="rect">
            <a:avLst/>
          </a:prstGeom>
          <a:noFill/>
          <a:ln>
            <a:noFill/>
          </a:ln>
        </p:spPr>
        <p:txBody>
          <a:bodyPr lIns="54850" tIns="91425" rIns="91425" bIns="45700" anchor="t" anchorCtr="0">
            <a:noAutofit/>
          </a:bodyPr>
          <a:lstStyle/>
          <a:p>
            <a:pPr marL="438912" marR="0" lvl="0" indent="-184912" algn="l" rtl="0">
              <a:lnSpc>
                <a:spcPct val="10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    </a:t>
            </a:r>
            <a:r>
              <a:rPr lang="pl-PL" sz="2400" b="1" i="0" u="none" strike="noStrike" cap="none">
                <a:solidFill>
                  <a:schemeClr val="dk1"/>
                </a:solidFill>
                <a:latin typeface="Calibri"/>
                <a:ea typeface="Calibri"/>
                <a:cs typeface="Calibri"/>
                <a:sym typeface="Calibri"/>
              </a:rPr>
              <a:t>Drabina słupkowa D 3,1</a:t>
            </a:r>
          </a:p>
          <a:p>
            <a:pPr marL="438912" marR="0" lvl="0" indent="-184912" algn="l" rtl="0">
              <a:lnSpc>
                <a:spcPct val="100000"/>
              </a:lnSpc>
              <a:spcBef>
                <a:spcPts val="0"/>
              </a:spcBef>
              <a:spcAft>
                <a:spcPts val="0"/>
              </a:spcAft>
              <a:buClr>
                <a:schemeClr val="accent1"/>
              </a:buClr>
              <a:buSzPct val="25000"/>
              <a:buFont typeface="Noto Sans Symbols"/>
              <a:buNone/>
            </a:pPr>
            <a:r>
              <a:rPr lang="pl-PL" sz="1050" b="0" i="0" u="none" strike="noStrike" cap="none">
                <a:solidFill>
                  <a:schemeClr val="dk1"/>
                </a:solidFill>
                <a:latin typeface="Calibri"/>
                <a:ea typeface="Calibri"/>
                <a:cs typeface="Calibri"/>
                <a:sym typeface="Calibri"/>
              </a:rPr>
              <a:t> </a:t>
            </a:r>
          </a:p>
          <a:p>
            <a:pPr marL="438912" marR="0" lvl="0" indent="-184912" algn="l" rtl="0">
              <a:lnSpc>
                <a:spcPct val="100000"/>
              </a:lnSpc>
              <a:spcBef>
                <a:spcPts val="0"/>
              </a:spcBef>
              <a:spcAft>
                <a:spcPts val="0"/>
              </a:spcAft>
              <a:buClr>
                <a:schemeClr val="accent1"/>
              </a:buClr>
              <a:buSzPct val="25000"/>
              <a:buFont typeface="Noto Sans Symbols"/>
              <a:buNone/>
            </a:pPr>
            <a:r>
              <a:rPr lang="pl-PL" sz="1050" b="1" i="0" u="none" strike="noStrike" cap="none">
                <a:solidFill>
                  <a:schemeClr val="dk1"/>
                </a:solidFill>
                <a:latin typeface="Calibri"/>
                <a:ea typeface="Calibri"/>
                <a:cs typeface="Calibri"/>
                <a:sym typeface="Calibri"/>
              </a:rPr>
              <a:t> </a:t>
            </a:r>
          </a:p>
          <a:p>
            <a:pPr marL="438912" marR="0" lvl="0" indent="-184912" algn="l" rtl="0">
              <a:lnSpc>
                <a:spcPct val="100000"/>
              </a:lnSpc>
              <a:spcBef>
                <a:spcPts val="0"/>
              </a:spcBef>
              <a:spcAft>
                <a:spcPts val="0"/>
              </a:spcAft>
              <a:buClr>
                <a:schemeClr val="accent1"/>
              </a:buClr>
              <a:buSzPct val="25000"/>
              <a:buFont typeface="Noto Sans Symbols"/>
              <a:buNone/>
            </a:pPr>
            <a:r>
              <a:rPr lang="pl-PL" sz="1600" b="1" i="0" u="none" strike="noStrike" cap="none">
                <a:solidFill>
                  <a:schemeClr val="dk1"/>
                </a:solidFill>
                <a:latin typeface="Calibri"/>
                <a:ea typeface="Calibri"/>
                <a:cs typeface="Calibri"/>
                <a:sym typeface="Calibri"/>
              </a:rPr>
              <a:t>- Drabina dostępna – jednoosobowa.</a:t>
            </a:r>
          </a:p>
          <a:p>
            <a:pPr marL="438912" marR="0" lvl="0" indent="-184912" algn="l" rtl="0">
              <a:lnSpc>
                <a:spcPct val="100000"/>
              </a:lnSpc>
              <a:spcBef>
                <a:spcPts val="0"/>
              </a:spcBef>
              <a:spcAft>
                <a:spcPts val="0"/>
              </a:spcAft>
              <a:buClr>
                <a:schemeClr val="accent1"/>
              </a:buClr>
              <a:buSzPct val="80000"/>
              <a:buFont typeface="Noto Sans Symbols"/>
              <a:buNone/>
            </a:pPr>
            <a:endParaRPr sz="1600" b="1" i="0" u="none" strike="noStrike" cap="none">
              <a:solidFill>
                <a:schemeClr val="dk1"/>
              </a:solidFill>
              <a:latin typeface="Calibri"/>
              <a:ea typeface="Calibri"/>
              <a:cs typeface="Calibri"/>
              <a:sym typeface="Calibri"/>
            </a:endParaRPr>
          </a:p>
          <a:p>
            <a:pPr marL="438912" marR="0" lvl="0" indent="-184912" algn="l" rtl="0">
              <a:lnSpc>
                <a:spcPct val="100000"/>
              </a:lnSpc>
              <a:spcBef>
                <a:spcPts val="0"/>
              </a:spcBef>
              <a:spcAft>
                <a:spcPts val="0"/>
              </a:spcAft>
              <a:buClr>
                <a:schemeClr val="accent1"/>
              </a:buClr>
              <a:buSzPct val="25000"/>
              <a:buFont typeface="Noto Sans Symbols"/>
              <a:buNone/>
            </a:pPr>
            <a:r>
              <a:rPr lang="pl-PL" sz="1600" b="1" i="0" u="none" strike="noStrike" cap="none">
                <a:solidFill>
                  <a:schemeClr val="dk1"/>
                </a:solidFill>
                <a:latin typeface="Calibri"/>
                <a:ea typeface="Calibri"/>
                <a:cs typeface="Calibri"/>
                <a:sym typeface="Calibri"/>
              </a:rPr>
              <a:t>- Drabina składa się z jednego przęsła. </a:t>
            </a:r>
          </a:p>
          <a:p>
            <a:pPr marL="438912" marR="0" lvl="0" indent="-184912" algn="l" rtl="0">
              <a:lnSpc>
                <a:spcPct val="100000"/>
              </a:lnSpc>
              <a:spcBef>
                <a:spcPts val="0"/>
              </a:spcBef>
              <a:spcAft>
                <a:spcPts val="0"/>
              </a:spcAft>
              <a:buClr>
                <a:schemeClr val="accent1"/>
              </a:buClr>
              <a:buSzPct val="80000"/>
              <a:buFont typeface="Noto Sans Symbols"/>
              <a:buNone/>
            </a:pPr>
            <a:endParaRPr sz="1600" b="1" i="0" u="none" strike="noStrike" cap="none">
              <a:solidFill>
                <a:schemeClr val="dk1"/>
              </a:solidFill>
              <a:latin typeface="Calibri"/>
              <a:ea typeface="Calibri"/>
              <a:cs typeface="Calibri"/>
              <a:sym typeface="Calibri"/>
            </a:endParaRPr>
          </a:p>
          <a:p>
            <a:pPr marL="438912" marR="0" lvl="0" indent="-184912" algn="l" rtl="0">
              <a:lnSpc>
                <a:spcPct val="100000"/>
              </a:lnSpc>
              <a:spcBef>
                <a:spcPts val="0"/>
              </a:spcBef>
              <a:spcAft>
                <a:spcPts val="0"/>
              </a:spcAft>
              <a:buClr>
                <a:schemeClr val="accent1"/>
              </a:buClr>
              <a:buSzPct val="25000"/>
              <a:buFont typeface="Noto Sans Symbols"/>
              <a:buNone/>
            </a:pPr>
            <a:r>
              <a:rPr lang="pl-PL" sz="1600" b="1" i="0" u="none" strike="noStrike" cap="none">
                <a:solidFill>
                  <a:schemeClr val="dk1"/>
                </a:solidFill>
                <a:latin typeface="Calibri"/>
                <a:ea typeface="Calibri"/>
                <a:cs typeface="Calibri"/>
                <a:sym typeface="Calibri"/>
              </a:rPr>
              <a:t>- Bocznice drabiny wykonano z drewna sosnowego.</a:t>
            </a:r>
          </a:p>
          <a:p>
            <a:pPr marL="438912" marR="0" lvl="0" indent="-184912" algn="l" rtl="0">
              <a:lnSpc>
                <a:spcPct val="100000"/>
              </a:lnSpc>
              <a:spcBef>
                <a:spcPts val="0"/>
              </a:spcBef>
              <a:spcAft>
                <a:spcPts val="0"/>
              </a:spcAft>
              <a:buClr>
                <a:schemeClr val="accent1"/>
              </a:buClr>
              <a:buSzPct val="80000"/>
              <a:buFont typeface="Noto Sans Symbols"/>
              <a:buNone/>
            </a:pPr>
            <a:endParaRPr sz="1600" b="1" i="0" u="none" strike="noStrike" cap="none">
              <a:solidFill>
                <a:schemeClr val="dk1"/>
              </a:solidFill>
              <a:latin typeface="Calibri"/>
              <a:ea typeface="Calibri"/>
              <a:cs typeface="Calibri"/>
              <a:sym typeface="Calibri"/>
            </a:endParaRPr>
          </a:p>
          <a:p>
            <a:pPr marL="438912" marR="0" lvl="0" indent="-184912" algn="l" rtl="0">
              <a:lnSpc>
                <a:spcPct val="100000"/>
              </a:lnSpc>
              <a:spcBef>
                <a:spcPts val="0"/>
              </a:spcBef>
              <a:spcAft>
                <a:spcPts val="0"/>
              </a:spcAft>
              <a:buClr>
                <a:schemeClr val="accent1"/>
              </a:buClr>
              <a:buSzPct val="25000"/>
              <a:buFont typeface="Noto Sans Symbols"/>
              <a:buNone/>
            </a:pPr>
            <a:r>
              <a:rPr lang="pl-PL" sz="1600" b="1" i="0" u="none" strike="noStrike" cap="none">
                <a:solidFill>
                  <a:schemeClr val="dk1"/>
                </a:solidFill>
                <a:latin typeface="Calibri"/>
                <a:ea typeface="Calibri"/>
                <a:cs typeface="Calibri"/>
                <a:sym typeface="Calibri"/>
              </a:rPr>
              <a:t>- Szczeble wykonane z drewna bukowego    w przekroju posiadają kształt prostokąta.</a:t>
            </a:r>
          </a:p>
          <a:p>
            <a:pPr marL="438912" marR="0" lvl="0" indent="-184912" algn="l" rtl="0">
              <a:lnSpc>
                <a:spcPct val="100000"/>
              </a:lnSpc>
              <a:spcBef>
                <a:spcPts val="0"/>
              </a:spcBef>
              <a:spcAft>
                <a:spcPts val="0"/>
              </a:spcAft>
              <a:buClr>
                <a:schemeClr val="accent1"/>
              </a:buClr>
              <a:buSzPct val="80000"/>
              <a:buFont typeface="Noto Sans Symbols"/>
              <a:buNone/>
            </a:pPr>
            <a:endParaRPr sz="1600" b="1" i="0" u="none" strike="noStrike" cap="none">
              <a:solidFill>
                <a:schemeClr val="dk1"/>
              </a:solidFill>
              <a:latin typeface="Calibri"/>
              <a:ea typeface="Calibri"/>
              <a:cs typeface="Calibri"/>
              <a:sym typeface="Calibri"/>
            </a:endParaRPr>
          </a:p>
          <a:p>
            <a:pPr marL="438912" marR="0" lvl="0" indent="-184912" algn="l" rtl="0">
              <a:lnSpc>
                <a:spcPct val="100000"/>
              </a:lnSpc>
              <a:spcBef>
                <a:spcPts val="0"/>
              </a:spcBef>
              <a:spcAft>
                <a:spcPts val="0"/>
              </a:spcAft>
              <a:buClr>
                <a:schemeClr val="accent1"/>
              </a:buClr>
              <a:buSzPct val="25000"/>
              <a:buFont typeface="Noto Sans Symbols"/>
              <a:buNone/>
            </a:pPr>
            <a:r>
              <a:rPr lang="pl-PL" sz="1600" b="1" i="0" u="none" strike="noStrike" cap="none">
                <a:solidFill>
                  <a:schemeClr val="dk1"/>
                </a:solidFill>
                <a:latin typeface="Calibri"/>
                <a:ea typeface="Calibri"/>
                <a:cs typeface="Calibri"/>
                <a:sym typeface="Calibri"/>
              </a:rPr>
              <a:t>- Masa drabiny wynosi 9,77 kg.</a:t>
            </a:r>
          </a:p>
          <a:p>
            <a:pPr marL="438912" marR="0" lvl="0" indent="-184912" algn="l" rtl="0">
              <a:lnSpc>
                <a:spcPct val="100000"/>
              </a:lnSpc>
              <a:spcBef>
                <a:spcPts val="0"/>
              </a:spcBef>
              <a:spcAft>
                <a:spcPts val="0"/>
              </a:spcAft>
              <a:buClr>
                <a:schemeClr val="accent1"/>
              </a:buClr>
              <a:buSzPct val="80000"/>
              <a:buFont typeface="Noto Sans Symbols"/>
              <a:buNone/>
            </a:pPr>
            <a:endParaRPr sz="1600" b="1" i="0" u="none" strike="noStrike" cap="none">
              <a:solidFill>
                <a:schemeClr val="dk1"/>
              </a:solidFill>
              <a:latin typeface="Calibri"/>
              <a:ea typeface="Calibri"/>
              <a:cs typeface="Calibri"/>
              <a:sym typeface="Calibri"/>
            </a:endParaRPr>
          </a:p>
          <a:p>
            <a:pPr marL="438912" marR="0" lvl="0" indent="-184912" algn="l" rtl="0">
              <a:lnSpc>
                <a:spcPct val="100000"/>
              </a:lnSpc>
              <a:spcBef>
                <a:spcPts val="0"/>
              </a:spcBef>
              <a:spcAft>
                <a:spcPts val="0"/>
              </a:spcAft>
              <a:buClr>
                <a:schemeClr val="accent1"/>
              </a:buClr>
              <a:buSzPct val="25000"/>
              <a:buFont typeface="Noto Sans Symbols"/>
              <a:buNone/>
            </a:pPr>
            <a:r>
              <a:rPr lang="pl-PL" sz="1600" b="1" i="0" u="none" strike="noStrike" cap="none">
                <a:solidFill>
                  <a:schemeClr val="dk1"/>
                </a:solidFill>
                <a:latin typeface="Calibri"/>
                <a:ea typeface="Calibri"/>
                <a:cs typeface="Calibri"/>
                <a:sym typeface="Calibri"/>
              </a:rPr>
              <a:t>- Długość drabiny rozłożonej 2972  mm.</a:t>
            </a:r>
          </a:p>
          <a:p>
            <a:pPr marL="438912" marR="0" lvl="0" indent="-184912" algn="l" rtl="0">
              <a:lnSpc>
                <a:spcPct val="100000"/>
              </a:lnSpc>
              <a:spcBef>
                <a:spcPts val="0"/>
              </a:spcBef>
              <a:spcAft>
                <a:spcPts val="0"/>
              </a:spcAft>
              <a:buClr>
                <a:schemeClr val="accent1"/>
              </a:buClr>
              <a:buSzPct val="80000"/>
              <a:buFont typeface="Noto Sans Symbols"/>
              <a:buNone/>
            </a:pPr>
            <a:endParaRPr sz="1600" b="1" i="0" u="none" strike="noStrike" cap="none">
              <a:solidFill>
                <a:schemeClr val="dk1"/>
              </a:solidFill>
              <a:latin typeface="Calibri"/>
              <a:ea typeface="Calibri"/>
              <a:cs typeface="Calibri"/>
              <a:sym typeface="Calibri"/>
            </a:endParaRPr>
          </a:p>
          <a:p>
            <a:pPr marL="438912" marR="0" lvl="0" indent="-184912" algn="l" rtl="0">
              <a:lnSpc>
                <a:spcPct val="100000"/>
              </a:lnSpc>
              <a:spcBef>
                <a:spcPts val="0"/>
              </a:spcBef>
              <a:spcAft>
                <a:spcPts val="0"/>
              </a:spcAft>
              <a:buClr>
                <a:schemeClr val="accent1"/>
              </a:buClr>
              <a:buSzPct val="25000"/>
              <a:buFont typeface="Noto Sans Symbols"/>
              <a:buNone/>
            </a:pPr>
            <a:r>
              <a:rPr lang="pl-PL" sz="1600" b="1" i="0" u="none" strike="noStrike" cap="none">
                <a:solidFill>
                  <a:schemeClr val="dk1"/>
                </a:solidFill>
                <a:latin typeface="Calibri"/>
                <a:ea typeface="Calibri"/>
                <a:cs typeface="Calibri"/>
                <a:sym typeface="Calibri"/>
              </a:rPr>
              <a:t>- Długość transportowa  3230 mm.</a:t>
            </a:r>
          </a:p>
          <a:p>
            <a:pPr marL="438912" marR="0" lvl="0" indent="-184912" algn="l" rtl="0">
              <a:lnSpc>
                <a:spcPct val="100000"/>
              </a:lnSpc>
              <a:spcBef>
                <a:spcPts val="0"/>
              </a:spcBef>
              <a:spcAft>
                <a:spcPts val="0"/>
              </a:spcAft>
              <a:buClr>
                <a:schemeClr val="accent1"/>
              </a:buClr>
              <a:buSzPct val="80000"/>
              <a:buFont typeface="Noto Sans Symbols"/>
              <a:buNone/>
            </a:pPr>
            <a:endParaRPr sz="1600" b="1" i="0" u="none" strike="noStrike" cap="none">
              <a:solidFill>
                <a:schemeClr val="dk1"/>
              </a:solidFill>
              <a:latin typeface="Calibri"/>
              <a:ea typeface="Calibri"/>
              <a:cs typeface="Calibri"/>
              <a:sym typeface="Calibri"/>
            </a:endParaRPr>
          </a:p>
          <a:p>
            <a:pPr marL="438912" marR="0" lvl="0" indent="-184912" algn="l" rtl="0">
              <a:lnSpc>
                <a:spcPct val="100000"/>
              </a:lnSpc>
              <a:spcBef>
                <a:spcPts val="0"/>
              </a:spcBef>
              <a:spcAft>
                <a:spcPts val="0"/>
              </a:spcAft>
              <a:buClr>
                <a:schemeClr val="accent1"/>
              </a:buClr>
              <a:buSzPct val="25000"/>
              <a:buFont typeface="Noto Sans Symbols"/>
              <a:buNone/>
            </a:pPr>
            <a:r>
              <a:rPr lang="pl-PL" sz="1600" b="1" i="0" u="none" strike="noStrike" cap="none">
                <a:solidFill>
                  <a:schemeClr val="dk1"/>
                </a:solidFill>
                <a:latin typeface="Calibri"/>
                <a:ea typeface="Calibri"/>
                <a:cs typeface="Calibri"/>
                <a:sym typeface="Calibri"/>
              </a:rPr>
              <a:t>- Ilość szczebli – 9 szt. </a:t>
            </a:r>
          </a:p>
        </p:txBody>
      </p:sp>
      <p:sp>
        <p:nvSpPr>
          <p:cNvPr id="285" name="Shape 285"/>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287" name="Shape 287"/>
          <p:cNvPicPr preferRelativeResize="0"/>
          <p:nvPr/>
        </p:nvPicPr>
        <p:blipFill rotWithShape="1">
          <a:blip r:embed="rId3">
            <a:alphaModFix/>
          </a:blip>
          <a:srcRect/>
          <a:stretch/>
        </p:blipFill>
        <p:spPr>
          <a:xfrm>
            <a:off x="5143503" y="1714488"/>
            <a:ext cx="1398279" cy="4714883"/>
          </a:xfrm>
          <a:prstGeom prst="rect">
            <a:avLst/>
          </a:prstGeom>
          <a:noFill/>
          <a:ln>
            <a:noFill/>
          </a:ln>
        </p:spPr>
      </p:pic>
      <p:pic>
        <p:nvPicPr>
          <p:cNvPr id="288" name="Shape 288"/>
          <p:cNvPicPr preferRelativeResize="0"/>
          <p:nvPr/>
        </p:nvPicPr>
        <p:blipFill rotWithShape="1">
          <a:blip r:embed="rId4">
            <a:alphaModFix/>
          </a:blip>
          <a:srcRect/>
          <a:stretch/>
        </p:blipFill>
        <p:spPr>
          <a:xfrm>
            <a:off x="6929453" y="1714488"/>
            <a:ext cx="1145108" cy="471923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Shape 294"/>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Typy drabin najczęściej stosowanych                   w działaniach ratowniczych</a:t>
            </a:r>
          </a:p>
        </p:txBody>
      </p:sp>
      <p:sp>
        <p:nvSpPr>
          <p:cNvPr id="297" name="Shape 297"/>
          <p:cNvSpPr txBox="1">
            <a:spLocks noGrp="1"/>
          </p:cNvSpPr>
          <p:nvPr>
            <p:ph type="body" idx="1"/>
          </p:nvPr>
        </p:nvSpPr>
        <p:spPr>
          <a:xfrm>
            <a:off x="107504" y="1571612"/>
            <a:ext cx="8921000" cy="5072098"/>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Należy pamiętać, że w straży pożarnej używane są również drabiny słupkowe „starego typu” różniące się:</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masa drabiny – 7 kg,</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długość drabiny rozłożonej – 2840 mm,</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długość transportowa 3100 mm (stąd nazwa D 3,1),</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Ilość szczebli – 8 szt.,</a:t>
            </a:r>
          </a:p>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a:t>
            </a:r>
            <a:r>
              <a:rPr lang="pl-PL" sz="2800" b="1" i="0" u="none" strike="noStrike" cap="none">
                <a:solidFill>
                  <a:schemeClr val="dk1"/>
                </a:solidFill>
                <a:latin typeface="Calibri"/>
                <a:ea typeface="Calibri"/>
                <a:cs typeface="Calibri"/>
                <a:sym typeface="Calibri"/>
              </a:rPr>
              <a:t>Przeznaczenie:</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Drabinę można używać do:</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wejścia przez okna do budynków parterowych na niskie dachy,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budowania przejścia po kruchym lodzie.</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Zabrania się:</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prowadzenia ewakuacji (znoszenie rannych itp.),</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prowadzenia działań ratowniczych. </a:t>
            </a:r>
          </a:p>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299" name="Shape 299"/>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298" name="Shape 298"/>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296" name="Shape 29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9</a:t>
            </a:fld>
            <a:endParaRPr lang="pl-PL" sz="1400" b="0" i="0" u="none" strike="noStrike" cap="none">
              <a:solidFill>
                <a:schemeClr val="lt1"/>
              </a:solidFill>
              <a:latin typeface="Calibri"/>
              <a:ea typeface="Calibri"/>
              <a:cs typeface="Calibri"/>
              <a:sym typeface="Calibri"/>
            </a:endParaRPr>
          </a:p>
        </p:txBody>
      </p:sp>
      <p:sp>
        <p:nvSpPr>
          <p:cNvPr id="295" name="Shape 295"/>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ształt fali">
  <a:themeElements>
    <a:clrScheme name="Kształt fali">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Kształt fali">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ształt fali">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1_Kształt fali">
  <a:themeElements>
    <a:clrScheme name="Kształt fali">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Kształt fali">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ształt fali">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TotalTime>
  <Words>2709</Words>
  <Application>Microsoft Office PowerPoint</Application>
  <PresentationFormat>Pokaz na ekranie (4:3)</PresentationFormat>
  <Paragraphs>567</Paragraphs>
  <Slides>46</Slides>
  <Notes>46</Notes>
  <HiddenSlides>0</HiddenSlides>
  <MMClips>0</MMClips>
  <ScaleCrop>false</ScaleCrop>
  <HeadingPairs>
    <vt:vector size="6" baseType="variant">
      <vt:variant>
        <vt:lpstr>Używane czcionki</vt:lpstr>
      </vt:variant>
      <vt:variant>
        <vt:i4>7</vt:i4>
      </vt:variant>
      <vt:variant>
        <vt:lpstr>Motyw</vt:lpstr>
      </vt:variant>
      <vt:variant>
        <vt:i4>2</vt:i4>
      </vt:variant>
      <vt:variant>
        <vt:lpstr>Tytuły slajdów</vt:lpstr>
      </vt:variant>
      <vt:variant>
        <vt:i4>46</vt:i4>
      </vt:variant>
    </vt:vector>
  </HeadingPairs>
  <TitlesOfParts>
    <vt:vector size="55" baseType="lpstr">
      <vt:lpstr>Arial</vt:lpstr>
      <vt:lpstr>Noto Sans Symbols</vt:lpstr>
      <vt:lpstr>Times New Roman</vt:lpstr>
      <vt:lpstr>Arial Black</vt:lpstr>
      <vt:lpstr>Candara</vt:lpstr>
      <vt:lpstr>Calibri</vt:lpstr>
      <vt:lpstr>Symbol</vt:lpstr>
      <vt:lpstr>Kształt fali</vt:lpstr>
      <vt:lpstr>1_Kształt fali</vt:lpstr>
      <vt:lpstr>TEMAT 5:  Drabiny pożarnicze przenośne</vt:lpstr>
      <vt:lpstr>MATERIAŁ NAUCZANIA</vt:lpstr>
      <vt:lpstr>Rodzaje drabin pożarniczych  i ich przeznaczenie</vt:lpstr>
      <vt:lpstr>Rodzaje drabin pożarniczych  i ich przeznaczenie</vt:lpstr>
      <vt:lpstr>Budowa poszczególnych typów drabin pożarniczych przenośnych</vt:lpstr>
      <vt:lpstr>Budowa poszczególnych typów drabin pożarniczych przenośnych</vt:lpstr>
      <vt:lpstr>Typy drabin najczęściej stosowanych                       w działaniach ratowniczych</vt:lpstr>
      <vt:lpstr>Typy drabin najczęściej stosowanych                   w działaniach ratowniczych</vt:lpstr>
      <vt:lpstr>Typy drabin najczęściej stosowanych                   w działaniach ratowniczych</vt:lpstr>
      <vt:lpstr>Typy drabin najczęściej stosowanych                   w działaniach ratowniczych</vt:lpstr>
      <vt:lpstr>Typy drabin najczęściej stosowanych                   w działaniach ratowniczych</vt:lpstr>
      <vt:lpstr>Typy drabin najczęściej stosowanych                       w działaniach ratowniczych</vt:lpstr>
      <vt:lpstr>Typy drabin najczęściej stosowanych                       w działaniach ratowniczych</vt:lpstr>
      <vt:lpstr>Typy drabin najczęściej stosowanych                       w działaniach ratowniczych</vt:lpstr>
      <vt:lpstr>Typy drabin najczęściej stosowanych                       w działaniach ratowniczych</vt:lpstr>
      <vt:lpstr>Typy drabin najczęściej stosowanych                       w działaniach ratowniczych</vt:lpstr>
      <vt:lpstr>Typy drabin najczęściej stosowanych                       w działaniach ratowniczych</vt:lpstr>
      <vt:lpstr>Pozostałe drabiny stosowane                                       w działaniach ratowniczych</vt:lpstr>
      <vt:lpstr>Pozostałe drabiny stosowane                           w działaniach ratowniczych</vt:lpstr>
      <vt:lpstr>Pozostałe drabiny stosowane                                    w działaniach ratowniczych</vt:lpstr>
      <vt:lpstr>Pozostałe drabiny stosowane                                    w działaniach ratowniczych</vt:lpstr>
      <vt:lpstr>Pozostałe drabiny stosowane                                    w działaniach ratowniczych</vt:lpstr>
      <vt:lpstr>Pozostałe drabiny stosowane                                    w działaniach ratowniczych</vt:lpstr>
      <vt:lpstr>Pozostałe drabiny stosowane                                    w działaniach ratowniczych</vt:lpstr>
      <vt:lpstr>Pozostałe drabiny stosowane                                    w działaniach ratowniczych</vt:lpstr>
      <vt:lpstr>Pozostałe drabiny stosowane                                    w działaniach ratowniczych</vt:lpstr>
      <vt:lpstr>Pozostałe drabiny stosowane                                    w działaniach ratowniczych</vt:lpstr>
      <vt:lpstr>Dozwolony sposób użycia oraz maksymalna liczba osób mogąca jednocześnie przebywać na drabinie</vt:lpstr>
      <vt:lpstr>Dozwolony sposób użycia oraz maksymalna liczba osób mogąca jednocześnie przebywać na drabinie</vt:lpstr>
      <vt:lpstr>Drabiny z drążkami podporowymi</vt:lpstr>
      <vt:lpstr>Podstawowe wymagania BHP podczas sprawiania drabin</vt:lpstr>
      <vt:lpstr>Podstawowe wymagania BHP podczas sprawiania drabin</vt:lpstr>
      <vt:lpstr>Podstawowe wymagania BHP podczas sprawiania drabin</vt:lpstr>
      <vt:lpstr>Podstawowe wymagania BHP podczas sprawiania drabin</vt:lpstr>
      <vt:lpstr>Podstawowe wymagania BHP podczas sprawiania drabin</vt:lpstr>
      <vt:lpstr>Zasadnicze fazy sprawiania drabin  z drążkami podporowymi </vt:lpstr>
      <vt:lpstr>Zasadnicze fazy sprawiania drabin  z drążkami podporowymi </vt:lpstr>
      <vt:lpstr>Zasadnicze fazy sprawiania drabin  z drążkami podporowymi </vt:lpstr>
      <vt:lpstr>Zasadnicze fazy sprawiania drabin  z drążkami podporowymi </vt:lpstr>
      <vt:lpstr>Kontrola bieżąca drabin</vt:lpstr>
      <vt:lpstr>Konserwacja i przechowywanie drabin</vt:lpstr>
      <vt:lpstr>Konserwacja i przechowywanie drabin</vt:lpstr>
      <vt:lpstr>Praktyczne wykorzystanie drabiny nasadkowej DN 2,73</vt:lpstr>
      <vt:lpstr>Praktyczne wykorzystanie drabiny nasadkowej DN 2,73</vt:lpstr>
      <vt:lpstr>Praktyczne wykorzystanie drabiny nasadkowej DN 2,73</vt:lpstr>
      <vt:lpstr>Praktyczne wykorzystanie drabiny nasadkowej DN 2,73</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TEMAT 5:  Drabiny Pożarnicze</dc:title>
  <dc:creator>kppspgr</dc:creator>
  <cp:lastModifiedBy>Admin</cp:lastModifiedBy>
  <cp:revision>17</cp:revision>
  <dcterms:modified xsi:type="dcterms:W3CDTF">2017-11-17T13:19:07Z</dcterms:modified>
</cp:coreProperties>
</file>