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 id="2147483674" r:id="rId2"/>
  </p:sldMasterIdLst>
  <p:notesMasterIdLst>
    <p:notesMasterId r:id="rId49"/>
  </p:notesMasterIdLst>
  <p:sldIdLst>
    <p:sldId id="256" r:id="rId3"/>
    <p:sldId id="309" r:id="rId4"/>
    <p:sldId id="258" r:id="rId5"/>
    <p:sldId id="259" r:id="rId6"/>
    <p:sldId id="260" r:id="rId7"/>
    <p:sldId id="261" r:id="rId8"/>
    <p:sldId id="280" r:id="rId9"/>
    <p:sldId id="270" r:id="rId10"/>
    <p:sldId id="271" r:id="rId11"/>
    <p:sldId id="272" r:id="rId12"/>
    <p:sldId id="273" r:id="rId13"/>
    <p:sldId id="275" r:id="rId14"/>
    <p:sldId id="274" r:id="rId15"/>
    <p:sldId id="277" r:id="rId16"/>
    <p:sldId id="276" r:id="rId17"/>
    <p:sldId id="278" r:id="rId18"/>
    <p:sldId id="279" r:id="rId19"/>
    <p:sldId id="281" r:id="rId20"/>
    <p:sldId id="282" r:id="rId21"/>
    <p:sldId id="283" r:id="rId22"/>
    <p:sldId id="284" r:id="rId23"/>
    <p:sldId id="285" r:id="rId24"/>
    <p:sldId id="287" r:id="rId25"/>
    <p:sldId id="286" r:id="rId26"/>
    <p:sldId id="288" r:id="rId27"/>
    <p:sldId id="290" r:id="rId28"/>
    <p:sldId id="289" r:id="rId29"/>
    <p:sldId id="262" r:id="rId30"/>
    <p:sldId id="263" r:id="rId31"/>
    <p:sldId id="264" r:id="rId32"/>
    <p:sldId id="265" r:id="rId33"/>
    <p:sldId id="266" r:id="rId34"/>
    <p:sldId id="267" r:id="rId35"/>
    <p:sldId id="268" r:id="rId36"/>
    <p:sldId id="269" r:id="rId37"/>
    <p:sldId id="291" r:id="rId38"/>
    <p:sldId id="292" r:id="rId39"/>
    <p:sldId id="293" r:id="rId40"/>
    <p:sldId id="294" r:id="rId41"/>
    <p:sldId id="295" r:id="rId42"/>
    <p:sldId id="297" r:id="rId43"/>
    <p:sldId id="298" r:id="rId44"/>
    <p:sldId id="302" r:id="rId45"/>
    <p:sldId id="303" r:id="rId46"/>
    <p:sldId id="304" r:id="rId47"/>
    <p:sldId id="305" r:id="rId48"/>
  </p:sldIdLst>
  <p:sldSz cx="9144000" cy="6858000" type="screen4x3"/>
  <p:notesSz cx="6858000" cy="9144000"/>
  <p:embeddedFontLst>
    <p:embeddedFont>
      <p:font typeface="Arial Black" panose="020B0A04020102020204" pitchFamily="34" charset="0"/>
      <p:bold r:id="rId50"/>
    </p:embeddedFont>
    <p:embeddedFont>
      <p:font typeface="Candara" panose="020E0502030303020204" pitchFamily="34" charset="0"/>
      <p:regular r:id="rId51"/>
      <p:bold r:id="rId52"/>
      <p:italic r:id="rId53"/>
      <p:boldItalic r:id="rId54"/>
    </p:embeddedFont>
    <p:embeddedFont>
      <p:font typeface="Calibri" panose="020F050202020403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8" d="100"/>
          <a:sy n="108" d="100"/>
        </p:scale>
        <p:origin x="-1710" y="-174"/>
      </p:cViewPr>
      <p:guideLst>
        <p:guide orient="horz" pos="2160"/>
        <p:guide pos="2880"/>
      </p:guideLst>
    </p:cSldViewPr>
  </p:slideViewPr>
  <p:notesTextViewPr>
    <p:cViewPr>
      <p:scale>
        <a:sx n="1" d="1"/>
        <a:sy n="1" d="1"/>
      </p:scale>
      <p:origin x="0" y="0"/>
    </p:cViewPr>
  </p:notesTextViewPr>
  <p:sorterViewPr>
    <p:cViewPr>
      <p:scale>
        <a:sx n="100" d="100"/>
        <a:sy n="100" d="100"/>
      </p:scale>
      <p:origin x="0" y="-69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844524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792807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3" name="Shape 30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4" name="Shape 30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3627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6" name="Shape 31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7" name="Shape 31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683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Shape 3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1" name="Shape 3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2" name="Shape 3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3164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9" name="Shape 32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0" name="Shape 33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6654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7" name="Shape 3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8" name="Shape 3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3302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4" name="Shape 35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287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0" name="Shape 3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1" name="Shape 3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4083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4" name="Shape 3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5" name="Shape 3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1157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9" name="Shape 4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20" name="Shape 4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8686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1" name="Shape 4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2" name="Shape 4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4976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4182485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Shape 4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4" name="Shape 4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5" name="Shape 4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9436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6" name="Shape 4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57" name="Shape 4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2560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9" name="Shape 4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0" name="Shape 4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170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Shape 4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4" name="Shape 4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95" name="Shape 4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8173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1" name="Shape 4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2" name="Shape 4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6210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Shape 5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6" name="Shape 5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07" name="Shape 5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2810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Shape 5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1" name="Shape 5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32" name="Shape 5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0550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9" name="Shape 5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20" name="Shape 5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01612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1" name="Shape 17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2" name="Shape 17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4154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4" name="Shape 18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5" name="Shape 18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5005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4" name="Shape 13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8990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8" name="Shape 1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9" name="Shape 1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663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0" name="Shape 21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1" name="Shape 21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4054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6" name="Shape 2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9946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9" name="Shape 2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0" name="Shape 2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64112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2" name="Shape 25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3" name="Shape 25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0927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7" name="Shape 2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8" name="Shape 2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57417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Shape 5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4" name="Shape 5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5" name="Shape 5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3028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Shape 5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7" name="Shape 5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8" name="Shape 5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7609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0" name="Shape 5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71" name="Shape 5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1757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4" name="Shape 5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1071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5028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7" name="Shape 59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00764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Shape 6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20" name="Shape 6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21" name="Shape 62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2538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32" name="Shape 6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33" name="Shape 6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87770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Shape 6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81" name="Shape 6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2" name="Shape 6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61281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3" name="Shape 69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4" name="Shape 69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49768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Shape 7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7" name="Shape 70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8" name="Shape 70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83176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Shape 7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21" name="Shape 72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22" name="Shape 72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3172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2" name="Shape 1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312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2" name="Shape 16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8166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6" name="Shape 4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7" name="Shape 4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4456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0" name="Shape 28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4424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1" name="Shape 2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2" name="Shape 2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9271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pl-PL" smtClean="0"/>
              <a:t>Kliknij, aby edytować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pl-PL" smtClean="0"/>
              <a:t>Kliknij, aby edytować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pl-PL" smtClean="0"/>
              <a:t>Kliknij, aby edytować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7" name="Title 6"/>
          <p:cNvSpPr>
            <a:spLocks noGrp="1"/>
          </p:cNvSpPr>
          <p:nvPr>
            <p:ph type="title"/>
          </p:nvPr>
        </p:nvSpPr>
        <p:spPr/>
        <p:txBody>
          <a:bodyPr/>
          <a:lstStyle/>
          <a:p>
            <a:r>
              <a:rPr lang="pl-PL" smtClean="0"/>
              <a:t>Kliknij, aby edytować styl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9" name="Content Placeholder 8"/>
          <p:cNvSpPr>
            <a:spLocks noGrp="1"/>
          </p:cNvSpPr>
          <p:nvPr>
            <p:ph sz="quarter" idx="13"/>
          </p:nvPr>
        </p:nvSpPr>
        <p:spPr>
          <a:xfrm>
            <a:off x="676655" y="2679192"/>
            <a:ext cx="3822192" cy="34472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pl-PL" smtClean="0"/>
              <a:t>Kliknij, aby edytować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7" name="Title 6"/>
          <p:cNvSpPr>
            <a:spLocks noGrp="1"/>
          </p:cNvSpPr>
          <p:nvPr>
            <p:ph type="title"/>
          </p:nvPr>
        </p:nvSpPr>
        <p:spPr/>
        <p:txBody>
          <a:bodyPr/>
          <a:lstStyle/>
          <a:p>
            <a:r>
              <a:rPr lang="pl-PL" smtClean="0"/>
              <a:t>Kliknij, aby edytować styl</a:t>
            </a:r>
            <a:endParaRPr lang="en-US"/>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pl-PL" smtClean="0"/>
              <a:t>Kliknij, aby edytować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pl-PL" smtClean="0"/>
              <a:t>Kliknij, aby edytować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1" name="Shape 41"/>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9" name="Content Placeholder 8"/>
          <p:cNvSpPr>
            <a:spLocks noGrp="1"/>
          </p:cNvSpPr>
          <p:nvPr>
            <p:ph sz="quarter" idx="13"/>
          </p:nvPr>
        </p:nvSpPr>
        <p:spPr>
          <a:xfrm>
            <a:off x="676655" y="2679192"/>
            <a:ext cx="3822192" cy="34472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pl-PL" smtClean="0"/>
              <a:t>Kliknij, aby edytować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pl-PL" smtClean="0"/>
              <a:t>Kliknij, aby edytować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endParaRPr lang="pl-PL"/>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pl-PL"/>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endParaRPr lang="pl-PL"/>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pl-PL"/>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20.jp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22.jpg"/></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26.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4.xml"/><Relationship Id="rId1" Type="http://schemas.openxmlformats.org/officeDocument/2006/relationships/slideLayout" Target="../slideLayouts/slideLayout23.xml"/><Relationship Id="rId4" Type="http://schemas.openxmlformats.org/officeDocument/2006/relationships/image" Target="../media/image32.jpg"/></Relationships>
</file>

<file path=ppt/slides/_rels/slide4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5.xml"/><Relationship Id="rId1" Type="http://schemas.openxmlformats.org/officeDocument/2006/relationships/slideLayout" Target="../slideLayouts/slideLayout23.xml"/><Relationship Id="rId4" Type="http://schemas.openxmlformats.org/officeDocument/2006/relationships/image" Target="../media/image34.jpg"/></Relationships>
</file>

<file path=ppt/slides/_rels/slide4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6.xml"/><Relationship Id="rId1" Type="http://schemas.openxmlformats.org/officeDocument/2006/relationships/slideLayout" Target="../slideLayouts/slideLayout23.xml"/><Relationship Id="rId4" Type="http://schemas.openxmlformats.org/officeDocument/2006/relationships/image" Target="../media/image3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b="1" i="0" u="none" strike="noStrike" cap="none" dirty="0" smtClean="0">
                <a:solidFill>
                  <a:srgbClr val="FFC700"/>
                </a:solidFill>
                <a:latin typeface="Arial Black"/>
                <a:ea typeface="Arial Black"/>
                <a:cs typeface="Arial Black"/>
                <a:sym typeface="Arial Black"/>
              </a:rPr>
              <a:t>5: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4400" b="1" i="0" u="none" strike="noStrike" cap="none" dirty="0">
                <a:solidFill>
                  <a:srgbClr val="FFC700"/>
                </a:solidFill>
                <a:latin typeface="Calibri"/>
                <a:ea typeface="Calibri"/>
                <a:cs typeface="Calibri"/>
                <a:sym typeface="Calibri"/>
              </a:rPr>
              <a:t>Drabiny </a:t>
            </a:r>
            <a:r>
              <a:rPr lang="pl-PL" sz="4400" b="1" i="0" u="none" strike="noStrike" cap="none" dirty="0" smtClean="0">
                <a:solidFill>
                  <a:srgbClr val="FFC700"/>
                </a:solidFill>
                <a:latin typeface="Calibri"/>
                <a:ea typeface="Calibri"/>
                <a:cs typeface="Calibri"/>
                <a:sym typeface="Calibri"/>
              </a:rPr>
              <a:t>pożarnicze przenośne</a:t>
            </a:r>
            <a:endParaRPr lang="pl-PL" sz="4400" b="1" i="0" u="none" strike="noStrike" cap="none" dirty="0">
              <a:solidFill>
                <a:srgbClr val="FFC700"/>
              </a:solidFill>
              <a:latin typeface="Calibri"/>
              <a:ea typeface="Calibri"/>
              <a:cs typeface="Calibri"/>
              <a:sym typeface="Calibri"/>
            </a:endParaRPr>
          </a:p>
        </p:txBody>
      </p:sp>
      <p:sp>
        <p:nvSpPr>
          <p:cNvPr id="120" name="Shape 120"/>
          <p:cNvSpPr txBox="1"/>
          <p:nvPr/>
        </p:nvSpPr>
        <p:spPr>
          <a:xfrm>
            <a:off x="2025948" y="404767"/>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
        <p:nvSpPr>
          <p:cNvPr id="2" name="Podtytuł 1"/>
          <p:cNvSpPr>
            <a:spLocks noGrp="1"/>
          </p:cNvSpPr>
          <p:nvPr>
            <p:ph type="subTitle" idx="1"/>
          </p:nvPr>
        </p:nvSpPr>
        <p:spPr/>
        <p:txBody>
          <a:bodyPr/>
          <a:lstStyle/>
          <a:p>
            <a:endParaRPr lang="pl-PL"/>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title"/>
          </p:nvPr>
        </p:nvSpPr>
        <p:spPr>
          <a:xfrm>
            <a:off x="1643041" y="285728"/>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09" name="Shape 309"/>
          <p:cNvSpPr txBox="1">
            <a:spLocks noGrp="1"/>
          </p:cNvSpPr>
          <p:nvPr>
            <p:ph type="body" idx="1"/>
          </p:nvPr>
        </p:nvSpPr>
        <p:spPr>
          <a:xfrm>
            <a:off x="107504" y="1500174"/>
            <a:ext cx="8921000" cy="514353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nasadkowa, dwuosobowa DN 2,7</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Przęsła drabiny można łączyć maksymalnie                                                                 w zestawy czteroprzęsłowe.</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Bocznice drabiny wykonano z drewna sosnowego.                                           Siedem szczebli wykonano z drewna bukowego                                                          i jeden z blachy stalowej. Bocznice i szczeble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 przekroju posiadają kształt prostokąta.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Ilość szczebli w jednym przęśle – 7 drewnianych,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1 metalowy korytkowy,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przęsła drabiny wynosi  2730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drabiny czteroprzęsłowej 8700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Masa jednego przęsła drabiny 9,1 kg.,</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11" name="Shape 31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310" name="Shape 310"/>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08" name="Shape 30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307" name="Shape 30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13" name="Shape 313"/>
          <p:cNvPicPr preferRelativeResize="0"/>
          <p:nvPr/>
        </p:nvPicPr>
        <p:blipFill rotWithShape="1">
          <a:blip r:embed="rId3">
            <a:alphaModFix/>
          </a:blip>
          <a:srcRect/>
          <a:stretch/>
        </p:blipFill>
        <p:spPr>
          <a:xfrm>
            <a:off x="6429387" y="2214553"/>
            <a:ext cx="959350" cy="407194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22" name="Shape 322"/>
          <p:cNvSpPr txBox="1">
            <a:spLocks noGrp="1"/>
          </p:cNvSpPr>
          <p:nvPr>
            <p:ph type="body" idx="1"/>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Należy pamiętać, że w straży pożarnej używane są również drabiny nasadkowe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Liczba szczebli drewnianych – 6 </a:t>
            </a:r>
            <a:r>
              <a:rPr lang="pl-PL" sz="2000" b="0" i="0" u="none" strike="noStrike" cap="none" dirty="0" err="1">
                <a:solidFill>
                  <a:schemeClr val="dk1"/>
                </a:solidFill>
                <a:latin typeface="Calibri"/>
                <a:ea typeface="Calibri"/>
                <a:cs typeface="Calibri"/>
                <a:sym typeface="Calibri"/>
              </a:rPr>
              <a:t>szt</a:t>
            </a:r>
            <a:r>
              <a:rPr lang="pl-PL" sz="2000" b="0" i="0" u="none" strike="noStrike" cap="none" dirty="0">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(+ 1 szczebel metalowy korytkowy).,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sprawionej – 8490 mm,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masa 1 przęsła – 12 kg.,</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Różnice po sprawieniu kolejnych przęseł:</a:t>
            </a:r>
          </a:p>
          <a:p>
            <a:pPr marL="438912" marR="0" lvl="0" indent="-324612" algn="l" rtl="0">
              <a:lnSpc>
                <a:spcPct val="100000"/>
              </a:lnSpc>
              <a:spcBef>
                <a:spcPts val="0"/>
              </a:spcBef>
              <a:spcAft>
                <a:spcPts val="0"/>
              </a:spcAft>
              <a:buClr>
                <a:schemeClr val="accent1"/>
              </a:buClr>
              <a:buSzPct val="25000"/>
              <a:buFont typeface="Noto Sans Symbols"/>
              <a:buNone/>
            </a:pPr>
            <a:r>
              <a:rPr lang="pl-PL" sz="1200" b="1" i="0" u="none" strike="noStrike" cap="none" dirty="0">
                <a:solidFill>
                  <a:schemeClr val="dk1"/>
                </a:solidFill>
                <a:latin typeface="Calibri"/>
                <a:ea typeface="Calibri"/>
                <a:cs typeface="Calibri"/>
                <a:sym typeface="Calibri"/>
              </a:rPr>
              <a:t>			 STARA		NOWA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 przęsło:	2730		2730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 przęsło:	4650		4720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III przęsło:	6570		6710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IV przęsło:	8490		8700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 związku z różnicą w umiejscowieniu gniazd i bolców mocujących </a:t>
            </a:r>
            <a:r>
              <a:rPr lang="pl-PL" sz="2800" b="1" i="0" u="none" strike="noStrike" cap="none" dirty="0">
                <a:solidFill>
                  <a:schemeClr val="dk1"/>
                </a:solidFill>
                <a:latin typeface="Calibri"/>
                <a:ea typeface="Calibri"/>
                <a:cs typeface="Calibri"/>
                <a:sym typeface="Calibri"/>
              </a:rPr>
              <a:t>nie ma możliwości współpracy </a:t>
            </a:r>
            <a:r>
              <a:rPr lang="pl-PL" sz="2000" b="1" i="0" u="none" strike="noStrike" cap="none" dirty="0">
                <a:solidFill>
                  <a:schemeClr val="dk1"/>
                </a:solidFill>
                <a:latin typeface="Calibri"/>
                <a:ea typeface="Calibri"/>
                <a:cs typeface="Calibri"/>
                <a:sym typeface="Calibri"/>
              </a:rPr>
              <a:t>drabiny „starej” i „nowej” przy sprawianiu kolejnych przęseł.</a:t>
            </a:r>
          </a:p>
        </p:txBody>
      </p:sp>
      <p:sp>
        <p:nvSpPr>
          <p:cNvPr id="324" name="Shape 32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sp>
        <p:nvSpPr>
          <p:cNvPr id="323" name="Shape 32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21" name="Shape 3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320" name="Shape 32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26" name="Shape 326"/>
          <p:cNvPicPr preferRelativeResize="0"/>
          <p:nvPr/>
        </p:nvPicPr>
        <p:blipFill rotWithShape="1">
          <a:blip r:embed="rId3">
            <a:alphaModFix/>
          </a:blip>
          <a:srcRect/>
          <a:stretch/>
        </p:blipFill>
        <p:spPr>
          <a:xfrm>
            <a:off x="5143503" y="2143116"/>
            <a:ext cx="1739724" cy="342902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47" name="Shape 347"/>
          <p:cNvSpPr txBox="1">
            <a:spLocks noGrp="1"/>
          </p:cNvSpPr>
          <p:nvPr>
            <p:ph type="body" idx="1"/>
          </p:nvPr>
        </p:nvSpPr>
        <p:spPr>
          <a:xfrm>
            <a:off x="107504" y="1428736"/>
            <a:ext cx="8921000" cy="5286411"/>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nasadkowa, wysuwana dwuosobowa DNW 3080.</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Drabina składa się z trzech przęseł. Bocznice drabiny wykonane                                                 z aluminiowych profili dwuteowych. Szczeble w przekroju  posiadają                             kształt zbliżony do litery D. </a:t>
            </a:r>
          </a:p>
          <a:p>
            <a:pPr marL="438912" marR="0" lvl="0" indent="-172212" algn="l" rtl="0">
              <a:lnSpc>
                <a:spcPct val="100000"/>
              </a:lnSpc>
              <a:spcBef>
                <a:spcPts val="0"/>
              </a:spcBef>
              <a:spcAft>
                <a:spcPts val="0"/>
              </a:spcAft>
              <a:buClr>
                <a:schemeClr val="accent1"/>
              </a:buClr>
              <a:buSzPct val="79999"/>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Drabinę można stosować:</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 każde przęsło indywidualnie (rozmontowanie                                                              drabiny dzięki połączeniu zatrzaskowym trwa                                                                           do 60 sekund) otrzymując trzy przęsła drabiny  przystawnej o długości: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dolne przęsło 3391 mm,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środkowe przęsło 3310 mm</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górne przęsło 3040 mm.</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 jako drabinę wysuwaną.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Ilość szczebli: – dwa przęsła po 12 i jedno przęsło 11. </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49" name="Shape 34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8" name="Shape 34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6" name="Shape 3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345" name="Shape 34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51" name="Shape 351"/>
          <p:cNvPicPr preferRelativeResize="0"/>
          <p:nvPr/>
        </p:nvPicPr>
        <p:blipFill rotWithShape="1">
          <a:blip r:embed="rId3">
            <a:alphaModFix/>
          </a:blip>
          <a:srcRect/>
          <a:stretch/>
        </p:blipFill>
        <p:spPr>
          <a:xfrm>
            <a:off x="7143767" y="1785925"/>
            <a:ext cx="1714511" cy="507207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35" name="Shape 335"/>
          <p:cNvSpPr txBox="1">
            <a:spLocks noGrp="1"/>
          </p:cNvSpPr>
          <p:nvPr>
            <p:ph type="body" idx="1"/>
          </p:nvPr>
        </p:nvSpPr>
        <p:spPr>
          <a:xfrm>
            <a:off x="107504" y="1643050"/>
            <a:ext cx="8921000" cy="492922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37" name="Shape 33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6" name="Shape 33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4" name="Shape 3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333" name="Shape 33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Shape 3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73" name="Shape 373"/>
          <p:cNvSpPr txBox="1">
            <a:spLocks noGrp="1"/>
          </p:cNvSpPr>
          <p:nvPr>
            <p:ph type="body" idx="1"/>
          </p:nvPr>
        </p:nvSpPr>
        <p:spPr>
          <a:xfrm>
            <a:off x="107504" y="1500174"/>
            <a:ext cx="8921000" cy="5357825"/>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nasadkowa DN 2,7 (aluminiowa)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wyposażona w profilowane wymienne stopki zabezpieczające przed poślizgiem,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okucia wykonane z lekkiego metalu,</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sprężynujące sworznie blokujące wykonane ze stali ocynkowanej,</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w jednym przęśle:</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pierwsze przęsło – 9 szczebli,</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2,3,4 przęsło – 7 szczebli,				</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przęsła – 2640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drabiny czteroprzęsłowej – 8410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Masa przęsła – 9,8 kg – 10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budowania przepraw poziomych przez rowy, dachy,                                                                             przejścia po kruchym  lodzie itp.</a:t>
            </a:r>
            <a:r>
              <a:rPr lang="pl-PL" sz="2400" b="0" i="0" u="none" strike="noStrike" cap="none">
                <a:solidFill>
                  <a:schemeClr val="dk1"/>
                </a:solidFill>
                <a:latin typeface="Calibri"/>
                <a:ea typeface="Calibri"/>
                <a:cs typeface="Calibri"/>
                <a:sym typeface="Calibri"/>
              </a:rPr>
              <a:t>,</a:t>
            </a: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80000"/>
              <a:buFont typeface="Arial"/>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375" name="Shape 3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4" name="Shape 37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2" name="Shape 3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371" name="Shape 3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77" name="Shape 377"/>
          <p:cNvPicPr preferRelativeResize="0"/>
          <p:nvPr/>
        </p:nvPicPr>
        <p:blipFill rotWithShape="1">
          <a:blip r:embed="rId3">
            <a:alphaModFix/>
          </a:blip>
          <a:srcRect/>
          <a:stretch/>
        </p:blipFill>
        <p:spPr>
          <a:xfrm>
            <a:off x="5715007" y="2928933"/>
            <a:ext cx="3000364" cy="225027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60" name="Shape 360"/>
          <p:cNvSpPr txBox="1">
            <a:spLocks noGrp="1"/>
          </p:cNvSpPr>
          <p:nvPr>
            <p:ph type="body" idx="1"/>
          </p:nvPr>
        </p:nvSpPr>
        <p:spPr>
          <a:xfrm>
            <a:off x="107504" y="1832843"/>
            <a:ext cx="8921000" cy="4667989"/>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DNW 3080 jest symbolem handlowym producenta.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wynosi 30,5 kg.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Całkowita długość drabiny trzyprzęsłowej wynosi 8010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3430 mm.</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sp>
        <p:nvSpPr>
          <p:cNvPr id="362" name="Shape 36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61" name="Shape 36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59" name="Shape 3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358" name="Shape 3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64" name="Shape 364"/>
          <p:cNvPicPr preferRelativeResize="0"/>
          <p:nvPr/>
        </p:nvPicPr>
        <p:blipFill rotWithShape="1">
          <a:blip r:embed="rId3">
            <a:alphaModFix/>
          </a:blip>
          <a:srcRect/>
          <a:stretch/>
        </p:blipFill>
        <p:spPr>
          <a:xfrm>
            <a:off x="7286643" y="1500174"/>
            <a:ext cx="1714511" cy="53578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86" name="Shape 386"/>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7" name="Shape 38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384" name="Shape 3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89" name="Shape 389"/>
          <p:cNvPicPr preferRelativeResize="0"/>
          <p:nvPr/>
        </p:nvPicPr>
        <p:blipFill rotWithShape="1">
          <a:blip r:embed="rId3">
            <a:alphaModFix/>
          </a:blip>
          <a:srcRect/>
          <a:stretch/>
        </p:blipFill>
        <p:spPr>
          <a:xfrm>
            <a:off x="6000760" y="3000372"/>
            <a:ext cx="2214578" cy="3590103"/>
          </a:xfrm>
          <a:prstGeom prst="rect">
            <a:avLst/>
          </a:prstGeom>
          <a:noFill/>
          <a:ln>
            <a:noFill/>
          </a:ln>
        </p:spPr>
      </p:pic>
      <p:sp>
        <p:nvSpPr>
          <p:cNvPr id="390" name="Shape 390"/>
          <p:cNvSpPr txBox="1"/>
          <p:nvPr/>
        </p:nvSpPr>
        <p:spPr>
          <a:xfrm>
            <a:off x="571472" y="1857364"/>
            <a:ext cx="8286807" cy="135421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pl-PL" sz="1800" b="1" i="0" u="none" strike="noStrike" cap="none">
                <a:solidFill>
                  <a:srgbClr val="000000"/>
                </a:solidFill>
                <a:latin typeface="Arial"/>
                <a:ea typeface="Arial"/>
                <a:cs typeface="Arial"/>
                <a:sym typeface="Arial"/>
              </a:rPr>
              <a:t>Drabina ratownicza, wysuwana, trzyosobowa ZS 2095 </a:t>
            </a:r>
          </a:p>
          <a:p>
            <a:pPr marL="0" marR="0" lvl="0" indent="0" algn="l" rtl="0">
              <a:lnSpc>
                <a:spcPct val="100000"/>
              </a:lnSpc>
              <a:spcBef>
                <a:spcPts val="0"/>
              </a:spcBef>
              <a:spcAft>
                <a:spcPts val="0"/>
              </a:spcAft>
              <a:buClr>
                <a:srgbClr val="000000"/>
              </a:buClr>
              <a:buFont typeface="Arial"/>
              <a:buNone/>
            </a:pPr>
            <a:endParaRPr sz="16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Drabina dwuprzęsłowa, trzyosobowa wykonana ze stopów aluminium. Bocznice mają kolor czarny, co w przypadku używania w zimie ma istotne znaczenie, ponieważ są cieplejsze      o około 40% od bocznic w kolorze srebrnym .</a:t>
            </a:r>
          </a:p>
        </p:txBody>
      </p:sp>
      <p:sp>
        <p:nvSpPr>
          <p:cNvPr id="391" name="Shape 391"/>
          <p:cNvSpPr txBox="1"/>
          <p:nvPr/>
        </p:nvSpPr>
        <p:spPr>
          <a:xfrm>
            <a:off x="642910" y="3214685"/>
            <a:ext cx="5000660" cy="181588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Szczeble w przekroju posiadają kształt zbliżony                                                                        do litery D, wskazują prawidłowy kąt ustawienia                                                              drabiny oraz dają bezpieczną, poziomą                                                    płaszczyznę do stania.  Bocznice wykonane                                                                                     są z profili o przekroju dwuteowym co umożliwia                                                              idealne zamocowanie  szczebla oraz stanowi                                                                                      o lekkości konstrukcji.</a:t>
            </a:r>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400" name="Shape 400"/>
          <p:cNvSpPr txBox="1">
            <a:spLocks noGrp="1"/>
          </p:cNvSpPr>
          <p:nvPr>
            <p:ph type="body" idx="1"/>
          </p:nvPr>
        </p:nvSpPr>
        <p:spPr>
          <a:xfrm>
            <a:off x="0" y="1832843"/>
            <a:ext cx="9028503" cy="459655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 19</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w przęśle (38 łącznie),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43,9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całkowita po wysunięciu 9510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 5460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ZS 2095 jest symbolem handlowym producenta.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a:t>
            </a:r>
            <a:r>
              <a:rPr lang="pl-PL" sz="2400" b="1" i="0" u="none" strike="noStrike" cap="none">
                <a:solidFill>
                  <a:schemeClr val="dk1"/>
                </a:solidFill>
                <a:latin typeface="Calibri"/>
                <a:ea typeface="Calibri"/>
                <a:cs typeface="Calibri"/>
                <a:sym typeface="Calibri"/>
              </a:rPr>
              <a:t>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02" name="Shape 402"/>
          <p:cNvSpPr txBox="1">
            <a:spLocks noGrp="1"/>
          </p:cNvSpPr>
          <p:nvPr>
            <p:ph type="body" idx="2"/>
          </p:nvPr>
        </p:nvSpPr>
        <p:spPr>
          <a:xfrm>
            <a:off x="6055648"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01" name="Shape 40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99" name="Shape 3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398" name="Shape 3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Shape 4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25" name="Shape 425"/>
          <p:cNvSpPr txBox="1">
            <a:spLocks noGrp="1"/>
          </p:cNvSpPr>
          <p:nvPr>
            <p:ph type="body" idx="1"/>
          </p:nvPr>
        </p:nvSpPr>
        <p:spPr>
          <a:xfrm>
            <a:off x="169155" y="1547091"/>
            <a:ext cx="6059410" cy="5074046"/>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800" b="1" i="0" u="none" strike="noStrike" cap="none" dirty="0">
                <a:solidFill>
                  <a:schemeClr val="dk1"/>
                </a:solidFill>
                <a:latin typeface="Calibri"/>
                <a:ea typeface="Calibri"/>
                <a:cs typeface="Calibri"/>
                <a:sym typeface="Calibri"/>
              </a:rPr>
              <a:t>Drabina ratownicza, wysuwana, dwuosobowa D10 W</a:t>
            </a:r>
            <a:r>
              <a:rPr lang="pl-PL" sz="2000" b="0" i="0" u="none" strike="noStrike" cap="none" dirty="0">
                <a:solidFill>
                  <a:schemeClr val="dk1"/>
                </a:solidFill>
                <a:latin typeface="Calibri"/>
                <a:ea typeface="Calibri"/>
                <a:cs typeface="Calibri"/>
                <a:sym typeface="Calibri"/>
              </a:rPr>
              <a:t> </a:t>
            </a:r>
            <a:r>
              <a:rPr lang="pl-PL" sz="2000" b="0" i="0" u="none" strike="noStrike" cap="none" dirty="0" smtClean="0">
                <a:solidFill>
                  <a:schemeClr val="dk1"/>
                </a:solidFill>
                <a:latin typeface="Calibri"/>
                <a:ea typeface="Calibri"/>
                <a:cs typeface="Calibri"/>
                <a:sym typeface="Calibri"/>
              </a:rPr>
              <a:t> (symbol)</a:t>
            </a: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dwóch przęseł.  Bocznice drabiny wykonano </a:t>
            </a:r>
            <a:r>
              <a:rPr lang="pl-PL" sz="2000" b="0" i="0" u="none" strike="noStrike" cap="none" dirty="0" smtClean="0">
                <a:solidFill>
                  <a:schemeClr val="dk1"/>
                </a:solidFill>
                <a:latin typeface="Calibri"/>
                <a:ea typeface="Calibri"/>
                <a:cs typeface="Calibri"/>
                <a:sym typeface="Calibri"/>
              </a:rPr>
              <a:t>z drewna  </a:t>
            </a:r>
            <a:r>
              <a:rPr lang="pl-PL" sz="2000" b="0" i="0" u="none" strike="noStrike" cap="none" dirty="0">
                <a:solidFill>
                  <a:schemeClr val="dk1"/>
                </a:solidFill>
                <a:latin typeface="Calibri"/>
                <a:ea typeface="Calibri"/>
                <a:cs typeface="Calibri"/>
                <a:sym typeface="Calibri"/>
              </a:rPr>
              <a:t>sosnowego. Szczeble wykonano z drewna bukowego w przekroju posiadają kształt  prostokąta,</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Drążki podporowe wykonano ze  stalowych  rur,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Ilość szczebli: 17 w każdym przęśle,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całkowita drabiny wynosi 72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Całkowita długość drabiny po wysunięciu  wynosi 10000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transportowa 5890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dk1"/>
              </a:buClr>
              <a:buSzPct val="25000"/>
              <a:buFont typeface="Noto Sans Symbols"/>
              <a:buNone/>
            </a:pPr>
            <a:endParaRPr lang="pl-PL"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427" name="Shape 427"/>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26" name="Shape 426"/>
          <p:cNvSpPr txBox="1">
            <a:spLocks noGrp="1"/>
          </p:cNvSpPr>
          <p:nvPr>
            <p:ph type="body" idx="3"/>
          </p:nvPr>
        </p:nvSpPr>
        <p:spPr>
          <a:xfrm>
            <a:off x="5857883"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24" name="Shape 4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423" name="Shape 4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6426330" y="1636811"/>
            <a:ext cx="2330964" cy="4877968"/>
          </a:xfrm>
          <a:prstGeom prst="rect">
            <a:avLst/>
          </a:prstGeom>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37" name="Shape 437"/>
          <p:cNvSpPr txBox="1">
            <a:spLocks noGrp="1"/>
          </p:cNvSpPr>
          <p:nvPr>
            <p:ph type="body" idx="1"/>
          </p:nvPr>
        </p:nvSpPr>
        <p:spPr>
          <a:xfrm>
            <a:off x="107504" y="1643050"/>
            <a:ext cx="8921000" cy="4714907"/>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a:t>
            </a: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p:txBody>
      </p:sp>
      <p:sp>
        <p:nvSpPr>
          <p:cNvPr id="439" name="Shape 43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38" name="Shape 43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36" name="Shape 4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435" name="Shape 4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41" name="Shape 441"/>
          <p:cNvPicPr preferRelativeResize="0"/>
          <p:nvPr/>
        </p:nvPicPr>
        <p:blipFill rotWithShape="1">
          <a:blip r:embed="rId3">
            <a:alphaModFix/>
          </a:blip>
          <a:srcRect/>
          <a:stretch/>
        </p:blipFill>
        <p:spPr>
          <a:xfrm>
            <a:off x="5857883" y="1485900"/>
            <a:ext cx="2500330" cy="522924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10" name="Symbol zastępczy zawartości 1"/>
          <p:cNvSpPr>
            <a:spLocks noGrp="1"/>
          </p:cNvSpPr>
          <p:nvPr>
            <p:ph type="body" idx="1"/>
          </p:nvPr>
        </p:nvSpPr>
        <p:spPr>
          <a:xfrm>
            <a:off x="597391" y="1820301"/>
            <a:ext cx="8295089" cy="4545330"/>
          </a:xfrm>
        </p:spPr>
        <p:txBody>
          <a:bodyPr>
            <a:normAutofit/>
          </a:bodyPr>
          <a:lstStyle/>
          <a:p>
            <a:r>
              <a:rPr lang="pl-PL" dirty="0" smtClean="0"/>
              <a:t> Rodzaje </a:t>
            </a:r>
            <a:r>
              <a:rPr lang="pl-PL" dirty="0"/>
              <a:t>drabin pożarniczych i ich </a:t>
            </a:r>
            <a:r>
              <a:rPr lang="pl-PL" dirty="0" smtClean="0"/>
              <a:t>przeznaczenie;</a:t>
            </a:r>
          </a:p>
          <a:p>
            <a:r>
              <a:rPr lang="pl-PL" dirty="0" smtClean="0"/>
              <a:t> </a:t>
            </a:r>
            <a:r>
              <a:rPr lang="pl-PL" dirty="0"/>
              <a:t>Budowa poszczególnych typów drabin pożarniczych </a:t>
            </a:r>
            <a:r>
              <a:rPr lang="pl-PL" dirty="0" smtClean="0"/>
              <a:t>przenośnych;</a:t>
            </a:r>
          </a:p>
          <a:p>
            <a:r>
              <a:rPr lang="pl-PL" dirty="0" smtClean="0"/>
              <a:t> </a:t>
            </a:r>
            <a:r>
              <a:rPr lang="pl-PL" dirty="0"/>
              <a:t>Sprawianie drabin </a:t>
            </a:r>
            <a:r>
              <a:rPr lang="pl-PL" dirty="0" smtClean="0"/>
              <a:t>przenośnych;</a:t>
            </a:r>
          </a:p>
          <a:p>
            <a:r>
              <a:rPr lang="pl-PL" dirty="0" smtClean="0"/>
              <a:t> </a:t>
            </a:r>
            <a:r>
              <a:rPr lang="pl-PL" dirty="0"/>
              <a:t>Zabezpieczenie ratowników i linii wężowych.</a:t>
            </a:r>
          </a:p>
          <a:p>
            <a:endParaRPr lang="pl-PL" dirty="0"/>
          </a:p>
          <a:p>
            <a:endParaRPr lang="pl-PL" dirty="0" smtClean="0"/>
          </a:p>
          <a:p>
            <a:pPr marL="118872" indent="0" algn="r">
              <a:buNone/>
            </a:pPr>
            <a:endParaRPr lang="pl-PL" dirty="0"/>
          </a:p>
          <a:p>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868888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50" name="Shape 450"/>
          <p:cNvSpPr txBox="1">
            <a:spLocks noGrp="1"/>
          </p:cNvSpPr>
          <p:nvPr>
            <p:ph type="body" idx="1"/>
          </p:nvPr>
        </p:nvSpPr>
        <p:spPr>
          <a:xfrm>
            <a:off x="107504" y="1832843"/>
            <a:ext cx="6238212"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Drabina ratownicza - dwuosobowa S 18</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jednego przęsła. Bocznice drabiny wykonane  </a:t>
            </a:r>
            <a:r>
              <a:rPr lang="pl-PL" sz="2000" b="0" i="0" u="none" strike="noStrike" cap="none" dirty="0" smtClean="0">
                <a:solidFill>
                  <a:schemeClr val="dk1"/>
                </a:solidFill>
                <a:latin typeface="Calibri"/>
                <a:ea typeface="Calibri"/>
                <a:cs typeface="Calibri"/>
                <a:sym typeface="Calibri"/>
              </a:rPr>
              <a:t>z </a:t>
            </a:r>
            <a:r>
              <a:rPr lang="pl-PL" sz="2000" b="0" i="0" u="none" strike="noStrike" cap="none" dirty="0">
                <a:solidFill>
                  <a:schemeClr val="dk1"/>
                </a:solidFill>
                <a:latin typeface="Calibri"/>
                <a:ea typeface="Calibri"/>
                <a:cs typeface="Calibri"/>
                <a:sym typeface="Calibri"/>
              </a:rPr>
              <a:t>aluminiowych profili o przekroju prostokątnym. Szczeble w przekroju posiadają kształt kwadratu, </a:t>
            </a:r>
            <a:r>
              <a:rPr lang="pl-PL" sz="2000" b="0" i="0" u="none" strike="noStrike" cap="none" dirty="0" smtClean="0">
                <a:solidFill>
                  <a:schemeClr val="dk1"/>
                </a:solidFill>
                <a:latin typeface="Calibri"/>
                <a:ea typeface="Calibri"/>
                <a:cs typeface="Calibri"/>
                <a:sym typeface="Calibri"/>
              </a:rPr>
              <a:t>                                                                                </a:t>
            </a:r>
            <a:endParaRPr lang="pl-PL"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wynosi 5013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drabiny 13,1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Symbol S 18 oznacza jedno przęsło z 18 szczeblami.</a:t>
            </a:r>
          </a:p>
        </p:txBody>
      </p:sp>
      <p:sp>
        <p:nvSpPr>
          <p:cNvPr id="452" name="Shape 4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51" name="Shape 45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49" name="Shape 4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448" name="Shape 4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6928642" y="1599706"/>
            <a:ext cx="1516932" cy="5024487"/>
          </a:xfrm>
          <a:prstGeom prst="rect">
            <a:avLst/>
          </a:prstGeom>
        </p:spPr>
      </p:pic>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62" name="Shape 462"/>
          <p:cNvSpPr txBox="1">
            <a:spLocks noGrp="1"/>
          </p:cNvSpPr>
          <p:nvPr>
            <p:ph type="body" idx="1"/>
          </p:nvPr>
        </p:nvSpPr>
        <p:spPr>
          <a:xfrm>
            <a:off x="448276" y="1920978"/>
            <a:ext cx="5268727"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a:t>
            </a: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464" name="Shape 4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63" name="Shape 46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61" name="Shape 4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460" name="Shape 46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66" name="Shape 466"/>
          <p:cNvPicPr preferRelativeResize="0"/>
          <p:nvPr/>
        </p:nvPicPr>
        <p:blipFill rotWithShape="1">
          <a:blip r:embed="rId3">
            <a:alphaModFix/>
          </a:blip>
          <a:srcRect/>
          <a:stretch/>
        </p:blipFill>
        <p:spPr>
          <a:xfrm>
            <a:off x="6594298" y="1549922"/>
            <a:ext cx="1359881" cy="51263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75" name="Shape 475"/>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 dwuosobowa 2x18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dwóch  przęseł. Bocznice  drabiny wykonane                             z aluminiowych profili o przekroju prostokątnym,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Aluminiowe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oznacza dwa przęsła po 18 szczebli,</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30,50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5223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9420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p:txBody>
      </p:sp>
      <p:sp>
        <p:nvSpPr>
          <p:cNvPr id="477" name="Shape 47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76" name="Shape 47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74" name="Shape 47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473" name="Shape 47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Shape 4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00" name="Shape 500"/>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dwuosobowa 3x14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3x14 S oznacza trzy przęsła po 14 szczebli,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drabiny 47,0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9760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4175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i środkowe przęsło drabiny jest wysuwane przy pomocy liny.</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02" name="Shape 50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01" name="Shape 50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99" name="Shape 4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498" name="Shape 4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87" name="Shape 487"/>
          <p:cNvSpPr txBox="1">
            <a:spLocks noGrp="1"/>
          </p:cNvSpPr>
          <p:nvPr>
            <p:ph type="body" idx="1"/>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p:txBody>
      </p:sp>
      <p:sp>
        <p:nvSpPr>
          <p:cNvPr id="489" name="Shape 4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88" name="Shape 48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86" name="Shape 4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485" name="Shape 4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91" name="Shape 491"/>
          <p:cNvPicPr preferRelativeResize="0"/>
          <p:nvPr/>
        </p:nvPicPr>
        <p:blipFill rotWithShape="1">
          <a:blip r:embed="rId3">
            <a:alphaModFix/>
          </a:blip>
          <a:srcRect/>
          <a:stretch/>
        </p:blipFill>
        <p:spPr>
          <a:xfrm>
            <a:off x="6143635" y="1428736"/>
            <a:ext cx="2286015"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12" name="Shape 512"/>
          <p:cNvSpPr txBox="1">
            <a:spLocks noGrp="1"/>
          </p:cNvSpPr>
          <p:nvPr>
            <p:ph type="body" idx="1"/>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 przejścia po kruchym lodzie itp.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14" name="Shape 5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13" name="Shape 51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11" name="Shape 5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510" name="Shape 5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16" name="Shape 516"/>
          <p:cNvPicPr preferRelativeResize="0"/>
          <p:nvPr/>
        </p:nvPicPr>
        <p:blipFill rotWithShape="1">
          <a:blip r:embed="rId3">
            <a:alphaModFix/>
          </a:blip>
          <a:srcRect/>
          <a:stretch/>
        </p:blipFill>
        <p:spPr>
          <a:xfrm>
            <a:off x="6429387" y="1428736"/>
            <a:ext cx="1857388"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Shape 5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37" name="Shape 537"/>
          <p:cNvSpPr txBox="1">
            <a:spLocks noGrp="1"/>
          </p:cNvSpPr>
          <p:nvPr>
            <p:ph type="body" idx="1"/>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39" name="Shape 539"/>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538" name="Shape 53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36" name="Shape 5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535" name="Shape 5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41" name="Shape 541"/>
          <p:cNvPicPr preferRelativeResize="0"/>
          <p:nvPr/>
        </p:nvPicPr>
        <p:blipFill rotWithShape="1">
          <a:blip r:embed="rId3">
            <a:alphaModFix/>
          </a:blip>
          <a:srcRect/>
          <a:stretch/>
        </p:blipFill>
        <p:spPr>
          <a:xfrm>
            <a:off x="6454775" y="1428734"/>
            <a:ext cx="2019299" cy="542926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25" name="Shape 525"/>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trzyprzęsłowa trzyosobowa.</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Szczeble w przekroju posiadają kształt zbliżony do kwadratu,</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Drążki podporowe wykonano z rur aluminiowych. Drążki podporowe pokryto wykładziną antypoślizgową na długości 2,10 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po 17 w każdym przęśle,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82,20 kg. ,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13905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5528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Przęsło środkowe i górne drabiny jest wysuwane przy pomocy liny.</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27" name="Shape 527"/>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526" name="Shape 52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24" name="Shape 5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523" name="Shape 5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5" name="Shape 175"/>
          <p:cNvSpPr txBox="1">
            <a:spLocks noGrp="1"/>
          </p:cNvSpPr>
          <p:nvPr>
            <p:ph idx="1"/>
          </p:nvPr>
        </p:nvSpPr>
        <p:spPr>
          <a:xfrm>
            <a:off x="457200" y="1500174"/>
            <a:ext cx="8229600" cy="490062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rgbClr val="000000"/>
                </a:solidFill>
                <a:latin typeface="Arial"/>
                <a:ea typeface="Arial"/>
                <a:cs typeface="Arial"/>
                <a:sym typeface="Arial"/>
              </a:rPr>
              <a:t>Wszystkie typy drabin klasyfikowane są według liczby osób, które mogą przebywać jednocześnie i dozwolonego sposobu użycia.</a:t>
            </a:r>
            <a:r>
              <a:rPr lang="pl-PL" sz="2000" b="1" i="0" u="none" strike="noStrike" cap="none">
                <a:solidFill>
                  <a:srgbClr val="000000"/>
                </a:solidFill>
                <a:latin typeface="Times New Roman"/>
                <a:ea typeface="Times New Roman"/>
                <a:cs typeface="Times New Roman"/>
                <a:sym typeface="Times New Roman"/>
              </a:rPr>
              <a:t> </a:t>
            </a:r>
          </a:p>
          <a:p>
            <a:pPr marL="438912" marR="0" lvl="0" indent="-172212" algn="l" rtl="0">
              <a:lnSpc>
                <a:spcPct val="100000"/>
              </a:lnSpc>
              <a:spcBef>
                <a:spcPts val="0"/>
              </a:spcBef>
              <a:spcAft>
                <a:spcPts val="0"/>
              </a:spcAft>
              <a:buClr>
                <a:schemeClr val="accent1"/>
              </a:buClr>
              <a:buSzPct val="79999"/>
              <a:buFont typeface="Noto Sans Symbols"/>
              <a:buChar char="◼"/>
            </a:pPr>
            <a:r>
              <a:rPr lang="pl-PL" sz="1800" b="0" i="0" u="none" strike="noStrike" cap="none">
                <a:solidFill>
                  <a:srgbClr val="000000"/>
                </a:solidFill>
                <a:latin typeface="Times New Roman"/>
                <a:ea typeface="Times New Roman"/>
                <a:cs typeface="Times New Roman"/>
                <a:sym typeface="Times New Roman"/>
              </a:rPr>
              <a:t> </a:t>
            </a:r>
          </a:p>
          <a:p>
            <a:pPr marL="274320" marR="0" lvl="0" indent="-274320" algn="ctr" rtl="0">
              <a:lnSpc>
                <a:spcPct val="100000"/>
              </a:lnSpc>
              <a:spcBef>
                <a:spcPts val="0"/>
              </a:spcBef>
              <a:spcAft>
                <a:spcPts val="0"/>
              </a:spcAft>
              <a:buClr>
                <a:schemeClr val="accent1"/>
              </a:buClr>
              <a:buSzPct val="80000"/>
              <a:buFont typeface="Noto Sans Symbols"/>
              <a:buNone/>
            </a:pPr>
            <a:endParaRPr sz="9600" b="1" i="0" u="none" strike="noStrike" cap="none">
              <a:solidFill>
                <a:srgbClr val="000000"/>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174" name="Shape 174"/>
          <p:cNvSpPr txBox="1">
            <a:spLocks noGrp="1"/>
          </p:cNvSpPr>
          <p:nvPr>
            <p:ph type="title"/>
          </p:nvPr>
        </p:nvSpPr>
        <p:spPr>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77" name="Shape 177"/>
          <p:cNvSpPr txBox="1">
            <a:spLocks noGrp="1"/>
          </p:cNvSpPr>
          <p:nvPr>
            <p:ph type="body" idx="4294967295"/>
          </p:nvPr>
        </p:nvSpPr>
        <p:spPr>
          <a:xfrm>
            <a:off x="6056313" y="5157788"/>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8" name="Shape 178"/>
          <p:cNvSpPr txBox="1">
            <a:spLocks noGrp="1"/>
          </p:cNvSpPr>
          <p:nvPr>
            <p:ph type="body" idx="4294967295"/>
          </p:nvPr>
        </p:nvSpPr>
        <p:spPr>
          <a:xfrm>
            <a:off x="6056313" y="5310188"/>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9" name="Shape 17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1" name="Shape 181"/>
          <p:cNvPicPr preferRelativeResize="0"/>
          <p:nvPr/>
        </p:nvPicPr>
        <p:blipFill rotWithShape="1">
          <a:blip r:embed="rId3">
            <a:alphaModFix/>
          </a:blip>
          <a:srcRect/>
          <a:stretch/>
        </p:blipFill>
        <p:spPr>
          <a:xfrm>
            <a:off x="614362" y="2500306"/>
            <a:ext cx="7915275" cy="435769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8" name="Shape 188"/>
          <p:cNvSpPr txBox="1">
            <a:spLocks noGrp="1"/>
          </p:cNvSpPr>
          <p:nvPr>
            <p:ph idx="1"/>
          </p:nvPr>
        </p:nvSpPr>
        <p:spPr>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drabiny jednoosobowej, dwuosobowej i trzyosobowej.</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zabraniające używania drabiny do celów ratowniczych.</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sp>
        <p:nvSpPr>
          <p:cNvPr id="189" name="Shape 189"/>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187" name="Shape 187"/>
          <p:cNvSpPr txBox="1">
            <a:spLocks noGrp="1"/>
          </p:cNvSpPr>
          <p:nvPr>
            <p:ph type="title"/>
          </p:nvPr>
        </p:nvSpPr>
        <p:spPr>
          <a:xfrm>
            <a:off x="928662" y="155446"/>
            <a:ext cx="7758137" cy="1252726"/>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90" name="Shape 190"/>
          <p:cNvSpPr txBox="1">
            <a:spLocks noGrp="1"/>
          </p:cNvSpPr>
          <p:nvPr>
            <p:ph type="body" idx="4294967295"/>
          </p:nvPr>
        </p:nvSpPr>
        <p:spPr>
          <a:xfrm>
            <a:off x="6056313" y="5143500"/>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18.02.2016</a:t>
            </a:r>
          </a:p>
        </p:txBody>
      </p:sp>
      <p:sp>
        <p:nvSpPr>
          <p:cNvPr id="191" name="Shape 19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93" name="Shape 193"/>
          <p:cNvPicPr preferRelativeResize="0"/>
          <p:nvPr/>
        </p:nvPicPr>
        <p:blipFill rotWithShape="1">
          <a:blip r:embed="rId3">
            <a:alphaModFix/>
          </a:blip>
          <a:srcRect/>
          <a:stretch/>
        </p:blipFill>
        <p:spPr>
          <a:xfrm>
            <a:off x="3143240" y="2214553"/>
            <a:ext cx="2571767" cy="1719908"/>
          </a:xfrm>
          <a:prstGeom prst="rect">
            <a:avLst/>
          </a:prstGeom>
          <a:noFill/>
          <a:ln>
            <a:noFill/>
          </a:ln>
        </p:spPr>
      </p:pic>
      <p:pic>
        <p:nvPicPr>
          <p:cNvPr id="194" name="Shape 194"/>
          <p:cNvPicPr preferRelativeResize="0"/>
          <p:nvPr/>
        </p:nvPicPr>
        <p:blipFill rotWithShape="1">
          <a:blip r:embed="rId4">
            <a:alphaModFix/>
          </a:blip>
          <a:srcRect/>
          <a:stretch/>
        </p:blipFill>
        <p:spPr>
          <a:xfrm>
            <a:off x="2857488" y="4714883"/>
            <a:ext cx="1220319" cy="1643074"/>
          </a:xfrm>
          <a:prstGeom prst="rect">
            <a:avLst/>
          </a:prstGeom>
          <a:noFill/>
          <a:ln>
            <a:noFill/>
          </a:ln>
        </p:spPr>
      </p:pic>
      <p:pic>
        <p:nvPicPr>
          <p:cNvPr id="195" name="Shape 195"/>
          <p:cNvPicPr preferRelativeResize="0"/>
          <p:nvPr/>
        </p:nvPicPr>
        <p:blipFill rotWithShape="1">
          <a:blip r:embed="rId5">
            <a:alphaModFix/>
          </a:blip>
          <a:srcRect/>
          <a:stretch/>
        </p:blipFill>
        <p:spPr>
          <a:xfrm>
            <a:off x="4357685" y="4286255"/>
            <a:ext cx="1314582" cy="235742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8" name="Shape 138"/>
          <p:cNvSpPr txBox="1">
            <a:spLocks noGrp="1"/>
          </p:cNvSpPr>
          <p:nvPr>
            <p:ph idx="1"/>
          </p:nvPr>
        </p:nvSpPr>
        <p:spPr>
          <a:xfrm>
            <a:off x="8062913" y="5362575"/>
            <a:ext cx="1081086" cy="215899"/>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37" name="Shape 137"/>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6" name="Shape 136"/>
          <p:cNvSpPr txBox="1">
            <a:spLocks noGrp="1"/>
          </p:cNvSpPr>
          <p:nvPr>
            <p:ph type="title"/>
          </p:nvPr>
        </p:nvSpPr>
        <p:spPr>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smtClean="0"/>
              <a:t>Rodzaje drabin pożarniczych</a:t>
            </a:r>
            <a:br>
              <a:rPr lang="pl-PL" sz="3200" dirty="0" smtClean="0"/>
            </a:br>
            <a:r>
              <a:rPr lang="pl-PL" sz="3200" dirty="0" smtClean="0"/>
              <a:t> i ich przeznaczenie</a:t>
            </a:r>
            <a:endParaRPr lang="pl-PL" sz="3200" b="1" i="0" u="none" strike="noStrike" cap="none" dirty="0">
              <a:solidFill>
                <a:srgbClr val="FFC700"/>
              </a:solidFill>
              <a:latin typeface="Calibri"/>
              <a:ea typeface="Calibri"/>
              <a:cs typeface="Calibri"/>
              <a:sym typeface="Calibri"/>
            </a:endParaRPr>
          </a:p>
        </p:txBody>
      </p:sp>
      <p:sp>
        <p:nvSpPr>
          <p:cNvPr id="140" name="Shape 140"/>
          <p:cNvSpPr txBox="1">
            <a:spLocks noGrp="1"/>
          </p:cNvSpPr>
          <p:nvPr>
            <p:ph type="body" idx="4294967295"/>
          </p:nvPr>
        </p:nvSpPr>
        <p:spPr>
          <a:xfrm>
            <a:off x="0" y="1500188"/>
            <a:ext cx="8229600" cy="5072062"/>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Obowiązująca od 2002 roku norma PN-EN 1147 „Drabiny przenośne dla straży pożarnej” wprowadza n/w podział drabin:</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dostępna – </a:t>
            </a:r>
            <a:r>
              <a:rPr lang="pl-PL" sz="2000" b="0" i="0" u="none" strike="noStrike" cap="none">
                <a:solidFill>
                  <a:schemeClr val="dk1"/>
                </a:solidFill>
                <a:latin typeface="Calibri"/>
                <a:ea typeface="Calibri"/>
                <a:cs typeface="Calibri"/>
                <a:sym typeface="Calibri"/>
              </a:rPr>
              <a:t>drabina zaprojektowana do uzyskania dojścia do wskazanego miejsca. Drabiny takie nie są zalecane do ratowania osób przez zniesienie w dół lub wniesienie do góry.</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hakowa – </a:t>
            </a:r>
            <a:r>
              <a:rPr lang="pl-PL" sz="2000" b="0" i="0" u="none" strike="noStrike" cap="none">
                <a:solidFill>
                  <a:schemeClr val="dk1"/>
                </a:solidFill>
                <a:latin typeface="Calibri"/>
                <a:ea typeface="Calibri"/>
                <a:cs typeface="Calibri"/>
                <a:sym typeface="Calibri"/>
              </a:rPr>
              <a:t>drabina wyposażona w hak lub haki służący (e) do zawieszania jej w czasie użycia.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 </a:t>
            </a:r>
            <a:r>
              <a:rPr lang="pl-PL" sz="2000" b="0" i="0" u="none" strike="noStrike" cap="none">
                <a:solidFill>
                  <a:schemeClr val="dk1"/>
                </a:solidFill>
                <a:latin typeface="Calibri"/>
                <a:ea typeface="Calibri"/>
                <a:cs typeface="Calibri"/>
                <a:sym typeface="Calibri"/>
              </a:rPr>
              <a:t>drabina zaprojektowana do ratowania przez zniesienie w dół lub wniesienie do góry.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Drabiny z drążkami podporowymi</a:t>
            </a:r>
          </a:p>
        </p:txBody>
      </p:sp>
      <p:sp>
        <p:nvSpPr>
          <p:cNvPr id="204" name="Shape 204"/>
          <p:cNvSpPr txBox="1">
            <a:spLocks noGrp="1"/>
          </p:cNvSpPr>
          <p:nvPr>
            <p:ph type="body" idx="1"/>
          </p:nvPr>
        </p:nvSpPr>
        <p:spPr>
          <a:xfrm>
            <a:off x="107501" y="1503024"/>
            <a:ext cx="8921000" cy="514353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Wśród drabin wysuwanych wyróżnia się drabiny z:</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nieobowiązkowymi drążkami podporowymi – o maksymalnej długości po wysunięciu do 11 metrów,</a:t>
            </a: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obowiązkowymi drążkami podporowymi – o długości drabiny po wysunięciu ponad 11 metrów,</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dirty="0" smtClean="0">
                <a:solidFill>
                  <a:schemeClr val="dk1"/>
                </a:solidFill>
                <a:latin typeface="Calibri"/>
                <a:ea typeface="Calibri"/>
                <a:cs typeface="Calibri"/>
                <a:sym typeface="Calibri"/>
              </a:rPr>
              <a:t>     Drążki </a:t>
            </a:r>
            <a:r>
              <a:rPr lang="pl-PL" sz="2000" b="0" i="0" u="none" strike="noStrike" cap="none" dirty="0">
                <a:solidFill>
                  <a:schemeClr val="dk1"/>
                </a:solidFill>
                <a:latin typeface="Calibri"/>
                <a:ea typeface="Calibri"/>
                <a:cs typeface="Calibri"/>
                <a:sym typeface="Calibri"/>
              </a:rPr>
              <a:t>podporowe mogą być wykonane z ciągłego, jednolitego materiału lub mogą mieć budowę teleskopową. Wszystkie zastosowane drążki podporowe muszą posiadać zabezpieczenie antypoślizgowe umieszczone na długości 2 metry od podstawy.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1" i="0" u="none" strike="noStrike" cap="none" dirty="0" smtClean="0">
                <a:solidFill>
                  <a:schemeClr val="dk1"/>
                </a:solidFill>
                <a:latin typeface="Calibri"/>
                <a:ea typeface="Calibri"/>
                <a:cs typeface="Calibri"/>
                <a:sym typeface="Calibri"/>
              </a:rPr>
              <a:t>      NALEŻY </a:t>
            </a:r>
            <a:r>
              <a:rPr lang="pl-PL" sz="2000" b="1" i="0" u="none" strike="noStrike" cap="none" dirty="0">
                <a:solidFill>
                  <a:schemeClr val="dk1"/>
                </a:solidFill>
                <a:latin typeface="Calibri"/>
                <a:ea typeface="Calibri"/>
                <a:cs typeface="Calibri"/>
                <a:sym typeface="Calibri"/>
              </a:rPr>
              <a:t>PAMIĘTAĆ!!!  </a:t>
            </a:r>
            <a:r>
              <a:rPr lang="pl-PL" sz="2000" b="0" i="0" u="none" strike="noStrike" cap="none" dirty="0">
                <a:solidFill>
                  <a:schemeClr val="dk1"/>
                </a:solidFill>
                <a:latin typeface="Calibri"/>
                <a:ea typeface="Calibri"/>
                <a:cs typeface="Calibri"/>
                <a:sym typeface="Calibri"/>
              </a:rPr>
              <a:t>Że bez względu czy drabiny posiadają drążki podporowe obowiązkowe czy nieobowiązkowe, </a:t>
            </a:r>
            <a:r>
              <a:rPr lang="pl-PL" sz="2000" b="1" i="0" u="none" strike="noStrike" cap="none" dirty="0">
                <a:solidFill>
                  <a:schemeClr val="dk1"/>
                </a:solidFill>
                <a:latin typeface="Calibri"/>
                <a:ea typeface="Calibri"/>
                <a:cs typeface="Calibri"/>
                <a:sym typeface="Calibri"/>
              </a:rPr>
              <a:t>ZABRONIONE</a:t>
            </a:r>
            <a:r>
              <a:rPr lang="pl-PL" sz="2000" b="0" i="0" u="none" strike="noStrike" cap="none" dirty="0">
                <a:solidFill>
                  <a:schemeClr val="dk1"/>
                </a:solidFill>
                <a:latin typeface="Calibri"/>
                <a:ea typeface="Calibri"/>
                <a:cs typeface="Calibri"/>
                <a:sym typeface="Calibri"/>
              </a:rPr>
              <a:t> jest stosowanie drabin jako wolnostojących podczas prowadzenia akcji ratowniczych i ćwiczeń.</a:t>
            </a:r>
          </a:p>
        </p:txBody>
      </p:sp>
      <p:sp>
        <p:nvSpPr>
          <p:cNvPr id="206" name="Shape 206"/>
          <p:cNvSpPr txBox="1">
            <a:spLocks noGrp="1"/>
          </p:cNvSpPr>
          <p:nvPr>
            <p:ph type="body" idx="2"/>
          </p:nvPr>
        </p:nvSpPr>
        <p:spPr>
          <a:xfrm>
            <a:off x="6055648" y="6286519"/>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05" name="Shape 205"/>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3" name="Shape 20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202" name="Shape 20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16" name="Shape 216"/>
          <p:cNvSpPr txBox="1">
            <a:spLocks noGrp="1"/>
          </p:cNvSpPr>
          <p:nvPr>
            <p:ph type="body" idx="1"/>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sprawiania drabin należy przestrzegać instrukcji obsługi,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drabina powinna być ustawiona przy ścianie pod kątem 70 +/- 5° do podłoża,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sprawieniu drabiny upewnić się,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że stopy drabiny stoją na stabilnym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podłożu o takiej samej twardości,</a:t>
            </a:r>
          </a:p>
        </p:txBody>
      </p:sp>
      <p:sp>
        <p:nvSpPr>
          <p:cNvPr id="218" name="Shape 218"/>
          <p:cNvSpPr txBox="1">
            <a:spLocks noGrp="1"/>
          </p:cNvSpPr>
          <p:nvPr>
            <p:ph type="body" idx="2"/>
          </p:nvPr>
        </p:nvSpPr>
        <p:spPr>
          <a:xfrm>
            <a:off x="5643569" y="621508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17" name="Shape 217"/>
          <p:cNvSpPr txBox="1">
            <a:spLocks noGrp="1"/>
          </p:cNvSpPr>
          <p:nvPr>
            <p:ph type="body" idx="3"/>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15" name="Shape 21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214" name="Shape 21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20" name="Shape 220"/>
          <p:cNvPicPr preferRelativeResize="0"/>
          <p:nvPr/>
        </p:nvPicPr>
        <p:blipFill rotWithShape="1">
          <a:blip r:embed="rId3">
            <a:alphaModFix/>
          </a:blip>
          <a:srcRect/>
          <a:stretch/>
        </p:blipFill>
        <p:spPr>
          <a:xfrm>
            <a:off x="1142975" y="2928933"/>
            <a:ext cx="1992021" cy="2071701"/>
          </a:xfrm>
          <a:prstGeom prst="rect">
            <a:avLst/>
          </a:prstGeom>
          <a:noFill/>
          <a:ln>
            <a:noFill/>
          </a:ln>
        </p:spPr>
      </p:pic>
      <p:sp>
        <p:nvSpPr>
          <p:cNvPr id="221" name="Shape 221"/>
          <p:cNvSpPr txBox="1"/>
          <p:nvPr/>
        </p:nvSpPr>
        <p:spPr>
          <a:xfrm>
            <a:off x="3500430" y="3214685"/>
            <a:ext cx="4929222" cy="10156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100000"/>
              <a:buFont typeface="Noto Sans Symbols"/>
              <a:buChar char="➢"/>
            </a:pPr>
            <a:r>
              <a:rPr lang="pl-PL" sz="2000" b="0" i="0" u="none" strike="noStrike" cap="none">
                <a:solidFill>
                  <a:schemeClr val="dk1"/>
                </a:solidFill>
                <a:latin typeface="Calibri"/>
                <a:ea typeface="Calibri"/>
                <a:cs typeface="Calibri"/>
                <a:sym typeface="Calibri"/>
              </a:rPr>
              <a:t>wierzchołek drabiny powinien wystawać </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ponad konstrukcję podpieranego elementu	                                               przynajmniej trzy szczeble,</a:t>
            </a:r>
          </a:p>
        </p:txBody>
      </p:sp>
      <p:pic>
        <p:nvPicPr>
          <p:cNvPr id="222" name="Shape 222"/>
          <p:cNvPicPr preferRelativeResize="0"/>
          <p:nvPr/>
        </p:nvPicPr>
        <p:blipFill rotWithShape="1">
          <a:blip r:embed="rId4">
            <a:alphaModFix/>
          </a:blip>
          <a:srcRect/>
          <a:stretch/>
        </p:blipFill>
        <p:spPr>
          <a:xfrm>
            <a:off x="5214942" y="4526239"/>
            <a:ext cx="3071833" cy="196807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31" name="Shape 231"/>
          <p:cNvSpPr txBox="1">
            <a:spLocks noGrp="1"/>
          </p:cNvSpPr>
          <p:nvPr>
            <p:ph type="body" idx="1"/>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zabrania się sprawiania drabin w pobliżu napowietrznych linii energetycznych,</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powinno się przestrzegać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zasady, zawsze chwytając za szczeble nie za bocznice</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oraz gdy lewa ręka sięga po kolejny szczebel to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jednocześnie prawa stopa jest poodnoszona na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kolejny szczebel i tak na zmianę,</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z linią gaśniczą wąż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powinien być ułożony na szczeblach między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nogami a prądownica powinna być przewieszona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przez bark i zwisać na plecach. Nie wolno</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Prądownicy wkładać za pas strażacki.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33" name="Shape 233"/>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a:t>
            </a:r>
          </a:p>
        </p:txBody>
      </p:sp>
      <p:sp>
        <p:nvSpPr>
          <p:cNvPr id="232" name="Shape 232"/>
          <p:cNvSpPr txBox="1">
            <a:spLocks noGrp="1"/>
          </p:cNvSpPr>
          <p:nvPr>
            <p:ph type="body" idx="3"/>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30" name="Shape 23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229" name="Shape 22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35" name="Shape 235"/>
          <p:cNvPicPr preferRelativeResize="0"/>
          <p:nvPr/>
        </p:nvPicPr>
        <p:blipFill rotWithShape="1">
          <a:blip r:embed="rId3">
            <a:alphaModFix/>
          </a:blip>
          <a:srcRect/>
          <a:stretch/>
        </p:blipFill>
        <p:spPr>
          <a:xfrm>
            <a:off x="6357950" y="2285991"/>
            <a:ext cx="1395659" cy="2143115"/>
          </a:xfrm>
          <a:prstGeom prst="rect">
            <a:avLst/>
          </a:prstGeom>
          <a:noFill/>
          <a:ln>
            <a:noFill/>
          </a:ln>
        </p:spPr>
      </p:pic>
      <p:pic>
        <p:nvPicPr>
          <p:cNvPr id="236" name="Shape 236"/>
          <p:cNvPicPr preferRelativeResize="0"/>
          <p:nvPr/>
        </p:nvPicPr>
        <p:blipFill rotWithShape="1">
          <a:blip r:embed="rId4">
            <a:alphaModFix/>
          </a:blip>
          <a:srcRect/>
          <a:stretch/>
        </p:blipFill>
        <p:spPr>
          <a:xfrm>
            <a:off x="6000760" y="4714883"/>
            <a:ext cx="2041696" cy="192882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45" name="Shape 245"/>
          <p:cNvSpPr txBox="1">
            <a:spLocks noGrp="1"/>
          </p:cNvSpPr>
          <p:nvPr>
            <p:ph type="body" idx="1"/>
          </p:nvPr>
        </p:nvSpPr>
        <p:spPr>
          <a:xfrm>
            <a:off x="107504" y="1832843"/>
            <a:ext cx="8921000" cy="488230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akcji należy wchodzić na drabinę w uzbrojeniu osobistym ze zwolnionym zatrzaśnikiem zwróconym frontalnie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stopy drabiny powinny być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zabezpieczone przed przesunięciem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w czasie gdy na drabinie pracują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ratownicy,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linia wężowa podczas prowadzenia działań na drabinie powinna być podczepiona  przy pomocy podpinki wężowej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podpinka powinna być zawsze pod łącznikiem a nie wokół samego węża,</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247" name="Shape 247"/>
          <p:cNvSpPr txBox="1">
            <a:spLocks noGrp="1"/>
          </p:cNvSpPr>
          <p:nvPr>
            <p:ph type="body" idx="2"/>
          </p:nvPr>
        </p:nvSpPr>
        <p:spPr>
          <a:xfrm>
            <a:off x="6055648" y="3929066"/>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a:t>
            </a:r>
          </a:p>
        </p:txBody>
      </p:sp>
      <p:sp>
        <p:nvSpPr>
          <p:cNvPr id="246" name="Shape 24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44" name="Shape 2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243" name="Shape 2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49" name="Shape 249"/>
          <p:cNvPicPr preferRelativeResize="0"/>
          <p:nvPr/>
        </p:nvPicPr>
        <p:blipFill rotWithShape="1">
          <a:blip r:embed="rId3">
            <a:alphaModFix/>
          </a:blip>
          <a:srcRect/>
          <a:stretch/>
        </p:blipFill>
        <p:spPr>
          <a:xfrm>
            <a:off x="4214810" y="2714619"/>
            <a:ext cx="3071833" cy="230387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58" name="Shape 258"/>
          <p:cNvSpPr txBox="1">
            <a:spLocks noGrp="1"/>
          </p:cNvSpPr>
          <p:nvPr>
            <p:ph type="body" idx="1"/>
          </p:nvPr>
        </p:nvSpPr>
        <p:spPr>
          <a:xfrm>
            <a:off x="223000" y="1571612"/>
            <a:ext cx="8921000" cy="528638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dodatkowo za osobą, która operuje prądem wody powinna stać druga podtrzymująca linię wężową,</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prądownicę również należy zamocować podpinką wężową do szczebla tak aby możliwe było swobodne podawanie prądów wody,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zakończeniu gaszenia linię gaśniczą</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należy odwodnić, a następnie prądownicę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przełożyć przez bark i zejść z drabiny,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60" name="Shape 260"/>
          <p:cNvSpPr txBox="1">
            <a:spLocks noGrp="1"/>
          </p:cNvSpPr>
          <p:nvPr>
            <p:ph type="body" idx="2"/>
          </p:nvPr>
        </p:nvSpPr>
        <p:spPr>
          <a:xfrm>
            <a:off x="5929321" y="5072073"/>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a:t>
            </a:r>
          </a:p>
        </p:txBody>
      </p:sp>
      <p:sp>
        <p:nvSpPr>
          <p:cNvPr id="259" name="Shape 259"/>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57" name="Shape 25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256" name="Shape 25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62" name="Shape 262"/>
          <p:cNvPicPr preferRelativeResize="0"/>
          <p:nvPr/>
        </p:nvPicPr>
        <p:blipFill rotWithShape="1">
          <a:blip r:embed="rId3">
            <a:alphaModFix/>
          </a:blip>
          <a:srcRect/>
          <a:stretch/>
        </p:blipFill>
        <p:spPr>
          <a:xfrm>
            <a:off x="4786314" y="3286123"/>
            <a:ext cx="1814840" cy="1714511"/>
          </a:xfrm>
          <a:prstGeom prst="rect">
            <a:avLst/>
          </a:prstGeom>
          <a:noFill/>
          <a:ln>
            <a:noFill/>
          </a:ln>
        </p:spPr>
      </p:pic>
      <p:pic>
        <p:nvPicPr>
          <p:cNvPr id="263" name="Shape 263"/>
          <p:cNvPicPr preferRelativeResize="0"/>
          <p:nvPr/>
        </p:nvPicPr>
        <p:blipFill rotWithShape="1">
          <a:blip r:embed="rId4">
            <a:alphaModFix/>
          </a:blip>
          <a:srcRect/>
          <a:stretch/>
        </p:blipFill>
        <p:spPr>
          <a:xfrm>
            <a:off x="6715139" y="3857628"/>
            <a:ext cx="2143140" cy="2786058"/>
          </a:xfrm>
          <a:prstGeom prst="rect">
            <a:avLst/>
          </a:prstGeom>
          <a:noFill/>
          <a:ln>
            <a:noFill/>
          </a:ln>
        </p:spPr>
      </p:pic>
      <p:sp>
        <p:nvSpPr>
          <p:cNvPr id="264" name="Shape 264"/>
          <p:cNvSpPr txBox="1"/>
          <p:nvPr/>
        </p:nvSpPr>
        <p:spPr>
          <a:xfrm>
            <a:off x="1785917" y="5000635"/>
            <a:ext cx="5000660" cy="1631215"/>
          </a:xfrm>
          <a:prstGeom prst="rect">
            <a:avLst/>
          </a:prstGeom>
          <a:noFill/>
          <a:ln>
            <a:noFill/>
          </a:ln>
        </p:spPr>
        <p:txBody>
          <a:bodyPr lIns="91425" tIns="45700" rIns="91425" bIns="45700" anchor="t" anchorCtr="0">
            <a:noAutofit/>
          </a:bodyPr>
          <a:lstStyle/>
          <a:p>
            <a:pPr marL="438912" marR="0" lvl="0" indent="-324612" algn="l" rtl="0">
              <a:lnSpc>
                <a:spcPct val="100000"/>
              </a:lnSpc>
              <a:spcBef>
                <a:spcPts val="0"/>
              </a:spcBef>
              <a:spcAft>
                <a:spcPts val="0"/>
              </a:spcAft>
              <a:buClr>
                <a:srgbClr val="000000"/>
              </a:buClr>
              <a:buFont typeface="Arial"/>
              <a:buNone/>
            </a:pPr>
            <a:endParaRPr sz="2000" b="0" i="0" u="none" strike="noStrike" cap="none">
              <a:solidFill>
                <a:srgbClr val="000000"/>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można również opuścić prądownicę na dół </a:t>
            </a:r>
            <a:r>
              <a:rPr lang="pl-PL" sz="2000" b="0" i="0" u="none" strike="noStrike" cap="none">
                <a:solidFill>
                  <a:srgbClr val="000000"/>
                </a:solidFill>
                <a:latin typeface="Calibri"/>
                <a:ea typeface="Calibri"/>
                <a:cs typeface="Calibri"/>
                <a:sym typeface="Calibri"/>
              </a:rPr>
              <a:t>wykonując przechwyty wzdłuż węża do momentu</a:t>
            </a:r>
            <a:r>
              <a:rPr lang="pl-PL" sz="2000" b="0" i="1"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zetknięcia prądownicy z podłożem, a następnie </a:t>
            </a:r>
            <a:r>
              <a:rPr lang="pl-PL" sz="2000" b="0" i="0" u="none" strike="noStrike" cap="none">
                <a:solidFill>
                  <a:srgbClr val="000000"/>
                </a:solidFill>
                <a:latin typeface="Calibri"/>
                <a:ea typeface="Calibri"/>
                <a:cs typeface="Calibri"/>
                <a:sym typeface="Calibri"/>
              </a:rPr>
              <a:t>spuścić sam wąż,</a:t>
            </a:r>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73" name="Shape 273"/>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miejsce sprawiania musi być bezpieczne i nie narażające ratowników na spadające przedmioty i elementy konstrukcyjne obiektów objętych pożarem,</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wysunięcia drabiny powyżej 70% przy silnych wiatrach należy stosować dwie linki zabezpieczające, mocując je do wierzchołka drabiny i odciągając je na boki stabilizować położenie drabiny.</a:t>
            </a:r>
          </a:p>
        </p:txBody>
      </p:sp>
      <p:sp>
        <p:nvSpPr>
          <p:cNvPr id="275" name="Shape 2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4" name="Shape 27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2" name="Shape 2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271" name="Shape 2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50" name="Shape 550"/>
          <p:cNvSpPr txBox="1">
            <a:spLocks noGrp="1"/>
          </p:cNvSpPr>
          <p:nvPr>
            <p:ph type="body" idx="1"/>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52" name="Shape 5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51" name="Shape 55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49" name="Shape 5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548" name="Shape 5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54" name="Shape 554"/>
          <p:cNvPicPr preferRelativeResize="0"/>
          <p:nvPr/>
        </p:nvPicPr>
        <p:blipFill rotWithShape="1">
          <a:blip r:embed="rId3">
            <a:alphaModFix/>
          </a:blip>
          <a:srcRect/>
          <a:stretch/>
        </p:blipFill>
        <p:spPr>
          <a:xfrm>
            <a:off x="0" y="1428736"/>
            <a:ext cx="9001155" cy="529408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Shape 5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63" name="Shape 563"/>
          <p:cNvSpPr txBox="1">
            <a:spLocks noGrp="1"/>
          </p:cNvSpPr>
          <p:nvPr>
            <p:ph type="body" idx="1"/>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65" name="Shape 56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4" name="Shape 56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2" name="Shape 5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561" name="Shape 5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67" name="Shape 567"/>
          <p:cNvPicPr preferRelativeResize="0"/>
          <p:nvPr/>
        </p:nvPicPr>
        <p:blipFill rotWithShape="1">
          <a:blip r:embed="rId3">
            <a:alphaModFix/>
          </a:blip>
          <a:srcRect/>
          <a:stretch/>
        </p:blipFill>
        <p:spPr>
          <a:xfrm>
            <a:off x="142843" y="1479648"/>
            <a:ext cx="8858312" cy="537835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Shape 5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76" name="Shape 576"/>
          <p:cNvSpPr txBox="1">
            <a:spLocks noGrp="1"/>
          </p:cNvSpPr>
          <p:nvPr>
            <p:ph type="body" idx="1"/>
          </p:nvPr>
        </p:nvSpPr>
        <p:spPr>
          <a:xfrm>
            <a:off x="2857488" y="1571612"/>
            <a:ext cx="3643337"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78" name="Shape 57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7" name="Shape 577"/>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5" name="Shape 5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574" name="Shape 5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80" name="Shape 580"/>
          <p:cNvPicPr preferRelativeResize="0"/>
          <p:nvPr/>
        </p:nvPicPr>
        <p:blipFill rotWithShape="1">
          <a:blip r:embed="rId3">
            <a:alphaModFix/>
          </a:blip>
          <a:srcRect/>
          <a:stretch/>
        </p:blipFill>
        <p:spPr>
          <a:xfrm>
            <a:off x="1928793" y="1428736"/>
            <a:ext cx="4929222" cy="5429263"/>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89" name="Shape 589"/>
          <p:cNvSpPr txBox="1">
            <a:spLocks noGrp="1"/>
          </p:cNvSpPr>
          <p:nvPr>
            <p:ph type="body" idx="1"/>
          </p:nvPr>
        </p:nvSpPr>
        <p:spPr>
          <a:xfrm>
            <a:off x="1285851" y="1571612"/>
            <a:ext cx="6286544"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91" name="Shape 59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90" name="Shape 590"/>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88" name="Shape 5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587" name="Shape 58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93" name="Shape 593"/>
          <p:cNvPicPr preferRelativeResize="0"/>
          <p:nvPr/>
        </p:nvPicPr>
        <p:blipFill rotWithShape="1">
          <a:blip r:embed="rId3">
            <a:alphaModFix/>
          </a:blip>
          <a:srcRect/>
          <a:stretch/>
        </p:blipFill>
        <p:spPr>
          <a:xfrm>
            <a:off x="1142975" y="1428736"/>
            <a:ext cx="6822687"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6" name="Shape 146"/>
          <p:cNvSpPr txBox="1">
            <a:spLocks noGrp="1"/>
          </p:cNvSpPr>
          <p:nvPr>
            <p:ph idx="1"/>
          </p:nvPr>
        </p:nvSpPr>
        <p:spPr>
          <a:xfrm>
            <a:off x="457200" y="1571612"/>
            <a:ext cx="8229600" cy="5286387"/>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słupkowa – </a:t>
            </a:r>
            <a:r>
              <a:rPr lang="pl-PL" sz="2000" b="0" i="0" u="none" strike="noStrike" cap="none">
                <a:solidFill>
                  <a:schemeClr val="dk1"/>
                </a:solidFill>
                <a:latin typeface="Calibri"/>
                <a:ea typeface="Calibri"/>
                <a:cs typeface="Calibri"/>
                <a:sym typeface="Calibri"/>
              </a:rPr>
              <a:t>drabina z zamocowanymi zawiasowo szczeblami, pozwalającymi na złożenie bocznic ze sobą.</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nasadkowa – </a:t>
            </a:r>
            <a:r>
              <a:rPr lang="pl-PL" sz="2000" b="0" i="0" u="none" strike="noStrike" cap="none">
                <a:solidFill>
                  <a:schemeClr val="dk1"/>
                </a:solidFill>
                <a:latin typeface="Calibri"/>
                <a:ea typeface="Calibri"/>
                <a:cs typeface="Calibri"/>
                <a:sym typeface="Calibri"/>
              </a:rPr>
              <a:t>drabina składająca się z kilku przęseł, które można łączyć ze sobą za pośrednictwem specjalnych uchwytów, lecz długość jej można zmieniać tylko przez dołączenie całego przęsła.</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dachowa – </a:t>
            </a:r>
            <a:r>
              <a:rPr lang="pl-PL" sz="2000" b="0" i="0" u="none" strike="noStrike" cap="none">
                <a:solidFill>
                  <a:schemeClr val="dk1"/>
                </a:solidFill>
                <a:latin typeface="Calibri"/>
                <a:ea typeface="Calibri"/>
                <a:cs typeface="Calibri"/>
                <a:sym typeface="Calibri"/>
              </a:rPr>
              <a:t>drabina stosowana do wchodzenia po zewnętrznej stronie dachu, z hakiem do zaczepiania o krawędź dachu.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jednoczęściowa – </a:t>
            </a:r>
            <a:r>
              <a:rPr lang="pl-PL" sz="2000" b="0" i="0" u="none" strike="noStrike" cap="none">
                <a:solidFill>
                  <a:schemeClr val="dk1"/>
                </a:solidFill>
                <a:latin typeface="Calibri"/>
                <a:ea typeface="Calibri"/>
                <a:cs typeface="Calibri"/>
                <a:sym typeface="Calibri"/>
              </a:rPr>
              <a:t>drabina składająca się tylko z jednego przęsła</a:t>
            </a:r>
            <a:r>
              <a:rPr lang="pl-PL" sz="2000" b="1" i="0" u="none" strike="noStrike" cap="none">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Obecnie obowiązująca norma  </a:t>
            </a:r>
            <a:r>
              <a:rPr lang="pl-PL" sz="2000" b="1" i="0" u="none" strike="noStrike" cap="none">
                <a:solidFill>
                  <a:srgbClr val="FF0000"/>
                </a:solidFill>
                <a:latin typeface="Calibri"/>
                <a:ea typeface="Calibri"/>
                <a:cs typeface="Calibri"/>
                <a:sym typeface="Calibri"/>
              </a:rPr>
              <a:t>ZABRANIA!!!  </a:t>
            </a:r>
            <a:r>
              <a:rPr lang="pl-PL" sz="2000" b="1" i="0" u="none" strike="noStrike" cap="none">
                <a:solidFill>
                  <a:schemeClr val="dk1"/>
                </a:solidFill>
                <a:latin typeface="Calibri"/>
                <a:ea typeface="Calibri"/>
                <a:cs typeface="Calibri"/>
                <a:sym typeface="Calibri"/>
              </a:rPr>
              <a:t>sprawiania jakiegokolwiek typu drabiny jako wolnostojącej. Drążki podporowe będące na wyposażeniu niektórych typów drabin służą tylko i wyłącznie do sprawiania drabiny oraz do stabilizacji drabiny pracującej w podparciu.</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147" name="Shape 147"/>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4</a:t>
            </a:fld>
            <a:endParaRPr lang="pl-PL" sz="1200" b="0" i="0" u="none" strike="noStrike" cap="none">
              <a:solidFill>
                <a:srgbClr val="414141"/>
              </a:solidFill>
              <a:latin typeface="Calibri"/>
              <a:ea typeface="Calibri"/>
              <a:cs typeface="Calibri"/>
              <a:sym typeface="Calibri"/>
            </a:endParaRPr>
          </a:p>
        </p:txBody>
      </p:sp>
      <p:sp>
        <p:nvSpPr>
          <p:cNvPr id="145" name="Shape 145"/>
          <p:cNvSpPr txBox="1">
            <a:spLocks noGrp="1"/>
          </p:cNvSpPr>
          <p:nvPr>
            <p:ph type="title"/>
          </p:nvPr>
        </p:nvSpPr>
        <p:spPr>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smtClean="0"/>
              <a:t>Rodzaje</a:t>
            </a:r>
            <a:r>
              <a:rPr lang="pl-PL" sz="3200" b="1" i="0" u="none" strike="noStrike" cap="none" dirty="0" smtClean="0">
                <a:solidFill>
                  <a:srgbClr val="FFC700"/>
                </a:solidFill>
                <a:latin typeface="Calibri"/>
                <a:ea typeface="Calibri"/>
                <a:cs typeface="Calibri"/>
                <a:sym typeface="Calibri"/>
              </a:rPr>
              <a:t> drabin pożarniczych</a:t>
            </a:r>
            <a:br>
              <a:rPr lang="pl-PL" sz="3200" b="1" i="0" u="none" strike="noStrike" cap="none" dirty="0" smtClean="0">
                <a:solidFill>
                  <a:srgbClr val="FFC700"/>
                </a:solidFill>
                <a:latin typeface="Calibri"/>
                <a:ea typeface="Calibri"/>
                <a:cs typeface="Calibri"/>
                <a:sym typeface="Calibri"/>
              </a:rPr>
            </a:br>
            <a:r>
              <a:rPr lang="pl-PL" sz="3200" b="1" i="0" u="none" strike="noStrike" cap="none" dirty="0" smtClean="0">
                <a:solidFill>
                  <a:srgbClr val="FFC700"/>
                </a:solidFill>
                <a:latin typeface="Calibri"/>
                <a:ea typeface="Calibri"/>
                <a:cs typeface="Calibri"/>
                <a:sym typeface="Calibri"/>
              </a:rPr>
              <a:t> i ich przeznaczenie</a:t>
            </a:r>
            <a:endParaRPr lang="pl-PL" sz="32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Kontrola bieżąca drabin</a:t>
            </a:r>
          </a:p>
        </p:txBody>
      </p:sp>
      <p:sp>
        <p:nvSpPr>
          <p:cNvPr id="602" name="Shape 602"/>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Kontrolę bieżącą należy przeprowadzić po każdym użyciu drabiny.         Kontrola polega na oględzinach wszystkich elementów konstrukcyjnych drabiny.</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Stwierdzone usterki należy zapisać w protokole z oględzin, wycofać drabinę     z użytkowania  i natychmiast konsultować z uprawnionym serwisem, bo tylko dostawca lub uprawniony serwis ma prawo podjąć decyzję co do dalszego użytkowania, uszkodzonej drabiny.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sng"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UWAGA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Zabrania się dokonywania samodzielnych napraw, czy przeróbek w użytkowanych drabinach.  </a:t>
            </a:r>
          </a:p>
        </p:txBody>
      </p:sp>
      <p:sp>
        <p:nvSpPr>
          <p:cNvPr id="604" name="Shape 60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3" name="Shape 60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1" name="Shape 60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600" name="Shape 60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Shape 62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26" name="Shape 626"/>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Po każdorazowym użyciu drabiny należy oczyścić ją postępując zgodnie               z instrukcją obsługi.</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Do czyszczenia stosować tylko łagodne środki czyszczące. Po umyciu                   i wysuszeniu należy zabezpieczyć elementy narażone na korozję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Elementy współpracujące ze sobą podczas wysuwania górnych przęseł o ile producent nie zalecił innego postępowania można przesmarować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drabiny D10W należy przetrzeć sproszkowanym grafitem rowki prowadnic górnego przęsła. We wszystkich drabinach drewnianych należy uzupełnić uszkodzoną powłokę lakierniczą aby zapobiec deformacji elementów drabiny na skutek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628" name="Shape 62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27" name="Shape 627"/>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25" name="Shape 62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624" name="Shape 62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Shape 63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38" name="Shape 638"/>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Drabiny przechowywać w pozycji pionowej,  w stanie zsuniętym (drabiny wysuwane).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przechowywania drabin w pozycji poziomej drabina                 nie powinna leżeć bezpośrednio na podłożu tylko powinna by podparta           co najmniej w trzech miejscach.  Podparcie drabiny w trzech miejscach dotyczy również drabiny przechowywanej w pozycji wiszącej.</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 drewnianych należy unikać miejsc nasłonecznionych oraz narażonych na działanie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640" name="Shape 64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39" name="Shape 639"/>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37" name="Shape 6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sp>
        <p:nvSpPr>
          <p:cNvPr id="636" name="Shape 63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Shape 6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87" name="Shape 687"/>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Kolejny praktycznym wykorzystaniem drabiny nasadkowej, jest jej użycie jako doraźnego zbiornika na wodę, do celów dekontaminacyjnych lub do zebrania wyciekającej cieczy z uszkodzonej cysterny lub instalacji (fot. 1.). Trzeba użyć do tego celu 4 przęseł, układając je bokiem oraz przeciwnymi stronami (fot. 2.).  Łączenie wszystkich przęseł dla uzyskania sztywności systemu odbywa się za pomocą strażackiej linki ratowniczej lub doraźnie przy pomocy taśm klejących (fot. 3. i 4.).</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Następnie będziemy musieli użyć brezentu od zbiornika brezentowego na wodę gaśniczą, który założymy na połączone przęsła. Lepszym jednak sposobem jest wykorzystanie mocnej folii lub materiału PLAN (plandekowy) jaki jest wykorzystywany do reklam lub naczep samochodów ciężarowych.</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689" name="Shape 6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88" name="Shape 68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86" name="Shape 6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685" name="Shape 6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Shape 69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99" name="Shape 699"/>
          <p:cNvSpPr txBox="1">
            <a:spLocks noGrp="1"/>
          </p:cNvSpPr>
          <p:nvPr>
            <p:ph type="body" idx="1"/>
          </p:nvPr>
        </p:nvSpPr>
        <p:spPr>
          <a:xfrm>
            <a:off x="1714480" y="1832843"/>
            <a:ext cx="1857388" cy="2239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01" name="Shape 70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00" name="Shape 700"/>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98" name="Shape 69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697" name="Shape 69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703" name="Shape 703"/>
          <p:cNvPicPr preferRelativeResize="0"/>
          <p:nvPr/>
        </p:nvPicPr>
        <p:blipFill rotWithShape="1">
          <a:blip r:embed="rId3">
            <a:alphaModFix/>
          </a:blip>
          <a:srcRect/>
          <a:stretch/>
        </p:blipFill>
        <p:spPr>
          <a:xfrm>
            <a:off x="142843" y="1428736"/>
            <a:ext cx="4572031" cy="3196570"/>
          </a:xfrm>
          <a:prstGeom prst="rect">
            <a:avLst/>
          </a:prstGeom>
          <a:noFill/>
          <a:ln>
            <a:noFill/>
          </a:ln>
        </p:spPr>
      </p:pic>
      <p:pic>
        <p:nvPicPr>
          <p:cNvPr id="704" name="Shape 704"/>
          <p:cNvPicPr preferRelativeResize="0"/>
          <p:nvPr/>
        </p:nvPicPr>
        <p:blipFill rotWithShape="1">
          <a:blip r:embed="rId4">
            <a:alphaModFix/>
          </a:blip>
          <a:srcRect/>
          <a:stretch/>
        </p:blipFill>
        <p:spPr>
          <a:xfrm>
            <a:off x="4786314" y="3071808"/>
            <a:ext cx="4357685" cy="324615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Shape 7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13" name="Shape 713"/>
          <p:cNvSpPr txBox="1">
            <a:spLocks noGrp="1"/>
          </p:cNvSpPr>
          <p:nvPr>
            <p:ph type="body" idx="1"/>
          </p:nvPr>
        </p:nvSpPr>
        <p:spPr>
          <a:xfrm>
            <a:off x="3071801" y="2143116"/>
            <a:ext cx="956042" cy="7143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15" name="Shape 71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14" name="Shape 71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12" name="Shape 7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711" name="Shape 71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717" name="Shape 717"/>
          <p:cNvPicPr preferRelativeResize="0"/>
          <p:nvPr/>
        </p:nvPicPr>
        <p:blipFill rotWithShape="1">
          <a:blip r:embed="rId3">
            <a:alphaModFix/>
          </a:blip>
          <a:srcRect/>
          <a:stretch/>
        </p:blipFill>
        <p:spPr>
          <a:xfrm>
            <a:off x="4643437" y="3848100"/>
            <a:ext cx="4371974" cy="3009899"/>
          </a:xfrm>
          <a:prstGeom prst="rect">
            <a:avLst/>
          </a:prstGeom>
          <a:noFill/>
          <a:ln>
            <a:noFill/>
          </a:ln>
        </p:spPr>
      </p:pic>
      <p:pic>
        <p:nvPicPr>
          <p:cNvPr id="718" name="Shape 718"/>
          <p:cNvPicPr preferRelativeResize="0"/>
          <p:nvPr/>
        </p:nvPicPr>
        <p:blipFill rotWithShape="1">
          <a:blip r:embed="rId4">
            <a:alphaModFix/>
          </a:blip>
          <a:srcRect/>
          <a:stretch/>
        </p:blipFill>
        <p:spPr>
          <a:xfrm>
            <a:off x="142843" y="1500174"/>
            <a:ext cx="4476749" cy="3000375"/>
          </a:xfrm>
          <a:prstGeom prst="rect">
            <a:avLst/>
          </a:prstGeom>
          <a:noFill/>
          <a:ln>
            <a:noFill/>
          </a:ln>
        </p:spPr>
      </p:pic>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Shape 72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27" name="Shape 727"/>
          <p:cNvSpPr txBox="1">
            <a:spLocks noGrp="1"/>
          </p:cNvSpPr>
          <p:nvPr>
            <p:ph type="body" idx="1"/>
          </p:nvPr>
        </p:nvSpPr>
        <p:spPr>
          <a:xfrm>
            <a:off x="142843" y="1500174"/>
            <a:ext cx="8858312"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Ciekawym sposobem wykorzystania przęseł nasadki jest sfera ratownictwa drogowego, gdzie w tym przypadku można użyć jej przęsła do stabilizacji pojazdu leżącego na boku, w zastępstwie dostępnych na rynku podpór mechanicznych, np. typu StabFast firmy Weber-Hydraulik.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Nasadka podłożona jest pod koło (podstawą lub górą) z zachowanym kątem    około 45°, a następnie przywiązana od podstawy do koła poniżej, co pozwala na jej zastępcze wykorzystanie jako systemu stabilizującego samochód osobowy.</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729" name="Shape 72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28" name="Shape 72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26" name="Shape 72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725" name="Shape 72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731" name="Shape 731"/>
          <p:cNvPicPr preferRelativeResize="0"/>
          <p:nvPr/>
        </p:nvPicPr>
        <p:blipFill rotWithShape="1">
          <a:blip r:embed="rId3">
            <a:alphaModFix/>
          </a:blip>
          <a:srcRect/>
          <a:stretch/>
        </p:blipFill>
        <p:spPr>
          <a:xfrm>
            <a:off x="214282" y="3800475"/>
            <a:ext cx="3857652" cy="3057525"/>
          </a:xfrm>
          <a:prstGeom prst="rect">
            <a:avLst/>
          </a:prstGeom>
          <a:noFill/>
          <a:ln>
            <a:noFill/>
          </a:ln>
        </p:spPr>
      </p:pic>
      <p:pic>
        <p:nvPicPr>
          <p:cNvPr id="732" name="Shape 732"/>
          <p:cNvPicPr preferRelativeResize="0"/>
          <p:nvPr/>
        </p:nvPicPr>
        <p:blipFill rotWithShape="1">
          <a:blip r:embed="rId4">
            <a:alphaModFix/>
          </a:blip>
          <a:srcRect/>
          <a:stretch/>
        </p:blipFill>
        <p:spPr>
          <a:xfrm>
            <a:off x="4714876" y="3857628"/>
            <a:ext cx="4286280" cy="298832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Shape 155"/>
          <p:cNvSpPr txBox="1">
            <a:spLocks noGrp="1"/>
          </p:cNvSpPr>
          <p:nvPr>
            <p:ph idx="1"/>
          </p:nvPr>
        </p:nvSpPr>
        <p:spPr>
          <a:xfrm>
            <a:off x="457200" y="1500174"/>
            <a:ext cx="8229600" cy="5357825"/>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Stosowane w kraju drabiny przenośne są wykonywane z:</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a:solidFill>
                  <a:schemeClr val="dk1"/>
                </a:solidFill>
                <a:latin typeface="Calibri"/>
                <a:ea typeface="Calibri"/>
                <a:cs typeface="Calibri"/>
                <a:sym typeface="Calibri"/>
              </a:rPr>
              <a:t>drewna</a:t>
            </a:r>
            <a:r>
              <a:rPr lang="pl-PL" sz="2000" b="1" i="0" u="none" strike="noStrike" cap="none">
                <a:solidFill>
                  <a:schemeClr val="dk1"/>
                </a:solidFill>
                <a:latin typeface="Calibri"/>
                <a:ea typeface="Calibri"/>
                <a:cs typeface="Calibri"/>
                <a:sym typeface="Calibri"/>
              </a:rPr>
              <a:t> </a:t>
            </a:r>
            <a:r>
              <a:rPr lang="pl-PL" sz="2000" b="1" i="1" u="none" strike="noStrike" cap="none">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a:solidFill>
                  <a:schemeClr val="dk1"/>
                </a:solidFill>
                <a:latin typeface="Calibri"/>
                <a:ea typeface="Calibri"/>
                <a:cs typeface="Calibri"/>
                <a:sym typeface="Calibri"/>
              </a:rPr>
              <a:t>stopów aluminium.</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000" b="1" i="0" u="sng" strike="noStrike" cap="none">
                <a:solidFill>
                  <a:schemeClr val="dk1"/>
                </a:solidFill>
                <a:latin typeface="Calibri"/>
                <a:ea typeface="Calibri"/>
                <a:cs typeface="Calibri"/>
                <a:sym typeface="Calibri"/>
              </a:rPr>
              <a:t>Z drewna</a:t>
            </a:r>
            <a:r>
              <a:rPr lang="pl-PL" sz="2000" b="1" i="0" u="none" strike="noStrike" cap="none">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 słupkowe,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dachowe.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sng" strike="noStrike" cap="none">
                <a:solidFill>
                  <a:schemeClr val="dk1"/>
                </a:solidFill>
                <a:latin typeface="Calibri"/>
                <a:ea typeface="Calibri"/>
                <a:cs typeface="Calibri"/>
                <a:sym typeface="Calibri"/>
              </a:rPr>
              <a:t>Ze stopów aluminium</a:t>
            </a:r>
            <a:r>
              <a:rPr lang="pl-PL" sz="2000" b="1" i="0" u="none" strike="noStrike" cap="none">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 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dachowe,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hakowe.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156" name="Shape 156"/>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54" name="Shape 154"/>
          <p:cNvSpPr txBox="1">
            <a:spLocks noGrp="1"/>
          </p:cNvSpPr>
          <p:nvPr>
            <p:ph type="title"/>
          </p:nvPr>
        </p:nvSpPr>
        <p:spPr>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dirty="0">
                <a:solidFill>
                  <a:srgbClr val="FFC700"/>
                </a:solidFill>
                <a:latin typeface="Calibri"/>
                <a:ea typeface="Calibri"/>
                <a:cs typeface="Calibri"/>
                <a:sym typeface="Calibri"/>
              </a:rPr>
              <a:t>Budowa </a:t>
            </a:r>
            <a:r>
              <a:rPr lang="pl-PL" sz="3200" dirty="0" smtClean="0"/>
              <a:t>poszczególnych typów drabin pożarniczych przenośnych</a:t>
            </a:r>
            <a:endParaRPr lang="pl-PL" sz="3200" b="1" i="0" u="none" strike="noStrike" cap="none" dirty="0">
              <a:solidFill>
                <a:srgbClr val="FFC700"/>
              </a:solidFill>
              <a:latin typeface="Calibri"/>
              <a:ea typeface="Calibri"/>
              <a:cs typeface="Calibri"/>
              <a:sym typeface="Calibri"/>
            </a:endParaRPr>
          </a:p>
        </p:txBody>
      </p:sp>
      <p:sp>
        <p:nvSpPr>
          <p:cNvPr id="157" name="Shape 15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5" name="Shape 165"/>
          <p:cNvSpPr txBox="1">
            <a:spLocks noGrp="1"/>
          </p:cNvSpPr>
          <p:nvPr>
            <p:ph idx="1"/>
          </p:nvPr>
        </p:nvSpPr>
        <p:spPr>
          <a:xfrm>
            <a:off x="457200" y="1493291"/>
            <a:ext cx="8229600" cy="5072096"/>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Drabiny posiadają:</a:t>
            </a:r>
          </a:p>
          <a:p>
            <a:pPr marL="438912" marR="0" lvl="0" indent="-172212" algn="l" rtl="0">
              <a:lnSpc>
                <a:spcPct val="100000"/>
              </a:lnSpc>
              <a:spcBef>
                <a:spcPts val="0"/>
              </a:spcBef>
              <a:spcAft>
                <a:spcPts val="0"/>
              </a:spcAft>
              <a:buClr>
                <a:schemeClr val="accent1"/>
              </a:buClr>
              <a:buSzPct val="25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bocznice,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szczeble,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ściągacze metalowe zwykłe (drabiny drewniane),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metalowe okucia (drabiny drewniane),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Charakteryzują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 ciężarem,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niewielkimi gabarytami,</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prosta obsługą,</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smtClean="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możliwością  sprawienia w każdym niemal miejscu,</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smtClean="0">
                <a:solidFill>
                  <a:schemeClr val="dk1"/>
                </a:solidFill>
                <a:latin typeface="Calibri"/>
                <a:ea typeface="Calibri"/>
                <a:cs typeface="Calibri"/>
                <a:sym typeface="Calibri"/>
              </a:rPr>
              <a:t>   Nastąpiło </a:t>
            </a:r>
            <a:r>
              <a:rPr lang="pl-PL" sz="2000" b="1" i="0" u="none" strike="noStrike" cap="none" dirty="0">
                <a:solidFill>
                  <a:schemeClr val="dk1"/>
                </a:solidFill>
                <a:latin typeface="Calibri"/>
                <a:ea typeface="Calibri"/>
                <a:cs typeface="Calibri"/>
                <a:sym typeface="Calibri"/>
              </a:rPr>
              <a:t>zróżnicowanie w tzw. „kroku strażaka”, czyli odległości między szczeblami; do niedawna była jedna wartość i wynosiła 320 mm. Obecnie waha się od 250 mm do 320 mm i  jest zależna od producenta.</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166" name="Shape 166"/>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164" name="Shape 164"/>
          <p:cNvSpPr txBox="1">
            <a:spLocks noGrp="1"/>
          </p:cNvSpPr>
          <p:nvPr>
            <p:ph type="title"/>
          </p:nvPr>
        </p:nvSpPr>
        <p:spPr>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smtClean="0"/>
              <a:t>Budowa poszczególnych typów drabin pożarniczych przenośnych</a:t>
            </a:r>
            <a:endParaRPr lang="pl-PL" sz="3200" b="1" i="0" u="none" strike="noStrike" cap="none" dirty="0">
              <a:solidFill>
                <a:srgbClr val="FFC700"/>
              </a:solidFill>
              <a:latin typeface="Calibri"/>
              <a:ea typeface="Calibri"/>
              <a:cs typeface="Calibri"/>
              <a:sym typeface="Calibri"/>
            </a:endParaRPr>
          </a:p>
        </p:txBody>
      </p:sp>
      <p:sp>
        <p:nvSpPr>
          <p:cNvPr id="167" name="Shape 16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412" name="Shape 412"/>
          <p:cNvSpPr txBox="1">
            <a:spLocks noGrp="1"/>
          </p:cNvSpPr>
          <p:nvPr>
            <p:ph type="body" idx="1"/>
          </p:nvPr>
        </p:nvSpPr>
        <p:spPr>
          <a:xfrm>
            <a:off x="3786182" y="1928801"/>
            <a:ext cx="2071701" cy="4500570"/>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14" name="Shape 4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3" name="Shape 41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1" name="Shape 4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410" name="Shape 4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16" name="Shape 416"/>
          <p:cNvPicPr preferRelativeResize="0"/>
          <p:nvPr/>
        </p:nvPicPr>
        <p:blipFill rotWithShape="1">
          <a:blip r:embed="rId3">
            <a:alphaModFix/>
          </a:blip>
          <a:srcRect/>
          <a:stretch/>
        </p:blipFill>
        <p:spPr>
          <a:xfrm>
            <a:off x="2428859" y="1571612"/>
            <a:ext cx="3857652" cy="528638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txBox="1">
            <a:spLocks noGrp="1"/>
          </p:cNvSpPr>
          <p:nvPr>
            <p:ph type="title"/>
          </p:nvPr>
        </p:nvSpPr>
        <p:spPr>
          <a:xfrm>
            <a:off x="914400" y="142852"/>
            <a:ext cx="7872442" cy="1251062"/>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284" name="Shape 284"/>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283" name="Shape 283"/>
          <p:cNvSpPr txBox="1">
            <a:spLocks noGrp="1"/>
          </p:cNvSpPr>
          <p:nvPr>
            <p:ph sz="quarter" idx="13"/>
          </p:nvPr>
        </p:nvSpPr>
        <p:spPr>
          <a:xfrm>
            <a:off x="357158" y="1500174"/>
            <a:ext cx="4138640" cy="5143535"/>
          </a:xfrm>
          <a:prstGeom prst="rect">
            <a:avLst/>
          </a:prstGeom>
          <a:noFill/>
          <a:ln>
            <a:noFill/>
          </a:ln>
        </p:spPr>
        <p:txBody>
          <a:bodyPr lIns="54850" tIns="91425" rIns="91425" bIns="45700" anchor="t" anchorCtr="0">
            <a:noAutofit/>
          </a:bodyPr>
          <a:lstStyle/>
          <a:p>
            <a:pPr marL="438912" marR="0" lvl="0" indent="-184912" algn="l" rtl="0">
              <a:lnSpc>
                <a:spcPct val="10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    </a:t>
            </a:r>
            <a:r>
              <a:rPr lang="pl-PL" sz="2400" b="1" i="0" u="none" strike="noStrike" cap="none">
                <a:solidFill>
                  <a:schemeClr val="dk1"/>
                </a:solidFill>
                <a:latin typeface="Calibri"/>
                <a:ea typeface="Calibri"/>
                <a:cs typeface="Calibri"/>
                <a:sym typeface="Calibri"/>
              </a:rPr>
              <a:t>Drabina słupkowa D 3,1</a:t>
            </a:r>
          </a:p>
          <a:p>
            <a:pPr marL="438912" marR="0" lvl="0" indent="-184912" algn="l" rtl="0">
              <a:lnSpc>
                <a:spcPct val="100000"/>
              </a:lnSpc>
              <a:spcBef>
                <a:spcPts val="0"/>
              </a:spcBef>
              <a:spcAft>
                <a:spcPts val="0"/>
              </a:spcAft>
              <a:buClr>
                <a:schemeClr val="accent1"/>
              </a:buClr>
              <a:buSzPct val="25000"/>
              <a:buFont typeface="Noto Sans Symbols"/>
              <a:buNone/>
            </a:pPr>
            <a:r>
              <a:rPr lang="pl-PL" sz="1050" b="0" i="0" u="none" strike="noStrike" cap="none">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050" b="1" i="0" u="none" strike="noStrike" cap="none">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Drabina dostępna – jednoosobowa.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Drabina składa się z jednego przęsła. </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Bocznice drabiny wykonano z drewna sosnowego.</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Szczeble wykonane z drewna bukowego    w przekroju posiadają kształt prostokąta.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Masa drabiny wynosi 9,77 kg.</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Długość drabiny rozłożonej 2972  mm.</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Długość transportowa  3230 mm.</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Ilość szczebli – 9 szt. </a:t>
            </a:r>
          </a:p>
        </p:txBody>
      </p:sp>
      <p:sp>
        <p:nvSpPr>
          <p:cNvPr id="285" name="Shape 2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87" name="Shape 287"/>
          <p:cNvPicPr preferRelativeResize="0"/>
          <p:nvPr/>
        </p:nvPicPr>
        <p:blipFill rotWithShape="1">
          <a:blip r:embed="rId3">
            <a:alphaModFix/>
          </a:blip>
          <a:srcRect/>
          <a:stretch/>
        </p:blipFill>
        <p:spPr>
          <a:xfrm>
            <a:off x="5143503" y="1714488"/>
            <a:ext cx="1398279" cy="4714883"/>
          </a:xfrm>
          <a:prstGeom prst="rect">
            <a:avLst/>
          </a:prstGeom>
          <a:noFill/>
          <a:ln>
            <a:noFill/>
          </a:ln>
        </p:spPr>
      </p:pic>
      <p:pic>
        <p:nvPicPr>
          <p:cNvPr id="288" name="Shape 288"/>
          <p:cNvPicPr preferRelativeResize="0"/>
          <p:nvPr/>
        </p:nvPicPr>
        <p:blipFill rotWithShape="1">
          <a:blip r:embed="rId4">
            <a:alphaModFix/>
          </a:blip>
          <a:srcRect/>
          <a:stretch/>
        </p:blipFill>
        <p:spPr>
          <a:xfrm>
            <a:off x="6929453" y="1714488"/>
            <a:ext cx="1145108" cy="471923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297" name="Shape 297"/>
          <p:cNvSpPr txBox="1">
            <a:spLocks noGrp="1"/>
          </p:cNvSpPr>
          <p:nvPr>
            <p:ph type="body" idx="1"/>
          </p:nvPr>
        </p:nvSpPr>
        <p:spPr>
          <a:xfrm>
            <a:off x="107504" y="1571612"/>
            <a:ext cx="8921000"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Należy pamiętać, że w straży pożarnej używane są również drabiny słupkowe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masa drabiny – 7 kg,</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drabiny rozłożonej – 2840 mm,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3100 mm (stąd nazwa D 3,1),</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 8 szt.,</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8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wejścia przez okna do budynków parterowych na niskie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budowania przejścia po kruchym lodzie.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Zabrania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ewakuacji (znoszenie rannych itp.),</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działań ratowniczych.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99" name="Shape 29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8" name="Shape 29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6" name="Shape 2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295" name="Shape 2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ształt fali">
  <a:themeElements>
    <a:clrScheme name="Kształt fal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Kształt fal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ształt fal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1_Kształt fali">
  <a:themeElements>
    <a:clrScheme name="Kształt fal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Kształt fal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ształt fal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2709</Words>
  <Application>Microsoft Office PowerPoint</Application>
  <PresentationFormat>Pokaz na ekranie (4:3)</PresentationFormat>
  <Paragraphs>567</Paragraphs>
  <Slides>46</Slides>
  <Notes>46</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46</vt:i4>
      </vt:variant>
    </vt:vector>
  </HeadingPairs>
  <TitlesOfParts>
    <vt:vector size="55" baseType="lpstr">
      <vt:lpstr>Arial</vt:lpstr>
      <vt:lpstr>Noto Sans Symbols</vt:lpstr>
      <vt:lpstr>Times New Roman</vt:lpstr>
      <vt:lpstr>Arial Black</vt:lpstr>
      <vt:lpstr>Candara</vt:lpstr>
      <vt:lpstr>Calibri</vt:lpstr>
      <vt:lpstr>Symbol</vt:lpstr>
      <vt:lpstr>Kształt fali</vt:lpstr>
      <vt:lpstr>1_Kształt fali</vt:lpstr>
      <vt:lpstr>TEMAT 5:  Drabiny pożarnicze przenośne</vt:lpstr>
      <vt:lpstr>MATERIAŁ NAUCZANIA</vt:lpstr>
      <vt:lpstr>Rodzaje drabin pożarniczych  i ich przeznaczenie</vt:lpstr>
      <vt:lpstr>Rodzaje drabin pożarniczych  i ich przeznaczenie</vt:lpstr>
      <vt:lpstr>Budowa poszczególnych typów drabin pożarniczych przenośnych</vt:lpstr>
      <vt:lpstr>Budowa poszczególnych typów drabin pożarniczych przenośnych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Dozwolony sposób użycia oraz maksymalna liczba osób mogąca jednocześnie przebywać na drabinie</vt:lpstr>
      <vt:lpstr>Dozwolony sposób użycia oraz maksymalna liczba osób mogąca jednocześnie przebywać na drabinie</vt:lpstr>
      <vt:lpstr>Drabiny z drążkami podporowymi</vt:lpstr>
      <vt:lpstr>Podstawowe wymagania BHP podczas sprawiania drabin</vt:lpstr>
      <vt:lpstr>Podstawowe wymagania BHP podczas sprawiania drabin</vt:lpstr>
      <vt:lpstr>Podstawowe wymagania BHP podczas sprawiania drabin</vt:lpstr>
      <vt:lpstr>Podstawowe wymagania BHP podczas sprawiania drabin</vt:lpstr>
      <vt:lpstr>Podstawowe wymagania BHP podczas sprawiania drabin</vt:lpstr>
      <vt:lpstr>Zasadnicze fazy sprawiania drabin  z drążkami podporowymi </vt:lpstr>
      <vt:lpstr>Zasadnicze fazy sprawiania drabin  z drążkami podporowymi </vt:lpstr>
      <vt:lpstr>Zasadnicze fazy sprawiania drabin  z drążkami podporowymi </vt:lpstr>
      <vt:lpstr>Zasadnicze fazy sprawiania drabin  z drążkami podporowymi </vt:lpstr>
      <vt:lpstr>Kontrola bieżąca drabin</vt:lpstr>
      <vt:lpstr>Konserwacja i przechowywanie drabin</vt:lpstr>
      <vt:lpstr>Konserwacja i przechowywanie drabin</vt:lpstr>
      <vt:lpstr>Praktyczne wykorzystanie drabiny nasadkowej DN 2,73</vt:lpstr>
      <vt:lpstr>Praktyczne wykorzystanie drabiny nasadkowej DN 2,73</vt:lpstr>
      <vt:lpstr>Praktyczne wykorzystanie drabiny nasadkowej DN 2,73</vt:lpstr>
      <vt:lpstr>Praktyczne wykorzystanie drabiny nasadkowej DN 2,73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5:  Drabiny Pożarnicze</dc:title>
  <dc:creator>kppspgr</dc:creator>
  <cp:lastModifiedBy>Admin</cp:lastModifiedBy>
  <cp:revision>17</cp:revision>
  <dcterms:modified xsi:type="dcterms:W3CDTF">2017-11-17T13:19:07Z</dcterms:modified>
</cp:coreProperties>
</file>