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97" r:id="rId3"/>
    <p:sldId id="313" r:id="rId4"/>
    <p:sldId id="314" r:id="rId5"/>
    <p:sldId id="308" r:id="rId6"/>
    <p:sldId id="299" r:id="rId7"/>
    <p:sldId id="315" r:id="rId8"/>
    <p:sldId id="318" r:id="rId9"/>
    <p:sldId id="316" r:id="rId10"/>
    <p:sldId id="317" r:id="rId11"/>
    <p:sldId id="319" r:id="rId12"/>
    <p:sldId id="320" r:id="rId13"/>
    <p:sldId id="321" r:id="rId14"/>
    <p:sldId id="322" r:id="rId15"/>
    <p:sldId id="323" r:id="rId16"/>
    <p:sldId id="324" r:id="rId17"/>
    <p:sldId id="327" r:id="rId18"/>
    <p:sldId id="325" r:id="rId19"/>
    <p:sldId id="332" r:id="rId20"/>
    <p:sldId id="326" r:id="rId21"/>
    <p:sldId id="328" r:id="rId22"/>
    <p:sldId id="329" r:id="rId23"/>
    <p:sldId id="330" r:id="rId24"/>
    <p:sldId id="331" r:id="rId25"/>
    <p:sldId id="272" r:id="rId26"/>
  </p:sldIdLst>
  <p:sldSz cx="9144000" cy="6858000" type="screen4x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zelągowska Aleksandra" initials="SA" lastIdx="1" clrIdx="0">
    <p:extLst>
      <p:ext uri="{19B8F6BF-5375-455C-9EA6-DF929625EA0E}">
        <p15:presenceInfo xmlns:p15="http://schemas.microsoft.com/office/powerpoint/2012/main" userId="S::Aleksandra.Szelagowska@minrol.gov.pl::5d9047cc-2ff4-44e5-8cef-8f80aa368d0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70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2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7372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329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87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875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49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2261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014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24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53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3938CD-A911-4AD8-B1AD-2D54DBB959CA}" type="datetimeFigureOut">
              <a:rPr lang="pl-PL" smtClean="0"/>
              <a:t>2023-06-15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6ED0218-04E4-4BA2-A25F-FDF725F012A6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32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rolnictwo/zakup-ziemi" TargetMode="External"/><Relationship Id="rId2" Type="http://schemas.openxmlformats.org/officeDocument/2006/relationships/hyperlink" Target="https://srpp.minrol.gov.pl/docs/srpp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hyperlink" Target="https://srpp.minrol.gov.pl/index.php?act=report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5400" b="1" dirty="0"/>
              <a:t>Zwrot podatku akcyzowego w II turze naboru wniosków  w 2023 r.</a:t>
            </a:r>
            <a:br>
              <a:rPr lang="pl-PL" sz="5400" b="1" dirty="0"/>
            </a:br>
            <a:endParaRPr lang="pl-PL" sz="54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/>
              <a:t>Aleksandra Szelągowska</a:t>
            </a:r>
          </a:p>
          <a:p>
            <a:r>
              <a:rPr lang="pl-PL" dirty="0"/>
              <a:t>Ministerstwo Rolnictwa i Rozwoju Wsi</a:t>
            </a:r>
          </a:p>
        </p:txBody>
      </p:sp>
      <p:pic>
        <p:nvPicPr>
          <p:cNvPr id="1026" name="Picture 2" descr="Znalezione obrazy dla zapytania ministerstwo rolnictwa i rozwoju wsi logo">
            <a:extLst>
              <a:ext uri="{FF2B5EF4-FFF2-40B4-BE49-F238E27FC236}">
                <a16:creationId xmlns:a16="http://schemas.microsoft.com/office/drawing/2014/main" id="{2576FB4E-ED26-4B2C-B43E-C37ED5519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525242"/>
            <a:ext cx="1152128" cy="114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335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1EB387-59E2-0DE0-C9D6-EC05700EC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Średnia roczna liczbę dużych jednostek przeliczeniowych koni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B87032-1924-DD1B-BA06-A153A0C7A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jako iloraz sumy dużych jednostek przeliczeniowych koni będących w posiadaniu producenta rolnego w ostatnim dniu każdego miesiąca roku poprzedzającego rok, w którym został złożony wniosek o zwrot podatku, ustalonych z uwzględnieniem wartości współczynników przeliczeniowych sztuk koni na duże jednostki przeliczeniowe i liczby 12.</a:t>
            </a:r>
          </a:p>
          <a:p>
            <a:r>
              <a:rPr lang="pl-PL" dirty="0"/>
              <a:t>Współczynniki przeliczeniowe dla koni ras dużych: </a:t>
            </a:r>
          </a:p>
          <a:p>
            <a:r>
              <a:rPr lang="pl-PL" dirty="0"/>
              <a:t>- Ogiery, klacze i wałachy powyżej 3 lat   -   1,2 </a:t>
            </a:r>
          </a:p>
          <a:p>
            <a:r>
              <a:rPr lang="pl-PL" dirty="0"/>
              <a:t>- Źrebaki powyżej 2 lat do 3 lat 	       -     1</a:t>
            </a:r>
          </a:p>
          <a:p>
            <a:r>
              <a:rPr lang="pl-PL" dirty="0"/>
              <a:t>- Źrebaki powyżej 1 roku do 2 lat              -   0,8</a:t>
            </a:r>
          </a:p>
          <a:p>
            <a:r>
              <a:rPr lang="pl-PL" dirty="0"/>
              <a:t>- Źrebaki powyżej 6. miesiąca do 1 roku  -  0,5 </a:t>
            </a:r>
          </a:p>
          <a:p>
            <a:r>
              <a:rPr lang="pl-PL" dirty="0"/>
              <a:t>- Źrebięta do 6. miesiąca                             -  0,3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2657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DCC37A-B4A7-7D43-17C0-52C012154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Współczynniki przeliczeniowe dla koni ras małych: </a:t>
            </a:r>
          </a:p>
          <a:p>
            <a:r>
              <a:rPr lang="pl-PL" dirty="0"/>
              <a:t>- Ogiery, klacze i wałachy powyżej 3 lat   -   0,6 </a:t>
            </a:r>
          </a:p>
          <a:p>
            <a:r>
              <a:rPr lang="pl-PL" dirty="0"/>
              <a:t>- Źrebaki powyżej 2 lat do 3 lat 	       -     0,5</a:t>
            </a:r>
          </a:p>
          <a:p>
            <a:r>
              <a:rPr lang="pl-PL" dirty="0"/>
              <a:t>- Źrebaki powyżej 1 roku do 2 lat              -   0,35</a:t>
            </a:r>
          </a:p>
          <a:p>
            <a:r>
              <a:rPr lang="pl-PL" dirty="0"/>
              <a:t>- Źrebaki powyżej 6. miesiąca do 1 roku  -  0,2 </a:t>
            </a:r>
          </a:p>
          <a:p>
            <a:r>
              <a:rPr lang="pl-PL" dirty="0"/>
              <a:t>- Źrebięta do 6. miesiąca                             -  0,12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194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E50866-61B5-9949-D3E4-A7BCC8336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Dodatkowe oświadczenia we wniosku o zwrot podatku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E4E504-2049-07B0-B325-8AC1F2CD4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- oświadczenie o średniej rocznej liczbie świń będących w posiadaniu producenta rolnego; </a:t>
            </a:r>
          </a:p>
          <a:p>
            <a:r>
              <a:rPr lang="pl-PL" dirty="0"/>
              <a:t>-  oświadczenie o średniej rocznej liczbie dużych jednostek przeliczeniowych owiec będących w posiadaniu producenta rolnego; </a:t>
            </a:r>
          </a:p>
          <a:p>
            <a:r>
              <a:rPr lang="pl-PL" dirty="0"/>
              <a:t>-  oświadczenie o średniej rocznej liczbie dużych jednostek przeliczeniowych kóz będących w posiadaniu producenta rolnego; </a:t>
            </a:r>
          </a:p>
          <a:p>
            <a:r>
              <a:rPr lang="pl-PL" dirty="0"/>
              <a:t>-  oświadczenie o średniej rocznej liczbie dużych jednostek przeliczeniowych koni będących w posiadaniu producenta rolnego;</a:t>
            </a:r>
          </a:p>
        </p:txBody>
      </p:sp>
    </p:spTree>
    <p:extLst>
      <p:ext uri="{BB962C8B-B14F-4D97-AF65-F5344CB8AC3E}">
        <p14:creationId xmlns:p14="http://schemas.microsoft.com/office/powerpoint/2010/main" val="1447273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F796A8-E062-7F8B-1DC9-89183D623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342196"/>
          </a:xfrm>
        </p:spPr>
        <p:txBody>
          <a:bodyPr>
            <a:normAutofit/>
          </a:bodyPr>
          <a:lstStyle/>
          <a:p>
            <a:r>
              <a:rPr lang="pl-PL" sz="3600" b="1" dirty="0"/>
              <a:t>Dokumenty dołączane do wniosku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A0E1AD-1430-A43C-301D-D62F005BC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2276872"/>
            <a:ext cx="7543801" cy="3592222"/>
          </a:xfrm>
        </p:spPr>
        <p:txBody>
          <a:bodyPr/>
          <a:lstStyle/>
          <a:p>
            <a:r>
              <a:rPr lang="pl-PL" dirty="0"/>
              <a:t>1. dokument wydany przez kierownika biura powiatowego Agencji Restrukturyzacji i Modernizacji Rolnictwa zawierający informacje o liczbie świń będących w posiadaniu producenta rolnego, w odniesieniu do każdej siedziby stada tego producenta, w ostatnim dniu każdego miesiąca roku poprzedzającego rok, w którym został złożony wniosek o zwrot podatku, ustalonej na podstawie informacji zawartych w komputerowej bazie danych prowadzonej na podstawie ustawy z dnia 4 listopada 2022 r. o systemie identyfikacji i rejestracji zwierząt – w przypadku ubiegania się przez producenta rolnego o zwrot podatku w odniesieniu do świń; </a:t>
            </a:r>
          </a:p>
        </p:txBody>
      </p:sp>
    </p:spTree>
    <p:extLst>
      <p:ext uri="{BB962C8B-B14F-4D97-AF65-F5344CB8AC3E}">
        <p14:creationId xmlns:p14="http://schemas.microsoft.com/office/powerpoint/2010/main" val="2703996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3449E5-1A2F-5373-7EB7-5F3813420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2. dokument wydany przez kierownika biura powiatowego Agencji Restrukturyzacji i Modernizacji Rolnictwa zawierający informacje o liczbie dużych jednostek przeliczeniowych owiec będących w posiadaniu producenta rolnego, w odniesieniu do każdej siedziby stada tego producenta, w ostatnim dniu każdego miesiąca roku poprzedzającego rok, w którym został złożony wniosek o zwrot podatku, ustalonej z uwzględnieniem wartości współczynników przeliczeniowych sztuk owiec na duże jednostki przeliczeniowe określonych w załączniku do ustawy, na podstawie informacji zawartych w komputerowej bazie danych prowadzonej na podstawie ustawy z dnia 4 listopada 2022 r. o systemie identyfikacji i rejestracji zwierząt – w przypadku ubiegania się przez producenta rolnego o zwrot podatku w odniesieniu do owiec</a:t>
            </a:r>
          </a:p>
        </p:txBody>
      </p:sp>
    </p:spTree>
    <p:extLst>
      <p:ext uri="{BB962C8B-B14F-4D97-AF65-F5344CB8AC3E}">
        <p14:creationId xmlns:p14="http://schemas.microsoft.com/office/powerpoint/2010/main" val="4200673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548425-8704-8215-4DE2-11E99F099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3. dokument wydany przez kierownika biura powiatowego Agencji Restrukturyzacji i Modernizacji Rolnictwa zawierający informacje o liczbie dużych jednostek przeliczeniowych kóz będących w posiadaniu producenta rolnego, w odniesieniu do każdej siedziby stada tego producenta, w ostatnim dniu każdego miesiąca roku poprzedzającego rok, w którym został złożony wniosek o zwrot podatku, ustalonej z uwzględnieniem wartości współczynników przeliczeniowych sztuk kóz na duże jednostki przeliczeniowe określonych w załączniku do ustawy, na podstawie informacji zawartych w komputerowej bazie danych prowadzonej na podstawie ustawy z dnia 4 listopada 2022 r. o systemie identyfikacji i rejestracji zwierząt – w przypadku ubiegania się przez producenta rolnego o zwrot podatku w odniesieniu do kóz</a:t>
            </a:r>
          </a:p>
        </p:txBody>
      </p:sp>
    </p:spTree>
    <p:extLst>
      <p:ext uri="{BB962C8B-B14F-4D97-AF65-F5344CB8AC3E}">
        <p14:creationId xmlns:p14="http://schemas.microsoft.com/office/powerpoint/2010/main" val="1954717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1AF025-FB09-341A-77B9-64D2FFF3A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404664"/>
            <a:ext cx="7543801" cy="5464430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4. dokument wydany przez kierownika biura powiatowego Agencji Restrukturyzacji i Modernizacji Rolnictwa zawierający informacje o liczbie dużych jednostek przeliczeniowych koni będących w posiadaniu producenta rolnego, w odniesieniu do każdej siedziby stada tego producenta, w ostatnim dniu każdego miesiąca roku poprzedzającego rok, w którym został złożony wniosek o zwrot podatku, ustalonej z uwzględnieniem wartości współczynników przeliczeniowych sztuk koni na duże jednostki przeliczeniowe określonych w załączniku do ustawy, na podstawie informacji zawartych w komputerowej bazie danych prowadzonej na podstawie ustawy z dnia 4 listopada 2022 r. o systemie identyfikacji i rejestracji zwierząt – w przypadku ubiegania się przez producenta rolnego o zwrot podatku w odniesieniu do koni.</a:t>
            </a:r>
          </a:p>
          <a:p>
            <a:r>
              <a:rPr lang="pl-PL" b="1" dirty="0"/>
              <a:t>Wyjątek dla  2023 r. </a:t>
            </a:r>
          </a:p>
          <a:p>
            <a:r>
              <a:rPr lang="pl-PL" dirty="0"/>
              <a:t>W 2023 r. zamiast dokumentu wydawanego przez ARiMR dołącza się oświadczenie producenta rolnego o średniej rocznej liczbie dużych jednostek przeliczeniowych koni będących w posiadaniu tego producenta w 2022 r. w odniesieniu do każdej siedziby stada tego producenta. </a:t>
            </a:r>
          </a:p>
          <a:p>
            <a:r>
              <a:rPr lang="pl-PL" dirty="0"/>
              <a:t>Składający oświadczenie jest obowiązany do zawarcia w nim klauzuli o następującej treści: „Jestem świadomy odpowiedzialności karnej za złożenie fałszywego oświadczenia.”. Klauzula ta zastępuje pouczenie organu o odpowiedzialności karnej za składanie fałszywych oświadczeń. 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890855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7ED60A-ED5C-C8DC-6FEC-81F39C3A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b="1" dirty="0"/>
              <a:t>Wnioski o zwrot podatku składane przez producentów rolnych w odniesieniu do świń, owiec, kóz i koni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32587B-6612-81DD-DAB5-5CB691636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400" dirty="0"/>
              <a:t>W 2023 r. wniosek o zwrot podatku za olej napędowy zakupiony </a:t>
            </a:r>
            <a:r>
              <a:rPr lang="pl-PL" sz="2400" b="1" dirty="0"/>
              <a:t>od dnia 1 sierpnia 2022 r. do dnia 31 lipca 2023 r.</a:t>
            </a:r>
            <a:r>
              <a:rPr lang="pl-PL" sz="2400" dirty="0"/>
              <a:t> składa się w odniesieniu do świń, owiec, kóz i koni w terminie </a:t>
            </a:r>
            <a:r>
              <a:rPr lang="pl-PL" sz="2400" u="sng" dirty="0"/>
              <a:t>od dnia 1 sierpnia do dnia 31 sierpnia</a:t>
            </a:r>
            <a:r>
              <a:rPr lang="pl-PL" sz="2400" dirty="0"/>
              <a:t> wraz z fakturami VAT albo ich kopiami, stanowiącymi dowód zakupu tego oleju napędowego w tym okresie.</a:t>
            </a:r>
          </a:p>
          <a:p>
            <a:pPr algn="just"/>
            <a:r>
              <a:rPr lang="pl-PL" sz="2400" dirty="0"/>
              <a:t>W 2023 r. zwrot podatku za olej napędowy zakupiony od dnia 1 sierpnia 2022 r. do dnia 31 lipca 2023 r. w odniesieniu do świń, owiec, kóz i koni </a:t>
            </a:r>
            <a:r>
              <a:rPr lang="pl-PL" sz="2400" b="1" dirty="0"/>
              <a:t>przyznaje się za okres 12 miesięcy poprzedzających miesiąc złożenia wniosku o zwrot podatku.</a:t>
            </a:r>
          </a:p>
        </p:txBody>
      </p:sp>
    </p:spTree>
    <p:extLst>
      <p:ext uri="{BB962C8B-B14F-4D97-AF65-F5344CB8AC3E}">
        <p14:creationId xmlns:p14="http://schemas.microsoft.com/office/powerpoint/2010/main" val="1077833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E8FAF9-9CA4-4CA9-8A55-9BD91FDB9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Stawka zwrotu podatku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9FD756-EFFE-C5F0-C8F7-3B5ED39B2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W 2023 r. stawka zwrotu podatku na 1 litr oleju napędowego </a:t>
            </a:r>
            <a:r>
              <a:rPr lang="pl-PL" sz="3200" b="1" dirty="0"/>
              <a:t>uwzględniana przy ustaleniu kwoty zwrotu podatku w decyzji</a:t>
            </a:r>
            <a:r>
              <a:rPr lang="pl-PL" sz="3200" dirty="0"/>
              <a:t> wydawanej na wniosek producenta rolnego o zwrot podatku, złożony w terminie od dnia 1 sierpnia do dnia 31 sierpnia, </a:t>
            </a:r>
            <a:r>
              <a:rPr lang="pl-PL" sz="3200" b="1" dirty="0"/>
              <a:t>wynosi 1,46 zł.</a:t>
            </a:r>
          </a:p>
        </p:txBody>
      </p:sp>
    </p:spTree>
    <p:extLst>
      <p:ext uri="{BB962C8B-B14F-4D97-AF65-F5344CB8AC3E}">
        <p14:creationId xmlns:p14="http://schemas.microsoft.com/office/powerpoint/2010/main" val="2075208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27C84C-C547-E41C-4E8C-59F106A5F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decyzji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17205C-1B28-C3DD-F55F-51D2C5352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 decyzji  zmieniającej decyzję z wyliczonym pozostałym  limitem  należy zwiększyć kwotę limitu do wykorzystania w II turze naboru wniosków w ten sposób, że kwotę pozostałego limitu do wykorzystania w II turze należy podzielić przez 1,20 zł/l i następnie pomnożyć przez 2,00 zł/l.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 różnicę powstałą z powiększenia kwoty limitu do wykorzystania w II turze naboru wniosków   należy powiększyć limit na 2023 r.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Np. producent rolny prowadzący gospodarstwo rolne o powierzchni 15 ha  wykorzystał w I turze naboru wniosków  limit do 12 ha.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 decyzji na 2023 r. miał określony limit na 2023 r.  na kwotę 1 980 zł.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 I turze naboru wniosków otrzymał zwrot 1 584 zł.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 II turę pozostał mu limit 396 zł. Po podzieleniu przez 1,20 zł /l i pomnożeniu przez 2,00 zł/l  - nowy kwota limitu na II turę naboru wniosków wynosi 660 zł, tj. o 264 zł.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Limit na 2023 r. wzrasta z kwoty 1 980 zł do kwoty 2 244 zł.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375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000000"/>
                </a:solidFill>
              </a:rPr>
              <a:t>Krajowa podstawa prawna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l-PL" dirty="0"/>
          </a:p>
          <a:p>
            <a:endParaRPr lang="pl-PL" dirty="0"/>
          </a:p>
          <a:p>
            <a:pPr algn="ctr"/>
            <a:r>
              <a:rPr lang="pl-PL" sz="3600" dirty="0"/>
              <a:t>Ustawa z dnia 9 maja 2023 r. o zmianie ustawy o zwrocie podatku akcyzowego zawartego w cenie oleju napędowego wykorzystywanego do produkcji rolnej</a:t>
            </a:r>
          </a:p>
          <a:p>
            <a:endParaRPr lang="pl-PL" sz="3600" dirty="0"/>
          </a:p>
          <a:p>
            <a:r>
              <a:rPr lang="pl-PL" sz="2400" dirty="0"/>
              <a:t> 		       Dz. U.  poz. 965</a:t>
            </a:r>
          </a:p>
        </p:txBody>
      </p:sp>
      <p:pic>
        <p:nvPicPr>
          <p:cNvPr id="4" name="Picture 2" descr="Znalezione obrazy dla zapytania ministerstwo rolnictwa i rozwoju wsi logo">
            <a:extLst>
              <a:ext uri="{FF2B5EF4-FFF2-40B4-BE49-F238E27FC236}">
                <a16:creationId xmlns:a16="http://schemas.microsoft.com/office/drawing/2014/main" id="{81770DA5-571C-4268-9BB7-5E5CB7598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525242"/>
            <a:ext cx="1152128" cy="114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546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8FE789-412C-51AC-5BC7-172C74297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Dodatkowa pomoc publiczna – dla MŚP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499400-1819-3B32-84F6-4A7728F91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800" dirty="0"/>
              <a:t>W 2023 r. producent rolny, który złożył wniosek o zwrot podatku w terminie od dnia 1 sierpnia do dnia 31 sierpnia, otrzymuje dodatkową pomoc w wysokości 0,54 zł na 1 litr oleju napędowego do ilości zakupionego oleju napędowego w okresie od dnia 1 lutego do dnia 31 lipca wynikającej z faktur VAT albo ich kopii, stanowiących dowód zakupu tego oleju, dołączonych do tego wniosku.</a:t>
            </a:r>
          </a:p>
        </p:txBody>
      </p:sp>
    </p:spTree>
    <p:extLst>
      <p:ext uri="{BB962C8B-B14F-4D97-AF65-F5344CB8AC3E}">
        <p14:creationId xmlns:p14="http://schemas.microsoft.com/office/powerpoint/2010/main" val="37453815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67776F-AC45-25A0-FF81-DC82750BE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/>
              <a:t>Definicja MŚP – załącznik I do rozporządzenia Komisji (UE) nr 651/2014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35C073-7FF0-90F4-5AB7-CFF929B2B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1. Do kategorii mikroprzedsiębiorstw oraz małych i średnich przedsiębiorstw („MŚP”) należą przedsiębiorstwa, które zatrudniają mniej niż 250 pracowników i których roczny obrót nie przekracza 50 milionów EUR, lub roczna suma bilansowa nie przekracza 43 milionów EUR. </a:t>
            </a:r>
          </a:p>
          <a:p>
            <a:r>
              <a:rPr lang="pl-PL" dirty="0"/>
              <a:t>2. W kategorii MŚP małe przedsiębiorstwo definiuje się jako przedsiębiorstwo, które zatrudnia mniej niż 50 pracowników i którego roczny obrót lub roczna suma bilansowa nie przekracza 10 milionów EUR. </a:t>
            </a:r>
          </a:p>
          <a:p>
            <a:r>
              <a:rPr lang="pl-PL" dirty="0"/>
              <a:t>3. W kategorii MŚP mikroprzedsiębiorstwo definiuje się jako przedsiębiorstwo, które zatrudnia mniej niż 10 pracowników i którego roczny obrót lub roczna suma bilansowa nie przekracza 2 milionów EUR.</a:t>
            </a:r>
          </a:p>
        </p:txBody>
      </p:sp>
    </p:spTree>
    <p:extLst>
      <p:ext uri="{BB962C8B-B14F-4D97-AF65-F5344CB8AC3E}">
        <p14:creationId xmlns:p14="http://schemas.microsoft.com/office/powerpoint/2010/main" val="4273083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D707B4-A7AD-3126-2786-601443A95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Wykluczenia z dodatkowej pomocy – 0,54 zł/litr 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D408B5-B2A1-0BA1-78ED-504945965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1. duże przedsiębiorstwa, tj. zatrudniające 250  i więcej pracowników i których roczny obrót przekracza 50 milionów EUR, lub roczna suma bilansowa przekracza 43 milionów EUR  oraz przedsiębiorstwa z udziałem Skarbu Państwa,</a:t>
            </a:r>
          </a:p>
          <a:p>
            <a:r>
              <a:rPr lang="pl-PL" dirty="0"/>
              <a:t>2. </a:t>
            </a:r>
            <a:r>
              <a:rPr lang="pl-PL" sz="1800" dirty="0">
                <a:effectLst/>
                <a:ea typeface="Times New Roman" panose="02020603050405020304" pitchFamily="18" charset="0"/>
              </a:rPr>
              <a:t>przedsiębiorstwa objęte sankcjami przyjętymi przez UE, w tym m.in:</a:t>
            </a:r>
          </a:p>
          <a:p>
            <a:r>
              <a:rPr lang="pl-PL" sz="1800" dirty="0">
                <a:effectLst/>
                <a:ea typeface="Times New Roman" panose="02020603050405020304" pitchFamily="18" charset="0"/>
              </a:rPr>
              <a:t> (i) osobom, podmiotom lub organom wymienionym w aktach prawnych nakładających te sankcje; </a:t>
            </a:r>
          </a:p>
          <a:p>
            <a:r>
              <a:rPr lang="pl-PL" sz="1800" dirty="0">
                <a:effectLst/>
                <a:ea typeface="Times New Roman" panose="02020603050405020304" pitchFamily="18" charset="0"/>
              </a:rPr>
              <a:t>(ii) przedsiębiorstwom będącym własnością lub kontrolowanych przez osoby, podmioty lub organy objęte sankcjami przyjętymi przez UE; lub </a:t>
            </a:r>
          </a:p>
          <a:p>
            <a:r>
              <a:rPr lang="pl-PL" sz="1800" dirty="0">
                <a:effectLst/>
                <a:ea typeface="Times New Roman" panose="02020603050405020304" pitchFamily="18" charset="0"/>
              </a:rPr>
              <a:t>(iii) przedsiębiorstwom działającym w branżach objętych sankcjami przyjętymi przez UE, o ile pomoc podważyłaby cele odpowiednich sankcji,</a:t>
            </a:r>
          </a:p>
          <a:p>
            <a:r>
              <a:rPr lang="pl-PL" sz="1800" dirty="0">
                <a:ea typeface="Times New Roman" panose="02020603050405020304" pitchFamily="18" charset="0"/>
              </a:rPr>
              <a:t>3. przedsiębiorstwa (gospodarstwa rolne, które z różnych form pomocy przyznawanej na podstawie TCTF  otrzymały równowartość  250 tys. euro</a:t>
            </a:r>
            <a:endParaRPr lang="pl-PL" sz="1800" dirty="0">
              <a:effectLst/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79590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60035A-2D69-195B-8172-7B806ECD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przyznawana na podstawie TCTF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2E8756-E83B-83DE-F0F3-C027A21EA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sz="1800" b="1" kern="1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Pomoc państwa </a:t>
            </a:r>
            <a:r>
              <a:rPr lang="pl-PL" sz="1800" b="1" u="sng" kern="1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SA. 106480 (2023/N)– </a:t>
            </a:r>
            <a:r>
              <a:rPr lang="pl-PL" sz="1800" b="1" kern="1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Polska TCTF: Pomoc dla producentów pszenicy, gryki  i kukurydzy, zmiana programu  </a:t>
            </a:r>
            <a:r>
              <a:rPr lang="pl-PL" sz="1800" b="1" u="sng" kern="1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SA.107266 (2023/N) i SA. 107670(2023/N)</a:t>
            </a:r>
            <a:endParaRPr lang="pl-PL" sz="1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b="1" kern="1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Pomoc państwa </a:t>
            </a:r>
            <a:r>
              <a:rPr lang="pl-PL" sz="1800" b="1" u="sng" kern="1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SA.107274 (2023/N)</a:t>
            </a:r>
            <a:r>
              <a:rPr lang="pl-PL" sz="1800" b="1" kern="1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Polska TCTF: Pomoc dla producenta pszenicy   lub gryki </a:t>
            </a:r>
          </a:p>
          <a:p>
            <a:r>
              <a:rPr lang="pl-PL" sz="1800" b="1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Pomoc publiczna </a:t>
            </a:r>
            <a:r>
              <a:rPr lang="pl-PL" sz="1800" b="1" u="sng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SA.102555 (2022/N) </a:t>
            </a:r>
            <a:r>
              <a:rPr lang="pl-PL" sz="1800" b="1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Polska TCF: </a:t>
            </a:r>
            <a:r>
              <a:rPr lang="pl-PL" sz="1600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Pomoc dla producentów rolnych w związku z wzrost cen nawozów po agresji na Ukrainę przez Rosję</a:t>
            </a:r>
            <a:endParaRPr lang="pl-PL" sz="1800" b="1" kern="100" dirty="0">
              <a:effectLst/>
              <a:latin typeface="Lato" panose="020F05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b="1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Pomoc publiczna </a:t>
            </a:r>
            <a:r>
              <a:rPr lang="pl-PL" sz="1800" b="1" u="sng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SA.107307 (2023/N) </a:t>
            </a:r>
            <a:r>
              <a:rPr lang="pl-PL" sz="1800" b="1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Polska TCTF: Dotacja na nawozy mineralne</a:t>
            </a:r>
          </a:p>
          <a:p>
            <a:r>
              <a:rPr lang="pl-PL" sz="1800" b="1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Pomoc publiczna </a:t>
            </a:r>
            <a:r>
              <a:rPr lang="pl-PL" sz="1800" b="1" u="sng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SA.107506 (2023/N) </a:t>
            </a:r>
            <a:r>
              <a:rPr lang="pl-PL" sz="1800" b="1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Polska TCTF: Wypłata odszkodowania z Funduszu Ochrony Rolnictwa za brak płatności za sprzedane produkty rolne podmiotowi skupującemu, który stał się niewypłacalny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b="1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Pomoc publiczna </a:t>
            </a:r>
            <a:r>
              <a:rPr lang="pl-PL" sz="1800" b="1" u="sng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SA.107273 (2023/N)</a:t>
            </a:r>
            <a:r>
              <a:rPr lang="pl-PL" sz="1800" b="1" kern="1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Polska TCTF: Dopłaty do oprocentowania kredytów bankowych udzielanych producentom rolnym zagrożonym utratą płynności finansowej w związku z agresją Rosji na Ukrainę. 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8912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D5B91E-D9EB-D653-CFD9-2F63BDCFB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D19FAC6-8E44-AFF1-1403-3224A4629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390" y="3505836"/>
            <a:ext cx="9144000" cy="457200"/>
          </a:xfrm>
          <a:prstGeom prst="rect">
            <a:avLst/>
          </a:prstGeom>
          <a:solidFill>
            <a:srgbClr val="EEEE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  </a:t>
            </a:r>
            <a:r>
              <a:rPr kumimoji="0" lang="pl-PL" altLang="pl-PL" sz="37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             </a:t>
            </a:r>
            <a:endParaRPr kumimoji="0" lang="pl-PL" altLang="pl-PL" sz="900" b="0" i="0" u="none" strike="noStrike" cap="none" normalizeH="0" baseline="0" dirty="0">
              <a:ln>
                <a:noFill/>
              </a:ln>
              <a:solidFill>
                <a:srgbClr val="26462F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900" b="0" i="0" u="none" strike="noStrike" cap="none" normalizeH="0" baseline="0" dirty="0">
              <a:ln>
                <a:noFill/>
              </a:ln>
              <a:solidFill>
                <a:srgbClr val="26462F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Witamy w </a:t>
            </a:r>
            <a:r>
              <a:rPr kumimoji="0" lang="pl-PL" altLang="pl-PL" sz="900" b="1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Systemie Rejestracji Pomocy Publicznej</a:t>
            </a:r>
            <a:endParaRPr kumimoji="0" lang="pl-PL" altLang="pl-PL" sz="900" b="0" i="0" u="none" strike="noStrike" cap="none" normalizeH="0" baseline="0" dirty="0">
              <a:ln>
                <a:noFill/>
              </a:ln>
              <a:solidFill>
                <a:srgbClr val="26462F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900" b="1" i="0" u="none" strike="noStrike" cap="none" normalizeH="0" baseline="0" dirty="0">
                <a:ln>
                  <a:noFill/>
                </a:ln>
                <a:solidFill>
                  <a:srgbClr val="BF0928"/>
                </a:solidFill>
                <a:effectLst/>
                <a:latin typeface="Georgia" panose="02040502050405020303" pitchFamily="18" charset="0"/>
              </a:rPr>
              <a:t>Aktualne wykorzystanie limitu pomocy de </a:t>
            </a:r>
            <a:r>
              <a:rPr kumimoji="0" lang="pl-PL" altLang="pl-PL" sz="900" b="1" i="0" u="none" strike="noStrike" cap="none" normalizeH="0" baseline="0" dirty="0" err="1">
                <a:ln>
                  <a:noFill/>
                </a:ln>
                <a:solidFill>
                  <a:srgbClr val="BF0928"/>
                </a:solidFill>
                <a:effectLst/>
                <a:latin typeface="Georgia" panose="02040502050405020303" pitchFamily="18" charset="0"/>
              </a:rPr>
              <a:t>minimis</a:t>
            </a:r>
            <a:r>
              <a:rPr kumimoji="0" lang="pl-PL" altLang="pl-PL" sz="900" b="1" i="0" u="none" strike="noStrike" cap="none" normalizeH="0" baseline="0" dirty="0">
                <a:ln>
                  <a:noFill/>
                </a:ln>
                <a:solidFill>
                  <a:srgbClr val="BF0928"/>
                </a:solidFill>
                <a:effectLst/>
                <a:latin typeface="Georgia" panose="02040502050405020303" pitchFamily="18" charset="0"/>
              </a:rPr>
              <a:t> w rolnictwie na dzień 12.06.2023 wynosi 255 523 672,90 euro, co stanowi 86,35%</a:t>
            </a:r>
            <a: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/>
            </a:r>
            <a:b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Aktualne wykorzystanie limitu pomocy de </a:t>
            </a:r>
            <a:r>
              <a:rPr kumimoji="0" lang="pl-PL" altLang="pl-PL" sz="900" b="0" i="0" u="none" strike="noStrike" cap="none" normalizeH="0" baseline="0" dirty="0" err="1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minimis</a:t>
            </a:r>
            <a: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 w rybołówstwie na dzień 12.06.2023 wynosi 375 315,26 euro, co stanowi 0,91%</a:t>
            </a:r>
            <a:endParaRPr kumimoji="0" lang="pl-PL" altLang="pl-PL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Instrukcja użytkowania systemu: </a:t>
            </a:r>
            <a:r>
              <a:rPr kumimoji="0" lang="pl-PL" altLang="pl-PL" sz="800" b="0" i="1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  <a:hlinkClick r:id="rId2"/>
              </a:rPr>
              <a:t>pobierz</a:t>
            </a:r>
            <a: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/>
            </a:r>
            <a:b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/>
            </a:r>
            <a:b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r>
              <a:rPr kumimoji="0" lang="pl-PL" altLang="pl-PL" sz="7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Programy pomocowe na lata 2015-2020 można znaleźć w zakładce SŁOWNIKI/PROGRAMY POMOCOWE.</a:t>
            </a:r>
            <a:br>
              <a:rPr kumimoji="0" lang="pl-PL" altLang="pl-PL" sz="7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r>
              <a:rPr kumimoji="0" lang="pl-PL" altLang="pl-PL" sz="7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Dodatkowo należy zaznaczyć filtr "tylko aktywne".</a:t>
            </a:r>
            <a: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/>
            </a:r>
            <a:b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/>
            </a:r>
            <a:b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Zmiany w zakupie ziemi: </a:t>
            </a:r>
            <a:r>
              <a:rPr kumimoji="0" lang="pl-PL" altLang="pl-PL" sz="800" b="0" i="1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  <a:hlinkClick r:id="rId3"/>
              </a:rPr>
              <a:t>przejdź do strony</a:t>
            </a:r>
            <a: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/>
            </a:r>
            <a:b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/>
            </a:r>
            <a:br>
              <a:rPr kumimoji="0" lang="pl-PL" altLang="pl-PL" sz="8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endParaRPr kumimoji="0" lang="pl-PL" altLang="pl-PL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Aktualna lista programów pomocy publicznej: (w aktualizacji)</a:t>
            </a:r>
            <a:b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/>
            </a:r>
            <a:b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</a:br>
            <a:r>
              <a:rPr kumimoji="0" lang="pl-PL" altLang="pl-PL" sz="900" b="0" i="0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</a:rPr>
              <a:t>Wyszukiwanie udzielonej pomocy online: </a:t>
            </a:r>
            <a:r>
              <a:rPr kumimoji="0" lang="pl-PL" altLang="pl-PL" sz="900" b="0" i="1" u="none" strike="noStrike" cap="none" normalizeH="0" baseline="0" dirty="0">
                <a:ln>
                  <a:noFill/>
                </a:ln>
                <a:solidFill>
                  <a:srgbClr val="26462F"/>
                </a:solidFill>
                <a:effectLst/>
                <a:latin typeface="Georgia" panose="02040502050405020303" pitchFamily="18" charset="0"/>
                <a:hlinkClick r:id="rId4"/>
              </a:rPr>
              <a:t>przejdź do strony wyszukiwania</a:t>
            </a:r>
            <a:endParaRPr kumimoji="0" lang="pl-PL" altLang="pl-PL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SRPP">
            <a:extLst>
              <a:ext uri="{FF2B5EF4-FFF2-40B4-BE49-F238E27FC236}">
                <a16:creationId xmlns:a16="http://schemas.microsoft.com/office/drawing/2014/main" id="{FB4A3B26-922F-9891-FB79-164FB7E6E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974" y="421432"/>
            <a:ext cx="142875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026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03736" y="692696"/>
            <a:ext cx="4324414" cy="4176464"/>
          </a:xfrm>
        </p:spPr>
        <p:txBody>
          <a:bodyPr anchor="ctr">
            <a:normAutofit/>
          </a:bodyPr>
          <a:lstStyle/>
          <a:p>
            <a:pPr algn="ctr">
              <a:buNone/>
            </a:pPr>
            <a:endParaRPr lang="nl-BE" altLang="pl-PL" sz="4000" dirty="0"/>
          </a:p>
          <a:p>
            <a:pPr algn="ctr">
              <a:buNone/>
            </a:pPr>
            <a:endParaRPr lang="nl-BE" altLang="pl-PL" sz="4000" dirty="0"/>
          </a:p>
          <a:p>
            <a:pPr algn="ctr">
              <a:buNone/>
            </a:pPr>
            <a:r>
              <a:rPr lang="pl-PL" altLang="pl-PL" sz="4000" dirty="0"/>
              <a:t>Dziękuję za uwagę</a:t>
            </a:r>
          </a:p>
        </p:txBody>
      </p:sp>
      <p:pic>
        <p:nvPicPr>
          <p:cNvPr id="4" name="Picture 2" descr="Znalezione obrazy dla zapytania ministerstwo rolnictwa i rozwoju wsi logo">
            <a:extLst>
              <a:ext uri="{FF2B5EF4-FFF2-40B4-BE49-F238E27FC236}">
                <a16:creationId xmlns:a16="http://schemas.microsoft.com/office/drawing/2014/main" id="{82ADBF9F-E0C8-4CCE-A35C-4B0623591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525242"/>
            <a:ext cx="1152128" cy="114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32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C8387D-56DE-9667-B3F3-01E0F4D3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Unijna podstawa prawna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4FCA3C-9EB7-C5E6-4B7B-812586A3A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l-PL" dirty="0"/>
          </a:p>
          <a:p>
            <a:r>
              <a:rPr lang="pl-PL" dirty="0"/>
              <a:t>1. Pomoc SA. 107621    -  Zwrot części podatku akcyzowego  zawartego w cenie oleju napędowego wykorzystywanego do produkcji rolnej  z uwzględnieniem stawki minimalnej określanej w Dyrektywie 2003/96/WE</a:t>
            </a:r>
          </a:p>
          <a:p>
            <a:r>
              <a:rPr lang="pl-PL" dirty="0"/>
              <a:t>2. SA. 107291(2023/N) -   Polska    -     TCTF: Pomoc na obniżenie kosztów zakupu oleju napędowego wykorzystywanego do produkcji rolnej</a:t>
            </a:r>
          </a:p>
          <a:p>
            <a:r>
              <a:rPr lang="pl-PL" dirty="0"/>
              <a:t>3. Dyrektywa Rady 2003/96/WE z dnia 27 października 2003 r. w sprawie restrukturyzacji wspólnotowych przepisów ramowych dotyczących opodatkowania produktów energetycznych i energii elektrycznej (Dz. Urz. UE. L 283/51, z </a:t>
            </a:r>
            <a:r>
              <a:rPr lang="pl-PL" dirty="0" err="1"/>
              <a:t>późn</a:t>
            </a:r>
            <a:r>
              <a:rPr lang="pl-PL" dirty="0"/>
              <a:t>. zm.)</a:t>
            </a:r>
          </a:p>
          <a:p>
            <a:pPr algn="just"/>
            <a:r>
              <a:rPr lang="pl-PL" dirty="0"/>
              <a:t>4. Art. 44 rozporządzenia </a:t>
            </a:r>
            <a:r>
              <a:rPr lang="pl-PL" i="0" dirty="0">
                <a:solidFill>
                  <a:srgbClr val="000000"/>
                </a:solidFill>
                <a:effectLst/>
              </a:rPr>
              <a:t>Komisji (UE) NR 651/2014 z dnia 17 czerwca 2014 r. uznające niektóre rodzaje pomocy za zgodne z rynkiem wewnętrznym w zastosowaniu art. 107 i 108 Traktatu (Dz. Urz. UE L 187/1, z późn.zm.)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0817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5444E1-0A41-C6D0-57EB-CD3281C80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/>
              <a:t>Zmiany w ustawie o zwrocie podatku akcyzowego zawartego w cenie oleju napędowego wykorzystywanego do produkcji rolnej obowiązujące od dnia 3 czerwca 2023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103B42-47F2-5B5B-1F6B-FBDC3329E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2276872"/>
            <a:ext cx="7543801" cy="3592222"/>
          </a:xfrm>
        </p:spPr>
        <p:txBody>
          <a:bodyPr>
            <a:normAutofit lnSpcReduction="10000"/>
          </a:bodyPr>
          <a:lstStyle/>
          <a:p>
            <a:r>
              <a:rPr lang="pl-PL" dirty="0"/>
              <a:t>1. wprowadzono dodatkowy limit  do produkcji świń, owiec, kóz i koni</a:t>
            </a:r>
          </a:p>
          <a:p>
            <a:r>
              <a:rPr lang="pl-PL" dirty="0"/>
              <a:t>2. wprowadzono stawkę zwrotu podatku akcyzowego na wnioski składane w terminie od dnia 1 sierpnia do dnia 31 sierpnia 2023 r.   w wysokości 1,46 zł/1 litr ON </a:t>
            </a:r>
          </a:p>
          <a:p>
            <a:r>
              <a:rPr lang="pl-PL" dirty="0"/>
              <a:t>3. wprowadzono dodatkową pomoc na obniżenie kosztów zakupu paliwa rolniczego  zakupionego w okresie od dnia 1 lutego 2023 r do dnia 31 lipca 2023 r.</a:t>
            </a:r>
          </a:p>
          <a:p>
            <a:r>
              <a:rPr lang="pl-PL" dirty="0"/>
              <a:t>4. Określono delegację dla ministra właściwego do spraw rozwoju wsi  do udostępnienia w Biuletynie Informacji Publicznej  wzoru wniosku o zwrot podatku za olej napędowy zakupiony od dnia 1 sierpnia 2022 r. do dnia 31 lipca 2023 r. w odniesieniu do świń, owiec, kóz i koni</a:t>
            </a:r>
          </a:p>
        </p:txBody>
      </p:sp>
    </p:spTree>
    <p:extLst>
      <p:ext uri="{BB962C8B-B14F-4D97-AF65-F5344CB8AC3E}">
        <p14:creationId xmlns:p14="http://schemas.microsoft.com/office/powerpoint/2010/main" val="722554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Wyliczenie stawki zwrotu podatku</a:t>
            </a:r>
            <a:endParaRPr lang="pl-PL" sz="1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290682"/>
              </p:ext>
            </p:extLst>
          </p:nvPr>
        </p:nvGraphicFramePr>
        <p:xfrm>
          <a:off x="2195736" y="1737361"/>
          <a:ext cx="5112568" cy="436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wyszczególnienie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/>
                        <a:t>Wartość w euro za 1000 litrów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i="1" dirty="0"/>
                        <a:t>Wartość w PLN za 1000 litrów  </a:t>
                      </a:r>
                      <a:r>
                        <a:rPr lang="pl-PL" sz="1600" dirty="0"/>
                        <a:t>( kurs 4,8320 (z dn. 3.10.2022r.)</a:t>
                      </a:r>
                    </a:p>
                    <a:p>
                      <a:pPr algn="r"/>
                      <a:endParaRPr lang="pl-PL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Obowiązkowa zapłata podatku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i="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i="0" dirty="0"/>
                        <a:t>101,472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Stawka podatku akcyzowego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i="0" dirty="0"/>
                        <a:t>1 160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Opłata paliwowa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i="0" dirty="0"/>
                        <a:t>329,12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Opłata emisyjna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0" i="0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144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Razem podatki i opłaty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i="0" dirty="0"/>
                        <a:t>1569,12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363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>
                          <a:highlight>
                            <a:srgbClr val="FFFF00"/>
                          </a:highlight>
                        </a:rPr>
                        <a:t>Maksymalna stawka zwrotu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b="1" i="0" dirty="0">
                          <a:highlight>
                            <a:srgbClr val="FFFF00"/>
                          </a:highlight>
                        </a:rPr>
                        <a:t>1,46 zł/ 1 litr 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647195"/>
                  </a:ext>
                </a:extLst>
              </a:tr>
            </a:tbl>
          </a:graphicData>
        </a:graphic>
      </p:graphicFrame>
      <p:pic>
        <p:nvPicPr>
          <p:cNvPr id="5" name="Picture 2" descr="Znalezione obrazy dla zapytania ministerstwo rolnictwa i rozwoju wsi logo">
            <a:extLst>
              <a:ext uri="{FF2B5EF4-FFF2-40B4-BE49-F238E27FC236}">
                <a16:creationId xmlns:a16="http://schemas.microsoft.com/office/drawing/2014/main" id="{5529D586-2794-476B-80AC-A0A3E140A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517232"/>
            <a:ext cx="1152128" cy="114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8578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69277" y="620688"/>
            <a:ext cx="2402523" cy="5631416"/>
          </a:xfrm>
        </p:spPr>
        <p:txBody>
          <a:bodyPr anchor="ctr">
            <a:normAutofit/>
          </a:bodyPr>
          <a:lstStyle/>
          <a:p>
            <a:r>
              <a:rPr lang="pl-PL" altLang="pl-PL" sz="2400" dirty="0">
                <a:solidFill>
                  <a:srgbClr val="FFFFFF"/>
                </a:solidFill>
              </a:rPr>
              <a:t>Dodatkowe limity </a:t>
            </a:r>
            <a:endParaRPr lang="pl-PL" sz="2400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56513" y="605896"/>
            <a:ext cx="4807908" cy="5646208"/>
          </a:xfrm>
        </p:spPr>
        <p:txBody>
          <a:bodyPr anchor="ctr">
            <a:normAutofit lnSpcReduction="10000"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dirty="0">
                <a:solidFill>
                  <a:schemeClr val="tx1"/>
                </a:solidFill>
                <a:cs typeface="Arial" panose="020B0604020202020204" pitchFamily="34" charset="0"/>
              </a:rPr>
              <a:t>1. Suma  </a:t>
            </a:r>
            <a:r>
              <a:rPr lang="pl-PL" sz="1600" dirty="0"/>
              <a:t>kwoty stanowiącej iloczyn stawki zwrotu podatku na 1 litr oleju napędowego, </a:t>
            </a:r>
            <a:r>
              <a:rPr lang="pl-PL" sz="1600" b="1" dirty="0"/>
              <a:t>liczby 4 </a:t>
            </a:r>
            <a:r>
              <a:rPr lang="pl-PL" sz="1600" dirty="0"/>
              <a:t>oraz </a:t>
            </a:r>
            <a:r>
              <a:rPr lang="pl-PL" sz="1600" b="1" dirty="0"/>
              <a:t>średniej rocznej liczby świń</a:t>
            </a:r>
            <a:r>
              <a:rPr lang="pl-PL" sz="1600" dirty="0"/>
              <a:t> będących w posiadaniu producenta rolnego w roku poprzedzającym rok, w którym został złożony wniosek o zwrot podatku</a:t>
            </a:r>
            <a:endParaRPr lang="pl-PL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pl-PL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dirty="0">
                <a:solidFill>
                  <a:schemeClr val="tx1"/>
                </a:solidFill>
                <a:cs typeface="Arial" panose="020B0604020202020204" pitchFamily="34" charset="0"/>
              </a:rPr>
              <a:t>2. Suma k</a:t>
            </a:r>
            <a:r>
              <a:rPr lang="pl-PL" sz="1600" dirty="0"/>
              <a:t>woty stanowiącej iloczyn stawki zwrotu podatku na 1 litr oleju napędowego, </a:t>
            </a:r>
            <a:r>
              <a:rPr lang="pl-PL" sz="1600" b="1" dirty="0"/>
              <a:t>liczby 40 oraz średniej rocznej liczby dużych jednostek przeliczeniowych owiec </a:t>
            </a:r>
            <a:r>
              <a:rPr lang="pl-PL" sz="1600" dirty="0"/>
              <a:t>będących w posiadaniu producenta rolnego w roku poprzedzającym rok, w którym został złożony wniosek o zwrot podatku</a:t>
            </a:r>
            <a:endParaRPr lang="pl-PL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pl-PL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-PL" altLang="pl-PL" sz="1600" dirty="0">
                <a:solidFill>
                  <a:schemeClr val="tx1"/>
                </a:solidFill>
                <a:cs typeface="Arial" panose="020B0604020202020204" pitchFamily="34" charset="0"/>
              </a:rPr>
              <a:t>3.   Suma k</a:t>
            </a:r>
            <a:r>
              <a:rPr lang="pl-PL" sz="1600" dirty="0"/>
              <a:t>woty stanowiącej iloczyn stawki zwrotu podatku na 1 litr oleju napędowego, </a:t>
            </a:r>
            <a:r>
              <a:rPr lang="pl-PL" sz="1600" b="1" dirty="0"/>
              <a:t>liczby 40 </a:t>
            </a:r>
            <a:r>
              <a:rPr lang="pl-PL" sz="1600" dirty="0"/>
              <a:t>oraz </a:t>
            </a:r>
            <a:r>
              <a:rPr lang="pl-PL" sz="1600" b="1" dirty="0"/>
              <a:t>średniej rocznej liczby dużych jednostek przeliczeniowych kóz </a:t>
            </a:r>
            <a:r>
              <a:rPr lang="pl-PL" sz="1600" dirty="0"/>
              <a:t>będących w posiadaniu producenta rolnego w roku poprzedzającym rok, w którym został złożony wniosek o zwrot podatku</a:t>
            </a:r>
            <a:endParaRPr lang="pl-PL" altLang="pl-PL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pl-PL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dirty="0">
                <a:solidFill>
                  <a:schemeClr val="tx1"/>
                </a:solidFill>
                <a:cs typeface="Arial" panose="020B0604020202020204" pitchFamily="34" charset="0"/>
              </a:rPr>
              <a:t>4.    Suma k</a:t>
            </a:r>
            <a:r>
              <a:rPr lang="pl-PL" sz="1600" dirty="0"/>
              <a:t>woty stanowiącej iloczyn stawki zwrotu podatku na 1 litr oleju napędowego, </a:t>
            </a:r>
            <a:r>
              <a:rPr lang="pl-PL" sz="1600" b="1" dirty="0"/>
              <a:t>liczby 40 </a:t>
            </a:r>
            <a:r>
              <a:rPr lang="pl-PL" sz="1600" dirty="0"/>
              <a:t>oraz </a:t>
            </a:r>
            <a:r>
              <a:rPr lang="pl-PL" sz="1600" b="1" dirty="0"/>
              <a:t>średniej rocznej liczby dużych jednostek przeliczeniowych koni </a:t>
            </a:r>
            <a:r>
              <a:rPr lang="pl-PL" sz="1600" dirty="0"/>
              <a:t>będących w posiadaniu producenta rolnego w roku poprzedzającym rok, w którym został złożony wniosek o zwrot podatku</a:t>
            </a:r>
            <a:endParaRPr lang="pl-PL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pl-PL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</a:pPr>
            <a:endParaRPr lang="pl-PL" dirty="0"/>
          </a:p>
        </p:txBody>
      </p:sp>
      <p:pic>
        <p:nvPicPr>
          <p:cNvPr id="4" name="Picture 2" descr="Znalezione obrazy dla zapytania ministerstwo rolnictwa i rozwoju wsi logo">
            <a:extLst>
              <a:ext uri="{FF2B5EF4-FFF2-40B4-BE49-F238E27FC236}">
                <a16:creationId xmlns:a16="http://schemas.microsoft.com/office/drawing/2014/main" id="{CE52E739-7A4E-48F5-8992-10D527593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525242"/>
            <a:ext cx="1152128" cy="114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460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AA7721-2425-DCA4-0A73-C7D99DE66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Średnia roczna liczba świń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F94ABF-EE51-F3C6-E34C-7D347F130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/>
              <a:t>Ustalona jako iloraz sumy liczby świń będących w posiadaniu producenta rolnego w ostatnim dniu każdego miesiąca roku poprzedzającego rok, w którym został złożony wniosek o zwrot podatku, i liczby 12</a:t>
            </a:r>
          </a:p>
        </p:txBody>
      </p:sp>
    </p:spTree>
    <p:extLst>
      <p:ext uri="{BB962C8B-B14F-4D97-AF65-F5344CB8AC3E}">
        <p14:creationId xmlns:p14="http://schemas.microsoft.com/office/powerpoint/2010/main" val="1751443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F77927-AC6A-7883-47B1-8161C974A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Średnia roczna liczba dużych jednostek przeliczeniowych owiec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D578A-891B-D4F1-B349-DD1284FA1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Ustalona jako iloraz sumy dużych jednostek przeliczeniowych owiec będących w posiadaniu producenta rolnego w ostatnim dniu każdego miesiąca roku poprzedzającego rok, w którym został złożony wniosek o zwrot podatku, ustalonych z uwzględnieniem wartości współczynników przeliczeniowych sztuk owiec na duże jednostki przeliczeniowe i liczby 12.</a:t>
            </a:r>
          </a:p>
          <a:p>
            <a:r>
              <a:rPr lang="pl-PL" dirty="0"/>
              <a:t>Współczynniki przeliczeniowe dla owiec: </a:t>
            </a:r>
          </a:p>
          <a:p>
            <a:r>
              <a:rPr lang="pl-PL" dirty="0"/>
              <a:t>- Owce samice powyżej 1,5 roku    -   0,1 </a:t>
            </a:r>
          </a:p>
          <a:p>
            <a:r>
              <a:rPr lang="pl-PL" dirty="0"/>
              <a:t>- Tryki powyżej 1,5 roku		-  0,12 </a:t>
            </a:r>
          </a:p>
          <a:p>
            <a:r>
              <a:rPr lang="pl-PL" dirty="0"/>
              <a:t>- Jagnięta do 3,5 miesiąca		-  0,05 </a:t>
            </a:r>
          </a:p>
          <a:p>
            <a:r>
              <a:rPr lang="pl-PL" dirty="0"/>
              <a:t>- </a:t>
            </a:r>
            <a:r>
              <a:rPr lang="pl-PL" dirty="0" err="1"/>
              <a:t>Jarlaki</a:t>
            </a:r>
            <a:r>
              <a:rPr lang="pl-PL" dirty="0"/>
              <a:t> tryczki powyżej 3,5 miesiąca do 1,5 roku   -  0,08 </a:t>
            </a:r>
          </a:p>
          <a:p>
            <a:r>
              <a:rPr lang="pl-PL" dirty="0"/>
              <a:t>- </a:t>
            </a:r>
            <a:r>
              <a:rPr lang="pl-PL" dirty="0" err="1"/>
              <a:t>Jarlaki</a:t>
            </a:r>
            <a:r>
              <a:rPr lang="pl-PL" dirty="0"/>
              <a:t> maciorki powyżej 3,5 miesiąca do 1,5 roku  - 0,1</a:t>
            </a:r>
          </a:p>
        </p:txBody>
      </p:sp>
    </p:spTree>
    <p:extLst>
      <p:ext uri="{BB962C8B-B14F-4D97-AF65-F5344CB8AC3E}">
        <p14:creationId xmlns:p14="http://schemas.microsoft.com/office/powerpoint/2010/main" val="377174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05E095-B31F-C0D6-C912-6B33F3C8D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Średnia roczna liczbę dużych jednostek przeliczeniowych kóz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2F42C0-DF5F-B4A6-85AD-7E68F2740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Ustalona się jako iloraz sumy dużych jednostek przeliczeniowych kóz będących w posiadaniu producenta rolnego w ostatnim dniu każdego miesiąca roku poprzedzającego rok, w którym został złożony wniosek o zwrot podatku, ustalonych z uwzględnieniem wartości współczynników przeliczeniowych sztuk kóz na duże jednostki przeliczeniowe i liczby 12.</a:t>
            </a:r>
          </a:p>
          <a:p>
            <a:r>
              <a:rPr lang="pl-PL" dirty="0"/>
              <a:t>Współczynniki przeliczeniowe dla kóz: </a:t>
            </a:r>
          </a:p>
          <a:p>
            <a:r>
              <a:rPr lang="pl-PL" dirty="0"/>
              <a:t>- Kozy matki powyżej 1,5 roku -   0,15 </a:t>
            </a:r>
          </a:p>
          <a:p>
            <a:r>
              <a:rPr lang="pl-PL" dirty="0"/>
              <a:t>- Koźlęta do 3,5 miesiąca	        -  0,05 </a:t>
            </a:r>
          </a:p>
          <a:p>
            <a:r>
              <a:rPr lang="pl-PL" dirty="0"/>
              <a:t>- Koźlęta powyżej 3,5 miesiąca do 1,5 roku 	-  0,08 </a:t>
            </a:r>
          </a:p>
          <a:p>
            <a:r>
              <a:rPr lang="pl-PL" dirty="0"/>
              <a:t>- Pozostałe kozy – samce powyżej 1,5 roku -  0,01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86441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2084</Words>
  <Application>Microsoft Office PowerPoint</Application>
  <PresentationFormat>Pokaz na ekranie (4:3)</PresentationFormat>
  <Paragraphs>137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Georgia</vt:lpstr>
      <vt:lpstr>Lato</vt:lpstr>
      <vt:lpstr>Roboto</vt:lpstr>
      <vt:lpstr>Times New Roman</vt:lpstr>
      <vt:lpstr>Retrospect</vt:lpstr>
      <vt:lpstr>Zwrot podatku akcyzowego w II turze naboru wniosków  w 2023 r. </vt:lpstr>
      <vt:lpstr>Krajowa podstawa prawna</vt:lpstr>
      <vt:lpstr>Unijna podstawa prawna</vt:lpstr>
      <vt:lpstr>Zmiany w ustawie o zwrocie podatku akcyzowego zawartego w cenie oleju napędowego wykorzystywanego do produkcji rolnej obowiązujące od dnia 3 czerwca 2023 r.</vt:lpstr>
      <vt:lpstr>Wyliczenie stawki zwrotu podatku</vt:lpstr>
      <vt:lpstr>Dodatkowe limity </vt:lpstr>
      <vt:lpstr>Średnia roczna liczba świń</vt:lpstr>
      <vt:lpstr>Średnia roczna liczba dużych jednostek przeliczeniowych owiec</vt:lpstr>
      <vt:lpstr>Średnia roczna liczbę dużych jednostek przeliczeniowych kóz</vt:lpstr>
      <vt:lpstr>Średnia roczna liczbę dużych jednostek przeliczeniowych koni</vt:lpstr>
      <vt:lpstr>Prezentacja programu PowerPoint</vt:lpstr>
      <vt:lpstr>Dodatkowe oświadczenia we wniosku o zwrot podatku</vt:lpstr>
      <vt:lpstr>Dokumenty dołączane do wniosku</vt:lpstr>
      <vt:lpstr>Prezentacja programu PowerPoint</vt:lpstr>
      <vt:lpstr>Prezentacja programu PowerPoint</vt:lpstr>
      <vt:lpstr>Prezentacja programu PowerPoint</vt:lpstr>
      <vt:lpstr>Wnioski o zwrot podatku składane przez producentów rolnych w odniesieniu do świń, owiec, kóz i koni</vt:lpstr>
      <vt:lpstr>Stawka zwrotu podatku </vt:lpstr>
      <vt:lpstr>Zmiana decyzji</vt:lpstr>
      <vt:lpstr>Dodatkowa pomoc publiczna – dla MŚP</vt:lpstr>
      <vt:lpstr>Definicja MŚP – załącznik I do rozporządzenia Komisji (UE) nr 651/2014</vt:lpstr>
      <vt:lpstr>Wykluczenia z dodatkowej pomocy – 0,54 zł/litr ON</vt:lpstr>
      <vt:lpstr>Pomoc przyznawana na podstawie TCTF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Funds in Poland</dc:title>
  <dc:creator>Paulina Szelagowska</dc:creator>
  <cp:lastModifiedBy>Wichniarek-Chacińska Barbara</cp:lastModifiedBy>
  <cp:revision>39</cp:revision>
  <cp:lastPrinted>2019-09-24T15:13:57Z</cp:lastPrinted>
  <dcterms:created xsi:type="dcterms:W3CDTF">2019-09-12T21:24:53Z</dcterms:created>
  <dcterms:modified xsi:type="dcterms:W3CDTF">2023-06-15T08:12:26Z</dcterms:modified>
</cp:coreProperties>
</file>