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77" r:id="rId4"/>
  </p:sldMasterIdLst>
  <p:notesMasterIdLst>
    <p:notesMasterId r:id="rId6"/>
  </p:notesMasterIdLst>
  <p:handoutMasterIdLst>
    <p:handoutMasterId r:id="rId7"/>
  </p:handoutMasterIdLst>
  <p:sldIdLst>
    <p:sldId id="292" r:id="rId5"/>
  </p:sldIdLst>
  <p:sldSz cx="9144000" cy="6858000" type="screen4x3"/>
  <p:notesSz cx="6797675" cy="9928225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698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  <p:cmAuthor id="4" name="kadry" initials="k" lastIdx="2" clrIdx="3">
    <p:extLst>
      <p:ext uri="{19B8F6BF-5375-455C-9EA6-DF929625EA0E}">
        <p15:presenceInfo xmlns:p15="http://schemas.microsoft.com/office/powerpoint/2012/main" userId="kadr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FFFFFF"/>
    <a:srgbClr val="99CCFF"/>
    <a:srgbClr val="FF0000"/>
    <a:srgbClr val="E9FCFD"/>
    <a:srgbClr val="FFFFCC"/>
    <a:srgbClr val="C1CCF6"/>
    <a:srgbClr val="D5BAEB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6357" autoAdjust="0"/>
  </p:normalViewPr>
  <p:slideViewPr>
    <p:cSldViewPr snapToGrid="0">
      <p:cViewPr varScale="1">
        <p:scale>
          <a:sx n="121" d="100"/>
          <a:sy n="121" d="100"/>
        </p:scale>
        <p:origin x="1350" y="108"/>
      </p:cViewPr>
      <p:guideLst>
        <p:guide pos="4698"/>
        <p:guide orient="horz" pos="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3" name="Data — symbol zastępczy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pPr rtl="0"/>
            <a:fld id="{7288A077-48A2-4513-8453-6D650BA043B1}" type="datetime1">
              <a:rPr lang="pl-PL" smtClean="0"/>
              <a:t>20.12.2023</a:t>
            </a:fld>
            <a:endParaRPr lang="pl-PL" dirty="0"/>
          </a:p>
        </p:txBody>
      </p: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pPr rtl="0"/>
            <a:fld id="{A537205A-E1E8-4792-BFE4-BDA0088545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DBE0CAC0-B737-4E80-80A5-53B1967B4761}" type="datetime1">
              <a:rPr lang="pl-PL" smtClean="0"/>
              <a:pPr/>
              <a:t>20.12.2023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pPr rtl="0"/>
            <a:endParaRPr lang="pl-PL" noProof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pPr rtl="0"/>
            <a:fld id="{B32C31BA-67D8-413F-A5DD-028125073D1D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2C31BA-67D8-413F-A5DD-028125073D1D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1270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CC1534-9D13-43E9-BC8B-5694C28527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803" y="308698"/>
            <a:ext cx="3928735" cy="853352"/>
          </a:xfrm>
        </p:spPr>
        <p:txBody>
          <a:bodyPr rtlCol="0">
            <a:noAutofit/>
          </a:bodyPr>
          <a:lstStyle>
            <a:lvl1pPr>
              <a:defRPr sz="2700" b="1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Data — symbol zastępczy 2">
            <a:extLst>
              <a:ext uri="{FF2B5EF4-FFF2-40B4-BE49-F238E27FC236}">
                <a16:creationId xmlns:a16="http://schemas.microsoft.com/office/drawing/2014/main" id="{F63A8573-17E8-4191-86F9-ABE0BA27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3BE87C-15A6-43EB-9B1B-7BF3AE34A96C}" type="datetime1">
              <a:rPr lang="pl-PL" noProof="0" smtClean="0"/>
              <a:t>20.12.2023</a:t>
            </a:fld>
            <a:endParaRPr lang="pl-PL" noProof="0"/>
          </a:p>
        </p:txBody>
      </p: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83D92FA6-D8B1-4403-B9DD-E60A4F35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70C2CB2D-6860-4817-B66C-9C44DC4C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8" name="Tekst — symbol zastępczy 7">
            <a:extLst>
              <a:ext uri="{FF2B5EF4-FFF2-40B4-BE49-F238E27FC236}">
                <a16:creationId xmlns:a16="http://schemas.microsoft.com/office/drawing/2014/main" id="{183C82E0-1F49-4A07-A8B3-E2F2CBAC03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1803" y="979487"/>
            <a:ext cx="2686050" cy="365126"/>
          </a:xfrm>
        </p:spPr>
        <p:txBody>
          <a:bodyPr rtlCol="0">
            <a:noAutofit/>
          </a:bodyPr>
          <a:lstStyle>
            <a:lvl1pPr marL="0" indent="0">
              <a:spcBef>
                <a:spcPts val="675"/>
              </a:spcBef>
              <a:buNone/>
              <a:defRPr sz="1500" b="1"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44521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CC1534-9D13-43E9-BC8B-5694C28527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803" y="308698"/>
            <a:ext cx="3928735" cy="853352"/>
          </a:xfrm>
        </p:spPr>
        <p:txBody>
          <a:bodyPr rtlCol="0">
            <a:noAutofit/>
          </a:bodyPr>
          <a:lstStyle>
            <a:lvl1pPr>
              <a:defRPr sz="2700" b="1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Data — symbol zastępczy 2">
            <a:extLst>
              <a:ext uri="{FF2B5EF4-FFF2-40B4-BE49-F238E27FC236}">
                <a16:creationId xmlns:a16="http://schemas.microsoft.com/office/drawing/2014/main" id="{F63A8573-17E8-4191-86F9-ABE0BA27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BD4FF0-A04B-4AF9-9FD0-4B027974CA70}" type="datetime1">
              <a:rPr lang="pl-PL" noProof="0" smtClean="0"/>
              <a:t>20.12.2023</a:t>
            </a:fld>
            <a:endParaRPr lang="pl-PL" noProof="0"/>
          </a:p>
        </p:txBody>
      </p: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83D92FA6-D8B1-4403-B9DD-E60A4F35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70C2CB2D-6860-4817-B66C-9C44DC4C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8" name="Tekst — symbol zastępczy 7">
            <a:extLst>
              <a:ext uri="{FF2B5EF4-FFF2-40B4-BE49-F238E27FC236}">
                <a16:creationId xmlns:a16="http://schemas.microsoft.com/office/drawing/2014/main" id="{183C82E0-1F49-4A07-A8B3-E2F2CBAC03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1803" y="979487"/>
            <a:ext cx="2686050" cy="365126"/>
          </a:xfrm>
        </p:spPr>
        <p:txBody>
          <a:bodyPr rtlCol="0">
            <a:noAutofit/>
          </a:bodyPr>
          <a:lstStyle>
            <a:lvl1pPr marL="0" indent="0">
              <a:spcBef>
                <a:spcPts val="675"/>
              </a:spcBef>
              <a:buNone/>
              <a:defRPr sz="1500" b="1"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7" name="Zawartość — symbol zastępczy 6">
            <a:extLst>
              <a:ext uri="{FF2B5EF4-FFF2-40B4-BE49-F238E27FC236}">
                <a16:creationId xmlns:a16="http://schemas.microsoft.com/office/drawing/2014/main" id="{2DC4173A-9EF2-4DB4-AE8D-0202037CB0D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71475" y="1543051"/>
            <a:ext cx="8515350" cy="4733925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6044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>
            <a:extLst>
              <a:ext uri="{FF2B5EF4-FFF2-40B4-BE49-F238E27FC236}">
                <a16:creationId xmlns:a16="http://schemas.microsoft.com/office/drawing/2014/main" id="{022D4183-9737-47D0-A399-C54D7F7C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A1E3A5CB-DFC3-4FD4-B13D-480B9D577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7750C37A-64D2-409F-A58F-B4B1F1F34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2AE54FB-8636-4DDD-A301-8BEA919E1C33}" type="datetime1">
              <a:rPr lang="pl-PL" noProof="0" smtClean="0"/>
              <a:t>20.12.2023</a:t>
            </a:fld>
            <a:endParaRPr lang="pl-PL" noProof="0"/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C034EBE4-7608-464D-BFA2-97741404D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B56BEC42-CA83-4077-8D77-E2514DA72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966EA62-41C5-4F9A-A915-5B0BC739C923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16761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03" r:id="rId1"/>
    <p:sldLayoutId id="2147484804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 descr="element dekoracyjny"/>
          <p:cNvSpPr>
            <a:spLocks noGrp="1"/>
          </p:cNvSpPr>
          <p:nvPr>
            <p:ph type="title"/>
          </p:nvPr>
        </p:nvSpPr>
        <p:spPr>
          <a:xfrm>
            <a:off x="1970999" y="504000"/>
            <a:ext cx="6912000" cy="207900"/>
          </a:xfrm>
          <a:prstGeom prst="roundRect">
            <a:avLst/>
          </a:prstGeom>
          <a:ln>
            <a:solidFill>
              <a:schemeClr val="tx1"/>
            </a:solidFill>
          </a:ln>
        </p:spPr>
        <p:txBody>
          <a:bodyPr vert="horz" lIns="68580" tIns="45720" rIns="91440" bIns="45720" rtlCol="0" anchor="ctr">
            <a:noAutofit/>
          </a:bodyPr>
          <a:lstStyle/>
          <a:p>
            <a:pPr rtl="0"/>
            <a:r>
              <a:rPr lang="pl-PL" sz="788" dirty="0"/>
              <a:t>SAMODZIELNY PUBLICZNY ZAKŁAD OPIEKI ZDROWOTNEJ MINISTERSTWA SPRAW WEWNĘTRZNYCH I ADMINISTARCJI W KATOWICACH IM. SIERŻ. GRZEGORZA ZAŁOGI</a:t>
            </a:r>
          </a:p>
        </p:txBody>
      </p:sp>
      <p:sp>
        <p:nvSpPr>
          <p:cNvPr id="5" name="Tekst — symbol zastępczy 4">
            <a:extLst>
              <a:ext uri="{FF2B5EF4-FFF2-40B4-BE49-F238E27FC236}">
                <a16:creationId xmlns:a16="http://schemas.microsoft.com/office/drawing/2014/main" id="{EDC2289C-E06D-4F42-9504-C59FC2CB9B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4996" y="504000"/>
            <a:ext cx="1558125" cy="2079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ctr" rtl="0"/>
            <a:r>
              <a:rPr lang="pl-PL" sz="788" dirty="0"/>
              <a:t>RADA SPOŁECZNA</a:t>
            </a:r>
          </a:p>
        </p:txBody>
      </p:sp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134995" y="864000"/>
            <a:ext cx="7614000" cy="210939"/>
          </a:xfrm>
          <a:prstGeom prst="roundRect">
            <a:avLst/>
          </a:prstGeom>
          <a:solidFill>
            <a:schemeClr val="bg2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0" tIns="0" rIns="0" bIns="0" numCol="1" spcCol="1270" rtlCol="0" anchor="ctr" anchorCtr="0">
            <a:norm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DYREKTOR</a:t>
            </a:r>
            <a:endParaRPr lang="pl-PL" sz="105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022347B0-A817-49FC-951E-1693139636FF}"/>
              </a:ext>
            </a:extLst>
          </p:cNvPr>
          <p:cNvCxnSpPr>
            <a:cxnSpLocks/>
          </p:cNvCxnSpPr>
          <p:nvPr/>
        </p:nvCxnSpPr>
        <p:spPr>
          <a:xfrm>
            <a:off x="7749000" y="972000"/>
            <a:ext cx="108000" cy="0"/>
          </a:xfrm>
          <a:prstGeom prst="straightConnector1">
            <a:avLst/>
          </a:prstGeom>
          <a:ln w="6350">
            <a:tailEnd type="triangl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Prostokąt: zaokrąglone rogi 68">
            <a:extLst>
              <a:ext uri="{FF2B5EF4-FFF2-40B4-BE49-F238E27FC236}">
                <a16:creationId xmlns:a16="http://schemas.microsoft.com/office/drawing/2014/main" id="{6CD9D80E-F959-48AC-826A-FE4633FEE21B}"/>
              </a:ext>
            </a:extLst>
          </p:cNvPr>
          <p:cNvSpPr/>
          <p:nvPr/>
        </p:nvSpPr>
        <p:spPr>
          <a:xfrm>
            <a:off x="7857000" y="864000"/>
            <a:ext cx="1026115" cy="23743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600" dirty="0">
                <a:latin typeface="Calibri" panose="020F0502020204030204" pitchFamily="34" charset="0"/>
                <a:cs typeface="Calibri" panose="020F0502020204030204" pitchFamily="34" charset="0"/>
              </a:rPr>
              <a:t>Pełnomocnik ds. pacjenta psychiatrycznego</a:t>
            </a:r>
          </a:p>
        </p:txBody>
      </p:sp>
      <p:sp>
        <p:nvSpPr>
          <p:cNvPr id="74" name="Prostokąt: zaokrąglone rogi 73">
            <a:extLst>
              <a:ext uri="{FF2B5EF4-FFF2-40B4-BE49-F238E27FC236}">
                <a16:creationId xmlns:a16="http://schemas.microsoft.com/office/drawing/2014/main" id="{C1E9EC36-BEC8-47D0-89B6-2E5C3E44E3E2}"/>
              </a:ext>
            </a:extLst>
          </p:cNvPr>
          <p:cNvSpPr/>
          <p:nvPr/>
        </p:nvSpPr>
        <p:spPr>
          <a:xfrm>
            <a:off x="134996" y="1188000"/>
            <a:ext cx="2619000" cy="207900"/>
          </a:xfrm>
          <a:prstGeom prst="roundRect">
            <a:avLst/>
          </a:prstGeom>
          <a:solidFill>
            <a:srgbClr val="A3E6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675" b="1" dirty="0">
                <a:latin typeface="Calibri" panose="020F0502020204030204" pitchFamily="34" charset="0"/>
                <a:cs typeface="Calibri" panose="020F0502020204030204" pitchFamily="34" charset="0"/>
              </a:rPr>
              <a:t>Z-CA DYREKTORA DS. LECZNICTWA /                                                             LEKARZ NACZELNY</a:t>
            </a:r>
          </a:p>
        </p:txBody>
      </p:sp>
      <p:cxnSp>
        <p:nvCxnSpPr>
          <p:cNvPr id="76" name="Łącznik prosty ze strzałką 75">
            <a:extLst>
              <a:ext uri="{FF2B5EF4-FFF2-40B4-BE49-F238E27FC236}">
                <a16:creationId xmlns:a16="http://schemas.microsoft.com/office/drawing/2014/main" id="{2EA04FA9-934A-4464-AEF6-CBBD6A070433}"/>
              </a:ext>
            </a:extLst>
          </p:cNvPr>
          <p:cNvCxnSpPr>
            <a:cxnSpLocks/>
          </p:cNvCxnSpPr>
          <p:nvPr/>
        </p:nvCxnSpPr>
        <p:spPr>
          <a:xfrm>
            <a:off x="1476578" y="1080000"/>
            <a:ext cx="354" cy="10800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Prostokąt: zaokrąglone rogi 89">
            <a:extLst>
              <a:ext uri="{FF2B5EF4-FFF2-40B4-BE49-F238E27FC236}">
                <a16:creationId xmlns:a16="http://schemas.microsoft.com/office/drawing/2014/main" id="{F39B312F-560F-4331-830F-F0A494B58F6A}"/>
              </a:ext>
            </a:extLst>
          </p:cNvPr>
          <p:cNvSpPr/>
          <p:nvPr/>
        </p:nvSpPr>
        <p:spPr>
          <a:xfrm>
            <a:off x="2844000" y="1188000"/>
            <a:ext cx="1566000" cy="207900"/>
          </a:xfrm>
          <a:prstGeom prst="roundRect">
            <a:avLst/>
          </a:prstGeom>
          <a:solidFill>
            <a:srgbClr val="FFCC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675" b="1" dirty="0">
                <a:latin typeface="Calibri" panose="020F0502020204030204" pitchFamily="34" charset="0"/>
                <a:cs typeface="Calibri" panose="020F0502020204030204" pitchFamily="34" charset="0"/>
              </a:rPr>
              <a:t>Z-CA DYREKTORA DS. ADMINISTRACYJNO - TECHNICZNYCH</a:t>
            </a:r>
          </a:p>
        </p:txBody>
      </p:sp>
      <p:cxnSp>
        <p:nvCxnSpPr>
          <p:cNvPr id="92" name="Łącznik prosty ze strzałką 91">
            <a:extLst>
              <a:ext uri="{FF2B5EF4-FFF2-40B4-BE49-F238E27FC236}">
                <a16:creationId xmlns:a16="http://schemas.microsoft.com/office/drawing/2014/main" id="{D569EBD3-2CE4-47D6-BE72-9A32F291A880}"/>
              </a:ext>
            </a:extLst>
          </p:cNvPr>
          <p:cNvCxnSpPr>
            <a:cxnSpLocks/>
          </p:cNvCxnSpPr>
          <p:nvPr/>
        </p:nvCxnSpPr>
        <p:spPr>
          <a:xfrm>
            <a:off x="3568264" y="1080000"/>
            <a:ext cx="0" cy="10800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Prostokąt: zaokrąglone rogi 111">
            <a:extLst>
              <a:ext uri="{FF2B5EF4-FFF2-40B4-BE49-F238E27FC236}">
                <a16:creationId xmlns:a16="http://schemas.microsoft.com/office/drawing/2014/main" id="{76BA638D-8678-49D7-AB71-5BD0268BBFC1}"/>
              </a:ext>
            </a:extLst>
          </p:cNvPr>
          <p:cNvSpPr/>
          <p:nvPr/>
        </p:nvSpPr>
        <p:spPr>
          <a:xfrm>
            <a:off x="4666495" y="1200430"/>
            <a:ext cx="1323000" cy="1116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pPr algn="ctr"/>
            <a:r>
              <a:rPr lang="pl-PL" sz="600" b="1" dirty="0">
                <a:latin typeface="Calibri" panose="020F0502020204030204" pitchFamily="34" charset="0"/>
                <a:cs typeface="Calibri" panose="020F0502020204030204" pitchFamily="34" charset="0"/>
              </a:rPr>
              <a:t>DZIAŁ KSIĘGOWO – FINANSOWY GŁÓWNY KSIĘGOWY</a:t>
            </a:r>
          </a:p>
          <a:p>
            <a:pPr algn="ctr"/>
            <a:endParaRPr lang="pl-PL" sz="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4" name="Łącznik prosty ze strzałką 113">
            <a:extLst>
              <a:ext uri="{FF2B5EF4-FFF2-40B4-BE49-F238E27FC236}">
                <a16:creationId xmlns:a16="http://schemas.microsoft.com/office/drawing/2014/main" id="{174C79F3-6FBB-4263-8960-134158B7153F}"/>
              </a:ext>
            </a:extLst>
          </p:cNvPr>
          <p:cNvCxnSpPr>
            <a:cxnSpLocks/>
          </p:cNvCxnSpPr>
          <p:nvPr/>
        </p:nvCxnSpPr>
        <p:spPr>
          <a:xfrm>
            <a:off x="5286042" y="1080000"/>
            <a:ext cx="593" cy="10800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5" name="Grupa 134">
            <a:extLst>
              <a:ext uri="{FF2B5EF4-FFF2-40B4-BE49-F238E27FC236}">
                <a16:creationId xmlns:a16="http://schemas.microsoft.com/office/drawing/2014/main" id="{7D361B10-C1AC-463C-A892-2E26A29F6263}"/>
              </a:ext>
            </a:extLst>
          </p:cNvPr>
          <p:cNvGrpSpPr/>
          <p:nvPr/>
        </p:nvGrpSpPr>
        <p:grpSpPr>
          <a:xfrm>
            <a:off x="4680000" y="1512000"/>
            <a:ext cx="1324800" cy="1260000"/>
            <a:chOff x="5863843" y="1236314"/>
            <a:chExt cx="1827609" cy="1563596"/>
          </a:xfrm>
        </p:grpSpPr>
        <p:sp>
          <p:nvSpPr>
            <p:cNvPr id="123" name="Prostokąt: zaokrąglone rogi 122">
              <a:extLst>
                <a:ext uri="{FF2B5EF4-FFF2-40B4-BE49-F238E27FC236}">
                  <a16:creationId xmlns:a16="http://schemas.microsoft.com/office/drawing/2014/main" id="{A7CAC2D8-83E3-4204-852C-5A25D0DB1504}"/>
                </a:ext>
              </a:extLst>
            </p:cNvPr>
            <p:cNvSpPr/>
            <p:nvPr/>
          </p:nvSpPr>
          <p:spPr>
            <a:xfrm>
              <a:off x="5938332" y="1236314"/>
              <a:ext cx="1638889" cy="216000"/>
            </a:xfrm>
            <a:prstGeom prst="roundRect">
              <a:avLst/>
            </a:prstGeom>
            <a:ln w="9525" cap="rnd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 anchorCtr="1"/>
            <a:lstStyle/>
            <a:p>
              <a:pPr algn="ctr"/>
              <a:r>
                <a:rPr lang="pl-PL" sz="525" b="1" dirty="0">
                  <a:latin typeface="Calibri" panose="020F0502020204030204" pitchFamily="34" charset="0"/>
                  <a:cs typeface="Calibri" panose="020F0502020204030204" pitchFamily="34" charset="0"/>
                </a:rPr>
                <a:t>SEKCJA KSIĘGOWO - FINANSOWA</a:t>
              </a:r>
            </a:p>
          </p:txBody>
        </p:sp>
        <p:sp>
          <p:nvSpPr>
            <p:cNvPr id="129" name="Prostokąt: zaokrąglone rogi 128">
              <a:extLst>
                <a:ext uri="{FF2B5EF4-FFF2-40B4-BE49-F238E27FC236}">
                  <a16:creationId xmlns:a16="http://schemas.microsoft.com/office/drawing/2014/main" id="{76C1A34C-2A42-4F25-8966-B97E32D12612}"/>
                </a:ext>
              </a:extLst>
            </p:cNvPr>
            <p:cNvSpPr/>
            <p:nvPr/>
          </p:nvSpPr>
          <p:spPr>
            <a:xfrm>
              <a:off x="5938332" y="1515528"/>
              <a:ext cx="1638887" cy="216000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 anchorCtr="1"/>
            <a:lstStyle/>
            <a:p>
              <a:pPr algn="ctr"/>
              <a:r>
                <a:rPr lang="pl-PL" sz="525" b="1" dirty="0">
                  <a:latin typeface="Calibri" panose="020F0502020204030204" pitchFamily="34" charset="0"/>
                  <a:cs typeface="Calibri" panose="020F0502020204030204" pitchFamily="34" charset="0"/>
                </a:rPr>
                <a:t>SEKCJA PŁAC</a:t>
              </a:r>
            </a:p>
          </p:txBody>
        </p:sp>
        <p:sp>
          <p:nvSpPr>
            <p:cNvPr id="132" name="Prostokąt: zaokrąglone rogi 131">
              <a:extLst>
                <a:ext uri="{FF2B5EF4-FFF2-40B4-BE49-F238E27FC236}">
                  <a16:creationId xmlns:a16="http://schemas.microsoft.com/office/drawing/2014/main" id="{49D568F6-3C45-4DBF-A103-31517E77C62D}"/>
                </a:ext>
              </a:extLst>
            </p:cNvPr>
            <p:cNvSpPr/>
            <p:nvPr/>
          </p:nvSpPr>
          <p:spPr>
            <a:xfrm>
              <a:off x="5863843" y="2409011"/>
              <a:ext cx="1827609" cy="39089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t" anchorCtr="1">
              <a:noAutofit/>
            </a:bodyPr>
            <a:lstStyle/>
            <a:p>
              <a:pPr algn="ctr"/>
              <a:r>
                <a:rPr lang="pl-PL" sz="800" b="1" dirty="0">
                  <a:latin typeface="Calibri" panose="020F0502020204030204" pitchFamily="34" charset="0"/>
                  <a:cs typeface="Calibri" panose="020F0502020204030204" pitchFamily="34" charset="0"/>
                </a:rPr>
                <a:t>DZIAŁ KONTROLINGU                                                I ANALIZ</a:t>
              </a:r>
            </a:p>
          </p:txBody>
        </p:sp>
        <p:sp>
          <p:nvSpPr>
            <p:cNvPr id="134" name="Prostokąt: zaokrąglone rogi 133">
              <a:extLst>
                <a:ext uri="{FF2B5EF4-FFF2-40B4-BE49-F238E27FC236}">
                  <a16:creationId xmlns:a16="http://schemas.microsoft.com/office/drawing/2014/main" id="{E0DF8D53-3622-46AC-8221-DFBBC7DECE11}"/>
                </a:ext>
              </a:extLst>
            </p:cNvPr>
            <p:cNvSpPr/>
            <p:nvPr/>
          </p:nvSpPr>
          <p:spPr>
            <a:xfrm>
              <a:off x="5938332" y="1794742"/>
              <a:ext cx="1638889" cy="216001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 anchorCtr="1"/>
            <a:lstStyle/>
            <a:p>
              <a:r>
                <a:rPr lang="pl-PL" sz="525" b="1" dirty="0">
                  <a:latin typeface="Calibri" panose="020F0502020204030204" pitchFamily="34" charset="0"/>
                  <a:cs typeface="Calibri" panose="020F0502020204030204" pitchFamily="34" charset="0"/>
                </a:rPr>
                <a:t>SEKCJA INWENTARYZACJI</a:t>
              </a:r>
            </a:p>
          </p:txBody>
        </p:sp>
      </p:grpSp>
      <p:sp>
        <p:nvSpPr>
          <p:cNvPr id="137" name="Prostokąt: zaokrąglone rogi 136">
            <a:extLst>
              <a:ext uri="{FF2B5EF4-FFF2-40B4-BE49-F238E27FC236}">
                <a16:creationId xmlns:a16="http://schemas.microsoft.com/office/drawing/2014/main" id="{7972B62F-5D74-4361-9832-FECE02B18A77}"/>
              </a:ext>
            </a:extLst>
          </p:cNvPr>
          <p:cNvSpPr/>
          <p:nvPr/>
        </p:nvSpPr>
        <p:spPr>
          <a:xfrm>
            <a:off x="6192000" y="1188000"/>
            <a:ext cx="1229540" cy="1269000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pl-PL" sz="600" b="1" dirty="0">
                <a:latin typeface="Calibri" panose="020F0502020204030204" pitchFamily="34" charset="0"/>
                <a:cs typeface="Calibri" panose="020F0502020204030204" pitchFamily="34" charset="0"/>
              </a:rPr>
              <a:t>DZIAŁ ORGANIZACYJNY                      I POLITYKI PERSONALNEJ</a:t>
            </a:r>
          </a:p>
        </p:txBody>
      </p:sp>
      <p:grpSp>
        <p:nvGrpSpPr>
          <p:cNvPr id="151" name="Grupa 150">
            <a:extLst>
              <a:ext uri="{FF2B5EF4-FFF2-40B4-BE49-F238E27FC236}">
                <a16:creationId xmlns:a16="http://schemas.microsoft.com/office/drawing/2014/main" id="{4AE7C38A-2375-4668-B49E-33A095262343}"/>
              </a:ext>
            </a:extLst>
          </p:cNvPr>
          <p:cNvGrpSpPr/>
          <p:nvPr/>
        </p:nvGrpSpPr>
        <p:grpSpPr>
          <a:xfrm>
            <a:off x="6237001" y="1476000"/>
            <a:ext cx="1080611" cy="936000"/>
            <a:chOff x="8372646" y="1549518"/>
            <a:chExt cx="1422508" cy="1223128"/>
          </a:xfrm>
        </p:grpSpPr>
        <p:sp>
          <p:nvSpPr>
            <p:cNvPr id="142" name="Prostokąt 141">
              <a:extLst>
                <a:ext uri="{FF2B5EF4-FFF2-40B4-BE49-F238E27FC236}">
                  <a16:creationId xmlns:a16="http://schemas.microsoft.com/office/drawing/2014/main" id="{EDC28217-71A2-4D4C-BCC7-4E13AC6A3EA7}"/>
                </a:ext>
              </a:extLst>
            </p:cNvPr>
            <p:cNvSpPr/>
            <p:nvPr/>
          </p:nvSpPr>
          <p:spPr>
            <a:xfrm>
              <a:off x="8372646" y="1549518"/>
              <a:ext cx="1421704" cy="235217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525" b="1" dirty="0">
                  <a:latin typeface="Calibri" panose="020F0502020204030204" pitchFamily="34" charset="0"/>
                  <a:cs typeface="Calibri" panose="020F0502020204030204" pitchFamily="34" charset="0"/>
                </a:rPr>
                <a:t>SEKCJA ORGANIZACYJNO - PRAWNA</a:t>
              </a:r>
            </a:p>
          </p:txBody>
        </p:sp>
        <p:sp>
          <p:nvSpPr>
            <p:cNvPr id="143" name="Prostokąt 142">
              <a:extLst>
                <a:ext uri="{FF2B5EF4-FFF2-40B4-BE49-F238E27FC236}">
                  <a16:creationId xmlns:a16="http://schemas.microsoft.com/office/drawing/2014/main" id="{9E68631A-C930-44EB-A133-917EB533FE61}"/>
                </a:ext>
              </a:extLst>
            </p:cNvPr>
            <p:cNvSpPr/>
            <p:nvPr/>
          </p:nvSpPr>
          <p:spPr>
            <a:xfrm>
              <a:off x="8372649" y="1796494"/>
              <a:ext cx="1421704" cy="235217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525" b="1" dirty="0">
                  <a:latin typeface="Calibri" panose="020F0502020204030204" pitchFamily="34" charset="0"/>
                  <a:cs typeface="Calibri" panose="020F0502020204030204" pitchFamily="34" charset="0"/>
                </a:rPr>
                <a:t>SEKCJA KADR</a:t>
              </a:r>
            </a:p>
          </p:txBody>
        </p:sp>
        <p:sp>
          <p:nvSpPr>
            <p:cNvPr id="145" name="Prostokąt 144">
              <a:extLst>
                <a:ext uri="{FF2B5EF4-FFF2-40B4-BE49-F238E27FC236}">
                  <a16:creationId xmlns:a16="http://schemas.microsoft.com/office/drawing/2014/main" id="{11045126-7C61-49E5-83C6-037D3EBC5E93}"/>
                </a:ext>
              </a:extLst>
            </p:cNvPr>
            <p:cNvSpPr/>
            <p:nvPr/>
          </p:nvSpPr>
          <p:spPr>
            <a:xfrm>
              <a:off x="8372649" y="2043472"/>
              <a:ext cx="1421704" cy="235217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525" b="1" dirty="0">
                  <a:latin typeface="Calibri" panose="020F0502020204030204" pitchFamily="34" charset="0"/>
                  <a:cs typeface="Calibri" panose="020F0502020204030204" pitchFamily="34" charset="0"/>
                </a:rPr>
                <a:t>OŚRODEK EDUKACJI I SZKOLEŃ</a:t>
              </a:r>
            </a:p>
          </p:txBody>
        </p:sp>
        <p:sp>
          <p:nvSpPr>
            <p:cNvPr id="146" name="Prostokąt 145">
              <a:extLst>
                <a:ext uri="{FF2B5EF4-FFF2-40B4-BE49-F238E27FC236}">
                  <a16:creationId xmlns:a16="http://schemas.microsoft.com/office/drawing/2014/main" id="{4CDC10A4-8149-420D-ABCE-22A5FF3775B9}"/>
                </a:ext>
              </a:extLst>
            </p:cNvPr>
            <p:cNvSpPr/>
            <p:nvPr/>
          </p:nvSpPr>
          <p:spPr>
            <a:xfrm>
              <a:off x="8372649" y="2290450"/>
              <a:ext cx="1422505" cy="235217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525" b="1" dirty="0">
                  <a:latin typeface="Calibri" panose="020F0502020204030204" pitchFamily="34" charset="0"/>
                  <a:cs typeface="Calibri" panose="020F0502020204030204" pitchFamily="34" charset="0"/>
                </a:rPr>
                <a:t>SŁUŻBA BHP</a:t>
              </a:r>
            </a:p>
          </p:txBody>
        </p:sp>
        <p:sp>
          <p:nvSpPr>
            <p:cNvPr id="148" name="Prostokąt 147">
              <a:extLst>
                <a:ext uri="{FF2B5EF4-FFF2-40B4-BE49-F238E27FC236}">
                  <a16:creationId xmlns:a16="http://schemas.microsoft.com/office/drawing/2014/main" id="{553EF9FB-0707-4478-9919-6C3A97EE460D}"/>
                </a:ext>
              </a:extLst>
            </p:cNvPr>
            <p:cNvSpPr/>
            <p:nvPr/>
          </p:nvSpPr>
          <p:spPr>
            <a:xfrm>
              <a:off x="8372649" y="2537429"/>
              <a:ext cx="1421704" cy="235217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525" b="1" dirty="0">
                  <a:latin typeface="Calibri" panose="020F0502020204030204" pitchFamily="34" charset="0"/>
                  <a:cs typeface="Calibri" panose="020F0502020204030204" pitchFamily="34" charset="0"/>
                </a:rPr>
                <a:t>SEKCJA KANCELARII / SEKRETARIAT</a:t>
              </a:r>
            </a:p>
          </p:txBody>
        </p:sp>
      </p:grpSp>
      <p:cxnSp>
        <p:nvCxnSpPr>
          <p:cNvPr id="155" name="Łącznik prosty ze strzałką 154">
            <a:extLst>
              <a:ext uri="{FF2B5EF4-FFF2-40B4-BE49-F238E27FC236}">
                <a16:creationId xmlns:a16="http://schemas.microsoft.com/office/drawing/2014/main" id="{F1FEAC61-B71E-4000-A695-68E5A524A745}"/>
              </a:ext>
            </a:extLst>
          </p:cNvPr>
          <p:cNvCxnSpPr>
            <a:cxnSpLocks/>
          </p:cNvCxnSpPr>
          <p:nvPr/>
        </p:nvCxnSpPr>
        <p:spPr>
          <a:xfrm>
            <a:off x="6721697" y="1080000"/>
            <a:ext cx="0" cy="10800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Prostokąt: zaokrąglone rogi 164">
            <a:extLst>
              <a:ext uri="{FF2B5EF4-FFF2-40B4-BE49-F238E27FC236}">
                <a16:creationId xmlns:a16="http://schemas.microsoft.com/office/drawing/2014/main" id="{77537462-B48F-4B24-B500-0C8389663772}"/>
              </a:ext>
            </a:extLst>
          </p:cNvPr>
          <p:cNvSpPr/>
          <p:nvPr/>
        </p:nvSpPr>
        <p:spPr>
          <a:xfrm>
            <a:off x="4644000" y="2988000"/>
            <a:ext cx="1324800" cy="1512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algn="ctr"/>
            <a:r>
              <a:rPr lang="pl-PL" sz="600" b="1" dirty="0">
                <a:latin typeface="Calibri" panose="020F0502020204030204" pitchFamily="34" charset="0"/>
                <a:cs typeface="Calibri" panose="020F0502020204030204" pitchFamily="34" charset="0"/>
              </a:rPr>
              <a:t>DZIAŁ NADZORU, ANALIZY                      I STATYSTYKI MEDYCZNEJ</a:t>
            </a:r>
          </a:p>
        </p:txBody>
      </p:sp>
      <p:grpSp>
        <p:nvGrpSpPr>
          <p:cNvPr id="173" name="Grupa 172">
            <a:extLst>
              <a:ext uri="{FF2B5EF4-FFF2-40B4-BE49-F238E27FC236}">
                <a16:creationId xmlns:a16="http://schemas.microsoft.com/office/drawing/2014/main" id="{B1FEF5D9-372E-4309-9355-3EEBC89880E6}"/>
              </a:ext>
            </a:extLst>
          </p:cNvPr>
          <p:cNvGrpSpPr/>
          <p:nvPr/>
        </p:nvGrpSpPr>
        <p:grpSpPr>
          <a:xfrm>
            <a:off x="4752000" y="3275999"/>
            <a:ext cx="1116001" cy="1153650"/>
            <a:chOff x="5990951" y="3517341"/>
            <a:chExt cx="1563423" cy="1560054"/>
          </a:xfrm>
        </p:grpSpPr>
        <p:sp>
          <p:nvSpPr>
            <p:cNvPr id="166" name="Prostokąt: zaokrąglone rogi 165">
              <a:extLst>
                <a:ext uri="{FF2B5EF4-FFF2-40B4-BE49-F238E27FC236}">
                  <a16:creationId xmlns:a16="http://schemas.microsoft.com/office/drawing/2014/main" id="{56A4711E-C617-4BC8-8BAB-765F67A0AAE9}"/>
                </a:ext>
              </a:extLst>
            </p:cNvPr>
            <p:cNvSpPr/>
            <p:nvPr/>
          </p:nvSpPr>
          <p:spPr>
            <a:xfrm>
              <a:off x="5990951" y="3517341"/>
              <a:ext cx="1563422" cy="287133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sz="450" b="1" dirty="0">
                  <a:latin typeface="Calibri" panose="020F0502020204030204" pitchFamily="34" charset="0"/>
                  <a:cs typeface="Calibri" panose="020F0502020204030204" pitchFamily="34" charset="0"/>
                </a:rPr>
                <a:t>SEKCJA ROZLICZANIA KONTRAKTOWANIA ŚWIADCZEŃ ZDROWOTNYCH</a:t>
              </a:r>
            </a:p>
          </p:txBody>
        </p:sp>
        <p:sp>
          <p:nvSpPr>
            <p:cNvPr id="167" name="Prostokąt: zaokrąglone rogi 166">
              <a:extLst>
                <a:ext uri="{FF2B5EF4-FFF2-40B4-BE49-F238E27FC236}">
                  <a16:creationId xmlns:a16="http://schemas.microsoft.com/office/drawing/2014/main" id="{448F571E-93CC-4B6C-B62A-A151DD0E0F4E}"/>
                </a:ext>
              </a:extLst>
            </p:cNvPr>
            <p:cNvSpPr/>
            <p:nvPr/>
          </p:nvSpPr>
          <p:spPr>
            <a:xfrm>
              <a:off x="5990952" y="3858115"/>
              <a:ext cx="1563422" cy="287133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525" b="1" dirty="0">
                  <a:latin typeface="Calibri" panose="020F0502020204030204" pitchFamily="34" charset="0"/>
                  <a:cs typeface="Calibri" panose="020F0502020204030204" pitchFamily="34" charset="0"/>
                </a:rPr>
                <a:t>SEKCJA SPRZEDAŻY USŁUG MEDYCZNYCH</a:t>
              </a:r>
            </a:p>
          </p:txBody>
        </p:sp>
        <p:sp>
          <p:nvSpPr>
            <p:cNvPr id="169" name="Prostokąt: zaokrąglone rogi 168">
              <a:extLst>
                <a:ext uri="{FF2B5EF4-FFF2-40B4-BE49-F238E27FC236}">
                  <a16:creationId xmlns:a16="http://schemas.microsoft.com/office/drawing/2014/main" id="{4BC46874-9525-4051-9762-1C2593E8A664}"/>
                </a:ext>
              </a:extLst>
            </p:cNvPr>
            <p:cNvSpPr/>
            <p:nvPr/>
          </p:nvSpPr>
          <p:spPr>
            <a:xfrm>
              <a:off x="5990952" y="4198888"/>
              <a:ext cx="1563422" cy="287133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pl-PL" sz="450" b="1" dirty="0">
                  <a:latin typeface="Calibri" panose="020F0502020204030204" pitchFamily="34" charset="0"/>
                  <a:cs typeface="Calibri" panose="020F0502020204030204" pitchFamily="34" charset="0"/>
                </a:rPr>
                <a:t>KOORDYNATOR KONTRAKTOWANIA ŚWIADCZEŃ ZDROWOTNYCH</a:t>
              </a:r>
            </a:p>
          </p:txBody>
        </p:sp>
        <p:sp>
          <p:nvSpPr>
            <p:cNvPr id="170" name="Prostokąt: zaokrąglone rogi 169">
              <a:extLst>
                <a:ext uri="{FF2B5EF4-FFF2-40B4-BE49-F238E27FC236}">
                  <a16:creationId xmlns:a16="http://schemas.microsoft.com/office/drawing/2014/main" id="{7974B568-0F97-4DBE-BC39-B260CE124633}"/>
                </a:ext>
              </a:extLst>
            </p:cNvPr>
            <p:cNvSpPr/>
            <p:nvPr/>
          </p:nvSpPr>
          <p:spPr>
            <a:xfrm>
              <a:off x="5990952" y="4539662"/>
              <a:ext cx="1563422" cy="191421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525" b="1" dirty="0">
                  <a:latin typeface="Calibri" panose="020F0502020204030204" pitchFamily="34" charset="0"/>
                  <a:cs typeface="Calibri" panose="020F0502020204030204" pitchFamily="34" charset="0"/>
                </a:rPr>
                <a:t>SEKCJA STATYSTYKI MEDYCZNEJ</a:t>
              </a:r>
            </a:p>
          </p:txBody>
        </p:sp>
        <p:sp>
          <p:nvSpPr>
            <p:cNvPr id="172" name="Prostokąt: zaokrąglone rogi 171">
              <a:extLst>
                <a:ext uri="{FF2B5EF4-FFF2-40B4-BE49-F238E27FC236}">
                  <a16:creationId xmlns:a16="http://schemas.microsoft.com/office/drawing/2014/main" id="{AFCC9056-95E9-4504-8252-990E1B5DC091}"/>
                </a:ext>
              </a:extLst>
            </p:cNvPr>
            <p:cNvSpPr/>
            <p:nvPr/>
          </p:nvSpPr>
          <p:spPr>
            <a:xfrm>
              <a:off x="5990951" y="4783073"/>
              <a:ext cx="1563422" cy="294322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525" b="1" dirty="0">
                  <a:latin typeface="Calibri" panose="020F0502020204030204" pitchFamily="34" charset="0"/>
                  <a:cs typeface="Calibri" panose="020F0502020204030204" pitchFamily="34" charset="0"/>
                </a:rPr>
                <a:t>PRACOWNIK SOCJALNY</a:t>
              </a:r>
            </a:p>
          </p:txBody>
        </p:sp>
      </p:grpSp>
      <p:sp>
        <p:nvSpPr>
          <p:cNvPr id="202" name="Prostokąt: zaokrąglone rogi 201">
            <a:extLst>
              <a:ext uri="{FF2B5EF4-FFF2-40B4-BE49-F238E27FC236}">
                <a16:creationId xmlns:a16="http://schemas.microsoft.com/office/drawing/2014/main" id="{6D919C9F-C8B8-4D11-9F90-1AF144993470}"/>
              </a:ext>
            </a:extLst>
          </p:cNvPr>
          <p:cNvSpPr/>
          <p:nvPr/>
        </p:nvSpPr>
        <p:spPr>
          <a:xfrm>
            <a:off x="6192000" y="3114733"/>
            <a:ext cx="1228500" cy="139104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 anchorCtr="1"/>
          <a:lstStyle/>
          <a:p>
            <a:pPr algn="ctr"/>
            <a:r>
              <a:rPr lang="pl-PL" sz="600" b="1" dirty="0">
                <a:latin typeface="Calibri" panose="020F0502020204030204" pitchFamily="34" charset="0"/>
                <a:cs typeface="Calibri" panose="020F0502020204030204" pitchFamily="34" charset="0"/>
              </a:rPr>
              <a:t> DZIAŁ KONTROLI WEWNĘTRZNEJ        I ZARZĄDZANIA INFORMACJĄ</a:t>
            </a:r>
          </a:p>
        </p:txBody>
      </p:sp>
      <p:grpSp>
        <p:nvGrpSpPr>
          <p:cNvPr id="207" name="Grupa 206">
            <a:extLst>
              <a:ext uri="{FF2B5EF4-FFF2-40B4-BE49-F238E27FC236}">
                <a16:creationId xmlns:a16="http://schemas.microsoft.com/office/drawing/2014/main" id="{FA722905-63CD-4AFA-9C98-C84E026544A6}"/>
              </a:ext>
            </a:extLst>
          </p:cNvPr>
          <p:cNvGrpSpPr/>
          <p:nvPr/>
        </p:nvGrpSpPr>
        <p:grpSpPr>
          <a:xfrm>
            <a:off x="6280882" y="3442283"/>
            <a:ext cx="1080000" cy="877713"/>
            <a:chOff x="8302428" y="5331003"/>
            <a:chExt cx="1411200" cy="516576"/>
          </a:xfrm>
        </p:grpSpPr>
        <p:sp>
          <p:nvSpPr>
            <p:cNvPr id="203" name="Prostokąt 202">
              <a:extLst>
                <a:ext uri="{FF2B5EF4-FFF2-40B4-BE49-F238E27FC236}">
                  <a16:creationId xmlns:a16="http://schemas.microsoft.com/office/drawing/2014/main" id="{27EF8792-7EA6-4421-8D7F-8B5D3C145859}"/>
                </a:ext>
              </a:extLst>
            </p:cNvPr>
            <p:cNvSpPr/>
            <p:nvPr/>
          </p:nvSpPr>
          <p:spPr>
            <a:xfrm>
              <a:off x="8302428" y="5331003"/>
              <a:ext cx="1411200" cy="156576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525" b="1" dirty="0">
                  <a:latin typeface="Calibri" panose="020F0502020204030204" pitchFamily="34" charset="0"/>
                  <a:cs typeface="Calibri" panose="020F0502020204030204" pitchFamily="34" charset="0"/>
                </a:rPr>
                <a:t>SEKCJA INFORMATYKI</a:t>
              </a:r>
            </a:p>
          </p:txBody>
        </p:sp>
        <p:sp>
          <p:nvSpPr>
            <p:cNvPr id="204" name="Prostokąt 203">
              <a:extLst>
                <a:ext uri="{FF2B5EF4-FFF2-40B4-BE49-F238E27FC236}">
                  <a16:creationId xmlns:a16="http://schemas.microsoft.com/office/drawing/2014/main" id="{ACBECB6D-6D10-48EF-A655-77ABD20D4B15}"/>
                </a:ext>
              </a:extLst>
            </p:cNvPr>
            <p:cNvSpPr/>
            <p:nvPr/>
          </p:nvSpPr>
          <p:spPr>
            <a:xfrm>
              <a:off x="8302428" y="5511003"/>
              <a:ext cx="1411200" cy="156576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525" b="1" dirty="0">
                  <a:latin typeface="Calibri" panose="020F0502020204030204" pitchFamily="34" charset="0"/>
                  <a:cs typeface="Calibri" panose="020F0502020204030204" pitchFamily="34" charset="0"/>
                </a:rPr>
                <a:t>PORTIERNIA</a:t>
              </a:r>
            </a:p>
          </p:txBody>
        </p:sp>
        <p:sp>
          <p:nvSpPr>
            <p:cNvPr id="205" name="Prostokąt 204">
              <a:extLst>
                <a:ext uri="{FF2B5EF4-FFF2-40B4-BE49-F238E27FC236}">
                  <a16:creationId xmlns:a16="http://schemas.microsoft.com/office/drawing/2014/main" id="{7908DE32-5600-4B9C-A743-D18F2D52D1EC}"/>
                </a:ext>
              </a:extLst>
            </p:cNvPr>
            <p:cNvSpPr/>
            <p:nvPr/>
          </p:nvSpPr>
          <p:spPr>
            <a:xfrm>
              <a:off x="8302428" y="5691003"/>
              <a:ext cx="1411200" cy="156576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525" b="1" dirty="0">
                  <a:latin typeface="Calibri" panose="020F0502020204030204" pitchFamily="34" charset="0"/>
                  <a:cs typeface="Calibri" panose="020F0502020204030204" pitchFamily="34" charset="0"/>
                </a:rPr>
                <a:t>SPECJALISTA DS. KONTROLI</a:t>
              </a:r>
            </a:p>
          </p:txBody>
        </p:sp>
      </p:grpSp>
      <p:sp>
        <p:nvSpPr>
          <p:cNvPr id="210" name="Prostokąt: zaokrąglone rogi 209">
            <a:extLst>
              <a:ext uri="{FF2B5EF4-FFF2-40B4-BE49-F238E27FC236}">
                <a16:creationId xmlns:a16="http://schemas.microsoft.com/office/drawing/2014/main" id="{9B10B415-8F90-442A-B2B1-D00ABBC116BD}"/>
              </a:ext>
            </a:extLst>
          </p:cNvPr>
          <p:cNvSpPr/>
          <p:nvPr/>
        </p:nvSpPr>
        <p:spPr>
          <a:xfrm>
            <a:off x="6192000" y="4661075"/>
            <a:ext cx="1228500" cy="540000"/>
          </a:xfrm>
          <a:prstGeom prst="roundRect">
            <a:avLst/>
          </a:prstGeom>
          <a:solidFill>
            <a:srgbClr val="FFCC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id="{90B6F549-7912-47CE-94F6-778F5C500EA8}"/>
              </a:ext>
            </a:extLst>
          </p:cNvPr>
          <p:cNvGrpSpPr/>
          <p:nvPr/>
        </p:nvGrpSpPr>
        <p:grpSpPr>
          <a:xfrm>
            <a:off x="6238800" y="4720724"/>
            <a:ext cx="1080000" cy="406800"/>
            <a:chOff x="7925516" y="4879681"/>
            <a:chExt cx="1440000" cy="542400"/>
          </a:xfrm>
        </p:grpSpPr>
        <p:sp>
          <p:nvSpPr>
            <p:cNvPr id="211" name="Prostokąt 210">
              <a:extLst>
                <a:ext uri="{FF2B5EF4-FFF2-40B4-BE49-F238E27FC236}">
                  <a16:creationId xmlns:a16="http://schemas.microsoft.com/office/drawing/2014/main" id="{BFA46142-3C8B-4DCE-A5B9-BD1F44A39F5E}"/>
                </a:ext>
              </a:extLst>
            </p:cNvPr>
            <p:cNvSpPr/>
            <p:nvPr/>
          </p:nvSpPr>
          <p:spPr>
            <a:xfrm>
              <a:off x="7925516" y="4879681"/>
              <a:ext cx="1440000" cy="158400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525" b="1" dirty="0">
                  <a:latin typeface="Calibri" panose="020F0502020204030204" pitchFamily="34" charset="0"/>
                  <a:cs typeface="Calibri" panose="020F0502020204030204" pitchFamily="34" charset="0"/>
                </a:rPr>
                <a:t>INSPEKTOR DS. OBRONNYCH</a:t>
              </a:r>
            </a:p>
          </p:txBody>
        </p:sp>
        <p:sp>
          <p:nvSpPr>
            <p:cNvPr id="212" name="Prostokąt 211">
              <a:extLst>
                <a:ext uri="{FF2B5EF4-FFF2-40B4-BE49-F238E27FC236}">
                  <a16:creationId xmlns:a16="http://schemas.microsoft.com/office/drawing/2014/main" id="{B2093E22-EB09-4308-B4A5-D7439A5F6869}"/>
                </a:ext>
              </a:extLst>
            </p:cNvPr>
            <p:cNvSpPr/>
            <p:nvPr/>
          </p:nvSpPr>
          <p:spPr>
            <a:xfrm>
              <a:off x="7925516" y="5071681"/>
              <a:ext cx="1440000" cy="158400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525" b="1" dirty="0">
                  <a:latin typeface="Calibri" panose="020F0502020204030204" pitchFamily="34" charset="0"/>
                  <a:cs typeface="Calibri" panose="020F0502020204030204" pitchFamily="34" charset="0"/>
                </a:rPr>
                <a:t>KAPELAN</a:t>
              </a:r>
            </a:p>
          </p:txBody>
        </p:sp>
        <p:sp>
          <p:nvSpPr>
            <p:cNvPr id="214" name="Prostokąt 213">
              <a:extLst>
                <a:ext uri="{FF2B5EF4-FFF2-40B4-BE49-F238E27FC236}">
                  <a16:creationId xmlns:a16="http://schemas.microsoft.com/office/drawing/2014/main" id="{1A93E9BE-E97B-4F2D-923D-A433E43FCD81}"/>
                </a:ext>
              </a:extLst>
            </p:cNvPr>
            <p:cNvSpPr/>
            <p:nvPr/>
          </p:nvSpPr>
          <p:spPr>
            <a:xfrm>
              <a:off x="7925516" y="5263681"/>
              <a:ext cx="1440000" cy="158400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450" b="1" dirty="0">
                  <a:latin typeface="Calibri" panose="020F0502020204030204" pitchFamily="34" charset="0"/>
                  <a:cs typeface="Calibri" panose="020F0502020204030204" pitchFamily="34" charset="0"/>
                </a:rPr>
                <a:t>ZESPOŁY ZADANIOWE I KOMITETY</a:t>
              </a:r>
            </a:p>
          </p:txBody>
        </p:sp>
      </p:grpSp>
      <p:sp>
        <p:nvSpPr>
          <p:cNvPr id="219" name="Prostokąt: zaokrąglone rogi 218">
            <a:extLst>
              <a:ext uri="{FF2B5EF4-FFF2-40B4-BE49-F238E27FC236}">
                <a16:creationId xmlns:a16="http://schemas.microsoft.com/office/drawing/2014/main" id="{5079C26A-9891-4264-BE68-8042186CC54B}"/>
              </a:ext>
            </a:extLst>
          </p:cNvPr>
          <p:cNvSpPr/>
          <p:nvPr/>
        </p:nvSpPr>
        <p:spPr>
          <a:xfrm>
            <a:off x="6135219" y="2609075"/>
            <a:ext cx="1323000" cy="414735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 anchorCtr="1"/>
          <a:lstStyle/>
          <a:p>
            <a:pPr algn="ctr"/>
            <a:endParaRPr lang="pl-PL" sz="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455B4DFA-E2FC-40E8-8112-ADBD21C1840A}"/>
              </a:ext>
            </a:extLst>
          </p:cNvPr>
          <p:cNvSpPr/>
          <p:nvPr/>
        </p:nvSpPr>
        <p:spPr>
          <a:xfrm>
            <a:off x="4690405" y="4644000"/>
            <a:ext cx="1323000" cy="926831"/>
          </a:xfrm>
          <a:prstGeom prst="roundRect">
            <a:avLst/>
          </a:prstGeom>
          <a:solidFill>
            <a:srgbClr val="E9FCFD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l-PL" sz="525" b="1" dirty="0">
                <a:latin typeface="Calibri" panose="020F0502020204030204" pitchFamily="34" charset="0"/>
                <a:cs typeface="Calibri" panose="020F0502020204030204" pitchFamily="34" charset="0"/>
              </a:rPr>
              <a:t>USŁUGI ŚWIADCZONE PRZEZ PODMIOTY ZEWNĘTRZNE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B5A6EC39-47CC-49CE-A9A5-EE96652B09C5}"/>
              </a:ext>
            </a:extLst>
          </p:cNvPr>
          <p:cNvSpPr/>
          <p:nvPr/>
        </p:nvSpPr>
        <p:spPr>
          <a:xfrm>
            <a:off x="4743384" y="4968000"/>
            <a:ext cx="1188000" cy="144000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525" b="1" dirty="0">
                <a:latin typeface="Calibri" panose="020F0502020204030204" pitchFamily="34" charset="0"/>
                <a:cs typeface="Calibri" panose="020F0502020204030204" pitchFamily="34" charset="0"/>
              </a:rPr>
              <a:t>USŁUGI PRALNICZE</a:t>
            </a:r>
          </a:p>
        </p:txBody>
      </p:sp>
      <p:sp>
        <p:nvSpPr>
          <p:cNvPr id="58" name="Prostokąt: zaokrąglone rogi 57">
            <a:extLst>
              <a:ext uri="{FF2B5EF4-FFF2-40B4-BE49-F238E27FC236}">
                <a16:creationId xmlns:a16="http://schemas.microsoft.com/office/drawing/2014/main" id="{7D43FB23-F059-4F52-A3DD-0379DBF3B542}"/>
              </a:ext>
            </a:extLst>
          </p:cNvPr>
          <p:cNvSpPr/>
          <p:nvPr/>
        </p:nvSpPr>
        <p:spPr>
          <a:xfrm>
            <a:off x="4744800" y="5184000"/>
            <a:ext cx="1188000" cy="144000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525" b="1" dirty="0">
                <a:latin typeface="Calibri" panose="020F0502020204030204" pitchFamily="34" charset="0"/>
                <a:cs typeface="Calibri" panose="020F0502020204030204" pitchFamily="34" charset="0"/>
              </a:rPr>
              <a:t>STERYLIZACJA</a:t>
            </a:r>
          </a:p>
        </p:txBody>
      </p:sp>
      <p:sp>
        <p:nvSpPr>
          <p:cNvPr id="59" name="Prostokąt: zaokrąglone rogi 58">
            <a:extLst>
              <a:ext uri="{FF2B5EF4-FFF2-40B4-BE49-F238E27FC236}">
                <a16:creationId xmlns:a16="http://schemas.microsoft.com/office/drawing/2014/main" id="{D9F2941A-20E5-4475-A799-030AA20E1FEB}"/>
              </a:ext>
            </a:extLst>
          </p:cNvPr>
          <p:cNvSpPr/>
          <p:nvPr/>
        </p:nvSpPr>
        <p:spPr>
          <a:xfrm>
            <a:off x="6237912" y="5250478"/>
            <a:ext cx="1188000" cy="10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525" b="1" dirty="0">
                <a:latin typeface="Calibri" panose="020F0502020204030204" pitchFamily="34" charset="0"/>
                <a:cs typeface="Calibri" panose="020F0502020204030204" pitchFamily="34" charset="0"/>
              </a:rPr>
              <a:t>RADCY PRAWNI</a:t>
            </a:r>
          </a:p>
        </p:txBody>
      </p:sp>
      <p:cxnSp>
        <p:nvCxnSpPr>
          <p:cNvPr id="60" name="Łącznik prosty ze strzałką 59">
            <a:extLst>
              <a:ext uri="{FF2B5EF4-FFF2-40B4-BE49-F238E27FC236}">
                <a16:creationId xmlns:a16="http://schemas.microsoft.com/office/drawing/2014/main" id="{BD4E82EB-A55D-440C-99DF-6EDE970B3D49}"/>
              </a:ext>
            </a:extLst>
          </p:cNvPr>
          <p:cNvCxnSpPr>
            <a:cxnSpLocks/>
          </p:cNvCxnSpPr>
          <p:nvPr/>
        </p:nvCxnSpPr>
        <p:spPr>
          <a:xfrm>
            <a:off x="3568265" y="1870133"/>
            <a:ext cx="0" cy="130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Prostokąt: zaokrąglone rogi 60">
            <a:extLst>
              <a:ext uri="{FF2B5EF4-FFF2-40B4-BE49-F238E27FC236}">
                <a16:creationId xmlns:a16="http://schemas.microsoft.com/office/drawing/2014/main" id="{F73907F1-DFB9-4B37-B393-D02D799395C7}"/>
              </a:ext>
            </a:extLst>
          </p:cNvPr>
          <p:cNvSpPr/>
          <p:nvPr/>
        </p:nvSpPr>
        <p:spPr>
          <a:xfrm>
            <a:off x="2943000" y="1512000"/>
            <a:ext cx="1269000" cy="576000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/>
            <a:r>
              <a:rPr lang="pl-PL" sz="600" b="1" dirty="0">
                <a:latin typeface="Calibri" panose="020F0502020204030204" pitchFamily="34" charset="0"/>
                <a:cs typeface="Calibri" panose="020F0502020204030204" pitchFamily="34" charset="0"/>
              </a:rPr>
              <a:t>DZIAŁ GOSPODARCZY</a:t>
            </a:r>
          </a:p>
        </p:txBody>
      </p:sp>
      <p:sp>
        <p:nvSpPr>
          <p:cNvPr id="62" name="Prostokąt: zaokrąglone rogi 61">
            <a:extLst>
              <a:ext uri="{FF2B5EF4-FFF2-40B4-BE49-F238E27FC236}">
                <a16:creationId xmlns:a16="http://schemas.microsoft.com/office/drawing/2014/main" id="{DA65F312-89F3-4028-8B72-94AB4D69EB9B}"/>
              </a:ext>
            </a:extLst>
          </p:cNvPr>
          <p:cNvSpPr/>
          <p:nvPr/>
        </p:nvSpPr>
        <p:spPr>
          <a:xfrm>
            <a:off x="3024001" y="1656000"/>
            <a:ext cx="1100885" cy="108000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525" b="1" dirty="0">
                <a:latin typeface="Calibri" panose="020F0502020204030204" pitchFamily="34" charset="0"/>
                <a:cs typeface="Calibri" panose="020F0502020204030204" pitchFamily="34" charset="0"/>
              </a:rPr>
              <a:t>SEKCJA GOSPODARCZA</a:t>
            </a:r>
          </a:p>
        </p:txBody>
      </p:sp>
      <p:sp>
        <p:nvSpPr>
          <p:cNvPr id="63" name="Prostokąt: zaokrąglone rogi 62">
            <a:extLst>
              <a:ext uri="{FF2B5EF4-FFF2-40B4-BE49-F238E27FC236}">
                <a16:creationId xmlns:a16="http://schemas.microsoft.com/office/drawing/2014/main" id="{3ACFA144-7049-4F0C-8C6A-6BFA8C843C9D}"/>
              </a:ext>
            </a:extLst>
          </p:cNvPr>
          <p:cNvSpPr/>
          <p:nvPr/>
        </p:nvSpPr>
        <p:spPr>
          <a:xfrm>
            <a:off x="3024000" y="1764000"/>
            <a:ext cx="1100886" cy="108000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525" b="1" dirty="0">
                <a:latin typeface="Calibri" panose="020F0502020204030204" pitchFamily="34" charset="0"/>
                <a:cs typeface="Calibri" panose="020F0502020204030204" pitchFamily="34" charset="0"/>
              </a:rPr>
              <a:t>SEKCJA TRANSPORTU</a:t>
            </a:r>
          </a:p>
        </p:txBody>
      </p:sp>
      <p:sp>
        <p:nvSpPr>
          <p:cNvPr id="64" name="Prostokąt: zaokrąglone rogi 63">
            <a:extLst>
              <a:ext uri="{FF2B5EF4-FFF2-40B4-BE49-F238E27FC236}">
                <a16:creationId xmlns:a16="http://schemas.microsoft.com/office/drawing/2014/main" id="{C82CB961-A28D-4B0A-8A01-D15A232EC055}"/>
              </a:ext>
            </a:extLst>
          </p:cNvPr>
          <p:cNvSpPr/>
          <p:nvPr/>
        </p:nvSpPr>
        <p:spPr>
          <a:xfrm>
            <a:off x="3024000" y="1872000"/>
            <a:ext cx="1100887" cy="169127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l-PL" sz="525" b="1" dirty="0">
                <a:latin typeface="Calibri" panose="020F0502020204030204" pitchFamily="34" charset="0"/>
                <a:cs typeface="Calibri" panose="020F0502020204030204" pitchFamily="34" charset="0"/>
              </a:rPr>
              <a:t>SKŁADNICA AKT                         KATOWICE / CZĘSTOCHOWA</a:t>
            </a:r>
          </a:p>
        </p:txBody>
      </p:sp>
      <p:sp>
        <p:nvSpPr>
          <p:cNvPr id="65" name="Prostokąt: zaokrąglone rogi 64">
            <a:extLst>
              <a:ext uri="{FF2B5EF4-FFF2-40B4-BE49-F238E27FC236}">
                <a16:creationId xmlns:a16="http://schemas.microsoft.com/office/drawing/2014/main" id="{62D5399C-DDA1-4DAF-B6D6-465D7D0C7ACB}"/>
              </a:ext>
            </a:extLst>
          </p:cNvPr>
          <p:cNvSpPr/>
          <p:nvPr/>
        </p:nvSpPr>
        <p:spPr>
          <a:xfrm>
            <a:off x="2943000" y="2124000"/>
            <a:ext cx="1269000" cy="537377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tlCol="0" anchor="t"/>
          <a:lstStyle/>
          <a:p>
            <a:pPr algn="ctr"/>
            <a:r>
              <a:rPr lang="pl-PL" sz="600" b="1" dirty="0">
                <a:latin typeface="Calibri" panose="020F0502020204030204" pitchFamily="34" charset="0"/>
                <a:cs typeface="Calibri" panose="020F0502020204030204" pitchFamily="34" charset="0"/>
              </a:rPr>
              <a:t>DZIAŁ ZARZĄDZANIA MAJĄTKIEM</a:t>
            </a:r>
          </a:p>
        </p:txBody>
      </p:sp>
      <p:sp>
        <p:nvSpPr>
          <p:cNvPr id="66" name="Prostokąt: zaokrąglone rogi 65">
            <a:extLst>
              <a:ext uri="{FF2B5EF4-FFF2-40B4-BE49-F238E27FC236}">
                <a16:creationId xmlns:a16="http://schemas.microsoft.com/office/drawing/2014/main" id="{A9BFBFD7-9BAA-470B-9C93-F02E8D01AB96}"/>
              </a:ext>
            </a:extLst>
          </p:cNvPr>
          <p:cNvSpPr/>
          <p:nvPr/>
        </p:nvSpPr>
        <p:spPr>
          <a:xfrm>
            <a:off x="3024000" y="2304000"/>
            <a:ext cx="1100887" cy="111044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525" b="1" dirty="0">
                <a:latin typeface="Calibri" panose="020F0502020204030204" pitchFamily="34" charset="0"/>
                <a:cs typeface="Calibri" panose="020F0502020204030204" pitchFamily="34" charset="0"/>
              </a:rPr>
              <a:t>SEKCJA TECHNICZNA</a:t>
            </a:r>
          </a:p>
        </p:txBody>
      </p:sp>
      <p:sp>
        <p:nvSpPr>
          <p:cNvPr id="67" name="Prostokąt: zaokrąglone rogi 66">
            <a:extLst>
              <a:ext uri="{FF2B5EF4-FFF2-40B4-BE49-F238E27FC236}">
                <a16:creationId xmlns:a16="http://schemas.microsoft.com/office/drawing/2014/main" id="{18A2D70E-8C6F-4C84-93B1-A231C9640F76}"/>
              </a:ext>
            </a:extLst>
          </p:cNvPr>
          <p:cNvSpPr/>
          <p:nvPr/>
        </p:nvSpPr>
        <p:spPr>
          <a:xfrm>
            <a:off x="3024000" y="2448000"/>
            <a:ext cx="1100888" cy="189000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525" b="1" dirty="0">
                <a:latin typeface="Calibri" panose="020F0502020204030204" pitchFamily="34" charset="0"/>
                <a:cs typeface="Calibri" panose="020F0502020204030204" pitchFamily="34" charset="0"/>
              </a:rPr>
              <a:t>SEKCJA ZARZĄDZANIA MAJĄTKIEM I INWESTYCJI</a:t>
            </a:r>
          </a:p>
        </p:txBody>
      </p: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470B55D4-C9F7-4BCE-84E5-A7B371BB1B69}"/>
              </a:ext>
            </a:extLst>
          </p:cNvPr>
          <p:cNvSpPr/>
          <p:nvPr/>
        </p:nvSpPr>
        <p:spPr>
          <a:xfrm>
            <a:off x="2943000" y="2700000"/>
            <a:ext cx="1269000" cy="1350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600" b="1" dirty="0">
                <a:latin typeface="Calibri" panose="020F0502020204030204" pitchFamily="34" charset="0"/>
                <a:cs typeface="Calibri" panose="020F0502020204030204" pitchFamily="34" charset="0"/>
              </a:rPr>
              <a:t>ADMINISTRACJA CZĘSTOCHOWA</a:t>
            </a:r>
          </a:p>
        </p:txBody>
      </p:sp>
      <p:sp>
        <p:nvSpPr>
          <p:cNvPr id="70" name="Prostokąt: zaokrąglone rogi 69">
            <a:extLst>
              <a:ext uri="{FF2B5EF4-FFF2-40B4-BE49-F238E27FC236}">
                <a16:creationId xmlns:a16="http://schemas.microsoft.com/office/drawing/2014/main" id="{318CAF57-F798-4E01-8510-CCF2B9CBCF19}"/>
              </a:ext>
            </a:extLst>
          </p:cNvPr>
          <p:cNvSpPr/>
          <p:nvPr/>
        </p:nvSpPr>
        <p:spPr>
          <a:xfrm>
            <a:off x="2943000" y="2880000"/>
            <a:ext cx="1269000" cy="14381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600" b="1" dirty="0">
                <a:latin typeface="Calibri" panose="020F0502020204030204" pitchFamily="34" charset="0"/>
                <a:cs typeface="Calibri" panose="020F0502020204030204" pitchFamily="34" charset="0"/>
              </a:rPr>
              <a:t>DZIAŁ ŻYWIENIA</a:t>
            </a:r>
          </a:p>
        </p:txBody>
      </p:sp>
      <p:sp>
        <p:nvSpPr>
          <p:cNvPr id="71" name="Prostokąt: zaokrąglone rogi 70">
            <a:extLst>
              <a:ext uri="{FF2B5EF4-FFF2-40B4-BE49-F238E27FC236}">
                <a16:creationId xmlns:a16="http://schemas.microsoft.com/office/drawing/2014/main" id="{0524244B-C57B-46C0-9CD5-5C4FE44109EB}"/>
              </a:ext>
            </a:extLst>
          </p:cNvPr>
          <p:cNvSpPr/>
          <p:nvPr/>
        </p:nvSpPr>
        <p:spPr>
          <a:xfrm>
            <a:off x="2943000" y="3096000"/>
            <a:ext cx="1269000" cy="7560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/>
            <a:r>
              <a:rPr lang="pl-PL" sz="600" b="1" dirty="0">
                <a:latin typeface="Calibri" panose="020F0502020204030204" pitchFamily="34" charset="0"/>
                <a:cs typeface="Calibri" panose="020F0502020204030204" pitchFamily="34" charset="0"/>
              </a:rPr>
              <a:t>DZIAŁ ZAMÓWIEŃ PUBLICZNYCH               I MONITORINGU DOSTAW</a:t>
            </a:r>
          </a:p>
        </p:txBody>
      </p:sp>
      <p:sp>
        <p:nvSpPr>
          <p:cNvPr id="72" name="Prostokąt: zaokrąglone rogi 71">
            <a:extLst>
              <a:ext uri="{FF2B5EF4-FFF2-40B4-BE49-F238E27FC236}">
                <a16:creationId xmlns:a16="http://schemas.microsoft.com/office/drawing/2014/main" id="{5DC9CE06-33CB-49E2-BF25-90F2548AEDC5}"/>
              </a:ext>
            </a:extLst>
          </p:cNvPr>
          <p:cNvSpPr/>
          <p:nvPr/>
        </p:nvSpPr>
        <p:spPr>
          <a:xfrm>
            <a:off x="3024001" y="3348000"/>
            <a:ext cx="1068941" cy="155744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525" b="1" dirty="0">
                <a:latin typeface="Calibri" panose="020F0502020204030204" pitchFamily="34" charset="0"/>
                <a:cs typeface="Calibri" panose="020F0502020204030204" pitchFamily="34" charset="0"/>
              </a:rPr>
              <a:t>SEKCJA ZAMÓWIEŃ PUBLICZNYCH</a:t>
            </a:r>
          </a:p>
        </p:txBody>
      </p:sp>
      <p:sp>
        <p:nvSpPr>
          <p:cNvPr id="73" name="Prostokąt: zaokrąglone rogi 72">
            <a:extLst>
              <a:ext uri="{FF2B5EF4-FFF2-40B4-BE49-F238E27FC236}">
                <a16:creationId xmlns:a16="http://schemas.microsoft.com/office/drawing/2014/main" id="{E5B8B070-4C92-4ED6-9756-36EC99222ABA}"/>
              </a:ext>
            </a:extLst>
          </p:cNvPr>
          <p:cNvSpPr/>
          <p:nvPr/>
        </p:nvSpPr>
        <p:spPr>
          <a:xfrm>
            <a:off x="3024000" y="3520117"/>
            <a:ext cx="1068942" cy="126441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525" b="1" dirty="0">
                <a:latin typeface="Calibri" panose="020F0502020204030204" pitchFamily="34" charset="0"/>
                <a:cs typeface="Calibri" panose="020F0502020204030204" pitchFamily="34" charset="0"/>
              </a:rPr>
              <a:t>SEKCJA ZAOPATRZENIA</a:t>
            </a:r>
          </a:p>
        </p:txBody>
      </p:sp>
      <p:sp>
        <p:nvSpPr>
          <p:cNvPr id="75" name="Prostokąt: zaokrąglone rogi 74">
            <a:extLst>
              <a:ext uri="{FF2B5EF4-FFF2-40B4-BE49-F238E27FC236}">
                <a16:creationId xmlns:a16="http://schemas.microsoft.com/office/drawing/2014/main" id="{455D64B0-F7C7-47F4-8155-52FD37EF117C}"/>
              </a:ext>
            </a:extLst>
          </p:cNvPr>
          <p:cNvSpPr/>
          <p:nvPr/>
        </p:nvSpPr>
        <p:spPr>
          <a:xfrm>
            <a:off x="3024000" y="3672000"/>
            <a:ext cx="1068943" cy="145937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525" b="1" dirty="0">
                <a:latin typeface="Calibri" panose="020F0502020204030204" pitchFamily="34" charset="0"/>
                <a:cs typeface="Calibri" panose="020F0502020204030204" pitchFamily="34" charset="0"/>
              </a:rPr>
              <a:t>SEKCJA MAGAZYNY</a:t>
            </a:r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EB40826B-1AB0-4120-A867-94A51A674CF4}"/>
              </a:ext>
            </a:extLst>
          </p:cNvPr>
          <p:cNvSpPr/>
          <p:nvPr/>
        </p:nvSpPr>
        <p:spPr>
          <a:xfrm>
            <a:off x="2943000" y="3888000"/>
            <a:ext cx="1269000" cy="621000"/>
          </a:xfrm>
          <a:prstGeom prst="roundRect">
            <a:avLst/>
          </a:prstGeom>
          <a:solidFill>
            <a:srgbClr val="D5BAE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pl-PL" sz="600" b="1" dirty="0">
                <a:latin typeface="Calibri" panose="020F0502020204030204" pitchFamily="34" charset="0"/>
                <a:cs typeface="Calibri" panose="020F0502020204030204" pitchFamily="34" charset="0"/>
              </a:rPr>
              <a:t>NACZELNA PIELĘGNIARKA</a:t>
            </a:r>
          </a:p>
        </p:txBody>
      </p:sp>
      <p:sp>
        <p:nvSpPr>
          <p:cNvPr id="77" name="Prostokąt: zaokrąglone rogi 76">
            <a:extLst>
              <a:ext uri="{FF2B5EF4-FFF2-40B4-BE49-F238E27FC236}">
                <a16:creationId xmlns:a16="http://schemas.microsoft.com/office/drawing/2014/main" id="{D7BD49A6-5D1F-48F8-A2AC-56578F7B3F45}"/>
              </a:ext>
            </a:extLst>
          </p:cNvPr>
          <p:cNvSpPr/>
          <p:nvPr/>
        </p:nvSpPr>
        <p:spPr>
          <a:xfrm>
            <a:off x="3024000" y="4068000"/>
            <a:ext cx="1068944" cy="172802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525" b="1" dirty="0">
                <a:latin typeface="Calibri" panose="020F0502020204030204" pitchFamily="34" charset="0"/>
                <a:cs typeface="Calibri" panose="020F0502020204030204" pitchFamily="34" charset="0"/>
              </a:rPr>
              <a:t>ODDZIAŁOWE / PIELĘGNIARKI KOORDYNUJĄCE</a:t>
            </a:r>
          </a:p>
        </p:txBody>
      </p:sp>
      <p:sp>
        <p:nvSpPr>
          <p:cNvPr id="78" name="Prostokąt: zaokrąglone rogi 77">
            <a:extLst>
              <a:ext uri="{FF2B5EF4-FFF2-40B4-BE49-F238E27FC236}">
                <a16:creationId xmlns:a16="http://schemas.microsoft.com/office/drawing/2014/main" id="{345BCB5E-E227-4914-82EC-370541C29482}"/>
              </a:ext>
            </a:extLst>
          </p:cNvPr>
          <p:cNvSpPr/>
          <p:nvPr/>
        </p:nvSpPr>
        <p:spPr>
          <a:xfrm>
            <a:off x="3024000" y="4263766"/>
            <a:ext cx="1068944" cy="96098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525" b="1" dirty="0">
                <a:latin typeface="Calibri" panose="020F0502020204030204" pitchFamily="34" charset="0"/>
                <a:cs typeface="Calibri" panose="020F0502020204030204" pitchFamily="34" charset="0"/>
              </a:rPr>
              <a:t>PERSONEL PIELĘGNIARSKI</a:t>
            </a:r>
          </a:p>
        </p:txBody>
      </p:sp>
      <p:sp>
        <p:nvSpPr>
          <p:cNvPr id="79" name="Prostokąt: zaokrąglone rogi 78">
            <a:extLst>
              <a:ext uri="{FF2B5EF4-FFF2-40B4-BE49-F238E27FC236}">
                <a16:creationId xmlns:a16="http://schemas.microsoft.com/office/drawing/2014/main" id="{FE4D009A-E5D5-42D1-A3C0-B650A5A8E526}"/>
              </a:ext>
            </a:extLst>
          </p:cNvPr>
          <p:cNvSpPr/>
          <p:nvPr/>
        </p:nvSpPr>
        <p:spPr>
          <a:xfrm>
            <a:off x="3024000" y="4371766"/>
            <a:ext cx="1068944" cy="87492"/>
          </a:xfrm>
          <a:prstGeom prst="roundRect">
            <a:avLst/>
          </a:prstGeom>
          <a:ln w="952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525" b="1" dirty="0">
                <a:latin typeface="Calibri" panose="020F0502020204030204" pitchFamily="34" charset="0"/>
                <a:cs typeface="Calibri" panose="020F0502020204030204" pitchFamily="34" charset="0"/>
              </a:rPr>
              <a:t>DZIAŁ HIGIENY</a:t>
            </a:r>
          </a:p>
        </p:txBody>
      </p:sp>
      <p:sp>
        <p:nvSpPr>
          <p:cNvPr id="80" name="Prostokąt: zaokrąglone rogi 79">
            <a:extLst>
              <a:ext uri="{FF2B5EF4-FFF2-40B4-BE49-F238E27FC236}">
                <a16:creationId xmlns:a16="http://schemas.microsoft.com/office/drawing/2014/main" id="{BECB7364-E600-4F54-8C2A-4E556DD0F018}"/>
              </a:ext>
            </a:extLst>
          </p:cNvPr>
          <p:cNvSpPr/>
          <p:nvPr/>
        </p:nvSpPr>
        <p:spPr>
          <a:xfrm>
            <a:off x="2935117" y="4524702"/>
            <a:ext cx="1269000" cy="7560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>
              <a:spcAft>
                <a:spcPts val="450"/>
              </a:spcAft>
            </a:pPr>
            <a:r>
              <a:rPr lang="pl-PL" sz="600" b="1" dirty="0">
                <a:latin typeface="Calibri" panose="020F0502020204030204" pitchFamily="34" charset="0"/>
                <a:cs typeface="Calibri" panose="020F0502020204030204" pitchFamily="34" charset="0"/>
              </a:rPr>
              <a:t>ZESPOŁY RATOWNICTWA</a:t>
            </a:r>
          </a:p>
        </p:txBody>
      </p:sp>
      <p:sp>
        <p:nvSpPr>
          <p:cNvPr id="81" name="Prostokąt: zaokrąglone rogi 80">
            <a:extLst>
              <a:ext uri="{FF2B5EF4-FFF2-40B4-BE49-F238E27FC236}">
                <a16:creationId xmlns:a16="http://schemas.microsoft.com/office/drawing/2014/main" id="{9AD3ECA2-2D4D-4B33-89FF-48575754B04F}"/>
              </a:ext>
            </a:extLst>
          </p:cNvPr>
          <p:cNvSpPr/>
          <p:nvPr/>
        </p:nvSpPr>
        <p:spPr>
          <a:xfrm>
            <a:off x="3024000" y="4660819"/>
            <a:ext cx="1099128" cy="180000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525" b="1" dirty="0">
                <a:latin typeface="Calibri" panose="020F0502020204030204" pitchFamily="34" charset="0"/>
                <a:cs typeface="Calibri" panose="020F0502020204030204" pitchFamily="34" charset="0"/>
              </a:rPr>
              <a:t>ZESPÓŁ RATOWNICTWA MEDYCZNEGO SPECJALISTYCZNY</a:t>
            </a:r>
          </a:p>
        </p:txBody>
      </p:sp>
      <p:sp>
        <p:nvSpPr>
          <p:cNvPr id="82" name="Prostokąt: zaokrąglone rogi 81">
            <a:extLst>
              <a:ext uri="{FF2B5EF4-FFF2-40B4-BE49-F238E27FC236}">
                <a16:creationId xmlns:a16="http://schemas.microsoft.com/office/drawing/2014/main" id="{2BF19EC3-ED6A-4437-8873-36DDFC98BAAA}"/>
              </a:ext>
            </a:extLst>
          </p:cNvPr>
          <p:cNvSpPr/>
          <p:nvPr/>
        </p:nvSpPr>
        <p:spPr>
          <a:xfrm>
            <a:off x="3024000" y="4856585"/>
            <a:ext cx="1100888" cy="187613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525" b="1" dirty="0">
                <a:latin typeface="Calibri" panose="020F0502020204030204" pitchFamily="34" charset="0"/>
                <a:cs typeface="Calibri" panose="020F0502020204030204" pitchFamily="34" charset="0"/>
              </a:rPr>
              <a:t>ZESPÓŁ RATOWNICTWA MEDYCZNEGO PODSTAWOWY</a:t>
            </a:r>
          </a:p>
        </p:txBody>
      </p:sp>
      <p:sp>
        <p:nvSpPr>
          <p:cNvPr id="83" name="Prostokąt: zaokrąglone rogi 82">
            <a:extLst>
              <a:ext uri="{FF2B5EF4-FFF2-40B4-BE49-F238E27FC236}">
                <a16:creationId xmlns:a16="http://schemas.microsoft.com/office/drawing/2014/main" id="{E28A6939-A4D2-48D4-B08A-53396FA1E418}"/>
              </a:ext>
            </a:extLst>
          </p:cNvPr>
          <p:cNvSpPr/>
          <p:nvPr/>
        </p:nvSpPr>
        <p:spPr>
          <a:xfrm>
            <a:off x="3024000" y="5052351"/>
            <a:ext cx="1100888" cy="180000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525" b="1" dirty="0">
                <a:latin typeface="Calibri" panose="020F0502020204030204" pitchFamily="34" charset="0"/>
                <a:cs typeface="Calibri" panose="020F0502020204030204" pitchFamily="34" charset="0"/>
              </a:rPr>
              <a:t>ZESPÓŁ TRANSPORTU MEDYCZNEGO</a:t>
            </a: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E2F14E59-58A2-463D-8BB4-0AFF10C63394}"/>
              </a:ext>
            </a:extLst>
          </p:cNvPr>
          <p:cNvSpPr/>
          <p:nvPr/>
        </p:nvSpPr>
        <p:spPr>
          <a:xfrm>
            <a:off x="2943000" y="5328000"/>
            <a:ext cx="1269000" cy="167970"/>
          </a:xfrm>
          <a:prstGeom prst="roundRect">
            <a:avLst/>
          </a:prstGeom>
          <a:solidFill>
            <a:srgbClr val="C1CCF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600" b="1" dirty="0">
                <a:latin typeface="Calibri" panose="020F0502020204030204" pitchFamily="34" charset="0"/>
                <a:cs typeface="Calibri" panose="020F0502020204030204" pitchFamily="34" charset="0"/>
              </a:rPr>
              <a:t>PIELĘGNIARKA EPIDEMIOLOGICZNA</a:t>
            </a:r>
          </a:p>
        </p:txBody>
      </p:sp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E8B57C95-17D4-4A41-834A-0223FEA312ED}"/>
              </a:ext>
            </a:extLst>
          </p:cNvPr>
          <p:cNvSpPr/>
          <p:nvPr/>
        </p:nvSpPr>
        <p:spPr>
          <a:xfrm>
            <a:off x="246681" y="1476000"/>
            <a:ext cx="1249321" cy="85130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 anchorCtr="0">
            <a:spAutoFit/>
          </a:bodyPr>
          <a:lstStyle/>
          <a:p>
            <a:pPr algn="ctr"/>
            <a:r>
              <a:rPr lang="pl-PL" sz="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ŚWIADCZENIA AMBULATORYJNE KATOWICE</a:t>
            </a:r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D5711081-433C-4434-B735-3A1F37134593}"/>
              </a:ext>
            </a:extLst>
          </p:cNvPr>
          <p:cNvSpPr/>
          <p:nvPr/>
        </p:nvSpPr>
        <p:spPr>
          <a:xfrm>
            <a:off x="324000" y="1584000"/>
            <a:ext cx="1080000" cy="15323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pl-PL" sz="4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PORADNIA PODSTAWOWEJ OPIEKI ZDROWOTNEJ</a:t>
            </a:r>
          </a:p>
        </p:txBody>
      </p:sp>
      <p:sp>
        <p:nvSpPr>
          <p:cNvPr id="88" name="Prostokąt: zaokrąglone rogi 87">
            <a:extLst>
              <a:ext uri="{FF2B5EF4-FFF2-40B4-BE49-F238E27FC236}">
                <a16:creationId xmlns:a16="http://schemas.microsoft.com/office/drawing/2014/main" id="{589AFAF2-ED1A-4337-AACD-65A35A755829}"/>
              </a:ext>
            </a:extLst>
          </p:cNvPr>
          <p:cNvSpPr/>
          <p:nvPr/>
        </p:nvSpPr>
        <p:spPr>
          <a:xfrm>
            <a:off x="324000" y="1728000"/>
            <a:ext cx="1080000" cy="108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ZESPÓŁ PORADNI SPECJALISTYCZNYCH:</a:t>
            </a:r>
          </a:p>
        </p:txBody>
      </p:sp>
      <p:sp>
        <p:nvSpPr>
          <p:cNvPr id="89" name="Prostokąt: zaokrąglone rogi 88">
            <a:extLst>
              <a:ext uri="{FF2B5EF4-FFF2-40B4-BE49-F238E27FC236}">
                <a16:creationId xmlns:a16="http://schemas.microsoft.com/office/drawing/2014/main" id="{35862EB5-BEEE-4EA3-A9FC-00CC28A17CFC}"/>
              </a:ext>
            </a:extLst>
          </p:cNvPr>
          <p:cNvSpPr/>
          <p:nvPr/>
        </p:nvSpPr>
        <p:spPr>
          <a:xfrm>
            <a:off x="324000" y="3564000"/>
            <a:ext cx="1080000" cy="108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50" b="1" dirty="0">
                <a:latin typeface="Calibri" panose="020F0502020204030204" pitchFamily="34" charset="0"/>
                <a:cs typeface="Calibri" panose="020F0502020204030204" pitchFamily="34" charset="0"/>
              </a:rPr>
              <a:t>PORADNIA MEDYCYNY PRACY</a:t>
            </a:r>
          </a:p>
        </p:txBody>
      </p:sp>
      <p:sp>
        <p:nvSpPr>
          <p:cNvPr id="91" name="Prostokąt: zaokrąglone rogi 90">
            <a:extLst>
              <a:ext uri="{FF2B5EF4-FFF2-40B4-BE49-F238E27FC236}">
                <a16:creationId xmlns:a16="http://schemas.microsoft.com/office/drawing/2014/main" id="{27B7F962-FFF8-4436-8E2E-E7E06CA58F0B}"/>
              </a:ext>
            </a:extLst>
          </p:cNvPr>
          <p:cNvSpPr/>
          <p:nvPr/>
        </p:nvSpPr>
        <p:spPr>
          <a:xfrm>
            <a:off x="324000" y="1836000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CHIRURGII OGÓLNEJ</a:t>
            </a:r>
          </a:p>
        </p:txBody>
      </p:sp>
      <p:sp>
        <p:nvSpPr>
          <p:cNvPr id="93" name="Prostokąt: zaokrąglone rogi 92">
            <a:extLst>
              <a:ext uri="{FF2B5EF4-FFF2-40B4-BE49-F238E27FC236}">
                <a16:creationId xmlns:a16="http://schemas.microsoft.com/office/drawing/2014/main" id="{0CB0845C-F873-4C08-973F-F8274A93031A}"/>
              </a:ext>
            </a:extLst>
          </p:cNvPr>
          <p:cNvSpPr/>
          <p:nvPr/>
        </p:nvSpPr>
        <p:spPr>
          <a:xfrm>
            <a:off x="324000" y="1908000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CHIRURGII DERMATOLOGICZNEJ</a:t>
            </a:r>
          </a:p>
        </p:txBody>
      </p:sp>
      <p:sp>
        <p:nvSpPr>
          <p:cNvPr id="94" name="Prostokąt: zaokrąglone rogi 93">
            <a:extLst>
              <a:ext uri="{FF2B5EF4-FFF2-40B4-BE49-F238E27FC236}">
                <a16:creationId xmlns:a16="http://schemas.microsoft.com/office/drawing/2014/main" id="{8BD38C8A-284C-4A35-B11D-82F02974E1F9}"/>
              </a:ext>
            </a:extLst>
          </p:cNvPr>
          <p:cNvSpPr/>
          <p:nvPr/>
        </p:nvSpPr>
        <p:spPr>
          <a:xfrm>
            <a:off x="324000" y="1980000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CHORÓB PŁUC</a:t>
            </a:r>
          </a:p>
        </p:txBody>
      </p:sp>
      <p:sp>
        <p:nvSpPr>
          <p:cNvPr id="95" name="Prostokąt: zaokrąglone rogi 94">
            <a:extLst>
              <a:ext uri="{FF2B5EF4-FFF2-40B4-BE49-F238E27FC236}">
                <a16:creationId xmlns:a16="http://schemas.microsoft.com/office/drawing/2014/main" id="{1F3C0D78-67A7-48C9-8B6C-007571A7CE93}"/>
              </a:ext>
            </a:extLst>
          </p:cNvPr>
          <p:cNvSpPr/>
          <p:nvPr/>
        </p:nvSpPr>
        <p:spPr>
          <a:xfrm>
            <a:off x="324000" y="2052000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PROFILAKTYKI CHORÓB PIERSI</a:t>
            </a:r>
          </a:p>
        </p:txBody>
      </p:sp>
      <p:sp>
        <p:nvSpPr>
          <p:cNvPr id="96" name="Prostokąt: zaokrąglone rogi 95">
            <a:extLst>
              <a:ext uri="{FF2B5EF4-FFF2-40B4-BE49-F238E27FC236}">
                <a16:creationId xmlns:a16="http://schemas.microsoft.com/office/drawing/2014/main" id="{146EE844-ECDD-434D-82F7-E97F9966E07D}"/>
              </a:ext>
            </a:extLst>
          </p:cNvPr>
          <p:cNvSpPr/>
          <p:nvPr/>
        </p:nvSpPr>
        <p:spPr>
          <a:xfrm>
            <a:off x="324000" y="2124000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DERMATOLOGICZNA</a:t>
            </a:r>
          </a:p>
        </p:txBody>
      </p:sp>
      <p:sp>
        <p:nvSpPr>
          <p:cNvPr id="97" name="Prostokąt: zaokrąglone rogi 96">
            <a:extLst>
              <a:ext uri="{FF2B5EF4-FFF2-40B4-BE49-F238E27FC236}">
                <a16:creationId xmlns:a16="http://schemas.microsoft.com/office/drawing/2014/main" id="{75DFB08C-C3F4-4F51-A57C-3DC5A57BA521}"/>
              </a:ext>
            </a:extLst>
          </p:cNvPr>
          <p:cNvSpPr/>
          <p:nvPr/>
        </p:nvSpPr>
        <p:spPr>
          <a:xfrm>
            <a:off x="324000" y="2196000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GINEKOLOGICZNA</a:t>
            </a:r>
          </a:p>
        </p:txBody>
      </p:sp>
      <p:sp>
        <p:nvSpPr>
          <p:cNvPr id="98" name="Prostokąt: zaokrąglone rogi 97">
            <a:extLst>
              <a:ext uri="{FF2B5EF4-FFF2-40B4-BE49-F238E27FC236}">
                <a16:creationId xmlns:a16="http://schemas.microsoft.com/office/drawing/2014/main" id="{21516BEC-9776-4562-8F58-2E3F39EA5318}"/>
              </a:ext>
            </a:extLst>
          </p:cNvPr>
          <p:cNvSpPr/>
          <p:nvPr/>
        </p:nvSpPr>
        <p:spPr>
          <a:xfrm>
            <a:off x="324000" y="2268000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LARYNGOLOGICZNA</a:t>
            </a:r>
          </a:p>
        </p:txBody>
      </p:sp>
      <p:sp>
        <p:nvSpPr>
          <p:cNvPr id="99" name="Prostokąt: zaokrąglone rogi 98">
            <a:extLst>
              <a:ext uri="{FF2B5EF4-FFF2-40B4-BE49-F238E27FC236}">
                <a16:creationId xmlns:a16="http://schemas.microsoft.com/office/drawing/2014/main" id="{2AF0CC98-93F1-473B-8E8F-C456D6D96DB6}"/>
              </a:ext>
            </a:extLst>
          </p:cNvPr>
          <p:cNvSpPr/>
          <p:nvPr/>
        </p:nvSpPr>
        <p:spPr>
          <a:xfrm>
            <a:off x="324000" y="2340000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CHORÓB WEWNĘTRZNYCH</a:t>
            </a:r>
          </a:p>
        </p:txBody>
      </p:sp>
      <p:sp>
        <p:nvSpPr>
          <p:cNvPr id="100" name="Prostokąt: zaokrąglone rogi 99">
            <a:extLst>
              <a:ext uri="{FF2B5EF4-FFF2-40B4-BE49-F238E27FC236}">
                <a16:creationId xmlns:a16="http://schemas.microsoft.com/office/drawing/2014/main" id="{DAC7F7E0-31F7-44E9-8441-AD34686E97C9}"/>
              </a:ext>
            </a:extLst>
          </p:cNvPr>
          <p:cNvSpPr/>
          <p:nvPr/>
        </p:nvSpPr>
        <p:spPr>
          <a:xfrm>
            <a:off x="324000" y="2412000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NEFROLOGICZNA</a:t>
            </a:r>
          </a:p>
        </p:txBody>
      </p:sp>
      <p:sp>
        <p:nvSpPr>
          <p:cNvPr id="101" name="Prostokąt: zaokrąglone rogi 100">
            <a:extLst>
              <a:ext uri="{FF2B5EF4-FFF2-40B4-BE49-F238E27FC236}">
                <a16:creationId xmlns:a16="http://schemas.microsoft.com/office/drawing/2014/main" id="{0ECAE20F-800C-46A2-BBC1-2212AEADBB2B}"/>
              </a:ext>
            </a:extLst>
          </p:cNvPr>
          <p:cNvSpPr/>
          <p:nvPr/>
        </p:nvSpPr>
        <p:spPr>
          <a:xfrm>
            <a:off x="324000" y="2484000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GASTROENTEROLOGICZNA</a:t>
            </a:r>
          </a:p>
        </p:txBody>
      </p:sp>
      <p:sp>
        <p:nvSpPr>
          <p:cNvPr id="102" name="Prostokąt: zaokrąglone rogi 101">
            <a:extLst>
              <a:ext uri="{FF2B5EF4-FFF2-40B4-BE49-F238E27FC236}">
                <a16:creationId xmlns:a16="http://schemas.microsoft.com/office/drawing/2014/main" id="{30E0A7AA-4B57-4259-8ABD-2889AEB5D58F}"/>
              </a:ext>
            </a:extLst>
          </p:cNvPr>
          <p:cNvSpPr/>
          <p:nvPr/>
        </p:nvSpPr>
        <p:spPr>
          <a:xfrm>
            <a:off x="324000" y="2556000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KARDIOLOGICZNA</a:t>
            </a:r>
          </a:p>
        </p:txBody>
      </p:sp>
      <p:sp>
        <p:nvSpPr>
          <p:cNvPr id="103" name="Prostokąt: zaokrąglone rogi 102">
            <a:extLst>
              <a:ext uri="{FF2B5EF4-FFF2-40B4-BE49-F238E27FC236}">
                <a16:creationId xmlns:a16="http://schemas.microsoft.com/office/drawing/2014/main" id="{FC1C0DFA-3B91-4795-B1F7-32FE0F39728D}"/>
              </a:ext>
            </a:extLst>
          </p:cNvPr>
          <p:cNvSpPr/>
          <p:nvPr/>
        </p:nvSpPr>
        <p:spPr>
          <a:xfrm>
            <a:off x="324000" y="2628000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STOMATOLOGICZNA</a:t>
            </a:r>
          </a:p>
        </p:txBody>
      </p:sp>
      <p:sp>
        <p:nvSpPr>
          <p:cNvPr id="104" name="Prostokąt: zaokrąglone rogi 103">
            <a:extLst>
              <a:ext uri="{FF2B5EF4-FFF2-40B4-BE49-F238E27FC236}">
                <a16:creationId xmlns:a16="http://schemas.microsoft.com/office/drawing/2014/main" id="{89DEB149-4DD4-4B6E-87F4-ED3FBE3E2103}"/>
              </a:ext>
            </a:extLst>
          </p:cNvPr>
          <p:cNvSpPr/>
          <p:nvPr/>
        </p:nvSpPr>
        <p:spPr>
          <a:xfrm>
            <a:off x="324000" y="2700000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ANESTEZJOLOGICZNA</a:t>
            </a:r>
          </a:p>
        </p:txBody>
      </p:sp>
      <p:sp>
        <p:nvSpPr>
          <p:cNvPr id="105" name="Prostokąt: zaokrąglone rogi 104">
            <a:extLst>
              <a:ext uri="{FF2B5EF4-FFF2-40B4-BE49-F238E27FC236}">
                <a16:creationId xmlns:a16="http://schemas.microsoft.com/office/drawing/2014/main" id="{A7770E61-43B1-40EB-8E74-CBC4D03ED918}"/>
              </a:ext>
            </a:extLst>
          </p:cNvPr>
          <p:cNvSpPr/>
          <p:nvPr/>
        </p:nvSpPr>
        <p:spPr>
          <a:xfrm>
            <a:off x="324000" y="2772000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DIABETOLOGICZNA</a:t>
            </a:r>
          </a:p>
        </p:txBody>
      </p:sp>
      <p:sp>
        <p:nvSpPr>
          <p:cNvPr id="106" name="Prostokąt: zaokrąglone rogi 105">
            <a:extLst>
              <a:ext uri="{FF2B5EF4-FFF2-40B4-BE49-F238E27FC236}">
                <a16:creationId xmlns:a16="http://schemas.microsoft.com/office/drawing/2014/main" id="{DAE2C5C9-E4C9-41E1-93DE-4C5778139493}"/>
              </a:ext>
            </a:extLst>
          </p:cNvPr>
          <p:cNvSpPr/>
          <p:nvPr/>
        </p:nvSpPr>
        <p:spPr>
          <a:xfrm>
            <a:off x="324000" y="2844000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ENDOKRYNOLOGICZNA</a:t>
            </a:r>
          </a:p>
        </p:txBody>
      </p:sp>
      <p:sp>
        <p:nvSpPr>
          <p:cNvPr id="107" name="Prostokąt: zaokrąglone rogi 106">
            <a:extLst>
              <a:ext uri="{FF2B5EF4-FFF2-40B4-BE49-F238E27FC236}">
                <a16:creationId xmlns:a16="http://schemas.microsoft.com/office/drawing/2014/main" id="{A7FAAE64-D745-4C43-854F-146D0223615C}"/>
              </a:ext>
            </a:extLst>
          </p:cNvPr>
          <p:cNvSpPr/>
          <p:nvPr/>
        </p:nvSpPr>
        <p:spPr>
          <a:xfrm>
            <a:off x="324000" y="2916000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ORTOPEDYCZNA</a:t>
            </a:r>
          </a:p>
        </p:txBody>
      </p:sp>
      <p:sp>
        <p:nvSpPr>
          <p:cNvPr id="108" name="Prostokąt: zaokrąglone rogi 107">
            <a:extLst>
              <a:ext uri="{FF2B5EF4-FFF2-40B4-BE49-F238E27FC236}">
                <a16:creationId xmlns:a16="http://schemas.microsoft.com/office/drawing/2014/main" id="{4D9A74F0-E7B2-4089-B3FA-D29EF3E45556}"/>
              </a:ext>
            </a:extLst>
          </p:cNvPr>
          <p:cNvSpPr/>
          <p:nvPr/>
        </p:nvSpPr>
        <p:spPr>
          <a:xfrm>
            <a:off x="324000" y="2988000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NEUROLOGICZNA</a:t>
            </a:r>
          </a:p>
        </p:txBody>
      </p:sp>
      <p:sp>
        <p:nvSpPr>
          <p:cNvPr id="109" name="Prostokąt: zaokrąglone rogi 108">
            <a:extLst>
              <a:ext uri="{FF2B5EF4-FFF2-40B4-BE49-F238E27FC236}">
                <a16:creationId xmlns:a16="http://schemas.microsoft.com/office/drawing/2014/main" id="{A59D1FCC-E25D-4088-A897-3416AD239325}"/>
              </a:ext>
            </a:extLst>
          </p:cNvPr>
          <p:cNvSpPr/>
          <p:nvPr/>
        </p:nvSpPr>
        <p:spPr>
          <a:xfrm>
            <a:off x="324000" y="3060000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REUMATOLOGICZNA</a:t>
            </a:r>
          </a:p>
        </p:txBody>
      </p:sp>
      <p:sp>
        <p:nvSpPr>
          <p:cNvPr id="110" name="Prostokąt 109">
            <a:extLst>
              <a:ext uri="{FF2B5EF4-FFF2-40B4-BE49-F238E27FC236}">
                <a16:creationId xmlns:a16="http://schemas.microsoft.com/office/drawing/2014/main" id="{C00E07E6-8518-469C-81BB-65EE5504A964}"/>
              </a:ext>
            </a:extLst>
          </p:cNvPr>
          <p:cNvSpPr/>
          <p:nvPr/>
        </p:nvSpPr>
        <p:spPr>
          <a:xfrm>
            <a:off x="324000" y="3132000"/>
            <a:ext cx="1080000" cy="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CHORÓB ZAKAŹNYCH</a:t>
            </a:r>
          </a:p>
        </p:txBody>
      </p:sp>
      <p:sp>
        <p:nvSpPr>
          <p:cNvPr id="111" name="Prostokąt: zaokrąglone rogi 110">
            <a:extLst>
              <a:ext uri="{FF2B5EF4-FFF2-40B4-BE49-F238E27FC236}">
                <a16:creationId xmlns:a16="http://schemas.microsoft.com/office/drawing/2014/main" id="{EF87C65B-FDF1-4268-85E5-12FCCD59C902}"/>
              </a:ext>
            </a:extLst>
          </p:cNvPr>
          <p:cNvSpPr/>
          <p:nvPr/>
        </p:nvSpPr>
        <p:spPr>
          <a:xfrm>
            <a:off x="324000" y="3204000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OKULISTYCZNA</a:t>
            </a:r>
          </a:p>
        </p:txBody>
      </p:sp>
      <p:sp>
        <p:nvSpPr>
          <p:cNvPr id="113" name="Prostokąt: zaokrąglone rogi 112">
            <a:extLst>
              <a:ext uri="{FF2B5EF4-FFF2-40B4-BE49-F238E27FC236}">
                <a16:creationId xmlns:a16="http://schemas.microsoft.com/office/drawing/2014/main" id="{605BF6A0-6605-4B08-A8F8-E32EAAEE9A95}"/>
              </a:ext>
            </a:extLst>
          </p:cNvPr>
          <p:cNvSpPr/>
          <p:nvPr/>
        </p:nvSpPr>
        <p:spPr>
          <a:xfrm>
            <a:off x="324000" y="3276000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BADAŃ PROFILAKTYCZNYCH</a:t>
            </a:r>
          </a:p>
        </p:txBody>
      </p:sp>
      <p:sp>
        <p:nvSpPr>
          <p:cNvPr id="115" name="Prostokąt: zaokrąglone rogi 114">
            <a:extLst>
              <a:ext uri="{FF2B5EF4-FFF2-40B4-BE49-F238E27FC236}">
                <a16:creationId xmlns:a16="http://schemas.microsoft.com/office/drawing/2014/main" id="{C2854421-F97D-4ED1-914F-E9644347AB57}"/>
              </a:ext>
            </a:extLst>
          </p:cNvPr>
          <p:cNvSpPr/>
          <p:nvPr/>
        </p:nvSpPr>
        <p:spPr>
          <a:xfrm>
            <a:off x="324000" y="3348000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ZDROWIA PSYCHICZNEGO</a:t>
            </a:r>
          </a:p>
        </p:txBody>
      </p:sp>
      <p:sp>
        <p:nvSpPr>
          <p:cNvPr id="116" name="Prostokąt: zaokrąglone rogi 115">
            <a:extLst>
              <a:ext uri="{FF2B5EF4-FFF2-40B4-BE49-F238E27FC236}">
                <a16:creationId xmlns:a16="http://schemas.microsoft.com/office/drawing/2014/main" id="{C1E1D9E3-278C-49DA-8CB1-9B1C24715E86}"/>
              </a:ext>
            </a:extLst>
          </p:cNvPr>
          <p:cNvSpPr/>
          <p:nvPr/>
        </p:nvSpPr>
        <p:spPr>
          <a:xfrm>
            <a:off x="324000" y="3420000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KONSULTACYJNA</a:t>
            </a:r>
          </a:p>
        </p:txBody>
      </p:sp>
      <p:sp>
        <p:nvSpPr>
          <p:cNvPr id="130" name="Prostokąt: zaokrąglone rogi 129">
            <a:extLst>
              <a:ext uri="{FF2B5EF4-FFF2-40B4-BE49-F238E27FC236}">
                <a16:creationId xmlns:a16="http://schemas.microsoft.com/office/drawing/2014/main" id="{E0BC3530-F215-4B32-8053-7D8B956951A5}"/>
              </a:ext>
            </a:extLst>
          </p:cNvPr>
          <p:cNvSpPr/>
          <p:nvPr/>
        </p:nvSpPr>
        <p:spPr>
          <a:xfrm>
            <a:off x="324000" y="4104000"/>
            <a:ext cx="1080000" cy="108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STACJA DIALIZ</a:t>
            </a:r>
          </a:p>
        </p:txBody>
      </p:sp>
      <p:sp>
        <p:nvSpPr>
          <p:cNvPr id="131" name="Prostokąt: zaokrąglone rogi 130">
            <a:extLst>
              <a:ext uri="{FF2B5EF4-FFF2-40B4-BE49-F238E27FC236}">
                <a16:creationId xmlns:a16="http://schemas.microsoft.com/office/drawing/2014/main" id="{20CE7CC8-ADFB-40FF-9B4D-EF27F8248DF4}"/>
              </a:ext>
            </a:extLst>
          </p:cNvPr>
          <p:cNvSpPr/>
          <p:nvPr/>
        </p:nvSpPr>
        <p:spPr>
          <a:xfrm>
            <a:off x="324000" y="4212000"/>
            <a:ext cx="1080000" cy="108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APTEKA SZPITALNA</a:t>
            </a:r>
          </a:p>
        </p:txBody>
      </p:sp>
      <p:sp>
        <p:nvSpPr>
          <p:cNvPr id="120" name="Prostokąt: zaokrąglone rogi 119">
            <a:extLst>
              <a:ext uri="{FF2B5EF4-FFF2-40B4-BE49-F238E27FC236}">
                <a16:creationId xmlns:a16="http://schemas.microsoft.com/office/drawing/2014/main" id="{B2B1022F-4593-4BFA-9D49-409498C64700}"/>
              </a:ext>
            </a:extLst>
          </p:cNvPr>
          <p:cNvSpPr/>
          <p:nvPr/>
        </p:nvSpPr>
        <p:spPr>
          <a:xfrm>
            <a:off x="324000" y="4824000"/>
            <a:ext cx="1080000" cy="108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35100" rIns="67500" bIns="35100" rtlCol="0" anchor="ctr">
            <a:spAutoFit/>
          </a:bodyPr>
          <a:lstStyle/>
          <a:p>
            <a:pPr algn="ctr"/>
            <a:r>
              <a:rPr lang="pl-PL" sz="375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GABINET LEKARZA POZ</a:t>
            </a:r>
          </a:p>
        </p:txBody>
      </p:sp>
      <p:sp>
        <p:nvSpPr>
          <p:cNvPr id="121" name="Prostokąt: zaokrąglone rogi 120">
            <a:extLst>
              <a:ext uri="{FF2B5EF4-FFF2-40B4-BE49-F238E27FC236}">
                <a16:creationId xmlns:a16="http://schemas.microsoft.com/office/drawing/2014/main" id="{3912140A-0131-42D2-9FD0-04E9AADA89AE}"/>
              </a:ext>
            </a:extLst>
          </p:cNvPr>
          <p:cNvSpPr/>
          <p:nvPr/>
        </p:nvSpPr>
        <p:spPr>
          <a:xfrm>
            <a:off x="324000" y="4932000"/>
            <a:ext cx="1080000" cy="108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ZESPÓŁ PORADNI SPECJALISTYCZNYCH</a:t>
            </a:r>
            <a:r>
              <a:rPr lang="pl-PL" sz="450" b="1" i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122" name="Prostokąt: zaokrąglone rogi 121">
            <a:extLst>
              <a:ext uri="{FF2B5EF4-FFF2-40B4-BE49-F238E27FC236}">
                <a16:creationId xmlns:a16="http://schemas.microsoft.com/office/drawing/2014/main" id="{AE22ADB4-ED5B-490B-8402-485F835F89F1}"/>
              </a:ext>
            </a:extLst>
          </p:cNvPr>
          <p:cNvSpPr/>
          <p:nvPr/>
        </p:nvSpPr>
        <p:spPr>
          <a:xfrm>
            <a:off x="324000" y="5040000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CHIRUGII OGÓLNEJ</a:t>
            </a:r>
          </a:p>
        </p:txBody>
      </p:sp>
      <p:sp>
        <p:nvSpPr>
          <p:cNvPr id="124" name="Prostokąt 123">
            <a:extLst>
              <a:ext uri="{FF2B5EF4-FFF2-40B4-BE49-F238E27FC236}">
                <a16:creationId xmlns:a16="http://schemas.microsoft.com/office/drawing/2014/main" id="{F82F1928-814D-497E-9699-80DC1D3DD3D5}"/>
              </a:ext>
            </a:extLst>
          </p:cNvPr>
          <p:cNvSpPr/>
          <p:nvPr/>
        </p:nvSpPr>
        <p:spPr>
          <a:xfrm>
            <a:off x="324000" y="5127766"/>
            <a:ext cx="1080000" cy="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GINEKOLOGICZNO - POŁOŻNICZA</a:t>
            </a:r>
          </a:p>
        </p:txBody>
      </p:sp>
      <p:sp>
        <p:nvSpPr>
          <p:cNvPr id="125" name="Prostokąt: zaokrąglone rogi 124">
            <a:extLst>
              <a:ext uri="{FF2B5EF4-FFF2-40B4-BE49-F238E27FC236}">
                <a16:creationId xmlns:a16="http://schemas.microsoft.com/office/drawing/2014/main" id="{BE9E81A9-4E29-4EFB-A3C8-16F3BF6F6E61}"/>
              </a:ext>
            </a:extLst>
          </p:cNvPr>
          <p:cNvSpPr/>
          <p:nvPr/>
        </p:nvSpPr>
        <p:spPr>
          <a:xfrm>
            <a:off x="324000" y="5215532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LARYNGOLOGICZNA</a:t>
            </a:r>
          </a:p>
        </p:txBody>
      </p:sp>
      <p:sp>
        <p:nvSpPr>
          <p:cNvPr id="126" name="Prostokąt: zaokrąglone rogi 125">
            <a:extLst>
              <a:ext uri="{FF2B5EF4-FFF2-40B4-BE49-F238E27FC236}">
                <a16:creationId xmlns:a16="http://schemas.microsoft.com/office/drawing/2014/main" id="{D93036BF-B7C8-41F9-AD62-7D30FF8D546F}"/>
              </a:ext>
            </a:extLst>
          </p:cNvPr>
          <p:cNvSpPr/>
          <p:nvPr/>
        </p:nvSpPr>
        <p:spPr>
          <a:xfrm>
            <a:off x="324000" y="5303298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NEUROLOGICZNA</a:t>
            </a:r>
          </a:p>
        </p:txBody>
      </p:sp>
      <p:sp>
        <p:nvSpPr>
          <p:cNvPr id="127" name="Prostokąt 126">
            <a:extLst>
              <a:ext uri="{FF2B5EF4-FFF2-40B4-BE49-F238E27FC236}">
                <a16:creationId xmlns:a16="http://schemas.microsoft.com/office/drawing/2014/main" id="{7C576563-94A5-4EF4-A374-F445F6841B59}"/>
              </a:ext>
            </a:extLst>
          </p:cNvPr>
          <p:cNvSpPr/>
          <p:nvPr/>
        </p:nvSpPr>
        <p:spPr>
          <a:xfrm>
            <a:off x="324000" y="5391064"/>
            <a:ext cx="1080000" cy="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 OKULISTYCZNA</a:t>
            </a:r>
          </a:p>
        </p:txBody>
      </p:sp>
      <p:sp>
        <p:nvSpPr>
          <p:cNvPr id="128" name="Prostokąt: zaokrąglone rogi 127">
            <a:extLst>
              <a:ext uri="{FF2B5EF4-FFF2-40B4-BE49-F238E27FC236}">
                <a16:creationId xmlns:a16="http://schemas.microsoft.com/office/drawing/2014/main" id="{467322E1-7482-4D8D-865E-1241AE73A7CE}"/>
              </a:ext>
            </a:extLst>
          </p:cNvPr>
          <p:cNvSpPr/>
          <p:nvPr/>
        </p:nvSpPr>
        <p:spPr>
          <a:xfrm>
            <a:off x="324000" y="5646479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 BADAŃ PROFILAKTYCZNYCH</a:t>
            </a:r>
          </a:p>
        </p:txBody>
      </p:sp>
      <p:sp>
        <p:nvSpPr>
          <p:cNvPr id="133" name="Prostokąt: zaokrąglone rogi 132">
            <a:extLst>
              <a:ext uri="{FF2B5EF4-FFF2-40B4-BE49-F238E27FC236}">
                <a16:creationId xmlns:a16="http://schemas.microsoft.com/office/drawing/2014/main" id="{53AC1F1E-BC24-4FEC-895D-144395CD89F9}"/>
              </a:ext>
            </a:extLst>
          </p:cNvPr>
          <p:cNvSpPr/>
          <p:nvPr/>
        </p:nvSpPr>
        <p:spPr>
          <a:xfrm>
            <a:off x="324000" y="5734245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 MEDYCYNY PRACY</a:t>
            </a:r>
          </a:p>
        </p:txBody>
      </p:sp>
      <p:sp>
        <p:nvSpPr>
          <p:cNvPr id="136" name="Prostokąt: zaokrąglone rogi 135">
            <a:extLst>
              <a:ext uri="{FF2B5EF4-FFF2-40B4-BE49-F238E27FC236}">
                <a16:creationId xmlns:a16="http://schemas.microsoft.com/office/drawing/2014/main" id="{5FB1EB4B-ED56-4FDF-ADE4-A2E398580DBC}"/>
              </a:ext>
            </a:extLst>
          </p:cNvPr>
          <p:cNvSpPr/>
          <p:nvPr/>
        </p:nvSpPr>
        <p:spPr>
          <a:xfrm>
            <a:off x="324000" y="5814128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 ZDROWIA PSYCHICZNEGO</a:t>
            </a:r>
          </a:p>
        </p:txBody>
      </p:sp>
      <p:sp>
        <p:nvSpPr>
          <p:cNvPr id="138" name="Prostokąt: zaokrąglone rogi 137">
            <a:extLst>
              <a:ext uri="{FF2B5EF4-FFF2-40B4-BE49-F238E27FC236}">
                <a16:creationId xmlns:a16="http://schemas.microsoft.com/office/drawing/2014/main" id="{0577F422-99CF-4CF6-BAB9-9A1E1E1545F5}"/>
              </a:ext>
            </a:extLst>
          </p:cNvPr>
          <p:cNvSpPr/>
          <p:nvPr/>
        </p:nvSpPr>
        <p:spPr>
          <a:xfrm>
            <a:off x="324000" y="5901894"/>
            <a:ext cx="1080000" cy="135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ZDROWIA PSYCHICZNEGO DLA DZIECI          I MŁODZIEŻY</a:t>
            </a:r>
          </a:p>
        </p:txBody>
      </p:sp>
      <p:sp>
        <p:nvSpPr>
          <p:cNvPr id="139" name="Prostokąt: zaokrąglone rogi 138">
            <a:extLst>
              <a:ext uri="{FF2B5EF4-FFF2-40B4-BE49-F238E27FC236}">
                <a16:creationId xmlns:a16="http://schemas.microsoft.com/office/drawing/2014/main" id="{1575C91D-BCB7-48FC-852C-346AE47FE7D5}"/>
              </a:ext>
            </a:extLst>
          </p:cNvPr>
          <p:cNvSpPr/>
          <p:nvPr/>
        </p:nvSpPr>
        <p:spPr>
          <a:xfrm>
            <a:off x="324000" y="6318128"/>
            <a:ext cx="1080000" cy="81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DZIAŁ FARMACJI</a:t>
            </a:r>
          </a:p>
        </p:txBody>
      </p:sp>
      <p:cxnSp>
        <p:nvCxnSpPr>
          <p:cNvPr id="140" name="Łącznik prosty ze strzałką 139">
            <a:extLst>
              <a:ext uri="{FF2B5EF4-FFF2-40B4-BE49-F238E27FC236}">
                <a16:creationId xmlns:a16="http://schemas.microsoft.com/office/drawing/2014/main" id="{3653243A-5277-4EAB-8153-4DFA5B93F7FC}"/>
              </a:ext>
            </a:extLst>
          </p:cNvPr>
          <p:cNvCxnSpPr>
            <a:cxnSpLocks/>
          </p:cNvCxnSpPr>
          <p:nvPr/>
        </p:nvCxnSpPr>
        <p:spPr>
          <a:xfrm>
            <a:off x="864000" y="1404000"/>
            <a:ext cx="354" cy="8100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1" name="Prostokąt: zaokrąglone rogi 140">
            <a:extLst>
              <a:ext uri="{FF2B5EF4-FFF2-40B4-BE49-F238E27FC236}">
                <a16:creationId xmlns:a16="http://schemas.microsoft.com/office/drawing/2014/main" id="{1F1094E0-A35F-4387-91FA-D94DC060959F}"/>
              </a:ext>
            </a:extLst>
          </p:cNvPr>
          <p:cNvSpPr/>
          <p:nvPr/>
        </p:nvSpPr>
        <p:spPr>
          <a:xfrm>
            <a:off x="245700" y="4428000"/>
            <a:ext cx="1249321" cy="76617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>
            <a:spAutoFit/>
          </a:bodyPr>
          <a:lstStyle/>
          <a:p>
            <a:pPr algn="ctr"/>
            <a:r>
              <a:rPr lang="pl-PL" sz="4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ŚWIADCZENIA AMBULATORYJNE BIELSKO - BIAŁA</a:t>
            </a:r>
          </a:p>
        </p:txBody>
      </p:sp>
      <p:sp>
        <p:nvSpPr>
          <p:cNvPr id="144" name="Prostokąt: zaokrąglone rogi 143">
            <a:extLst>
              <a:ext uri="{FF2B5EF4-FFF2-40B4-BE49-F238E27FC236}">
                <a16:creationId xmlns:a16="http://schemas.microsoft.com/office/drawing/2014/main" id="{CD86CA1C-4F4D-4B9C-AD51-4E3F9A28B0A6}"/>
              </a:ext>
            </a:extLst>
          </p:cNvPr>
          <p:cNvSpPr/>
          <p:nvPr/>
        </p:nvSpPr>
        <p:spPr>
          <a:xfrm>
            <a:off x="324000" y="4500000"/>
            <a:ext cx="1080000" cy="15323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pl-PL" sz="4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PORADNIA PODSTAWOWEJ OPIEKI ZDROWOTNEJ</a:t>
            </a:r>
          </a:p>
        </p:txBody>
      </p:sp>
      <p:sp>
        <p:nvSpPr>
          <p:cNvPr id="147" name="Prostokąt: zaokrąglone rogi 146">
            <a:extLst>
              <a:ext uri="{FF2B5EF4-FFF2-40B4-BE49-F238E27FC236}">
                <a16:creationId xmlns:a16="http://schemas.microsoft.com/office/drawing/2014/main" id="{D6AE2B25-4C78-42B8-8F8E-57B969C13152}"/>
              </a:ext>
            </a:extLst>
          </p:cNvPr>
          <p:cNvSpPr/>
          <p:nvPr/>
        </p:nvSpPr>
        <p:spPr>
          <a:xfrm>
            <a:off x="324000" y="4644000"/>
            <a:ext cx="1080000" cy="108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PORADNIA LECZENIA BÓLU</a:t>
            </a:r>
          </a:p>
        </p:txBody>
      </p:sp>
      <p:sp>
        <p:nvSpPr>
          <p:cNvPr id="149" name="Prostokąt: zaokrąglone rogi 148">
            <a:extLst>
              <a:ext uri="{FF2B5EF4-FFF2-40B4-BE49-F238E27FC236}">
                <a16:creationId xmlns:a16="http://schemas.microsoft.com/office/drawing/2014/main" id="{221346B5-98A0-4AD9-AF6B-6061A1C85F1C}"/>
              </a:ext>
            </a:extLst>
          </p:cNvPr>
          <p:cNvSpPr/>
          <p:nvPr/>
        </p:nvSpPr>
        <p:spPr>
          <a:xfrm>
            <a:off x="245700" y="4756458"/>
            <a:ext cx="1249321" cy="76617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 anchorCtr="0">
            <a:spAutoFit/>
          </a:bodyPr>
          <a:lstStyle/>
          <a:p>
            <a:pPr algn="ctr"/>
            <a:r>
              <a:rPr lang="pl-PL" sz="4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ŚWIADCZENIA AMBULATORYJNE CZĘSTOCHOWA</a:t>
            </a:r>
          </a:p>
        </p:txBody>
      </p:sp>
      <p:cxnSp>
        <p:nvCxnSpPr>
          <p:cNvPr id="150" name="Łącznik prosty ze strzałką 149">
            <a:extLst>
              <a:ext uri="{FF2B5EF4-FFF2-40B4-BE49-F238E27FC236}">
                <a16:creationId xmlns:a16="http://schemas.microsoft.com/office/drawing/2014/main" id="{EB2A5B87-93AA-4131-88F1-BF531149A9A4}"/>
              </a:ext>
            </a:extLst>
          </p:cNvPr>
          <p:cNvCxnSpPr>
            <a:cxnSpLocks/>
          </p:cNvCxnSpPr>
          <p:nvPr/>
        </p:nvCxnSpPr>
        <p:spPr>
          <a:xfrm>
            <a:off x="2106000" y="1404000"/>
            <a:ext cx="354" cy="8100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51B34763-B23E-4B65-B5F6-46B8DD25179E}"/>
              </a:ext>
            </a:extLst>
          </p:cNvPr>
          <p:cNvSpPr/>
          <p:nvPr/>
        </p:nvSpPr>
        <p:spPr>
          <a:xfrm>
            <a:off x="1512000" y="1476000"/>
            <a:ext cx="1045985" cy="108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600" b="1" dirty="0">
                <a:latin typeface="Calibri" panose="020F0502020204030204" pitchFamily="34" charset="0"/>
                <a:cs typeface="Calibri" panose="020F0502020204030204" pitchFamily="34" charset="0"/>
              </a:rPr>
              <a:t>ODDZIAŁY KATOWICE</a:t>
            </a:r>
          </a:p>
        </p:txBody>
      </p:sp>
      <p:sp>
        <p:nvSpPr>
          <p:cNvPr id="16" name="Prostokąt: zaokrąglone rogi 15">
            <a:extLst>
              <a:ext uri="{FF2B5EF4-FFF2-40B4-BE49-F238E27FC236}">
                <a16:creationId xmlns:a16="http://schemas.microsoft.com/office/drawing/2014/main" id="{9837228C-207E-42E4-8667-C8242F90DA29}"/>
              </a:ext>
            </a:extLst>
          </p:cNvPr>
          <p:cNvSpPr/>
          <p:nvPr/>
        </p:nvSpPr>
        <p:spPr>
          <a:xfrm>
            <a:off x="1512000" y="1584000"/>
            <a:ext cx="1044900" cy="1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ODDZIAŁ ANESTEZJOLOGII                               I INTENSYWNEJ TERAPII</a:t>
            </a:r>
          </a:p>
        </p:txBody>
      </p:sp>
      <p:sp>
        <p:nvSpPr>
          <p:cNvPr id="152" name="Prostokąt: zaokrąglone rogi 151">
            <a:extLst>
              <a:ext uri="{FF2B5EF4-FFF2-40B4-BE49-F238E27FC236}">
                <a16:creationId xmlns:a16="http://schemas.microsoft.com/office/drawing/2014/main" id="{C46B3819-3EB4-4672-AFF1-AB9D410EB923}"/>
              </a:ext>
            </a:extLst>
          </p:cNvPr>
          <p:cNvSpPr/>
          <p:nvPr/>
        </p:nvSpPr>
        <p:spPr>
          <a:xfrm>
            <a:off x="1512000" y="1728000"/>
            <a:ext cx="1044900" cy="30646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67500" bIns="0" rtlCol="0" anchor="ctr">
            <a:spAutoFit/>
          </a:bodyPr>
          <a:lstStyle/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ODDZIAŁ CHORÓB WEWNĘTRZNYCH, ONKOLOGII I GASTROENTEROLOGII WRAZ  Z PODODDZIAŁEM KARDIOLOGII               I PODODDZIAŁEM ANGIOLOGII</a:t>
            </a:r>
          </a:p>
        </p:txBody>
      </p:sp>
      <p:sp>
        <p:nvSpPr>
          <p:cNvPr id="153" name="Prostokąt: zaokrąglone rogi 152">
            <a:extLst>
              <a:ext uri="{FF2B5EF4-FFF2-40B4-BE49-F238E27FC236}">
                <a16:creationId xmlns:a16="http://schemas.microsoft.com/office/drawing/2014/main" id="{CA850A86-8C43-47E0-A85E-25762F7A6EB8}"/>
              </a:ext>
            </a:extLst>
          </p:cNvPr>
          <p:cNvSpPr/>
          <p:nvPr/>
        </p:nvSpPr>
        <p:spPr>
          <a:xfrm>
            <a:off x="1512000" y="2016000"/>
            <a:ext cx="1044900" cy="108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BLOK OPERACYJNY</a:t>
            </a:r>
          </a:p>
        </p:txBody>
      </p:sp>
      <p:sp>
        <p:nvSpPr>
          <p:cNvPr id="154" name="Prostokąt: zaokrąglone rogi 153">
            <a:extLst>
              <a:ext uri="{FF2B5EF4-FFF2-40B4-BE49-F238E27FC236}">
                <a16:creationId xmlns:a16="http://schemas.microsoft.com/office/drawing/2014/main" id="{4D1E3520-19C5-4B59-AC42-71B911D40E63}"/>
              </a:ext>
            </a:extLst>
          </p:cNvPr>
          <p:cNvSpPr/>
          <p:nvPr/>
        </p:nvSpPr>
        <p:spPr>
          <a:xfrm>
            <a:off x="1512000" y="2124000"/>
            <a:ext cx="1053000" cy="30646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ODDZIAŁ CHIRURGII OGÓLNEJ                       Z CZĘŚCIĄ URAZOWĄ                                       a) PODODDZIAŁ CHIRURGII MAŁOINWAZYJNEJ I ONKOLOGICZNEJ</a:t>
            </a:r>
          </a:p>
        </p:txBody>
      </p:sp>
      <p:sp>
        <p:nvSpPr>
          <p:cNvPr id="156" name="Prostokąt: zaokrąglone rogi 155">
            <a:extLst>
              <a:ext uri="{FF2B5EF4-FFF2-40B4-BE49-F238E27FC236}">
                <a16:creationId xmlns:a16="http://schemas.microsoft.com/office/drawing/2014/main" id="{20A4C366-5A93-4E26-B191-79409FF1DDF1}"/>
              </a:ext>
            </a:extLst>
          </p:cNvPr>
          <p:cNvSpPr/>
          <p:nvPr/>
        </p:nvSpPr>
        <p:spPr>
          <a:xfrm>
            <a:off x="1512000" y="2412000"/>
            <a:ext cx="1044900" cy="135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ODDZIAŁ NEFROLOGII                              I ENDOKRYNOLOGII</a:t>
            </a:r>
          </a:p>
        </p:txBody>
      </p:sp>
      <p:sp>
        <p:nvSpPr>
          <p:cNvPr id="157" name="Prostokąt: zaokrąglone rogi 156">
            <a:extLst>
              <a:ext uri="{FF2B5EF4-FFF2-40B4-BE49-F238E27FC236}">
                <a16:creationId xmlns:a16="http://schemas.microsoft.com/office/drawing/2014/main" id="{D0934809-0B6E-4113-8CA7-A2205B1F5BE2}"/>
              </a:ext>
            </a:extLst>
          </p:cNvPr>
          <p:cNvSpPr/>
          <p:nvPr/>
        </p:nvSpPr>
        <p:spPr>
          <a:xfrm>
            <a:off x="1512000" y="2556000"/>
            <a:ext cx="1044900" cy="1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ODDZIAŁ GINEKOLOGII                           I GINEKOLOGII ONKOLOGICZNEJ</a:t>
            </a:r>
          </a:p>
        </p:txBody>
      </p:sp>
      <p:sp>
        <p:nvSpPr>
          <p:cNvPr id="158" name="Prostokąt: zaokrąglone rogi 157">
            <a:extLst>
              <a:ext uri="{FF2B5EF4-FFF2-40B4-BE49-F238E27FC236}">
                <a16:creationId xmlns:a16="http://schemas.microsoft.com/office/drawing/2014/main" id="{7CB69885-96A1-424B-A10C-CA29E7957D48}"/>
              </a:ext>
            </a:extLst>
          </p:cNvPr>
          <p:cNvSpPr/>
          <p:nvPr/>
        </p:nvSpPr>
        <p:spPr>
          <a:xfrm>
            <a:off x="1512000" y="2700000"/>
            <a:ext cx="1044900" cy="1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ODDZIAŁ LECZENIA ZABURZEŃ NERWICOWYCH</a:t>
            </a:r>
          </a:p>
        </p:txBody>
      </p:sp>
      <p:sp>
        <p:nvSpPr>
          <p:cNvPr id="159" name="Prostokąt: zaokrąglone rogi 158">
            <a:extLst>
              <a:ext uri="{FF2B5EF4-FFF2-40B4-BE49-F238E27FC236}">
                <a16:creationId xmlns:a16="http://schemas.microsoft.com/office/drawing/2014/main" id="{2297744D-A7C9-4BEF-9DBA-141AA6154A5D}"/>
              </a:ext>
            </a:extLst>
          </p:cNvPr>
          <p:cNvSpPr/>
          <p:nvPr/>
        </p:nvSpPr>
        <p:spPr>
          <a:xfrm>
            <a:off x="1512000" y="2844000"/>
            <a:ext cx="1044900" cy="243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IZBA PRZYJĘĆ / SZPITALNY ODDZIAŁ RATUNKOWY</a:t>
            </a:r>
          </a:p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a) PUNKT PRZYJĘĆ</a:t>
            </a:r>
          </a:p>
        </p:txBody>
      </p:sp>
      <p:sp>
        <p:nvSpPr>
          <p:cNvPr id="160" name="Prostokąt: zaokrąglone rogi 159">
            <a:extLst>
              <a:ext uri="{FF2B5EF4-FFF2-40B4-BE49-F238E27FC236}">
                <a16:creationId xmlns:a16="http://schemas.microsoft.com/office/drawing/2014/main" id="{4108323B-CD8A-433F-B119-E47F45D2A968}"/>
              </a:ext>
            </a:extLst>
          </p:cNvPr>
          <p:cNvSpPr/>
          <p:nvPr/>
        </p:nvSpPr>
        <p:spPr>
          <a:xfrm>
            <a:off x="1512000" y="3096000"/>
            <a:ext cx="1044900" cy="144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ODDZIAŁ WIELOPROFILOWY ZACHOWAWCZY</a:t>
            </a:r>
          </a:p>
        </p:txBody>
      </p:sp>
      <p:sp>
        <p:nvSpPr>
          <p:cNvPr id="161" name="Prostokąt: zaokrąglone rogi 160">
            <a:extLst>
              <a:ext uri="{FF2B5EF4-FFF2-40B4-BE49-F238E27FC236}">
                <a16:creationId xmlns:a16="http://schemas.microsoft.com/office/drawing/2014/main" id="{25478C2C-34A2-4F9F-9DF7-0D47CCF32634}"/>
              </a:ext>
            </a:extLst>
          </p:cNvPr>
          <p:cNvSpPr/>
          <p:nvPr/>
        </p:nvSpPr>
        <p:spPr>
          <a:xfrm>
            <a:off x="1512000" y="3240000"/>
            <a:ext cx="1044900" cy="18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DZIENNY ODDZIAŁ LECZENIA ZABURZEŃ NERWICOWYCH</a:t>
            </a:r>
          </a:p>
        </p:txBody>
      </p:sp>
      <p:sp>
        <p:nvSpPr>
          <p:cNvPr id="162" name="Prostokąt: zaokrąglone rogi 161">
            <a:extLst>
              <a:ext uri="{FF2B5EF4-FFF2-40B4-BE49-F238E27FC236}">
                <a16:creationId xmlns:a16="http://schemas.microsoft.com/office/drawing/2014/main" id="{42BA8F0F-DE91-43A2-9086-CC4FA3E3AC2C}"/>
              </a:ext>
            </a:extLst>
          </p:cNvPr>
          <p:cNvSpPr/>
          <p:nvPr/>
        </p:nvSpPr>
        <p:spPr>
          <a:xfrm>
            <a:off x="1512000" y="3492000"/>
            <a:ext cx="1045985" cy="108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600" b="1" dirty="0">
                <a:latin typeface="Calibri" panose="020F0502020204030204" pitchFamily="34" charset="0"/>
                <a:cs typeface="Calibri" panose="020F0502020204030204" pitchFamily="34" charset="0"/>
              </a:rPr>
              <a:t>ODDZIAŁY CZĘSTOCHOWA</a:t>
            </a:r>
          </a:p>
        </p:txBody>
      </p:sp>
      <p:sp>
        <p:nvSpPr>
          <p:cNvPr id="163" name="Prostokąt: zaokrąglone rogi 162">
            <a:extLst>
              <a:ext uri="{FF2B5EF4-FFF2-40B4-BE49-F238E27FC236}">
                <a16:creationId xmlns:a16="http://schemas.microsoft.com/office/drawing/2014/main" id="{980E57B9-1AEB-48FD-B048-C111455AD8FE}"/>
              </a:ext>
            </a:extLst>
          </p:cNvPr>
          <p:cNvSpPr/>
          <p:nvPr/>
        </p:nvSpPr>
        <p:spPr>
          <a:xfrm>
            <a:off x="1512000" y="3600000"/>
            <a:ext cx="1044900" cy="1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ODDZIAŁ LECZENIA ZABURZEŃ NERWICOWYCH</a:t>
            </a:r>
          </a:p>
        </p:txBody>
      </p:sp>
      <p:sp>
        <p:nvSpPr>
          <p:cNvPr id="164" name="Prostokąt: zaokrąglone rogi 163">
            <a:extLst>
              <a:ext uri="{FF2B5EF4-FFF2-40B4-BE49-F238E27FC236}">
                <a16:creationId xmlns:a16="http://schemas.microsoft.com/office/drawing/2014/main" id="{D1909AEE-0585-48CE-A319-8EB1F40D996C}"/>
              </a:ext>
            </a:extLst>
          </p:cNvPr>
          <p:cNvSpPr/>
          <p:nvPr/>
        </p:nvSpPr>
        <p:spPr>
          <a:xfrm>
            <a:off x="1512000" y="3852000"/>
            <a:ext cx="1044900" cy="108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pl-PL" sz="525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PRACOWNIE I ZAKŁAD KATOWICE</a:t>
            </a:r>
          </a:p>
        </p:txBody>
      </p:sp>
      <p:sp>
        <p:nvSpPr>
          <p:cNvPr id="168" name="Prostokąt: zaokrąglone rogi 167">
            <a:extLst>
              <a:ext uri="{FF2B5EF4-FFF2-40B4-BE49-F238E27FC236}">
                <a16:creationId xmlns:a16="http://schemas.microsoft.com/office/drawing/2014/main" id="{AA953F0D-470A-4D17-9790-8E9F40645072}"/>
              </a:ext>
            </a:extLst>
          </p:cNvPr>
          <p:cNvSpPr/>
          <p:nvPr/>
        </p:nvSpPr>
        <p:spPr>
          <a:xfrm>
            <a:off x="1512000" y="3960000"/>
            <a:ext cx="1044900" cy="1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PRACOWNIE DIAGNOSTYCZNE                (EEG, EKG, Audiometria, Spirometria)</a:t>
            </a:r>
          </a:p>
        </p:txBody>
      </p:sp>
      <p:sp>
        <p:nvSpPr>
          <p:cNvPr id="171" name="Prostokąt: zaokrąglone rogi 170">
            <a:extLst>
              <a:ext uri="{FF2B5EF4-FFF2-40B4-BE49-F238E27FC236}">
                <a16:creationId xmlns:a16="http://schemas.microsoft.com/office/drawing/2014/main" id="{343A519D-308B-452A-91D2-4717E8629FFE}"/>
              </a:ext>
            </a:extLst>
          </p:cNvPr>
          <p:cNvSpPr/>
          <p:nvPr/>
        </p:nvSpPr>
        <p:spPr>
          <a:xfrm>
            <a:off x="1512000" y="4126005"/>
            <a:ext cx="1044900" cy="297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DZIAŁ DIAGNOSTYKI LABORATORYJNEJ (Pracownia Immunologii Transfuzjologicznej z Bankiem Krwi, Pracownia Analityki Medycznej)</a:t>
            </a:r>
          </a:p>
        </p:txBody>
      </p:sp>
      <p:sp>
        <p:nvSpPr>
          <p:cNvPr id="174" name="Prostokąt: zaokrąglone rogi 173">
            <a:extLst>
              <a:ext uri="{FF2B5EF4-FFF2-40B4-BE49-F238E27FC236}">
                <a16:creationId xmlns:a16="http://schemas.microsoft.com/office/drawing/2014/main" id="{0FB15413-50AE-4242-A70E-D96C2D083EE8}"/>
              </a:ext>
            </a:extLst>
          </p:cNvPr>
          <p:cNvSpPr/>
          <p:nvPr/>
        </p:nvSpPr>
        <p:spPr>
          <a:xfrm>
            <a:off x="1512000" y="4423335"/>
            <a:ext cx="1044900" cy="1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PRACOWNIA DIAGNOSTYKI OBRAZOWEJ                (RTG, USG, TK)</a:t>
            </a:r>
          </a:p>
        </p:txBody>
      </p:sp>
      <p:sp>
        <p:nvSpPr>
          <p:cNvPr id="175" name="Prostokąt: zaokrąglone rogi 174">
            <a:extLst>
              <a:ext uri="{FF2B5EF4-FFF2-40B4-BE49-F238E27FC236}">
                <a16:creationId xmlns:a16="http://schemas.microsoft.com/office/drawing/2014/main" id="{96461FCD-CEAE-45E6-896A-3E7824BF17D8}"/>
              </a:ext>
            </a:extLst>
          </p:cNvPr>
          <p:cNvSpPr/>
          <p:nvPr/>
        </p:nvSpPr>
        <p:spPr>
          <a:xfrm>
            <a:off x="1504800" y="4589340"/>
            <a:ext cx="1044900" cy="7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PRACOWNIA ENDOSKOPII</a:t>
            </a:r>
          </a:p>
        </p:txBody>
      </p:sp>
      <p:sp>
        <p:nvSpPr>
          <p:cNvPr id="176" name="Prostokąt: zaokrąglone rogi 175">
            <a:extLst>
              <a:ext uri="{FF2B5EF4-FFF2-40B4-BE49-F238E27FC236}">
                <a16:creationId xmlns:a16="http://schemas.microsoft.com/office/drawing/2014/main" id="{E7EFE1F9-095F-44FE-B732-C57BD8434B72}"/>
              </a:ext>
            </a:extLst>
          </p:cNvPr>
          <p:cNvSpPr/>
          <p:nvPr/>
        </p:nvSpPr>
        <p:spPr>
          <a:xfrm>
            <a:off x="1512000" y="4755600"/>
            <a:ext cx="1044900" cy="136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ZAKŁAD REHABILITACJI                                     I WODOLECZNICTWA</a:t>
            </a:r>
          </a:p>
        </p:txBody>
      </p:sp>
      <p:sp>
        <p:nvSpPr>
          <p:cNvPr id="177" name="Prostokąt: zaokrąglone rogi 176">
            <a:extLst>
              <a:ext uri="{FF2B5EF4-FFF2-40B4-BE49-F238E27FC236}">
                <a16:creationId xmlns:a16="http://schemas.microsoft.com/office/drawing/2014/main" id="{4A489DDB-9E88-4981-8B73-F1F4AF9084E9}"/>
              </a:ext>
            </a:extLst>
          </p:cNvPr>
          <p:cNvSpPr/>
          <p:nvPr/>
        </p:nvSpPr>
        <p:spPr>
          <a:xfrm>
            <a:off x="1512000" y="4932000"/>
            <a:ext cx="1044900" cy="893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pl-PL" sz="525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PRACOWNIE CZĘSTOCHOWA</a:t>
            </a:r>
          </a:p>
        </p:txBody>
      </p:sp>
      <p:sp>
        <p:nvSpPr>
          <p:cNvPr id="178" name="Prostokąt: zaokrąglone rogi 177">
            <a:extLst>
              <a:ext uri="{FF2B5EF4-FFF2-40B4-BE49-F238E27FC236}">
                <a16:creationId xmlns:a16="http://schemas.microsoft.com/office/drawing/2014/main" id="{4B6F43A0-2150-4C85-840C-703727CC84D1}"/>
              </a:ext>
            </a:extLst>
          </p:cNvPr>
          <p:cNvSpPr/>
          <p:nvPr/>
        </p:nvSpPr>
        <p:spPr>
          <a:xfrm>
            <a:off x="1512000" y="5040000"/>
            <a:ext cx="1044900" cy="216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PRACOWNIE DIAGNOSTYCZNE                 (EKG, EEG, Spirometryczna, Audiometryczna, USG)</a:t>
            </a:r>
          </a:p>
        </p:txBody>
      </p:sp>
      <p:sp>
        <p:nvSpPr>
          <p:cNvPr id="179" name="Prostokąt: zaokrąglone rogi 178">
            <a:extLst>
              <a:ext uri="{FF2B5EF4-FFF2-40B4-BE49-F238E27FC236}">
                <a16:creationId xmlns:a16="http://schemas.microsoft.com/office/drawing/2014/main" id="{033F040D-C27B-43A3-90E9-F295564CFADB}"/>
              </a:ext>
            </a:extLst>
          </p:cNvPr>
          <p:cNvSpPr/>
          <p:nvPr/>
        </p:nvSpPr>
        <p:spPr>
          <a:xfrm>
            <a:off x="1512000" y="5436000"/>
            <a:ext cx="1044900" cy="1787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pl-PL" sz="525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PUNKTY SZCZEPIEŃ PRZECIWKO COVID-19</a:t>
            </a:r>
          </a:p>
        </p:txBody>
      </p:sp>
      <p:sp>
        <p:nvSpPr>
          <p:cNvPr id="180" name="Prostokąt: zaokrąglone rogi 179">
            <a:extLst>
              <a:ext uri="{FF2B5EF4-FFF2-40B4-BE49-F238E27FC236}">
                <a16:creationId xmlns:a16="http://schemas.microsoft.com/office/drawing/2014/main" id="{6B2D5990-B912-4F62-91EF-48DEB535778D}"/>
              </a:ext>
            </a:extLst>
          </p:cNvPr>
          <p:cNvSpPr/>
          <p:nvPr/>
        </p:nvSpPr>
        <p:spPr>
          <a:xfrm>
            <a:off x="1512000" y="5616000"/>
            <a:ext cx="1044900" cy="135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PUNKTY SZCZEPIEŃ PRZECIWKO COVID-19 KATOWICE</a:t>
            </a:r>
          </a:p>
        </p:txBody>
      </p:sp>
      <p:sp>
        <p:nvSpPr>
          <p:cNvPr id="181" name="Prostokąt: zaokrąglone rogi 180">
            <a:extLst>
              <a:ext uri="{FF2B5EF4-FFF2-40B4-BE49-F238E27FC236}">
                <a16:creationId xmlns:a16="http://schemas.microsoft.com/office/drawing/2014/main" id="{F2B2BDB6-99F9-4C8A-B624-D5A94DB51351}"/>
              </a:ext>
            </a:extLst>
          </p:cNvPr>
          <p:cNvSpPr/>
          <p:nvPr/>
        </p:nvSpPr>
        <p:spPr>
          <a:xfrm>
            <a:off x="1512000" y="5760000"/>
            <a:ext cx="1044900" cy="135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PUNKTY SZCZEPIEŃ PRZECIWKO COVID-19 CZĘSTOCHOWA</a:t>
            </a:r>
          </a:p>
        </p:txBody>
      </p:sp>
      <p:cxnSp>
        <p:nvCxnSpPr>
          <p:cNvPr id="182" name="Łącznik prosty ze strzałką 181">
            <a:extLst>
              <a:ext uri="{FF2B5EF4-FFF2-40B4-BE49-F238E27FC236}">
                <a16:creationId xmlns:a16="http://schemas.microsoft.com/office/drawing/2014/main" id="{32EAF217-186A-4153-9AF4-4E84762775B4}"/>
              </a:ext>
            </a:extLst>
          </p:cNvPr>
          <p:cNvCxnSpPr>
            <a:cxnSpLocks/>
          </p:cNvCxnSpPr>
          <p:nvPr/>
        </p:nvCxnSpPr>
        <p:spPr>
          <a:xfrm>
            <a:off x="3564000" y="1404000"/>
            <a:ext cx="354" cy="10800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3F9F76C0-FD01-418D-B00E-1341AE741CE0}"/>
              </a:ext>
            </a:extLst>
          </p:cNvPr>
          <p:cNvCxnSpPr>
            <a:cxnSpLocks/>
          </p:cNvCxnSpPr>
          <p:nvPr/>
        </p:nvCxnSpPr>
        <p:spPr>
          <a:xfrm>
            <a:off x="144000" y="1404000"/>
            <a:ext cx="0" cy="3384000"/>
          </a:xfrm>
          <a:prstGeom prst="straightConnector1">
            <a:avLst/>
          </a:prstGeom>
          <a:ln w="6350">
            <a:solidFill>
              <a:schemeClr val="tx1"/>
            </a:solidFill>
            <a:headEnd w="sm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Łącznik prosty ze strzałką 230">
            <a:extLst>
              <a:ext uri="{FF2B5EF4-FFF2-40B4-BE49-F238E27FC236}">
                <a16:creationId xmlns:a16="http://schemas.microsoft.com/office/drawing/2014/main" id="{8F8AFA2F-13A4-4D95-BEB0-8172EDB4DE3F}"/>
              </a:ext>
            </a:extLst>
          </p:cNvPr>
          <p:cNvCxnSpPr>
            <a:cxnSpLocks/>
          </p:cNvCxnSpPr>
          <p:nvPr/>
        </p:nvCxnSpPr>
        <p:spPr>
          <a:xfrm flipV="1">
            <a:off x="144000" y="4788000"/>
            <a:ext cx="108000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Łącznik prosty ze strzałką 192">
            <a:extLst>
              <a:ext uri="{FF2B5EF4-FFF2-40B4-BE49-F238E27FC236}">
                <a16:creationId xmlns:a16="http://schemas.microsoft.com/office/drawing/2014/main" id="{995066C3-A379-46B1-A864-A5CC392B76B7}"/>
              </a:ext>
            </a:extLst>
          </p:cNvPr>
          <p:cNvCxnSpPr>
            <a:cxnSpLocks/>
          </p:cNvCxnSpPr>
          <p:nvPr/>
        </p:nvCxnSpPr>
        <p:spPr>
          <a:xfrm flipV="1">
            <a:off x="144000" y="4464000"/>
            <a:ext cx="108000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Łącznik prosty 240">
            <a:extLst>
              <a:ext uri="{FF2B5EF4-FFF2-40B4-BE49-F238E27FC236}">
                <a16:creationId xmlns:a16="http://schemas.microsoft.com/office/drawing/2014/main" id="{9F89D174-1288-4377-AAE2-3C144571605A}"/>
              </a:ext>
            </a:extLst>
          </p:cNvPr>
          <p:cNvCxnSpPr>
            <a:cxnSpLocks/>
          </p:cNvCxnSpPr>
          <p:nvPr/>
        </p:nvCxnSpPr>
        <p:spPr>
          <a:xfrm>
            <a:off x="2664000" y="1404000"/>
            <a:ext cx="27000" cy="4788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Łącznik prosty ze strzałką 246">
            <a:extLst>
              <a:ext uri="{FF2B5EF4-FFF2-40B4-BE49-F238E27FC236}">
                <a16:creationId xmlns:a16="http://schemas.microsoft.com/office/drawing/2014/main" id="{3C7E835F-4A7F-4A29-9E74-8A89419DE00F}"/>
              </a:ext>
            </a:extLst>
          </p:cNvPr>
          <p:cNvCxnSpPr>
            <a:cxnSpLocks/>
          </p:cNvCxnSpPr>
          <p:nvPr/>
        </p:nvCxnSpPr>
        <p:spPr>
          <a:xfrm flipH="1">
            <a:off x="2557117" y="5508000"/>
            <a:ext cx="122400" cy="1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Łącznik prosty ze strzałką 205">
            <a:extLst>
              <a:ext uri="{FF2B5EF4-FFF2-40B4-BE49-F238E27FC236}">
                <a16:creationId xmlns:a16="http://schemas.microsoft.com/office/drawing/2014/main" id="{92CCC339-BE10-40C9-9F84-AD5DEBB55DF4}"/>
              </a:ext>
            </a:extLst>
          </p:cNvPr>
          <p:cNvCxnSpPr>
            <a:cxnSpLocks/>
          </p:cNvCxnSpPr>
          <p:nvPr/>
        </p:nvCxnSpPr>
        <p:spPr>
          <a:xfrm flipH="1">
            <a:off x="2565000" y="4968000"/>
            <a:ext cx="122400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Łącznik prosty ze strzałką 207">
            <a:extLst>
              <a:ext uri="{FF2B5EF4-FFF2-40B4-BE49-F238E27FC236}">
                <a16:creationId xmlns:a16="http://schemas.microsoft.com/office/drawing/2014/main" id="{4E37B9E9-F455-4DD9-931A-CD69C9FC52E7}"/>
              </a:ext>
            </a:extLst>
          </p:cNvPr>
          <p:cNvCxnSpPr>
            <a:cxnSpLocks/>
          </p:cNvCxnSpPr>
          <p:nvPr/>
        </p:nvCxnSpPr>
        <p:spPr>
          <a:xfrm flipH="1">
            <a:off x="2557117" y="4032000"/>
            <a:ext cx="122400" cy="1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Łącznik prosty ze strzałką 251">
            <a:extLst>
              <a:ext uri="{FF2B5EF4-FFF2-40B4-BE49-F238E27FC236}">
                <a16:creationId xmlns:a16="http://schemas.microsoft.com/office/drawing/2014/main" id="{82FF408F-F061-4BC5-9AC4-E4EC0748A508}"/>
              </a:ext>
            </a:extLst>
          </p:cNvPr>
          <p:cNvCxnSpPr>
            <a:cxnSpLocks/>
          </p:cNvCxnSpPr>
          <p:nvPr/>
        </p:nvCxnSpPr>
        <p:spPr>
          <a:xfrm flipH="1">
            <a:off x="2556000" y="3530249"/>
            <a:ext cx="122400" cy="1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>
            <a:extLst>
              <a:ext uri="{FF2B5EF4-FFF2-40B4-BE49-F238E27FC236}">
                <a16:creationId xmlns:a16="http://schemas.microsoft.com/office/drawing/2014/main" id="{B6B581C5-8589-40DD-8E71-0F0C827FF15C}"/>
              </a:ext>
            </a:extLst>
          </p:cNvPr>
          <p:cNvCxnSpPr>
            <a:cxnSpLocks/>
          </p:cNvCxnSpPr>
          <p:nvPr/>
        </p:nvCxnSpPr>
        <p:spPr>
          <a:xfrm>
            <a:off x="2727000" y="1404000"/>
            <a:ext cx="0" cy="2664000"/>
          </a:xfrm>
          <a:prstGeom prst="line">
            <a:avLst/>
          </a:prstGeom>
          <a:ln w="63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ze strzałką 35">
            <a:extLst>
              <a:ext uri="{FF2B5EF4-FFF2-40B4-BE49-F238E27FC236}">
                <a16:creationId xmlns:a16="http://schemas.microsoft.com/office/drawing/2014/main" id="{377CB4F7-951C-40B8-B9FC-70A1F636623E}"/>
              </a:ext>
            </a:extLst>
          </p:cNvPr>
          <p:cNvCxnSpPr/>
          <p:nvPr/>
        </p:nvCxnSpPr>
        <p:spPr>
          <a:xfrm>
            <a:off x="2727000" y="4068000"/>
            <a:ext cx="216000" cy="0"/>
          </a:xfrm>
          <a:prstGeom prst="straightConnector1">
            <a:avLst/>
          </a:prstGeom>
          <a:ln w="6350">
            <a:solidFill>
              <a:schemeClr val="tx1"/>
            </a:solidFill>
            <a:prstDash val="sysDot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37">
            <a:extLst>
              <a:ext uri="{FF2B5EF4-FFF2-40B4-BE49-F238E27FC236}">
                <a16:creationId xmlns:a16="http://schemas.microsoft.com/office/drawing/2014/main" id="{1F96CFF5-F615-4307-8129-B40F8DE9F824}"/>
              </a:ext>
            </a:extLst>
          </p:cNvPr>
          <p:cNvCxnSpPr/>
          <p:nvPr/>
        </p:nvCxnSpPr>
        <p:spPr>
          <a:xfrm>
            <a:off x="2772000" y="1080000"/>
            <a:ext cx="0" cy="4356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Łącznik prosty ze strzałką 262">
            <a:extLst>
              <a:ext uri="{FF2B5EF4-FFF2-40B4-BE49-F238E27FC236}">
                <a16:creationId xmlns:a16="http://schemas.microsoft.com/office/drawing/2014/main" id="{99E8F5AF-35B7-43B4-841B-E8ACC1575721}"/>
              </a:ext>
            </a:extLst>
          </p:cNvPr>
          <p:cNvCxnSpPr>
            <a:cxnSpLocks/>
          </p:cNvCxnSpPr>
          <p:nvPr/>
        </p:nvCxnSpPr>
        <p:spPr>
          <a:xfrm flipV="1">
            <a:off x="2772000" y="3960000"/>
            <a:ext cx="180000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Łącznik prosty ze strzałką 263">
            <a:extLst>
              <a:ext uri="{FF2B5EF4-FFF2-40B4-BE49-F238E27FC236}">
                <a16:creationId xmlns:a16="http://schemas.microsoft.com/office/drawing/2014/main" id="{7478911E-6524-4565-BB99-D930EEC97526}"/>
              </a:ext>
            </a:extLst>
          </p:cNvPr>
          <p:cNvCxnSpPr>
            <a:cxnSpLocks/>
          </p:cNvCxnSpPr>
          <p:nvPr/>
        </p:nvCxnSpPr>
        <p:spPr>
          <a:xfrm flipV="1">
            <a:off x="2772000" y="5436000"/>
            <a:ext cx="144000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Łącznik prosty ze strzałką 264">
            <a:extLst>
              <a:ext uri="{FF2B5EF4-FFF2-40B4-BE49-F238E27FC236}">
                <a16:creationId xmlns:a16="http://schemas.microsoft.com/office/drawing/2014/main" id="{95CB0489-11C4-4F22-823C-2FEDE1681F7A}"/>
              </a:ext>
            </a:extLst>
          </p:cNvPr>
          <p:cNvCxnSpPr>
            <a:cxnSpLocks/>
          </p:cNvCxnSpPr>
          <p:nvPr/>
        </p:nvCxnSpPr>
        <p:spPr>
          <a:xfrm flipV="1">
            <a:off x="2682000" y="4682607"/>
            <a:ext cx="248400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>
            <a:extLst>
              <a:ext uri="{FF2B5EF4-FFF2-40B4-BE49-F238E27FC236}">
                <a16:creationId xmlns:a16="http://schemas.microsoft.com/office/drawing/2014/main" id="{BE772DA2-7799-41CC-9DFD-B46DA6111C11}"/>
              </a:ext>
            </a:extLst>
          </p:cNvPr>
          <p:cNvCxnSpPr/>
          <p:nvPr/>
        </p:nvCxnSpPr>
        <p:spPr>
          <a:xfrm>
            <a:off x="4212000" y="1800000"/>
            <a:ext cx="108000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>
            <a:extLst>
              <a:ext uri="{FF2B5EF4-FFF2-40B4-BE49-F238E27FC236}">
                <a16:creationId xmlns:a16="http://schemas.microsoft.com/office/drawing/2014/main" id="{423671B6-846F-446C-83EF-A5BA1ABB5FF1}"/>
              </a:ext>
            </a:extLst>
          </p:cNvPr>
          <p:cNvCxnSpPr/>
          <p:nvPr/>
        </p:nvCxnSpPr>
        <p:spPr>
          <a:xfrm>
            <a:off x="4320000" y="1800000"/>
            <a:ext cx="0" cy="2844000"/>
          </a:xfrm>
          <a:prstGeom prst="line">
            <a:avLst/>
          </a:prstGeom>
          <a:ln w="63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>
            <a:extLst>
              <a:ext uri="{FF2B5EF4-FFF2-40B4-BE49-F238E27FC236}">
                <a16:creationId xmlns:a16="http://schemas.microsoft.com/office/drawing/2014/main" id="{4C72D241-80F8-4ECC-AE3F-F511CD04DED9}"/>
              </a:ext>
            </a:extLst>
          </p:cNvPr>
          <p:cNvCxnSpPr>
            <a:cxnSpLocks/>
          </p:cNvCxnSpPr>
          <p:nvPr/>
        </p:nvCxnSpPr>
        <p:spPr>
          <a:xfrm flipH="1">
            <a:off x="4185000" y="4644000"/>
            <a:ext cx="135000" cy="0"/>
          </a:xfrm>
          <a:prstGeom prst="straightConnector1">
            <a:avLst/>
          </a:prstGeom>
          <a:ln w="6350">
            <a:solidFill>
              <a:schemeClr val="tx1"/>
            </a:solidFill>
            <a:prstDash val="sysDot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47">
            <a:extLst>
              <a:ext uri="{FF2B5EF4-FFF2-40B4-BE49-F238E27FC236}">
                <a16:creationId xmlns:a16="http://schemas.microsoft.com/office/drawing/2014/main" id="{C288BAF7-9065-4C27-BCC1-5208B726F23B}"/>
              </a:ext>
            </a:extLst>
          </p:cNvPr>
          <p:cNvCxnSpPr/>
          <p:nvPr/>
        </p:nvCxnSpPr>
        <p:spPr>
          <a:xfrm>
            <a:off x="4356000" y="1404000"/>
            <a:ext cx="0" cy="4392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Łącznik prosty ze strzałką 265">
            <a:extLst>
              <a:ext uri="{FF2B5EF4-FFF2-40B4-BE49-F238E27FC236}">
                <a16:creationId xmlns:a16="http://schemas.microsoft.com/office/drawing/2014/main" id="{1D67D181-7BBA-4DAF-AE7D-62D18B16A168}"/>
              </a:ext>
            </a:extLst>
          </p:cNvPr>
          <p:cNvCxnSpPr>
            <a:cxnSpLocks/>
          </p:cNvCxnSpPr>
          <p:nvPr/>
        </p:nvCxnSpPr>
        <p:spPr>
          <a:xfrm flipH="1">
            <a:off x="4212000" y="3240000"/>
            <a:ext cx="144000" cy="1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Łącznik prosty ze strzałką 266">
            <a:extLst>
              <a:ext uri="{FF2B5EF4-FFF2-40B4-BE49-F238E27FC236}">
                <a16:creationId xmlns:a16="http://schemas.microsoft.com/office/drawing/2014/main" id="{26A89698-C228-478F-9FB0-8AED35417EB8}"/>
              </a:ext>
            </a:extLst>
          </p:cNvPr>
          <p:cNvCxnSpPr>
            <a:cxnSpLocks/>
          </p:cNvCxnSpPr>
          <p:nvPr/>
        </p:nvCxnSpPr>
        <p:spPr>
          <a:xfrm flipH="1">
            <a:off x="4212000" y="2962592"/>
            <a:ext cx="144000" cy="1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Łącznik prosty ze strzałką 267">
            <a:extLst>
              <a:ext uri="{FF2B5EF4-FFF2-40B4-BE49-F238E27FC236}">
                <a16:creationId xmlns:a16="http://schemas.microsoft.com/office/drawing/2014/main" id="{9C77BEAD-5371-4010-BE2E-D4E37242D140}"/>
              </a:ext>
            </a:extLst>
          </p:cNvPr>
          <p:cNvCxnSpPr>
            <a:cxnSpLocks/>
          </p:cNvCxnSpPr>
          <p:nvPr/>
        </p:nvCxnSpPr>
        <p:spPr>
          <a:xfrm flipH="1">
            <a:off x="4212000" y="2772000"/>
            <a:ext cx="144000" cy="1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Łącznik prosty ze strzałką 268">
            <a:extLst>
              <a:ext uri="{FF2B5EF4-FFF2-40B4-BE49-F238E27FC236}">
                <a16:creationId xmlns:a16="http://schemas.microsoft.com/office/drawing/2014/main" id="{D39D6C8D-239D-456D-BC65-313CF9D32B0F}"/>
              </a:ext>
            </a:extLst>
          </p:cNvPr>
          <p:cNvCxnSpPr>
            <a:cxnSpLocks/>
          </p:cNvCxnSpPr>
          <p:nvPr/>
        </p:nvCxnSpPr>
        <p:spPr>
          <a:xfrm flipH="1">
            <a:off x="4214786" y="2232000"/>
            <a:ext cx="144000" cy="1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49">
            <a:extLst>
              <a:ext uri="{FF2B5EF4-FFF2-40B4-BE49-F238E27FC236}">
                <a16:creationId xmlns:a16="http://schemas.microsoft.com/office/drawing/2014/main" id="{C3FE602A-F6FB-4EF1-969A-DC03D36FDBB8}"/>
              </a:ext>
            </a:extLst>
          </p:cNvPr>
          <p:cNvCxnSpPr/>
          <p:nvPr/>
        </p:nvCxnSpPr>
        <p:spPr>
          <a:xfrm>
            <a:off x="4220019" y="3168000"/>
            <a:ext cx="252000" cy="0"/>
          </a:xfrm>
          <a:prstGeom prst="line">
            <a:avLst/>
          </a:prstGeom>
          <a:ln w="63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51">
            <a:extLst>
              <a:ext uri="{FF2B5EF4-FFF2-40B4-BE49-F238E27FC236}">
                <a16:creationId xmlns:a16="http://schemas.microsoft.com/office/drawing/2014/main" id="{62E74A4D-9034-4031-85EB-A57F5ADC2A9F}"/>
              </a:ext>
            </a:extLst>
          </p:cNvPr>
          <p:cNvCxnSpPr>
            <a:cxnSpLocks/>
          </p:cNvCxnSpPr>
          <p:nvPr/>
        </p:nvCxnSpPr>
        <p:spPr>
          <a:xfrm flipV="1">
            <a:off x="4464000" y="2628000"/>
            <a:ext cx="0" cy="54000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>
            <a:extLst>
              <a:ext uri="{FF2B5EF4-FFF2-40B4-BE49-F238E27FC236}">
                <a16:creationId xmlns:a16="http://schemas.microsoft.com/office/drawing/2014/main" id="{BF1F1565-4164-462A-B9A0-755E9DA79D62}"/>
              </a:ext>
            </a:extLst>
          </p:cNvPr>
          <p:cNvCxnSpPr>
            <a:cxnSpLocks/>
          </p:cNvCxnSpPr>
          <p:nvPr/>
        </p:nvCxnSpPr>
        <p:spPr>
          <a:xfrm>
            <a:off x="4464000" y="2628000"/>
            <a:ext cx="180000" cy="0"/>
          </a:xfrm>
          <a:prstGeom prst="straightConnector1">
            <a:avLst/>
          </a:prstGeom>
          <a:ln w="6350">
            <a:solidFill>
              <a:schemeClr val="tx1"/>
            </a:solidFill>
            <a:prstDash val="sysDot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Łącznik prosty 273">
            <a:extLst>
              <a:ext uri="{FF2B5EF4-FFF2-40B4-BE49-F238E27FC236}">
                <a16:creationId xmlns:a16="http://schemas.microsoft.com/office/drawing/2014/main" id="{98C32EB7-22A6-4003-A5CD-2C030A086E86}"/>
              </a:ext>
            </a:extLst>
          </p:cNvPr>
          <p:cNvCxnSpPr/>
          <p:nvPr/>
        </p:nvCxnSpPr>
        <p:spPr>
          <a:xfrm>
            <a:off x="7632000" y="1080000"/>
            <a:ext cx="0" cy="4248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Łącznik prosty ze strzałką 275">
            <a:extLst>
              <a:ext uri="{FF2B5EF4-FFF2-40B4-BE49-F238E27FC236}">
                <a16:creationId xmlns:a16="http://schemas.microsoft.com/office/drawing/2014/main" id="{55AF006B-9640-484A-87DD-C0EF8B6DF1E8}"/>
              </a:ext>
            </a:extLst>
          </p:cNvPr>
          <p:cNvCxnSpPr>
            <a:cxnSpLocks/>
          </p:cNvCxnSpPr>
          <p:nvPr/>
        </p:nvCxnSpPr>
        <p:spPr>
          <a:xfrm flipH="1">
            <a:off x="7416000" y="4769580"/>
            <a:ext cx="216000" cy="1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Łącznik prosty ze strzałką 277">
            <a:extLst>
              <a:ext uri="{FF2B5EF4-FFF2-40B4-BE49-F238E27FC236}">
                <a16:creationId xmlns:a16="http://schemas.microsoft.com/office/drawing/2014/main" id="{9C979511-6401-4598-8C15-F668DA8B9F4F}"/>
              </a:ext>
            </a:extLst>
          </p:cNvPr>
          <p:cNvCxnSpPr>
            <a:cxnSpLocks/>
          </p:cNvCxnSpPr>
          <p:nvPr/>
        </p:nvCxnSpPr>
        <p:spPr>
          <a:xfrm flipH="1">
            <a:off x="7416000" y="4913075"/>
            <a:ext cx="216000" cy="1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Łącznik prosty ze strzałką 278">
            <a:extLst>
              <a:ext uri="{FF2B5EF4-FFF2-40B4-BE49-F238E27FC236}">
                <a16:creationId xmlns:a16="http://schemas.microsoft.com/office/drawing/2014/main" id="{DC25D4EE-E6C0-49E1-AB2C-591D7E2E08F5}"/>
              </a:ext>
            </a:extLst>
          </p:cNvPr>
          <p:cNvCxnSpPr>
            <a:cxnSpLocks/>
          </p:cNvCxnSpPr>
          <p:nvPr/>
        </p:nvCxnSpPr>
        <p:spPr>
          <a:xfrm flipH="1">
            <a:off x="7416000" y="5068373"/>
            <a:ext cx="216000" cy="1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Łącznik prosty ze strzałką 280">
            <a:extLst>
              <a:ext uri="{FF2B5EF4-FFF2-40B4-BE49-F238E27FC236}">
                <a16:creationId xmlns:a16="http://schemas.microsoft.com/office/drawing/2014/main" id="{8C5F26C0-21D6-46ED-A81A-C8D0D55B0879}"/>
              </a:ext>
            </a:extLst>
          </p:cNvPr>
          <p:cNvCxnSpPr>
            <a:cxnSpLocks/>
          </p:cNvCxnSpPr>
          <p:nvPr/>
        </p:nvCxnSpPr>
        <p:spPr>
          <a:xfrm flipH="1">
            <a:off x="7410588" y="3328037"/>
            <a:ext cx="216000" cy="1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Łącznik prosty ze strzałką 281">
            <a:extLst>
              <a:ext uri="{FF2B5EF4-FFF2-40B4-BE49-F238E27FC236}">
                <a16:creationId xmlns:a16="http://schemas.microsoft.com/office/drawing/2014/main" id="{89514AC0-E52C-467F-B409-A3B8032C25B7}"/>
              </a:ext>
            </a:extLst>
          </p:cNvPr>
          <p:cNvCxnSpPr>
            <a:cxnSpLocks/>
          </p:cNvCxnSpPr>
          <p:nvPr/>
        </p:nvCxnSpPr>
        <p:spPr>
          <a:xfrm flipH="1">
            <a:off x="7452000" y="2789997"/>
            <a:ext cx="180000" cy="1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Łącznik prosty ze strzałką 282">
            <a:extLst>
              <a:ext uri="{FF2B5EF4-FFF2-40B4-BE49-F238E27FC236}">
                <a16:creationId xmlns:a16="http://schemas.microsoft.com/office/drawing/2014/main" id="{8CA276F3-5CBD-4082-9005-1D02AD6B92DE}"/>
              </a:ext>
            </a:extLst>
          </p:cNvPr>
          <p:cNvCxnSpPr>
            <a:cxnSpLocks/>
          </p:cNvCxnSpPr>
          <p:nvPr/>
        </p:nvCxnSpPr>
        <p:spPr>
          <a:xfrm flipH="1">
            <a:off x="7416000" y="2124000"/>
            <a:ext cx="216000" cy="1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Prostokąt: zaokrąglone rogi 227">
            <a:extLst>
              <a:ext uri="{FF2B5EF4-FFF2-40B4-BE49-F238E27FC236}">
                <a16:creationId xmlns:a16="http://schemas.microsoft.com/office/drawing/2014/main" id="{B95561CD-FE30-4DA5-B438-A493FA62F993}"/>
              </a:ext>
            </a:extLst>
          </p:cNvPr>
          <p:cNvSpPr/>
          <p:nvPr/>
        </p:nvSpPr>
        <p:spPr>
          <a:xfrm>
            <a:off x="324000" y="3492000"/>
            <a:ext cx="1080000" cy="8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POCOVIDOWA</a:t>
            </a:r>
          </a:p>
        </p:txBody>
      </p: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id="{47516AD4-8140-4E3B-8849-F068EE053191}"/>
              </a:ext>
            </a:extLst>
          </p:cNvPr>
          <p:cNvCxnSpPr/>
          <p:nvPr/>
        </p:nvCxnSpPr>
        <p:spPr>
          <a:xfrm>
            <a:off x="1701000" y="612000"/>
            <a:ext cx="270000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 6">
            <a:extLst>
              <a:ext uri="{FF2B5EF4-FFF2-40B4-BE49-F238E27FC236}">
                <a16:creationId xmlns:a16="http://schemas.microsoft.com/office/drawing/2014/main" id="{7B0B8BBD-1395-4882-B012-2A0429D4CCBB}"/>
              </a:ext>
            </a:extLst>
          </p:cNvPr>
          <p:cNvSpPr/>
          <p:nvPr/>
        </p:nvSpPr>
        <p:spPr>
          <a:xfrm>
            <a:off x="7587000" y="6117112"/>
            <a:ext cx="1431000" cy="430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Schemat organizacyjny SP ZOZ MSWiA                 w Katowicach im. sierż. Grzegorza Załogi</a:t>
            </a:r>
          </a:p>
          <a:p>
            <a:pPr algn="ctr"/>
            <a:r>
              <a:rPr lang="pl-PL" sz="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06.12.2023 rok</a:t>
            </a:r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7B7BF9EF-B103-492F-A967-A5E995B7FED8}"/>
              </a:ext>
            </a:extLst>
          </p:cNvPr>
          <p:cNvSpPr/>
          <p:nvPr/>
        </p:nvSpPr>
        <p:spPr>
          <a:xfrm>
            <a:off x="324000" y="3672000"/>
            <a:ext cx="1080000" cy="108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ZESPÓŁ GABINETÓW DIAGNOSTYCZNO - ZABIEGOWYCH</a:t>
            </a:r>
          </a:p>
        </p:txBody>
      </p:sp>
      <p:sp>
        <p:nvSpPr>
          <p:cNvPr id="19" name="Prostokąt: zaokrąglone rogi 18">
            <a:extLst>
              <a:ext uri="{FF2B5EF4-FFF2-40B4-BE49-F238E27FC236}">
                <a16:creationId xmlns:a16="http://schemas.microsoft.com/office/drawing/2014/main" id="{EA39F24E-22FF-44D3-B2CE-E28923CD50F9}"/>
              </a:ext>
            </a:extLst>
          </p:cNvPr>
          <p:cNvSpPr/>
          <p:nvPr/>
        </p:nvSpPr>
        <p:spPr>
          <a:xfrm>
            <a:off x="2943000" y="5544000"/>
            <a:ext cx="1269000" cy="16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525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INSPEKTOR OCHRONY        </a:t>
            </a:r>
          </a:p>
          <a:p>
            <a:pPr algn="ctr"/>
            <a:r>
              <a:rPr lang="pl-PL" sz="525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RADIOLOGICZNEJ</a:t>
            </a:r>
            <a:r>
              <a:rPr lang="pl-PL" sz="525" b="1" dirty="0">
                <a:latin typeface="Calibri" panose="020F0502020204030204" pitchFamily="34" charset="0"/>
                <a:cs typeface="Calibri" panose="020F0502020204030204" pitchFamily="34" charset="0"/>
              </a:rPr>
              <a:t>INSPEKTOR</a:t>
            </a:r>
          </a:p>
        </p:txBody>
      </p: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id="{2F96EC51-61E4-4F49-9BC7-9FA67F24FBD9}"/>
              </a:ext>
            </a:extLst>
          </p:cNvPr>
          <p:cNvSpPr/>
          <p:nvPr/>
        </p:nvSpPr>
        <p:spPr>
          <a:xfrm>
            <a:off x="2943000" y="5708234"/>
            <a:ext cx="1269000" cy="16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525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STANOWISKO</a:t>
            </a:r>
            <a:r>
              <a:rPr lang="pl-PL" sz="52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25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PPOŻ</a:t>
            </a:r>
          </a:p>
        </p:txBody>
      </p:sp>
      <p:cxnSp>
        <p:nvCxnSpPr>
          <p:cNvPr id="23" name="Łącznik prosty ze strzałką 22">
            <a:extLst>
              <a:ext uri="{FF2B5EF4-FFF2-40B4-BE49-F238E27FC236}">
                <a16:creationId xmlns:a16="http://schemas.microsoft.com/office/drawing/2014/main" id="{32D8072C-A11D-4CFF-BEE2-A6D84152D9F3}"/>
              </a:ext>
            </a:extLst>
          </p:cNvPr>
          <p:cNvCxnSpPr>
            <a:cxnSpLocks/>
          </p:cNvCxnSpPr>
          <p:nvPr/>
        </p:nvCxnSpPr>
        <p:spPr>
          <a:xfrm flipH="1">
            <a:off x="4212000" y="5796000"/>
            <a:ext cx="144000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>
            <a:extLst>
              <a:ext uri="{FF2B5EF4-FFF2-40B4-BE49-F238E27FC236}">
                <a16:creationId xmlns:a16="http://schemas.microsoft.com/office/drawing/2014/main" id="{BA5CEF8A-F209-4882-8CEF-EE91CB1A7CD3}"/>
              </a:ext>
            </a:extLst>
          </p:cNvPr>
          <p:cNvCxnSpPr>
            <a:cxnSpLocks/>
          </p:cNvCxnSpPr>
          <p:nvPr/>
        </p:nvCxnSpPr>
        <p:spPr>
          <a:xfrm flipH="1">
            <a:off x="4212000" y="5616000"/>
            <a:ext cx="144000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rostokąt: zaokrąglone rogi 21">
            <a:extLst>
              <a:ext uri="{FF2B5EF4-FFF2-40B4-BE49-F238E27FC236}">
                <a16:creationId xmlns:a16="http://schemas.microsoft.com/office/drawing/2014/main" id="{85BAE925-7A94-46F3-A60E-4BF35EAE88DC}"/>
              </a:ext>
            </a:extLst>
          </p:cNvPr>
          <p:cNvSpPr/>
          <p:nvPr/>
        </p:nvSpPr>
        <p:spPr>
          <a:xfrm>
            <a:off x="1512000" y="5904000"/>
            <a:ext cx="1044000" cy="1350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pl-PL" sz="525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SEKCJA SKARG I WNIOSKÓW</a:t>
            </a:r>
          </a:p>
        </p:txBody>
      </p:sp>
      <p:sp>
        <p:nvSpPr>
          <p:cNvPr id="25" name="Prostokąt: zaokrąglone rogi 24">
            <a:extLst>
              <a:ext uri="{FF2B5EF4-FFF2-40B4-BE49-F238E27FC236}">
                <a16:creationId xmlns:a16="http://schemas.microsoft.com/office/drawing/2014/main" id="{A315E27E-EE77-4FB4-BBBE-BBD9068B99D6}"/>
              </a:ext>
            </a:extLst>
          </p:cNvPr>
          <p:cNvSpPr/>
          <p:nvPr/>
        </p:nvSpPr>
        <p:spPr>
          <a:xfrm>
            <a:off x="324000" y="3780000"/>
            <a:ext cx="1080000" cy="7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INTERWENCYJNY ZESPÓŁ MEDYCZNY</a:t>
            </a:r>
          </a:p>
        </p:txBody>
      </p:sp>
      <p:cxnSp>
        <p:nvCxnSpPr>
          <p:cNvPr id="235" name="Łącznik prosty 234">
            <a:extLst>
              <a:ext uri="{FF2B5EF4-FFF2-40B4-BE49-F238E27FC236}">
                <a16:creationId xmlns:a16="http://schemas.microsoft.com/office/drawing/2014/main" id="{2EDE55A5-370F-4506-B28C-B5524D97C85E}"/>
              </a:ext>
            </a:extLst>
          </p:cNvPr>
          <p:cNvCxnSpPr>
            <a:cxnSpLocks/>
          </p:cNvCxnSpPr>
          <p:nvPr/>
        </p:nvCxnSpPr>
        <p:spPr>
          <a:xfrm>
            <a:off x="4536000" y="1080000"/>
            <a:ext cx="0" cy="37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Łącznik prosty ze strzałką 237">
            <a:extLst>
              <a:ext uri="{FF2B5EF4-FFF2-40B4-BE49-F238E27FC236}">
                <a16:creationId xmlns:a16="http://schemas.microsoft.com/office/drawing/2014/main" id="{E8DBB338-2B0E-4FC3-B3BA-76BC36BBABD5}"/>
              </a:ext>
            </a:extLst>
          </p:cNvPr>
          <p:cNvCxnSpPr/>
          <p:nvPr/>
        </p:nvCxnSpPr>
        <p:spPr>
          <a:xfrm>
            <a:off x="4536000" y="2520000"/>
            <a:ext cx="1080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ostokąt: zaokrąglone rogi 25">
            <a:extLst>
              <a:ext uri="{FF2B5EF4-FFF2-40B4-BE49-F238E27FC236}">
                <a16:creationId xmlns:a16="http://schemas.microsoft.com/office/drawing/2014/main" id="{3D1BE53B-4B24-4E54-A11E-D3C03E86E259}"/>
              </a:ext>
            </a:extLst>
          </p:cNvPr>
          <p:cNvSpPr/>
          <p:nvPr/>
        </p:nvSpPr>
        <p:spPr>
          <a:xfrm>
            <a:off x="324000" y="4320000"/>
            <a:ext cx="1080000" cy="108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PUNKTY</a:t>
            </a:r>
            <a:r>
              <a:rPr lang="pl-PL" sz="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POBRAŃ</a:t>
            </a:r>
          </a:p>
        </p:txBody>
      </p:sp>
      <p:sp>
        <p:nvSpPr>
          <p:cNvPr id="27" name="Prostokąt: zaokrąglone rogi 26">
            <a:extLst>
              <a:ext uri="{FF2B5EF4-FFF2-40B4-BE49-F238E27FC236}">
                <a16:creationId xmlns:a16="http://schemas.microsoft.com/office/drawing/2014/main" id="{D1AB270E-4A19-F67D-1C2D-32E3E31865D1}"/>
              </a:ext>
            </a:extLst>
          </p:cNvPr>
          <p:cNvSpPr/>
          <p:nvPr/>
        </p:nvSpPr>
        <p:spPr>
          <a:xfrm>
            <a:off x="324000" y="6182011"/>
            <a:ext cx="1080000" cy="136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8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ODDZIAŁ DZIENNY LECZENIA  ZABURZEŃ NERWICOWYCH</a:t>
            </a:r>
          </a:p>
        </p:txBody>
      </p:sp>
      <p:cxnSp>
        <p:nvCxnSpPr>
          <p:cNvPr id="236" name="Łącznik prosty ze strzałką 235">
            <a:extLst>
              <a:ext uri="{FF2B5EF4-FFF2-40B4-BE49-F238E27FC236}">
                <a16:creationId xmlns:a16="http://schemas.microsoft.com/office/drawing/2014/main" id="{88A3C397-154D-5D83-9B28-75422218CAFE}"/>
              </a:ext>
            </a:extLst>
          </p:cNvPr>
          <p:cNvCxnSpPr>
            <a:cxnSpLocks/>
          </p:cNvCxnSpPr>
          <p:nvPr/>
        </p:nvCxnSpPr>
        <p:spPr>
          <a:xfrm flipH="1">
            <a:off x="7416000" y="5319161"/>
            <a:ext cx="216000" cy="1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Łącznik prosty ze strzałką 236">
            <a:extLst>
              <a:ext uri="{FF2B5EF4-FFF2-40B4-BE49-F238E27FC236}">
                <a16:creationId xmlns:a16="http://schemas.microsoft.com/office/drawing/2014/main" id="{7CF23E49-4E95-5226-285C-840B95545CA3}"/>
              </a:ext>
            </a:extLst>
          </p:cNvPr>
          <p:cNvCxnSpPr>
            <a:cxnSpLocks/>
          </p:cNvCxnSpPr>
          <p:nvPr/>
        </p:nvCxnSpPr>
        <p:spPr>
          <a:xfrm flipH="1">
            <a:off x="2565000" y="5976000"/>
            <a:ext cx="122400" cy="1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Łącznik prosty ze strzałką 241">
            <a:extLst>
              <a:ext uri="{FF2B5EF4-FFF2-40B4-BE49-F238E27FC236}">
                <a16:creationId xmlns:a16="http://schemas.microsoft.com/office/drawing/2014/main" id="{DAA4063A-17AD-D127-A1CC-79491441F588}"/>
              </a:ext>
            </a:extLst>
          </p:cNvPr>
          <p:cNvCxnSpPr/>
          <p:nvPr/>
        </p:nvCxnSpPr>
        <p:spPr>
          <a:xfrm>
            <a:off x="4536000" y="4788000"/>
            <a:ext cx="1440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Prostokąt: zaokrąglone rogi 244">
            <a:extLst>
              <a:ext uri="{FF2B5EF4-FFF2-40B4-BE49-F238E27FC236}">
                <a16:creationId xmlns:a16="http://schemas.microsoft.com/office/drawing/2014/main" id="{A4E14AB6-1991-3075-9A44-BE0CE14B23EA}"/>
              </a:ext>
            </a:extLst>
          </p:cNvPr>
          <p:cNvSpPr/>
          <p:nvPr/>
        </p:nvSpPr>
        <p:spPr>
          <a:xfrm>
            <a:off x="4744800" y="5365808"/>
            <a:ext cx="1188000" cy="144000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525" b="1" dirty="0">
                <a:latin typeface="Calibri" panose="020F0502020204030204" pitchFamily="34" charset="0"/>
                <a:cs typeface="Calibri" panose="020F0502020204030204" pitchFamily="34" charset="0"/>
              </a:rPr>
              <a:t>INNE</a:t>
            </a:r>
          </a:p>
        </p:txBody>
      </p:sp>
      <p:sp>
        <p:nvSpPr>
          <p:cNvPr id="254" name="Prostokąt 141">
            <a:extLst>
              <a:ext uri="{FF2B5EF4-FFF2-40B4-BE49-F238E27FC236}">
                <a16:creationId xmlns:a16="http://schemas.microsoft.com/office/drawing/2014/main" id="{AEFAA5A0-3914-601E-3D56-112EA1058808}"/>
              </a:ext>
            </a:extLst>
          </p:cNvPr>
          <p:cNvSpPr/>
          <p:nvPr/>
        </p:nvSpPr>
        <p:spPr>
          <a:xfrm>
            <a:off x="6227999" y="2699998"/>
            <a:ext cx="1080000" cy="216002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600" b="1" dirty="0">
                <a:latin typeface="Calibri" panose="020F0502020204030204" pitchFamily="34" charset="0"/>
                <a:cs typeface="Calibri" panose="020F0502020204030204" pitchFamily="34" charset="0"/>
              </a:rPr>
              <a:t>SAMODZIELNE STANOWISKA</a:t>
            </a:r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id="{464B56F5-9D0F-D7AE-03AC-936F8A5B57FC}"/>
              </a:ext>
            </a:extLst>
          </p:cNvPr>
          <p:cNvSpPr/>
          <p:nvPr/>
        </p:nvSpPr>
        <p:spPr>
          <a:xfrm>
            <a:off x="322455" y="5478830"/>
            <a:ext cx="1080000" cy="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 USPRAWNIANIA LECZNICZEGO</a:t>
            </a:r>
          </a:p>
        </p:txBody>
      </p:sp>
      <p:sp>
        <p:nvSpPr>
          <p:cNvPr id="224" name="Prostokąt 223">
            <a:extLst>
              <a:ext uri="{FF2B5EF4-FFF2-40B4-BE49-F238E27FC236}">
                <a16:creationId xmlns:a16="http://schemas.microsoft.com/office/drawing/2014/main" id="{533F00A1-F49C-A7EF-03FB-7CB7F0251922}"/>
              </a:ext>
            </a:extLst>
          </p:cNvPr>
          <p:cNvSpPr/>
          <p:nvPr/>
        </p:nvSpPr>
        <p:spPr>
          <a:xfrm>
            <a:off x="322455" y="5560305"/>
            <a:ext cx="1080000" cy="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pl-PL" sz="375" b="1" dirty="0">
                <a:latin typeface="Calibri" panose="020F0502020204030204" pitchFamily="34" charset="0"/>
                <a:cs typeface="Calibri" panose="020F0502020204030204" pitchFamily="34" charset="0"/>
              </a:rPr>
              <a:t>PORADNIA CHORÓB TARCZYCY</a:t>
            </a:r>
          </a:p>
        </p:txBody>
      </p:sp>
      <p:sp>
        <p:nvSpPr>
          <p:cNvPr id="225" name="Prostokąt: zaokrąglone rogi 224">
            <a:extLst>
              <a:ext uri="{FF2B5EF4-FFF2-40B4-BE49-F238E27FC236}">
                <a16:creationId xmlns:a16="http://schemas.microsoft.com/office/drawing/2014/main" id="{6E98AD7C-CB85-9BDC-042B-6593ECCED312}"/>
              </a:ext>
            </a:extLst>
          </p:cNvPr>
          <p:cNvSpPr/>
          <p:nvPr/>
        </p:nvSpPr>
        <p:spPr>
          <a:xfrm>
            <a:off x="318015" y="6038011"/>
            <a:ext cx="1080000" cy="144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13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ZESPÓŁ</a:t>
            </a:r>
            <a:r>
              <a:rPr lang="pl-PL" sz="375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413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GABINETÓW</a:t>
            </a:r>
            <a:r>
              <a:rPr lang="pl-PL" sz="375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413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DIAGNOSTYCZNO</a:t>
            </a:r>
            <a:r>
              <a:rPr lang="pl-PL" sz="375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pl-PL" sz="413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ZABIEGOWYCH</a:t>
            </a:r>
          </a:p>
        </p:txBody>
      </p:sp>
      <p:sp>
        <p:nvSpPr>
          <p:cNvPr id="226" name="Prostokąt: zaokrąglone rogi 225">
            <a:extLst>
              <a:ext uri="{FF2B5EF4-FFF2-40B4-BE49-F238E27FC236}">
                <a16:creationId xmlns:a16="http://schemas.microsoft.com/office/drawing/2014/main" id="{C689AD4A-56B8-606A-D0A0-5540607C233B}"/>
              </a:ext>
            </a:extLst>
          </p:cNvPr>
          <p:cNvSpPr/>
          <p:nvPr/>
        </p:nvSpPr>
        <p:spPr>
          <a:xfrm>
            <a:off x="1505784" y="4669200"/>
            <a:ext cx="1044900" cy="7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MOBILNA PRACOWNIA TK</a:t>
            </a:r>
          </a:p>
        </p:txBody>
      </p:sp>
      <p:sp>
        <p:nvSpPr>
          <p:cNvPr id="227" name="Prostokąt: zaokrąglone rogi 226">
            <a:extLst>
              <a:ext uri="{FF2B5EF4-FFF2-40B4-BE49-F238E27FC236}">
                <a16:creationId xmlns:a16="http://schemas.microsoft.com/office/drawing/2014/main" id="{324E406E-E172-7EBB-C2DA-37BF23D97137}"/>
              </a:ext>
            </a:extLst>
          </p:cNvPr>
          <p:cNvSpPr/>
          <p:nvPr/>
        </p:nvSpPr>
        <p:spPr>
          <a:xfrm>
            <a:off x="1519782" y="5256000"/>
            <a:ext cx="1044900" cy="135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l-PL" sz="350" b="1" dirty="0">
                <a:latin typeface="Calibri" panose="020F0502020204030204" pitchFamily="34" charset="0"/>
                <a:cs typeface="Calibri" panose="020F0502020204030204" pitchFamily="34" charset="0"/>
              </a:rPr>
              <a:t>PRACOWNIA DIAGNOSTYKI LABORATORYJNEJ (Pracownia Analityki Medycznej)</a:t>
            </a:r>
          </a:p>
        </p:txBody>
      </p:sp>
      <p:sp>
        <p:nvSpPr>
          <p:cNvPr id="229" name="Prostokąt: zaokrąglone rogi 228">
            <a:extLst>
              <a:ext uri="{FF2B5EF4-FFF2-40B4-BE49-F238E27FC236}">
                <a16:creationId xmlns:a16="http://schemas.microsoft.com/office/drawing/2014/main" id="{8F480024-388E-2D61-FBBB-5B87396A7CF4}"/>
              </a:ext>
            </a:extLst>
          </p:cNvPr>
          <p:cNvSpPr/>
          <p:nvPr/>
        </p:nvSpPr>
        <p:spPr>
          <a:xfrm>
            <a:off x="324000" y="3852000"/>
            <a:ext cx="1080000" cy="108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NOCNA I ŚWIĄTECZNA POMOC ZDROWOTNA</a:t>
            </a:r>
          </a:p>
        </p:txBody>
      </p:sp>
      <p:sp>
        <p:nvSpPr>
          <p:cNvPr id="230" name="Prostokąt: zaokrąglone rogi 229">
            <a:extLst>
              <a:ext uri="{FF2B5EF4-FFF2-40B4-BE49-F238E27FC236}">
                <a16:creationId xmlns:a16="http://schemas.microsoft.com/office/drawing/2014/main" id="{C2F7816F-7BE7-3BE5-B22E-12B46C692336}"/>
              </a:ext>
            </a:extLst>
          </p:cNvPr>
          <p:cNvSpPr/>
          <p:nvPr/>
        </p:nvSpPr>
        <p:spPr>
          <a:xfrm>
            <a:off x="324000" y="3960000"/>
            <a:ext cx="1080000" cy="135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l-PL" sz="450" b="1" dirty="0">
                <a:latin typeface="Calibri" panose="020F0502020204030204" pitchFamily="34" charset="0"/>
                <a:cs typeface="Calibri" panose="020F0502020204030204" pitchFamily="34" charset="0"/>
              </a:rPr>
              <a:t>ZESPÓŁ DOMOWEGO LECZENIA TLENEM</a:t>
            </a:r>
          </a:p>
        </p:txBody>
      </p:sp>
      <p:cxnSp>
        <p:nvCxnSpPr>
          <p:cNvPr id="232" name="Łącznik prosty ze strzałką 231">
            <a:extLst>
              <a:ext uri="{FF2B5EF4-FFF2-40B4-BE49-F238E27FC236}">
                <a16:creationId xmlns:a16="http://schemas.microsoft.com/office/drawing/2014/main" id="{A82CB78C-B23A-2D46-D97D-0B94CE637E87}"/>
              </a:ext>
            </a:extLst>
          </p:cNvPr>
          <p:cNvCxnSpPr>
            <a:cxnSpLocks/>
          </p:cNvCxnSpPr>
          <p:nvPr/>
        </p:nvCxnSpPr>
        <p:spPr>
          <a:xfrm flipH="1">
            <a:off x="2556000" y="4284000"/>
            <a:ext cx="122400" cy="1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Łącznik prosty ze strzałką 232">
            <a:extLst>
              <a:ext uri="{FF2B5EF4-FFF2-40B4-BE49-F238E27FC236}">
                <a16:creationId xmlns:a16="http://schemas.microsoft.com/office/drawing/2014/main" id="{DC7B7A34-4E7E-8F67-6D47-64FD9D3363A1}"/>
              </a:ext>
            </a:extLst>
          </p:cNvPr>
          <p:cNvCxnSpPr>
            <a:cxnSpLocks/>
          </p:cNvCxnSpPr>
          <p:nvPr/>
        </p:nvCxnSpPr>
        <p:spPr>
          <a:xfrm flipH="1">
            <a:off x="2556000" y="4500000"/>
            <a:ext cx="122400" cy="1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Łącznik prosty ze strzałką 233">
            <a:extLst>
              <a:ext uri="{FF2B5EF4-FFF2-40B4-BE49-F238E27FC236}">
                <a16:creationId xmlns:a16="http://schemas.microsoft.com/office/drawing/2014/main" id="{3DEEB8FC-CCA2-EEDE-C348-598CBE793235}"/>
              </a:ext>
            </a:extLst>
          </p:cNvPr>
          <p:cNvCxnSpPr>
            <a:cxnSpLocks/>
          </p:cNvCxnSpPr>
          <p:nvPr/>
        </p:nvCxnSpPr>
        <p:spPr>
          <a:xfrm flipH="1">
            <a:off x="2556000" y="4626000"/>
            <a:ext cx="122400" cy="1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Łącznik prosty ze strzałką 242">
            <a:extLst>
              <a:ext uri="{FF2B5EF4-FFF2-40B4-BE49-F238E27FC236}">
                <a16:creationId xmlns:a16="http://schemas.microsoft.com/office/drawing/2014/main" id="{2A3C0A38-2B1E-88BD-81A5-45647CF12E38}"/>
              </a:ext>
            </a:extLst>
          </p:cNvPr>
          <p:cNvCxnSpPr>
            <a:cxnSpLocks/>
          </p:cNvCxnSpPr>
          <p:nvPr/>
        </p:nvCxnSpPr>
        <p:spPr>
          <a:xfrm flipH="1">
            <a:off x="2556000" y="4716000"/>
            <a:ext cx="122400" cy="1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Łącznik prosty ze strzałką 243">
            <a:extLst>
              <a:ext uri="{FF2B5EF4-FFF2-40B4-BE49-F238E27FC236}">
                <a16:creationId xmlns:a16="http://schemas.microsoft.com/office/drawing/2014/main" id="{6670F9CF-D7CD-E64F-6BAA-56F07142CA60}"/>
              </a:ext>
            </a:extLst>
          </p:cNvPr>
          <p:cNvCxnSpPr>
            <a:cxnSpLocks/>
          </p:cNvCxnSpPr>
          <p:nvPr/>
        </p:nvCxnSpPr>
        <p:spPr>
          <a:xfrm flipH="1">
            <a:off x="2556000" y="4824000"/>
            <a:ext cx="122400" cy="1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Łącznik prosty ze strzałką 245">
            <a:extLst>
              <a:ext uri="{FF2B5EF4-FFF2-40B4-BE49-F238E27FC236}">
                <a16:creationId xmlns:a16="http://schemas.microsoft.com/office/drawing/2014/main" id="{43DDB40D-AF9F-CD06-E165-6B545FEE513A}"/>
              </a:ext>
            </a:extLst>
          </p:cNvPr>
          <p:cNvCxnSpPr/>
          <p:nvPr/>
        </p:nvCxnSpPr>
        <p:spPr>
          <a:xfrm>
            <a:off x="4536000" y="3240000"/>
            <a:ext cx="1080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rostokąt: zaokrąglone rogi 27">
            <a:extLst>
              <a:ext uri="{FF2B5EF4-FFF2-40B4-BE49-F238E27FC236}">
                <a16:creationId xmlns:a16="http://schemas.microsoft.com/office/drawing/2014/main" id="{C98DABBE-88A3-06ED-F2BA-4F1F4AD3C6C0}"/>
              </a:ext>
            </a:extLst>
          </p:cNvPr>
          <p:cNvSpPr/>
          <p:nvPr/>
        </p:nvSpPr>
        <p:spPr>
          <a:xfrm>
            <a:off x="1512000" y="6084000"/>
            <a:ext cx="1044000" cy="18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525" b="1" dirty="0">
                <a:latin typeface="Calibri" panose="020F0502020204030204" pitchFamily="34" charset="0"/>
                <a:cs typeface="Calibri" panose="020F0502020204030204" pitchFamily="34" charset="0"/>
              </a:rPr>
              <a:t>CENTRALNA REJESTRACJA</a:t>
            </a:r>
          </a:p>
        </p:txBody>
      </p:sp>
      <p:cxnSp>
        <p:nvCxnSpPr>
          <p:cNvPr id="239" name="Łącznik prosty ze strzałką 238">
            <a:extLst>
              <a:ext uri="{FF2B5EF4-FFF2-40B4-BE49-F238E27FC236}">
                <a16:creationId xmlns:a16="http://schemas.microsoft.com/office/drawing/2014/main" id="{1C5044DE-7BD2-4517-FD5F-2E1AFEF97EDD}"/>
              </a:ext>
            </a:extLst>
          </p:cNvPr>
          <p:cNvCxnSpPr>
            <a:cxnSpLocks/>
          </p:cNvCxnSpPr>
          <p:nvPr/>
        </p:nvCxnSpPr>
        <p:spPr>
          <a:xfrm flipH="1">
            <a:off x="2556000" y="6192000"/>
            <a:ext cx="144000" cy="1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Łącznik prosty ze strzałką 248">
            <a:extLst>
              <a:ext uri="{FF2B5EF4-FFF2-40B4-BE49-F238E27FC236}">
                <a16:creationId xmlns:a16="http://schemas.microsoft.com/office/drawing/2014/main" id="{E59CD32D-2D8F-9239-7AED-8DDE2DB8238A}"/>
              </a:ext>
            </a:extLst>
          </p:cNvPr>
          <p:cNvCxnSpPr>
            <a:cxnSpLocks/>
          </p:cNvCxnSpPr>
          <p:nvPr/>
        </p:nvCxnSpPr>
        <p:spPr>
          <a:xfrm flipV="1">
            <a:off x="2808000" y="4572000"/>
            <a:ext cx="144000" cy="0"/>
          </a:xfrm>
          <a:prstGeom prst="straightConnector1">
            <a:avLst/>
          </a:prstGeom>
          <a:ln w="6350">
            <a:solidFill>
              <a:schemeClr val="tx1"/>
            </a:solidFill>
            <a:prstDash val="sysDot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Łącznik prosty ze strzałką 249">
            <a:extLst>
              <a:ext uri="{FF2B5EF4-FFF2-40B4-BE49-F238E27FC236}">
                <a16:creationId xmlns:a16="http://schemas.microsoft.com/office/drawing/2014/main" id="{21606FF7-C325-54C5-C3C6-850AD384D3B6}"/>
              </a:ext>
            </a:extLst>
          </p:cNvPr>
          <p:cNvCxnSpPr/>
          <p:nvPr/>
        </p:nvCxnSpPr>
        <p:spPr>
          <a:xfrm>
            <a:off x="2808000" y="4104000"/>
            <a:ext cx="108000" cy="0"/>
          </a:xfrm>
          <a:prstGeom prst="straightConnector1">
            <a:avLst/>
          </a:prstGeom>
          <a:ln w="6350">
            <a:solidFill>
              <a:schemeClr val="tx1"/>
            </a:solidFill>
            <a:prstDash val="sysDot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Łącznik prosty 254">
            <a:extLst>
              <a:ext uri="{FF2B5EF4-FFF2-40B4-BE49-F238E27FC236}">
                <a16:creationId xmlns:a16="http://schemas.microsoft.com/office/drawing/2014/main" id="{676D624A-88B2-A381-3B99-9EF6C875FE2E}"/>
              </a:ext>
            </a:extLst>
          </p:cNvPr>
          <p:cNvCxnSpPr>
            <a:cxnSpLocks/>
          </p:cNvCxnSpPr>
          <p:nvPr/>
        </p:nvCxnSpPr>
        <p:spPr>
          <a:xfrm>
            <a:off x="2808000" y="4104000"/>
            <a:ext cx="0" cy="4680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164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yw pakietu Office">
  <a:themeElements>
    <a:clrScheme name="Custom 59">
      <a:dk1>
        <a:srgbClr val="000000"/>
      </a:dk1>
      <a:lt1>
        <a:sysClr val="window" lastClr="FFFFFF"/>
      </a:lt1>
      <a:dk2>
        <a:srgbClr val="8439BD"/>
      </a:dk2>
      <a:lt2>
        <a:srgbClr val="FFFFFF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036B3"/>
      </a:folHlink>
    </a:clrScheme>
    <a:fontScheme name="Custom 26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0285838_TF56610394_Win32.potx" id="{304AC303-EF66-4349-98E3-62BFD52D69CE}" vid="{A32F062A-B0B3-452D-A017-4E399AC98DD7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5" ma:contentTypeDescription="Create a new document." ma:contentTypeScope="" ma:versionID="6303841d91754ae9e45eab54773e3b1c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targetNamespace="http://schemas.microsoft.com/office/2006/metadata/properties" ma:root="true" ma:fieldsID="21f069cdc2b493a90fc663fd3b6884b6" ns1:_="" ns2:_="" ns3:_="">
    <xsd:import namespace="http://schemas.microsoft.com/sharepoint/v3"/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8D3F14-9459-4B2B-B98E-3BA69499B2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CA9BA1-EB6B-4AFB-AB4A-CD1199EAE77C}">
  <ds:schemaRefs>
    <ds:schemaRef ds:uri="http://schemas.microsoft.com/office/2006/documentManagement/types"/>
    <ds:schemaRef ds:uri="16c05727-aa75-4e4a-9b5f-8a80a1165891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71af3243-3dd4-4a8d-8c0d-dd76da1f02a5"/>
    <ds:schemaRef ds:uri="http://schemas.microsoft.com/sharepoint/v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6F22EDB-1360-44A6-B0E8-56E15979415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Kolorowy schemat organizacyjny</Template>
  <TotalTime>3098</TotalTime>
  <Words>554</Words>
  <Application>Microsoft Office PowerPoint</Application>
  <PresentationFormat>Pokaz na ekranie (4:3)</PresentationFormat>
  <Paragraphs>148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Avenir Next LT Pro Light</vt:lpstr>
      <vt:lpstr>Calibri</vt:lpstr>
      <vt:lpstr>Calibri Light</vt:lpstr>
      <vt:lpstr>Motyw pakietu Office</vt:lpstr>
      <vt:lpstr>SAMODZIELNY PUBLICZNY ZAKŁAD OPIEKI ZDROWOTNEJ MINISTERSTWA SPRAW WEWNĘTRZNYCH I ADMINISTARCJI W KATOWICACH IM. SIERŻ. GRZEGORZA ZAŁOGI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SAMODZIELNY PUBLICZNY ZAKŁAD OPIEKI ZDROWOTNEJ MINISTERSTWA SPRAW WEWNĘTRZNYCH I ADMINISTARCJI W KATOWICACH IM. SIERŻ. GRZEGORZA ZAŁOGI</dc:title>
  <dc:creator>kadry</dc:creator>
  <cp:lastModifiedBy>Kadry_04</cp:lastModifiedBy>
  <cp:revision>72</cp:revision>
  <cp:lastPrinted>2023-12-01T11:23:45Z</cp:lastPrinted>
  <dcterms:created xsi:type="dcterms:W3CDTF">2021-08-04T08:34:44Z</dcterms:created>
  <dcterms:modified xsi:type="dcterms:W3CDTF">2023-12-20T10:16:11Z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