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6"/>
  </p:notesMasterIdLst>
  <p:sldIdLst>
    <p:sldId id="256" r:id="rId2"/>
    <p:sldId id="272" r:id="rId3"/>
    <p:sldId id="270" r:id="rId4"/>
    <p:sldId id="276" r:id="rId5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orowicz-Janicka Agnieszka  (DIRS)" initials="AF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>
        <p:scale>
          <a:sx n="120" d="100"/>
          <a:sy n="120" d="100"/>
        </p:scale>
        <p:origin x="-1476" y="24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23T11:19:02.276" idx="1">
    <p:pos x="5498" y="2848"/>
    <p:text>Rejestrowe?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2019-01-23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2019-01-23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2019-01-23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2019-01-23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2019-01-23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2019-01-23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2019-01-23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2019-01-23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2019-01-23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2019-01-23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2019-01-23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2019-01-23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2019-01-23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325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Elektroniczny Krajowy Rejestr Sądowy (</a:t>
            </a:r>
            <a:r>
              <a:rPr lang="pl-PL" sz="9600" b="1" i="1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eKRS</a:t>
            </a:r>
            <a:r>
              <a:rPr lang="pl-PL" sz="96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)</a:t>
            </a: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		</a:t>
            </a:r>
            <a:r>
              <a:rPr lang="pl-PL" sz="4900" dirty="0" smtClean="0">
                <a:solidFill>
                  <a:schemeClr val="tx1"/>
                </a:solidFill>
              </a:rPr>
              <a:t>Ministerstwo Sprawiedliwości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</a:t>
            </a:r>
            <a:r>
              <a:rPr lang="pl-PL" sz="4900" i="1" dirty="0" smtClean="0">
                <a:solidFill>
                  <a:schemeClr val="tx1"/>
                </a:solidFill>
              </a:rPr>
              <a:t>	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pl-PL" sz="4900" dirty="0">
                <a:solidFill>
                  <a:schemeClr val="tx1"/>
                </a:solidFill>
              </a:rPr>
              <a:t>p</a:t>
            </a:r>
            <a:r>
              <a:rPr lang="pl-PL" sz="4900" dirty="0" smtClean="0">
                <a:solidFill>
                  <a:schemeClr val="tx1"/>
                </a:solidFill>
              </a:rPr>
              <a:t>rzedsiębiorcy, obywatele, jednostki sektora finansów publicznych, 			pracownicy sądów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		</a:t>
            </a:r>
            <a:r>
              <a:rPr lang="pl-PL" sz="4900" dirty="0" smtClean="0">
                <a:solidFill>
                  <a:schemeClr val="tx1"/>
                </a:solidFill>
              </a:rPr>
              <a:t>brak</a:t>
            </a:r>
            <a:r>
              <a:rPr lang="pl-PL" sz="49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finansowania: 	</a:t>
            </a:r>
            <a:r>
              <a:rPr lang="pl-PL" sz="4900" dirty="0">
                <a:solidFill>
                  <a:schemeClr val="tx1"/>
                </a:solidFill>
              </a:rPr>
              <a:t>EFS - Program Operacyjny Wiedza Edukacja Rozwój, </a:t>
            </a:r>
          </a:p>
          <a:p>
            <a:pPr algn="l">
              <a:spcBef>
                <a:spcPts val="800"/>
              </a:spcBef>
            </a:pPr>
            <a:r>
              <a:rPr lang="pl-PL" sz="4900" dirty="0">
                <a:solidFill>
                  <a:schemeClr val="tx1"/>
                </a:solidFill>
              </a:rPr>
              <a:t>			Działanie 2.17 Skuteczny wymiar </a:t>
            </a:r>
            <a:r>
              <a:rPr lang="pl-PL" sz="4900" dirty="0" smtClean="0">
                <a:solidFill>
                  <a:schemeClr val="tx1"/>
                </a:solidFill>
              </a:rPr>
              <a:t>sprawiedliwości:</a:t>
            </a:r>
            <a:endParaRPr lang="pl-PL" sz="4900" dirty="0">
              <a:solidFill>
                <a:schemeClr val="tx1"/>
              </a:solidFill>
            </a:endParaRPr>
          </a:p>
          <a:p>
            <a:pPr algn="l">
              <a:spcBef>
                <a:spcPts val="800"/>
              </a:spcBef>
            </a:pPr>
            <a:r>
              <a:rPr lang="pl-PL" sz="4900" dirty="0">
                <a:solidFill>
                  <a:schemeClr val="tx1"/>
                </a:solidFill>
              </a:rPr>
              <a:t>			Budżet państwa (część budżetowa 37 </a:t>
            </a:r>
            <a:r>
              <a:rPr lang="pl-PL" sz="4900" dirty="0" smtClean="0">
                <a:solidFill>
                  <a:schemeClr val="tx1"/>
                </a:solidFill>
              </a:rPr>
              <a:t>– Sprawiedliwość </a:t>
            </a:r>
            <a:br>
              <a:rPr lang="pl-PL" sz="4900" dirty="0" smtClean="0">
                <a:solidFill>
                  <a:schemeClr val="tx1"/>
                </a:solidFill>
              </a:rPr>
            </a:br>
            <a:r>
              <a:rPr lang="pl-PL" sz="4900" dirty="0" smtClean="0">
                <a:solidFill>
                  <a:schemeClr val="tx1"/>
                </a:solidFill>
              </a:rPr>
              <a:t>			i </a:t>
            </a:r>
            <a:r>
              <a:rPr lang="pl-PL" sz="4900" dirty="0">
                <a:solidFill>
                  <a:schemeClr val="tx1"/>
                </a:solidFill>
              </a:rPr>
              <a:t>15/01- S</a:t>
            </a:r>
            <a:r>
              <a:rPr lang="pl-PL" sz="4900" dirty="0" smtClean="0">
                <a:solidFill>
                  <a:schemeClr val="tx1"/>
                </a:solidFill>
              </a:rPr>
              <a:t>ądy </a:t>
            </a:r>
            <a:r>
              <a:rPr lang="pl-PL" sz="4900" dirty="0">
                <a:solidFill>
                  <a:schemeClr val="tx1"/>
                </a:solidFill>
              </a:rPr>
              <a:t>powszechne)</a:t>
            </a: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rgbClr val="FF0000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	</a:t>
            </a:r>
            <a:r>
              <a:rPr lang="pl-PL" sz="4900" dirty="0" smtClean="0">
                <a:solidFill>
                  <a:schemeClr val="tx1"/>
                </a:solidFill>
              </a:rPr>
              <a:t>19 146 600 zł brutto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</a:t>
            </a:r>
            <a:b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realizacji projektu:		 </a:t>
            </a:r>
            <a:r>
              <a:rPr lang="pl-PL" sz="4900" dirty="0" smtClean="0">
                <a:solidFill>
                  <a:schemeClr val="tx1"/>
                </a:solidFill>
              </a:rPr>
              <a:t>styczeń 2018 do czerwiec 2022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algn="r"/>
            <a:endParaRPr lang="pl-PL" sz="3700" dirty="0"/>
          </a:p>
          <a:p>
            <a:pPr algn="r"/>
            <a:endParaRPr lang="pl-PL" sz="3700" dirty="0" smtClean="0"/>
          </a:p>
          <a:p>
            <a:pPr algn="r"/>
            <a:r>
              <a:rPr lang="pl-PL" sz="3700" dirty="0" smtClean="0"/>
              <a:t>Posiedzenie  Komitetu Rady Ministrów ds. Cyfryzacji 24 stycznia 2019 r.</a:t>
            </a:r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1800" b="1" dirty="0">
              <a:solidFill>
                <a:schemeClr val="tx1"/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324207" y="2132856"/>
            <a:ext cx="850967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/>
              <a:t>Cel strategiczny: Poprawa </a:t>
            </a:r>
            <a:r>
              <a:rPr lang="pl-PL" sz="2400" b="1" dirty="0"/>
              <a:t>jakości wydawanych orzeczeń </a:t>
            </a: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oraz </a:t>
            </a:r>
            <a:r>
              <a:rPr lang="pl-PL" sz="2400" b="1" dirty="0"/>
              <a:t>zwiększenie skuteczności ich </a:t>
            </a:r>
            <a:r>
              <a:rPr lang="pl-PL" sz="2400" b="1" dirty="0" smtClean="0"/>
              <a:t>egzekwowania.</a:t>
            </a:r>
          </a:p>
          <a:p>
            <a:r>
              <a:rPr lang="pl-PL" sz="2400" dirty="0" smtClean="0"/>
              <a:t>1. Usprawnienie rejestracji podmiotów oraz dokonywania zmian wpisów w rejestrze przedsiębiorców.</a:t>
            </a:r>
          </a:p>
          <a:p>
            <a:r>
              <a:rPr lang="pl-PL" sz="2400" dirty="0" smtClean="0"/>
              <a:t>2. Zapewnienie </a:t>
            </a:r>
            <a:r>
              <a:rPr lang="pl-PL" sz="2400" dirty="0"/>
              <a:t>aktualnych danych udostępnianych z rejestru </a:t>
            </a:r>
            <a:r>
              <a:rPr lang="pl-PL" sz="2400" dirty="0" smtClean="0"/>
              <a:t>KRS.</a:t>
            </a:r>
          </a:p>
          <a:p>
            <a:endParaRPr lang="pl-PL" dirty="0" smtClean="0"/>
          </a:p>
          <a:p>
            <a:r>
              <a:rPr lang="pl-PL" sz="1400" dirty="0" smtClean="0"/>
              <a:t>Cel </a:t>
            </a:r>
            <a:r>
              <a:rPr lang="pl-PL" sz="1400" dirty="0"/>
              <a:t>wpisuje się w następujące strategie i </a:t>
            </a:r>
            <a:r>
              <a:rPr lang="pl-PL" sz="1400" dirty="0" smtClean="0"/>
              <a:t>programy: </a:t>
            </a:r>
            <a:endParaRPr lang="pl-PL" sz="1400" dirty="0"/>
          </a:p>
          <a:p>
            <a:r>
              <a:rPr lang="pl-PL" sz="1400" b="1" dirty="0"/>
              <a:t>PO WER </a:t>
            </a:r>
            <a:r>
              <a:rPr lang="pl-PL" sz="1400" b="1" dirty="0" smtClean="0"/>
              <a:t>2014-2020  - Cel </a:t>
            </a:r>
            <a:r>
              <a:rPr lang="pl-PL" sz="1400" b="1" dirty="0"/>
              <a:t>szczegółowy II osi </a:t>
            </a:r>
            <a:r>
              <a:rPr lang="pl-PL" sz="1400" b="1" dirty="0" smtClean="0"/>
              <a:t>priorytetowej - </a:t>
            </a:r>
            <a:r>
              <a:rPr lang="pl-PL" sz="1400" b="1" dirty="0"/>
              <a:t>Efektywne polityki publiczne dla rynku pracy, gospodarki i edukacji programu </a:t>
            </a:r>
            <a:r>
              <a:rPr lang="pl-PL" sz="1400" dirty="0" smtClean="0"/>
              <a:t>Działanie </a:t>
            </a:r>
            <a:r>
              <a:rPr lang="pl-PL" sz="1400" dirty="0"/>
              <a:t>2.17 Skuteczny wymiar </a:t>
            </a:r>
            <a:r>
              <a:rPr lang="pl-PL" sz="1400" dirty="0" smtClean="0"/>
              <a:t>sprawiedliwości.</a:t>
            </a:r>
            <a:endParaRPr lang="pl-PL" sz="1400" dirty="0"/>
          </a:p>
          <a:p>
            <a:r>
              <a:rPr lang="pl-PL" sz="1400" b="1" dirty="0" smtClean="0"/>
              <a:t>Priorytet </a:t>
            </a:r>
            <a:r>
              <a:rPr lang="pl-PL" sz="1400" b="1" dirty="0"/>
              <a:t>inwestycyjny PO WER </a:t>
            </a:r>
            <a:r>
              <a:rPr lang="pl-PL" sz="1400" dirty="0" smtClean="0"/>
              <a:t>dot. Inwestycji </a:t>
            </a:r>
            <a:r>
              <a:rPr lang="pl-PL" sz="1400" dirty="0"/>
              <a:t>w zdolności instytucjonalne i w sprawność administracji </a:t>
            </a:r>
            <a:r>
              <a:rPr lang="pl-PL" sz="1400" dirty="0" smtClean="0"/>
              <a:t>publicznej </a:t>
            </a:r>
            <a:r>
              <a:rPr lang="pl-PL" sz="1400" dirty="0"/>
              <a:t>oraz efektywność usług publicznych na szczeblu krajowym, regionalnym i lokalnym w celu przeprowadzenia reform, z uwzględnieniem lepszego stanowienia prawa i dobrych rządów. </a:t>
            </a:r>
            <a:endParaRPr lang="pl-PL" sz="1400" dirty="0" smtClean="0"/>
          </a:p>
          <a:p>
            <a:r>
              <a:rPr lang="pl-PL" sz="1400" b="1" dirty="0" smtClean="0"/>
              <a:t>Strategia </a:t>
            </a:r>
            <a:r>
              <a:rPr lang="pl-PL" sz="1400" b="1" dirty="0"/>
              <a:t>Europa 2020</a:t>
            </a:r>
          </a:p>
          <a:p>
            <a:r>
              <a:rPr lang="pl-PL" sz="1400" dirty="0" smtClean="0"/>
              <a:t>Działania </a:t>
            </a:r>
            <a:r>
              <a:rPr lang="pl-PL" sz="1400" dirty="0"/>
              <a:t>projektowe stanowią także element działań dotyczących wdrożenia reform systemów i struktur </a:t>
            </a: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w </a:t>
            </a:r>
            <a:r>
              <a:rPr lang="pl-PL" sz="1400" dirty="0"/>
              <a:t>wybranych obszarach polityk </a:t>
            </a:r>
            <a:r>
              <a:rPr lang="pl-PL" sz="1400" dirty="0" smtClean="0"/>
              <a:t>publicznych</a:t>
            </a:r>
            <a:r>
              <a:rPr lang="pl-PL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44009" y="1412775"/>
            <a:ext cx="4248472" cy="5348847"/>
          </a:xfrm>
        </p:spPr>
        <p:txBody>
          <a:bodyPr anchor="ctr"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2800" b="1" dirty="0" smtClean="0"/>
              <a:t>Rozwiązania techniczne: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Utworzenie Systemu </a:t>
            </a: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</a:t>
            </a: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bsługi </a:t>
            </a: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</a:t>
            </a: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ydziałów  Krajowego Rejestru Sądowego wraz z centralizacją rozwiązania.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Zmiana platformy technologicznej centralnej części z z/OS (</a:t>
            </a:r>
            <a:r>
              <a:rPr lang="pl-PL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Mainframe</a:t>
            </a: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 na x86 wraz </a:t>
            </a:r>
            <a:b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 migracją danych do nowej platformy.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Elektroniczne Akta Sądowe przechowujące dokumenty </a:t>
            </a:r>
            <a:r>
              <a:rPr lang="pl-PL" sz="2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z/do</a:t>
            </a:r>
            <a:r>
              <a:rPr lang="pl-PL" sz="2000" b="1" dirty="0" smtClean="0">
                <a:solidFill>
                  <a:srgbClr val="0070C0"/>
                </a:solidFill>
              </a:rPr>
              <a:t> </a:t>
            </a: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KRS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Tożsamość Cyfrowa Podmiotów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Nowe funkcjonalności portalu </a:t>
            </a: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zadania: 3 i 4)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Techniczna </a:t>
            </a: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Szyna </a:t>
            </a: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dostępowa do KRS</a:t>
            </a: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99" y="282844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93" y="1312605"/>
            <a:ext cx="4267758" cy="5449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72805" y="2420888"/>
            <a:ext cx="8064897" cy="2304256"/>
          </a:xfrm>
        </p:spPr>
        <p:txBody>
          <a:bodyPr>
            <a:normAutofit fontScale="92500" lnSpcReduction="20000"/>
          </a:bodyPr>
          <a:lstStyle/>
          <a:p>
            <a:endParaRPr lang="pl-PL" sz="1800" b="1" dirty="0">
              <a:solidFill>
                <a:schemeClr val="tx1"/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92" y="188640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2267744" y="2420888"/>
            <a:ext cx="4104456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pl-PL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/>
              <a:ea typeface="Arial Unicode MS" pitchFamily="2"/>
              <a:cs typeface="Arial Unicode MS" pitchFamily="2"/>
            </a:endParaRPr>
          </a:p>
          <a:p>
            <a:pPr algn="ctr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/>
                <a:ea typeface="Arial Unicode MS" pitchFamily="2"/>
                <a:cs typeface="Arial Unicode MS" pitchFamily="2"/>
              </a:rPr>
              <a:t>Dziękuję </a:t>
            </a:r>
            <a:r>
              <a:rPr lang="pl-PL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/>
                <a:ea typeface="Arial Unicode MS" pitchFamily="2"/>
                <a:cs typeface="Arial Unicode MS" pitchFamily="2"/>
              </a:rPr>
              <a:t>za uwagę</a:t>
            </a:r>
          </a:p>
        </p:txBody>
      </p:sp>
    </p:spTree>
    <p:extLst>
      <p:ext uri="{BB962C8B-B14F-4D97-AF65-F5344CB8AC3E}">
        <p14:creationId xmlns:p14="http://schemas.microsoft.com/office/powerpoint/2010/main" val="330574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1424</TotalTime>
  <Words>58</Words>
  <Application>Microsoft Office PowerPoint</Application>
  <PresentationFormat>Pokaz na ekranie (4:3)</PresentationFormat>
  <Paragraphs>94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Hołyś Agnieszka  (DIRS)</cp:lastModifiedBy>
  <cp:revision>158</cp:revision>
  <cp:lastPrinted>2014-01-14T19:52:29Z</cp:lastPrinted>
  <dcterms:created xsi:type="dcterms:W3CDTF">2014-01-14T15:20:07Z</dcterms:created>
  <dcterms:modified xsi:type="dcterms:W3CDTF">2019-01-23T13:01:06Z</dcterms:modified>
</cp:coreProperties>
</file>