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6"/>
  </p:notesMasterIdLst>
  <p:sldIdLst>
    <p:sldId id="256" r:id="rId2"/>
    <p:sldId id="272" r:id="rId3"/>
    <p:sldId id="270" r:id="rId4"/>
    <p:sldId id="276" r:id="rId5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147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orowicz-Janicka Agnieszka  (DIRS)" initials="AFJ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1D7D"/>
    <a:srgbClr val="03BD83"/>
    <a:srgbClr val="07B9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651" autoAdjust="0"/>
    <p:restoredTop sz="94660"/>
  </p:normalViewPr>
  <p:slideViewPr>
    <p:cSldViewPr>
      <p:cViewPr>
        <p:scale>
          <a:sx n="120" d="100"/>
          <a:sy n="120" d="100"/>
        </p:scale>
        <p:origin x="-1476" y="24"/>
      </p:cViewPr>
      <p:guideLst>
        <p:guide orient="horz" pos="2160"/>
        <p:guide pos="147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9-01-23T11:19:02.276" idx="1">
    <p:pos x="5498" y="2848"/>
    <p:text>Rejestrowe?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14EDB-AA3B-459C-B0C6-AAAA08619697}" type="datetimeFigureOut">
              <a:rPr lang="pl-PL" smtClean="0"/>
              <a:t>2019-01-23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05396-CDA6-44A7-8DBF-C7B902CD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30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21C-92EB-4A90-B3F5-6BB71D799148}" type="datetime1">
              <a:rPr lang="pl-PL" smtClean="0"/>
              <a:t>2019-01-23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9774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6492-9B3C-439B-B520-B23332D81885}" type="datetime1">
              <a:rPr lang="pl-PL" smtClean="0"/>
              <a:t>2019-01-23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6698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1D0B-3683-4EAD-95BE-D65C1A923AEE}" type="datetime1">
              <a:rPr lang="pl-PL" smtClean="0"/>
              <a:t>2019-01-23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6892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4B11-5202-46C0-AE34-CF98D30CFCFB}" type="datetime1">
              <a:rPr lang="pl-PL" smtClean="0"/>
              <a:t>2019-01-23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5670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62979-6210-4E2B-BFC6-26AF6214CB7A}" type="datetime1">
              <a:rPr lang="pl-PL" smtClean="0"/>
              <a:t>2019-01-23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6265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025AE-94D0-4B34-9F51-0D597FB8B39F}" type="datetime1">
              <a:rPr lang="pl-PL" smtClean="0"/>
              <a:t>2019-01-23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624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56344-3ABA-4C5F-B581-F50F24F7726F}" type="datetime1">
              <a:rPr lang="pl-PL" smtClean="0"/>
              <a:t>2019-01-23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074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ED061-F7E9-467D-8F3E-036FD6E7587B}" type="datetime1">
              <a:rPr lang="pl-PL" smtClean="0"/>
              <a:t>2019-01-23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1705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C8779-5DA1-4FB1-9D3B-A9733A3C4E93}" type="datetime1">
              <a:rPr lang="pl-PL" smtClean="0"/>
              <a:t>2019-01-23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6599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3404-4897-40A8-B3C0-B5171F81D481}" type="datetime1">
              <a:rPr lang="pl-PL" smtClean="0"/>
              <a:t>2019-01-23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7128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78B7C-5EE2-45E2-A1E5-39309B7BFA70}" type="datetime1">
              <a:rPr lang="pl-PL" smtClean="0"/>
              <a:t>2019-01-23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1149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23B8D-EC39-477D-9B51-5625BC5145C7}" type="datetime1">
              <a:rPr lang="pl-PL" smtClean="0"/>
              <a:t>2019-01-23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526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comments" Target="../comments/commen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 fontScale="32500" lnSpcReduction="20000"/>
          </a:bodyPr>
          <a:lstStyle/>
          <a:p>
            <a:pPr>
              <a:spcAft>
                <a:spcPts val="1200"/>
              </a:spcAft>
            </a:pPr>
            <a:r>
              <a:rPr lang="pl-PL" sz="9600" b="1" i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Elektroniczny Krajowy Rejestr Sądowy (</a:t>
            </a:r>
            <a:r>
              <a:rPr lang="pl-PL" sz="9600" b="1" i="1" dirty="0" err="1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eKRS</a:t>
            </a:r>
            <a:r>
              <a:rPr lang="pl-PL" sz="9600" b="1" i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)</a:t>
            </a:r>
            <a:endParaRPr lang="pl-PL" sz="4900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Wnioskodawca: 		</a:t>
            </a:r>
            <a:r>
              <a:rPr lang="pl-PL" sz="4900" dirty="0" smtClean="0">
                <a:solidFill>
                  <a:schemeClr val="tx1"/>
                </a:solidFill>
              </a:rPr>
              <a:t>Ministerstwo Sprawiedliwości 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Beneficjent: </a:t>
            </a:r>
            <a:r>
              <a:rPr lang="pl-PL" sz="4900" i="1" dirty="0" smtClean="0">
                <a:solidFill>
                  <a:schemeClr val="tx1"/>
                </a:solidFill>
              </a:rPr>
              <a:t>	</a:t>
            </a:r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	</a:t>
            </a:r>
            <a:r>
              <a:rPr lang="pl-PL" sz="4900" dirty="0">
                <a:solidFill>
                  <a:schemeClr val="tx1"/>
                </a:solidFill>
              </a:rPr>
              <a:t>p</a:t>
            </a:r>
            <a:r>
              <a:rPr lang="pl-PL" sz="4900" dirty="0" smtClean="0">
                <a:solidFill>
                  <a:schemeClr val="tx1"/>
                </a:solidFill>
              </a:rPr>
              <a:t>rzedsiębiorcy, obywatele, jednostki sektora finansów publicznych, 			pracownicy sądów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Partnerzy: 		</a:t>
            </a:r>
            <a:r>
              <a:rPr lang="pl-PL" sz="4900" dirty="0" smtClean="0">
                <a:solidFill>
                  <a:schemeClr val="tx1"/>
                </a:solidFill>
              </a:rPr>
              <a:t>brak</a:t>
            </a:r>
            <a:r>
              <a:rPr lang="pl-PL" sz="49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Źródło finansowania: 	</a:t>
            </a:r>
            <a:r>
              <a:rPr lang="pl-PL" sz="4900" dirty="0">
                <a:solidFill>
                  <a:schemeClr val="tx1"/>
                </a:solidFill>
              </a:rPr>
              <a:t>EFS - Program Operacyjny Wiedza Edukacja Rozwój, </a:t>
            </a:r>
          </a:p>
          <a:p>
            <a:pPr algn="l">
              <a:spcBef>
                <a:spcPts val="800"/>
              </a:spcBef>
            </a:pPr>
            <a:r>
              <a:rPr lang="pl-PL" sz="4900" dirty="0">
                <a:solidFill>
                  <a:schemeClr val="tx1"/>
                </a:solidFill>
              </a:rPr>
              <a:t>			Działanie 2.17 Skuteczny wymiar </a:t>
            </a:r>
            <a:r>
              <a:rPr lang="pl-PL" sz="4900" dirty="0" smtClean="0">
                <a:solidFill>
                  <a:schemeClr val="tx1"/>
                </a:solidFill>
              </a:rPr>
              <a:t>sprawiedliwości:</a:t>
            </a:r>
            <a:endParaRPr lang="pl-PL" sz="4900" dirty="0">
              <a:solidFill>
                <a:schemeClr val="tx1"/>
              </a:solidFill>
            </a:endParaRPr>
          </a:p>
          <a:p>
            <a:pPr algn="l">
              <a:spcBef>
                <a:spcPts val="800"/>
              </a:spcBef>
            </a:pPr>
            <a:r>
              <a:rPr lang="pl-PL" sz="4900" dirty="0">
                <a:solidFill>
                  <a:schemeClr val="tx1"/>
                </a:solidFill>
              </a:rPr>
              <a:t>			Budżet państwa (część budżetowa 37 </a:t>
            </a:r>
            <a:r>
              <a:rPr lang="pl-PL" sz="4900" dirty="0" smtClean="0">
                <a:solidFill>
                  <a:schemeClr val="tx1"/>
                </a:solidFill>
              </a:rPr>
              <a:t>– Sprawiedliwość </a:t>
            </a:r>
            <a:br>
              <a:rPr lang="pl-PL" sz="4900" dirty="0" smtClean="0">
                <a:solidFill>
                  <a:schemeClr val="tx1"/>
                </a:solidFill>
              </a:rPr>
            </a:br>
            <a:r>
              <a:rPr lang="pl-PL" sz="4900" dirty="0" smtClean="0">
                <a:solidFill>
                  <a:schemeClr val="tx1"/>
                </a:solidFill>
              </a:rPr>
              <a:t>			i </a:t>
            </a:r>
            <a:r>
              <a:rPr lang="pl-PL" sz="4900" dirty="0">
                <a:solidFill>
                  <a:schemeClr val="tx1"/>
                </a:solidFill>
              </a:rPr>
              <a:t>15/01- S</a:t>
            </a:r>
            <a:r>
              <a:rPr lang="pl-PL" sz="4900" dirty="0" smtClean="0">
                <a:solidFill>
                  <a:schemeClr val="tx1"/>
                </a:solidFill>
              </a:rPr>
              <a:t>ądy </a:t>
            </a:r>
            <a:r>
              <a:rPr lang="pl-PL" sz="4900" dirty="0">
                <a:solidFill>
                  <a:schemeClr val="tx1"/>
                </a:solidFill>
              </a:rPr>
              <a:t>powszechne)</a:t>
            </a:r>
          </a:p>
          <a:p>
            <a:pPr algn="l">
              <a:spcBef>
                <a:spcPts val="800"/>
              </a:spcBef>
            </a:pPr>
            <a:endParaRPr lang="pl-PL" sz="4900" i="1" dirty="0" smtClean="0">
              <a:solidFill>
                <a:srgbClr val="FF0000"/>
              </a:solidFill>
            </a:endParaRP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Całkowity koszt projektu: 	</a:t>
            </a:r>
            <a:r>
              <a:rPr lang="pl-PL" sz="4900" dirty="0" smtClean="0">
                <a:solidFill>
                  <a:schemeClr val="tx1"/>
                </a:solidFill>
              </a:rPr>
              <a:t>19 146 600 zł brutto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Planowany okres </a:t>
            </a:r>
            <a:b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pl-PL" sz="4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realizacji projektu:		 </a:t>
            </a:r>
            <a:r>
              <a:rPr lang="pl-PL" sz="4900" dirty="0" smtClean="0">
                <a:solidFill>
                  <a:schemeClr val="tx1"/>
                </a:solidFill>
              </a:rPr>
              <a:t>styczeń 2018 do czerwiec 2022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pPr algn="r"/>
            <a:endParaRPr lang="pl-PL" sz="3700" dirty="0"/>
          </a:p>
          <a:p>
            <a:pPr algn="r"/>
            <a:endParaRPr lang="pl-PL" sz="3700" dirty="0" smtClean="0"/>
          </a:p>
          <a:p>
            <a:pPr algn="r"/>
            <a:r>
              <a:rPr lang="pl-PL" sz="3700" dirty="0" smtClean="0"/>
              <a:t>Posiedzenie  Komitetu Rady Ministrów ds. Cyfryzacji 24 stycznia 2019 r.</a:t>
            </a:r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1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92" y="157971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420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CEL PROJEKTU  </a:t>
            </a:r>
            <a:endParaRPr lang="pl-PL" sz="40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1800" b="1" dirty="0">
              <a:solidFill>
                <a:schemeClr val="tx1"/>
              </a:solidFill>
            </a:endParaRP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2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8863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Prostokąt 3"/>
          <p:cNvSpPr/>
          <p:nvPr/>
        </p:nvSpPr>
        <p:spPr>
          <a:xfrm>
            <a:off x="324207" y="2132856"/>
            <a:ext cx="850967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 smtClean="0"/>
              <a:t>Cel strategiczny: Poprawa </a:t>
            </a:r>
            <a:r>
              <a:rPr lang="pl-PL" sz="2400" b="1" dirty="0"/>
              <a:t>jakości wydawanych orzeczeń </a:t>
            </a:r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>oraz </a:t>
            </a:r>
            <a:r>
              <a:rPr lang="pl-PL" sz="2400" b="1" dirty="0"/>
              <a:t>zwiększenie skuteczności ich </a:t>
            </a:r>
            <a:r>
              <a:rPr lang="pl-PL" sz="2400" b="1" dirty="0" smtClean="0"/>
              <a:t>egzekwowania.</a:t>
            </a:r>
          </a:p>
          <a:p>
            <a:r>
              <a:rPr lang="pl-PL" sz="2400" dirty="0" smtClean="0"/>
              <a:t>1. Usprawnienie rejestracji podmiotów oraz dokonywania zmian wpisów w rejestrze przedsiębiorców.</a:t>
            </a:r>
          </a:p>
          <a:p>
            <a:r>
              <a:rPr lang="pl-PL" sz="2400" dirty="0" smtClean="0"/>
              <a:t>2. Zapewnienie </a:t>
            </a:r>
            <a:r>
              <a:rPr lang="pl-PL" sz="2400" dirty="0"/>
              <a:t>aktualnych danych udostępnianych z rejestru </a:t>
            </a:r>
            <a:r>
              <a:rPr lang="pl-PL" sz="2400" dirty="0" smtClean="0"/>
              <a:t>KRS.</a:t>
            </a:r>
          </a:p>
          <a:p>
            <a:endParaRPr lang="pl-PL" dirty="0" smtClean="0"/>
          </a:p>
          <a:p>
            <a:r>
              <a:rPr lang="pl-PL" sz="1400" dirty="0" smtClean="0"/>
              <a:t>Cel </a:t>
            </a:r>
            <a:r>
              <a:rPr lang="pl-PL" sz="1400" dirty="0"/>
              <a:t>wpisuje się w następujące strategie i </a:t>
            </a:r>
            <a:r>
              <a:rPr lang="pl-PL" sz="1400" dirty="0" smtClean="0"/>
              <a:t>programy: </a:t>
            </a:r>
            <a:endParaRPr lang="pl-PL" sz="1400" dirty="0"/>
          </a:p>
          <a:p>
            <a:r>
              <a:rPr lang="pl-PL" sz="1400" b="1" dirty="0"/>
              <a:t>PO WER </a:t>
            </a:r>
            <a:r>
              <a:rPr lang="pl-PL" sz="1400" b="1" dirty="0" smtClean="0"/>
              <a:t>2014-2020  - Cel </a:t>
            </a:r>
            <a:r>
              <a:rPr lang="pl-PL" sz="1400" b="1" dirty="0"/>
              <a:t>szczegółowy II osi </a:t>
            </a:r>
            <a:r>
              <a:rPr lang="pl-PL" sz="1400" b="1" dirty="0" smtClean="0"/>
              <a:t>priorytetowej - </a:t>
            </a:r>
            <a:r>
              <a:rPr lang="pl-PL" sz="1400" b="1" dirty="0"/>
              <a:t>Efektywne polityki publiczne dla rynku pracy, gospodarki i edukacji programu </a:t>
            </a:r>
            <a:r>
              <a:rPr lang="pl-PL" sz="1400" dirty="0" smtClean="0"/>
              <a:t>Działanie </a:t>
            </a:r>
            <a:r>
              <a:rPr lang="pl-PL" sz="1400" dirty="0"/>
              <a:t>2.17 Skuteczny wymiar </a:t>
            </a:r>
            <a:r>
              <a:rPr lang="pl-PL" sz="1400" dirty="0" smtClean="0"/>
              <a:t>sprawiedliwości.</a:t>
            </a:r>
            <a:endParaRPr lang="pl-PL" sz="1400" dirty="0"/>
          </a:p>
          <a:p>
            <a:r>
              <a:rPr lang="pl-PL" sz="1400" b="1" dirty="0" smtClean="0"/>
              <a:t>Priorytet </a:t>
            </a:r>
            <a:r>
              <a:rPr lang="pl-PL" sz="1400" b="1" dirty="0"/>
              <a:t>inwestycyjny PO WER </a:t>
            </a:r>
            <a:r>
              <a:rPr lang="pl-PL" sz="1400" dirty="0" smtClean="0"/>
              <a:t>dot. Inwestycji </a:t>
            </a:r>
            <a:r>
              <a:rPr lang="pl-PL" sz="1400" dirty="0"/>
              <a:t>w zdolności instytucjonalne i w sprawność administracji </a:t>
            </a:r>
            <a:r>
              <a:rPr lang="pl-PL" sz="1400" dirty="0" smtClean="0"/>
              <a:t>publicznej </a:t>
            </a:r>
            <a:r>
              <a:rPr lang="pl-PL" sz="1400" dirty="0"/>
              <a:t>oraz efektywność usług publicznych na szczeblu krajowym, regionalnym i lokalnym w celu przeprowadzenia reform, z uwzględnieniem lepszego stanowienia prawa i dobrych rządów. </a:t>
            </a:r>
            <a:endParaRPr lang="pl-PL" sz="1400" dirty="0" smtClean="0"/>
          </a:p>
          <a:p>
            <a:r>
              <a:rPr lang="pl-PL" sz="1400" b="1" dirty="0" smtClean="0"/>
              <a:t>Strategia </a:t>
            </a:r>
            <a:r>
              <a:rPr lang="pl-PL" sz="1400" b="1" dirty="0"/>
              <a:t>Europa 2020</a:t>
            </a:r>
          </a:p>
          <a:p>
            <a:r>
              <a:rPr lang="pl-PL" sz="1400" dirty="0" smtClean="0"/>
              <a:t>Działania </a:t>
            </a:r>
            <a:r>
              <a:rPr lang="pl-PL" sz="1400" dirty="0"/>
              <a:t>projektowe stanowią także element działań dotyczących wdrożenia reform systemów i struktur </a:t>
            </a:r>
            <a:r>
              <a:rPr lang="pl-PL" sz="1400" dirty="0" smtClean="0"/>
              <a:t/>
            </a:r>
            <a:br>
              <a:rPr lang="pl-PL" sz="1400" dirty="0" smtClean="0"/>
            </a:br>
            <a:r>
              <a:rPr lang="pl-PL" sz="1400" dirty="0" smtClean="0"/>
              <a:t>w </a:t>
            </a:r>
            <a:r>
              <a:rPr lang="pl-PL" sz="1400" dirty="0"/>
              <a:t>wybranych obszarach polityk </a:t>
            </a:r>
            <a:r>
              <a:rPr lang="pl-PL" sz="1400" dirty="0" smtClean="0"/>
              <a:t>publicznych</a:t>
            </a:r>
            <a:r>
              <a:rPr lang="pl-PL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6151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44009" y="1412775"/>
            <a:ext cx="4248472" cy="5348847"/>
          </a:xfrm>
        </p:spPr>
        <p:txBody>
          <a:bodyPr anchor="ctr">
            <a:normAutofit fontScale="92500"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pl-PL" sz="2800" b="1" dirty="0" smtClean="0"/>
              <a:t>Rozwiązania techniczne: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sz="2000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457200" indent="-457200" algn="just">
              <a:spcBef>
                <a:spcPts val="0"/>
              </a:spcBef>
              <a:buFont typeface="+mj-lt"/>
              <a:buAutoNum type="arabicPeriod"/>
            </a:pPr>
            <a:r>
              <a:rPr lang="pl-PL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Utworzenie Systemu </a:t>
            </a:r>
            <a:r>
              <a:rPr lang="pl-PL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</a:t>
            </a:r>
            <a:r>
              <a:rPr lang="pl-PL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bsługi </a:t>
            </a:r>
            <a:r>
              <a:rPr lang="pl-PL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</a:t>
            </a:r>
            <a:r>
              <a:rPr lang="pl-PL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ydziałów  Krajowego Rejestru Sądowego wraz z centralizacją rozwiązania.</a:t>
            </a:r>
          </a:p>
          <a:p>
            <a:pPr marL="457200" indent="-457200" algn="just">
              <a:spcBef>
                <a:spcPts val="0"/>
              </a:spcBef>
              <a:buFont typeface="+mj-lt"/>
              <a:buAutoNum type="arabicPeriod"/>
            </a:pPr>
            <a:r>
              <a:rPr lang="pl-PL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Zmiana platformy technologicznej centralnej części z z/OS (</a:t>
            </a:r>
            <a:r>
              <a:rPr lang="pl-PL" sz="20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Mainframe</a:t>
            </a:r>
            <a:r>
              <a:rPr lang="pl-PL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) na x86 wraz </a:t>
            </a:r>
            <a:br>
              <a:rPr lang="pl-PL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pl-PL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z migracją danych do nowej platformy.</a:t>
            </a:r>
          </a:p>
          <a:p>
            <a:pPr marL="457200" indent="-457200" algn="just">
              <a:spcBef>
                <a:spcPts val="0"/>
              </a:spcBef>
              <a:buFont typeface="+mj-lt"/>
              <a:buAutoNum type="arabicPeriod"/>
            </a:pPr>
            <a:r>
              <a:rPr lang="pl-PL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Elektroniczne Akta Sądowe przechowujące dokumenty </a:t>
            </a:r>
            <a:r>
              <a:rPr lang="pl-PL" sz="21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z/do</a:t>
            </a:r>
            <a:r>
              <a:rPr lang="pl-PL" sz="2000" b="1" dirty="0" smtClean="0">
                <a:solidFill>
                  <a:srgbClr val="0070C0"/>
                </a:solidFill>
              </a:rPr>
              <a:t> </a:t>
            </a:r>
            <a:r>
              <a:rPr lang="pl-PL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KRS</a:t>
            </a:r>
          </a:p>
          <a:p>
            <a:pPr marL="457200" indent="-457200" algn="just">
              <a:spcBef>
                <a:spcPts val="0"/>
              </a:spcBef>
              <a:buFont typeface="+mj-lt"/>
              <a:buAutoNum type="arabicPeriod"/>
            </a:pPr>
            <a:r>
              <a:rPr lang="pl-PL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Tożsamość Cyfrowa Podmiotów</a:t>
            </a:r>
          </a:p>
          <a:p>
            <a:pPr marL="457200" indent="-457200" algn="just">
              <a:spcBef>
                <a:spcPts val="0"/>
              </a:spcBef>
              <a:buFont typeface="+mj-lt"/>
              <a:buAutoNum type="arabicPeriod"/>
            </a:pPr>
            <a:r>
              <a:rPr lang="pl-PL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Nowe funkcjonalności portalu </a:t>
            </a:r>
            <a:r>
              <a:rPr lang="pl-PL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(</a:t>
            </a:r>
            <a:r>
              <a:rPr lang="pl-PL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zadania: 3 i 4)</a:t>
            </a:r>
          </a:p>
          <a:p>
            <a:pPr marL="457200" indent="-457200" algn="just">
              <a:spcBef>
                <a:spcPts val="0"/>
              </a:spcBef>
              <a:buFont typeface="+mj-lt"/>
              <a:buAutoNum type="arabicPeriod"/>
            </a:pPr>
            <a:r>
              <a:rPr lang="pl-PL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Techniczna </a:t>
            </a:r>
            <a:r>
              <a:rPr lang="pl-PL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Szyna </a:t>
            </a:r>
            <a:r>
              <a:rPr lang="pl-PL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dostępowa do KRS</a:t>
            </a:r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3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99" y="282844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93" y="1312605"/>
            <a:ext cx="4267758" cy="5449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93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472805" y="2420888"/>
            <a:ext cx="8064897" cy="2304256"/>
          </a:xfrm>
        </p:spPr>
        <p:txBody>
          <a:bodyPr>
            <a:normAutofit fontScale="92500" lnSpcReduction="20000"/>
          </a:bodyPr>
          <a:lstStyle/>
          <a:p>
            <a:endParaRPr lang="pl-PL" sz="1800" b="1" dirty="0">
              <a:solidFill>
                <a:schemeClr val="tx1"/>
              </a:solidFill>
            </a:endParaRP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4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92" y="188640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pole tekstowe 4"/>
          <p:cNvSpPr txBox="1"/>
          <p:nvPr/>
        </p:nvSpPr>
        <p:spPr>
          <a:xfrm>
            <a:off x="2267744" y="2420888"/>
            <a:ext cx="4104456" cy="1493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pl-PL" sz="3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Calibri" pitchFamily="34"/>
              <a:ea typeface="Arial Unicode MS" pitchFamily="2"/>
              <a:cs typeface="Arial Unicode MS" pitchFamily="2"/>
            </a:endParaRPr>
          </a:p>
          <a:p>
            <a:pPr algn="ctr" fontAlgn="auto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/>
                <a:ea typeface="Arial Unicode MS" pitchFamily="2"/>
                <a:cs typeface="Arial Unicode MS" pitchFamily="2"/>
              </a:rPr>
              <a:t>Dziękuję </a:t>
            </a:r>
            <a:r>
              <a:rPr lang="pl-PL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/>
                <a:ea typeface="Arial Unicode MS" pitchFamily="2"/>
                <a:cs typeface="Arial Unicode MS" pitchFamily="2"/>
              </a:rPr>
              <a:t>za uwagę</a:t>
            </a:r>
          </a:p>
        </p:txBody>
      </p:sp>
    </p:spTree>
    <p:extLst>
      <p:ext uri="{BB962C8B-B14F-4D97-AF65-F5344CB8AC3E}">
        <p14:creationId xmlns:p14="http://schemas.microsoft.com/office/powerpoint/2010/main" val="330574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1424</TotalTime>
  <Words>58</Words>
  <Application>Microsoft Office PowerPoint</Application>
  <PresentationFormat>Pokaz na ekranie (4:3)</PresentationFormat>
  <Paragraphs>94</Paragraphs>
  <Slides>4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4</vt:i4>
      </vt:variant>
    </vt:vector>
  </HeadingPairs>
  <TitlesOfParts>
    <vt:vector size="5" baseType="lpstr"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USYTUOWANIE  KOMITETU RADY MINISTRÓW DO SPRAW CYFRYZACJI  W RZĄDOWYM PROCESIE LEGISLACYJNYM</dc:title>
  <dc:creator>Stępniewska Aneta</dc:creator>
  <cp:lastModifiedBy>Hołyś Agnieszka  (DIRS)</cp:lastModifiedBy>
  <cp:revision>158</cp:revision>
  <cp:lastPrinted>2014-01-14T19:52:29Z</cp:lastPrinted>
  <dcterms:created xsi:type="dcterms:W3CDTF">2014-01-14T15:20:07Z</dcterms:created>
  <dcterms:modified xsi:type="dcterms:W3CDTF">2019-01-23T13:01:06Z</dcterms:modified>
</cp:coreProperties>
</file>