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9" r:id="rId6"/>
    <p:sldId id="260" r:id="rId7"/>
    <p:sldId id="263" r:id="rId8"/>
    <p:sldId id="261" r:id="rId9"/>
    <p:sldId id="272" r:id="rId10"/>
    <p:sldId id="269" r:id="rId11"/>
    <p:sldId id="271" r:id="rId12"/>
    <p:sldId id="268" r:id="rId13"/>
    <p:sldId id="267" r:id="rId14"/>
    <p:sldId id="258" r:id="rId1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3831" autoAdjust="0"/>
  </p:normalViewPr>
  <p:slideViewPr>
    <p:cSldViewPr snapToGrid="0">
      <p:cViewPr varScale="1">
        <p:scale>
          <a:sx n="89" d="100"/>
          <a:sy n="89" d="100"/>
        </p:scale>
        <p:origin x="43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Arkusz_programu_Microsoft_Excel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49234519104592"/>
          <c:y val="0.12558119508267918"/>
          <c:w val="0.67582780557094169"/>
          <c:h val="0.78115623824832059"/>
        </c:manualLayout>
      </c:layout>
      <c:barChart>
        <c:barDir val="col"/>
        <c:grouping val="clustered"/>
        <c:varyColors val="0"/>
        <c:ser>
          <c:idx val="0"/>
          <c:order val="0"/>
          <c:tx>
            <c:strRef>
              <c:f>Arkusz1!$B$1</c:f>
              <c:strCache>
                <c:ptCount val="1"/>
                <c:pt idx="0">
                  <c:v>Ogółem</c:v>
                </c:pt>
              </c:strCache>
            </c:strRef>
          </c:tx>
          <c:spPr>
            <a:solidFill>
              <a:srgbClr val="0070C0"/>
            </a:solidFill>
            <a:ln>
              <a:noFill/>
            </a:ln>
            <a:effectLst/>
          </c:spPr>
          <c:invertIfNegative val="0"/>
          <c:dLbls>
            <c:dLbl>
              <c:idx val="0"/>
              <c:layout/>
              <c:tx>
                <c:rich>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fld id="{E02966D0-37E0-4A62-83D1-D42A00689938}" type="VALUE">
                      <a:rPr lang="en-US" sz="1400">
                        <a:solidFill>
                          <a:schemeClr val="bg1"/>
                        </a:solidFill>
                      </a:rPr>
                      <a:pPr>
                        <a:defRPr sz="1400"/>
                      </a:pPr>
                      <a:t>[WARTOŚĆ]</a:t>
                    </a:fld>
                    <a:endParaRPr lang="pl-PL"/>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endParaRPr lang="pl-PL"/>
                </a:p>
              </c:txPr>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A165-420F-BB04-B4CE21A00734}"/>
                </c:ext>
                <c:ext xmlns:c15="http://schemas.microsoft.com/office/drawing/2012/chart" uri="{CE6537A1-D6FC-4f65-9D91-7224C49458BB}">
                  <c15:layout/>
                  <c15:dlblFieldTable/>
                  <c15:showDataLabelsRange val="0"/>
                </c:ext>
              </c:extLst>
            </c:dLbl>
            <c:dLbl>
              <c:idx val="1"/>
              <c:layout/>
              <c:tx>
                <c:rich>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fld id="{0CCD8F62-9B20-4125-A65E-956DD95606D1}" type="VALUE">
                      <a:rPr lang="en-US" sz="1400">
                        <a:solidFill>
                          <a:schemeClr val="bg1"/>
                        </a:solidFill>
                      </a:rPr>
                      <a:pPr>
                        <a:defRPr sz="1400"/>
                      </a:pPr>
                      <a:t>[WARTOŚĆ]</a:t>
                    </a:fld>
                    <a:endParaRPr lang="pl-PL"/>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endParaRPr lang="pl-PL"/>
                </a:p>
              </c:txPr>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47DE-4E6D-A8A3-ED70523CB067}"/>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Arkusz1!$A$2:$A$3</c:f>
              <c:strCache>
                <c:ptCount val="2"/>
                <c:pt idx="0">
                  <c:v>Planowane</c:v>
                </c:pt>
                <c:pt idx="1">
                  <c:v>Faktyczne</c:v>
                </c:pt>
              </c:strCache>
            </c:strRef>
          </c:cat>
          <c:val>
            <c:numRef>
              <c:f>Arkusz1!$B$2:$B$3</c:f>
              <c:numCache>
                <c:formatCode>#,##0.00</c:formatCode>
                <c:ptCount val="2"/>
                <c:pt idx="0" formatCode="_-* #\ ##0.00\ _z_ł_-;\-* #\ ##0.00\ _z_ł_-;_-* &quot;-&quot;??\ _z_ł_-;_-@_-">
                  <c:v>10358253.449999999</c:v>
                </c:pt>
                <c:pt idx="1">
                  <c:v>9965783.25</c:v>
                </c:pt>
              </c:numCache>
            </c:numRef>
          </c:val>
          <c:extLst xmlns:c16r2="http://schemas.microsoft.com/office/drawing/2015/06/chart">
            <c:ext xmlns:c16="http://schemas.microsoft.com/office/drawing/2014/chart" uri="{C3380CC4-5D6E-409C-BE32-E72D297353CC}">
              <c16:uniqueId val="{00000002-A165-420F-BB04-B4CE21A00734}"/>
            </c:ext>
          </c:extLst>
        </c:ser>
        <c:ser>
          <c:idx val="1"/>
          <c:order val="1"/>
          <c:tx>
            <c:strRef>
              <c:f>Arkusz1!$C$1</c:f>
              <c:strCache>
                <c:ptCount val="1"/>
                <c:pt idx="0">
                  <c:v>w tym środki UE</c:v>
                </c:pt>
              </c:strCache>
            </c:strRef>
          </c:tx>
          <c:spPr>
            <a:solidFill>
              <a:srgbClr val="FF33CC"/>
            </a:solidFill>
            <a:ln>
              <a:noFill/>
            </a:ln>
            <a:effectLst/>
          </c:spPr>
          <c:invertIfNegative val="0"/>
          <c:dLbls>
            <c:dLbl>
              <c:idx val="0"/>
              <c:layout/>
              <c:tx>
                <c:rich>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fld id="{9C1E1323-A306-4ED5-AC3A-93C820E4D11A}" type="VALUE">
                      <a:rPr lang="en-US" sz="1400">
                        <a:solidFill>
                          <a:schemeClr val="bg1"/>
                        </a:solidFill>
                      </a:rPr>
                      <a:pPr>
                        <a:defRPr sz="1400"/>
                      </a:pPr>
                      <a:t>[WARTOŚĆ]</a:t>
                    </a:fld>
                    <a:endParaRPr lang="pl-PL"/>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endParaRPr lang="pl-PL"/>
                </a:p>
              </c:txPr>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A165-420F-BB04-B4CE21A00734}"/>
                </c:ext>
                <c:ext xmlns:c15="http://schemas.microsoft.com/office/drawing/2012/chart" uri="{CE6537A1-D6FC-4f65-9D91-7224C49458BB}">
                  <c15:layout/>
                  <c15:dlblFieldTable/>
                  <c15:showDataLabelsRange val="0"/>
                </c:ext>
              </c:extLst>
            </c:dLbl>
            <c:dLbl>
              <c:idx val="1"/>
              <c:layout/>
              <c:tx>
                <c:rich>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fld id="{955036DC-A122-46D9-9D6A-AE8A6DDE8343}" type="VALUE">
                      <a:rPr lang="en-US" sz="1400">
                        <a:solidFill>
                          <a:schemeClr val="bg1"/>
                        </a:solidFill>
                      </a:rPr>
                      <a:pPr>
                        <a:defRPr sz="1400"/>
                      </a:pPr>
                      <a:t>[WARTOŚĆ]</a:t>
                    </a:fld>
                    <a:endParaRPr lang="pl-PL"/>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endParaRPr lang="pl-PL"/>
                </a:p>
              </c:txPr>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A165-420F-BB04-B4CE21A00734}"/>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Arkusz1!$A$2:$A$3</c:f>
              <c:strCache>
                <c:ptCount val="2"/>
                <c:pt idx="0">
                  <c:v>Planowane</c:v>
                </c:pt>
                <c:pt idx="1">
                  <c:v>Faktyczne</c:v>
                </c:pt>
              </c:strCache>
            </c:strRef>
          </c:cat>
          <c:val>
            <c:numRef>
              <c:f>Arkusz1!$C$2:$C$3</c:f>
              <c:numCache>
                <c:formatCode>0.00</c:formatCode>
                <c:ptCount val="2"/>
                <c:pt idx="0" formatCode="_-* #\ ##0.00\ _z_ł_-;\-* #\ ##0.00\ _z_ł_-;_-* &quot;-&quot;??\ _z_ł_-;_-@_-">
                  <c:v>8766189.8900000006</c:v>
                </c:pt>
                <c:pt idx="1">
                  <c:v>8434042.3644750006</c:v>
                </c:pt>
              </c:numCache>
            </c:numRef>
          </c:val>
          <c:extLst xmlns:c16r2="http://schemas.microsoft.com/office/drawing/2015/06/chart">
            <c:ext xmlns:c16="http://schemas.microsoft.com/office/drawing/2014/chart" uri="{C3380CC4-5D6E-409C-BE32-E72D297353CC}">
              <c16:uniqueId val="{00000005-A165-420F-BB04-B4CE21A00734}"/>
            </c:ext>
          </c:extLst>
        </c:ser>
        <c:dLbls>
          <c:dLblPos val="inEnd"/>
          <c:showLegendKey val="0"/>
          <c:showVal val="1"/>
          <c:showCatName val="0"/>
          <c:showSerName val="0"/>
          <c:showPercent val="0"/>
          <c:showBubbleSize val="0"/>
        </c:dLbls>
        <c:gapWidth val="100"/>
        <c:axId val="407226168"/>
        <c:axId val="407230088"/>
      </c:barChart>
      <c:catAx>
        <c:axId val="40722616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pl-PL"/>
          </a:p>
        </c:txPr>
        <c:crossAx val="407230088"/>
        <c:crosses val="autoZero"/>
        <c:auto val="1"/>
        <c:lblAlgn val="ctr"/>
        <c:lblOffset val="100"/>
        <c:noMultiLvlLbl val="0"/>
      </c:catAx>
      <c:valAx>
        <c:axId val="407230088"/>
        <c:scaling>
          <c:orientation val="minMax"/>
        </c:scaling>
        <c:delete val="0"/>
        <c:axPos val="l"/>
        <c:majorGridlines>
          <c:spPr>
            <a:ln w="9525" cap="flat" cmpd="sng" algn="ctr">
              <a:solidFill>
                <a:schemeClr val="tx2">
                  <a:lumMod val="15000"/>
                  <a:lumOff val="85000"/>
                </a:schemeClr>
              </a:solidFill>
              <a:round/>
            </a:ln>
            <a:effectLst/>
          </c:spPr>
        </c:majorGridlines>
        <c:numFmt formatCode="_-* #\ ##0.00\ _z_ł_-;\-* #\ ##0.00\ _z_ł_-;_-* &quot;-&quot;??\ _z_ł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pl-PL"/>
          </a:p>
        </c:txPr>
        <c:crossAx val="407226168"/>
        <c:crosses val="autoZero"/>
        <c:crossBetween val="between"/>
      </c:valAx>
      <c:spPr>
        <a:noFill/>
        <a:ln>
          <a:noFill/>
        </a:ln>
        <a:effectLst/>
      </c:spPr>
    </c:plotArea>
    <c:legend>
      <c:legendPos val="r"/>
      <c:layout>
        <c:manualLayout>
          <c:xMode val="edge"/>
          <c:yMode val="edge"/>
          <c:x val="0.83588781759455677"/>
          <c:y val="0.50943027131949614"/>
          <c:w val="0.1599670776940964"/>
          <c:h val="0.1425551451430477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0A94F2-300B-442E-A64B-778AC32B8502}" type="datetimeFigureOut">
              <a:rPr lang="pl-PL" smtClean="0"/>
              <a:t>02.05.2022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06A8A5-9A8B-4398-A5AB-71BFA1DB3D38}" type="slidenum">
              <a:rPr lang="pl-PL" smtClean="0"/>
              <a:t>‹#›</a:t>
            </a:fld>
            <a:endParaRPr lang="pl-PL"/>
          </a:p>
        </p:txBody>
      </p:sp>
    </p:spTree>
    <p:extLst>
      <p:ext uri="{BB962C8B-B14F-4D97-AF65-F5344CB8AC3E}">
        <p14:creationId xmlns:p14="http://schemas.microsoft.com/office/powerpoint/2010/main" val="2792527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2</a:t>
            </a:fld>
            <a:endParaRPr lang="pl-PL"/>
          </a:p>
        </p:txBody>
      </p:sp>
    </p:spTree>
    <p:extLst>
      <p:ext uri="{BB962C8B-B14F-4D97-AF65-F5344CB8AC3E}">
        <p14:creationId xmlns:p14="http://schemas.microsoft.com/office/powerpoint/2010/main" val="530299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3</a:t>
            </a:fld>
            <a:endParaRPr lang="pl-PL"/>
          </a:p>
        </p:txBody>
      </p:sp>
    </p:spTree>
    <p:extLst>
      <p:ext uri="{BB962C8B-B14F-4D97-AF65-F5344CB8AC3E}">
        <p14:creationId xmlns:p14="http://schemas.microsoft.com/office/powerpoint/2010/main" val="3034159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4</a:t>
            </a:fld>
            <a:endParaRPr lang="pl-PL"/>
          </a:p>
        </p:txBody>
      </p:sp>
    </p:spTree>
    <p:extLst>
      <p:ext uri="{BB962C8B-B14F-4D97-AF65-F5344CB8AC3E}">
        <p14:creationId xmlns:p14="http://schemas.microsoft.com/office/powerpoint/2010/main" val="3047084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5</a:t>
            </a:fld>
            <a:endParaRPr lang="pl-PL"/>
          </a:p>
        </p:txBody>
      </p:sp>
    </p:spTree>
    <p:extLst>
      <p:ext uri="{BB962C8B-B14F-4D97-AF65-F5344CB8AC3E}">
        <p14:creationId xmlns:p14="http://schemas.microsoft.com/office/powerpoint/2010/main" val="3326148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6</a:t>
            </a:fld>
            <a:endParaRPr lang="pl-PL"/>
          </a:p>
        </p:txBody>
      </p:sp>
    </p:spTree>
    <p:extLst>
      <p:ext uri="{BB962C8B-B14F-4D97-AF65-F5344CB8AC3E}">
        <p14:creationId xmlns:p14="http://schemas.microsoft.com/office/powerpoint/2010/main" val="1590109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7</a:t>
            </a:fld>
            <a:endParaRPr lang="pl-PL"/>
          </a:p>
        </p:txBody>
      </p:sp>
    </p:spTree>
    <p:extLst>
      <p:ext uri="{BB962C8B-B14F-4D97-AF65-F5344CB8AC3E}">
        <p14:creationId xmlns:p14="http://schemas.microsoft.com/office/powerpoint/2010/main" val="622083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8</a:t>
            </a:fld>
            <a:endParaRPr lang="pl-PL"/>
          </a:p>
        </p:txBody>
      </p:sp>
    </p:spTree>
    <p:extLst>
      <p:ext uri="{BB962C8B-B14F-4D97-AF65-F5344CB8AC3E}">
        <p14:creationId xmlns:p14="http://schemas.microsoft.com/office/powerpoint/2010/main" val="2971214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9</a:t>
            </a:fld>
            <a:endParaRPr lang="pl-PL"/>
          </a:p>
        </p:txBody>
      </p:sp>
    </p:spTree>
    <p:extLst>
      <p:ext uri="{BB962C8B-B14F-4D97-AF65-F5344CB8AC3E}">
        <p14:creationId xmlns:p14="http://schemas.microsoft.com/office/powerpoint/2010/main" val="805667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1606A8A5-9A8B-4398-A5AB-71BFA1DB3D38}" type="slidenum">
              <a:rPr lang="pl-PL" smtClean="0"/>
              <a:t>10</a:t>
            </a:fld>
            <a:endParaRPr lang="pl-PL"/>
          </a:p>
        </p:txBody>
      </p:sp>
    </p:spTree>
    <p:extLst>
      <p:ext uri="{BB962C8B-B14F-4D97-AF65-F5344CB8AC3E}">
        <p14:creationId xmlns:p14="http://schemas.microsoft.com/office/powerpoint/2010/main" val="4181272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t>02.05.2022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t>02.05.2022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t>02.05.2022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t>02.05.2022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t>02.05.2022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02.05.2022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02.05.2022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t>02.05.2022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429209" y="923918"/>
            <a:ext cx="11644604" cy="3600986"/>
          </a:xfrm>
          <a:prstGeom prst="rect">
            <a:avLst/>
          </a:prstGeom>
          <a:noFill/>
        </p:spPr>
        <p:txBody>
          <a:bodyPr wrap="square" rtlCol="0" anchor="t">
            <a:spAutoFit/>
          </a:bodyPr>
          <a:lstStyle/>
          <a:p>
            <a:r>
              <a:rPr lang="pl-PL" sz="4800" b="1" dirty="0">
                <a:solidFill>
                  <a:schemeClr val="bg1"/>
                </a:solidFill>
              </a:rPr>
              <a:t>Raport końcowy Projektu pn.: </a:t>
            </a:r>
          </a:p>
          <a:p>
            <a:endParaRPr lang="pl-PL" sz="2000" b="1" dirty="0">
              <a:solidFill>
                <a:schemeClr val="bg1"/>
              </a:solidFill>
            </a:endParaRPr>
          </a:p>
          <a:p>
            <a:r>
              <a:rPr lang="pl-PL" sz="4000" b="1" dirty="0">
                <a:solidFill>
                  <a:schemeClr val="bg1"/>
                </a:solidFill>
              </a:rPr>
              <a:t>„</a:t>
            </a:r>
            <a:r>
              <a:rPr lang="pl-PL" sz="4000" b="1" dirty="0" err="1">
                <a:solidFill>
                  <a:schemeClr val="bg1"/>
                </a:solidFill>
              </a:rPr>
              <a:t>AMU</a:t>
            </a:r>
            <a:r>
              <a:rPr lang="pl-PL" sz="4000" b="1" dirty="0">
                <a:solidFill>
                  <a:schemeClr val="bg1"/>
                </a:solidFill>
              </a:rPr>
              <a:t> Nature </a:t>
            </a:r>
            <a:r>
              <a:rPr lang="pl-PL" sz="4000" b="1" dirty="0" err="1">
                <a:solidFill>
                  <a:schemeClr val="bg1"/>
                </a:solidFill>
              </a:rPr>
              <a:t>Collections</a:t>
            </a:r>
            <a:r>
              <a:rPr lang="pl-PL" sz="4000" b="1" dirty="0">
                <a:solidFill>
                  <a:schemeClr val="bg1"/>
                </a:solidFill>
              </a:rPr>
              <a:t> - online (</a:t>
            </a:r>
            <a:r>
              <a:rPr lang="pl-PL" sz="4000" b="1" dirty="0" err="1">
                <a:solidFill>
                  <a:schemeClr val="bg1"/>
                </a:solidFill>
              </a:rPr>
              <a:t>AMUNATCOLL</a:t>
            </a:r>
            <a:r>
              <a:rPr lang="pl-PL" sz="4000" b="1" dirty="0">
                <a:solidFill>
                  <a:schemeClr val="bg1"/>
                </a:solidFill>
              </a:rPr>
              <a:t>): digitalizacja i udostępnianie zasobu danych przyrodniczych Wydziału Biologii Uniwersytetu im. Adama Mickiewicza w Poznaniu”</a:t>
            </a:r>
            <a:endParaRPr lang="pl-PL" sz="4000" b="1" dirty="0">
              <a:solidFill>
                <a:schemeClr val="bg1"/>
              </a:solidFill>
              <a:cs typeface="Calibri"/>
            </a:endParaRPr>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le tekstowe 3"/>
          <p:cNvSpPr txBox="1"/>
          <p:nvPr/>
        </p:nvSpPr>
        <p:spPr>
          <a:xfrm>
            <a:off x="429209" y="4449774"/>
            <a:ext cx="11051931" cy="923330"/>
          </a:xfrm>
          <a:prstGeom prst="rect">
            <a:avLst/>
          </a:prstGeom>
          <a:noFill/>
        </p:spPr>
        <p:txBody>
          <a:bodyPr wrap="square" rtlCol="0">
            <a:spAutoFit/>
          </a:bodyPr>
          <a:lstStyle/>
          <a:p>
            <a:r>
              <a:rPr lang="pl-PL" dirty="0" smtClean="0">
                <a:solidFill>
                  <a:schemeClr val="bg1"/>
                </a:solidFill>
              </a:rPr>
              <a:t>Autorzy: </a:t>
            </a:r>
          </a:p>
          <a:p>
            <a:r>
              <a:rPr lang="pl-PL" dirty="0" smtClean="0">
                <a:solidFill>
                  <a:schemeClr val="bg1"/>
                </a:solidFill>
              </a:rPr>
              <a:t>Prof. dr hab. Bogdan Jackowiak					Dr inż. Marcin Lawenda</a:t>
            </a:r>
          </a:p>
          <a:p>
            <a:r>
              <a:rPr lang="pl-PL" dirty="0" smtClean="0">
                <a:solidFill>
                  <a:schemeClr val="bg1"/>
                </a:solidFill>
              </a:rPr>
              <a:t>Mgr Magdalena Dylewska </a:t>
            </a:r>
            <a:endParaRPr lang="pl-PL" dirty="0">
              <a:solidFill>
                <a:schemeClr val="bg1"/>
              </a:solidFill>
            </a:endParaRPr>
          </a:p>
        </p:txBody>
      </p:sp>
      <p:graphicFrame>
        <p:nvGraphicFramePr>
          <p:cNvPr id="5" name="Obiekt 4"/>
          <p:cNvGraphicFramePr>
            <a:graphicFrameLocks noChangeAspect="1"/>
          </p:cNvGraphicFramePr>
          <p:nvPr>
            <p:extLst>
              <p:ext uri="{D42A27DB-BD31-4B8C-83A1-F6EECF244321}">
                <p14:modId xmlns:p14="http://schemas.microsoft.com/office/powerpoint/2010/main" val="3344805832"/>
              </p:ext>
            </p:extLst>
          </p:nvPr>
        </p:nvGraphicFramePr>
        <p:xfrm>
          <a:off x="8006712" y="5460361"/>
          <a:ext cx="1893671" cy="1063531"/>
        </p:xfrm>
        <a:graphic>
          <a:graphicData uri="http://schemas.openxmlformats.org/presentationml/2006/ole">
            <mc:AlternateContent xmlns:mc="http://schemas.openxmlformats.org/markup-compatibility/2006">
              <mc:Choice xmlns:v="urn:schemas-microsoft-com:vml" Requires="v">
                <p:oleObj spid="_x0000_s1032" name="Obraz - mapa bitowa" r:id="rId4" imgW="3284280" imgH="1843920" progId="Paint.Picture">
                  <p:embed/>
                </p:oleObj>
              </mc:Choice>
              <mc:Fallback>
                <p:oleObj name="Obraz - mapa bitowa" r:id="rId4" imgW="3284280" imgH="1843920" progId="Paint.Picture">
                  <p:embed/>
                  <p:pic>
                    <p:nvPicPr>
                      <p:cNvPr id="3" name="Obiekt 2"/>
                      <p:cNvPicPr/>
                      <p:nvPr/>
                    </p:nvPicPr>
                    <p:blipFill>
                      <a:blip r:embed="rId5"/>
                      <a:stretch>
                        <a:fillRect/>
                      </a:stretch>
                    </p:blipFill>
                    <p:spPr>
                      <a:xfrm>
                        <a:off x="8006712" y="5460361"/>
                        <a:ext cx="1893671" cy="1063531"/>
                      </a:xfrm>
                      <a:prstGeom prst="rect">
                        <a:avLst/>
                      </a:prstGeom>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2781030476"/>
              </p:ext>
            </p:extLst>
          </p:nvPr>
        </p:nvGraphicFramePr>
        <p:xfrm>
          <a:off x="940777" y="5532717"/>
          <a:ext cx="1491760" cy="1245653"/>
        </p:xfrm>
        <a:graphic>
          <a:graphicData uri="http://schemas.openxmlformats.org/presentationml/2006/ole">
            <mc:AlternateContent xmlns:mc="http://schemas.openxmlformats.org/markup-compatibility/2006">
              <mc:Choice xmlns:v="urn:schemas-microsoft-com:vml" Requires="v">
                <p:oleObj spid="_x0000_s1033" name="Obraz - mapa bitowa" r:id="rId6" imgW="2819520" imgH="2354760" progId="Paint.Picture">
                  <p:embed/>
                </p:oleObj>
              </mc:Choice>
              <mc:Fallback>
                <p:oleObj name="Obraz - mapa bitowa" r:id="rId6" imgW="2819520" imgH="2354760" progId="Paint.Picture">
                  <p:embed/>
                  <p:pic>
                    <p:nvPicPr>
                      <p:cNvPr id="4" name="Obiekt 3"/>
                      <p:cNvPicPr/>
                      <p:nvPr/>
                    </p:nvPicPr>
                    <p:blipFill>
                      <a:blip r:embed="rId7"/>
                      <a:stretch>
                        <a:fillRect/>
                      </a:stretch>
                    </p:blipFill>
                    <p:spPr>
                      <a:xfrm>
                        <a:off x="940777" y="5532717"/>
                        <a:ext cx="1491760" cy="1245653"/>
                      </a:xfrm>
                      <a:prstGeom prst="rect">
                        <a:avLst/>
                      </a:prstGeom>
                    </p:spPr>
                  </p:pic>
                </p:oleObj>
              </mc:Fallback>
            </mc:AlternateContent>
          </a:graphicData>
        </a:graphic>
      </p:graphicFrame>
    </p:spTree>
    <p:extLst>
      <p:ext uri="{BB962C8B-B14F-4D97-AF65-F5344CB8AC3E}">
        <p14:creationId xmlns:p14="http://schemas.microsoft.com/office/powerpoint/2010/main" val="35982843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657252" y="1067683"/>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3600" b="1" dirty="0">
                <a:solidFill>
                  <a:srgbClr val="002060"/>
                </a:solidFill>
                <a:cs typeface="Times New Roman" pitchFamily="18" charset="0"/>
              </a:rPr>
              <a:t>TRWAŁOŚĆ PROJEKTU</a:t>
            </a:r>
            <a:endParaRPr lang="pl-PL" sz="3600" dirty="0"/>
          </a:p>
        </p:txBody>
      </p:sp>
      <p:sp>
        <p:nvSpPr>
          <p:cNvPr id="5" name="pole tekstowe 4"/>
          <p:cNvSpPr txBox="1"/>
          <p:nvPr/>
        </p:nvSpPr>
        <p:spPr>
          <a:xfrm>
            <a:off x="204155" y="1620852"/>
            <a:ext cx="11415870" cy="1785104"/>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Okres trwałości: 5 lat</a:t>
            </a:r>
          </a:p>
          <a:p>
            <a:pPr marL="269875" indent="-269875">
              <a:spcBef>
                <a:spcPts val="800"/>
              </a:spcBef>
              <a:buFont typeface="Wingdings" panose="05000000000000000000" pitchFamily="2" charset="2"/>
              <a:buChar char="§"/>
            </a:pPr>
            <a:r>
              <a:rPr lang="pl-PL" dirty="0">
                <a:solidFill>
                  <a:srgbClr val="002060"/>
                </a:solidFill>
              </a:rPr>
              <a:t>Źródło finansowania utrzymania produktów projektu: </a:t>
            </a:r>
          </a:p>
          <a:p>
            <a:pPr lvl="1">
              <a:spcBef>
                <a:spcPts val="800"/>
              </a:spcBef>
            </a:pPr>
            <a:r>
              <a:rPr lang="pl-PL" dirty="0">
                <a:solidFill>
                  <a:srgbClr val="002060"/>
                </a:solidFill>
              </a:rPr>
              <a:t>środki własne (subwencja badawcza, SPUB) Uniwersytetu im. Adama Mickiewicza w Poznaniu (Beneficjenta) oraz Poznańskiego Centrum Superkomputerowo-Sieciowego (Partner) </a:t>
            </a:r>
          </a:p>
          <a:p>
            <a:pPr marL="269875" indent="-269875">
              <a:spcBef>
                <a:spcPts val="800"/>
              </a:spcBef>
              <a:buFont typeface="Wingdings" panose="05000000000000000000" pitchFamily="2" charset="2"/>
              <a:buChar char="§"/>
            </a:pPr>
            <a:r>
              <a:rPr lang="pl-PL" dirty="0">
                <a:solidFill>
                  <a:srgbClr val="002060"/>
                </a:solidFill>
              </a:rPr>
              <a:t>Najważniejsze ryzyka:</a:t>
            </a:r>
            <a:endParaRPr lang="pl-PL" dirty="0"/>
          </a:p>
        </p:txBody>
      </p:sp>
      <p:graphicFrame>
        <p:nvGraphicFramePr>
          <p:cNvPr id="6" name="Tabela 5"/>
          <p:cNvGraphicFramePr>
            <a:graphicFrameLocks noGrp="1"/>
          </p:cNvGraphicFramePr>
          <p:nvPr>
            <p:extLst>
              <p:ext uri="{D42A27DB-BD31-4B8C-83A1-F6EECF244321}">
                <p14:modId xmlns:p14="http://schemas.microsoft.com/office/powerpoint/2010/main" val="229255817"/>
              </p:ext>
            </p:extLst>
          </p:nvPr>
        </p:nvGraphicFramePr>
        <p:xfrm>
          <a:off x="204155" y="3487960"/>
          <a:ext cx="11415870" cy="2077720"/>
        </p:xfrm>
        <a:graphic>
          <a:graphicData uri="http://schemas.openxmlformats.org/drawingml/2006/table">
            <a:tbl>
              <a:tblPr firstRow="1" bandRow="1">
                <a:tableStyleId>{5C22544A-7EE6-4342-B048-85BDC9FD1C3A}</a:tableStyleId>
              </a:tblPr>
              <a:tblGrid>
                <a:gridCol w="2932702">
                  <a:extLst>
                    <a:ext uri="{9D8B030D-6E8A-4147-A177-3AD203B41FA5}">
                      <a16:colId xmlns:a16="http://schemas.microsoft.com/office/drawing/2014/main" xmlns="" val="20000"/>
                    </a:ext>
                  </a:extLst>
                </a:gridCol>
                <a:gridCol w="1279279">
                  <a:extLst>
                    <a:ext uri="{9D8B030D-6E8A-4147-A177-3AD203B41FA5}">
                      <a16:colId xmlns:a16="http://schemas.microsoft.com/office/drawing/2014/main" xmlns="" val="20001"/>
                    </a:ext>
                  </a:extLst>
                </a:gridCol>
                <a:gridCol w="1984664">
                  <a:extLst>
                    <a:ext uri="{9D8B030D-6E8A-4147-A177-3AD203B41FA5}">
                      <a16:colId xmlns:a16="http://schemas.microsoft.com/office/drawing/2014/main" xmlns="" val="20002"/>
                    </a:ext>
                  </a:extLst>
                </a:gridCol>
                <a:gridCol w="5219225">
                  <a:extLst>
                    <a:ext uri="{9D8B030D-6E8A-4147-A177-3AD203B41FA5}">
                      <a16:colId xmlns:a16="http://schemas.microsoft.com/office/drawing/2014/main" xmlns="" val="20003"/>
                    </a:ext>
                  </a:extLst>
                </a:gridCol>
              </a:tblGrid>
              <a:tr h="370840">
                <a:tc>
                  <a:txBody>
                    <a:bodyPr/>
                    <a:lstStyle/>
                    <a:p>
                      <a:pPr algn="ctr"/>
                      <a:r>
                        <a:rPr lang="pl-PL" sz="1400" dirty="0"/>
                        <a:t>Nazwa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400" dirty="0"/>
                        <a:t>Siła oddziaływania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400" dirty="0"/>
                        <a:t>Prawdopodobieństwo wystąpienia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400" dirty="0"/>
                        <a:t>Reakcja na ryzyko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370840">
                <a:tc>
                  <a:txBody>
                    <a:bodyPr/>
                    <a:lstStyle/>
                    <a:p>
                      <a:r>
                        <a:rPr lang="pl-PL" sz="1800" kern="1200" dirty="0">
                          <a:solidFill>
                            <a:srgbClr val="002060"/>
                          </a:solidFill>
                          <a:latin typeface="+mn-lt"/>
                          <a:ea typeface="+mn-ea"/>
                          <a:cs typeface="+mn-cs"/>
                        </a:rPr>
                        <a:t>Mniejsze zainteresowanie zasobami ze strony potencjalnych obiorców.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l-PL" sz="1800" kern="1200" dirty="0">
                          <a:solidFill>
                            <a:srgbClr val="002060"/>
                          </a:solidFill>
                          <a:latin typeface="+mn-lt"/>
                          <a:ea typeface="+mn-ea"/>
                          <a:cs typeface="+mn-cs"/>
                        </a:rPr>
                        <a:t>Duża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l-PL" sz="1800" kern="1200" dirty="0">
                          <a:solidFill>
                            <a:srgbClr val="002060"/>
                          </a:solidFill>
                          <a:latin typeface="+mn-lt"/>
                          <a:ea typeface="+mn-ea"/>
                          <a:cs typeface="+mn-cs"/>
                        </a:rPr>
                        <a:t>Niskie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l-PL" sz="1800" kern="1200" dirty="0">
                          <a:solidFill>
                            <a:srgbClr val="002060"/>
                          </a:solidFill>
                          <a:latin typeface="+mn-lt"/>
                          <a:ea typeface="+mn-ea"/>
                          <a:cs typeface="+mn-cs"/>
                        </a:rPr>
                        <a:t>Zmniejszenie zagrożenia – stała współpraca Głównego Użytkownika, jako przedstawiciela grup docelowych, który współpracuje z zespołami przedstawicieli grup docelowych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2"/>
                  </a:ext>
                </a:extLst>
              </a:tr>
              <a:tr h="370840">
                <a:tc>
                  <a:txBody>
                    <a:bodyPr/>
                    <a:lstStyle/>
                    <a:p>
                      <a:r>
                        <a:rPr lang="pl-PL" sz="1800" kern="1200" dirty="0">
                          <a:solidFill>
                            <a:srgbClr val="002060"/>
                          </a:solidFill>
                          <a:latin typeface="+mn-lt"/>
                          <a:ea typeface="+mn-ea"/>
                          <a:cs typeface="+mn-cs"/>
                        </a:rPr>
                        <a:t>Ryzyka legislacyjne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l-PL" sz="1800" kern="1200" dirty="0">
                          <a:solidFill>
                            <a:srgbClr val="002060"/>
                          </a:solidFill>
                          <a:latin typeface="+mn-lt"/>
                          <a:ea typeface="+mn-ea"/>
                          <a:cs typeface="+mn-cs"/>
                        </a:rPr>
                        <a:t>Duża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l-PL" sz="1800" kern="1200" dirty="0">
                          <a:solidFill>
                            <a:srgbClr val="002060"/>
                          </a:solidFill>
                          <a:latin typeface="+mn-lt"/>
                          <a:ea typeface="+mn-ea"/>
                          <a:cs typeface="+mn-cs"/>
                        </a:rPr>
                        <a:t>Niskie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800" kern="1200" dirty="0">
                          <a:solidFill>
                            <a:srgbClr val="002060"/>
                          </a:solidFill>
                          <a:latin typeface="+mn-lt"/>
                          <a:ea typeface="+mn-ea"/>
                          <a:cs typeface="+mn-cs"/>
                        </a:rPr>
                        <a:t>Zmniejszenie zagrożenia/wykorzystanie szansy</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3"/>
                  </a:ext>
                </a:extLst>
              </a:tr>
            </a:tbl>
          </a:graphicData>
        </a:graphic>
      </p:graphicFrame>
      <p:pic>
        <p:nvPicPr>
          <p:cNvPr id="7" name="Obraz 6"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2637632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59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a:spLocks noGrp="1"/>
          </p:cNvSpPr>
          <p:nvPr>
            <p:ph type="subTitle" idx="1"/>
          </p:nvPr>
        </p:nvSpPr>
        <p:spPr>
          <a:xfrm>
            <a:off x="144188" y="1187119"/>
            <a:ext cx="11719248" cy="782276"/>
          </a:xfrm>
        </p:spPr>
        <p:txBody>
          <a:bodyPr>
            <a:normAutofit/>
          </a:bodyPr>
          <a:lstStyle/>
          <a:p>
            <a:pPr>
              <a:spcAft>
                <a:spcPts val="1200"/>
              </a:spcAft>
            </a:pPr>
            <a:r>
              <a:rPr lang="pl-PL" b="1" dirty="0">
                <a:solidFill>
                  <a:schemeClr val="accent1">
                    <a:lumMod val="50000"/>
                  </a:schemeClr>
                </a:solidFill>
              </a:rPr>
              <a:t>AMU Nature </a:t>
            </a:r>
            <a:r>
              <a:rPr lang="pl-PL" b="1" dirty="0" err="1">
                <a:solidFill>
                  <a:schemeClr val="accent1">
                    <a:lumMod val="50000"/>
                  </a:schemeClr>
                </a:solidFill>
              </a:rPr>
              <a:t>Collections</a:t>
            </a:r>
            <a:r>
              <a:rPr lang="pl-PL" b="1" dirty="0">
                <a:solidFill>
                  <a:schemeClr val="accent1">
                    <a:lumMod val="50000"/>
                  </a:schemeClr>
                </a:solidFill>
              </a:rPr>
              <a:t> - </a:t>
            </a:r>
            <a:r>
              <a:rPr lang="pl-PL" sz="2000" b="1" dirty="0">
                <a:solidFill>
                  <a:schemeClr val="accent1">
                    <a:lumMod val="50000"/>
                  </a:schemeClr>
                </a:solidFill>
              </a:rPr>
              <a:t>online</a:t>
            </a:r>
            <a:r>
              <a:rPr lang="pl-PL" b="1" dirty="0">
                <a:solidFill>
                  <a:schemeClr val="accent1">
                    <a:lumMod val="50000"/>
                  </a:schemeClr>
                </a:solidFill>
              </a:rPr>
              <a:t> (AMUNATCOLL): digitalizacja i udostępnianie zasobu danych przyrodniczych Wydziału Biologii Uniwersytetu im. Adama Mickiewicza w Poznaniu</a:t>
            </a:r>
            <a:endParaRPr lang="pl-PL" sz="4000" dirty="0">
              <a:solidFill>
                <a:schemeClr val="accent1">
                  <a:lumMod val="50000"/>
                </a:schemeClr>
              </a:solidFill>
            </a:endParaRPr>
          </a:p>
        </p:txBody>
      </p:sp>
      <p:sp>
        <p:nvSpPr>
          <p:cNvPr id="5" name="pole tekstowe 4"/>
          <p:cNvSpPr txBox="1"/>
          <p:nvPr/>
        </p:nvSpPr>
        <p:spPr>
          <a:xfrm>
            <a:off x="426849" y="1972196"/>
            <a:ext cx="10759070" cy="1200329"/>
          </a:xfrm>
          <a:prstGeom prst="rect">
            <a:avLst/>
          </a:prstGeom>
          <a:noFill/>
        </p:spPr>
        <p:txBody>
          <a:bodyPr wrap="square" rtlCol="0">
            <a:spAutoFit/>
          </a:bodyPr>
          <a:lstStyle/>
          <a:p>
            <a:pPr indent="-269875">
              <a:buFont typeface="Wingdings" panose="05000000000000000000" pitchFamily="2" charset="2"/>
              <a:buChar char="§"/>
            </a:pPr>
            <a:r>
              <a:rPr lang="pl-PL" dirty="0">
                <a:solidFill>
                  <a:srgbClr val="002060"/>
                </a:solidFill>
              </a:rPr>
              <a:t>Wnioskodawca: Uniwersytet im. Adama Mickiewicza w Poznaniu</a:t>
            </a:r>
          </a:p>
          <a:p>
            <a:pPr indent="-269875">
              <a:buFont typeface="Wingdings" panose="05000000000000000000" pitchFamily="2" charset="2"/>
              <a:buChar char="§"/>
            </a:pPr>
            <a:r>
              <a:rPr lang="pl-PL" dirty="0">
                <a:solidFill>
                  <a:srgbClr val="002060"/>
                </a:solidFill>
              </a:rPr>
              <a:t>Beneficjent: Uniwersytet im. Adama Mickiewicza w Poznaniu</a:t>
            </a:r>
          </a:p>
          <a:p>
            <a:pPr indent="-269875">
              <a:buFont typeface="Wingdings" panose="05000000000000000000" pitchFamily="2" charset="2"/>
              <a:buChar char="§"/>
            </a:pPr>
            <a:r>
              <a:rPr lang="pl-PL" dirty="0">
                <a:solidFill>
                  <a:srgbClr val="002060"/>
                </a:solidFill>
              </a:rPr>
              <a:t>Partner: Instytut Chemii Bioorganicznej PAN-Poznańskie Centrum Superkomputerowo-Sieciowe</a:t>
            </a:r>
          </a:p>
          <a:p>
            <a:pPr indent="-269875">
              <a:buFont typeface="Wingdings" panose="05000000000000000000" pitchFamily="2" charset="2"/>
              <a:buChar char="§"/>
            </a:pPr>
            <a:r>
              <a:rPr lang="pl-PL" dirty="0">
                <a:solidFill>
                  <a:srgbClr val="002060"/>
                </a:solidFill>
              </a:rPr>
              <a:t>Źródło finansowania: </a:t>
            </a:r>
            <a:r>
              <a:rPr lang="pl-PL" dirty="0" err="1">
                <a:solidFill>
                  <a:srgbClr val="002060"/>
                </a:solidFill>
              </a:rPr>
              <a:t>POPC</a:t>
            </a:r>
            <a:r>
              <a:rPr lang="pl-PL" dirty="0">
                <a:solidFill>
                  <a:srgbClr val="002060"/>
                </a:solidFill>
              </a:rPr>
              <a:t> 2.3.1, Budżet Państwa część 27 - </a:t>
            </a:r>
            <a:r>
              <a:rPr lang="pl-PL" dirty="0" smtClean="0">
                <a:solidFill>
                  <a:srgbClr val="002060"/>
                </a:solidFill>
              </a:rPr>
              <a:t>INFORMATYZACJA</a:t>
            </a:r>
            <a:endParaRPr lang="pl-PL" dirty="0"/>
          </a:p>
        </p:txBody>
      </p:sp>
      <p:sp>
        <p:nvSpPr>
          <p:cNvPr id="6" name="Podtytuł 2"/>
          <p:cNvSpPr txBox="1">
            <a:spLocks/>
          </p:cNvSpPr>
          <p:nvPr/>
        </p:nvSpPr>
        <p:spPr>
          <a:xfrm>
            <a:off x="0" y="3093400"/>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b="1" dirty="0">
                <a:solidFill>
                  <a:srgbClr val="002060"/>
                </a:solidFill>
                <a:cs typeface="Times New Roman" pitchFamily="18" charset="0"/>
              </a:rPr>
              <a:t>CEL PROJEKTU</a:t>
            </a:r>
            <a:endParaRPr lang="pl-PL" dirty="0"/>
          </a:p>
        </p:txBody>
      </p:sp>
      <p:sp>
        <p:nvSpPr>
          <p:cNvPr id="7" name="pole tekstowe 6"/>
          <p:cNvSpPr txBox="1"/>
          <p:nvPr/>
        </p:nvSpPr>
        <p:spPr>
          <a:xfrm>
            <a:off x="144188" y="3468698"/>
            <a:ext cx="11729697" cy="2469907"/>
          </a:xfrm>
          <a:prstGeom prst="rect">
            <a:avLst/>
          </a:prstGeom>
          <a:noFill/>
        </p:spPr>
        <p:txBody>
          <a:bodyPr wrap="square" rtlCol="0">
            <a:spAutoFit/>
          </a:bodyPr>
          <a:lstStyle/>
          <a:p>
            <a:pPr algn="just"/>
            <a:r>
              <a:rPr lang="pl-PL" dirty="0">
                <a:solidFill>
                  <a:srgbClr val="002060"/>
                </a:solidFill>
              </a:rPr>
              <a:t>Główny cel projektu: </a:t>
            </a:r>
          </a:p>
          <a:p>
            <a:pPr marL="285750" indent="-285750">
              <a:buFont typeface="Arial" panose="020B0604020202020204" pitchFamily="34" charset="0"/>
              <a:buChar char="•"/>
            </a:pPr>
            <a:r>
              <a:rPr lang="pl-PL" dirty="0">
                <a:solidFill>
                  <a:srgbClr val="002060"/>
                </a:solidFill>
              </a:rPr>
              <a:t>Udostępnienie w sposób otwarty zasobu danych przyrodniczych Wydziału Biologii Uniwersytetu im. Adama Mickiewicza              w Poznaniu</a:t>
            </a:r>
          </a:p>
          <a:p>
            <a:pPr marL="285750" indent="-285750">
              <a:buFont typeface="Arial" panose="020B0604020202020204" pitchFamily="34" charset="0"/>
              <a:buChar char="•"/>
            </a:pPr>
            <a:endParaRPr lang="pl-PL" sz="1050" dirty="0">
              <a:solidFill>
                <a:srgbClr val="002060"/>
              </a:solidFill>
            </a:endParaRPr>
          </a:p>
          <a:p>
            <a:pPr algn="just"/>
            <a:r>
              <a:rPr lang="pl-PL" dirty="0">
                <a:solidFill>
                  <a:srgbClr val="002060"/>
                </a:solidFill>
              </a:rPr>
              <a:t>Najważniejsze cele szczegółowe: </a:t>
            </a:r>
          </a:p>
          <a:p>
            <a:pPr marL="285750" indent="-285750" algn="just">
              <a:buFontTx/>
              <a:buChar char="-"/>
            </a:pPr>
            <a:r>
              <a:rPr lang="pl-PL" dirty="0">
                <a:solidFill>
                  <a:srgbClr val="002060"/>
                </a:solidFill>
              </a:rPr>
              <a:t>Opracowanie wystandaryzowanego zestawu metadanych umożliwiających rejestrację unikatowych wartości zbiorów przyrodniczych WB UAM, kompatybilnego ze standardami międzynarodowymi</a:t>
            </a:r>
          </a:p>
          <a:p>
            <a:pPr marL="285750" indent="-285750" algn="just">
              <a:buFontTx/>
              <a:buChar char="-"/>
            </a:pPr>
            <a:r>
              <a:rPr lang="pl-PL" dirty="0">
                <a:solidFill>
                  <a:srgbClr val="002060"/>
                </a:solidFill>
              </a:rPr>
              <a:t>Stworzenie cyfrowej bazy zbiorów przyrodniczych WB UAM oraz systemu informatycznego zapewniającego interoperacyjność i komunikację z innymi bazami danych i wielowymiarową analizę </a:t>
            </a:r>
            <a:r>
              <a:rPr lang="pl-PL" dirty="0" smtClean="0">
                <a:solidFill>
                  <a:srgbClr val="002060"/>
                </a:solidFill>
              </a:rPr>
              <a:t>danych</a:t>
            </a:r>
            <a:endParaRPr lang="pl-PL" dirty="0">
              <a:solidFill>
                <a:srgbClr val="002060"/>
              </a:solidFill>
            </a:endParaRPr>
          </a:p>
        </p:txBody>
      </p:sp>
      <p:pic>
        <p:nvPicPr>
          <p:cNvPr id="8" name="Obraz 7"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1511560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txBox="1">
            <a:spLocks/>
          </p:cNvSpPr>
          <p:nvPr/>
        </p:nvSpPr>
        <p:spPr>
          <a:xfrm>
            <a:off x="1614081" y="1069471"/>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3600" b="1" dirty="0">
                <a:solidFill>
                  <a:srgbClr val="002060"/>
                </a:solidFill>
                <a:cs typeface="Times New Roman" pitchFamily="18" charset="0"/>
              </a:rPr>
              <a:t>OKRES REALIZACJI PROJEKTU</a:t>
            </a:r>
            <a:endParaRPr lang="pl-PL" sz="3600" dirty="0"/>
          </a:p>
        </p:txBody>
      </p:sp>
      <p:graphicFrame>
        <p:nvGraphicFramePr>
          <p:cNvPr id="10" name="Tabela 9"/>
          <p:cNvGraphicFramePr>
            <a:graphicFrameLocks noGrp="1"/>
          </p:cNvGraphicFramePr>
          <p:nvPr>
            <p:extLst>
              <p:ext uri="{D42A27DB-BD31-4B8C-83A1-F6EECF244321}">
                <p14:modId xmlns:p14="http://schemas.microsoft.com/office/powerpoint/2010/main" val="2781448045"/>
              </p:ext>
            </p:extLst>
          </p:nvPr>
        </p:nvGraphicFramePr>
        <p:xfrm>
          <a:off x="622663" y="1648229"/>
          <a:ext cx="9593392" cy="790497"/>
        </p:xfrm>
        <a:graphic>
          <a:graphicData uri="http://schemas.openxmlformats.org/drawingml/2006/table">
            <a:tbl>
              <a:tblPr firstRow="1" bandRow="1">
                <a:tableStyleId>{5C22544A-7EE6-4342-B048-85BDC9FD1C3A}</a:tableStyleId>
              </a:tblPr>
              <a:tblGrid>
                <a:gridCol w="1475401">
                  <a:extLst>
                    <a:ext uri="{9D8B030D-6E8A-4147-A177-3AD203B41FA5}">
                      <a16:colId xmlns:a16="http://schemas.microsoft.com/office/drawing/2014/main" xmlns="" val="20000"/>
                    </a:ext>
                  </a:extLst>
                </a:gridCol>
                <a:gridCol w="4028145">
                  <a:extLst>
                    <a:ext uri="{9D8B030D-6E8A-4147-A177-3AD203B41FA5}">
                      <a16:colId xmlns:a16="http://schemas.microsoft.com/office/drawing/2014/main" xmlns="" val="20001"/>
                    </a:ext>
                  </a:extLst>
                </a:gridCol>
                <a:gridCol w="4089846">
                  <a:extLst>
                    <a:ext uri="{9D8B030D-6E8A-4147-A177-3AD203B41FA5}">
                      <a16:colId xmlns:a16="http://schemas.microsoft.com/office/drawing/2014/main" xmlns="" val="20002"/>
                    </a:ext>
                  </a:extLst>
                </a:gridCol>
              </a:tblGrid>
              <a:tr h="392572">
                <a:tc>
                  <a:txBody>
                    <a:bodyPr/>
                    <a:lstStyle/>
                    <a:p>
                      <a:r>
                        <a:rPr lang="pl-PL" b="1" dirty="0">
                          <a:solidFill>
                            <a:schemeClr val="bg1"/>
                          </a:solidFill>
                        </a:rPr>
                        <a:t>Planowany: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0" i="0" dirty="0">
                          <a:solidFill>
                            <a:srgbClr val="0070C0"/>
                          </a:solidFill>
                        </a:rPr>
                        <a:t>01.08.2018 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0" i="0" dirty="0">
                          <a:solidFill>
                            <a:srgbClr val="0070C0"/>
                          </a:solidFill>
                        </a:rPr>
                        <a:t>31.07.2021 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97925">
                <a:tc>
                  <a:txBody>
                    <a:bodyPr/>
                    <a:lstStyle/>
                    <a:p>
                      <a:r>
                        <a:rPr lang="pl-PL" b="1" dirty="0">
                          <a:solidFill>
                            <a:schemeClr val="bg1"/>
                          </a:solidFill>
                        </a:rPr>
                        <a:t>Faktyczny: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0" i="0" dirty="0">
                          <a:solidFill>
                            <a:srgbClr val="0070C0"/>
                          </a:solidFill>
                        </a:rPr>
                        <a:t>01.08.2018 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0" i="0" dirty="0">
                          <a:solidFill>
                            <a:srgbClr val="0070C0"/>
                          </a:solidFill>
                        </a:rPr>
                        <a:t>29.10.2021 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11" name="Podtytuł 2"/>
          <p:cNvSpPr txBox="1">
            <a:spLocks/>
          </p:cNvSpPr>
          <p:nvPr/>
        </p:nvSpPr>
        <p:spPr>
          <a:xfrm>
            <a:off x="-83844" y="2615587"/>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3600" b="1" dirty="0">
                <a:solidFill>
                  <a:srgbClr val="002060"/>
                </a:solidFill>
                <a:cs typeface="Times New Roman" pitchFamily="18" charset="0"/>
              </a:rPr>
              <a:t>KOSZT REALIZACJI PROJEKTU</a:t>
            </a:r>
            <a:endParaRPr lang="pl-PL" sz="3600" dirty="0"/>
          </a:p>
        </p:txBody>
      </p:sp>
      <p:graphicFrame>
        <p:nvGraphicFramePr>
          <p:cNvPr id="7" name="Wykres 6"/>
          <p:cNvGraphicFramePr/>
          <p:nvPr>
            <p:extLst>
              <p:ext uri="{D42A27DB-BD31-4B8C-83A1-F6EECF244321}">
                <p14:modId xmlns:p14="http://schemas.microsoft.com/office/powerpoint/2010/main" val="2572391680"/>
              </p:ext>
            </p:extLst>
          </p:nvPr>
        </p:nvGraphicFramePr>
        <p:xfrm>
          <a:off x="1204546" y="2712721"/>
          <a:ext cx="9250093" cy="3228262"/>
        </p:xfrm>
        <a:graphic>
          <a:graphicData uri="http://schemas.openxmlformats.org/drawingml/2006/chart">
            <c:chart xmlns:c="http://schemas.openxmlformats.org/drawingml/2006/chart" xmlns:r="http://schemas.openxmlformats.org/officeDocument/2006/relationships" r:id="rId4"/>
          </a:graphicData>
        </a:graphic>
      </p:graphicFrame>
      <p:pic>
        <p:nvPicPr>
          <p:cNvPr id="8" name="Obraz 7" descr="FE_POPC_poziom_pl-1_rgb"/>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3171248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83844" y="1091380"/>
            <a:ext cx="12192000" cy="633511"/>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3600" b="1" dirty="0">
                <a:solidFill>
                  <a:srgbClr val="002060"/>
                </a:solidFill>
                <a:cs typeface="Times New Roman" pitchFamily="18" charset="0"/>
              </a:rPr>
              <a:t>ZAKRES PROJEKTU</a:t>
            </a:r>
            <a:endParaRPr lang="pl-PL" sz="3600" dirty="0"/>
          </a:p>
        </p:txBody>
      </p:sp>
      <p:graphicFrame>
        <p:nvGraphicFramePr>
          <p:cNvPr id="6" name="Tabela 5"/>
          <p:cNvGraphicFramePr>
            <a:graphicFrameLocks noGrp="1"/>
          </p:cNvGraphicFramePr>
          <p:nvPr>
            <p:extLst>
              <p:ext uri="{D42A27DB-BD31-4B8C-83A1-F6EECF244321}">
                <p14:modId xmlns:p14="http://schemas.microsoft.com/office/powerpoint/2010/main" val="2067730231"/>
              </p:ext>
            </p:extLst>
          </p:nvPr>
        </p:nvGraphicFramePr>
        <p:xfrm>
          <a:off x="285368" y="1888790"/>
          <a:ext cx="11453575" cy="3761587"/>
        </p:xfrm>
        <a:graphic>
          <a:graphicData uri="http://schemas.openxmlformats.org/drawingml/2006/table">
            <a:tbl>
              <a:tblPr firstRow="1" firstCol="1">
                <a:tableStyleId>{5C22544A-7EE6-4342-B048-85BDC9FD1C3A}</a:tableStyleId>
              </a:tblPr>
              <a:tblGrid>
                <a:gridCol w="3842174">
                  <a:extLst>
                    <a:ext uri="{9D8B030D-6E8A-4147-A177-3AD203B41FA5}">
                      <a16:colId xmlns:a16="http://schemas.microsoft.com/office/drawing/2014/main" xmlns="" val="3841013725"/>
                    </a:ext>
                  </a:extLst>
                </a:gridCol>
                <a:gridCol w="1579090">
                  <a:extLst>
                    <a:ext uri="{9D8B030D-6E8A-4147-A177-3AD203B41FA5}">
                      <a16:colId xmlns:a16="http://schemas.microsoft.com/office/drawing/2014/main" xmlns="" val="4268468355"/>
                    </a:ext>
                  </a:extLst>
                </a:gridCol>
                <a:gridCol w="1654283">
                  <a:extLst>
                    <a:ext uri="{9D8B030D-6E8A-4147-A177-3AD203B41FA5}">
                      <a16:colId xmlns:a16="http://schemas.microsoft.com/office/drawing/2014/main" xmlns="" val="2149018729"/>
                    </a:ext>
                  </a:extLst>
                </a:gridCol>
                <a:gridCol w="4378028">
                  <a:extLst>
                    <a:ext uri="{9D8B030D-6E8A-4147-A177-3AD203B41FA5}">
                      <a16:colId xmlns:a16="http://schemas.microsoft.com/office/drawing/2014/main" xmlns="" val="898899706"/>
                    </a:ext>
                  </a:extLst>
                </a:gridCol>
              </a:tblGrid>
              <a:tr h="373989">
                <a:tc>
                  <a:txBody>
                    <a:bodyPr/>
                    <a:lstStyle/>
                    <a:p>
                      <a:pPr>
                        <a:lnSpc>
                          <a:spcPct val="107000"/>
                        </a:lnSpc>
                        <a:spcAft>
                          <a:spcPts val="0"/>
                        </a:spcAft>
                      </a:pPr>
                      <a:r>
                        <a:rPr lang="pl-PL" sz="1500" dirty="0">
                          <a:effectLst/>
                        </a:rPr>
                        <a:t>Nazwa</a:t>
                      </a:r>
                      <a:endParaRPr lang="pl-PL"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nSpc>
                          <a:spcPct val="107000"/>
                        </a:lnSpc>
                        <a:spcAft>
                          <a:spcPts val="0"/>
                        </a:spcAft>
                      </a:pPr>
                      <a:r>
                        <a:rPr lang="pl-PL" sz="1500" dirty="0">
                          <a:effectLst/>
                        </a:rPr>
                        <a:t>Planowany termin osiągnięcia</a:t>
                      </a:r>
                      <a:endParaRPr lang="pl-PL"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nSpc>
                          <a:spcPct val="107000"/>
                        </a:lnSpc>
                        <a:spcAft>
                          <a:spcPts val="0"/>
                        </a:spcAft>
                      </a:pPr>
                      <a:r>
                        <a:rPr lang="pl-PL" sz="1500" dirty="0">
                          <a:effectLst/>
                        </a:rPr>
                        <a:t>Rzeczywisty termin osiągnięcia</a:t>
                      </a:r>
                      <a:endParaRPr lang="pl-PL"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nSpc>
                          <a:spcPct val="107000"/>
                        </a:lnSpc>
                        <a:spcAft>
                          <a:spcPts val="0"/>
                        </a:spcAft>
                      </a:pPr>
                      <a:r>
                        <a:rPr lang="pl-PL" sz="1500" dirty="0">
                          <a:effectLst/>
                        </a:rPr>
                        <a:t>Status realizacji kamienia milowego</a:t>
                      </a:r>
                      <a:endParaRPr lang="pl-PL"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2309996616"/>
                  </a:ext>
                </a:extLst>
              </a:tr>
              <a:tr h="349037">
                <a:tc>
                  <a:txBody>
                    <a:bodyPr/>
                    <a:lstStyle/>
                    <a:p>
                      <a:pPr>
                        <a:lnSpc>
                          <a:spcPct val="107000"/>
                        </a:lnSpc>
                        <a:spcAft>
                          <a:spcPts val="0"/>
                        </a:spcAft>
                      </a:pP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Zatwierdzenie struktury metadanych dla zasobów: botanicznych, mikologicznych i zoologicznych</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10-2018</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10-2018</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lnSpc>
                          <a:spcPct val="107000"/>
                        </a:lnSpc>
                        <a:spcAft>
                          <a:spcPts val="0"/>
                        </a:spcAft>
                      </a:pPr>
                      <a:r>
                        <a:rPr lang="pl-PL" sz="1200" b="1" kern="1200" dirty="0" smtClean="0">
                          <a:solidFill>
                            <a:schemeClr val="accent1">
                              <a:lumMod val="50000"/>
                            </a:schemeClr>
                          </a:solidFill>
                          <a:effectLst/>
                          <a:latin typeface="+mn-lt"/>
                          <a:ea typeface="+mn-ea"/>
                          <a:cs typeface="+mn-cs"/>
                        </a:rPr>
                        <a:t>Osiągnięto</a:t>
                      </a:r>
                      <a:endParaRPr lang="pl-PL" sz="1200" b="1" kern="1200" dirty="0">
                        <a:solidFill>
                          <a:schemeClr val="accent1">
                            <a:lumMod val="50000"/>
                          </a:schemeClr>
                        </a:solidFill>
                        <a:effectLst/>
                        <a:latin typeface="+mn-lt"/>
                        <a:ea typeface="+mn-ea"/>
                        <a:cs typeface="+mn-cs"/>
                      </a:endParaRP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29279325"/>
                  </a:ext>
                </a:extLst>
              </a:tr>
              <a:tr h="698075">
                <a:tc>
                  <a:txBody>
                    <a:bodyPr/>
                    <a:lstStyle/>
                    <a:p>
                      <a:pPr>
                        <a:lnSpc>
                          <a:spcPct val="107000"/>
                        </a:lnSpc>
                        <a:spcAft>
                          <a:spcPts val="0"/>
                        </a:spcAft>
                      </a:pP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Uruchomienie wersji portalowej rezultatu projektu, udostępniającej zasoby cyfrowe </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07-2020</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10-2020</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pl-PL" sz="1200" b="1" kern="1200" dirty="0">
                          <a:solidFill>
                            <a:schemeClr val="accent1">
                              <a:lumMod val="50000"/>
                            </a:schemeClr>
                          </a:solidFill>
                          <a:effectLst/>
                          <a:latin typeface="+mn-lt"/>
                          <a:ea typeface="+mn-ea"/>
                          <a:cs typeface="+mn-cs"/>
                        </a:rPr>
                        <a:t>Osiągnięto</a:t>
                      </a:r>
                      <a:r>
                        <a:rPr lang="pl-PL" sz="1200" b="0" kern="1200" dirty="0">
                          <a:solidFill>
                            <a:schemeClr val="accent1">
                              <a:lumMod val="50000"/>
                            </a:schemeClr>
                          </a:solidFill>
                          <a:effectLst/>
                          <a:latin typeface="+mn-lt"/>
                          <a:ea typeface="+mn-ea"/>
                          <a:cs typeface="+mn-cs"/>
                        </a:rPr>
                        <a:t> - opóźnienia spowodowane były sytuacją epidemiczną i związaną z nią koniecznością pracy zdalnej, co miało istotny wpływ na wydłużenie prac nad wersją portalową rezultatu projektu. </a:t>
                      </a:r>
                    </a:p>
                  </a:txBody>
                  <a:tcPr marL="55619" marR="556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775656568"/>
                  </a:ext>
                </a:extLst>
              </a:tr>
              <a:tr h="698075">
                <a:tc>
                  <a:txBody>
                    <a:bodyPr/>
                    <a:lstStyle/>
                    <a:p>
                      <a:pPr>
                        <a:lnSpc>
                          <a:spcPct val="107000"/>
                        </a:lnSpc>
                        <a:spcAft>
                          <a:spcPts val="0"/>
                        </a:spcAft>
                      </a:pP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Uruchomienie aplikacji mobilnej dla grup klientów (platformy: iOS i Android) - odbiór końcowy</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07-2020</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10-2020</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spcAft>
                          <a:spcPts val="0"/>
                        </a:spcAft>
                      </a:pPr>
                      <a:r>
                        <a:rPr lang="pl-PL" sz="1200" b="1" kern="1200" dirty="0">
                          <a:solidFill>
                            <a:schemeClr val="accent1">
                              <a:lumMod val="50000"/>
                            </a:schemeClr>
                          </a:solidFill>
                          <a:effectLst/>
                          <a:latin typeface="+mn-lt"/>
                          <a:ea typeface="+mn-ea"/>
                          <a:cs typeface="+mn-cs"/>
                        </a:rPr>
                        <a:t>Osiągnięto</a:t>
                      </a:r>
                      <a:r>
                        <a:rPr lang="pl-PL" sz="1200" b="0" kern="1200" dirty="0">
                          <a:solidFill>
                            <a:schemeClr val="accent1">
                              <a:lumMod val="50000"/>
                            </a:schemeClr>
                          </a:solidFill>
                          <a:effectLst/>
                          <a:latin typeface="+mn-lt"/>
                          <a:ea typeface="+mn-ea"/>
                          <a:cs typeface="+mn-cs"/>
                        </a:rPr>
                        <a:t> - opóźnienia spowodowane były sytuacją epidemiczną i związaną z nią koniecznością pracy zdalnej, co miało istotny wpływ na wydłużenie prac nad aplikacją mobilną</a:t>
                      </a:r>
                      <a:r>
                        <a:rPr lang="pl-PL" sz="1300" b="0" dirty="0">
                          <a:solidFill>
                            <a:schemeClr val="accent1">
                              <a:lumMod val="50000"/>
                            </a:schemeClr>
                          </a:solidFill>
                          <a:effectLst/>
                        </a:rPr>
                        <a:t>. </a:t>
                      </a:r>
                      <a:endParaRPr lang="pl-PL" sz="13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507094469"/>
                  </a:ext>
                </a:extLst>
              </a:tr>
              <a:tr h="349037">
                <a:tc>
                  <a:txBody>
                    <a:bodyPr/>
                    <a:lstStyle/>
                    <a:p>
                      <a:pPr>
                        <a:lnSpc>
                          <a:spcPct val="107000"/>
                        </a:lnSpc>
                        <a:spcAft>
                          <a:spcPts val="0"/>
                        </a:spcAft>
                      </a:pP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Zakończenie procesu szkoleń dla użytkowników systemu </a:t>
                      </a:r>
                      <a:r>
                        <a:rPr lang="pl-PL" sz="1200" b="0" kern="1200" dirty="0" err="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AMUNATCOLL</a:t>
                      </a: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IT</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08-2020</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01-2021</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pl-PL" sz="1200" b="1" dirty="0">
                          <a:solidFill>
                            <a:schemeClr val="accent1">
                              <a:lumMod val="50000"/>
                            </a:schemeClr>
                          </a:solidFill>
                          <a:effectLst/>
                        </a:rPr>
                        <a:t>Osiągnięto  </a:t>
                      </a:r>
                      <a:r>
                        <a:rPr lang="pl-PL" sz="1200" b="0" dirty="0">
                          <a:solidFill>
                            <a:schemeClr val="accent1">
                              <a:lumMod val="50000"/>
                            </a:schemeClr>
                          </a:solidFill>
                          <a:effectLst/>
                        </a:rPr>
                        <a:t>- opóźnienie związane było ze zmianą formy organizacji szkoleń ze stacjonarnej na szkolenie </a:t>
                      </a:r>
                      <a:r>
                        <a:rPr lang="pl-PL" sz="1200" b="0" dirty="0" smtClean="0">
                          <a:solidFill>
                            <a:schemeClr val="accent1">
                              <a:lumMod val="50000"/>
                            </a:schemeClr>
                          </a:solidFill>
                          <a:effectLst/>
                        </a:rPr>
                        <a:t>on-line.</a:t>
                      </a:r>
                      <a:endParaRPr lang="pl-PL" sz="1200" b="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11291812"/>
                  </a:ext>
                </a:extLst>
              </a:tr>
              <a:tr h="523556">
                <a:tc>
                  <a:txBody>
                    <a:bodyPr/>
                    <a:lstStyle/>
                    <a:p>
                      <a:pPr>
                        <a:lnSpc>
                          <a:spcPct val="107000"/>
                        </a:lnSpc>
                        <a:spcAft>
                          <a:spcPts val="0"/>
                        </a:spcAft>
                      </a:pP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Osiągnięcie pełnego zakładanego poziomu </a:t>
                      </a:r>
                      <a:r>
                        <a:rPr lang="pl-PL" sz="1200" b="0" kern="1200" dirty="0" err="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zdigitalizowania</a:t>
                      </a: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zasobów: botanicznych, mikologicznych i zoologicznych</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10-2021</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10-2021</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endParaRPr lang="pl-PL" sz="1200" b="1" dirty="0">
                        <a:solidFill>
                          <a:schemeClr val="accent1">
                            <a:lumMod val="50000"/>
                          </a:schemeClr>
                        </a:solidFill>
                        <a:effectLst/>
                      </a:endParaRPr>
                    </a:p>
                    <a:p>
                      <a:pPr>
                        <a:lnSpc>
                          <a:spcPct val="107000"/>
                        </a:lnSpc>
                        <a:spcAft>
                          <a:spcPts val="0"/>
                        </a:spcAft>
                      </a:pPr>
                      <a:r>
                        <a:rPr lang="pl-PL" sz="1200" b="1" dirty="0">
                          <a:solidFill>
                            <a:schemeClr val="accent1">
                              <a:lumMod val="50000"/>
                            </a:schemeClr>
                          </a:solidFill>
                          <a:effectLst/>
                        </a:rPr>
                        <a:t>Osiągnięto</a:t>
                      </a:r>
                    </a:p>
                    <a:p>
                      <a:pPr>
                        <a:lnSpc>
                          <a:spcPct val="107000"/>
                        </a:lnSpc>
                        <a:spcAft>
                          <a:spcPts val="0"/>
                        </a:spcAft>
                      </a:pPr>
                      <a:endParaRPr lang="pl-PL" sz="12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619" marR="556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669943331"/>
                  </a:ext>
                </a:extLst>
              </a:tr>
              <a:tr h="523556">
                <a:tc>
                  <a:txBody>
                    <a:bodyPr/>
                    <a:lstStyle/>
                    <a:p>
                      <a:pPr>
                        <a:lnSpc>
                          <a:spcPct val="107000"/>
                        </a:lnSpc>
                        <a:spcAft>
                          <a:spcPts val="0"/>
                        </a:spcAft>
                      </a:pP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Zakończenie działań informacyjno-promocyjnych, upowszechniających wiedzę o systemie </a:t>
                      </a:r>
                      <a:r>
                        <a:rPr lang="pl-PL" sz="1200" b="0" kern="1200" dirty="0" err="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AMUNATCOLL</a:t>
                      </a:r>
                      <a:r>
                        <a:rPr lang="pl-PL" sz="1200" b="0" kern="1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IT</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10-2021</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lnSpc>
                          <a:spcPct val="107000"/>
                        </a:lnSpc>
                        <a:spcAft>
                          <a:spcPts val="0"/>
                        </a:spcAft>
                      </a:pPr>
                      <a:r>
                        <a:rPr lang="pl-PL" sz="1200" kern="1200" dirty="0">
                          <a:solidFill>
                            <a:schemeClr val="accent1">
                              <a:lumMod val="50000"/>
                            </a:schemeClr>
                          </a:solidFill>
                          <a:effectLst/>
                          <a:latin typeface="+mn-lt"/>
                          <a:ea typeface="+mn-ea"/>
                          <a:cs typeface="+mn-cs"/>
                        </a:rPr>
                        <a:t>10-2021</a:t>
                      </a:r>
                    </a:p>
                  </a:txBody>
                  <a:tcPr marL="55619" marR="556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endParaRPr lang="pl-PL" sz="1200" b="1" dirty="0">
                        <a:solidFill>
                          <a:schemeClr val="accent1">
                            <a:lumMod val="50000"/>
                          </a:schemeClr>
                        </a:solidFill>
                        <a:effectLst/>
                      </a:endParaRPr>
                    </a:p>
                    <a:p>
                      <a:pPr>
                        <a:lnSpc>
                          <a:spcPct val="107000"/>
                        </a:lnSpc>
                        <a:spcAft>
                          <a:spcPts val="0"/>
                        </a:spcAft>
                      </a:pPr>
                      <a:r>
                        <a:rPr lang="pl-PL" sz="1200" b="1" dirty="0">
                          <a:solidFill>
                            <a:schemeClr val="accent1">
                              <a:lumMod val="50000"/>
                            </a:schemeClr>
                          </a:solidFill>
                          <a:effectLst/>
                        </a:rPr>
                        <a:t>Osiągnięto</a:t>
                      </a:r>
                    </a:p>
                  </a:txBody>
                  <a:tcPr marL="55619" marR="5561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543224384"/>
                  </a:ext>
                </a:extLst>
              </a:tr>
            </a:tbl>
          </a:graphicData>
        </a:graphic>
      </p:graphicFrame>
      <p:pic>
        <p:nvPicPr>
          <p:cNvPr id="5" name="Obraz 4"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3638851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806695" y="1211719"/>
            <a:ext cx="8509677" cy="750596"/>
          </a:xfrm>
        </p:spPr>
        <p:txBody>
          <a:bodyPr>
            <a:noAutofit/>
          </a:bodyPr>
          <a:lstStyle/>
          <a:p>
            <a:pPr>
              <a:spcAft>
                <a:spcPts val="1200"/>
              </a:spcAft>
            </a:pPr>
            <a:r>
              <a:rPr lang="pl-PL" sz="3600" b="1" dirty="0">
                <a:solidFill>
                  <a:srgbClr val="002060"/>
                </a:solidFill>
                <a:cs typeface="Times New Roman" pitchFamily="18" charset="0"/>
              </a:rPr>
              <a:t>PRODUKTY PROJEKTU</a:t>
            </a:r>
          </a:p>
        </p:txBody>
      </p:sp>
      <p:graphicFrame>
        <p:nvGraphicFramePr>
          <p:cNvPr id="11" name="Tabela 10"/>
          <p:cNvGraphicFramePr>
            <a:graphicFrameLocks noGrp="1"/>
          </p:cNvGraphicFramePr>
          <p:nvPr>
            <p:extLst>
              <p:ext uri="{D42A27DB-BD31-4B8C-83A1-F6EECF244321}">
                <p14:modId xmlns:p14="http://schemas.microsoft.com/office/powerpoint/2010/main" val="283322760"/>
              </p:ext>
            </p:extLst>
          </p:nvPr>
        </p:nvGraphicFramePr>
        <p:xfrm>
          <a:off x="332509" y="1962315"/>
          <a:ext cx="11222182" cy="3734283"/>
        </p:xfrm>
        <a:graphic>
          <a:graphicData uri="http://schemas.openxmlformats.org/drawingml/2006/table">
            <a:tbl>
              <a:tblPr firstRow="1" firstCol="1" bandRow="1">
                <a:tableStyleId>{5C22544A-7EE6-4342-B048-85BDC9FD1C3A}</a:tableStyleId>
              </a:tblPr>
              <a:tblGrid>
                <a:gridCol w="7483853">
                  <a:extLst>
                    <a:ext uri="{9D8B030D-6E8A-4147-A177-3AD203B41FA5}">
                      <a16:colId xmlns:a16="http://schemas.microsoft.com/office/drawing/2014/main" xmlns="" val="20000"/>
                    </a:ext>
                  </a:extLst>
                </a:gridCol>
                <a:gridCol w="1259731">
                  <a:extLst>
                    <a:ext uri="{9D8B030D-6E8A-4147-A177-3AD203B41FA5}">
                      <a16:colId xmlns:a16="http://schemas.microsoft.com/office/drawing/2014/main" xmlns="" val="20001"/>
                    </a:ext>
                  </a:extLst>
                </a:gridCol>
                <a:gridCol w="1335322">
                  <a:extLst>
                    <a:ext uri="{9D8B030D-6E8A-4147-A177-3AD203B41FA5}">
                      <a16:colId xmlns:a16="http://schemas.microsoft.com/office/drawing/2014/main" xmlns="" val="20002"/>
                    </a:ext>
                  </a:extLst>
                </a:gridCol>
                <a:gridCol w="1143276">
                  <a:extLst>
                    <a:ext uri="{9D8B030D-6E8A-4147-A177-3AD203B41FA5}">
                      <a16:colId xmlns:a16="http://schemas.microsoft.com/office/drawing/2014/main" xmlns="" val="20003"/>
                    </a:ext>
                  </a:extLst>
                </a:gridCol>
              </a:tblGrid>
              <a:tr h="972661">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494024">
                <a:tc>
                  <a:txBody>
                    <a:bodyPr/>
                    <a:lstStyle/>
                    <a:p>
                      <a:pPr>
                        <a:lnSpc>
                          <a:spcPct val="100000"/>
                        </a:lnSpc>
                        <a:spcAft>
                          <a:spcPts val="0"/>
                        </a:spcAft>
                      </a:pPr>
                      <a:r>
                        <a:rPr lang="pl-PL" sz="1400" b="1" i="0" dirty="0">
                          <a:solidFill>
                            <a:srgbClr val="002060"/>
                          </a:solidFill>
                          <a:effectLst/>
                        </a:rPr>
                        <a:t>System AMUNATCOLL IT - portal i aplikacja mobilna</a:t>
                      </a:r>
                      <a:endParaRPr lang="pl-PL" sz="1400" b="1"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0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527538">
                <a:tc>
                  <a:txBody>
                    <a:bodyPr/>
                    <a:lstStyle/>
                    <a:p>
                      <a:pPr>
                        <a:lnSpc>
                          <a:spcPct val="100000"/>
                        </a:lnSpc>
                        <a:spcAft>
                          <a:spcPts val="0"/>
                        </a:spcAft>
                      </a:pP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Zdigitalizowane</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dane o okazach i obserwacjach terenowych</a:t>
                      </a:r>
                      <a:r>
                        <a:rPr lang="pl-PL" sz="14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kolekcji</a:t>
                      </a:r>
                      <a:r>
                        <a:rPr lang="pl-PL" sz="14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botanicznej (glony i rośliny)</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0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580147669"/>
                  </a:ext>
                </a:extLst>
              </a:tr>
              <a:tr h="527539">
                <a:tc>
                  <a:txBody>
                    <a:bodyPr/>
                    <a:lstStyle/>
                    <a:p>
                      <a:pPr>
                        <a:lnSpc>
                          <a:spcPct val="100000"/>
                        </a:lnSpc>
                        <a:spcAft>
                          <a:spcPts val="0"/>
                        </a:spcAft>
                      </a:pP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Zdigitalizowane</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dane o okazach i obserwacjach terenowych</a:t>
                      </a:r>
                      <a:r>
                        <a:rPr lang="pl-PL" sz="14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kolekcji</a:t>
                      </a:r>
                      <a:r>
                        <a:rPr lang="pl-PL" sz="14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mykologicznej</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(grzyby i porosty)</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0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553915">
                <a:tc>
                  <a:txBody>
                    <a:bodyPr/>
                    <a:lstStyle/>
                    <a:p>
                      <a:pPr>
                        <a:lnSpc>
                          <a:spcPct val="100000"/>
                        </a:lnSpc>
                        <a:spcAft>
                          <a:spcPts val="0"/>
                        </a:spcAft>
                      </a:pP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Zdigitalizowane</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dane o okazach i obserwacjach terenowych</a:t>
                      </a:r>
                      <a:r>
                        <a:rPr lang="pl-PL" sz="14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kolekcji</a:t>
                      </a:r>
                      <a:r>
                        <a:rPr lang="pl-PL" sz="14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zoologicznej (zwierzęta)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0000"/>
                        </a:lnSpc>
                        <a:spcAft>
                          <a:spcPts val="0"/>
                        </a:spcAft>
                      </a:pPr>
                      <a:endParaRPr lang="pl-PL" sz="105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658606">
                <a:tc>
                  <a:txBody>
                    <a:bodyPr/>
                    <a:lstStyle/>
                    <a:p>
                      <a:pPr>
                        <a:lnSpc>
                          <a:spcPct val="100000"/>
                        </a:lnSpc>
                        <a:spcAft>
                          <a:spcPts val="0"/>
                        </a:spcAft>
                      </a:pP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Interfejs programistyczny (API) wykorzystujący serwis „</a:t>
                      </a: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BioCASe</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Provider Software" (BPS), zgodny </a:t>
                      </a:r>
                      <a:r>
                        <a:rPr lang="pl-PL" sz="1400" i="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z </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Biological</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Collection Access Service" (</a:t>
                      </a:r>
                      <a:r>
                        <a:rPr lang="pl-PL" sz="14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Bio-CASe</a:t>
                      </a:r>
                      <a:r>
                        <a:rPr lang="pl-PL" sz="14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spcAft>
                          <a:spcPts val="0"/>
                        </a:spcAft>
                      </a:pPr>
                      <a:r>
                        <a:rPr lang="pl-PL" sz="1200" i="1" kern="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2021-10-29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0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209932972"/>
                  </a:ext>
                </a:extLst>
              </a:tr>
            </a:tbl>
          </a:graphicData>
        </a:graphic>
      </p:graphicFrame>
      <p:pic>
        <p:nvPicPr>
          <p:cNvPr id="5" name="Obraz 4"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1925160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Podtytuł 2">
            <a:extLst>
              <a:ext uri="{FF2B5EF4-FFF2-40B4-BE49-F238E27FC236}">
                <a16:creationId xmlns:a16="http://schemas.microsoft.com/office/drawing/2014/main" xmlns="" id="{D8270C1C-8D31-4A46-AAA1-E8D0B917D405}"/>
              </a:ext>
            </a:extLst>
          </p:cNvPr>
          <p:cNvSpPr>
            <a:spLocks noGrp="1"/>
          </p:cNvSpPr>
          <p:nvPr>
            <p:ph type="subTitle" idx="1"/>
          </p:nvPr>
        </p:nvSpPr>
        <p:spPr>
          <a:xfrm>
            <a:off x="0" y="1147040"/>
            <a:ext cx="12192000" cy="594267"/>
          </a:xfrm>
        </p:spPr>
        <p:txBody>
          <a:bodyPr>
            <a:noAutofit/>
          </a:bodyPr>
          <a:lstStyle/>
          <a:p>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interoperacyjność (widok kooperacji aplikacji)</a:t>
            </a:r>
            <a:endParaRPr lang="pl-PL" dirty="0"/>
          </a:p>
        </p:txBody>
      </p:sp>
      <p:grpSp>
        <p:nvGrpSpPr>
          <p:cNvPr id="8" name="Grupa 7">
            <a:extLst>
              <a:ext uri="{FF2B5EF4-FFF2-40B4-BE49-F238E27FC236}">
                <a16:creationId xmlns:a16="http://schemas.microsoft.com/office/drawing/2014/main" xmlns="" id="{8E4F3EDA-C90F-4996-B567-A0480C8224DE}"/>
              </a:ext>
            </a:extLst>
          </p:cNvPr>
          <p:cNvGrpSpPr/>
          <p:nvPr/>
        </p:nvGrpSpPr>
        <p:grpSpPr>
          <a:xfrm>
            <a:off x="517252" y="2012562"/>
            <a:ext cx="9377246" cy="3741257"/>
            <a:chOff x="412658" y="1760223"/>
            <a:chExt cx="10198758" cy="4793419"/>
          </a:xfrm>
        </p:grpSpPr>
        <p:sp>
          <p:nvSpPr>
            <p:cNvPr id="10" name="Prostokąt 9">
              <a:extLst>
                <a:ext uri="{FF2B5EF4-FFF2-40B4-BE49-F238E27FC236}">
                  <a16:creationId xmlns:a16="http://schemas.microsoft.com/office/drawing/2014/main" xmlns="" id="{E9F16489-1077-4335-92FF-4BF33BA2C184}"/>
                </a:ext>
              </a:extLst>
            </p:cNvPr>
            <p:cNvSpPr/>
            <p:nvPr/>
          </p:nvSpPr>
          <p:spPr>
            <a:xfrm>
              <a:off x="10467400" y="5583898"/>
              <a:ext cx="144016" cy="144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rostokąt 11">
              <a:extLst>
                <a:ext uri="{FF2B5EF4-FFF2-40B4-BE49-F238E27FC236}">
                  <a16:creationId xmlns:a16="http://schemas.microsoft.com/office/drawing/2014/main" xmlns="" id="{A63B75DD-BD9B-43F2-B56E-A4375B8F95FA}"/>
                </a:ext>
              </a:extLst>
            </p:cNvPr>
            <p:cNvSpPr/>
            <p:nvPr/>
          </p:nvSpPr>
          <p:spPr>
            <a:xfrm>
              <a:off x="10467400" y="5772954"/>
              <a:ext cx="144016" cy="144000"/>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3" name="Prostokąt 12">
              <a:extLst>
                <a:ext uri="{FF2B5EF4-FFF2-40B4-BE49-F238E27FC236}">
                  <a16:creationId xmlns:a16="http://schemas.microsoft.com/office/drawing/2014/main" xmlns="" id="{1084EC90-F004-4D67-AF54-D26EDB5F13F8}"/>
                </a:ext>
              </a:extLst>
            </p:cNvPr>
            <p:cNvSpPr/>
            <p:nvPr/>
          </p:nvSpPr>
          <p:spPr>
            <a:xfrm>
              <a:off x="10467400" y="5960154"/>
              <a:ext cx="144016" cy="144000"/>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Prostokąt 13">
              <a:extLst>
                <a:ext uri="{FF2B5EF4-FFF2-40B4-BE49-F238E27FC236}">
                  <a16:creationId xmlns:a16="http://schemas.microsoft.com/office/drawing/2014/main" xmlns="" id="{72A6F5BD-1BB9-4DF2-9CA3-582B43180C8D}"/>
                </a:ext>
              </a:extLst>
            </p:cNvPr>
            <p:cNvSpPr/>
            <p:nvPr/>
          </p:nvSpPr>
          <p:spPr>
            <a:xfrm>
              <a:off x="5278423" y="1760223"/>
              <a:ext cx="3212256" cy="1131471"/>
            </a:xfrm>
            <a:prstGeom prst="rect">
              <a:avLst/>
            </a:prstGeom>
            <a:noFill/>
            <a:ln w="19050">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accent1">
                      <a:lumMod val="50000"/>
                    </a:schemeClr>
                  </a:solidFill>
                </a:rPr>
                <a:t>System </a:t>
              </a:r>
              <a:r>
                <a:rPr lang="pl-PL" b="1" dirty="0" err="1">
                  <a:solidFill>
                    <a:schemeClr val="accent1">
                      <a:lumMod val="50000"/>
                    </a:schemeClr>
                  </a:solidFill>
                </a:rPr>
                <a:t>AMUNATCOLL</a:t>
              </a:r>
              <a:r>
                <a:rPr lang="pl-PL" b="1" dirty="0">
                  <a:solidFill>
                    <a:schemeClr val="accent1">
                      <a:lumMod val="50000"/>
                    </a:schemeClr>
                  </a:solidFill>
                </a:rPr>
                <a:t> IT </a:t>
              </a:r>
            </a:p>
            <a:p>
              <a:pPr marL="285750" indent="-285750" algn="ctr">
                <a:buFontTx/>
                <a:buChar char="-"/>
              </a:pPr>
              <a:r>
                <a:rPr lang="pl-PL" b="1" dirty="0">
                  <a:solidFill>
                    <a:schemeClr val="accent1">
                      <a:lumMod val="50000"/>
                    </a:schemeClr>
                  </a:solidFill>
                </a:rPr>
                <a:t>portal i aplikacja mobilna</a:t>
              </a:r>
              <a:endParaRPr lang="en-US" b="1" dirty="0">
                <a:solidFill>
                  <a:schemeClr val="accent1">
                    <a:lumMod val="50000"/>
                  </a:schemeClr>
                </a:solidFill>
              </a:endParaRPr>
            </a:p>
          </p:txBody>
        </p:sp>
        <p:sp>
          <p:nvSpPr>
            <p:cNvPr id="15" name="Prostokąt 14">
              <a:extLst>
                <a:ext uri="{FF2B5EF4-FFF2-40B4-BE49-F238E27FC236}">
                  <a16:creationId xmlns:a16="http://schemas.microsoft.com/office/drawing/2014/main" xmlns="" id="{CA3BAB13-1146-4878-8F54-B86A61973AE8}"/>
                </a:ext>
              </a:extLst>
            </p:cNvPr>
            <p:cNvSpPr/>
            <p:nvPr/>
          </p:nvSpPr>
          <p:spPr>
            <a:xfrm>
              <a:off x="5278424" y="4819684"/>
              <a:ext cx="3212255" cy="1733958"/>
            </a:xfrm>
            <a:prstGeom prst="rect">
              <a:avLst/>
            </a:prstGeom>
            <a:noFill/>
            <a:ln w="19050">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1">
                      <a:lumMod val="50000"/>
                    </a:schemeClr>
                  </a:solidFill>
                </a:rPr>
                <a:t>Z</a:t>
              </a:r>
              <a:r>
                <a:rPr lang="pl-PL" b="1" dirty="0" err="1">
                  <a:solidFill>
                    <a:schemeClr val="accent1">
                      <a:lumMod val="50000"/>
                    </a:schemeClr>
                  </a:solidFill>
                </a:rPr>
                <a:t>digitalizowane</a:t>
              </a:r>
              <a:r>
                <a:rPr lang="pl-PL" b="1" dirty="0">
                  <a:solidFill>
                    <a:schemeClr val="accent1">
                      <a:lumMod val="50000"/>
                    </a:schemeClr>
                  </a:solidFill>
                </a:rPr>
                <a:t> kolekcje (botaniczna, </a:t>
              </a:r>
              <a:r>
                <a:rPr lang="pl-PL" b="1" dirty="0" err="1">
                  <a:solidFill>
                    <a:schemeClr val="accent1">
                      <a:lumMod val="50000"/>
                    </a:schemeClr>
                  </a:solidFill>
                </a:rPr>
                <a:t>mykologiczna</a:t>
              </a:r>
              <a:r>
                <a:rPr lang="pl-PL" b="1" dirty="0">
                  <a:solidFill>
                    <a:schemeClr val="accent1">
                      <a:lumMod val="50000"/>
                    </a:schemeClr>
                  </a:solidFill>
                </a:rPr>
                <a:t>, zoologiczna)</a:t>
              </a:r>
              <a:r>
                <a:rPr lang="en-US" b="1" dirty="0">
                  <a:solidFill>
                    <a:schemeClr val="accent1">
                      <a:lumMod val="50000"/>
                    </a:schemeClr>
                  </a:solidFill>
                </a:rPr>
                <a:t> </a:t>
              </a:r>
              <a:r>
                <a:rPr lang="en-US" b="1" dirty="0" err="1">
                  <a:solidFill>
                    <a:schemeClr val="accent1">
                      <a:lumMod val="50000"/>
                    </a:schemeClr>
                  </a:solidFill>
                </a:rPr>
                <a:t>zlokalizowane</a:t>
              </a:r>
              <a:r>
                <a:rPr lang="en-US" b="1" dirty="0">
                  <a:solidFill>
                    <a:schemeClr val="accent1">
                      <a:lumMod val="50000"/>
                    </a:schemeClr>
                  </a:solidFill>
                </a:rPr>
                <a:t> w</a:t>
              </a:r>
              <a:r>
                <a:rPr lang="pl-PL" b="1" dirty="0">
                  <a:solidFill>
                    <a:schemeClr val="accent1">
                      <a:lumMod val="50000"/>
                    </a:schemeClr>
                  </a:solidFill>
                </a:rPr>
                <a:t> </a:t>
              </a:r>
              <a:r>
                <a:rPr lang="pl-PL" b="1" dirty="0" err="1">
                  <a:solidFill>
                    <a:schemeClr val="accent1">
                      <a:lumMod val="50000"/>
                    </a:schemeClr>
                  </a:solidFill>
                </a:rPr>
                <a:t>przestrze</a:t>
              </a:r>
              <a:r>
                <a:rPr lang="en-US" b="1" dirty="0" err="1">
                  <a:solidFill>
                    <a:schemeClr val="accent1">
                      <a:lumMod val="50000"/>
                    </a:schemeClr>
                  </a:solidFill>
                </a:rPr>
                <a:t>ni</a:t>
              </a:r>
              <a:r>
                <a:rPr lang="pl-PL" b="1" dirty="0">
                  <a:solidFill>
                    <a:schemeClr val="accent1">
                      <a:lumMod val="50000"/>
                    </a:schemeClr>
                  </a:solidFill>
                </a:rPr>
                <a:t> składowania danych</a:t>
              </a:r>
              <a:endParaRPr lang="en-US" b="1" dirty="0">
                <a:solidFill>
                  <a:schemeClr val="accent1">
                    <a:lumMod val="50000"/>
                  </a:schemeClr>
                </a:solidFill>
              </a:endParaRPr>
            </a:p>
          </p:txBody>
        </p:sp>
        <p:sp>
          <p:nvSpPr>
            <p:cNvPr id="16" name="Prostokąt 15">
              <a:extLst>
                <a:ext uri="{FF2B5EF4-FFF2-40B4-BE49-F238E27FC236}">
                  <a16:creationId xmlns:a16="http://schemas.microsoft.com/office/drawing/2014/main" xmlns="" id="{BEC9891F-A94C-48E7-AF89-BECA3F34B5F9}"/>
                </a:ext>
              </a:extLst>
            </p:cNvPr>
            <p:cNvSpPr/>
            <p:nvPr/>
          </p:nvSpPr>
          <p:spPr>
            <a:xfrm>
              <a:off x="412658" y="3271888"/>
              <a:ext cx="2745600" cy="1131471"/>
            </a:xfrm>
            <a:prstGeom prst="rect">
              <a:avLst/>
            </a:prstGeom>
            <a:solidFill>
              <a:srgbClr val="FF33CC"/>
            </a:solidFill>
            <a:ln>
              <a:solidFill>
                <a:srgbClr val="FF33CC"/>
              </a:solidFill>
            </a:ln>
          </p:spPr>
          <p:style>
            <a:lnRef idx="2">
              <a:schemeClr val="accent1"/>
            </a:lnRef>
            <a:fillRef idx="1">
              <a:schemeClr val="lt1"/>
            </a:fillRef>
            <a:effectRef idx="0">
              <a:schemeClr val="accent1"/>
            </a:effectRef>
            <a:fontRef idx="minor">
              <a:schemeClr val="dk1"/>
            </a:fontRef>
          </p:style>
          <p:txBody>
            <a:bodyPr rtlCol="0" anchor="ctr"/>
            <a:lstStyle/>
            <a:p>
              <a:pPr algn="ctr">
                <a:lnSpc>
                  <a:spcPct val="107000"/>
                </a:lnSpc>
              </a:pPr>
              <a:r>
                <a:rPr lang="en-US" b="1" dirty="0">
                  <a:solidFill>
                    <a:schemeClr val="accent1">
                      <a:lumMod val="50000"/>
                    </a:schemeClr>
                  </a:solidFill>
                </a:rPr>
                <a:t>Global Biodiversity Information Facility (GBIF)</a:t>
              </a:r>
            </a:p>
          </p:txBody>
        </p:sp>
        <p:cxnSp>
          <p:nvCxnSpPr>
            <p:cNvPr id="17" name="Łącznik prosty ze strzałką 16">
              <a:extLst>
                <a:ext uri="{FF2B5EF4-FFF2-40B4-BE49-F238E27FC236}">
                  <a16:creationId xmlns:a16="http://schemas.microsoft.com/office/drawing/2014/main" xmlns="" id="{BBCDE23F-D7C5-4A75-8F52-236CB7D4B7F6}"/>
                </a:ext>
              </a:extLst>
            </p:cNvPr>
            <p:cNvCxnSpPr>
              <a:cxnSpLocks/>
              <a:stCxn id="19" idx="1"/>
              <a:endCxn id="16" idx="3"/>
            </p:cNvCxnSpPr>
            <p:nvPr/>
          </p:nvCxnSpPr>
          <p:spPr>
            <a:xfrm flipH="1" flipV="1">
              <a:off x="3158258" y="3837624"/>
              <a:ext cx="2120166" cy="18211"/>
            </a:xfrm>
            <a:prstGeom prst="straightConnector1">
              <a:avLst/>
            </a:prstGeom>
            <a:ln>
              <a:solidFill>
                <a:srgbClr val="0070C0"/>
              </a:solidFill>
              <a:tailEnd type="triangle"/>
            </a:ln>
          </p:spPr>
          <p:style>
            <a:lnRef idx="3">
              <a:schemeClr val="accent1"/>
            </a:lnRef>
            <a:fillRef idx="0">
              <a:schemeClr val="accent1"/>
            </a:fillRef>
            <a:effectRef idx="2">
              <a:schemeClr val="accent1"/>
            </a:effectRef>
            <a:fontRef idx="minor">
              <a:schemeClr val="tx1"/>
            </a:fontRef>
          </p:style>
        </p:cxnSp>
        <p:cxnSp>
          <p:nvCxnSpPr>
            <p:cNvPr id="18" name="Łącznik prosty ze strzałką 17">
              <a:extLst>
                <a:ext uri="{FF2B5EF4-FFF2-40B4-BE49-F238E27FC236}">
                  <a16:creationId xmlns:a16="http://schemas.microsoft.com/office/drawing/2014/main" xmlns="" id="{CFC4E1AA-641B-491C-ADC2-23DAFF13DED0}"/>
                </a:ext>
              </a:extLst>
            </p:cNvPr>
            <p:cNvCxnSpPr>
              <a:cxnSpLocks/>
              <a:stCxn id="15" idx="0"/>
              <a:endCxn id="19" idx="2"/>
            </p:cNvCxnSpPr>
            <p:nvPr/>
          </p:nvCxnSpPr>
          <p:spPr>
            <a:xfrm flipV="1">
              <a:off x="6884552" y="4421570"/>
              <a:ext cx="0" cy="398113"/>
            </a:xfrm>
            <a:prstGeom prst="straightConnector1">
              <a:avLst/>
            </a:prstGeom>
            <a:ln>
              <a:solidFill>
                <a:srgbClr val="0070C0"/>
              </a:solidFill>
              <a:headEnd type="arrow" w="med" len="med"/>
              <a:tailEnd type="arrow" w="med" len="med"/>
            </a:ln>
          </p:spPr>
          <p:style>
            <a:lnRef idx="3">
              <a:schemeClr val="accent1"/>
            </a:lnRef>
            <a:fillRef idx="0">
              <a:schemeClr val="accent1"/>
            </a:fillRef>
            <a:effectRef idx="2">
              <a:schemeClr val="accent1"/>
            </a:effectRef>
            <a:fontRef idx="minor">
              <a:schemeClr val="tx1"/>
            </a:fontRef>
          </p:style>
        </p:cxnSp>
        <p:sp>
          <p:nvSpPr>
            <p:cNvPr id="19" name="Prostokąt 46">
              <a:extLst>
                <a:ext uri="{FF2B5EF4-FFF2-40B4-BE49-F238E27FC236}">
                  <a16:creationId xmlns:a16="http://schemas.microsoft.com/office/drawing/2014/main" xmlns="" id="{3FF2978E-880A-4738-B6E5-23CE00A26BAD}"/>
                </a:ext>
              </a:extLst>
            </p:cNvPr>
            <p:cNvSpPr/>
            <p:nvPr/>
          </p:nvSpPr>
          <p:spPr>
            <a:xfrm>
              <a:off x="5278424" y="3290099"/>
              <a:ext cx="3212256" cy="1131471"/>
            </a:xfrm>
            <a:prstGeom prst="rect">
              <a:avLst/>
            </a:prstGeom>
            <a:noFill/>
            <a:ln w="19050">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Interfejs programistyczny (API)</a:t>
              </a:r>
              <a:endParaRPr lang="en-US"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gn="ctr"/>
              <a:r>
                <a:rPr lang="en-US" sz="1600" i="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KSIB - </a:t>
              </a:r>
              <a:r>
                <a:rPr lang="en-US" sz="1600" i="1" dirty="0" err="1">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serwis</a:t>
              </a:r>
              <a:r>
                <a:rPr lang="en-US" sz="1600" i="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600" i="1" dirty="0" err="1">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regionalny</a:t>
              </a:r>
              <a:endParaRPr lang="en-US" sz="1600" i="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cxnSp>
          <p:nvCxnSpPr>
            <p:cNvPr id="20" name="Łącznik prosty ze strzałką 93">
              <a:extLst>
                <a:ext uri="{FF2B5EF4-FFF2-40B4-BE49-F238E27FC236}">
                  <a16:creationId xmlns:a16="http://schemas.microsoft.com/office/drawing/2014/main" xmlns="" id="{9CFE9C66-93B9-4093-9CB4-87881C9DF15F}"/>
                </a:ext>
              </a:extLst>
            </p:cNvPr>
            <p:cNvCxnSpPr>
              <a:cxnSpLocks/>
              <a:endCxn id="14" idx="2"/>
            </p:cNvCxnSpPr>
            <p:nvPr/>
          </p:nvCxnSpPr>
          <p:spPr>
            <a:xfrm flipH="1" flipV="1">
              <a:off x="6884551" y="2891694"/>
              <a:ext cx="2" cy="398406"/>
            </a:xfrm>
            <a:prstGeom prst="straightConnector1">
              <a:avLst/>
            </a:prstGeom>
            <a:ln>
              <a:solidFill>
                <a:srgbClr val="0070C0"/>
              </a:solidFill>
              <a:headEnd type="arrow" w="med" len="med"/>
              <a:tailEnd type="arrow" w="med" len="med"/>
            </a:ln>
          </p:spPr>
          <p:style>
            <a:lnRef idx="3">
              <a:schemeClr val="accent1"/>
            </a:lnRef>
            <a:fillRef idx="0">
              <a:schemeClr val="accent1"/>
            </a:fillRef>
            <a:effectRef idx="2">
              <a:schemeClr val="accent1"/>
            </a:effectRef>
            <a:fontRef idx="minor">
              <a:schemeClr val="tx1"/>
            </a:fontRef>
          </p:style>
        </p:cxnSp>
        <p:sp>
          <p:nvSpPr>
            <p:cNvPr id="21" name="Prostokąt 88">
              <a:extLst>
                <a:ext uri="{FF2B5EF4-FFF2-40B4-BE49-F238E27FC236}">
                  <a16:creationId xmlns:a16="http://schemas.microsoft.com/office/drawing/2014/main" xmlns="" id="{B86EF139-FAA7-40EF-BF2D-91A4319B83C2}"/>
                </a:ext>
              </a:extLst>
            </p:cNvPr>
            <p:cNvSpPr/>
            <p:nvPr/>
          </p:nvSpPr>
          <p:spPr>
            <a:xfrm>
              <a:off x="412658" y="1760223"/>
              <a:ext cx="2745600" cy="1131471"/>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2060"/>
                  </a:solidFill>
                </a:rPr>
                <a:t>GDOŚ</a:t>
              </a:r>
            </a:p>
            <a:p>
              <a:pPr algn="ctr"/>
              <a:r>
                <a:rPr lang="en-US" b="1" dirty="0" err="1">
                  <a:solidFill>
                    <a:srgbClr val="002060"/>
                  </a:solidFill>
                </a:rPr>
                <a:t>Centralny</a:t>
              </a:r>
              <a:r>
                <a:rPr lang="en-US" b="1" dirty="0">
                  <a:solidFill>
                    <a:srgbClr val="002060"/>
                  </a:solidFill>
                </a:rPr>
                <a:t> </a:t>
              </a:r>
              <a:r>
                <a:rPr lang="en-US" b="1" dirty="0" err="1">
                  <a:solidFill>
                    <a:srgbClr val="002060"/>
                  </a:solidFill>
                </a:rPr>
                <a:t>Rejestr</a:t>
              </a:r>
              <a:r>
                <a:rPr lang="en-US" b="1" dirty="0">
                  <a:solidFill>
                    <a:srgbClr val="002060"/>
                  </a:solidFill>
                </a:rPr>
                <a:t> Form </a:t>
              </a:r>
              <a:r>
                <a:rPr lang="en-US" b="1" dirty="0" err="1">
                  <a:solidFill>
                    <a:srgbClr val="002060"/>
                  </a:solidFill>
                </a:rPr>
                <a:t>Ochrony</a:t>
              </a:r>
              <a:r>
                <a:rPr lang="en-US" b="1" dirty="0">
                  <a:solidFill>
                    <a:srgbClr val="002060"/>
                  </a:solidFill>
                </a:rPr>
                <a:t> </a:t>
              </a:r>
              <a:r>
                <a:rPr lang="en-US" b="1" dirty="0" err="1">
                  <a:solidFill>
                    <a:srgbClr val="002060"/>
                  </a:solidFill>
                </a:rPr>
                <a:t>Przyrody</a:t>
              </a:r>
              <a:endParaRPr lang="en-US" b="1" dirty="0">
                <a:solidFill>
                  <a:srgbClr val="002060"/>
                </a:solidFill>
              </a:endParaRPr>
            </a:p>
          </p:txBody>
        </p:sp>
        <p:cxnSp>
          <p:nvCxnSpPr>
            <p:cNvPr id="22" name="Łącznik prosty ze strzałką 91">
              <a:extLst>
                <a:ext uri="{FF2B5EF4-FFF2-40B4-BE49-F238E27FC236}">
                  <a16:creationId xmlns:a16="http://schemas.microsoft.com/office/drawing/2014/main" xmlns="" id="{7F9C9595-2FFA-41B4-B9FE-7F1370EA3F05}"/>
                </a:ext>
              </a:extLst>
            </p:cNvPr>
            <p:cNvCxnSpPr>
              <a:cxnSpLocks/>
            </p:cNvCxnSpPr>
            <p:nvPr/>
          </p:nvCxnSpPr>
          <p:spPr>
            <a:xfrm flipH="1" flipV="1">
              <a:off x="3158258" y="2377634"/>
              <a:ext cx="2120166" cy="18211"/>
            </a:xfrm>
            <a:prstGeom prst="straightConnector1">
              <a:avLst/>
            </a:prstGeom>
            <a:ln w="19050" cap="flat" cmpd="sng" algn="ctr">
              <a:solidFill>
                <a:srgbClr val="0070C0"/>
              </a:solidFill>
              <a:prstDash val="dash"/>
              <a:round/>
              <a:headEnd type="arrow" w="med" len="med"/>
              <a:tailEnd type="arrow" w="med" len="med"/>
            </a:ln>
          </p:spPr>
          <p:style>
            <a:lnRef idx="0">
              <a:scrgbClr r="0" g="0" b="0"/>
            </a:lnRef>
            <a:fillRef idx="0">
              <a:scrgbClr r="0" g="0" b="0"/>
            </a:fillRef>
            <a:effectRef idx="0">
              <a:scrgbClr r="0" g="0" b="0"/>
            </a:effectRef>
            <a:fontRef idx="minor">
              <a:schemeClr val="tx1"/>
            </a:fontRef>
          </p:style>
        </p:cxnSp>
      </p:grpSp>
      <p:sp>
        <p:nvSpPr>
          <p:cNvPr id="23" name="pole tekstowe 22">
            <a:extLst>
              <a:ext uri="{FF2B5EF4-FFF2-40B4-BE49-F238E27FC236}">
                <a16:creationId xmlns:a16="http://schemas.microsoft.com/office/drawing/2014/main" xmlns="" id="{BD2ED6AB-6BDA-49AD-AD81-E7E7EE85770E}"/>
              </a:ext>
            </a:extLst>
          </p:cNvPr>
          <p:cNvSpPr txBox="1"/>
          <p:nvPr/>
        </p:nvSpPr>
        <p:spPr>
          <a:xfrm>
            <a:off x="9828290" y="4527356"/>
            <a:ext cx="1777437" cy="1441805"/>
          </a:xfrm>
          <a:prstGeom prst="rect">
            <a:avLst/>
          </a:prstGeom>
          <a:noFill/>
        </p:spPr>
        <p:txBody>
          <a:bodyPr wrap="square" rtlCol="0">
            <a:spAutoFit/>
          </a:bodyPr>
          <a:lstStyle/>
          <a:p>
            <a:pPr>
              <a:lnSpc>
                <a:spcPct val="105000"/>
              </a:lnSpc>
            </a:pPr>
            <a:r>
              <a:rPr lang="pl-PL" sz="1200" dirty="0">
                <a:solidFill>
                  <a:schemeClr val="tx2"/>
                </a:solidFill>
              </a:rPr>
              <a:t>Oznaczenia powiązanych </a:t>
            </a:r>
          </a:p>
          <a:p>
            <a:pPr>
              <a:lnSpc>
                <a:spcPct val="105000"/>
              </a:lnSpc>
            </a:pPr>
            <a:r>
              <a:rPr lang="pl-PL" sz="1200" dirty="0">
                <a:solidFill>
                  <a:schemeClr val="tx2"/>
                </a:solidFill>
              </a:rPr>
              <a:t>systemów:</a:t>
            </a:r>
          </a:p>
          <a:p>
            <a:pPr>
              <a:lnSpc>
                <a:spcPct val="105000"/>
              </a:lnSpc>
            </a:pPr>
            <a:r>
              <a:rPr lang="pl-PL" sz="1200" dirty="0">
                <a:solidFill>
                  <a:schemeClr val="tx2"/>
                </a:solidFill>
              </a:rPr>
              <a:t>        planowany</a:t>
            </a:r>
          </a:p>
          <a:p>
            <a:pPr>
              <a:lnSpc>
                <a:spcPct val="105000"/>
              </a:lnSpc>
            </a:pPr>
            <a:r>
              <a:rPr lang="pl-PL" sz="1200" dirty="0">
                <a:solidFill>
                  <a:schemeClr val="tx2"/>
                </a:solidFill>
              </a:rPr>
              <a:t>        modyfikowany</a:t>
            </a:r>
          </a:p>
          <a:p>
            <a:pPr>
              <a:lnSpc>
                <a:spcPct val="105000"/>
              </a:lnSpc>
            </a:pPr>
            <a:r>
              <a:rPr lang="pl-PL" sz="1200" dirty="0">
                <a:solidFill>
                  <a:schemeClr val="tx2"/>
                </a:solidFill>
              </a:rPr>
              <a:t>        istniejący</a:t>
            </a:r>
          </a:p>
          <a:p>
            <a:pPr>
              <a:lnSpc>
                <a:spcPct val="105000"/>
              </a:lnSpc>
            </a:pPr>
            <a:r>
              <a:rPr lang="pl-PL" sz="1200" dirty="0">
                <a:solidFill>
                  <a:schemeClr val="tx2"/>
                </a:solidFill>
              </a:rPr>
              <a:t>dot. systemów własnych oraz innych jednostek</a:t>
            </a:r>
            <a:endParaRPr lang="pl-PL" dirty="0">
              <a:solidFill>
                <a:schemeClr val="tx2"/>
              </a:solidFill>
            </a:endParaRPr>
          </a:p>
        </p:txBody>
      </p:sp>
      <p:pic>
        <p:nvPicPr>
          <p:cNvPr id="25" name="Obraz 24"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20350292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41655" y="1188451"/>
            <a:ext cx="8509677" cy="750596"/>
          </a:xfrm>
        </p:spPr>
        <p:txBody>
          <a:bodyPr>
            <a:noAutofit/>
          </a:bodyPr>
          <a:lstStyle/>
          <a:p>
            <a:pPr>
              <a:spcAft>
                <a:spcPts val="1200"/>
              </a:spcAft>
            </a:pPr>
            <a:r>
              <a:rPr lang="pl-PL" sz="3600" b="1" dirty="0">
                <a:solidFill>
                  <a:srgbClr val="002060"/>
                </a:solidFill>
                <a:cs typeface="Times New Roman" pitchFamily="18" charset="0"/>
              </a:rPr>
              <a:t>WSKAŹNIKI EFEKTYWNOŚCI PROJEKTU</a:t>
            </a:r>
          </a:p>
        </p:txBody>
      </p:sp>
      <p:graphicFrame>
        <p:nvGraphicFramePr>
          <p:cNvPr id="6" name="Tabela 5"/>
          <p:cNvGraphicFramePr>
            <a:graphicFrameLocks noGrp="1"/>
          </p:cNvGraphicFramePr>
          <p:nvPr>
            <p:extLst>
              <p:ext uri="{D42A27DB-BD31-4B8C-83A1-F6EECF244321}">
                <p14:modId xmlns:p14="http://schemas.microsoft.com/office/powerpoint/2010/main" val="990438624"/>
              </p:ext>
            </p:extLst>
          </p:nvPr>
        </p:nvGraphicFramePr>
        <p:xfrm>
          <a:off x="488373" y="1741190"/>
          <a:ext cx="10983190" cy="3581990"/>
        </p:xfrm>
        <a:graphic>
          <a:graphicData uri="http://schemas.openxmlformats.org/drawingml/2006/table">
            <a:tbl>
              <a:tblPr firstRow="1" firstCol="1" bandRow="1">
                <a:tableStyleId>{5C22544A-7EE6-4342-B048-85BDC9FD1C3A}</a:tableStyleId>
              </a:tblPr>
              <a:tblGrid>
                <a:gridCol w="5107282">
                  <a:extLst>
                    <a:ext uri="{9D8B030D-6E8A-4147-A177-3AD203B41FA5}">
                      <a16:colId xmlns:a16="http://schemas.microsoft.com/office/drawing/2014/main" xmlns="" val="2192324837"/>
                    </a:ext>
                  </a:extLst>
                </a:gridCol>
                <a:gridCol w="999593">
                  <a:extLst>
                    <a:ext uri="{9D8B030D-6E8A-4147-A177-3AD203B41FA5}">
                      <a16:colId xmlns:a16="http://schemas.microsoft.com/office/drawing/2014/main" xmlns="" val="3892039910"/>
                    </a:ext>
                  </a:extLst>
                </a:gridCol>
                <a:gridCol w="1798187">
                  <a:extLst>
                    <a:ext uri="{9D8B030D-6E8A-4147-A177-3AD203B41FA5}">
                      <a16:colId xmlns:a16="http://schemas.microsoft.com/office/drawing/2014/main" xmlns="" val="703000517"/>
                    </a:ext>
                  </a:extLst>
                </a:gridCol>
                <a:gridCol w="3078128">
                  <a:extLst>
                    <a:ext uri="{9D8B030D-6E8A-4147-A177-3AD203B41FA5}">
                      <a16:colId xmlns:a16="http://schemas.microsoft.com/office/drawing/2014/main" xmlns="" val="3771616337"/>
                    </a:ext>
                  </a:extLst>
                </a:gridCol>
              </a:tblGrid>
              <a:tr h="635278">
                <a:tc>
                  <a:txBody>
                    <a:bodyPr/>
                    <a:lstStyle/>
                    <a:p>
                      <a:pPr algn="ctr">
                        <a:lnSpc>
                          <a:spcPct val="107000"/>
                        </a:lnSpc>
                        <a:spcAft>
                          <a:spcPts val="0"/>
                        </a:spcAft>
                      </a:pPr>
                      <a:r>
                        <a:rPr lang="pl-PL" sz="1200" b="1" kern="1200" dirty="0">
                          <a:solidFill>
                            <a:schemeClr val="lt1"/>
                          </a:solidFill>
                          <a:effectLst/>
                          <a:latin typeface="+mn-lt"/>
                          <a:ea typeface="+mn-ea"/>
                          <a:cs typeface="+mn-cs"/>
                        </a:rPr>
                        <a:t>Nazwa</a:t>
                      </a: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lnSpc>
                          <a:spcPct val="107000"/>
                        </a:lnSpc>
                        <a:spcAft>
                          <a:spcPts val="0"/>
                        </a:spcAft>
                      </a:pPr>
                      <a:r>
                        <a:rPr lang="pl-PL" sz="1200" dirty="0">
                          <a:effectLst/>
                          <a:latin typeface="Calibri" panose="020F0502020204030204" pitchFamily="34" charset="0"/>
                          <a:ea typeface="Calibri" panose="020F0502020204030204" pitchFamily="34" charset="0"/>
                          <a:cs typeface="Times New Roman" panose="02020603050405020304" pitchFamily="18" charset="0"/>
                        </a:rPr>
                        <a:t>Jednostka</a:t>
                      </a:r>
                      <a:r>
                        <a:rPr lang="pl-PL" sz="1200" baseline="0" dirty="0">
                          <a:effectLst/>
                          <a:latin typeface="Calibri" panose="020F0502020204030204" pitchFamily="34" charset="0"/>
                          <a:ea typeface="Calibri" panose="020F0502020204030204" pitchFamily="34" charset="0"/>
                          <a:cs typeface="Times New Roman" panose="02020603050405020304" pitchFamily="18" charset="0"/>
                        </a:rPr>
                        <a:t> miary</a:t>
                      </a:r>
                      <a:endParaRPr lang="pl-P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lnSpc>
                          <a:spcPct val="107000"/>
                        </a:lnSpc>
                        <a:spcAft>
                          <a:spcPts val="0"/>
                        </a:spcAft>
                      </a:pPr>
                      <a:r>
                        <a:rPr lang="pl-PL" sz="1200" dirty="0">
                          <a:effectLst/>
                        </a:rPr>
                        <a:t>Wartość </a:t>
                      </a:r>
                    </a:p>
                    <a:p>
                      <a:pPr algn="ctr">
                        <a:lnSpc>
                          <a:spcPct val="107000"/>
                        </a:lnSpc>
                        <a:spcAft>
                          <a:spcPts val="0"/>
                        </a:spcAft>
                      </a:pPr>
                      <a:r>
                        <a:rPr lang="pl-PL" sz="1200" dirty="0">
                          <a:effectLst/>
                        </a:rPr>
                        <a:t>docelowa</a:t>
                      </a:r>
                      <a:endParaRPr lang="pl-P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lnSpc>
                          <a:spcPct val="107000"/>
                        </a:lnSpc>
                        <a:spcAft>
                          <a:spcPts val="0"/>
                        </a:spcAft>
                      </a:pPr>
                      <a:r>
                        <a:rPr lang="pl-PL" sz="1200" dirty="0">
                          <a:effectLst/>
                        </a:rPr>
                        <a:t>Wartość osiągnięta</a:t>
                      </a:r>
                      <a:endParaRPr lang="pl-P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3457400471"/>
                  </a:ext>
                </a:extLst>
              </a:tr>
              <a:tr h="509851">
                <a:tc>
                  <a:txBody>
                    <a:bodyPr/>
                    <a:lstStyle/>
                    <a:p>
                      <a:pPr marL="21590">
                        <a:lnSpc>
                          <a:spcPct val="107000"/>
                        </a:lnSpc>
                        <a:spcAft>
                          <a:spcPts val="0"/>
                        </a:spcAft>
                      </a:pPr>
                      <a:r>
                        <a:rPr lang="pl-PL" sz="1200" dirty="0">
                          <a:solidFill>
                            <a:srgbClr val="002060"/>
                          </a:solidFill>
                          <a:effectLst/>
                        </a:rPr>
                        <a:t>Liczba podmiotów, które udostępniły on-line informacje sektora publicznego</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szt.</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1</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1 </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713760644"/>
                  </a:ext>
                </a:extLst>
              </a:tr>
              <a:tr h="373626">
                <a:tc>
                  <a:txBody>
                    <a:bodyPr/>
                    <a:lstStyle/>
                    <a:p>
                      <a:pPr marL="21590">
                        <a:lnSpc>
                          <a:spcPct val="107000"/>
                        </a:lnSpc>
                        <a:spcAft>
                          <a:spcPts val="0"/>
                        </a:spcAft>
                      </a:pPr>
                      <a:r>
                        <a:rPr lang="pl-PL" sz="1200" dirty="0">
                          <a:solidFill>
                            <a:srgbClr val="002060"/>
                          </a:solidFill>
                          <a:effectLst/>
                        </a:rPr>
                        <a:t>Liczba </a:t>
                      </a:r>
                      <a:r>
                        <a:rPr lang="pl-PL" sz="1200" dirty="0" err="1">
                          <a:solidFill>
                            <a:srgbClr val="002060"/>
                          </a:solidFill>
                          <a:effectLst/>
                        </a:rPr>
                        <a:t>zdigitalizowanych</a:t>
                      </a:r>
                      <a:r>
                        <a:rPr lang="pl-PL" sz="1200" dirty="0">
                          <a:solidFill>
                            <a:srgbClr val="002060"/>
                          </a:solidFill>
                          <a:effectLst/>
                        </a:rPr>
                        <a:t> dokumentów zawierających informacje sektora publicznego</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szt.</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2 000 000</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2 210 657</a:t>
                      </a: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281626895"/>
                  </a:ext>
                </a:extLst>
              </a:tr>
              <a:tr h="454319">
                <a:tc>
                  <a:txBody>
                    <a:bodyPr/>
                    <a:lstStyle/>
                    <a:p>
                      <a:pPr marL="21590">
                        <a:lnSpc>
                          <a:spcPct val="107000"/>
                        </a:lnSpc>
                        <a:spcAft>
                          <a:spcPts val="0"/>
                        </a:spcAft>
                      </a:pPr>
                      <a:r>
                        <a:rPr lang="pl-PL" sz="1200" dirty="0">
                          <a:solidFill>
                            <a:srgbClr val="002060"/>
                          </a:solidFill>
                          <a:effectLst/>
                        </a:rPr>
                        <a:t>Liczba udostępnionych on-line dokumentów zawierających informacje sektora publicznego</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szt.</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2 000 000</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2 210 657</a:t>
                      </a: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834714760"/>
                  </a:ext>
                </a:extLst>
              </a:tr>
              <a:tr h="304800">
                <a:tc>
                  <a:txBody>
                    <a:bodyPr/>
                    <a:lstStyle/>
                    <a:p>
                      <a:pPr marL="21590">
                        <a:lnSpc>
                          <a:spcPct val="107000"/>
                        </a:lnSpc>
                        <a:spcAft>
                          <a:spcPts val="0"/>
                        </a:spcAft>
                      </a:pPr>
                      <a:r>
                        <a:rPr lang="pl-PL" sz="1200" dirty="0">
                          <a:solidFill>
                            <a:srgbClr val="002060"/>
                          </a:solidFill>
                          <a:effectLst/>
                        </a:rPr>
                        <a:t>Liczba utworzonych API</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szt.</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latin typeface="+mn-lt"/>
                          <a:ea typeface="+mn-ea"/>
                          <a:cs typeface="+mn-cs"/>
                        </a:rPr>
                        <a:t>1</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latin typeface="+mn-lt"/>
                          <a:ea typeface="+mn-ea"/>
                          <a:cs typeface="+mn-cs"/>
                        </a:rPr>
                        <a:t>1</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311383341"/>
                  </a:ext>
                </a:extLst>
              </a:tr>
              <a:tr h="428776">
                <a:tc>
                  <a:txBody>
                    <a:bodyPr/>
                    <a:lstStyle/>
                    <a:p>
                      <a:pPr marL="21590">
                        <a:lnSpc>
                          <a:spcPct val="107000"/>
                        </a:lnSpc>
                        <a:spcAft>
                          <a:spcPts val="0"/>
                        </a:spcAft>
                      </a:pPr>
                      <a:r>
                        <a:rPr lang="pl-PL" sz="1200" dirty="0">
                          <a:solidFill>
                            <a:srgbClr val="002060"/>
                          </a:solidFill>
                          <a:effectLst/>
                        </a:rPr>
                        <a:t>Liczba baz danych udostępnionych on-line poprzez API</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szt.</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1</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1</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948420574"/>
                  </a:ext>
                </a:extLst>
              </a:tr>
              <a:tr h="428776">
                <a:tc>
                  <a:txBody>
                    <a:bodyPr/>
                    <a:lstStyle/>
                    <a:p>
                      <a:pPr marL="21590">
                        <a:lnSpc>
                          <a:spcPct val="107000"/>
                        </a:lnSpc>
                        <a:spcAft>
                          <a:spcPts val="0"/>
                        </a:spcAft>
                      </a:pPr>
                      <a:r>
                        <a:rPr lang="pl-PL" sz="1200" dirty="0">
                          <a:solidFill>
                            <a:srgbClr val="002060"/>
                          </a:solidFill>
                          <a:effectLst/>
                        </a:rPr>
                        <a:t>Rozmiar </a:t>
                      </a:r>
                      <a:r>
                        <a:rPr lang="pl-PL" sz="1200" dirty="0" err="1">
                          <a:solidFill>
                            <a:srgbClr val="002060"/>
                          </a:solidFill>
                          <a:effectLst/>
                        </a:rPr>
                        <a:t>zdigitalizowanej</a:t>
                      </a:r>
                      <a:r>
                        <a:rPr lang="pl-PL" sz="1200" dirty="0">
                          <a:solidFill>
                            <a:srgbClr val="002060"/>
                          </a:solidFill>
                          <a:effectLst/>
                        </a:rPr>
                        <a:t> informacji sektora publicznego</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TB</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300</a:t>
                      </a:r>
                      <a:r>
                        <a:rPr lang="pl-PL" sz="1400" baseline="0" dirty="0">
                          <a:solidFill>
                            <a:srgbClr val="002060"/>
                          </a:solidFill>
                          <a:effectLst/>
                        </a:rPr>
                        <a:t> </a:t>
                      </a:r>
                      <a:r>
                        <a:rPr lang="pl-PL" sz="1400" dirty="0">
                          <a:solidFill>
                            <a:srgbClr val="002060"/>
                          </a:solidFill>
                          <a:effectLst/>
                        </a:rPr>
                        <a:t>TB</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340,60 TB</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303530227"/>
                  </a:ext>
                </a:extLst>
              </a:tr>
              <a:tr h="428776">
                <a:tc>
                  <a:txBody>
                    <a:bodyPr/>
                    <a:lstStyle/>
                    <a:p>
                      <a:pPr marL="21590">
                        <a:lnSpc>
                          <a:spcPct val="107000"/>
                        </a:lnSpc>
                        <a:spcAft>
                          <a:spcPts val="0"/>
                        </a:spcAft>
                      </a:pPr>
                      <a:r>
                        <a:rPr lang="pl-PL" sz="1200" dirty="0">
                          <a:solidFill>
                            <a:srgbClr val="002060"/>
                          </a:solidFill>
                          <a:effectLst/>
                        </a:rPr>
                        <a:t>Rozmiar udostępnionych on-line informacji sektora publicznego</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TB</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300</a:t>
                      </a:r>
                      <a:r>
                        <a:rPr lang="pl-PL" sz="1400" baseline="0" dirty="0">
                          <a:solidFill>
                            <a:srgbClr val="002060"/>
                          </a:solidFill>
                          <a:effectLst/>
                        </a:rPr>
                        <a:t> </a:t>
                      </a:r>
                      <a:r>
                        <a:rPr lang="pl-PL" sz="1400" dirty="0">
                          <a:solidFill>
                            <a:srgbClr val="002060"/>
                          </a:solidFill>
                          <a:effectLst/>
                        </a:rPr>
                        <a:t>TB</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pl-PL" sz="1400" dirty="0">
                          <a:solidFill>
                            <a:srgbClr val="002060"/>
                          </a:solidFill>
                          <a:effectLst/>
                        </a:rPr>
                        <a:t>340,60 TB</a:t>
                      </a:r>
                      <a:endParaRPr lang="pl-PL"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188031839"/>
                  </a:ext>
                </a:extLst>
              </a:tr>
            </a:tbl>
          </a:graphicData>
        </a:graphic>
      </p:graphicFrame>
      <p:graphicFrame>
        <p:nvGraphicFramePr>
          <p:cNvPr id="3" name="Tabela 2"/>
          <p:cNvGraphicFramePr>
            <a:graphicFrameLocks noGrp="1"/>
          </p:cNvGraphicFramePr>
          <p:nvPr>
            <p:extLst>
              <p:ext uri="{D42A27DB-BD31-4B8C-83A1-F6EECF244321}">
                <p14:modId xmlns:p14="http://schemas.microsoft.com/office/powerpoint/2010/main" val="1600759438"/>
              </p:ext>
            </p:extLst>
          </p:nvPr>
        </p:nvGraphicFramePr>
        <p:xfrm>
          <a:off x="488374" y="5372860"/>
          <a:ext cx="10983189" cy="594043"/>
        </p:xfrm>
        <a:graphic>
          <a:graphicData uri="http://schemas.openxmlformats.org/drawingml/2006/table">
            <a:tbl>
              <a:tblPr firstRow="1" firstCol="1" bandRow="1">
                <a:tableStyleId>{5C22544A-7EE6-4342-B048-85BDC9FD1C3A}</a:tableStyleId>
              </a:tblPr>
              <a:tblGrid>
                <a:gridCol w="5107281">
                  <a:extLst>
                    <a:ext uri="{9D8B030D-6E8A-4147-A177-3AD203B41FA5}">
                      <a16:colId xmlns:a16="http://schemas.microsoft.com/office/drawing/2014/main" xmlns="" val="1413457299"/>
                    </a:ext>
                  </a:extLst>
                </a:gridCol>
                <a:gridCol w="999593">
                  <a:extLst>
                    <a:ext uri="{9D8B030D-6E8A-4147-A177-3AD203B41FA5}">
                      <a16:colId xmlns:a16="http://schemas.microsoft.com/office/drawing/2014/main" xmlns="" val="2113849566"/>
                    </a:ext>
                  </a:extLst>
                </a:gridCol>
                <a:gridCol w="1803267">
                  <a:extLst>
                    <a:ext uri="{9D8B030D-6E8A-4147-A177-3AD203B41FA5}">
                      <a16:colId xmlns:a16="http://schemas.microsoft.com/office/drawing/2014/main" xmlns="" val="58251427"/>
                    </a:ext>
                  </a:extLst>
                </a:gridCol>
                <a:gridCol w="3073048">
                  <a:extLst>
                    <a:ext uri="{9D8B030D-6E8A-4147-A177-3AD203B41FA5}">
                      <a16:colId xmlns:a16="http://schemas.microsoft.com/office/drawing/2014/main" xmlns="" val="270336857"/>
                    </a:ext>
                  </a:extLst>
                </a:gridCol>
              </a:tblGrid>
              <a:tr h="571701">
                <a:tc>
                  <a:txBody>
                    <a:bodyPr/>
                    <a:lstStyle/>
                    <a:p>
                      <a:pPr marL="21590">
                        <a:lnSpc>
                          <a:spcPct val="107000"/>
                        </a:lnSpc>
                        <a:spcAft>
                          <a:spcPts val="0"/>
                        </a:spcAft>
                      </a:pPr>
                      <a:r>
                        <a:rPr lang="pl-PL" sz="1200" dirty="0">
                          <a:solidFill>
                            <a:srgbClr val="002060"/>
                          </a:solidFill>
                          <a:effectLst/>
                        </a:rPr>
                        <a:t>Liczba pobrań/</a:t>
                      </a:r>
                      <a:r>
                        <a:rPr lang="pl-PL" sz="1200" dirty="0" err="1">
                          <a:solidFill>
                            <a:srgbClr val="002060"/>
                          </a:solidFill>
                          <a:effectLst/>
                        </a:rPr>
                        <a:t>odtworzeń</a:t>
                      </a:r>
                      <a:r>
                        <a:rPr lang="pl-PL" sz="1200" dirty="0">
                          <a:solidFill>
                            <a:srgbClr val="002060"/>
                          </a:solidFill>
                          <a:effectLst/>
                        </a:rPr>
                        <a:t> dokumentów zawierających informacje sektora publicznego</a:t>
                      </a:r>
                      <a:endParaRPr lang="pl-PL" sz="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pl-PL" sz="1400" b="0" dirty="0">
                          <a:solidFill>
                            <a:srgbClr val="002060"/>
                          </a:solidFill>
                          <a:effectLst/>
                        </a:rPr>
                        <a:t>szt.</a:t>
                      </a:r>
                      <a:endParaRPr lang="pl-PL" sz="1400" b="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pl-PL" sz="1400" b="0" dirty="0">
                          <a:solidFill>
                            <a:srgbClr val="002060"/>
                          </a:solidFill>
                          <a:effectLst/>
                        </a:rPr>
                        <a:t>24000*</a:t>
                      </a:r>
                      <a:endParaRPr lang="pl-PL" sz="1400" b="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6793" marR="66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pl-PL" sz="1400" b="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0*</a:t>
                      </a:r>
                    </a:p>
                    <a:p>
                      <a:pPr algn="ctr">
                        <a:lnSpc>
                          <a:spcPct val="100000"/>
                        </a:lnSpc>
                        <a:spcAft>
                          <a:spcPts val="0"/>
                        </a:spcAft>
                      </a:pPr>
                      <a:r>
                        <a:rPr lang="pl-PL" sz="1400" b="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000" b="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zgodnie z projektem wskaźnik ten ma być osiągnięty 12 miesięcy po zakończeniu projektu</a:t>
                      </a:r>
                    </a:p>
                  </a:txBody>
                  <a:tcPr marL="66793" marR="66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828228786"/>
                  </a:ext>
                </a:extLst>
              </a:tr>
            </a:tbl>
          </a:graphicData>
        </a:graphic>
      </p:graphicFrame>
      <p:pic>
        <p:nvPicPr>
          <p:cNvPr id="8" name="Obraz 7"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84395" y="6016583"/>
            <a:ext cx="5624195" cy="784860"/>
          </a:xfrm>
          <a:prstGeom prst="rect">
            <a:avLst/>
          </a:prstGeom>
          <a:noFill/>
          <a:ln>
            <a:noFill/>
          </a:ln>
        </p:spPr>
      </p:pic>
    </p:spTree>
    <p:extLst>
      <p:ext uri="{BB962C8B-B14F-4D97-AF65-F5344CB8AC3E}">
        <p14:creationId xmlns:p14="http://schemas.microsoft.com/office/powerpoint/2010/main" val="4053969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1" y="1110711"/>
            <a:ext cx="8509677" cy="750596"/>
          </a:xfrm>
        </p:spPr>
        <p:txBody>
          <a:bodyPr>
            <a:noAutofit/>
          </a:bodyPr>
          <a:lstStyle/>
          <a:p>
            <a:pPr>
              <a:spcAft>
                <a:spcPts val="1200"/>
              </a:spcAft>
            </a:pPr>
            <a:r>
              <a:rPr lang="pl-PL" sz="3600" b="1" dirty="0">
                <a:solidFill>
                  <a:srgbClr val="002060"/>
                </a:solidFill>
                <a:cs typeface="Times New Roman" pitchFamily="18" charset="0"/>
              </a:rPr>
              <a:t>KORZYŚCI Z PROJEKTU</a:t>
            </a:r>
          </a:p>
        </p:txBody>
      </p:sp>
      <p:graphicFrame>
        <p:nvGraphicFramePr>
          <p:cNvPr id="2" name="Tabela 1"/>
          <p:cNvGraphicFramePr>
            <a:graphicFrameLocks noGrp="1"/>
          </p:cNvGraphicFramePr>
          <p:nvPr>
            <p:extLst>
              <p:ext uri="{D42A27DB-BD31-4B8C-83A1-F6EECF244321}">
                <p14:modId xmlns:p14="http://schemas.microsoft.com/office/powerpoint/2010/main" val="1251617752"/>
              </p:ext>
            </p:extLst>
          </p:nvPr>
        </p:nvGraphicFramePr>
        <p:xfrm>
          <a:off x="238991" y="1776843"/>
          <a:ext cx="11450782" cy="4138956"/>
        </p:xfrm>
        <a:graphic>
          <a:graphicData uri="http://schemas.openxmlformats.org/drawingml/2006/table">
            <a:tbl>
              <a:tblPr firstRow="1" firstCol="1" bandRow="1">
                <a:tableStyleId>{5C22544A-7EE6-4342-B048-85BDC9FD1C3A}</a:tableStyleId>
              </a:tblPr>
              <a:tblGrid>
                <a:gridCol w="3820186">
                  <a:extLst>
                    <a:ext uri="{9D8B030D-6E8A-4147-A177-3AD203B41FA5}">
                      <a16:colId xmlns:a16="http://schemas.microsoft.com/office/drawing/2014/main" xmlns="" val="2517988241"/>
                    </a:ext>
                  </a:extLst>
                </a:gridCol>
                <a:gridCol w="7630596">
                  <a:extLst>
                    <a:ext uri="{9D8B030D-6E8A-4147-A177-3AD203B41FA5}">
                      <a16:colId xmlns:a16="http://schemas.microsoft.com/office/drawing/2014/main" xmlns="" val="2863041076"/>
                    </a:ext>
                  </a:extLst>
                </a:gridCol>
              </a:tblGrid>
              <a:tr h="457202">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432407967"/>
                  </a:ext>
                </a:extLst>
              </a:tr>
              <a:tr h="957563">
                <a:tc>
                  <a:txBody>
                    <a:bodyPr/>
                    <a:lstStyle/>
                    <a:p>
                      <a:pPr algn="l">
                        <a:lnSpc>
                          <a:spcPct val="107000"/>
                        </a:lnSpc>
                        <a:spcAft>
                          <a:spcPts val="0"/>
                        </a:spcAft>
                      </a:pPr>
                      <a:r>
                        <a:rPr lang="pl-PL" sz="1100" b="1"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Zdigitalizowane</a:t>
                      </a:r>
                      <a:r>
                        <a:rPr lang="pl-PL" sz="1100" b="1"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i udostępnione zasoby nauki</a:t>
                      </a:r>
                      <a:endParaRPr lang="pl-PL" sz="1100" b="1"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07000"/>
                        </a:lnSpc>
                        <a:spcAft>
                          <a:spcPts val="0"/>
                        </a:spcAft>
                      </a:pPr>
                      <a:r>
                        <a:rPr lang="pl-PL" sz="1100" b="0" i="0" dirty="0">
                          <a:solidFill>
                            <a:srgbClr val="002060"/>
                          </a:solidFill>
                          <a:effectLst/>
                        </a:rPr>
                        <a:t>W wyniku realizacji projektu powstał system informacji o różnorodności biologicznej, oparty na </a:t>
                      </a:r>
                      <a:r>
                        <a:rPr lang="pl-PL" sz="1100" b="0" i="0" dirty="0" err="1">
                          <a:solidFill>
                            <a:srgbClr val="002060"/>
                          </a:solidFill>
                          <a:effectLst/>
                        </a:rPr>
                        <a:t>zdigitalizowanych</a:t>
                      </a:r>
                      <a:r>
                        <a:rPr lang="pl-PL" sz="1100" b="0" i="0" dirty="0">
                          <a:solidFill>
                            <a:srgbClr val="002060"/>
                          </a:solidFill>
                          <a:effectLst/>
                        </a:rPr>
                        <a:t> danych o zbiorach przyrodniczych. Dzięki temu unikatowe zbiory przyrodnicze Wydziału Biologii UAM zostały zabezpieczone w formie cyfrowej i stały się dostępne w sposób całkowicie otwarty dla bardzo szerokiej grupy użytkowników na całym świecie: naukowców, doktorantów, studentów, nauczycieli, uczniów, urzędników, służb i ekspertów odpowiedzialnych za ochronę przyrody, służb celnych, członków organizacji pozarządowych i innych obywateli, zainteresowanych bioróżnorodnością.</a:t>
                      </a:r>
                      <a:endParaRPr lang="pl-PL" sz="1100" b="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762071241"/>
                  </a:ext>
                </a:extLst>
              </a:tr>
              <a:tr h="610169">
                <a:tc>
                  <a:txBody>
                    <a:bodyPr/>
                    <a:lstStyle/>
                    <a:p>
                      <a:pPr>
                        <a:lnSpc>
                          <a:spcPct val="107000"/>
                        </a:lnSpc>
                        <a:spcAft>
                          <a:spcPts val="0"/>
                        </a:spcAft>
                      </a:pPr>
                      <a:r>
                        <a:rPr lang="pl-PL" sz="1100" b="1"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Wzmocnienie potencjału technicznego</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100" b="0" i="0" dirty="0">
                          <a:solidFill>
                            <a:srgbClr val="002060"/>
                          </a:solidFill>
                          <a:effectLst/>
                        </a:rPr>
                        <a:t>Materialnym efektem projektu jest znaczące wzbogacenie beneficjentów o wyposażenie aparaturowe i infrastrukturę informatyczną, które są niezbędne w procesie digitalizacji zbiorów przyrodniczych, przechowywania i udostępniania danych o różnorodności biologicznej.</a:t>
                      </a:r>
                      <a:endPar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426683987"/>
                  </a:ext>
                </a:extLst>
              </a:tr>
              <a:tr h="703669">
                <a:tc>
                  <a:txBody>
                    <a:bodyPr/>
                    <a:lstStyle/>
                    <a:p>
                      <a:pPr>
                        <a:lnSpc>
                          <a:spcPct val="107000"/>
                        </a:lnSpc>
                        <a:spcAft>
                          <a:spcPts val="0"/>
                        </a:spcAft>
                      </a:pPr>
                      <a:r>
                        <a:rPr lang="pl-PL" sz="1100" b="1"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Rozwój potencjału ludzkiego</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Udział w zespole projektowym umożliwił grupie ponad 60 osób zdobycie umiejętności specjalistycznych (digitalizacja, </a:t>
                      </a:r>
                      <a:r>
                        <a:rPr lang="pl-PL" sz="11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geotagowanie</a:t>
                      </a: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programowanie specjalistyczne, organizacja i zarządzanie), a także kompetencji miękkich, które będą mogli wykorzystać w dalszej pracy zawodowej.</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796660627"/>
                  </a:ext>
                </a:extLst>
              </a:tr>
              <a:tr h="656435">
                <a:tc>
                  <a:txBody>
                    <a:bodyPr/>
                    <a:lstStyle/>
                    <a:p>
                      <a:pPr>
                        <a:lnSpc>
                          <a:spcPct val="107000"/>
                        </a:lnSpc>
                        <a:spcAft>
                          <a:spcPts val="0"/>
                        </a:spcAft>
                      </a:pPr>
                      <a:r>
                        <a:rPr lang="pl-PL" sz="1100" b="1"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Współpraca międzyinstytucjonalna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Wielkim doświadczeniem i olbrzymią korzyścią dla obu beneficjentów była współpraca między środowiskiem nauk przyrodniczych (Wydział Biologii UAM) i nauk informatycznych (</a:t>
                      </a:r>
                      <a:r>
                        <a:rPr lang="pl-PL" sz="11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PCSS</a:t>
                      </a: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Ukształtował się zespół gotowy nie tylko do podtrzymywania efektów projektu, ale także do podejmowania nowych wyzwań.</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642195954"/>
                  </a:ext>
                </a:extLst>
              </a:tr>
              <a:tr h="703669">
                <a:tc>
                  <a:txBody>
                    <a:bodyPr/>
                    <a:lstStyle/>
                    <a:p>
                      <a:pPr>
                        <a:lnSpc>
                          <a:spcPct val="107000"/>
                        </a:lnSpc>
                        <a:spcAft>
                          <a:spcPts val="0"/>
                        </a:spcAft>
                      </a:pPr>
                      <a:r>
                        <a:rPr lang="pl-PL" sz="1100" b="1"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Umocnienie pozycji w kraju i zwiększenie rozpoznawalności międzynarodowej</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Zasoby danych cyfrowych o różnorodności biologicznej (ponad 2 mln rekordów) lokują obecnie konsorcjum UAM-</a:t>
                      </a:r>
                      <a:r>
                        <a:rPr lang="pl-PL" sz="11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PCSS</a:t>
                      </a: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w absolutnej czołówce instytucji działających w kraju. Udostępnienie ich na platformie </a:t>
                      </a:r>
                      <a:r>
                        <a:rPr lang="pl-PL" sz="11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GBIF</a:t>
                      </a: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oraz opublikowanie prac o </a:t>
                      </a:r>
                      <a:r>
                        <a:rPr lang="pl-PL" sz="1100" i="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AMUNATCOLL</a:t>
                      </a: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w czasopismach zagranicznych, zdecydowanie zwiększy rozpoznawalność konsorcjum na świecie.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689198215"/>
                  </a:ext>
                </a:extLst>
              </a:tr>
            </a:tbl>
          </a:graphicData>
        </a:graphic>
      </p:graphicFrame>
      <p:pic>
        <p:nvPicPr>
          <p:cNvPr id="5" name="Obraz 4"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4243738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6326" y="1060241"/>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3600" b="1" dirty="0">
                <a:solidFill>
                  <a:srgbClr val="002060"/>
                </a:solidFill>
                <a:cs typeface="Times New Roman" pitchFamily="18" charset="0"/>
              </a:rPr>
              <a:t>BEZPIECZEŃSTWO SYSTEMU I DANYCH</a:t>
            </a:r>
            <a:endParaRPr lang="pl-PL" sz="3600" dirty="0"/>
          </a:p>
        </p:txBody>
      </p:sp>
      <p:graphicFrame>
        <p:nvGraphicFramePr>
          <p:cNvPr id="5" name="Tabela 4"/>
          <p:cNvGraphicFramePr>
            <a:graphicFrameLocks noGrp="1"/>
          </p:cNvGraphicFramePr>
          <p:nvPr>
            <p:extLst>
              <p:ext uri="{D42A27DB-BD31-4B8C-83A1-F6EECF244321}">
                <p14:modId xmlns:p14="http://schemas.microsoft.com/office/powerpoint/2010/main" val="2408424278"/>
              </p:ext>
            </p:extLst>
          </p:nvPr>
        </p:nvGraphicFramePr>
        <p:xfrm>
          <a:off x="365760" y="1730832"/>
          <a:ext cx="11158816" cy="4192990"/>
        </p:xfrm>
        <a:graphic>
          <a:graphicData uri="http://schemas.openxmlformats.org/drawingml/2006/table">
            <a:tbl>
              <a:tblPr firstRow="1" bandRow="1">
                <a:tableStyleId>{5C22544A-7EE6-4342-B048-85BDC9FD1C3A}</a:tableStyleId>
              </a:tblPr>
              <a:tblGrid>
                <a:gridCol w="2595649">
                  <a:extLst>
                    <a:ext uri="{9D8B030D-6E8A-4147-A177-3AD203B41FA5}">
                      <a16:colId xmlns:a16="http://schemas.microsoft.com/office/drawing/2014/main" xmlns="" val="20000"/>
                    </a:ext>
                  </a:extLst>
                </a:gridCol>
                <a:gridCol w="8563167">
                  <a:extLst>
                    <a:ext uri="{9D8B030D-6E8A-4147-A177-3AD203B41FA5}">
                      <a16:colId xmlns:a16="http://schemas.microsoft.com/office/drawing/2014/main" xmlns="" val="20001"/>
                    </a:ext>
                  </a:extLst>
                </a:gridCol>
              </a:tblGrid>
              <a:tr h="352510">
                <a:tc>
                  <a:txBody>
                    <a:bodyPr/>
                    <a:lstStyle/>
                    <a:p>
                      <a:pPr algn="ctr"/>
                      <a:r>
                        <a:rPr lang="pl-PL" sz="1600" noProof="0" dirty="0">
                          <a:solidFill>
                            <a:schemeClr val="bg1"/>
                          </a:solidFill>
                        </a:rPr>
                        <a:t>Nazwa produktu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noProof="0" dirty="0">
                          <a:solidFill>
                            <a:schemeClr val="bg1"/>
                          </a:solidFill>
                        </a:rPr>
                        <a:t>Poziom bezpieczeństwa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10000"/>
                  </a:ext>
                </a:extLst>
              </a:tr>
              <a:tr h="2357246">
                <a:tc>
                  <a:txBody>
                    <a:bodyPr/>
                    <a:lstStyle/>
                    <a:p>
                      <a:pPr algn="l"/>
                      <a:r>
                        <a:rPr lang="pl-PL" sz="1200" b="1" i="0" kern="1200" noProof="0" dirty="0">
                          <a:solidFill>
                            <a:schemeClr val="accent1">
                              <a:lumMod val="50000"/>
                            </a:schemeClr>
                          </a:solidFill>
                          <a:effectLst/>
                          <a:latin typeface="+mn-lt"/>
                          <a:ea typeface="+mn-ea"/>
                          <a:cs typeface="+mn-cs"/>
                        </a:rPr>
                        <a:t>System AMUNATCOLL IT – </a:t>
                      </a:r>
                    </a:p>
                    <a:p>
                      <a:pPr algn="l"/>
                      <a:r>
                        <a:rPr lang="pl-PL" sz="1200" b="1" i="0" kern="1200" noProof="0" dirty="0">
                          <a:solidFill>
                            <a:schemeClr val="accent1">
                              <a:lumMod val="50000"/>
                            </a:schemeClr>
                          </a:solidFill>
                          <a:effectLst/>
                          <a:latin typeface="+mn-lt"/>
                          <a:ea typeface="+mn-ea"/>
                          <a:cs typeface="+mn-cs"/>
                        </a:rPr>
                        <a:t>portal i aplikacja mobilna </a:t>
                      </a:r>
                    </a:p>
                    <a:p>
                      <a:pPr algn="l"/>
                      <a:endParaRPr lang="pl-PL" sz="1200" b="0" i="0" kern="1200" noProof="0" dirty="0">
                        <a:solidFill>
                          <a:schemeClr val="accent1">
                            <a:lumMod val="50000"/>
                          </a:schemeClr>
                        </a:solidFill>
                        <a:effectLst/>
                        <a:latin typeface="+mn-lt"/>
                        <a:ea typeface="+mn-ea"/>
                        <a:cs typeface="+mn-cs"/>
                      </a:endParaRPr>
                    </a:p>
                    <a:p>
                      <a:pPr algn="l"/>
                      <a:r>
                        <a:rPr lang="pl-PL" sz="1200" b="0" i="0" kern="1200" noProof="0" dirty="0">
                          <a:solidFill>
                            <a:schemeClr val="accent1">
                              <a:lumMod val="50000"/>
                            </a:schemeClr>
                          </a:solidFill>
                          <a:effectLst/>
                          <a:latin typeface="+mn-lt"/>
                          <a:ea typeface="+mn-ea"/>
                          <a:cs typeface="+mn-cs"/>
                        </a:rPr>
                        <a:t>oraz </a:t>
                      </a:r>
                    </a:p>
                    <a:p>
                      <a:pPr algn="l"/>
                      <a:endParaRPr lang="pl-PL" sz="1200" b="1" i="0" kern="1200" noProof="0" dirty="0">
                        <a:solidFill>
                          <a:schemeClr val="accent1">
                            <a:lumMod val="50000"/>
                          </a:schemeClr>
                        </a:solidFill>
                        <a:effectLst/>
                        <a:latin typeface="+mn-lt"/>
                        <a:ea typeface="+mn-ea"/>
                        <a:cs typeface="+mn-cs"/>
                      </a:endParaRPr>
                    </a:p>
                    <a:p>
                      <a:pPr algn="l"/>
                      <a:r>
                        <a:rPr lang="pl-PL" sz="1200" b="1" i="0" kern="1200" noProof="0" dirty="0">
                          <a:solidFill>
                            <a:schemeClr val="accent1">
                              <a:lumMod val="50000"/>
                            </a:schemeClr>
                          </a:solidFill>
                          <a:effectLst/>
                          <a:latin typeface="+mn-lt"/>
                          <a:ea typeface="+mn-ea"/>
                          <a:cs typeface="+mn-cs"/>
                        </a:rPr>
                        <a:t>Interfejs programistyczny (API)</a:t>
                      </a:r>
                    </a:p>
                    <a:p>
                      <a:pPr algn="l"/>
                      <a:endParaRPr lang="pl-PL" sz="1200" b="1" i="0" kern="1200" noProof="0" dirty="0">
                        <a:solidFill>
                          <a:schemeClr val="accent1">
                            <a:lumMod val="50000"/>
                          </a:schemeClr>
                        </a:solidFill>
                        <a:effectLst/>
                        <a:latin typeface="+mn-lt"/>
                        <a:ea typeface="+mn-ea"/>
                        <a:cs typeface="+mn-cs"/>
                      </a:endParaRPr>
                    </a:p>
                    <a:p>
                      <a:pPr algn="l"/>
                      <a:endParaRPr lang="pl-PL" sz="1200" b="1" i="0" kern="1200" noProof="0" dirty="0">
                        <a:solidFill>
                          <a:schemeClr val="accent1">
                            <a:lumMod val="50000"/>
                          </a:schemeClr>
                        </a:solidFill>
                        <a:effectLst/>
                        <a:latin typeface="+mn-lt"/>
                        <a:ea typeface="+mn-ea"/>
                        <a:cs typeface="+mn-cs"/>
                      </a:endParaRPr>
                    </a:p>
                    <a:p>
                      <a:pPr algn="l"/>
                      <a:r>
                        <a:rPr lang="pl-PL" sz="1200" b="1" i="0" kern="1200" noProof="0" dirty="0">
                          <a:solidFill>
                            <a:schemeClr val="accent1">
                              <a:lumMod val="50000"/>
                            </a:schemeClr>
                          </a:solidFill>
                          <a:effectLst/>
                          <a:latin typeface="+mn-lt"/>
                          <a:ea typeface="+mn-ea"/>
                          <a:cs typeface="+mn-cs"/>
                        </a:rPr>
                        <a:t>Poziom dojrzałości:</a:t>
                      </a:r>
                      <a:r>
                        <a:rPr lang="pl-PL" sz="1200" b="0" i="0" kern="1200" noProof="0" dirty="0">
                          <a:solidFill>
                            <a:schemeClr val="accent1">
                              <a:lumMod val="50000"/>
                            </a:schemeClr>
                          </a:solidFill>
                          <a:effectLst/>
                          <a:latin typeface="+mn-lt"/>
                          <a:ea typeface="+mn-ea"/>
                          <a:cs typeface="+mn-cs"/>
                        </a:rPr>
                        <a:t> zaimplementowany, wdrożony, operacyjny</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pl-PL" sz="1200" b="0" i="0" kern="1200" noProof="0" dirty="0">
                          <a:solidFill>
                            <a:schemeClr val="accent1">
                              <a:lumMod val="50000"/>
                            </a:schemeClr>
                          </a:solidFill>
                          <a:effectLst/>
                          <a:latin typeface="+mn-lt"/>
                          <a:ea typeface="+mn-ea"/>
                          <a:cs typeface="+mn-cs"/>
                        </a:rPr>
                        <a:t>Stosowanie minimalnych wymagań dla systemów teleinformatycznych, określonych w rozdziale IV KRI, stosowanie struktur </a:t>
                      </a:r>
                      <a:r>
                        <a:rPr lang="pl-PL" sz="1200" b="0" i="0" kern="1200" noProof="0" dirty="0" smtClean="0">
                          <a:solidFill>
                            <a:schemeClr val="accent1">
                              <a:lumMod val="50000"/>
                            </a:schemeClr>
                          </a:solidFill>
                          <a:effectLst/>
                          <a:latin typeface="+mn-lt"/>
                          <a:ea typeface="+mn-ea"/>
                          <a:cs typeface="+mn-cs"/>
                        </a:rPr>
                        <a:t>danych             </a:t>
                      </a:r>
                      <a:r>
                        <a:rPr lang="pl-PL" sz="1200" b="0" i="0" kern="1200" noProof="0" dirty="0">
                          <a:solidFill>
                            <a:schemeClr val="accent1">
                              <a:lumMod val="50000"/>
                            </a:schemeClr>
                          </a:solidFill>
                          <a:effectLst/>
                          <a:latin typeface="+mn-lt"/>
                          <a:ea typeface="+mn-ea"/>
                          <a:cs typeface="+mn-cs"/>
                        </a:rPr>
                        <a:t>i znaczenia danych zawartych w tych strukturach, określonych w rozporządzeniu KRI. </a:t>
                      </a:r>
                    </a:p>
                    <a:p>
                      <a:pPr algn="l"/>
                      <a:r>
                        <a:rPr lang="pl-PL" sz="1200" b="0" i="0" kern="1200" noProof="0" dirty="0">
                          <a:solidFill>
                            <a:schemeClr val="accent1">
                              <a:lumMod val="50000"/>
                            </a:schemeClr>
                          </a:solidFill>
                          <a:effectLst/>
                          <a:latin typeface="+mn-lt"/>
                          <a:ea typeface="+mn-ea"/>
                          <a:cs typeface="+mn-cs"/>
                        </a:rPr>
                        <a:t>Usługi hostowane są przez PCSS, który posiada wdrożony Zintegrowany System Zarządzania Bezpieczeństwem Informacji oparty o normy zgodne z ISO 27001:2017 (zarządzanie bezpieczeństwem informacji) oraz ISO 9001:2015 (kontrola </a:t>
                      </a:r>
                      <a:r>
                        <a:rPr lang="pl-PL" sz="1200" b="0" i="0" kern="1200" noProof="0" dirty="0" smtClean="0">
                          <a:solidFill>
                            <a:schemeClr val="accent1">
                              <a:lumMod val="50000"/>
                            </a:schemeClr>
                          </a:solidFill>
                          <a:effectLst/>
                          <a:latin typeface="+mn-lt"/>
                          <a:ea typeface="+mn-ea"/>
                          <a:cs typeface="+mn-cs"/>
                        </a:rPr>
                        <a:t>jakości </a:t>
                      </a:r>
                      <a:r>
                        <a:rPr lang="pl-PL" sz="1200" b="0" i="0" kern="1200" noProof="0" dirty="0">
                          <a:solidFill>
                            <a:schemeClr val="accent1">
                              <a:lumMod val="50000"/>
                            </a:schemeClr>
                          </a:solidFill>
                          <a:effectLst/>
                          <a:latin typeface="+mn-lt"/>
                          <a:ea typeface="+mn-ea"/>
                          <a:cs typeface="+mn-cs"/>
                        </a:rPr>
                        <a:t>i niezawodności realizowanych procesów). </a:t>
                      </a:r>
                    </a:p>
                    <a:p>
                      <a:pPr algn="l"/>
                      <a:r>
                        <a:rPr lang="pl-PL" sz="1200" b="0" i="0" kern="1200" noProof="0" dirty="0">
                          <a:solidFill>
                            <a:schemeClr val="accent1">
                              <a:lumMod val="50000"/>
                            </a:schemeClr>
                          </a:solidFill>
                          <a:effectLst/>
                          <a:latin typeface="+mn-lt"/>
                          <a:ea typeface="+mn-ea"/>
                          <a:cs typeface="+mn-cs"/>
                        </a:rPr>
                        <a:t>Oprogramowanie zostało poddane dwukrotnemu audytowi bezpieczeństwa a otrzymane uwagi zostały w pełni wdrożone. Modyfikacje rekordów podlegają rejestracji i wersjonowaniu. Połączenia pomiędzy modułami systemu są szyfrowane i wymagają </a:t>
                      </a:r>
                      <a:r>
                        <a:rPr lang="pl-PL" sz="1200" b="0" i="0" kern="1200" noProof="0" dirty="0" err="1">
                          <a:solidFill>
                            <a:schemeClr val="accent1">
                              <a:lumMod val="50000"/>
                            </a:schemeClr>
                          </a:solidFill>
                          <a:effectLst/>
                          <a:latin typeface="+mn-lt"/>
                          <a:ea typeface="+mn-ea"/>
                          <a:cs typeface="+mn-cs"/>
                        </a:rPr>
                        <a:t>tokenów</a:t>
                      </a:r>
                      <a:r>
                        <a:rPr lang="pl-PL" sz="1200" b="0" i="0" kern="1200" noProof="0" dirty="0">
                          <a:solidFill>
                            <a:schemeClr val="accent1">
                              <a:lumMod val="50000"/>
                            </a:schemeClr>
                          </a:solidFill>
                          <a:effectLst/>
                          <a:latin typeface="+mn-lt"/>
                          <a:ea typeface="+mn-ea"/>
                          <a:cs typeface="+mn-cs"/>
                        </a:rPr>
                        <a:t> JWT (dostęp do poszczególnych metod interfejsu, przy jednoczesnym zapewnieniu bezpieczeństwa zastosowano zarówno krótko terminowy </a:t>
                      </a:r>
                      <a:r>
                        <a:rPr lang="pl-PL" sz="1200" b="0" i="1" kern="1200" noProof="0" dirty="0" err="1">
                          <a:solidFill>
                            <a:schemeClr val="accent1">
                              <a:lumMod val="50000"/>
                            </a:schemeClr>
                          </a:solidFill>
                          <a:effectLst/>
                          <a:latin typeface="+mn-lt"/>
                          <a:ea typeface="+mn-ea"/>
                          <a:cs typeface="+mn-cs"/>
                        </a:rPr>
                        <a:t>access</a:t>
                      </a:r>
                      <a:r>
                        <a:rPr lang="pl-PL" sz="1200" b="0" i="1" kern="1200" noProof="0" dirty="0">
                          <a:solidFill>
                            <a:schemeClr val="accent1">
                              <a:lumMod val="50000"/>
                            </a:schemeClr>
                          </a:solidFill>
                          <a:effectLst/>
                          <a:latin typeface="+mn-lt"/>
                          <a:ea typeface="+mn-ea"/>
                          <a:cs typeface="+mn-cs"/>
                        </a:rPr>
                        <a:t> </a:t>
                      </a:r>
                      <a:r>
                        <a:rPr lang="pl-PL" sz="1200" b="0" i="1" kern="1200" noProof="0" dirty="0" err="1">
                          <a:solidFill>
                            <a:schemeClr val="accent1">
                              <a:lumMod val="50000"/>
                            </a:schemeClr>
                          </a:solidFill>
                          <a:effectLst/>
                          <a:latin typeface="+mn-lt"/>
                          <a:ea typeface="+mn-ea"/>
                          <a:cs typeface="+mn-cs"/>
                        </a:rPr>
                        <a:t>token</a:t>
                      </a:r>
                      <a:r>
                        <a:rPr lang="pl-PL" sz="1200" b="0" i="0" kern="1200" noProof="0" dirty="0">
                          <a:solidFill>
                            <a:schemeClr val="accent1">
                              <a:lumMod val="50000"/>
                            </a:schemeClr>
                          </a:solidFill>
                          <a:effectLst/>
                          <a:latin typeface="+mn-lt"/>
                          <a:ea typeface="+mn-ea"/>
                          <a:cs typeface="+mn-cs"/>
                        </a:rPr>
                        <a:t>, jak i długoterminowy </a:t>
                      </a:r>
                      <a:r>
                        <a:rPr lang="pl-PL" sz="1200" b="0" i="1" kern="1200" noProof="0" dirty="0" err="1">
                          <a:solidFill>
                            <a:schemeClr val="accent1">
                              <a:lumMod val="50000"/>
                            </a:schemeClr>
                          </a:solidFill>
                          <a:effectLst/>
                          <a:latin typeface="+mn-lt"/>
                          <a:ea typeface="+mn-ea"/>
                          <a:cs typeface="+mn-cs"/>
                        </a:rPr>
                        <a:t>refresh</a:t>
                      </a:r>
                      <a:r>
                        <a:rPr lang="pl-PL" sz="1200" b="0" i="1" kern="1200" noProof="0" dirty="0">
                          <a:solidFill>
                            <a:schemeClr val="accent1">
                              <a:lumMod val="50000"/>
                            </a:schemeClr>
                          </a:solidFill>
                          <a:effectLst/>
                          <a:latin typeface="+mn-lt"/>
                          <a:ea typeface="+mn-ea"/>
                          <a:cs typeface="+mn-cs"/>
                        </a:rPr>
                        <a:t> </a:t>
                      </a:r>
                      <a:r>
                        <a:rPr lang="pl-PL" sz="1200" b="0" i="1" kern="1200" noProof="0" dirty="0" err="1">
                          <a:solidFill>
                            <a:schemeClr val="accent1">
                              <a:lumMod val="50000"/>
                            </a:schemeClr>
                          </a:solidFill>
                          <a:effectLst/>
                          <a:latin typeface="+mn-lt"/>
                          <a:ea typeface="+mn-ea"/>
                          <a:cs typeface="+mn-cs"/>
                        </a:rPr>
                        <a:t>token</a:t>
                      </a:r>
                      <a:r>
                        <a:rPr lang="pl-PL" sz="1200" b="0" i="0" kern="1200" noProof="0" dirty="0">
                          <a:solidFill>
                            <a:schemeClr val="accent1">
                              <a:lumMod val="50000"/>
                            </a:schemeClr>
                          </a:solidFill>
                          <a:effectLst/>
                          <a:latin typeface="+mn-lt"/>
                          <a:ea typeface="+mn-ea"/>
                          <a:cs typeface="+mn-cs"/>
                        </a:rPr>
                        <a:t>). Dostęp do wybranych funkcji systemu wymaga uwierzytelnienia a dostęp do głównego serwisu odbywa się przez protokół HTTPS. Organizacja użytkowników jest oparta na systemie hierarchicznym ograniczającym dostęp tylko do niezbędnych funkcji. Wdrożono środowiska testowe dla systemów dziedzinowych odseparowane od środowiska produkcyjnego. Wdrożono system zgłaszania uwag i naruszeń przez użytkowników zarówno do użytku wewnętrznego jak i zewnętrznego. Działanie systemu i jego usług jest monitorowane automatycznie (</a:t>
                      </a:r>
                      <a:r>
                        <a:rPr lang="pl-PL" sz="1200" b="0" i="1" kern="1200" noProof="0" dirty="0" err="1">
                          <a:solidFill>
                            <a:schemeClr val="accent1">
                              <a:lumMod val="50000"/>
                            </a:schemeClr>
                          </a:solidFill>
                          <a:effectLst/>
                          <a:latin typeface="+mn-lt"/>
                          <a:ea typeface="+mn-ea"/>
                          <a:cs typeface="+mn-cs"/>
                        </a:rPr>
                        <a:t>Zabbix</a:t>
                      </a:r>
                      <a:r>
                        <a:rPr lang="pl-PL" sz="1200" b="0" i="0" kern="1200" noProof="0" dirty="0">
                          <a:solidFill>
                            <a:schemeClr val="accent1">
                              <a:lumMod val="50000"/>
                            </a:schemeClr>
                          </a:solidFill>
                          <a:effectLst/>
                          <a:latin typeface="+mn-lt"/>
                          <a:ea typeface="+mn-ea"/>
                          <a:cs typeface="+mn-cs"/>
                        </a:rPr>
                        <a:t>) a brak dostępności zgłaszany osobom nadzorującym.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1309581">
                <a:tc>
                  <a:txBody>
                    <a:bodyPr/>
                    <a:lstStyle/>
                    <a:p>
                      <a:pPr algn="l"/>
                      <a:r>
                        <a:rPr lang="pl-PL" sz="1200" b="1" i="0" kern="1200" noProof="0" dirty="0" err="1">
                          <a:solidFill>
                            <a:schemeClr val="accent1">
                              <a:lumMod val="50000"/>
                            </a:schemeClr>
                          </a:solidFill>
                          <a:effectLst/>
                          <a:latin typeface="+mn-lt"/>
                          <a:ea typeface="+mn-ea"/>
                          <a:cs typeface="+mn-cs"/>
                        </a:rPr>
                        <a:t>Zdigitalizowane</a:t>
                      </a:r>
                      <a:r>
                        <a:rPr lang="pl-PL" sz="1200" b="1" i="0" kern="1200" noProof="0" dirty="0">
                          <a:solidFill>
                            <a:schemeClr val="accent1">
                              <a:lumMod val="50000"/>
                            </a:schemeClr>
                          </a:solidFill>
                          <a:effectLst/>
                          <a:latin typeface="+mn-lt"/>
                          <a:ea typeface="+mn-ea"/>
                          <a:cs typeface="+mn-cs"/>
                        </a:rPr>
                        <a:t> kolekcje (botaniczna, </a:t>
                      </a:r>
                      <a:r>
                        <a:rPr lang="pl-PL" sz="1200" b="1" i="0" kern="1200" noProof="0" dirty="0" err="1">
                          <a:solidFill>
                            <a:schemeClr val="accent1">
                              <a:lumMod val="50000"/>
                            </a:schemeClr>
                          </a:solidFill>
                          <a:effectLst/>
                          <a:latin typeface="+mn-lt"/>
                          <a:ea typeface="+mn-ea"/>
                          <a:cs typeface="+mn-cs"/>
                        </a:rPr>
                        <a:t>mykologiczna</a:t>
                      </a:r>
                      <a:r>
                        <a:rPr lang="pl-PL" sz="1200" b="1" i="0" kern="1200" noProof="0" dirty="0">
                          <a:solidFill>
                            <a:schemeClr val="accent1">
                              <a:lumMod val="50000"/>
                            </a:schemeClr>
                          </a:solidFill>
                          <a:effectLst/>
                          <a:latin typeface="+mn-lt"/>
                          <a:ea typeface="+mn-ea"/>
                          <a:cs typeface="+mn-cs"/>
                        </a:rPr>
                        <a:t>, zoologiczna) zlokalizowane w przestrzeni składowania danych</a:t>
                      </a:r>
                    </a:p>
                    <a:p>
                      <a:pPr marL="0" indent="0" algn="l">
                        <a:buFontTx/>
                        <a:buNone/>
                      </a:pPr>
                      <a:endParaRPr lang="pl-PL" sz="1200" b="0" i="0" kern="1200" noProof="0" dirty="0">
                        <a:solidFill>
                          <a:schemeClr val="accent1">
                            <a:lumMod val="50000"/>
                          </a:schemeClr>
                        </a:solidFill>
                        <a:effectLst/>
                        <a:latin typeface="+mn-lt"/>
                        <a:ea typeface="+mn-ea"/>
                        <a:cs typeface="+mn-cs"/>
                      </a:endParaRPr>
                    </a:p>
                    <a:p>
                      <a:pPr marL="0" indent="0" algn="l">
                        <a:buFontTx/>
                        <a:buNone/>
                      </a:pPr>
                      <a:r>
                        <a:rPr lang="pl-PL" sz="1200" b="1" i="0" kern="1200" noProof="0" dirty="0">
                          <a:solidFill>
                            <a:schemeClr val="accent1">
                              <a:lumMod val="50000"/>
                            </a:schemeClr>
                          </a:solidFill>
                          <a:effectLst/>
                          <a:latin typeface="+mn-lt"/>
                          <a:ea typeface="+mn-ea"/>
                          <a:cs typeface="+mn-cs"/>
                        </a:rPr>
                        <a:t>Poziom dojrzałości:</a:t>
                      </a:r>
                      <a:r>
                        <a:rPr lang="pl-PL" sz="1200" b="0" i="0" kern="1200" noProof="0" dirty="0">
                          <a:solidFill>
                            <a:schemeClr val="accent1">
                              <a:lumMod val="50000"/>
                            </a:schemeClr>
                          </a:solidFill>
                          <a:effectLst/>
                          <a:latin typeface="+mn-lt"/>
                          <a:ea typeface="+mn-ea"/>
                          <a:cs typeface="+mn-cs"/>
                        </a:rPr>
                        <a:t> zaimplementowany, wdrożony, operacyjny</a:t>
                      </a:r>
                      <a:endParaRPr lang="pl-PL" sz="1200" noProof="0" dirty="0">
                        <a:solidFill>
                          <a:schemeClr val="accent1">
                            <a:lumMod val="50000"/>
                          </a:schemeClr>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pl-PL" sz="1200" b="0" i="0" kern="1200" noProof="0" dirty="0">
                          <a:solidFill>
                            <a:schemeClr val="accent1">
                              <a:lumMod val="50000"/>
                            </a:schemeClr>
                          </a:solidFill>
                          <a:effectLst/>
                          <a:latin typeface="+mn-lt"/>
                          <a:ea typeface="+mn-ea"/>
                          <a:cs typeface="+mn-cs"/>
                        </a:rPr>
                        <a:t>Serwerownia, gdzie przechowywane są dane znajduje się w pomieszczeniu z kontrolą dostępu i ciągłym (24/7) nadzorem zespołu administratorów. Posiada ona zasilanie awaryjne UPS oraz system klimatyzacji. Serwery posiadają systemy RAID zabezpieczające dane przed uszkodzeniem dysków twardych. Dane przechowywane są w trzech kopiach (kopia operacyjna, kopia lokalna, kopia geograficzna). Dostęp do infrastruktury nadzorowany i monitorowany jest przez zespół bezpieczeństwa wyposażony w rozwiązania sprzętowe (firewall), programowe (VPN, SSL, monitoring) oraz organizacyjne (ściśle regulowana polityka nadawania uprawnień). Logowanie do serwerów jest realizowane w oparciu o certyfikaty tylko dla wąskiej grupy użytkowników.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bl>
          </a:graphicData>
        </a:graphic>
      </p:graphicFrame>
      <p:pic>
        <p:nvPicPr>
          <p:cNvPr id="6" name="Obraz 5" descr="FE_POPC_poziom_pl-1_rgb"/>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1714" y="5940983"/>
            <a:ext cx="5624195" cy="784860"/>
          </a:xfrm>
          <a:prstGeom prst="rect">
            <a:avLst/>
          </a:prstGeom>
          <a:noFill/>
          <a:ln>
            <a:noFill/>
          </a:ln>
        </p:spPr>
      </p:pic>
    </p:spTree>
    <p:extLst>
      <p:ext uri="{BB962C8B-B14F-4D97-AF65-F5344CB8AC3E}">
        <p14:creationId xmlns:p14="http://schemas.microsoft.com/office/powerpoint/2010/main" val="240280491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E28105-763F-4193-B043-C170AA0A0327}">
  <ds:schemaRefs>
    <ds:schemaRef ds:uri="http://schemas.microsoft.com/office/2006/metadata/properties"/>
    <ds:schemaRef ds:uri="http://purl.org/dc/terms/"/>
    <ds:schemaRef ds:uri="http://schemas.microsoft.com/office/2006/documentManagement/types"/>
    <ds:schemaRef ds:uri="5df3a10b-8748-402e-bef4-aee373db4dbb"/>
    <ds:schemaRef ds:uri="9affde3b-50dd-4e74-9e2c-6b9654ae514a"/>
    <ds:schemaRef ds:uri="http://purl.org/dc/elements/1.1/"/>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447DFC41-DFC4-4E70-80DB-DCB0526E9233}">
  <ds:schemaRefs>
    <ds:schemaRef ds:uri="http://schemas.microsoft.com/sharepoint/v3/contenttype/forms"/>
  </ds:schemaRefs>
</ds:datastoreItem>
</file>

<file path=customXml/itemProps3.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5807</TotalTime>
  <Words>1364</Words>
  <Application>Microsoft Office PowerPoint</Application>
  <PresentationFormat>Panoramiczny</PresentationFormat>
  <Paragraphs>194</Paragraphs>
  <Slides>11</Slides>
  <Notes>9</Notes>
  <HiddenSlides>0</HiddenSlides>
  <MMClips>0</MMClips>
  <ScaleCrop>false</ScaleCrop>
  <HeadingPairs>
    <vt:vector size="8" baseType="variant">
      <vt:variant>
        <vt:lpstr>Używane czcionki</vt:lpstr>
      </vt:variant>
      <vt:variant>
        <vt:i4>5</vt:i4>
      </vt:variant>
      <vt:variant>
        <vt:lpstr>Motyw</vt:lpstr>
      </vt:variant>
      <vt:variant>
        <vt:i4>1</vt:i4>
      </vt:variant>
      <vt:variant>
        <vt:lpstr>Osadzone serwery OLE</vt:lpstr>
      </vt:variant>
      <vt:variant>
        <vt:i4>1</vt:i4>
      </vt:variant>
      <vt:variant>
        <vt:lpstr>Tytuły slajdów</vt:lpstr>
      </vt:variant>
      <vt:variant>
        <vt:i4>11</vt:i4>
      </vt:variant>
    </vt:vector>
  </HeadingPairs>
  <TitlesOfParts>
    <vt:vector size="18" baseType="lpstr">
      <vt:lpstr>Arial</vt:lpstr>
      <vt:lpstr>Calibri</vt:lpstr>
      <vt:lpstr>Calibri Light</vt:lpstr>
      <vt:lpstr>Times New Roman</vt:lpstr>
      <vt:lpstr>Wingdings</vt:lpstr>
      <vt:lpstr>Motyw pakietu Office</vt:lpstr>
      <vt:lpstr>Obraz - mapa bitowa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Anna Gałązka</cp:lastModifiedBy>
  <cp:revision>84</cp:revision>
  <dcterms:created xsi:type="dcterms:W3CDTF">2017-01-27T12:50:17Z</dcterms:created>
  <dcterms:modified xsi:type="dcterms:W3CDTF">2022-05-02T12:07:26Z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