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71" r:id="rId4"/>
    <p:sldId id="259" r:id="rId5"/>
    <p:sldId id="260" r:id="rId6"/>
    <p:sldId id="261" r:id="rId7"/>
    <p:sldId id="258" r:id="rId8"/>
    <p:sldId id="263" r:id="rId9"/>
    <p:sldId id="264" r:id="rId10"/>
    <p:sldId id="265" r:id="rId11"/>
    <p:sldId id="266" r:id="rId12"/>
    <p:sldId id="269" r:id="rId13"/>
    <p:sldId id="270" r:id="rId14"/>
  </p:sldIdLst>
  <p:sldSz cx="12192000" cy="6858000"/>
  <p:notesSz cx="6797675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E6AB6C51-7E9D-4CF0-85E8-B08E6E6536CC}" type="datetimeFigureOut">
              <a:rPr lang="pl-PL" smtClean="0"/>
              <a:t>25.10.2017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D6102F0F-DCFE-4DCC-B7B4-A1ED2640DAB3}" type="slidenum">
              <a:rPr lang="pl-PL" smtClean="0"/>
              <a:t>‹#›</a:t>
            </a:fld>
            <a:endParaRPr lang="pl-PL"/>
          </a:p>
        </p:txBody>
      </p:sp>
      <p:grpSp>
        <p:nvGrpSpPr>
          <p:cNvPr id="9" name="Group 8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9168762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B6C51-7E9D-4CF0-85E8-B08E6E6536CC}" type="datetimeFigureOut">
              <a:rPr lang="pl-PL" smtClean="0"/>
              <a:t>25.10.2017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02F0F-DCFE-4DCC-B7B4-A1ED2640DAB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60190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B6C51-7E9D-4CF0-85E8-B08E6E6536CC}" type="datetimeFigureOut">
              <a:rPr lang="pl-PL" smtClean="0"/>
              <a:t>25.10.2017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02F0F-DCFE-4DCC-B7B4-A1ED2640DAB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75358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B6C51-7E9D-4CF0-85E8-B08E6E6536CC}" type="datetimeFigureOut">
              <a:rPr lang="pl-PL" smtClean="0"/>
              <a:t>25.10.2017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02F0F-DCFE-4DCC-B7B4-A1ED2640DAB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131206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accent1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6AB6C51-7E9D-4CF0-85E8-B08E6E6536CC}" type="datetimeFigureOut">
              <a:rPr lang="pl-PL" smtClean="0"/>
              <a:t>25.10.2017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6102F0F-DCFE-4DCC-B7B4-A1ED2640DAB3}" type="slidenum">
              <a:rPr lang="pl-PL" smtClean="0"/>
              <a:t>‹#›</a:t>
            </a:fld>
            <a:endParaRPr lang="pl-PL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5935214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B6C51-7E9D-4CF0-85E8-B08E6E6536CC}" type="datetimeFigureOut">
              <a:rPr lang="pl-PL" smtClean="0"/>
              <a:t>25.10.2017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02F0F-DCFE-4DCC-B7B4-A1ED2640DAB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474149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B6C51-7E9D-4CF0-85E8-B08E6E6536CC}" type="datetimeFigureOut">
              <a:rPr lang="pl-PL" smtClean="0"/>
              <a:t>25.10.2017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02F0F-DCFE-4DCC-B7B4-A1ED2640DAB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23388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B6C51-7E9D-4CF0-85E8-B08E6E6536CC}" type="datetimeFigureOut">
              <a:rPr lang="pl-PL" smtClean="0"/>
              <a:t>25.10.2017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02F0F-DCFE-4DCC-B7B4-A1ED2640DAB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823441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B6C51-7E9D-4CF0-85E8-B08E6E6536CC}" type="datetimeFigureOut">
              <a:rPr lang="pl-PL" smtClean="0"/>
              <a:t>25.10.2017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02F0F-DCFE-4DCC-B7B4-A1ED2640DAB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70682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6AB6C51-7E9D-4CF0-85E8-B08E6E6536CC}" type="datetimeFigureOut">
              <a:rPr lang="pl-PL" smtClean="0"/>
              <a:t>25.10.2017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6102F0F-DCFE-4DCC-B7B4-A1ED2640DAB3}" type="slidenum">
              <a:rPr lang="pl-PL" smtClean="0"/>
              <a:t>‹#›</a:t>
            </a:fld>
            <a:endParaRPr lang="pl-PL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554400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6AB6C51-7E9D-4CF0-85E8-B08E6E6536CC}" type="datetimeFigureOut">
              <a:rPr lang="pl-PL" smtClean="0"/>
              <a:t>25.10.2017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6102F0F-DCFE-4DCC-B7B4-A1ED2640DAB3}" type="slidenum">
              <a:rPr lang="pl-PL" smtClean="0"/>
              <a:t>‹#›</a:t>
            </a:fld>
            <a:endParaRPr lang="pl-PL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1594278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E6AB6C51-7E9D-4CF0-85E8-B08E6E6536CC}" type="datetimeFigureOut">
              <a:rPr lang="pl-PL" smtClean="0"/>
              <a:t>25.10.2017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D6102F0F-DCFE-4DCC-B7B4-A1ED2640DAB3}" type="slidenum">
              <a:rPr lang="pl-PL" smtClean="0"/>
              <a:t>‹#›</a:t>
            </a:fld>
            <a:endParaRPr lang="pl-PL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055230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368">
          <p15:clr>
            <a:srgbClr val="F26B43"/>
          </p15:clr>
        </p15:guide>
        <p15:guide id="2" orient="horz" pos="1440">
          <p15:clr>
            <a:srgbClr val="F26B43"/>
          </p15:clr>
        </p15:guide>
        <p15:guide id="3" orient="horz" pos="3696">
          <p15:clr>
            <a:srgbClr val="F26B43"/>
          </p15:clr>
        </p15:guide>
        <p15:guide id="4" orient="horz" pos="432">
          <p15:clr>
            <a:srgbClr val="F26B43"/>
          </p15:clr>
        </p15:guide>
        <p15:guide id="5" orient="horz" pos="1512">
          <p15:clr>
            <a:srgbClr val="F26B43"/>
          </p15:clr>
        </p15:guide>
        <p15:guide id="6" pos="6912">
          <p15:clr>
            <a:srgbClr val="F26B43"/>
          </p15:clr>
        </p15:guide>
        <p15:guide id="7" pos="936">
          <p15:clr>
            <a:srgbClr val="F26B43"/>
          </p15:clr>
        </p15:guide>
        <p15:guide id="8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005016"/>
            <a:ext cx="9144000" cy="2504947"/>
          </a:xfrm>
        </p:spPr>
        <p:txBody>
          <a:bodyPr>
            <a:noAutofit/>
          </a:bodyPr>
          <a:lstStyle/>
          <a:p>
            <a:r>
              <a:rPr lang="pl-PL" sz="3000" b="1" dirty="0" smtClean="0">
                <a:latin typeface="Garamond" panose="02020404030301010803" pitchFamily="18" charset="0"/>
              </a:rPr>
              <a:t>NARADA</a:t>
            </a:r>
            <a:br>
              <a:rPr lang="pl-PL" sz="3000" b="1" dirty="0" smtClean="0">
                <a:latin typeface="Garamond" panose="02020404030301010803" pitchFamily="18" charset="0"/>
              </a:rPr>
            </a:br>
            <a:r>
              <a:rPr lang="pl-PL" sz="3000" b="1" dirty="0" smtClean="0">
                <a:latin typeface="Garamond" panose="02020404030301010803" pitchFamily="18" charset="0"/>
              </a:rPr>
              <a:t>POWIATOWYCH CENTRÓW POMOCY RODZINIE,	 </a:t>
            </a:r>
            <a:br>
              <a:rPr lang="pl-PL" sz="3000" b="1" dirty="0" smtClean="0">
                <a:latin typeface="Garamond" panose="02020404030301010803" pitchFamily="18" charset="0"/>
              </a:rPr>
            </a:br>
            <a:r>
              <a:rPr lang="pl-PL" sz="3000" b="1" dirty="0" smtClean="0">
                <a:latin typeface="Garamond" panose="02020404030301010803" pitchFamily="18" charset="0"/>
              </a:rPr>
              <a:t>OŚRODKÓW POMOCY SPOŁECZNEJ,</a:t>
            </a:r>
            <a:br>
              <a:rPr lang="pl-PL" sz="3000" b="1" dirty="0" smtClean="0">
                <a:latin typeface="Garamond" panose="02020404030301010803" pitchFamily="18" charset="0"/>
              </a:rPr>
            </a:br>
            <a:r>
              <a:rPr lang="pl-PL" sz="3000" b="1" dirty="0" smtClean="0">
                <a:latin typeface="Garamond" panose="02020404030301010803" pitchFamily="18" charset="0"/>
              </a:rPr>
              <a:t>ŚRODOWISKOWYCH DOMÓW SAMOPOMOCY,</a:t>
            </a:r>
            <a:br>
              <a:rPr lang="pl-PL" sz="3000" b="1" dirty="0" smtClean="0">
                <a:latin typeface="Garamond" panose="02020404030301010803" pitchFamily="18" charset="0"/>
              </a:rPr>
            </a:br>
            <a:r>
              <a:rPr lang="pl-PL" sz="3000" b="1" dirty="0" smtClean="0">
                <a:latin typeface="Garamond" panose="02020404030301010803" pitchFamily="18" charset="0"/>
              </a:rPr>
              <a:t>WOJEWÓDZTWA WARMIŃSKO-MAZURSKIEGO</a:t>
            </a:r>
            <a:endParaRPr lang="pl-PL" sz="3000" b="1" dirty="0">
              <a:latin typeface="Garamond" panose="02020404030301010803" pitchFamily="18" charset="0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l-PL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 października 2017 r.</a:t>
            </a:r>
          </a:p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Warmińsko-Mazurski Urząd Wojewódzki </a:t>
            </a:r>
            <a:b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 Olsztynie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255487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3400" b="1" dirty="0">
                <a:latin typeface="Garamond" panose="02020404030301010803" pitchFamily="18" charset="0"/>
              </a:rPr>
              <a:t>USTALENIA WYDZIAŁU POLITYKI SPOŁECZNEJ DOT. FUNKCJONOWANIA ŚDS	 </a:t>
            </a:r>
            <a:endParaRPr lang="pl-PL" sz="34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sz="2400" b="1" dirty="0">
                <a:latin typeface="Garamond" panose="02020404030301010803" pitchFamily="18" charset="0"/>
              </a:rPr>
              <a:t>- Zatrudnienie w ŚDS lekarza psychiatry:</a:t>
            </a:r>
          </a:p>
          <a:p>
            <a:pPr marL="0" indent="0" algn="just">
              <a:buNone/>
            </a:pPr>
            <a:r>
              <a:rPr lang="pl-PL" sz="2400" dirty="0">
                <a:latin typeface="Garamond" panose="02020404030301010803" pitchFamily="18" charset="0"/>
              </a:rPr>
              <a:t>Zgodnie z </a:t>
            </a:r>
            <a:r>
              <a:rPr lang="pl-PL" sz="2400" dirty="0">
                <a:latin typeface="Garamond" panose="02020404030301010803" pitchFamily="18" charset="0"/>
                <a:cs typeface="Times New Roman" panose="02020603050405020304" pitchFamily="18" charset="0"/>
              </a:rPr>
              <a:t>§10 ust. 2 „</a:t>
            </a:r>
            <a:r>
              <a:rPr lang="pl-PL" sz="2400" dirty="0">
                <a:latin typeface="Garamond" panose="02020404030301010803" pitchFamily="18" charset="0"/>
              </a:rPr>
              <a:t>dopuszcza się zatrudnienie pracowników realizujących świadczenia zdrowotne, w szczególności rehabilitacyjne i w zakresie opieki pielęgniarskiej, jeżeli potrzeby uczestników wskazują na konieczność </a:t>
            </a:r>
            <a:r>
              <a:rPr lang="pl-PL" sz="2400" u="sng" dirty="0">
                <a:latin typeface="Garamond" panose="02020404030301010803" pitchFamily="18" charset="0"/>
              </a:rPr>
              <a:t>codziennego świadczenia tych usług</a:t>
            </a:r>
            <a:r>
              <a:rPr lang="pl-PL" sz="2400" dirty="0">
                <a:latin typeface="Garamond" panose="02020404030301010803" pitchFamily="18" charset="0"/>
              </a:rPr>
              <a:t>”.</a:t>
            </a:r>
          </a:p>
          <a:p>
            <a:pPr marL="0" indent="0" algn="just">
              <a:buNone/>
            </a:pPr>
            <a:r>
              <a:rPr lang="pl-PL" sz="2400" b="1" dirty="0">
                <a:latin typeface="Garamond" panose="02020404030301010803" pitchFamily="18" charset="0"/>
              </a:rPr>
              <a:t>- Zgodnie ze stanowiskiem Ministerstwa Rodziny, Pracy i Polityki Społecznej </a:t>
            </a:r>
            <a:r>
              <a:rPr lang="pl-PL" sz="2400" b="1" dirty="0" smtClean="0">
                <a:latin typeface="Garamond" panose="02020404030301010803" pitchFamily="18" charset="0"/>
              </a:rPr>
              <a:t>usługi lekarza psychiatry są usługami zdrowotnymi </a:t>
            </a:r>
            <a:br>
              <a:rPr lang="pl-PL" sz="2400" b="1" dirty="0" smtClean="0">
                <a:latin typeface="Garamond" panose="02020404030301010803" pitchFamily="18" charset="0"/>
              </a:rPr>
            </a:br>
            <a:r>
              <a:rPr lang="pl-PL" sz="2400" b="1" dirty="0" smtClean="0">
                <a:latin typeface="Garamond" panose="02020404030301010803" pitchFamily="18" charset="0"/>
              </a:rPr>
              <a:t>i </a:t>
            </a:r>
            <a:r>
              <a:rPr lang="pl-PL" sz="2400" b="1" dirty="0">
                <a:latin typeface="Garamond" panose="02020404030301010803" pitchFamily="18" charset="0"/>
              </a:rPr>
              <a:t>w związku z powyższym ma </a:t>
            </a:r>
            <a:r>
              <a:rPr lang="pl-PL" sz="2400" b="1" dirty="0" smtClean="0">
                <a:latin typeface="Garamond" panose="02020404030301010803" pitchFamily="18" charset="0"/>
              </a:rPr>
              <a:t>do nich zastosowanie </a:t>
            </a:r>
            <a:r>
              <a:rPr lang="pl-PL" sz="2400" b="1" dirty="0">
                <a:latin typeface="Garamond" panose="02020404030301010803" pitchFamily="18" charset="0"/>
                <a:cs typeface="Times New Roman" panose="02020603050405020304" pitchFamily="18" charset="0"/>
              </a:rPr>
              <a:t>§10 ust. 2 rozporządzenia </a:t>
            </a:r>
            <a:r>
              <a:rPr lang="pl-PL" sz="2400" b="1" dirty="0" err="1">
                <a:latin typeface="Garamond" panose="02020404030301010803" pitchFamily="18" charset="0"/>
                <a:cs typeface="Times New Roman" panose="02020603050405020304" pitchFamily="18" charset="0"/>
              </a:rPr>
              <a:t>MPiPS</a:t>
            </a:r>
            <a:r>
              <a:rPr lang="pl-PL" sz="2400" b="1" dirty="0">
                <a:latin typeface="Garamond" panose="02020404030301010803" pitchFamily="18" charset="0"/>
                <a:cs typeface="Times New Roman" panose="02020603050405020304" pitchFamily="18" charset="0"/>
              </a:rPr>
              <a:t> </a:t>
            </a:r>
            <a:r>
              <a:rPr lang="pl-PL" sz="2400" b="1" dirty="0" err="1">
                <a:latin typeface="Garamond" panose="02020404030301010803" pitchFamily="18" charset="0"/>
                <a:cs typeface="Times New Roman" panose="02020603050405020304" pitchFamily="18" charset="0"/>
              </a:rPr>
              <a:t>ws</a:t>
            </a:r>
            <a:r>
              <a:rPr lang="pl-PL" sz="2400" b="1" dirty="0">
                <a:latin typeface="Garamond" panose="02020404030301010803" pitchFamily="18" charset="0"/>
                <a:cs typeface="Times New Roman" panose="02020603050405020304" pitchFamily="18" charset="0"/>
              </a:rPr>
              <a:t>. środowiskowych domów </a:t>
            </a:r>
            <a:r>
              <a:rPr lang="pl-PL" sz="2400" b="1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samopomocy.</a:t>
            </a:r>
            <a:endParaRPr lang="pl-PL" sz="2400" b="1" dirty="0">
              <a:latin typeface="Garamond" panose="02020404030301010803" pitchFamily="18" charset="0"/>
            </a:endParaRPr>
          </a:p>
          <a:p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9428525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sz="3800" b="1" dirty="0">
                <a:latin typeface="Garamond" panose="02020404030301010803" pitchFamily="18" charset="0"/>
              </a:rPr>
              <a:t>INFORMACJE  WYDZIAŁU POLITYKI SPOŁECZNEJ DOT. FUNKCJONOWANIA </a:t>
            </a:r>
            <a:r>
              <a:rPr lang="pl-PL" sz="3800" b="1" dirty="0" smtClean="0">
                <a:latin typeface="Garamond" panose="02020404030301010803" pitchFamily="18" charset="0"/>
              </a:rPr>
              <a:t>ŚDS,</a:t>
            </a:r>
            <a:br>
              <a:rPr lang="pl-PL" sz="3800" b="1" dirty="0" smtClean="0">
                <a:latin typeface="Garamond" panose="02020404030301010803" pitchFamily="18" charset="0"/>
              </a:rPr>
            </a:br>
            <a:r>
              <a:rPr lang="pl-PL" sz="3800" b="1" dirty="0" smtClean="0">
                <a:latin typeface="Garamond" panose="02020404030301010803" pitchFamily="18" charset="0"/>
              </a:rPr>
              <a:t>PO KONTROLI  NIK</a:t>
            </a:r>
            <a:r>
              <a:rPr lang="pl-PL" b="1" dirty="0">
                <a:latin typeface="Garamond" panose="02020404030301010803" pitchFamily="18" charset="0"/>
              </a:rPr>
              <a:t>	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3600" b="1" dirty="0">
                <a:latin typeface="Garamond" panose="02020404030301010803" pitchFamily="18" charset="0"/>
              </a:rPr>
              <a:t>Kontrola Najwyższej Izby Kontroli</a:t>
            </a:r>
          </a:p>
          <a:p>
            <a:pPr algn="just">
              <a:buFontTx/>
              <a:buChar char="-"/>
            </a:pPr>
            <a:r>
              <a:rPr lang="pl-PL" sz="3600" b="1" dirty="0">
                <a:latin typeface="Garamond" panose="02020404030301010803" pitchFamily="18" charset="0"/>
              </a:rPr>
              <a:t>Kontrola NIK wykazała, że organizacje pozarządowe, które prowadzą Środowiskowe Domy Samopomocy muszą posiadać procedury dotyczące zamówień publicznych</a:t>
            </a:r>
            <a:r>
              <a:rPr lang="pl-PL" sz="3600" b="1" dirty="0" smtClean="0">
                <a:latin typeface="Garamond" panose="02020404030301010803" pitchFamily="18" charset="0"/>
              </a:rPr>
              <a:t>.</a:t>
            </a:r>
            <a:endParaRPr lang="pl-PL" sz="3600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04422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l-PL" sz="3400" b="1" dirty="0">
                <a:latin typeface="Garamond" panose="02020404030301010803" pitchFamily="18" charset="0"/>
              </a:rPr>
              <a:t>INFORMACJE  WYDZIAŁU POLITYKI SPOŁECZNEJ DOT. FUNKCJONOWANIA </a:t>
            </a:r>
            <a:r>
              <a:rPr lang="pl-PL" sz="3400" b="1" dirty="0" smtClean="0">
                <a:latin typeface="Garamond" panose="02020404030301010803" pitchFamily="18" charset="0"/>
              </a:rPr>
              <a:t>ŚDS PO  </a:t>
            </a:r>
            <a:r>
              <a:rPr lang="pl-PL" sz="3400" b="1" dirty="0">
                <a:latin typeface="Garamond" panose="02020404030301010803" pitchFamily="18" charset="0"/>
              </a:rPr>
              <a:t>KONTROLI  NIK</a:t>
            </a:r>
            <a:r>
              <a:rPr lang="pl-PL" sz="3600" b="1" dirty="0">
                <a:latin typeface="Garamond" panose="02020404030301010803" pitchFamily="18" charset="0"/>
              </a:rPr>
              <a:t>	</a:t>
            </a:r>
            <a:endParaRPr lang="pl-PL" sz="36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Tx/>
              <a:buChar char="-"/>
            </a:pPr>
            <a:r>
              <a:rPr lang="pl-PL" sz="3200" b="1" dirty="0">
                <a:latin typeface="Garamond" panose="02020404030301010803" pitchFamily="18" charset="0"/>
              </a:rPr>
              <a:t>W przypadku wliczania posiłków do treningów </a:t>
            </a:r>
            <a:r>
              <a:rPr lang="pl-PL" sz="3200" b="1" dirty="0" smtClean="0">
                <a:latin typeface="Garamond" panose="02020404030301010803" pitchFamily="18" charset="0"/>
              </a:rPr>
              <a:t/>
            </a:r>
            <a:br>
              <a:rPr lang="pl-PL" sz="3200" b="1" dirty="0" smtClean="0">
                <a:latin typeface="Garamond" panose="02020404030301010803" pitchFamily="18" charset="0"/>
              </a:rPr>
            </a:br>
            <a:r>
              <a:rPr lang="pl-PL" sz="3200" b="1" dirty="0" smtClean="0">
                <a:latin typeface="Garamond" panose="02020404030301010803" pitchFamily="18" charset="0"/>
              </a:rPr>
              <a:t>(</a:t>
            </a:r>
            <a:r>
              <a:rPr lang="pl-PL" sz="3200" b="1" dirty="0">
                <a:latin typeface="Garamond" panose="02020404030301010803" pitchFamily="18" charset="0"/>
              </a:rPr>
              <a:t>6 godz. zajęć z uczestnikami), należy prowadzić odpowiednie zapisy w dziennikach zajęć.</a:t>
            </a:r>
          </a:p>
          <a:p>
            <a:pPr algn="just">
              <a:buFontTx/>
              <a:buChar char="-"/>
            </a:pPr>
            <a:r>
              <a:rPr lang="pl-PL" sz="3200" b="1" dirty="0">
                <a:latin typeface="Garamond" panose="02020404030301010803" pitchFamily="18" charset="0"/>
              </a:rPr>
              <a:t>W dziennikach zajęć wpisujemy imię i nazwisko osoby prowadzącej zajęcia (nie podpisujemy dziennika) i podpis (wpisów w dzienniku mogą dokonywać inny terapeuci).</a:t>
            </a:r>
          </a:p>
          <a:p>
            <a:endParaRPr lang="pl-PL" sz="3200" dirty="0"/>
          </a:p>
        </p:txBody>
      </p:sp>
    </p:spTree>
    <p:extLst>
      <p:ext uri="{BB962C8B-B14F-4D97-AF65-F5344CB8AC3E}">
        <p14:creationId xmlns:p14="http://schemas.microsoft.com/office/powerpoint/2010/main" val="33690785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sz="3800" b="1" dirty="0">
                <a:latin typeface="Garamond" panose="02020404030301010803" pitchFamily="18" charset="0"/>
              </a:rPr>
              <a:t>INFORMACJE  WYDZIAŁU POLITYKI SPOŁECZNEJ DOT. FUNKCJONOWANIA ŚDS</a:t>
            </a:r>
            <a:r>
              <a:rPr lang="pl-PL" b="1" dirty="0">
                <a:latin typeface="Garamond" panose="02020404030301010803" pitchFamily="18" charset="0"/>
              </a:rPr>
              <a:t>	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l-PL" sz="4000" b="1" dirty="0">
                <a:latin typeface="Garamond" panose="02020404030301010803" pitchFamily="18" charset="0"/>
              </a:rPr>
              <a:t>Prośba o zakładanie elektronicznej skrzynki </a:t>
            </a:r>
            <a:r>
              <a:rPr lang="pl-PL" sz="4000" b="1" dirty="0" smtClean="0">
                <a:latin typeface="Garamond" panose="02020404030301010803" pitchFamily="18" charset="0"/>
              </a:rPr>
              <a:t>podawczej </a:t>
            </a:r>
            <a:r>
              <a:rPr lang="pl-PL" sz="4000" b="1" dirty="0" err="1" smtClean="0">
                <a:latin typeface="Garamond" panose="02020404030301010803" pitchFamily="18" charset="0"/>
              </a:rPr>
              <a:t>ePUAP</a:t>
            </a:r>
            <a:r>
              <a:rPr lang="pl-PL" sz="4000" b="1" dirty="0" smtClean="0">
                <a:latin typeface="Garamond" panose="02020404030301010803" pitchFamily="18" charset="0"/>
              </a:rPr>
              <a:t>, </a:t>
            </a:r>
            <a:r>
              <a:rPr lang="pl-PL" sz="4000" b="1" dirty="0">
                <a:latin typeface="Garamond" panose="02020404030301010803" pitchFamily="18" charset="0"/>
              </a:rPr>
              <a:t>z uwagi na problemy w przekazywaniu pism. </a:t>
            </a:r>
            <a:endParaRPr lang="pl-PL" sz="4000" b="1" dirty="0" smtClean="0">
              <a:latin typeface="Garamond" panose="02020404030301010803" pitchFamily="18" charset="0"/>
            </a:endParaRPr>
          </a:p>
          <a:p>
            <a:endParaRPr lang="pl-PL" sz="4000" dirty="0"/>
          </a:p>
        </p:txBody>
      </p:sp>
    </p:spTree>
    <p:extLst>
      <p:ext uri="{BB962C8B-B14F-4D97-AF65-F5344CB8AC3E}">
        <p14:creationId xmlns:p14="http://schemas.microsoft.com/office/powerpoint/2010/main" val="10174095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sz="3600" b="1" dirty="0" smtClean="0">
                <a:latin typeface="Garamond" panose="02020404030301010803" pitchFamily="18" charset="0"/>
              </a:rPr>
              <a:t>USTALENIA WYDZIAŁU POLITYKI SPOŁECZNEJ DOT. FUNKCJONOWANIA ŚDS	 </a:t>
            </a:r>
            <a:endParaRPr lang="pl-PL" sz="3600" b="1" dirty="0">
              <a:latin typeface="Garamond" panose="02020404030301010803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371600" y="1893194"/>
            <a:ext cx="9601200" cy="4023633"/>
          </a:xfrm>
        </p:spPr>
        <p:txBody>
          <a:bodyPr>
            <a:noAutofit/>
          </a:bodyPr>
          <a:lstStyle/>
          <a:p>
            <a:pPr algn="just"/>
            <a:r>
              <a:rPr lang="pl-PL" sz="2800" b="1" dirty="0" smtClean="0">
                <a:latin typeface="Garamond" panose="02020404030301010803" pitchFamily="18" charset="0"/>
              </a:rPr>
              <a:t>Kierowanie do środowiskowych domów samopomocy </a:t>
            </a:r>
          </a:p>
          <a:p>
            <a:pPr marL="0" indent="0" algn="just">
              <a:buNone/>
            </a:pPr>
            <a:r>
              <a:rPr lang="pl-PL" sz="2800" b="1" dirty="0" smtClean="0">
                <a:latin typeface="Garamond" panose="02020404030301010803" pitchFamily="18" charset="0"/>
              </a:rPr>
              <a:t>- Proponujemy żeby w </a:t>
            </a:r>
            <a:r>
              <a:rPr lang="pl-PL" sz="2800" b="1" dirty="0">
                <a:latin typeface="Garamond" panose="02020404030301010803" pitchFamily="18" charset="0"/>
              </a:rPr>
              <a:t>decyzji kierującej organ </a:t>
            </a:r>
            <a:r>
              <a:rPr lang="pl-PL" sz="2800" b="1" dirty="0" smtClean="0">
                <a:latin typeface="Garamond" panose="02020404030301010803" pitchFamily="18" charset="0"/>
              </a:rPr>
              <a:t>określał </a:t>
            </a:r>
            <a:r>
              <a:rPr lang="pl-PL" sz="2800" b="1" dirty="0">
                <a:latin typeface="Garamond" panose="02020404030301010803" pitchFamily="18" charset="0"/>
              </a:rPr>
              <a:t>typ domu do jakiego kieruje uczestnika, ewentualnie </a:t>
            </a:r>
            <a:r>
              <a:rPr lang="pl-PL" sz="2800" b="1" dirty="0" smtClean="0">
                <a:latin typeface="Garamond" panose="02020404030301010803" pitchFamily="18" charset="0"/>
              </a:rPr>
              <a:t/>
            </a:r>
            <a:br>
              <a:rPr lang="pl-PL" sz="2800" b="1" dirty="0" smtClean="0">
                <a:latin typeface="Garamond" panose="02020404030301010803" pitchFamily="18" charset="0"/>
              </a:rPr>
            </a:br>
            <a:r>
              <a:rPr lang="pl-PL" sz="2800" b="1" dirty="0" smtClean="0">
                <a:latin typeface="Garamond" panose="02020404030301010803" pitchFamily="18" charset="0"/>
              </a:rPr>
              <a:t>w </a:t>
            </a:r>
            <a:r>
              <a:rPr lang="pl-PL" sz="2800" b="1" dirty="0">
                <a:latin typeface="Garamond" panose="02020404030301010803" pitchFamily="18" charset="0"/>
              </a:rPr>
              <a:t>uzasadnieniu </a:t>
            </a:r>
            <a:r>
              <a:rPr lang="pl-PL" sz="2800" b="1" dirty="0" smtClean="0">
                <a:latin typeface="Garamond" panose="02020404030301010803" pitchFamily="18" charset="0"/>
              </a:rPr>
              <a:t>decyzji, wskazał </a:t>
            </a:r>
            <a:r>
              <a:rPr lang="pl-PL" sz="2800" b="1" dirty="0">
                <a:latin typeface="Garamond" panose="02020404030301010803" pitchFamily="18" charset="0"/>
              </a:rPr>
              <a:t>nazwę Domu. </a:t>
            </a:r>
            <a:endParaRPr lang="pl-PL" sz="2800" b="1" dirty="0" smtClean="0">
              <a:latin typeface="Garamond" panose="02020404030301010803" pitchFamily="18" charset="0"/>
            </a:endParaRPr>
          </a:p>
          <a:p>
            <a:pPr algn="just"/>
            <a:r>
              <a:rPr lang="pl-PL" sz="2800" b="1" dirty="0" smtClean="0">
                <a:latin typeface="Garamond" panose="02020404030301010803" pitchFamily="18" charset="0"/>
              </a:rPr>
              <a:t>Pobieranie odpłatności za usługi świadczone w ŚDS:</a:t>
            </a:r>
          </a:p>
          <a:p>
            <a:pPr marL="0" indent="0" algn="just">
              <a:buNone/>
            </a:pPr>
            <a:r>
              <a:rPr lang="pl-PL" sz="2800" b="1" dirty="0" smtClean="0">
                <a:latin typeface="Garamond" panose="02020404030301010803" pitchFamily="18" charset="0"/>
              </a:rPr>
              <a:t>Odpłatności </a:t>
            </a:r>
            <a:r>
              <a:rPr lang="pl-PL" sz="2800" b="1" dirty="0">
                <a:latin typeface="Garamond" panose="02020404030301010803" pitchFamily="18" charset="0"/>
              </a:rPr>
              <a:t>za usługi świadczone w</a:t>
            </a:r>
            <a:r>
              <a:rPr lang="pl-PL" sz="2800" b="1" dirty="0" smtClean="0">
                <a:latin typeface="Garamond" panose="02020404030301010803" pitchFamily="18" charset="0"/>
              </a:rPr>
              <a:t> Środowiskowym Domu Samopomocy nie powinny być pobierane przez ŚDS ani nie wpłacane przez uczestników na jego konto.</a:t>
            </a:r>
            <a:endParaRPr lang="pl-PL" sz="2800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015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3400" b="1" dirty="0">
                <a:latin typeface="Garamond" panose="02020404030301010803" pitchFamily="18" charset="0"/>
              </a:rPr>
              <a:t>USTALENIA WYDZIAŁU POLITYKI SPOŁECZNEJ DOT. FUNKCJONOWANIA ŚDS	 </a:t>
            </a:r>
            <a:endParaRPr lang="pl-PL" sz="34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l-PL" sz="3200" b="1" dirty="0">
                <a:latin typeface="Garamond" panose="02020404030301010803" pitchFamily="18" charset="0"/>
              </a:rPr>
              <a:t>Treningi świadczone w </a:t>
            </a:r>
            <a:r>
              <a:rPr lang="pl-PL" sz="3200" b="1" dirty="0" err="1">
                <a:latin typeface="Garamond" panose="02020404030301010803" pitchFamily="18" charset="0"/>
              </a:rPr>
              <a:t>śds</a:t>
            </a:r>
            <a:r>
              <a:rPr lang="pl-PL" sz="3200" b="1" dirty="0">
                <a:latin typeface="Garamond" panose="02020404030301010803" pitchFamily="18" charset="0"/>
              </a:rPr>
              <a:t>: </a:t>
            </a:r>
          </a:p>
          <a:p>
            <a:pPr algn="just">
              <a:buFontTx/>
              <a:buChar char="-"/>
            </a:pPr>
            <a:r>
              <a:rPr lang="pl-PL" sz="3200" b="1" dirty="0" smtClean="0">
                <a:latin typeface="Garamond" panose="02020404030301010803" pitchFamily="18" charset="0"/>
              </a:rPr>
              <a:t>Godziny </a:t>
            </a:r>
            <a:r>
              <a:rPr lang="pl-PL" sz="3200" b="1" dirty="0">
                <a:latin typeface="Garamond" panose="02020404030301010803" pitchFamily="18" charset="0"/>
              </a:rPr>
              <a:t>rozpoczęcia i zakończenia treningu całodobowego powinny być określone </a:t>
            </a:r>
            <a:r>
              <a:rPr lang="pl-PL" sz="3200" b="1" dirty="0" smtClean="0">
                <a:latin typeface="Garamond" panose="02020404030301010803" pitchFamily="18" charset="0"/>
              </a:rPr>
              <a:t/>
            </a:r>
            <a:br>
              <a:rPr lang="pl-PL" sz="3200" b="1" dirty="0" smtClean="0">
                <a:latin typeface="Garamond" panose="02020404030301010803" pitchFamily="18" charset="0"/>
              </a:rPr>
            </a:br>
            <a:r>
              <a:rPr lang="pl-PL" sz="3200" b="1" dirty="0" smtClean="0">
                <a:latin typeface="Garamond" panose="02020404030301010803" pitchFamily="18" charset="0"/>
              </a:rPr>
              <a:t>w </a:t>
            </a:r>
            <a:r>
              <a:rPr lang="pl-PL" sz="3200" b="1" dirty="0">
                <a:latin typeface="Garamond" panose="02020404030301010803" pitchFamily="18" charset="0"/>
              </a:rPr>
              <a:t>decyzji </a:t>
            </a:r>
            <a:r>
              <a:rPr lang="pl-PL" sz="3200" b="1" dirty="0" smtClean="0">
                <a:latin typeface="Garamond" panose="02020404030301010803" pitchFamily="18" charset="0"/>
              </a:rPr>
              <a:t>administracyjnej. </a:t>
            </a:r>
            <a:r>
              <a:rPr lang="pl-PL" sz="3200" b="1" dirty="0">
                <a:latin typeface="Garamond" panose="02020404030301010803" pitchFamily="18" charset="0"/>
              </a:rPr>
              <a:t>ŚDS może również określić </a:t>
            </a:r>
            <a:r>
              <a:rPr lang="pl-PL" sz="3200" b="1" dirty="0" smtClean="0">
                <a:latin typeface="Garamond" panose="02020404030301010803" pitchFamily="18" charset="0"/>
              </a:rPr>
              <a:t>godziny treningów, w </a:t>
            </a:r>
            <a:r>
              <a:rPr lang="pl-PL" sz="3200" b="1" dirty="0">
                <a:latin typeface="Garamond" panose="02020404030301010803" pitchFamily="18" charset="0"/>
              </a:rPr>
              <a:t>regulaminie organizacyjnym </a:t>
            </a:r>
            <a:r>
              <a:rPr lang="pl-PL" sz="3200" b="1" dirty="0" smtClean="0">
                <a:latin typeface="Garamond" panose="02020404030301010803" pitchFamily="18" charset="0"/>
              </a:rPr>
              <a:t>środowiskowego domu samopomocy. </a:t>
            </a:r>
            <a:endParaRPr lang="pl-PL" sz="3200" b="1" dirty="0">
              <a:latin typeface="Garamond" panose="02020404030301010803" pitchFamily="18" charset="0"/>
            </a:endParaRPr>
          </a:p>
          <a:p>
            <a:endParaRPr lang="pl-PL" sz="3200" dirty="0"/>
          </a:p>
        </p:txBody>
      </p:sp>
    </p:spTree>
    <p:extLst>
      <p:ext uri="{BB962C8B-B14F-4D97-AF65-F5344CB8AC3E}">
        <p14:creationId xmlns:p14="http://schemas.microsoft.com/office/powerpoint/2010/main" val="26011684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l-PL" sz="3400" b="1" dirty="0">
                <a:latin typeface="Garamond" panose="02020404030301010803" pitchFamily="18" charset="0"/>
              </a:rPr>
              <a:t>USTALENIA WYDZIAŁU POLITYKI SPOŁECZNEJ DOT. FUNKCJONOWANIA ŚDS	 </a:t>
            </a:r>
            <a:endParaRPr lang="pl-PL" sz="34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pl-PL" sz="2800" b="1" dirty="0" smtClean="0">
                <a:latin typeface="Garamond" panose="02020404030301010803" pitchFamily="18" charset="0"/>
              </a:rPr>
              <a:t>3 </a:t>
            </a:r>
            <a:r>
              <a:rPr lang="pl-PL" sz="2800" b="1" dirty="0">
                <a:latin typeface="Garamond" panose="02020404030301010803" pitchFamily="18" charset="0"/>
              </a:rPr>
              <a:t>sposoby ustalania odpłatności za pobyt całodobowy uczestników:</a:t>
            </a:r>
          </a:p>
          <a:p>
            <a:pPr marL="0" indent="0" algn="just">
              <a:buNone/>
            </a:pPr>
            <a:r>
              <a:rPr lang="pl-PL" sz="2800" b="1" dirty="0" smtClean="0">
                <a:latin typeface="Garamond" panose="02020404030301010803" pitchFamily="18" charset="0"/>
              </a:rPr>
              <a:t>W trakcie prawomocnej decyzji kierującej uczestnika </a:t>
            </a:r>
            <a:r>
              <a:rPr lang="pl-PL" sz="2800" b="1" dirty="0">
                <a:latin typeface="Garamond" panose="02020404030301010803" pitchFamily="18" charset="0"/>
              </a:rPr>
              <a:t>na pobyt </a:t>
            </a:r>
            <a:r>
              <a:rPr lang="pl-PL" sz="2800" b="1" dirty="0" smtClean="0">
                <a:latin typeface="Garamond" panose="02020404030301010803" pitchFamily="18" charset="0"/>
              </a:rPr>
              <a:t>dzienny, uczestnik zostaje skierowany na pobyt całodobowy, w tym celu można 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pl-PL" sz="28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wydać </a:t>
            </a:r>
            <a:r>
              <a:rPr lang="pl-PL" sz="2800" b="1" dirty="0">
                <a:solidFill>
                  <a:schemeClr val="tx1"/>
                </a:solidFill>
                <a:latin typeface="Garamond" panose="02020404030301010803" pitchFamily="18" charset="0"/>
              </a:rPr>
              <a:t>decyzję na pobyt całodobowy (np. na 10 dni) i zmienić decyzję na pobyt dzienny</a:t>
            </a:r>
            <a:r>
              <a:rPr lang="pl-PL" sz="28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pl-PL" sz="2800" b="1" dirty="0" smtClean="0">
                <a:latin typeface="Garamond" panose="02020404030301010803" pitchFamily="18" charset="0"/>
              </a:rPr>
              <a:t>Wydać drugą decyzję na pobyt całodobowy np. na 10 dni </a:t>
            </a:r>
            <a:br>
              <a:rPr lang="pl-PL" sz="2800" b="1" dirty="0" smtClean="0">
                <a:latin typeface="Garamond" panose="02020404030301010803" pitchFamily="18" charset="0"/>
              </a:rPr>
            </a:br>
            <a:r>
              <a:rPr lang="pl-PL" sz="2800" b="1" u="sng" dirty="0" smtClean="0">
                <a:solidFill>
                  <a:srgbClr val="FF0000"/>
                </a:solidFill>
                <a:latin typeface="Garamond" panose="02020404030301010803" pitchFamily="18" charset="0"/>
              </a:rPr>
              <a:t>- z wyłączeniem pobytu dziennego (wpisać w decyzji)</a:t>
            </a:r>
            <a:r>
              <a:rPr lang="pl-PL" sz="2800" b="1" dirty="0" smtClean="0">
                <a:latin typeface="Garamond" panose="02020404030301010803" pitchFamily="18" charset="0"/>
              </a:rPr>
              <a:t>.  Wtedy uczestnik nie będzie ponosił kosztów za pobyt dzienny, tylko proporcjonalnie za pobyt całodobowy.</a:t>
            </a:r>
          </a:p>
          <a:p>
            <a:pPr marL="0" indent="0" algn="just">
              <a:buNone/>
            </a:pPr>
            <a:endParaRPr lang="pl-PL" sz="2800" b="1" dirty="0">
              <a:latin typeface="Garamond" panose="02020404030301010803" pitchFamily="18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381037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3400" b="1" dirty="0" smtClean="0">
                <a:latin typeface="Garamond" panose="02020404030301010803" pitchFamily="18" charset="0"/>
              </a:rPr>
              <a:t>USTALENIA </a:t>
            </a:r>
            <a:r>
              <a:rPr lang="pl-PL" sz="3400" b="1" dirty="0">
                <a:latin typeface="Garamond" panose="02020404030301010803" pitchFamily="18" charset="0"/>
              </a:rPr>
              <a:t>WYDZIAŁU POLITYKI SPOŁECZNEJ DOT. FUNKCJONOWANIA ŚDS	</a:t>
            </a:r>
            <a:endParaRPr lang="pl-PL" sz="34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pl-PL" sz="2800" b="1" dirty="0" smtClean="0">
                <a:latin typeface="Garamond" panose="02020404030301010803" pitchFamily="18" charset="0"/>
              </a:rPr>
              <a:t>Wydać decyzję kierująca na pobyt całodobowy określając </a:t>
            </a:r>
            <a:br>
              <a:rPr lang="pl-PL" sz="2800" b="1" dirty="0" smtClean="0">
                <a:latin typeface="Garamond" panose="02020404030301010803" pitchFamily="18" charset="0"/>
              </a:rPr>
            </a:br>
            <a:r>
              <a:rPr lang="pl-PL" sz="2800" b="1" dirty="0" smtClean="0">
                <a:latin typeface="Garamond" panose="02020404030301010803" pitchFamily="18" charset="0"/>
              </a:rPr>
              <a:t>w decyzji, że uczestnik jest skierowany np. od piątku, od godz. 15.30 do poniedziałku, do godz. 8.00.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137529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sz="3800" b="1" dirty="0">
                <a:latin typeface="Garamond" panose="02020404030301010803" pitchFamily="18" charset="0"/>
              </a:rPr>
              <a:t>USTALENIA WYDZIAŁU POLITYKI SPOŁECZNEJ DOT. FUNKCJONOWANIA ŚDS</a:t>
            </a:r>
            <a:r>
              <a:rPr lang="pl-PL" b="1" dirty="0">
                <a:latin typeface="Garamond" panose="02020404030301010803" pitchFamily="18" charset="0"/>
              </a:rPr>
              <a:t>	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pl-PL" sz="3600" b="1" dirty="0">
                <a:latin typeface="Garamond" panose="02020404030301010803" pitchFamily="18" charset="0"/>
              </a:rPr>
              <a:t>Sposób postępowania organu w sytuacji braku wolnych miejsc w </a:t>
            </a:r>
            <a:r>
              <a:rPr lang="pl-PL" sz="3600" b="1" dirty="0" err="1">
                <a:latin typeface="Garamond" panose="02020404030301010803" pitchFamily="18" charset="0"/>
              </a:rPr>
              <a:t>śds</a:t>
            </a:r>
            <a:r>
              <a:rPr lang="pl-PL" sz="3600" b="1" dirty="0">
                <a:latin typeface="Garamond" panose="02020404030301010803" pitchFamily="18" charset="0"/>
              </a:rPr>
              <a:t>: </a:t>
            </a:r>
            <a:endParaRPr lang="pl-PL" sz="3600" b="1" dirty="0" smtClean="0">
              <a:latin typeface="Garamond" panose="02020404030301010803" pitchFamily="18" charset="0"/>
            </a:endParaRPr>
          </a:p>
          <a:p>
            <a:pPr marL="0" indent="0" algn="just">
              <a:buNone/>
            </a:pPr>
            <a:r>
              <a:rPr lang="pl-PL" sz="3600" b="1" dirty="0" smtClean="0">
                <a:latin typeface="Garamond" panose="02020404030301010803" pitchFamily="18" charset="0"/>
              </a:rPr>
              <a:t>Brak jest podstaw do wydania decyzji odmownej. </a:t>
            </a:r>
            <a:br>
              <a:rPr lang="pl-PL" sz="3600" b="1" dirty="0" smtClean="0">
                <a:latin typeface="Garamond" panose="02020404030301010803" pitchFamily="18" charset="0"/>
              </a:rPr>
            </a:br>
            <a:r>
              <a:rPr lang="pl-PL" sz="3600" b="1" dirty="0" smtClean="0">
                <a:latin typeface="Garamond" panose="02020404030301010803" pitchFamily="18" charset="0"/>
              </a:rPr>
              <a:t>W przypadku braku wolnych miejsc w ŚDS należy wydać </a:t>
            </a:r>
            <a:r>
              <a:rPr lang="pl-PL" sz="3600" b="1" dirty="0">
                <a:latin typeface="Garamond" panose="02020404030301010803" pitchFamily="18" charset="0"/>
              </a:rPr>
              <a:t>decyzję kierującą ze </a:t>
            </a:r>
            <a:r>
              <a:rPr lang="pl-PL" sz="3600" b="1" dirty="0" smtClean="0">
                <a:latin typeface="Garamond" panose="02020404030301010803" pitchFamily="18" charset="0"/>
              </a:rPr>
              <a:t>wskazaniem, </a:t>
            </a:r>
            <a:br>
              <a:rPr lang="pl-PL" sz="3600" b="1" dirty="0" smtClean="0">
                <a:latin typeface="Garamond" panose="02020404030301010803" pitchFamily="18" charset="0"/>
              </a:rPr>
            </a:br>
            <a:r>
              <a:rPr lang="pl-PL" sz="3600" b="1" dirty="0" smtClean="0">
                <a:latin typeface="Garamond" panose="02020404030301010803" pitchFamily="18" charset="0"/>
              </a:rPr>
              <a:t>w </a:t>
            </a:r>
            <a:r>
              <a:rPr lang="pl-PL" sz="3600" b="1" dirty="0">
                <a:latin typeface="Garamond" panose="02020404030301010803" pitchFamily="18" charset="0"/>
              </a:rPr>
              <a:t>uzasadnieniu, że termin przyjęcia do </a:t>
            </a:r>
            <a:r>
              <a:rPr lang="pl-PL" sz="3600" b="1" dirty="0" err="1">
                <a:latin typeface="Garamond" panose="02020404030301010803" pitchFamily="18" charset="0"/>
              </a:rPr>
              <a:t>śds</a:t>
            </a:r>
            <a:r>
              <a:rPr lang="pl-PL" sz="3600" b="1" dirty="0">
                <a:latin typeface="Garamond" panose="02020404030301010803" pitchFamily="18" charset="0"/>
              </a:rPr>
              <a:t> zostanie uzgodniony z kierownikiem </a:t>
            </a:r>
            <a:r>
              <a:rPr lang="pl-PL" sz="3600" b="1" dirty="0" smtClean="0">
                <a:latin typeface="Garamond" panose="02020404030301010803" pitchFamily="18" charset="0"/>
              </a:rPr>
              <a:t>Domu. Z pouczeniem, że </a:t>
            </a:r>
            <a:br>
              <a:rPr lang="pl-PL" sz="3600" b="1" dirty="0" smtClean="0">
                <a:latin typeface="Garamond" panose="02020404030301010803" pitchFamily="18" charset="0"/>
              </a:rPr>
            </a:br>
            <a:r>
              <a:rPr lang="pl-PL" sz="3600" b="1" dirty="0" smtClean="0">
                <a:latin typeface="Garamond" panose="02020404030301010803" pitchFamily="18" charset="0"/>
              </a:rPr>
              <a:t>o terminie przyjęcia do ŚDS uczestnik zostanie powiadomiony odrębnym pismem.</a:t>
            </a:r>
            <a:endParaRPr lang="pl-PL" sz="3600" b="1" dirty="0">
              <a:latin typeface="Garamond" panose="02020404030301010803" pitchFamily="18" charset="0"/>
            </a:endParaRPr>
          </a:p>
          <a:p>
            <a:endParaRPr lang="pl-PL" sz="3600" dirty="0"/>
          </a:p>
        </p:txBody>
      </p:sp>
    </p:spTree>
    <p:extLst>
      <p:ext uri="{BB962C8B-B14F-4D97-AF65-F5344CB8AC3E}">
        <p14:creationId xmlns:p14="http://schemas.microsoft.com/office/powerpoint/2010/main" val="34300222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3400" b="1" dirty="0">
                <a:latin typeface="Garamond" panose="02020404030301010803" pitchFamily="18" charset="0"/>
              </a:rPr>
              <a:t>USTALENIA WYDZIAŁU POLITYKI SPOŁECZNEJ DOT. FUNKCJONOWANIA ŚDS	 </a:t>
            </a:r>
            <a:endParaRPr lang="pl-PL" sz="34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pl-PL" sz="3200" b="1" dirty="0">
                <a:latin typeface="Garamond" panose="02020404030301010803" pitchFamily="18" charset="0"/>
              </a:rPr>
              <a:t>Transport w </a:t>
            </a:r>
            <a:r>
              <a:rPr lang="pl-PL" sz="3200" b="1" dirty="0" err="1" smtClean="0">
                <a:latin typeface="Garamond" panose="02020404030301010803" pitchFamily="18" charset="0"/>
              </a:rPr>
              <a:t>śds</a:t>
            </a:r>
            <a:r>
              <a:rPr lang="pl-PL" sz="3200" b="1" dirty="0">
                <a:latin typeface="Garamond" panose="02020404030301010803" pitchFamily="18" charset="0"/>
              </a:rPr>
              <a:t>.</a:t>
            </a:r>
            <a:endParaRPr lang="pl-PL" sz="3200" b="1" dirty="0" smtClean="0">
              <a:latin typeface="Garamond" panose="02020404030301010803" pitchFamily="18" charset="0"/>
            </a:endParaRPr>
          </a:p>
          <a:p>
            <a:pPr marL="0" indent="0" algn="just">
              <a:buNone/>
            </a:pPr>
            <a:r>
              <a:rPr lang="pl-PL" sz="3200" b="1" dirty="0" smtClean="0">
                <a:latin typeface="Garamond" panose="02020404030301010803" pitchFamily="18" charset="0"/>
              </a:rPr>
              <a:t>Środowiskowy Dom Samopomocy </a:t>
            </a:r>
            <a:r>
              <a:rPr lang="pl-PL" sz="3200" b="1" dirty="0">
                <a:latin typeface="Garamond" panose="02020404030301010803" pitchFamily="18" charset="0"/>
              </a:rPr>
              <a:t>ma tak organizować transport aby uczestnik miał zapewniony udział w zajęciach przez co najmniej 6 godzin </a:t>
            </a:r>
            <a:r>
              <a:rPr lang="pl-PL" sz="3200" b="1" dirty="0" smtClean="0">
                <a:latin typeface="Garamond" panose="02020404030301010803" pitchFamily="18" charset="0"/>
              </a:rPr>
              <a:t>dziennie, zgodnie z </a:t>
            </a:r>
            <a:r>
              <a:rPr lang="pl-PL" sz="3200" b="1" dirty="0" smtClean="0">
                <a:latin typeface="Times New Roman"/>
                <a:cs typeface="Times New Roman"/>
              </a:rPr>
              <a:t>§</a:t>
            </a:r>
            <a:r>
              <a:rPr lang="pl-PL" sz="3200" b="1" dirty="0">
                <a:latin typeface="Garamond" panose="02020404030301010803" pitchFamily="18" charset="0"/>
              </a:rPr>
              <a:t> </a:t>
            </a:r>
            <a:r>
              <a:rPr lang="pl-PL" sz="3200" b="1" dirty="0" smtClean="0">
                <a:latin typeface="Garamond" panose="02020404030301010803" pitchFamily="18" charset="0"/>
              </a:rPr>
              <a:t>6 ust. 1 rozporządzenia </a:t>
            </a:r>
            <a:r>
              <a:rPr lang="pl-PL" sz="3200" b="1" dirty="0" err="1" smtClean="0">
                <a:latin typeface="Garamond" panose="02020404030301010803" pitchFamily="18" charset="0"/>
              </a:rPr>
              <a:t>ws</a:t>
            </a:r>
            <a:r>
              <a:rPr lang="pl-PL" sz="3200" b="1" dirty="0" smtClean="0">
                <a:latin typeface="Garamond" panose="02020404030301010803" pitchFamily="18" charset="0"/>
              </a:rPr>
              <a:t>. ŚDS.</a:t>
            </a:r>
          </a:p>
          <a:p>
            <a:pPr marL="0" indent="0" algn="just">
              <a:buNone/>
            </a:pPr>
            <a:r>
              <a:rPr lang="pl-PL" sz="3200" b="1" dirty="0" smtClean="0">
                <a:solidFill>
                  <a:srgbClr val="FF0000"/>
                </a:solidFill>
                <a:latin typeface="Garamond" panose="02020404030301010803" pitchFamily="18" charset="0"/>
              </a:rPr>
              <a:t>Jeżeli </a:t>
            </a:r>
            <a:r>
              <a:rPr lang="pl-PL" sz="3200" b="1" dirty="0">
                <a:solidFill>
                  <a:srgbClr val="FF0000"/>
                </a:solidFill>
                <a:latin typeface="Garamond" panose="02020404030301010803" pitchFamily="18" charset="0"/>
              </a:rPr>
              <a:t>ŚDS organizuje </a:t>
            </a:r>
            <a:r>
              <a:rPr lang="pl-PL" sz="3200" b="1" dirty="0" smtClean="0">
                <a:solidFill>
                  <a:srgbClr val="FF0000"/>
                </a:solidFill>
                <a:latin typeface="Garamond" panose="02020404030301010803" pitchFamily="18" charset="0"/>
              </a:rPr>
              <a:t>transport, to ma go organizować codziennie.</a:t>
            </a:r>
          </a:p>
        </p:txBody>
      </p:sp>
    </p:spTree>
    <p:extLst>
      <p:ext uri="{BB962C8B-B14F-4D97-AF65-F5344CB8AC3E}">
        <p14:creationId xmlns:p14="http://schemas.microsoft.com/office/powerpoint/2010/main" val="3407555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sz="3800" b="1" dirty="0">
                <a:latin typeface="Garamond" panose="02020404030301010803" pitchFamily="18" charset="0"/>
              </a:rPr>
              <a:t>USTALENIA WYDZIAŁU POLITYKI SPOŁECZNEJ DOT. FUNKCJONOWANIA ŚDS	</a:t>
            </a:r>
            <a:r>
              <a:rPr lang="pl-PL" b="1" dirty="0">
                <a:latin typeface="Garamond" panose="02020404030301010803" pitchFamily="18" charset="0"/>
              </a:rPr>
              <a:t>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371600" y="2285999"/>
            <a:ext cx="9601200" cy="3895859"/>
          </a:xfrm>
        </p:spPr>
        <p:txBody>
          <a:bodyPr>
            <a:noAutofit/>
          </a:bodyPr>
          <a:lstStyle/>
          <a:p>
            <a:pPr algn="just"/>
            <a:r>
              <a:rPr lang="pl-PL" sz="2400" b="1" dirty="0">
                <a:latin typeface="Garamond" panose="02020404030301010803" pitchFamily="18" charset="0"/>
              </a:rPr>
              <a:t>Zamknięcie </a:t>
            </a:r>
            <a:r>
              <a:rPr lang="pl-PL" sz="2400" b="1" dirty="0" err="1">
                <a:latin typeface="Garamond" panose="02020404030301010803" pitchFamily="18" charset="0"/>
              </a:rPr>
              <a:t>śds</a:t>
            </a:r>
            <a:r>
              <a:rPr lang="pl-PL" sz="2400" b="1" dirty="0">
                <a:latin typeface="Garamond" panose="02020404030301010803" pitchFamily="18" charset="0"/>
              </a:rPr>
              <a:t> </a:t>
            </a:r>
          </a:p>
          <a:p>
            <a:pPr marL="0" indent="0" algn="just">
              <a:buNone/>
            </a:pPr>
            <a:r>
              <a:rPr lang="pl-PL" sz="2400" dirty="0">
                <a:latin typeface="Garamond" panose="02020404030301010803" pitchFamily="18" charset="0"/>
              </a:rPr>
              <a:t>Zgodnie z </a:t>
            </a:r>
            <a:r>
              <a:rPr lang="pl-PL" sz="2400" dirty="0">
                <a:latin typeface="Garamond" panose="02020404030301010803" pitchFamily="18" charset="0"/>
                <a:cs typeface="Times New Roman" panose="02020603050405020304" pitchFamily="18" charset="0"/>
              </a:rPr>
              <a:t>§6 ust. 3 rozporządzenia </a:t>
            </a:r>
            <a:r>
              <a:rPr lang="pl-PL" sz="2400" dirty="0" err="1">
                <a:latin typeface="Garamond" panose="02020404030301010803" pitchFamily="18" charset="0"/>
                <a:cs typeface="Times New Roman" panose="02020603050405020304" pitchFamily="18" charset="0"/>
              </a:rPr>
              <a:t>ws</a:t>
            </a:r>
            <a:r>
              <a:rPr lang="pl-PL" sz="2400" dirty="0">
                <a:latin typeface="Garamond" panose="02020404030301010803" pitchFamily="18" charset="0"/>
                <a:cs typeface="Times New Roman" panose="02020603050405020304" pitchFamily="18" charset="0"/>
              </a:rPr>
              <a:t>. </a:t>
            </a:r>
            <a:r>
              <a:rPr lang="pl-PL" sz="2400" dirty="0" err="1">
                <a:latin typeface="Garamond" panose="02020404030301010803" pitchFamily="18" charset="0"/>
                <a:cs typeface="Times New Roman" panose="02020603050405020304" pitchFamily="18" charset="0"/>
              </a:rPr>
              <a:t>śds</a:t>
            </a:r>
            <a:r>
              <a:rPr lang="pl-PL" sz="2400" dirty="0">
                <a:latin typeface="Garamond" panose="02020404030301010803" pitchFamily="18" charset="0"/>
                <a:cs typeface="Times New Roman" panose="02020603050405020304" pitchFamily="18" charset="0"/>
              </a:rPr>
              <a:t>, po uzgodnieniu z uczestnikami lub ich opiekunami dopuszcza się możliwość zamknięcia domu w czasie ferii letnich lub zimowych na okres nie dłuższy niż 15 dni roboczych w roku kalendarzowym, po uprzednim poinformowaniu, z dwutygodniowym wyprzedzeniem, jednostki prowadzącej lub jednostki zlecającej oraz Wydziału Polityki Społecznej Warmińsko-Mazurskiego Urzędu Wojewódzkiego.</a:t>
            </a:r>
          </a:p>
          <a:p>
            <a:pPr marL="0" indent="0" algn="just">
              <a:buNone/>
            </a:pPr>
            <a:r>
              <a:rPr lang="pl-PL" sz="2400" b="1" dirty="0">
                <a:latin typeface="Garamond" panose="02020404030301010803" pitchFamily="18" charset="0"/>
              </a:rPr>
              <a:t>– nie może być sytuacji, że </a:t>
            </a:r>
            <a:r>
              <a:rPr lang="pl-PL" sz="2400" b="1" dirty="0" err="1">
                <a:latin typeface="Garamond" panose="02020404030301010803" pitchFamily="18" charset="0"/>
              </a:rPr>
              <a:t>śds</a:t>
            </a:r>
            <a:r>
              <a:rPr lang="pl-PL" sz="2400" b="1" dirty="0">
                <a:latin typeface="Garamond" panose="02020404030301010803" pitchFamily="18" charset="0"/>
              </a:rPr>
              <a:t> zamknięty jest z powodu wyjazdu na turnus rehabilitacyjny, jak również nie może być wywożona dokumentacja poza siedzibę </a:t>
            </a:r>
            <a:r>
              <a:rPr lang="pl-PL" sz="2400" b="1" dirty="0" err="1">
                <a:latin typeface="Garamond" panose="02020404030301010803" pitchFamily="18" charset="0"/>
              </a:rPr>
              <a:t>śds</a:t>
            </a:r>
            <a:r>
              <a:rPr lang="pl-PL" sz="2400" b="1" dirty="0">
                <a:latin typeface="Garamond" panose="02020404030301010803" pitchFamily="18" charset="0"/>
              </a:rPr>
              <a:t>. </a:t>
            </a:r>
          </a:p>
          <a:p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17131058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sz="3800" b="1" dirty="0">
                <a:latin typeface="Garamond" panose="02020404030301010803" pitchFamily="18" charset="0"/>
              </a:rPr>
              <a:t>USTALENIA WYDZIAŁU POLITYKI SPOŁECZNEJ DOT. FUNKCJONOWANIA ŚDS</a:t>
            </a:r>
            <a:r>
              <a:rPr lang="pl-PL" b="1" dirty="0">
                <a:latin typeface="Garamond" panose="02020404030301010803" pitchFamily="18" charset="0"/>
              </a:rPr>
              <a:t>	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sz="2400" b="1" dirty="0">
                <a:latin typeface="Garamond" panose="02020404030301010803" pitchFamily="18" charset="0"/>
              </a:rPr>
              <a:t>Zatrudnianie w ŚDS kierownika i innych pracowników:</a:t>
            </a:r>
          </a:p>
          <a:p>
            <a:pPr marL="0" indent="0" algn="just">
              <a:buNone/>
            </a:pP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§</a:t>
            </a:r>
            <a:r>
              <a:rPr lang="pl-PL" sz="2400" dirty="0">
                <a:latin typeface="Garamond" panose="02020404030301010803" pitchFamily="18" charset="0"/>
              </a:rPr>
              <a:t>10 ust.1 pkt 6 rozporządzenia Ministra Pracy i Polityki Społecznej w sprawie środowiskowych domów samopomocy (Dz. U. Nr 238 poz.  1586  ze zm.), </a:t>
            </a:r>
            <a:r>
              <a:rPr lang="pl-PL" sz="2400" dirty="0" smtClean="0">
                <a:latin typeface="Garamond" panose="02020404030301010803" pitchFamily="18" charset="0"/>
              </a:rPr>
              <a:t>stanowi, że w Domu mogą być zatrudniane, </a:t>
            </a:r>
            <a:r>
              <a:rPr lang="pl-PL" sz="2400" dirty="0">
                <a:latin typeface="Garamond" panose="02020404030301010803" pitchFamily="18" charset="0"/>
              </a:rPr>
              <a:t>odpowiednio do potrzeb, inne osoby (poza 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§1</a:t>
            </a:r>
            <a:r>
              <a:rPr lang="pl-PL" sz="2400" dirty="0">
                <a:latin typeface="Garamond" panose="02020404030301010803" pitchFamily="18" charset="0"/>
              </a:rPr>
              <a:t>0 ust. 1 pkt 1-5) posiadające specjalistyczne kwalifikacje zawodowe, które odpowiadają rodzajowi i zakresowi usług świadczonych w domu, na rzecz uczestników.</a:t>
            </a:r>
          </a:p>
          <a:p>
            <a:pPr marL="0" indent="0" algn="just">
              <a:buNone/>
            </a:pP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§</a:t>
            </a:r>
            <a:r>
              <a:rPr lang="pl-PL" sz="2400" dirty="0">
                <a:latin typeface="Garamond" panose="02020404030301010803" pitchFamily="18" charset="0"/>
              </a:rPr>
              <a:t>10 ust. 3 ww. rozporządzenia – w domu mogą być zatrudniani inni pracownicy, niezbędni do prawidłowego funkcjonowania.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33152493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A2E40"/>
      </a:dk2>
      <a:lt2>
        <a:srgbClr val="EBE7DD"/>
      </a:lt2>
      <a:accent1>
        <a:srgbClr val="69A1AB"/>
      </a:accent1>
      <a:accent2>
        <a:srgbClr val="F2C418"/>
      </a:accent2>
      <a:accent3>
        <a:srgbClr val="87492C"/>
      </a:accent3>
      <a:accent4>
        <a:srgbClr val="4A845E"/>
      </a:accent4>
      <a:accent5>
        <a:srgbClr val="DC9528"/>
      </a:accent5>
      <a:accent6>
        <a:srgbClr val="9A5D78"/>
      </a:accent6>
      <a:hlink>
        <a:srgbClr val="66C8E3"/>
      </a:hlink>
      <a:folHlink>
        <a:srgbClr val="B162A1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17F9D331-421E-442F-B033-AF5B21A4485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TM03457444[[fn=Podstawa]]</Template>
  <TotalTime>308</TotalTime>
  <Words>560</Words>
  <Application>Microsoft Office PowerPoint</Application>
  <PresentationFormat>Panoramiczny</PresentationFormat>
  <Paragraphs>45</Paragraphs>
  <Slides>13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13</vt:i4>
      </vt:variant>
    </vt:vector>
  </HeadingPairs>
  <TitlesOfParts>
    <vt:vector size="18" baseType="lpstr">
      <vt:lpstr>Franklin Gothic Book</vt:lpstr>
      <vt:lpstr>Garamond</vt:lpstr>
      <vt:lpstr>Times New Roman</vt:lpstr>
      <vt:lpstr>Wingdings</vt:lpstr>
      <vt:lpstr>Crop</vt:lpstr>
      <vt:lpstr>NARADA POWIATOWYCH CENTRÓW POMOCY RODZINIE,   OŚRODKÓW POMOCY SPOŁECZNEJ, ŚRODOWISKOWYCH DOMÓW SAMOPOMOCY, WOJEWÓDZTWA WARMIŃSKO-MAZURSKIEGO</vt:lpstr>
      <vt:lpstr>USTALENIA WYDZIAŁU POLITYKI SPOŁECZNEJ DOT. FUNKCJONOWANIA ŚDS  </vt:lpstr>
      <vt:lpstr>USTALENIA WYDZIAŁU POLITYKI SPOŁECZNEJ DOT. FUNKCJONOWANIA ŚDS  </vt:lpstr>
      <vt:lpstr>USTALENIA WYDZIAŁU POLITYKI SPOŁECZNEJ DOT. FUNKCJONOWANIA ŚDS  </vt:lpstr>
      <vt:lpstr>USTALENIA WYDZIAŁU POLITYKI SPOŁECZNEJ DOT. FUNKCJONOWANIA ŚDS </vt:lpstr>
      <vt:lpstr>USTALENIA WYDZIAŁU POLITYKI SPOŁECZNEJ DOT. FUNKCJONOWANIA ŚDS </vt:lpstr>
      <vt:lpstr>USTALENIA WYDZIAŁU POLITYKI SPOŁECZNEJ DOT. FUNKCJONOWANIA ŚDS  </vt:lpstr>
      <vt:lpstr>USTALENIA WYDZIAŁU POLITYKI SPOŁECZNEJ DOT. FUNKCJONOWANIA ŚDS  </vt:lpstr>
      <vt:lpstr>USTALENIA WYDZIAŁU POLITYKI SPOŁECZNEJ DOT. FUNKCJONOWANIA ŚDS  </vt:lpstr>
      <vt:lpstr>USTALENIA WYDZIAŁU POLITYKI SPOŁECZNEJ DOT. FUNKCJONOWANIA ŚDS  </vt:lpstr>
      <vt:lpstr>INFORMACJE  WYDZIAŁU POLITYKI SPOŁECZNEJ DOT. FUNKCJONOWANIA ŚDS, PO KONTROLI  NIK </vt:lpstr>
      <vt:lpstr>INFORMACJE  WYDZIAŁU POLITYKI SPOŁECZNEJ DOT. FUNKCJONOWANIA ŚDS PO  KONTROLI  NIK </vt:lpstr>
      <vt:lpstr>INFORMACJE  WYDZIAŁU POLITYKI SPOŁECZNEJ DOT. FUNKCJONOWANIA ŚDS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NARADA POWIATOWYCH CENTRÓW POMOCY RODZINIE,   OŚRODKÓW POMOCY SPOŁECZNEJ, ŚRODOWISKOWYCH DOMÓW SAMOPOMOCY, WOJEWÓDZTWA WARMIŃSKO-MAZURSKIEGO</dc:title>
  <dc:creator>Ewa Puzio</dc:creator>
  <cp:lastModifiedBy>Ewa Puzio</cp:lastModifiedBy>
  <cp:revision>31</cp:revision>
  <cp:lastPrinted>2017-10-23T07:01:38Z</cp:lastPrinted>
  <dcterms:created xsi:type="dcterms:W3CDTF">2017-10-16T07:31:45Z</dcterms:created>
  <dcterms:modified xsi:type="dcterms:W3CDTF">2017-10-25T05:00:19Z</dcterms:modified>
</cp:coreProperties>
</file>