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  <p:sldMasterId id="2147483673" r:id="rId3"/>
  </p:sldMasterIdLst>
  <p:notesMasterIdLst>
    <p:notesMasterId r:id="rId10"/>
  </p:notesMasterIdLst>
  <p:sldIdLst>
    <p:sldId id="268" r:id="rId4"/>
    <p:sldId id="274" r:id="rId5"/>
    <p:sldId id="779" r:id="rId6"/>
    <p:sldId id="781" r:id="rId7"/>
    <p:sldId id="780" r:id="rId8"/>
    <p:sldId id="782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5"/>
  </p:normalViewPr>
  <p:slideViewPr>
    <p:cSldViewPr snapToGrid="0" snapToObjects="1">
      <p:cViewPr>
        <p:scale>
          <a:sx n="80" d="100"/>
          <a:sy n="80" d="100"/>
        </p:scale>
        <p:origin x="787" y="6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1800"/>
              <a:t>Gender division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D8-451A-B78C-83EFFAFC6D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D8-451A-B78C-83EFFAFC6D90}"/>
              </c:ext>
            </c:extLst>
          </c:dPt>
          <c:cat>
            <c:strRef>
              <c:f>Sheet1!$C$3:$C$4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D8-451A-B78C-83EFFAFC6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92716535433073"/>
          <c:y val="0.46465915718868472"/>
          <c:w val="0.21225096284863734"/>
          <c:h val="0.2009000823210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1800"/>
              <a:t>Education</a:t>
            </a:r>
          </a:p>
        </c:rich>
      </c:tx>
      <c:layout>
        <c:manualLayout>
          <c:xMode val="edge"/>
          <c:yMode val="edge"/>
          <c:x val="0.34924280546561698"/>
          <c:y val="2.8053940142758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7-43AB-A13F-7EC40D387F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7-43AB-A13F-7EC40D387F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7-43AB-A13F-7EC40D387F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7-43AB-A13F-7EC40D387F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B7-43AB-A13F-7EC40D387FC8}"/>
              </c:ext>
            </c:extLst>
          </c:dPt>
          <c:cat>
            <c:strRef>
              <c:f>Sheet1!$F$3:$F$7</c:f>
              <c:strCache>
                <c:ptCount val="5"/>
                <c:pt idx="0">
                  <c:v>PhD</c:v>
                </c:pt>
                <c:pt idx="1">
                  <c:v>Other</c:v>
                </c:pt>
                <c:pt idx="2">
                  <c:v>Trade</c:v>
                </c:pt>
                <c:pt idx="3">
                  <c:v>BSc</c:v>
                </c:pt>
                <c:pt idx="4">
                  <c:v>MSc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0.02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0.3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7-43AB-A13F-7EC40D387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03649630203488"/>
          <c:y val="0.35035247824531068"/>
          <c:w val="0.1984560912142701"/>
          <c:h val="0.50225020580252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B3-4FBB-AA16-B731BF1107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B3-4FBB-AA16-B731BF1107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B3-4FBB-AA16-B731BF1107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B3-4FBB-AA16-B731BF11078D}"/>
              </c:ext>
            </c:extLst>
          </c:dPt>
          <c:cat>
            <c:strRef>
              <c:f>Sheet1!$I$3:$I$6</c:f>
              <c:strCache>
                <c:ptCount val="4"/>
                <c:pt idx="0">
                  <c:v>Construction, mechanical and electrical</c:v>
                </c:pt>
                <c:pt idx="1">
                  <c:v>Project management</c:v>
                </c:pt>
                <c:pt idx="2">
                  <c:v>Infrastructure and transport</c:v>
                </c:pt>
                <c:pt idx="3">
                  <c:v>Enviornment, planning and safety and administration</c:v>
                </c:pt>
              </c:strCache>
            </c:strRef>
          </c:cat>
          <c:val>
            <c:numRef>
              <c:f>Sheet1!$H$3:$H$6</c:f>
              <c:numCache>
                <c:formatCode>General</c:formatCode>
                <c:ptCount val="4"/>
                <c:pt idx="0">
                  <c:v>0.38</c:v>
                </c:pt>
                <c:pt idx="1">
                  <c:v>0.32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B3-4FBB-AA16-B731BF110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83756414601801"/>
          <c:y val="9.6290812867547339E-3"/>
          <c:w val="0.35074228017910342"/>
          <c:h val="0.94934296713448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4FB2C-35FC-9B4F-B5A9-1AF5C4F93F2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71983-1D55-1645-95BA-07C98777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fla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54892" y="2886765"/>
            <a:ext cx="4412224" cy="44988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0" i="0" cap="none" baseline="0">
                <a:solidFill>
                  <a:srgbClr val="007D9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</a:t>
            </a:r>
            <a:r>
              <a:rPr lang="is-IS" dirty="0"/>
              <a:t>mellið til að skrifa undirfyrirsögn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55625" y="1959665"/>
            <a:ext cx="4411663" cy="927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1" cap="all" baseline="0"/>
            </a:lvl1pPr>
            <a:lvl2pPr marL="342900" indent="0">
              <a:buFontTx/>
              <a:buNone/>
              <a:defRPr b="1"/>
            </a:lvl2pPr>
            <a:lvl3pPr marL="685800" indent="0">
              <a:buFontTx/>
              <a:buNone/>
              <a:defRPr b="1"/>
            </a:lvl3pPr>
            <a:lvl4pPr marL="1028700" indent="0">
              <a:buFontTx/>
              <a:buNone/>
              <a:defRPr b="1"/>
            </a:lvl4pPr>
            <a:lvl5pPr marL="1371600" indent="0">
              <a:buFontTx/>
              <a:buNone/>
              <a:defRPr b="1"/>
            </a:lvl5pPr>
          </a:lstStyle>
          <a:p>
            <a:pPr lvl="0"/>
            <a:r>
              <a:rPr lang="is-IS" noProof="0" dirty="0"/>
              <a:t>SMELLIÐ TIL AÐ SKRIFA FYRIRSÖGN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55625" y="4298619"/>
            <a:ext cx="1657350" cy="2492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tx2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accent2"/>
                </a:solidFill>
              </a:defRPr>
            </a:lvl5pPr>
          </a:lstStyle>
          <a:p>
            <a:pPr lvl="0"/>
            <a:r>
              <a:rPr lang="is-IS" noProof="0" dirty="0"/>
              <a:t>Unnið</a:t>
            </a:r>
            <a:r>
              <a:rPr lang="en-US" dirty="0"/>
              <a:t> </a:t>
            </a:r>
            <a:r>
              <a:rPr lang="is-IS" dirty="0"/>
              <a:t>í apríl 2019 fyrir</a:t>
            </a:r>
            <a:endParaRPr lang="en-US" dirty="0"/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555625" y="4548188"/>
            <a:ext cx="165735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s-IS" noProof="0" dirty="0"/>
              <a:t>Smellið til að setja inn </a:t>
            </a:r>
            <a:r>
              <a:rPr lang="is-IS" noProof="0" dirty="0" err="1"/>
              <a:t>logo</a:t>
            </a:r>
            <a:endParaRPr lang="is-IS" noProof="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294" y="1137342"/>
            <a:ext cx="3240000" cy="32400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1" name="Oval 10"/>
          <p:cNvSpPr/>
          <p:nvPr userDrawn="1"/>
        </p:nvSpPr>
        <p:spPr>
          <a:xfrm>
            <a:off x="5407294" y="1263342"/>
            <a:ext cx="2988000" cy="2988000"/>
          </a:xfrm>
          <a:prstGeom prst="ellipse">
            <a:avLst/>
          </a:prstGeom>
          <a:noFill/>
          <a:ln w="254000">
            <a:solidFill>
              <a:srgbClr val="007D94">
                <a:alpha val="5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ð 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182971-3920-48F4-8C97-E2D00BD64BB8}"/>
              </a:ext>
            </a:extLst>
          </p:cNvPr>
          <p:cNvSpPr>
            <a:spLocks noChangeAspect="1"/>
          </p:cNvSpPr>
          <p:nvPr userDrawn="1"/>
        </p:nvSpPr>
        <p:spPr>
          <a:xfrm>
            <a:off x="8518492" y="4494874"/>
            <a:ext cx="1260000" cy="1298803"/>
          </a:xfrm>
          <a:prstGeom prst="ellipse">
            <a:avLst/>
          </a:prstGeom>
          <a:noFill/>
          <a:ln w="1905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93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40568"/>
            <a:ext cx="2949178" cy="802481"/>
          </a:xfrm>
        </p:spPr>
        <p:txBody>
          <a:bodyPr anchor="b">
            <a:normAutofit/>
          </a:bodyPr>
          <a:lstStyle>
            <a:lvl1pPr>
              <a:defRPr sz="2000" baseline="0"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s-IS" noProof="0" dirty="0"/>
              <a:t>Smellið til að skrifa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9" name="Oval 8"/>
          <p:cNvSpPr/>
          <p:nvPr userDrawn="1"/>
        </p:nvSpPr>
        <p:spPr>
          <a:xfrm>
            <a:off x="425478" y="948417"/>
            <a:ext cx="197116" cy="199065"/>
          </a:xfrm>
          <a:prstGeom prst="ellipse">
            <a:avLst/>
          </a:prstGeom>
          <a:noFill/>
          <a:ln w="381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64A2CE-C539-411F-92E0-6F35D1D31F38}"/>
              </a:ext>
            </a:extLst>
          </p:cNvPr>
          <p:cNvSpPr>
            <a:spLocks noChangeAspect="1"/>
          </p:cNvSpPr>
          <p:nvPr userDrawn="1"/>
        </p:nvSpPr>
        <p:spPr>
          <a:xfrm>
            <a:off x="8518492" y="4494874"/>
            <a:ext cx="1260000" cy="1298803"/>
          </a:xfrm>
          <a:prstGeom prst="ellipse">
            <a:avLst/>
          </a:prstGeom>
          <a:noFill/>
          <a:ln w="1905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25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hliðar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40568"/>
            <a:ext cx="2949178" cy="802481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740569"/>
            <a:ext cx="4629150" cy="3655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s-IS" noProof="0"/>
              <a:t>Bætið við mynd með því að klikka á myndatáknið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s-IS" noProof="0" dirty="0"/>
              <a:t>Smellið til að skrifa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8B98E6-2C2F-4540-A319-A7E86553F46E}"/>
              </a:ext>
            </a:extLst>
          </p:cNvPr>
          <p:cNvSpPr>
            <a:spLocks noChangeAspect="1"/>
          </p:cNvSpPr>
          <p:nvPr userDrawn="1"/>
        </p:nvSpPr>
        <p:spPr>
          <a:xfrm>
            <a:off x="8518492" y="4494874"/>
            <a:ext cx="1260000" cy="1298803"/>
          </a:xfrm>
          <a:prstGeom prst="ellipse">
            <a:avLst/>
          </a:prstGeom>
          <a:noFill/>
          <a:ln w="1905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3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nd með hliðar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75096" y="693374"/>
            <a:ext cx="7753532" cy="3655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s-IS" noProof="0" dirty="0"/>
              <a:t>Bætið við mynd með því að klikka á myndatáknið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75096" y="4348593"/>
            <a:ext cx="7753532" cy="418437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7C32ED-153A-4900-820E-DADE374C6185}"/>
              </a:ext>
            </a:extLst>
          </p:cNvPr>
          <p:cNvSpPr>
            <a:spLocks noChangeAspect="1"/>
          </p:cNvSpPr>
          <p:nvPr userDrawn="1"/>
        </p:nvSpPr>
        <p:spPr>
          <a:xfrm>
            <a:off x="8630579" y="4447679"/>
            <a:ext cx="1260000" cy="1298803"/>
          </a:xfrm>
          <a:prstGeom prst="ellipse">
            <a:avLst/>
          </a:prstGeom>
          <a:noFill/>
          <a:ln w="1905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07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_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185160" y="2103120"/>
            <a:ext cx="2768600" cy="1098324"/>
          </a:xfrm>
          <a:prstGeom prst="rect">
            <a:avLst/>
          </a:prstGeom>
        </p:spPr>
        <p:txBody>
          <a:bodyPr/>
          <a:lstStyle>
            <a:lvl1pPr algn="ctr">
              <a:defRPr sz="3200" b="1" i="0" baseline="0">
                <a:solidFill>
                  <a:srgbClr val="08245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s-IS" noProof="0" dirty="0"/>
              <a:t>TAKK </a:t>
            </a:r>
            <a:br>
              <a:rPr lang="is-IS" noProof="0" dirty="0"/>
            </a:br>
            <a:r>
              <a:rPr lang="is-IS" noProof="0" dirty="0"/>
              <a:t>FYRIR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058160" y="1042938"/>
            <a:ext cx="3027680" cy="3057625"/>
          </a:xfrm>
          <a:prstGeom prst="ellipse">
            <a:avLst/>
          </a:prstGeom>
          <a:noFill/>
          <a:ln w="2540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8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fla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122" y="1137581"/>
            <a:ext cx="3240000" cy="3239761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54892" y="2886765"/>
            <a:ext cx="4412224" cy="44988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0" i="0" cap="none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s-IS" noProof="0" dirty="0"/>
              <a:t>Smellið til að skrifa undirfyrirsögn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55625" y="1959665"/>
            <a:ext cx="4411663" cy="927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1" cap="all" baseline="0"/>
            </a:lvl1pPr>
            <a:lvl2pPr marL="342900" indent="0">
              <a:buFontTx/>
              <a:buNone/>
              <a:defRPr b="1"/>
            </a:lvl2pPr>
            <a:lvl3pPr marL="685800" indent="0">
              <a:buFontTx/>
              <a:buNone/>
              <a:defRPr b="1"/>
            </a:lvl3pPr>
            <a:lvl4pPr marL="1028700" indent="0">
              <a:buFontTx/>
              <a:buNone/>
              <a:defRPr b="1"/>
            </a:lvl4pPr>
            <a:lvl5pPr marL="1371600" indent="0">
              <a:buFontTx/>
              <a:buNone/>
              <a:defRPr b="1"/>
            </a:lvl5pPr>
          </a:lstStyle>
          <a:p>
            <a:pPr lvl="0"/>
            <a:r>
              <a:rPr lang="is-IS" noProof="0" dirty="0"/>
              <a:t>SMELLIÐ TIL AÐ SKRIFA FYRIRSÖGN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55625" y="4298619"/>
            <a:ext cx="1657350" cy="2492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accent3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accent2"/>
                </a:solidFill>
              </a:defRPr>
            </a:lvl5pPr>
          </a:lstStyle>
          <a:p>
            <a:pPr lvl="0"/>
            <a:r>
              <a:rPr lang="is-IS" noProof="0" dirty="0"/>
              <a:t>Unnið í apríl 2019 fyrir</a:t>
            </a:r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555625" y="4548188"/>
            <a:ext cx="165735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s-IS" noProof="0"/>
              <a:t>Smellið til að setja inn logo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5407122" y="1263342"/>
            <a:ext cx="2988000" cy="2988000"/>
          </a:xfrm>
          <a:prstGeom prst="ellipse">
            <a:avLst/>
          </a:prstGeom>
          <a:noFill/>
          <a:ln w="254000">
            <a:solidFill>
              <a:schemeClr val="accent3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0" i="0" noProof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fla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940" y="1135889"/>
            <a:ext cx="3240182" cy="3241453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54892" y="2886765"/>
            <a:ext cx="4412224" cy="44988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0" i="0" cap="none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s-IS" noProof="0" dirty="0"/>
              <a:t>Smellið til að skrifa undirfyrirsögn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55625" y="1959665"/>
            <a:ext cx="4411663" cy="927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1" cap="all" baseline="0"/>
            </a:lvl1pPr>
            <a:lvl2pPr marL="342900" indent="0">
              <a:buFontTx/>
              <a:buNone/>
              <a:defRPr b="1"/>
            </a:lvl2pPr>
            <a:lvl3pPr marL="685800" indent="0">
              <a:buFontTx/>
              <a:buNone/>
              <a:defRPr b="1"/>
            </a:lvl3pPr>
            <a:lvl4pPr marL="1028700" indent="0">
              <a:buFontTx/>
              <a:buNone/>
              <a:defRPr b="1"/>
            </a:lvl4pPr>
            <a:lvl5pPr marL="1371600" indent="0">
              <a:buFontTx/>
              <a:buNone/>
              <a:defRPr b="1"/>
            </a:lvl5pPr>
          </a:lstStyle>
          <a:p>
            <a:pPr lvl="0"/>
            <a:r>
              <a:rPr lang="is-IS" noProof="0" dirty="0"/>
              <a:t>SMELLIÐ TIL AÐ SKRIFA FYRIRSÖGN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55625" y="4298619"/>
            <a:ext cx="1657350" cy="2492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accent3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accent2"/>
                </a:solidFill>
              </a:defRPr>
            </a:lvl5pPr>
          </a:lstStyle>
          <a:p>
            <a:pPr lvl="0"/>
            <a:r>
              <a:rPr lang="is-IS" noProof="0"/>
              <a:t>Unnið í apríl 2019 fyrir</a:t>
            </a:r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555625" y="4548188"/>
            <a:ext cx="165735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s-IS" noProof="0"/>
              <a:t>Smellið til að setja inn logo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5407122" y="1263342"/>
            <a:ext cx="2988000" cy="2988000"/>
          </a:xfrm>
          <a:prstGeom prst="ellipse">
            <a:avLst/>
          </a:prstGeom>
          <a:noFill/>
          <a:ln w="254000">
            <a:solidFill>
              <a:schemeClr val="accent3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0" i="0" noProof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78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he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882011"/>
            <a:ext cx="2520000" cy="2519814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403816"/>
            <a:ext cx="7886700" cy="950608"/>
          </a:xfrm>
        </p:spPr>
        <p:txBody>
          <a:bodyPr anchor="b">
            <a:normAutofit/>
          </a:bodyPr>
          <a:lstStyle>
            <a:lvl1pPr algn="ctr">
              <a:defRPr sz="2200">
                <a:solidFill>
                  <a:schemeClr val="accent3"/>
                </a:solidFill>
              </a:defRPr>
            </a:lvl1pPr>
          </a:lstStyle>
          <a:p>
            <a:r>
              <a:rPr lang="is-IS" noProof="0" dirty="0"/>
              <a:t>Smellið til að skrifa kaflaheiti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374665"/>
            <a:ext cx="7886700" cy="36689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noProof="0" dirty="0"/>
              <a:t>Smellið til að skrifa undirfyrirsögn ef þarf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3402000" y="973816"/>
            <a:ext cx="2340000" cy="2340000"/>
          </a:xfrm>
          <a:prstGeom prst="ellipse">
            <a:avLst/>
          </a:prstGeom>
          <a:noFill/>
          <a:ln w="190500">
            <a:solidFill>
              <a:schemeClr val="accent3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0" i="0" noProof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4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Kaflahe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881424"/>
            <a:ext cx="2520000" cy="2520988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403816"/>
            <a:ext cx="7886700" cy="950608"/>
          </a:xfrm>
        </p:spPr>
        <p:txBody>
          <a:bodyPr anchor="b">
            <a:normAutofit/>
          </a:bodyPr>
          <a:lstStyle>
            <a:lvl1pPr algn="ctr">
              <a:defRPr sz="2200">
                <a:solidFill>
                  <a:schemeClr val="accent3"/>
                </a:solidFill>
              </a:defRPr>
            </a:lvl1pPr>
          </a:lstStyle>
          <a:p>
            <a:r>
              <a:rPr lang="is-IS" noProof="0" dirty="0"/>
              <a:t>Smellið til að skrifa kaflaheiti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374665"/>
            <a:ext cx="7886700" cy="36689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noProof="0" dirty="0"/>
              <a:t>Smellið til að skrifa undirfyrirsögn ef þarf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3402000" y="973816"/>
            <a:ext cx="2340000" cy="2340000"/>
          </a:xfrm>
          <a:prstGeom prst="ellipse">
            <a:avLst/>
          </a:prstGeom>
          <a:noFill/>
          <a:ln w="190500">
            <a:solidFill>
              <a:schemeClr val="accent3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0" i="0" noProof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6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 userDrawn="1"/>
        </p:nvSpPr>
        <p:spPr>
          <a:xfrm>
            <a:off x="756433" y="1630747"/>
            <a:ext cx="3289474" cy="1165136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08245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is-IS" sz="1800" b="0" noProof="0">
                <a:solidFill>
                  <a:schemeClr val="bg1"/>
                </a:solidFill>
              </a:rPr>
              <a:t>VIRÐING – TRAUST - ÁRANGUR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59" y="255190"/>
            <a:ext cx="1938437" cy="2714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76595" y="1630363"/>
            <a:ext cx="5790811" cy="25237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noProof="0" dirty="0"/>
              <a:t>Smellið til að skrifa texta á millisíðu</a:t>
            </a:r>
          </a:p>
        </p:txBody>
      </p:sp>
    </p:spTree>
    <p:extLst>
      <p:ext uri="{BB962C8B-B14F-4D97-AF65-F5344CB8AC3E}">
        <p14:creationId xmlns:p14="http://schemas.microsoft.com/office/powerpoint/2010/main" val="12262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fla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122" y="1136709"/>
            <a:ext cx="3239762" cy="3240633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54892" y="2886765"/>
            <a:ext cx="4412224" cy="44988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0" i="0" cap="none" baseline="0">
                <a:solidFill>
                  <a:srgbClr val="007D9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</a:t>
            </a:r>
            <a:r>
              <a:rPr lang="is-IS" dirty="0"/>
              <a:t>mellið til að skrifa undirfyrirsögn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55625" y="1959665"/>
            <a:ext cx="4411663" cy="927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1" cap="all" baseline="0"/>
            </a:lvl1pPr>
            <a:lvl2pPr marL="342900" indent="0">
              <a:buFontTx/>
              <a:buNone/>
              <a:defRPr b="1"/>
            </a:lvl2pPr>
            <a:lvl3pPr marL="685800" indent="0">
              <a:buFontTx/>
              <a:buNone/>
              <a:defRPr b="1"/>
            </a:lvl3pPr>
            <a:lvl4pPr marL="1028700" indent="0">
              <a:buFontTx/>
              <a:buNone/>
              <a:defRPr b="1"/>
            </a:lvl4pPr>
            <a:lvl5pPr marL="1371600" indent="0">
              <a:buFontTx/>
              <a:buNone/>
              <a:defRPr b="1"/>
            </a:lvl5pPr>
          </a:lstStyle>
          <a:p>
            <a:pPr lvl="0"/>
            <a:r>
              <a:rPr lang="is-IS" noProof="0" dirty="0"/>
              <a:t>SMELLIÐ TIL AÐ SKRIFA FYRIRSÖGN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55625" y="4298619"/>
            <a:ext cx="1657350" cy="2492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tx2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accent2"/>
                </a:solidFill>
              </a:defRPr>
            </a:lvl5pPr>
          </a:lstStyle>
          <a:p>
            <a:pPr lvl="0"/>
            <a:r>
              <a:rPr lang="is-IS" noProof="0" dirty="0"/>
              <a:t>Unnið</a:t>
            </a:r>
            <a:r>
              <a:rPr lang="en-US" dirty="0"/>
              <a:t> </a:t>
            </a:r>
            <a:r>
              <a:rPr lang="is-IS" dirty="0"/>
              <a:t>í apríl 2019 fyrir</a:t>
            </a:r>
            <a:endParaRPr lang="en-US" dirty="0"/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555625" y="4548188"/>
            <a:ext cx="165735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s-IS" noProof="0" dirty="0"/>
              <a:t>Smellið til að setja inn </a:t>
            </a:r>
            <a:r>
              <a:rPr lang="is-IS" noProof="0" dirty="0" err="1"/>
              <a:t>logo</a:t>
            </a:r>
            <a:endParaRPr lang="is-IS" noProof="0" dirty="0"/>
          </a:p>
        </p:txBody>
      </p:sp>
      <p:sp>
        <p:nvSpPr>
          <p:cNvPr id="11" name="Oval 10"/>
          <p:cNvSpPr/>
          <p:nvPr userDrawn="1"/>
        </p:nvSpPr>
        <p:spPr>
          <a:xfrm>
            <a:off x="5407294" y="1263342"/>
            <a:ext cx="2988000" cy="2988000"/>
          </a:xfrm>
          <a:prstGeom prst="ellipse">
            <a:avLst/>
          </a:prstGeom>
          <a:noFill/>
          <a:ln w="254000">
            <a:solidFill>
              <a:srgbClr val="007D94">
                <a:alpha val="5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4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yrirsögn og einn dálk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425478" y="875745"/>
            <a:ext cx="197116" cy="199065"/>
          </a:xfrm>
          <a:prstGeom prst="ellipse">
            <a:avLst/>
          </a:prstGeom>
          <a:noFill/>
          <a:ln w="381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18488" y="4523805"/>
            <a:ext cx="1260000" cy="1260000"/>
          </a:xfrm>
          <a:prstGeom prst="ellipse">
            <a:avLst/>
          </a:prstGeom>
          <a:noFill/>
          <a:ln w="1905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/>
            </a:lvl1pPr>
            <a:lvl2pPr marL="360363" indent="-171450">
              <a:defRPr/>
            </a:lvl2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  <a:p>
            <a:pPr lvl="1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19619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yrirsögn og tveir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425478" y="875745"/>
            <a:ext cx="197116" cy="199065"/>
          </a:xfrm>
          <a:prstGeom prst="ellipse">
            <a:avLst/>
          </a:prstGeom>
          <a:noFill/>
          <a:ln w="381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4pPr>
              <a:defRPr sz="1700"/>
            </a:lvl4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4pPr>
              <a:defRPr sz="1700"/>
            </a:lvl4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0CC5C5-6E55-41FF-AE05-A02CC07C4966}"/>
              </a:ext>
            </a:extLst>
          </p:cNvPr>
          <p:cNvSpPr/>
          <p:nvPr userDrawn="1"/>
        </p:nvSpPr>
        <p:spPr>
          <a:xfrm>
            <a:off x="8518488" y="4523805"/>
            <a:ext cx="1260000" cy="1260000"/>
          </a:xfrm>
          <a:prstGeom prst="ellipse">
            <a:avLst/>
          </a:prstGeom>
          <a:noFill/>
          <a:ln w="1905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3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irsögn og 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425478" y="875745"/>
            <a:ext cx="197116" cy="199065"/>
          </a:xfrm>
          <a:prstGeom prst="ellipse">
            <a:avLst/>
          </a:prstGeom>
          <a:noFill/>
          <a:ln w="381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369218"/>
            <a:ext cx="3868340" cy="425868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369218"/>
            <a:ext cx="3887391" cy="425868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1339"/>
            <a:ext cx="7886700" cy="787879"/>
          </a:xfrm>
        </p:spPr>
        <p:txBody>
          <a:bodyPr/>
          <a:lstStyle>
            <a:lvl1pPr>
              <a:defRPr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FD2D72-82A5-443A-95D9-40A677FF40EB}"/>
              </a:ext>
            </a:extLst>
          </p:cNvPr>
          <p:cNvSpPr/>
          <p:nvPr userDrawn="1"/>
        </p:nvSpPr>
        <p:spPr>
          <a:xfrm>
            <a:off x="8518488" y="4523805"/>
            <a:ext cx="1260000" cy="1260000"/>
          </a:xfrm>
          <a:prstGeom prst="ellipse">
            <a:avLst/>
          </a:prstGeom>
          <a:noFill/>
          <a:ln w="1905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9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a 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25478" y="875745"/>
            <a:ext cx="197116" cy="199065"/>
          </a:xfrm>
          <a:prstGeom prst="ellipse">
            <a:avLst/>
          </a:prstGeom>
          <a:noFill/>
          <a:ln w="381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719F43-E29F-45CD-ADB4-50320FEA66BB}"/>
              </a:ext>
            </a:extLst>
          </p:cNvPr>
          <p:cNvSpPr/>
          <p:nvPr userDrawn="1"/>
        </p:nvSpPr>
        <p:spPr>
          <a:xfrm>
            <a:off x="8518488" y="4523805"/>
            <a:ext cx="1260000" cy="1260000"/>
          </a:xfrm>
          <a:prstGeom prst="ellipse">
            <a:avLst/>
          </a:prstGeom>
          <a:noFill/>
          <a:ln w="1905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1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ð 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64FA5E-A5D2-47C5-9364-2AC92EC91592}"/>
              </a:ext>
            </a:extLst>
          </p:cNvPr>
          <p:cNvSpPr/>
          <p:nvPr userDrawn="1"/>
        </p:nvSpPr>
        <p:spPr>
          <a:xfrm>
            <a:off x="8518488" y="4523805"/>
            <a:ext cx="1260000" cy="1260000"/>
          </a:xfrm>
          <a:prstGeom prst="ellipse">
            <a:avLst/>
          </a:prstGeom>
          <a:noFill/>
          <a:ln w="1905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2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40568"/>
            <a:ext cx="2949178" cy="802481"/>
          </a:xfrm>
        </p:spPr>
        <p:txBody>
          <a:bodyPr anchor="b">
            <a:normAutofit/>
          </a:bodyPr>
          <a:lstStyle>
            <a:lvl1pPr>
              <a:defRPr sz="2000" baseline="0"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s-IS" noProof="0" dirty="0"/>
              <a:t>Smellið til að skrifa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9" name="Oval 8"/>
          <p:cNvSpPr/>
          <p:nvPr userDrawn="1"/>
        </p:nvSpPr>
        <p:spPr>
          <a:xfrm>
            <a:off x="425478" y="948417"/>
            <a:ext cx="197116" cy="199065"/>
          </a:xfrm>
          <a:prstGeom prst="ellipse">
            <a:avLst/>
          </a:prstGeom>
          <a:noFill/>
          <a:ln w="381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F49D0E-EF8A-463E-A063-958B898C891A}"/>
              </a:ext>
            </a:extLst>
          </p:cNvPr>
          <p:cNvSpPr/>
          <p:nvPr userDrawn="1"/>
        </p:nvSpPr>
        <p:spPr>
          <a:xfrm>
            <a:off x="8518488" y="4523805"/>
            <a:ext cx="1260000" cy="1260000"/>
          </a:xfrm>
          <a:prstGeom prst="ellipse">
            <a:avLst/>
          </a:prstGeom>
          <a:noFill/>
          <a:ln w="1905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76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hliðar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40568"/>
            <a:ext cx="2949178" cy="802481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s-IS" noProof="0"/>
              <a:t>Smellið til að skrifa fyrirsögn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740569"/>
            <a:ext cx="4629150" cy="3655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s-IS" noProof="0" dirty="0"/>
              <a:t>Bætið við mynd með því að klikka á myndatáknið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s-IS" noProof="0" dirty="0"/>
              <a:t>Smellið til að skrifa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8" name="Oval 7"/>
          <p:cNvSpPr/>
          <p:nvPr userDrawn="1"/>
        </p:nvSpPr>
        <p:spPr>
          <a:xfrm>
            <a:off x="425478" y="948417"/>
            <a:ext cx="197116" cy="199065"/>
          </a:xfrm>
          <a:prstGeom prst="ellipse">
            <a:avLst/>
          </a:prstGeom>
          <a:noFill/>
          <a:ln w="381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1A9B98-8FF1-465A-BA72-F89EEAB8381D}"/>
              </a:ext>
            </a:extLst>
          </p:cNvPr>
          <p:cNvSpPr/>
          <p:nvPr userDrawn="1"/>
        </p:nvSpPr>
        <p:spPr>
          <a:xfrm>
            <a:off x="8518488" y="4523805"/>
            <a:ext cx="1260000" cy="1260000"/>
          </a:xfrm>
          <a:prstGeom prst="ellipse">
            <a:avLst/>
          </a:prstGeom>
          <a:noFill/>
          <a:ln w="1905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69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nd með hliðar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63009" y="740569"/>
            <a:ext cx="7753532" cy="3655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s-IS" noProof="0"/>
              <a:t>Bætið við mynd með því að klikka á myndatáknið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3009" y="4395788"/>
            <a:ext cx="7753532" cy="418437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AFFE70-FB58-40C4-BD4B-181F6F92900D}"/>
              </a:ext>
            </a:extLst>
          </p:cNvPr>
          <p:cNvSpPr/>
          <p:nvPr userDrawn="1"/>
        </p:nvSpPr>
        <p:spPr>
          <a:xfrm>
            <a:off x="8518488" y="4523805"/>
            <a:ext cx="1260000" cy="1260000"/>
          </a:xfrm>
          <a:prstGeom prst="ellipse">
            <a:avLst/>
          </a:prstGeom>
          <a:noFill/>
          <a:ln w="1905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7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_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185160" y="2103120"/>
            <a:ext cx="2768600" cy="1098324"/>
          </a:xfrm>
          <a:prstGeom prst="rect">
            <a:avLst/>
          </a:prstGeom>
        </p:spPr>
        <p:txBody>
          <a:bodyPr/>
          <a:lstStyle>
            <a:lvl1pPr algn="ctr">
              <a:defRPr sz="3200" b="1" i="0" baseline="0">
                <a:solidFill>
                  <a:srgbClr val="08245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TAKK </a:t>
            </a:r>
            <a:br>
              <a:rPr lang="en-US" dirty="0"/>
            </a:br>
            <a:r>
              <a:rPr lang="en-US" dirty="0"/>
              <a:t>FYRIR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058160" y="1042938"/>
            <a:ext cx="3027680" cy="3057625"/>
          </a:xfrm>
          <a:prstGeom prst="ellipse">
            <a:avLst/>
          </a:prstGeom>
          <a:noFill/>
          <a:ln w="254000">
            <a:solidFill>
              <a:schemeClr val="accent3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4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fla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215" y="1131286"/>
            <a:ext cx="3240000" cy="3240000"/>
          </a:xfrm>
          <a:prstGeom prst="ellipse">
            <a:avLst/>
          </a:prstGeom>
          <a:noFill/>
          <a:ln w="63500" cap="rnd">
            <a:noFill/>
          </a:ln>
          <a:effectLst/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215" y="1131286"/>
            <a:ext cx="3240000" cy="3240000"/>
          </a:xfrm>
          <a:prstGeom prst="ellipse">
            <a:avLst/>
          </a:prstGeom>
          <a:noFill/>
          <a:ln w="63500" cap="rnd">
            <a:noFill/>
          </a:ln>
          <a:effectLst/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54892" y="2886765"/>
            <a:ext cx="4412224" cy="44988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0" i="0" cap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s-IS" noProof="0" dirty="0"/>
              <a:t>Smellið til að skrifa undirfyrirsögn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55625" y="1959665"/>
            <a:ext cx="4411663" cy="9271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cap="all" baseline="0"/>
            </a:lvl1pPr>
            <a:lvl2pPr marL="342900" indent="0">
              <a:buFontTx/>
              <a:buNone/>
              <a:defRPr b="1"/>
            </a:lvl2pPr>
            <a:lvl3pPr marL="685800" indent="0">
              <a:buFontTx/>
              <a:buNone/>
              <a:defRPr b="1"/>
            </a:lvl3pPr>
            <a:lvl4pPr marL="1028700" indent="0">
              <a:buFontTx/>
              <a:buNone/>
              <a:defRPr b="1"/>
            </a:lvl4pPr>
            <a:lvl5pPr marL="1371600" indent="0">
              <a:buFontTx/>
              <a:buNone/>
              <a:defRPr b="1"/>
            </a:lvl5pPr>
          </a:lstStyle>
          <a:p>
            <a:pPr lvl="0"/>
            <a:r>
              <a:rPr lang="is-IS" noProof="0" dirty="0"/>
              <a:t>SMELLIÐ TIL AÐ SKRIFA FYRIRSÖGN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55625" y="4298619"/>
            <a:ext cx="1657350" cy="2492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accent4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accent2"/>
                </a:solidFill>
              </a:defRPr>
            </a:lvl5pPr>
          </a:lstStyle>
          <a:p>
            <a:pPr lvl="0"/>
            <a:r>
              <a:rPr lang="is-IS" noProof="0"/>
              <a:t>Unnið í apríl 2019 fyrir</a:t>
            </a:r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555625" y="4548188"/>
            <a:ext cx="165735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s-IS" noProof="0"/>
              <a:t>Smellið til að setja inn logo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5405197" y="1257286"/>
            <a:ext cx="3000015" cy="2988000"/>
          </a:xfrm>
          <a:prstGeom prst="ellipse">
            <a:avLst/>
          </a:prstGeom>
          <a:noFill/>
          <a:ln w="254000">
            <a:solidFill>
              <a:schemeClr val="accent4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0" i="0" noProof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9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he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403816"/>
            <a:ext cx="7886700" cy="950608"/>
          </a:xfrm>
        </p:spPr>
        <p:txBody>
          <a:bodyPr anchor="b">
            <a:normAutofit/>
          </a:bodyPr>
          <a:lstStyle>
            <a:lvl1pPr algn="ctr">
              <a:defRPr sz="2200">
                <a:solidFill>
                  <a:schemeClr val="tx2"/>
                </a:solidFill>
              </a:defRPr>
            </a:lvl1pPr>
          </a:lstStyle>
          <a:p>
            <a:r>
              <a:rPr lang="is-IS" noProof="0" dirty="0"/>
              <a:t>Smellið til að skrifa kaflaheiti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3412" y="4354424"/>
            <a:ext cx="7886700" cy="36689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noProof="0" dirty="0"/>
              <a:t>Smellið til að skrifa undirfyrirsögn ef þarf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883816"/>
            <a:ext cx="2520000" cy="25200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1" name="Oval 10"/>
          <p:cNvSpPr/>
          <p:nvPr userDrawn="1"/>
        </p:nvSpPr>
        <p:spPr>
          <a:xfrm>
            <a:off x="3402000" y="973816"/>
            <a:ext cx="2340000" cy="2340000"/>
          </a:xfrm>
          <a:prstGeom prst="ellipse">
            <a:avLst/>
          </a:prstGeom>
          <a:noFill/>
          <a:ln w="190500">
            <a:solidFill>
              <a:srgbClr val="007D94">
                <a:alpha val="5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0" i="0" noProof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he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895102"/>
            <a:ext cx="2520000" cy="2520000"/>
          </a:xfrm>
          <a:prstGeom prst="ellipse">
            <a:avLst/>
          </a:prstGeom>
          <a:noFill/>
          <a:ln w="63500" cap="rnd"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403816"/>
            <a:ext cx="7886700" cy="950608"/>
          </a:xfrm>
        </p:spPr>
        <p:txBody>
          <a:bodyPr anchor="b">
            <a:normAutofit/>
          </a:bodyPr>
          <a:lstStyle>
            <a:lvl1pPr algn="ctr">
              <a:defRPr sz="2200">
                <a:solidFill>
                  <a:schemeClr val="accent4"/>
                </a:solidFill>
              </a:defRPr>
            </a:lvl1pPr>
          </a:lstStyle>
          <a:p>
            <a:r>
              <a:rPr lang="is-IS" noProof="0" dirty="0"/>
              <a:t>Smellið til að skrifa kaflaheiti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374665"/>
            <a:ext cx="7886700" cy="36689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noProof="0" dirty="0"/>
              <a:t>Smellið til að skrifa undirfyrirsögn ef þarf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3402000" y="973816"/>
            <a:ext cx="2340000" cy="2340000"/>
          </a:xfrm>
          <a:prstGeom prst="ellipse">
            <a:avLst/>
          </a:prstGeom>
          <a:noFill/>
          <a:ln w="1905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0" i="0" noProof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4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 userDrawn="1"/>
        </p:nvSpPr>
        <p:spPr>
          <a:xfrm>
            <a:off x="756433" y="1630747"/>
            <a:ext cx="3289474" cy="1165136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08245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is-IS" sz="1800" b="0" dirty="0">
                <a:solidFill>
                  <a:schemeClr val="bg1"/>
                </a:solidFill>
              </a:rPr>
              <a:t>VIRÐING – TRAUST - ÁRANGUR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59" y="255190"/>
            <a:ext cx="1938437" cy="2714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76595" y="1630363"/>
            <a:ext cx="5790811" cy="25237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Smellið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skrifa</a:t>
            </a:r>
            <a:r>
              <a:rPr lang="en-US" dirty="0"/>
              <a:t> </a:t>
            </a:r>
            <a:r>
              <a:rPr lang="en-US" dirty="0" err="1"/>
              <a:t>texta</a:t>
            </a:r>
            <a:r>
              <a:rPr lang="en-US" dirty="0"/>
              <a:t> </a:t>
            </a:r>
            <a:r>
              <a:rPr lang="is-IS" dirty="0"/>
              <a:t>á millisíðu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yrirsögn og einn dálk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425478" y="875745"/>
            <a:ext cx="197116" cy="199065"/>
          </a:xfrm>
          <a:prstGeom prst="ellipse">
            <a:avLst/>
          </a:prstGeom>
          <a:noFill/>
          <a:ln w="381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07073" y="4519517"/>
            <a:ext cx="1260000" cy="1260000"/>
          </a:xfrm>
          <a:prstGeom prst="ellipse">
            <a:avLst/>
          </a:prstGeom>
          <a:noFill/>
          <a:ln w="1905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  <a:p>
            <a:pPr lvl="1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474-F6DC-964C-BE54-D735E1821CA7}" type="datetime1">
              <a:rPr lang="is-IS" noProof="0" smtClean="0"/>
              <a:t>23.6.2020</a:t>
            </a:fld>
            <a:endParaRPr lang="is-I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13417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yrirsögn og tveir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25478" y="875745"/>
            <a:ext cx="197116" cy="199065"/>
          </a:xfrm>
          <a:prstGeom prst="ellipse">
            <a:avLst/>
          </a:prstGeom>
          <a:noFill/>
          <a:ln w="381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4pPr>
              <a:defRPr sz="1700"/>
            </a:lvl4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4pPr>
              <a:defRPr sz="1700"/>
            </a:lvl4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1E52-B0B4-AB49-884A-DAF8993FD9B6}" type="datetime1">
              <a:rPr lang="is-IS" noProof="0" smtClean="0"/>
              <a:t>23.6.2020</a:t>
            </a:fld>
            <a:endParaRPr lang="is-I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C0FF0C-8A50-48AE-86AD-B4945E8BE6B6}"/>
              </a:ext>
            </a:extLst>
          </p:cNvPr>
          <p:cNvSpPr/>
          <p:nvPr userDrawn="1"/>
        </p:nvSpPr>
        <p:spPr>
          <a:xfrm>
            <a:off x="8507073" y="4519517"/>
            <a:ext cx="1260000" cy="1260000"/>
          </a:xfrm>
          <a:prstGeom prst="ellipse">
            <a:avLst/>
          </a:prstGeom>
          <a:noFill/>
          <a:ln w="1905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6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irsögn og 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425478" y="875745"/>
            <a:ext cx="197116" cy="199065"/>
          </a:xfrm>
          <a:prstGeom prst="ellipse">
            <a:avLst/>
          </a:prstGeom>
          <a:noFill/>
          <a:ln w="381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369218"/>
            <a:ext cx="3868340" cy="38457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  <a:p>
            <a:pPr lvl="1"/>
            <a:endParaRPr lang="is-I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369218"/>
            <a:ext cx="3887391" cy="38457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1F7-FFC0-D04F-B75D-E42FD6092EA4}" type="datetime1">
              <a:rPr lang="is-IS" noProof="0" smtClean="0"/>
              <a:t>23.6.2020</a:t>
            </a:fld>
            <a:endParaRPr lang="is-I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1339"/>
            <a:ext cx="7886700" cy="787879"/>
          </a:xfrm>
        </p:spPr>
        <p:txBody>
          <a:bodyPr/>
          <a:lstStyle>
            <a:lvl1pPr>
              <a:defRPr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776D59-F423-482C-99BA-54D94F6A67E8}"/>
              </a:ext>
            </a:extLst>
          </p:cNvPr>
          <p:cNvSpPr/>
          <p:nvPr userDrawn="1"/>
        </p:nvSpPr>
        <p:spPr>
          <a:xfrm>
            <a:off x="8507073" y="4519517"/>
            <a:ext cx="1260000" cy="1260000"/>
          </a:xfrm>
          <a:prstGeom prst="ellipse">
            <a:avLst/>
          </a:prstGeom>
          <a:noFill/>
          <a:ln w="1905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84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a 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425478" y="875745"/>
            <a:ext cx="197116" cy="199065"/>
          </a:xfrm>
          <a:prstGeom prst="ellipse">
            <a:avLst/>
          </a:prstGeom>
          <a:noFill/>
          <a:ln w="381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33DC-CA20-1D49-A624-6FDB22540579}" type="datetime1">
              <a:rPr lang="is-IS" noProof="0" smtClean="0"/>
              <a:t>23.6.2020</a:t>
            </a:fld>
            <a:endParaRPr lang="is-I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6D789A-3A3D-4D3D-9E3D-BCA257819961}"/>
              </a:ext>
            </a:extLst>
          </p:cNvPr>
          <p:cNvSpPr/>
          <p:nvPr userDrawn="1"/>
        </p:nvSpPr>
        <p:spPr>
          <a:xfrm>
            <a:off x="8507073" y="4519517"/>
            <a:ext cx="1260000" cy="1260000"/>
          </a:xfrm>
          <a:prstGeom prst="ellipse">
            <a:avLst/>
          </a:prstGeom>
          <a:noFill/>
          <a:ln w="1905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ð 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6A6-0B51-7D45-AEEE-82FEE80ED2A5}" type="datetime1">
              <a:rPr lang="is-IS" noProof="0" smtClean="0"/>
              <a:t>23.6.2020</a:t>
            </a:fld>
            <a:endParaRPr lang="is-I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790A59-B1DF-4D19-B92F-A7CCC4D05D93}"/>
              </a:ext>
            </a:extLst>
          </p:cNvPr>
          <p:cNvSpPr/>
          <p:nvPr userDrawn="1"/>
        </p:nvSpPr>
        <p:spPr>
          <a:xfrm>
            <a:off x="8507073" y="4519517"/>
            <a:ext cx="1260000" cy="1260000"/>
          </a:xfrm>
          <a:prstGeom prst="ellipse">
            <a:avLst/>
          </a:prstGeom>
          <a:noFill/>
          <a:ln w="1905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616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425478" y="948417"/>
            <a:ext cx="197116" cy="199065"/>
          </a:xfrm>
          <a:prstGeom prst="ellipse">
            <a:avLst/>
          </a:prstGeom>
          <a:noFill/>
          <a:ln w="381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40568"/>
            <a:ext cx="2949178" cy="802481"/>
          </a:xfrm>
        </p:spPr>
        <p:txBody>
          <a:bodyPr anchor="b">
            <a:normAutofit/>
          </a:bodyPr>
          <a:lstStyle>
            <a:lvl1pPr>
              <a:defRPr sz="2000" baseline="0"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  <a:p>
            <a:pPr lvl="1"/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s-IS" noProof="0" dirty="0"/>
              <a:t>Smellið til að skrifa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E2DF-8B52-6C42-A08B-2788310DDF24}" type="datetime1">
              <a:rPr lang="is-IS" noProof="0" smtClean="0"/>
              <a:t>23.6.2020</a:t>
            </a:fld>
            <a:endParaRPr lang="is-I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F6C7F-85B6-4129-A1D6-BBE260FE17FD}"/>
              </a:ext>
            </a:extLst>
          </p:cNvPr>
          <p:cNvSpPr/>
          <p:nvPr userDrawn="1"/>
        </p:nvSpPr>
        <p:spPr>
          <a:xfrm>
            <a:off x="8507073" y="4519517"/>
            <a:ext cx="1260000" cy="1260000"/>
          </a:xfrm>
          <a:prstGeom prst="ellipse">
            <a:avLst/>
          </a:prstGeom>
          <a:noFill/>
          <a:ln w="1905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90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hliðar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40568"/>
            <a:ext cx="2949178" cy="802481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s-IS" noProof="0"/>
              <a:t>Smellið til að skrifa fyrirsögn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740569"/>
            <a:ext cx="4629150" cy="3655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s-IS" noProof="0" dirty="0"/>
              <a:t>Bætið við mynd með því að klikka á myndatáknið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s-IS" noProof="0" dirty="0"/>
              <a:t>Smellið til að skrifa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90B9-50C2-7041-8512-443B82D0DD10}" type="datetime1">
              <a:rPr lang="is-IS" noProof="0" smtClean="0"/>
              <a:t>23.6.2020</a:t>
            </a:fld>
            <a:endParaRPr lang="is-I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8" name="Oval 7"/>
          <p:cNvSpPr/>
          <p:nvPr userDrawn="1"/>
        </p:nvSpPr>
        <p:spPr>
          <a:xfrm>
            <a:off x="425478" y="948417"/>
            <a:ext cx="197116" cy="199065"/>
          </a:xfrm>
          <a:prstGeom prst="ellipse">
            <a:avLst/>
          </a:prstGeom>
          <a:noFill/>
          <a:ln w="381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B5C755-77A6-49F1-850E-DC763E37D27E}"/>
              </a:ext>
            </a:extLst>
          </p:cNvPr>
          <p:cNvSpPr/>
          <p:nvPr userDrawn="1"/>
        </p:nvSpPr>
        <p:spPr>
          <a:xfrm>
            <a:off x="8507073" y="4519517"/>
            <a:ext cx="1260000" cy="1260000"/>
          </a:xfrm>
          <a:prstGeom prst="ellipse">
            <a:avLst/>
          </a:prstGeom>
          <a:noFill/>
          <a:ln w="1905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4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nd með hliðar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63009" y="744140"/>
            <a:ext cx="7753532" cy="3655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s-IS" noProof="0" dirty="0"/>
              <a:t>Bætið við mynd með því að klikka á myndatáknið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3009" y="4395788"/>
            <a:ext cx="7753532" cy="418437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accent4"/>
                </a:solidFill>
              </a:defRPr>
            </a:lvl1pPr>
          </a:lstStyle>
          <a:p>
            <a:r>
              <a:rPr lang="is-IS" noProof="0" dirty="0"/>
              <a:t>Smellið til að skrifa fyrirsögn</a:t>
            </a:r>
          </a:p>
        </p:txBody>
      </p:sp>
    </p:spTree>
    <p:extLst>
      <p:ext uri="{BB962C8B-B14F-4D97-AF65-F5344CB8AC3E}">
        <p14:creationId xmlns:p14="http://schemas.microsoft.com/office/powerpoint/2010/main" val="3140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Kaflahe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893682"/>
            <a:ext cx="2523641" cy="2524319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417" y="887626"/>
            <a:ext cx="2523641" cy="2524319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403816"/>
            <a:ext cx="7886700" cy="950608"/>
          </a:xfrm>
        </p:spPr>
        <p:txBody>
          <a:bodyPr anchor="b">
            <a:normAutofit/>
          </a:bodyPr>
          <a:lstStyle>
            <a:lvl1pPr algn="ctr">
              <a:defRPr sz="2200">
                <a:solidFill>
                  <a:schemeClr val="tx2"/>
                </a:solidFill>
              </a:defRPr>
            </a:lvl1pPr>
          </a:lstStyle>
          <a:p>
            <a:r>
              <a:rPr lang="is-IS" noProof="0" dirty="0"/>
              <a:t>Smellið til að skrifa kaflaheiti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374665"/>
            <a:ext cx="7886700" cy="36689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noProof="0" dirty="0"/>
              <a:t>Smellið til að skrifa undirfyrirsögn ef þarf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3402000" y="973816"/>
            <a:ext cx="2340000" cy="2340000"/>
          </a:xfrm>
          <a:prstGeom prst="ellipse">
            <a:avLst/>
          </a:prstGeom>
          <a:noFill/>
          <a:ln w="190500">
            <a:solidFill>
              <a:srgbClr val="007D94">
                <a:alpha val="5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0" i="0" noProof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_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185160" y="2103120"/>
            <a:ext cx="2768600" cy="1098324"/>
          </a:xfrm>
          <a:prstGeom prst="rect">
            <a:avLst/>
          </a:prstGeom>
        </p:spPr>
        <p:txBody>
          <a:bodyPr/>
          <a:lstStyle>
            <a:lvl1pPr algn="ctr">
              <a:defRPr sz="3200" b="1" i="0" baseline="0">
                <a:solidFill>
                  <a:srgbClr val="08245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s-IS" noProof="0"/>
              <a:t>TAKK </a:t>
            </a:r>
            <a:br>
              <a:rPr lang="is-IS" noProof="0"/>
            </a:br>
            <a:r>
              <a:rPr lang="is-IS" noProof="0"/>
              <a:t>FYRIR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058160" y="1042938"/>
            <a:ext cx="3027680" cy="3057625"/>
          </a:xfrm>
          <a:prstGeom prst="ellipse">
            <a:avLst/>
          </a:prstGeom>
          <a:noFill/>
          <a:ln w="254000">
            <a:solidFill>
              <a:schemeClr val="accent4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 userDrawn="1"/>
        </p:nvSpPr>
        <p:spPr>
          <a:xfrm>
            <a:off x="756433" y="1630747"/>
            <a:ext cx="3289474" cy="1165136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08245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is-IS" sz="1800" b="0" noProof="0">
                <a:solidFill>
                  <a:schemeClr val="bg1"/>
                </a:solidFill>
              </a:rPr>
              <a:t>VIRÐING – TRAUST - ÁRANGUR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-5801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59" y="255190"/>
            <a:ext cx="1938437" cy="2714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76595" y="1630363"/>
            <a:ext cx="5790811" cy="25237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noProof="0" dirty="0"/>
              <a:t>Smellið til að skrifa texta á millisíðu</a:t>
            </a:r>
          </a:p>
        </p:txBody>
      </p:sp>
    </p:spTree>
    <p:extLst>
      <p:ext uri="{BB962C8B-B14F-4D97-AF65-F5344CB8AC3E}">
        <p14:creationId xmlns:p14="http://schemas.microsoft.com/office/powerpoint/2010/main" val="16454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yrirsögn og einn dálk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 marL="360363" indent="-179388">
              <a:spcAft>
                <a:spcPts val="300"/>
              </a:spcAft>
              <a:defRPr/>
            </a:lvl2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  <a:p>
            <a:pPr lvl="1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1948"/>
            <a:ext cx="3086100" cy="273844"/>
          </a:xfrm>
        </p:spPr>
        <p:txBody>
          <a:bodyPr/>
          <a:lstStyle/>
          <a:p>
            <a:endParaRPr lang="is-I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0650" y="4767263"/>
            <a:ext cx="1949450" cy="273844"/>
          </a:xfrm>
        </p:spPr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7" name="Oval 6"/>
          <p:cNvSpPr/>
          <p:nvPr userDrawn="1"/>
        </p:nvSpPr>
        <p:spPr>
          <a:xfrm>
            <a:off x="425478" y="875745"/>
            <a:ext cx="197116" cy="199065"/>
          </a:xfrm>
          <a:prstGeom prst="ellipse">
            <a:avLst/>
          </a:prstGeom>
          <a:noFill/>
          <a:ln w="381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8518492" y="4494874"/>
            <a:ext cx="1260000" cy="1298803"/>
          </a:xfrm>
          <a:prstGeom prst="ellipse">
            <a:avLst/>
          </a:prstGeom>
          <a:noFill/>
          <a:ln w="1905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38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yrirsögn og tveir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/>
            </a:lvl1pPr>
            <a:lvl2pPr marL="342900" indent="0">
              <a:buNone/>
              <a:defRPr sz="1900"/>
            </a:lvl2pPr>
            <a:lvl4pPr>
              <a:defRPr sz="1700"/>
            </a:lvl4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4pPr>
              <a:defRPr sz="1700"/>
            </a:lvl4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25478" y="875745"/>
            <a:ext cx="197116" cy="199065"/>
          </a:xfrm>
          <a:prstGeom prst="ellipse">
            <a:avLst/>
          </a:prstGeom>
          <a:noFill/>
          <a:ln w="381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2A822F-688A-460D-8EB9-EDBA67623880}"/>
              </a:ext>
            </a:extLst>
          </p:cNvPr>
          <p:cNvSpPr>
            <a:spLocks noChangeAspect="1"/>
          </p:cNvSpPr>
          <p:nvPr userDrawn="1"/>
        </p:nvSpPr>
        <p:spPr>
          <a:xfrm>
            <a:off x="8518492" y="4494874"/>
            <a:ext cx="1260000" cy="1298803"/>
          </a:xfrm>
          <a:prstGeom prst="ellipse">
            <a:avLst/>
          </a:prstGeom>
          <a:noFill/>
          <a:ln w="1905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8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irsögn og 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369218"/>
            <a:ext cx="3868340" cy="38457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369218"/>
            <a:ext cx="3887391" cy="38457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edit</a:t>
            </a:r>
            <a:r>
              <a:rPr lang="is-IS" noProof="0" dirty="0"/>
              <a:t> Master </a:t>
            </a:r>
            <a:r>
              <a:rPr lang="is-IS" noProof="0" dirty="0" err="1"/>
              <a:t>text</a:t>
            </a:r>
            <a:r>
              <a:rPr lang="is-IS" noProof="0" dirty="0"/>
              <a:t> </a:t>
            </a:r>
            <a:r>
              <a:rPr lang="is-IS" noProof="0" dirty="0" err="1"/>
              <a:t>styles</a:t>
            </a:r>
            <a:endParaRPr lang="is-I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2594" y="4767263"/>
            <a:ext cx="3086100" cy="273844"/>
          </a:xfrm>
        </p:spPr>
        <p:txBody>
          <a:bodyPr/>
          <a:lstStyle/>
          <a:p>
            <a:endParaRPr lang="is-I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10" name="Oval 9"/>
          <p:cNvSpPr/>
          <p:nvPr userDrawn="1"/>
        </p:nvSpPr>
        <p:spPr>
          <a:xfrm>
            <a:off x="425478" y="875745"/>
            <a:ext cx="197116" cy="199065"/>
          </a:xfrm>
          <a:prstGeom prst="ellipse">
            <a:avLst/>
          </a:prstGeom>
          <a:noFill/>
          <a:ln w="381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1339"/>
            <a:ext cx="7886700" cy="787879"/>
          </a:xfrm>
        </p:spPr>
        <p:txBody>
          <a:bodyPr/>
          <a:lstStyle>
            <a:lvl1pPr>
              <a:defRPr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689AA3-3D8D-4462-B781-C73FE4EE2D3E}"/>
              </a:ext>
            </a:extLst>
          </p:cNvPr>
          <p:cNvSpPr>
            <a:spLocks noChangeAspect="1"/>
          </p:cNvSpPr>
          <p:nvPr userDrawn="1"/>
        </p:nvSpPr>
        <p:spPr>
          <a:xfrm>
            <a:off x="8518492" y="4494874"/>
            <a:ext cx="1260000" cy="1298803"/>
          </a:xfrm>
          <a:prstGeom prst="ellipse">
            <a:avLst/>
          </a:prstGeom>
          <a:noFill/>
          <a:ln w="1905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7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a 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noProof="0" dirty="0"/>
              <a:t>Smellið til að skrifa fyrirsögn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90D-5715-7443-9F22-9A1FDAD1EFD3}" type="slidenum">
              <a:rPr lang="is-IS" noProof="0" smtClean="0"/>
              <a:t>‹#›</a:t>
            </a:fld>
            <a:endParaRPr lang="is-IS" noProof="0"/>
          </a:p>
        </p:txBody>
      </p:sp>
      <p:sp>
        <p:nvSpPr>
          <p:cNvPr id="6" name="Oval 5"/>
          <p:cNvSpPr/>
          <p:nvPr userDrawn="1"/>
        </p:nvSpPr>
        <p:spPr>
          <a:xfrm>
            <a:off x="425478" y="875745"/>
            <a:ext cx="197116" cy="199065"/>
          </a:xfrm>
          <a:prstGeom prst="ellipse">
            <a:avLst/>
          </a:prstGeom>
          <a:noFill/>
          <a:ln w="381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8C54D3-CAA8-4096-A687-D8456594A022}"/>
              </a:ext>
            </a:extLst>
          </p:cNvPr>
          <p:cNvSpPr>
            <a:spLocks noChangeAspect="1"/>
          </p:cNvSpPr>
          <p:nvPr userDrawn="1"/>
        </p:nvSpPr>
        <p:spPr>
          <a:xfrm>
            <a:off x="8518492" y="4494874"/>
            <a:ext cx="1260000" cy="1298803"/>
          </a:xfrm>
          <a:prstGeom prst="ellipse">
            <a:avLst/>
          </a:prstGeom>
          <a:noFill/>
          <a:ln w="190500">
            <a:solidFill>
              <a:srgbClr val="007D94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noProof="0">
                <a:solidFill>
                  <a:srgbClr val="0824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5E2D89-85D6-4D7B-96C4-3DF48330172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50355" y="263510"/>
            <a:ext cx="1764000" cy="2573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81339"/>
            <a:ext cx="7886700" cy="78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noProof="0" dirty="0"/>
              <a:t>Smellið til að skrifa</a:t>
            </a:r>
          </a:p>
          <a:p>
            <a:pPr lvl="1"/>
            <a:r>
              <a:rPr lang="is-IS" noProof="0" dirty="0"/>
              <a:t>Smellið til að skrifa</a:t>
            </a:r>
          </a:p>
          <a:p>
            <a:pPr lvl="3"/>
            <a:endParaRPr lang="is-I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194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1972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tx2"/>
                </a:solidFill>
                <a:latin typeface="Arial" charset="0"/>
              </a:defRPr>
            </a:lvl1pPr>
          </a:lstStyle>
          <a:p>
            <a:fld id="{EA44590D-5715-7443-9F22-9A1FDAD1EF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1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663" r:id="rId3"/>
    <p:sldLayoutId id="2147483713" r:id="rId4"/>
    <p:sldLayoutId id="2147483670" r:id="rId5"/>
    <p:sldLayoutId id="2147483662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i="0" kern="1200" cap="all" baseline="0">
          <a:solidFill>
            <a:schemeClr val="accent1"/>
          </a:solidFill>
          <a:latin typeface="Arial Bold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charset="0"/>
        <a:buChar char="•"/>
        <a:defRPr sz="2000" b="0" i="0" kern="1200">
          <a:solidFill>
            <a:schemeClr val="accent1"/>
          </a:solidFill>
          <a:latin typeface="Arial" charset="0"/>
          <a:ea typeface="+mn-ea"/>
          <a:cs typeface="+mn-cs"/>
        </a:defRPr>
      </a:lvl1pPr>
      <a:lvl2pPr marL="360363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charset="0"/>
        <a:buChar char="•"/>
        <a:defRPr sz="2000" b="0" i="1" kern="1200">
          <a:solidFill>
            <a:schemeClr val="accent1"/>
          </a:solidFill>
          <a:latin typeface="Arial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charset="0"/>
        <a:buChar char="•"/>
        <a:defRPr sz="1800" b="0" i="1" kern="1200" baseline="0">
          <a:solidFill>
            <a:schemeClr val="accent1"/>
          </a:solidFill>
          <a:latin typeface="Arial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charset="0"/>
        <a:buNone/>
        <a:defRPr sz="1600" b="0" i="1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charset="0"/>
        <a:buNone/>
        <a:defRPr sz="1600" b="0" i="1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17145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5AAE26-A48F-4C12-B13A-28205F31173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50355" y="263510"/>
            <a:ext cx="1764000" cy="2573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81339"/>
            <a:ext cx="7886700" cy="78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noProof="0" dirty="0"/>
              <a:t>Smellið til að skrifa fyrirsögn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noProof="0" dirty="0"/>
              <a:t>Smellið til að skrifa</a:t>
            </a:r>
          </a:p>
          <a:p>
            <a:pPr lvl="1"/>
            <a:r>
              <a:rPr lang="is-IS" noProof="0" dirty="0"/>
              <a:t>Smellið til að skrifa</a:t>
            </a:r>
          </a:p>
          <a:p>
            <a:pPr lvl="0"/>
            <a:endParaRPr lang="is-I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259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accent3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19427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accent3"/>
                </a:solidFill>
                <a:latin typeface="Arial" charset="0"/>
              </a:defRPr>
            </a:lvl1pPr>
          </a:lstStyle>
          <a:p>
            <a:fld id="{EA44590D-5715-7443-9F22-9A1FDAD1EF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6" r:id="rId2"/>
    <p:sldLayoutId id="2147483688" r:id="rId3"/>
    <p:sldLayoutId id="2147483717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i="0" kern="1200" cap="all" baseline="0">
          <a:solidFill>
            <a:schemeClr val="accent1"/>
          </a:solidFill>
          <a:latin typeface="Arial Bold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600"/>
        </a:spcAft>
        <a:buClr>
          <a:schemeClr val="accent3"/>
        </a:buClr>
        <a:buFont typeface="Arial" charset="0"/>
        <a:buChar char="•"/>
        <a:defRPr sz="2000" b="0" i="0" kern="1200">
          <a:solidFill>
            <a:schemeClr val="accent1"/>
          </a:solidFill>
          <a:latin typeface="Arial" charset="0"/>
          <a:ea typeface="+mn-ea"/>
          <a:cs typeface="+mn-cs"/>
        </a:defRPr>
      </a:lvl1pPr>
      <a:lvl2pPr marL="360363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300"/>
        </a:spcAft>
        <a:buClr>
          <a:schemeClr val="accent3"/>
        </a:buClr>
        <a:buFont typeface="Arial" charset="0"/>
        <a:buChar char="•"/>
        <a:defRPr sz="2000" b="0" i="1" kern="1200">
          <a:solidFill>
            <a:schemeClr val="accent1"/>
          </a:solidFill>
          <a:latin typeface="Arial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charset="0"/>
        <a:buChar char="•"/>
        <a:defRPr sz="1800" b="0" i="1" kern="1200" baseline="0">
          <a:solidFill>
            <a:schemeClr val="accent1"/>
          </a:solidFill>
          <a:latin typeface="Arial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charset="0"/>
        <a:buChar char="•"/>
        <a:defRPr sz="1600" b="0" i="1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charset="0"/>
        <a:buChar char="•"/>
        <a:defRPr sz="1600" b="0" i="1" kern="1200">
          <a:solidFill>
            <a:schemeClr val="accent3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81339"/>
            <a:ext cx="7886700" cy="78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noProof="0"/>
              <a:t>Smellið til að skrifa fyrirsögn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noProof="0" dirty="0"/>
              <a:t>Smellið til skrifa</a:t>
            </a:r>
          </a:p>
          <a:p>
            <a:pPr lvl="1"/>
            <a:r>
              <a:rPr lang="is-IS" noProof="0" dirty="0"/>
              <a:t>Smellið til að skrifa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accent4"/>
                </a:solidFill>
                <a:latin typeface="Arial" charset="0"/>
              </a:defRPr>
            </a:lvl1pPr>
          </a:lstStyle>
          <a:p>
            <a:fld id="{89657422-805E-F946-B25C-E4377E4547D8}" type="datetime1">
              <a:rPr lang="is-IS" smtClean="0"/>
              <a:pPr/>
              <a:t>23.6.2020</a:t>
            </a:fld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accent4"/>
                </a:solidFill>
                <a:latin typeface="Arial" charset="0"/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196632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accent4"/>
                </a:solidFill>
                <a:latin typeface="Arial" charset="0"/>
              </a:defRPr>
            </a:lvl1pPr>
          </a:lstStyle>
          <a:p>
            <a:fld id="{EA44590D-5715-7443-9F22-9A1FDAD1EFD3}" type="slidenum">
              <a:rPr lang="is-IS" smtClean="0"/>
              <a:pPr/>
              <a:t>‹#›</a:t>
            </a:fld>
            <a:endParaRPr lang="is-I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148DC-8C66-42CB-BCBE-AF916689403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50355" y="263510"/>
            <a:ext cx="1764000" cy="2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i="0" kern="1200" cap="all" baseline="0">
          <a:solidFill>
            <a:schemeClr val="accent1"/>
          </a:solidFill>
          <a:latin typeface="Arial Bold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600"/>
        </a:spcAft>
        <a:buClr>
          <a:schemeClr val="accent4"/>
        </a:buClr>
        <a:buFont typeface="Arial" charset="0"/>
        <a:buChar char="•"/>
        <a:defRPr sz="2200" b="0" i="0" kern="1200">
          <a:solidFill>
            <a:schemeClr val="accent1"/>
          </a:solidFill>
          <a:latin typeface="Arial" charset="0"/>
          <a:ea typeface="+mn-ea"/>
          <a:cs typeface="+mn-cs"/>
        </a:defRPr>
      </a:lvl1pPr>
      <a:lvl2pPr marL="360363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300"/>
        </a:spcAft>
        <a:buClr>
          <a:schemeClr val="accent4"/>
        </a:buClr>
        <a:buFont typeface="Arial" charset="0"/>
        <a:buChar char="•"/>
        <a:defRPr sz="2000" b="0" i="1" kern="1200">
          <a:solidFill>
            <a:schemeClr val="accent1"/>
          </a:solidFill>
          <a:latin typeface="Arial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charset="0"/>
        <a:buChar char="•"/>
        <a:defRPr sz="1800" b="0" i="1" kern="1200" baseline="0">
          <a:solidFill>
            <a:schemeClr val="accent1"/>
          </a:solidFill>
          <a:latin typeface="Arial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charset="0"/>
        <a:buChar char="•"/>
        <a:defRPr sz="1600" b="0" i="1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charset="0"/>
        <a:buChar char="•"/>
        <a:defRPr sz="1600" b="0" i="1" kern="1200">
          <a:solidFill>
            <a:schemeClr val="accent4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80CF-71B7-433B-B9BD-C7F12BFE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892" y="2409551"/>
            <a:ext cx="4508944" cy="927100"/>
          </a:xfrm>
        </p:spPr>
        <p:txBody>
          <a:bodyPr>
            <a:normAutofit/>
          </a:bodyPr>
          <a:lstStyle/>
          <a:p>
            <a:r>
              <a:rPr lang="en-GB" dirty="0"/>
              <a:t>Environment, Energy and Climate Change Programme (PL-CLIMATE) supported by the EEA Grants 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3C72E-61B5-4D01-B084-576D379E4F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s-IS" dirty="0" err="1"/>
              <a:t>Vsó</a:t>
            </a:r>
            <a:r>
              <a:rPr lang="is-IS" dirty="0"/>
              <a:t> </a:t>
            </a:r>
            <a:r>
              <a:rPr lang="is-IS" dirty="0" err="1"/>
              <a:t>Consulting</a:t>
            </a:r>
            <a:endParaRPr lang="is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952FB-109D-4DED-8CB7-D42E9A0581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s-IS" dirty="0"/>
              <a:t>25. </a:t>
            </a:r>
            <a:r>
              <a:rPr lang="is-IS" dirty="0" err="1"/>
              <a:t>june</a:t>
            </a:r>
            <a:r>
              <a:rPr lang="is-IS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4697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A0066-AAD6-4922-959C-1901B96C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69" y="4386916"/>
            <a:ext cx="541338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477D3A-90D8-48F9-BDF9-7AC9A562C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13" y="4386916"/>
            <a:ext cx="5397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4DE9E3-F2A2-4419-8E03-896E6E7A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16" y="4400980"/>
            <a:ext cx="5064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B71654-3D44-41C0-9E57-1BE79633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97" y="4581160"/>
            <a:ext cx="86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EBA652-5540-46AB-BC04-22DA27AFE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5169" y="4400980"/>
            <a:ext cx="544065" cy="5603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FB175-98BD-4425-B364-6A6B7A172EB9}"/>
              </a:ext>
            </a:extLst>
          </p:cNvPr>
          <p:cNvGrpSpPr/>
          <p:nvPr/>
        </p:nvGrpSpPr>
        <p:grpSpPr>
          <a:xfrm>
            <a:off x="6670050" y="4286760"/>
            <a:ext cx="1753639" cy="712628"/>
            <a:chOff x="-991640" y="259080"/>
            <a:chExt cx="3053593" cy="12649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E62521-19D6-49C3-82E4-DF07AC12B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9" t="37950" r="23641" b="26670"/>
            <a:stretch/>
          </p:blipFill>
          <p:spPr>
            <a:xfrm>
              <a:off x="-991640" y="259080"/>
              <a:ext cx="1607820" cy="12649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C33677-4322-43DC-A2BF-E385C3B3F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9" t="73330" r="23641" b="7488"/>
            <a:stretch/>
          </p:blipFill>
          <p:spPr>
            <a:xfrm>
              <a:off x="454133" y="548640"/>
              <a:ext cx="1607820" cy="685800"/>
            </a:xfrm>
            <a:prstGeom prst="rect">
              <a:avLst/>
            </a:prstGeom>
          </p:spPr>
        </p:pic>
      </p:grpSp>
      <p:pic>
        <p:nvPicPr>
          <p:cNvPr id="1026" name="Picture 2" descr="Framúrskarandi fyrirtæki | VSO">
            <a:extLst>
              <a:ext uri="{FF2B5EF4-FFF2-40B4-BE49-F238E27FC236}">
                <a16:creationId xmlns:a16="http://schemas.microsoft.com/office/drawing/2014/main" id="{B917531B-03FA-4EC1-A1C7-D484D2F69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43" y="4280680"/>
            <a:ext cx="650643" cy="82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BB8227-DB0A-4B7F-8C3A-AB7EBB752A7C}"/>
              </a:ext>
            </a:extLst>
          </p:cNvPr>
          <p:cNvSpPr txBox="1">
            <a:spLocks/>
          </p:cNvSpPr>
          <p:nvPr/>
        </p:nvSpPr>
        <p:spPr>
          <a:xfrm>
            <a:off x="5472059" y="1127045"/>
            <a:ext cx="3395716" cy="174950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Char char="•"/>
              <a:defRPr sz="2000" b="0" i="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360363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Char char="•"/>
              <a:defRPr sz="2000" b="0" i="1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Char char="•"/>
              <a:defRPr sz="1800" b="0" i="1" kern="1200" baseline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None/>
              <a:defRPr sz="1600" b="0" i="1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None/>
              <a:defRPr sz="1600" b="0" i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 dirty="0" err="1"/>
              <a:t>Established</a:t>
            </a:r>
            <a:r>
              <a:rPr lang="is-IS" sz="1800" dirty="0"/>
              <a:t> 1958</a:t>
            </a:r>
          </a:p>
          <a:p>
            <a:r>
              <a:rPr lang="is-IS" sz="1800" dirty="0"/>
              <a:t>100% </a:t>
            </a:r>
            <a:r>
              <a:rPr lang="is-IS" sz="1800" dirty="0" err="1"/>
              <a:t>Employee</a:t>
            </a:r>
            <a:r>
              <a:rPr lang="is-IS" sz="1800" dirty="0"/>
              <a:t> </a:t>
            </a:r>
            <a:r>
              <a:rPr lang="is-IS" sz="1800" dirty="0" err="1"/>
              <a:t>owned</a:t>
            </a:r>
            <a:endParaRPr lang="is-IS" sz="1800" dirty="0"/>
          </a:p>
          <a:p>
            <a:r>
              <a:rPr lang="is-IS" sz="1800" dirty="0"/>
              <a:t>Incorporated </a:t>
            </a:r>
            <a:r>
              <a:rPr lang="is-IS" sz="1800" dirty="0" err="1"/>
              <a:t>since</a:t>
            </a:r>
            <a:r>
              <a:rPr lang="is-IS" sz="1800" dirty="0"/>
              <a:t> 1972</a:t>
            </a:r>
          </a:p>
          <a:p>
            <a:r>
              <a:rPr lang="is-IS" sz="1800" dirty="0" err="1"/>
              <a:t>Outpost</a:t>
            </a:r>
            <a:r>
              <a:rPr lang="is-IS" sz="1800" dirty="0"/>
              <a:t> </a:t>
            </a:r>
            <a:r>
              <a:rPr lang="is-IS" sz="1800" dirty="0" err="1"/>
              <a:t>in</a:t>
            </a:r>
            <a:r>
              <a:rPr lang="is-IS" sz="1800" dirty="0"/>
              <a:t> </a:t>
            </a:r>
            <a:r>
              <a:rPr lang="is-IS" sz="1800" dirty="0" err="1"/>
              <a:t>Norway</a:t>
            </a:r>
            <a:r>
              <a:rPr lang="is-IS" sz="1800" dirty="0"/>
              <a:t> </a:t>
            </a:r>
            <a:r>
              <a:rPr lang="is-IS" sz="1800" dirty="0" err="1"/>
              <a:t>since</a:t>
            </a:r>
            <a:r>
              <a:rPr lang="is-IS" sz="1800" dirty="0"/>
              <a:t> 2010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7AF081-E566-4911-B7B6-119CD6F99CC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4324" y="-568386"/>
            <a:ext cx="5786384" cy="540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9AFD-1ED6-4F4C-8C2D-59AD9D18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Employee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35615-B5F8-4338-9501-272FC0495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Over 90 </a:t>
            </a:r>
            <a:r>
              <a:rPr lang="is-IS" dirty="0" err="1"/>
              <a:t>employees</a:t>
            </a:r>
            <a:r>
              <a:rPr lang="is-IS" dirty="0"/>
              <a:t> </a:t>
            </a:r>
          </a:p>
          <a:p>
            <a:r>
              <a:rPr lang="is-IS" dirty="0" err="1"/>
              <a:t>Median</a:t>
            </a:r>
            <a:r>
              <a:rPr lang="is-IS" dirty="0"/>
              <a:t> </a:t>
            </a:r>
            <a:r>
              <a:rPr lang="is-IS" dirty="0" err="1"/>
              <a:t>age</a:t>
            </a:r>
            <a:r>
              <a:rPr lang="is-IS" dirty="0"/>
              <a:t> is app. 44 </a:t>
            </a:r>
            <a:r>
              <a:rPr lang="is-IS" dirty="0" err="1"/>
              <a:t>years</a:t>
            </a:r>
            <a:r>
              <a:rPr lang="is-IS" dirty="0"/>
              <a:t> </a:t>
            </a:r>
            <a:r>
              <a:rPr lang="is-IS" dirty="0" err="1"/>
              <a:t>old</a:t>
            </a:r>
            <a:r>
              <a:rPr lang="is-IS" dirty="0"/>
              <a:t> – Over 30 </a:t>
            </a:r>
            <a:r>
              <a:rPr lang="is-IS" dirty="0" err="1"/>
              <a:t>employees</a:t>
            </a:r>
            <a:r>
              <a:rPr lang="is-IS" dirty="0"/>
              <a:t> </a:t>
            </a:r>
            <a:r>
              <a:rPr lang="is-IS" dirty="0" err="1"/>
              <a:t>have</a:t>
            </a:r>
            <a:r>
              <a:rPr lang="is-IS" dirty="0"/>
              <a:t> </a:t>
            </a:r>
            <a:r>
              <a:rPr lang="is-IS" dirty="0" err="1"/>
              <a:t>over</a:t>
            </a:r>
            <a:r>
              <a:rPr lang="is-IS" dirty="0"/>
              <a:t> </a:t>
            </a:r>
            <a:r>
              <a:rPr lang="en-GB" dirty="0"/>
              <a:t>10</a:t>
            </a:r>
            <a:r>
              <a:rPr lang="is-IS" dirty="0"/>
              <a:t> </a:t>
            </a:r>
            <a:r>
              <a:rPr lang="is-IS" dirty="0" err="1"/>
              <a:t>years</a:t>
            </a:r>
            <a:r>
              <a:rPr lang="is-IS" dirty="0"/>
              <a:t> </a:t>
            </a:r>
            <a:r>
              <a:rPr lang="is-IS" dirty="0" err="1"/>
              <a:t>experience</a:t>
            </a:r>
            <a:r>
              <a:rPr lang="is-IS" dirty="0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366BD8-919B-47CA-B2D3-F98EBAA580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670447"/>
              </p:ext>
            </p:extLst>
          </p:nvPr>
        </p:nvGraphicFramePr>
        <p:xfrm>
          <a:off x="628650" y="2427304"/>
          <a:ext cx="4087091" cy="271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5C94D0-C2C7-4D0D-9448-A27AA3F66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016584"/>
              </p:ext>
            </p:extLst>
          </p:nvPr>
        </p:nvGraphicFramePr>
        <p:xfrm>
          <a:off x="4471553" y="2427304"/>
          <a:ext cx="3624696" cy="271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73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D8024-B201-46AC-811F-82BAAC1C9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3870" y="18366"/>
            <a:ext cx="5487630" cy="51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37E4-8C43-47BC-9499-F809CDEA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Major </a:t>
            </a:r>
            <a:r>
              <a:rPr lang="is-IS" dirty="0" err="1"/>
              <a:t>Projects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5A1B8-9C48-437D-9FA5-D50AA5CB0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3797300" cy="3059906"/>
          </a:xfrm>
        </p:spPr>
        <p:txBody>
          <a:bodyPr/>
          <a:lstStyle/>
          <a:p>
            <a:r>
              <a:rPr lang="is-IS" dirty="0"/>
              <a:t>Meðferðarkjarni (</a:t>
            </a:r>
            <a:r>
              <a:rPr lang="is-IS" dirty="0" err="1"/>
              <a:t>new</a:t>
            </a:r>
            <a:r>
              <a:rPr lang="is-IS" dirty="0"/>
              <a:t> </a:t>
            </a:r>
            <a:r>
              <a:rPr lang="is-IS" dirty="0" err="1"/>
              <a:t>national</a:t>
            </a:r>
            <a:r>
              <a:rPr lang="is-IS" dirty="0"/>
              <a:t> </a:t>
            </a:r>
            <a:r>
              <a:rPr lang="is-IS" dirty="0" err="1"/>
              <a:t>hospital</a:t>
            </a:r>
            <a:r>
              <a:rPr lang="is-IS" dirty="0"/>
              <a:t>)</a:t>
            </a:r>
          </a:p>
          <a:p>
            <a:r>
              <a:rPr lang="is-IS" dirty="0"/>
              <a:t>ISAVIA (</a:t>
            </a:r>
            <a:r>
              <a:rPr lang="is-IS" dirty="0" err="1"/>
              <a:t>international</a:t>
            </a:r>
            <a:r>
              <a:rPr lang="is-IS" dirty="0"/>
              <a:t> </a:t>
            </a:r>
            <a:r>
              <a:rPr lang="is-IS" dirty="0" err="1"/>
              <a:t>airport</a:t>
            </a:r>
            <a:r>
              <a:rPr lang="is-IS" dirty="0"/>
              <a:t>)</a:t>
            </a:r>
          </a:p>
          <a:p>
            <a:r>
              <a:rPr lang="is-IS" dirty="0"/>
              <a:t>Eimskip (</a:t>
            </a:r>
            <a:r>
              <a:rPr lang="is-IS" dirty="0" err="1"/>
              <a:t>shipping</a:t>
            </a:r>
            <a:r>
              <a:rPr lang="is-IS" dirty="0"/>
              <a:t> </a:t>
            </a:r>
            <a:r>
              <a:rPr lang="is-IS" dirty="0" err="1"/>
              <a:t>company</a:t>
            </a:r>
            <a:r>
              <a:rPr lang="is-IS" dirty="0"/>
              <a:t>)</a:t>
            </a:r>
          </a:p>
          <a:p>
            <a:r>
              <a:rPr lang="is-IS" dirty="0" err="1"/>
              <a:t>Extensive</a:t>
            </a:r>
            <a:r>
              <a:rPr lang="is-IS" dirty="0"/>
              <a:t> </a:t>
            </a:r>
            <a:r>
              <a:rPr lang="is-IS" dirty="0" err="1"/>
              <a:t>project</a:t>
            </a:r>
            <a:r>
              <a:rPr lang="is-IS" dirty="0"/>
              <a:t> </a:t>
            </a:r>
            <a:r>
              <a:rPr lang="is-IS" dirty="0" err="1"/>
              <a:t>experience</a:t>
            </a:r>
            <a:r>
              <a:rPr lang="is-IS" dirty="0"/>
              <a:t> from </a:t>
            </a:r>
            <a:r>
              <a:rPr lang="is-IS" dirty="0" err="1"/>
              <a:t>Norway</a:t>
            </a:r>
            <a:endParaRPr lang="is-IS" dirty="0"/>
          </a:p>
          <a:p>
            <a:endParaRPr lang="is-IS" dirty="0"/>
          </a:p>
          <a:p>
            <a:endParaRPr lang="is-I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1CC620-310E-4E5E-A3E5-0F46C59E7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368967"/>
              </p:ext>
            </p:extLst>
          </p:nvPr>
        </p:nvGraphicFramePr>
        <p:xfrm>
          <a:off x="4718051" y="806161"/>
          <a:ext cx="4204275" cy="353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0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1BB2B2-3784-410B-9972-27B5A2E735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/>
              <a:t>Contact:</a:t>
            </a:r>
          </a:p>
          <a:p>
            <a:r>
              <a:rPr lang="is-IS" b="1" dirty="0" err="1"/>
              <a:t>Sigriður</a:t>
            </a:r>
            <a:r>
              <a:rPr lang="is-IS" b="1" dirty="0"/>
              <a:t> </a:t>
            </a:r>
            <a:r>
              <a:rPr lang="is-IS" b="1" dirty="0" err="1"/>
              <a:t>Osk</a:t>
            </a:r>
            <a:r>
              <a:rPr lang="is-IS" b="1" dirty="0"/>
              <a:t> </a:t>
            </a:r>
            <a:r>
              <a:rPr lang="is-IS" b="1" dirty="0" err="1"/>
              <a:t>Bjarnadottir</a:t>
            </a:r>
            <a:r>
              <a:rPr lang="is-IS" b="1" dirty="0"/>
              <a:t> </a:t>
            </a:r>
          </a:p>
          <a:p>
            <a:r>
              <a:rPr lang="is-IS" b="1" dirty="0"/>
              <a:t>sigridur@vso.is</a:t>
            </a:r>
          </a:p>
        </p:txBody>
      </p:sp>
    </p:spTree>
    <p:extLst>
      <p:ext uri="{BB962C8B-B14F-4D97-AF65-F5344CB8AC3E}">
        <p14:creationId xmlns:p14="http://schemas.microsoft.com/office/powerpoint/2010/main" val="32159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SO_BLATT">
  <a:themeElements>
    <a:clrScheme name="VSO-litir">
      <a:dk1>
        <a:sysClr val="windowText" lastClr="000000"/>
      </a:dk1>
      <a:lt1>
        <a:srgbClr val="FFFFFF"/>
      </a:lt1>
      <a:dk2>
        <a:srgbClr val="0088A5"/>
      </a:dk2>
      <a:lt2>
        <a:srgbClr val="56C5D0"/>
      </a:lt2>
      <a:accent1>
        <a:srgbClr val="1A3F70"/>
      </a:accent1>
      <a:accent2>
        <a:srgbClr val="006543"/>
      </a:accent2>
      <a:accent3>
        <a:srgbClr val="91A93E"/>
      </a:accent3>
      <a:accent4>
        <a:srgbClr val="9E1A1D"/>
      </a:accent4>
      <a:accent5>
        <a:srgbClr val="D09B2C"/>
      </a:accent5>
      <a:accent6>
        <a:srgbClr val="CEC19F"/>
      </a:accent6>
      <a:hlink>
        <a:srgbClr val="1A3F70"/>
      </a:hlink>
      <a:folHlink>
        <a:srgbClr val="0088A5"/>
      </a:folHlink>
    </a:clrScheme>
    <a:fontScheme name="VS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nning-2019-ISL" id="{66AD500F-6DFE-4B96-A60C-6D91343A31A2}" vid="{0F742B81-0AF2-4B99-B0A9-7256B4483A99}"/>
    </a:ext>
  </a:extLst>
</a:theme>
</file>

<file path=ppt/theme/theme2.xml><?xml version="1.0" encoding="utf-8"?>
<a:theme xmlns:a="http://schemas.openxmlformats.org/drawingml/2006/main" name="VSO_GRAENT">
  <a:themeElements>
    <a:clrScheme name="VSO-litir">
      <a:dk1>
        <a:sysClr val="windowText" lastClr="000000"/>
      </a:dk1>
      <a:lt1>
        <a:srgbClr val="FFFFFF"/>
      </a:lt1>
      <a:dk2>
        <a:srgbClr val="0088A5"/>
      </a:dk2>
      <a:lt2>
        <a:srgbClr val="56C5D0"/>
      </a:lt2>
      <a:accent1>
        <a:srgbClr val="1A3F70"/>
      </a:accent1>
      <a:accent2>
        <a:srgbClr val="006543"/>
      </a:accent2>
      <a:accent3>
        <a:srgbClr val="91A93E"/>
      </a:accent3>
      <a:accent4>
        <a:srgbClr val="9E1A1D"/>
      </a:accent4>
      <a:accent5>
        <a:srgbClr val="D09B2C"/>
      </a:accent5>
      <a:accent6>
        <a:srgbClr val="CEC19F"/>
      </a:accent6>
      <a:hlink>
        <a:srgbClr val="1A3F70"/>
      </a:hlink>
      <a:folHlink>
        <a:srgbClr val="0088A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nning-2019-ISL" id="{66AD500F-6DFE-4B96-A60C-6D91343A31A2}" vid="{BAB30DAF-635E-4F80-A471-76CCBC2CF1D6}"/>
    </a:ext>
  </a:extLst>
</a:theme>
</file>

<file path=ppt/theme/theme3.xml><?xml version="1.0" encoding="utf-8"?>
<a:theme xmlns:a="http://schemas.openxmlformats.org/drawingml/2006/main" name="VSO_RAUTT">
  <a:themeElements>
    <a:clrScheme name="VSO-litir">
      <a:dk1>
        <a:sysClr val="windowText" lastClr="000000"/>
      </a:dk1>
      <a:lt1>
        <a:srgbClr val="FFFFFF"/>
      </a:lt1>
      <a:dk2>
        <a:srgbClr val="0088A5"/>
      </a:dk2>
      <a:lt2>
        <a:srgbClr val="56C5D0"/>
      </a:lt2>
      <a:accent1>
        <a:srgbClr val="1A3F70"/>
      </a:accent1>
      <a:accent2>
        <a:srgbClr val="006543"/>
      </a:accent2>
      <a:accent3>
        <a:srgbClr val="91A93E"/>
      </a:accent3>
      <a:accent4>
        <a:srgbClr val="9E1A1D"/>
      </a:accent4>
      <a:accent5>
        <a:srgbClr val="D09B2C"/>
      </a:accent5>
      <a:accent6>
        <a:srgbClr val="CEC19F"/>
      </a:accent6>
      <a:hlink>
        <a:srgbClr val="1A3F70"/>
      </a:hlink>
      <a:folHlink>
        <a:srgbClr val="0088A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nning-2019-ISL" id="{66AD500F-6DFE-4B96-A60C-6D91343A31A2}" vid="{A4CA0A5B-5E3D-4DB5-A654-97C54DF6B75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Kynning-2019-ISL</Template>
  <TotalTime>411</TotalTime>
  <Words>93</Words>
  <Application>Microsoft Office PowerPoint</Application>
  <PresentationFormat>On-screen Show (16:9)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Bold</vt:lpstr>
      <vt:lpstr>Calibri</vt:lpstr>
      <vt:lpstr>Trebuchet MS</vt:lpstr>
      <vt:lpstr>VSO_BLATT</vt:lpstr>
      <vt:lpstr>VSO_GRAENT</vt:lpstr>
      <vt:lpstr>VSO_RAUTT</vt:lpstr>
      <vt:lpstr>Environment, Energy and Climate Change Programme (PL-CLIMATE) supported by the EEA Grants </vt:lpstr>
      <vt:lpstr>PowerPoint Presentation</vt:lpstr>
      <vt:lpstr>Employee composition</vt:lpstr>
      <vt:lpstr>PowerPoint Presentation</vt:lpstr>
      <vt:lpstr>Major Projects</vt:lpstr>
      <vt:lpstr>PowerPoint Presentation</vt:lpstr>
    </vt:vector>
  </TitlesOfParts>
  <Manager/>
  <Company>Farvi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KYNNING</dc:subject>
  <dc:creator>Sigríður Ósk Bjarnadóttir</dc:creator>
  <cp:keywords/>
  <dc:description/>
  <cp:lastModifiedBy>Sigríður Ósk Bjarnadóttir</cp:lastModifiedBy>
  <cp:revision>8</cp:revision>
  <dcterms:created xsi:type="dcterms:W3CDTF">2020-06-23T09:08:23Z</dcterms:created>
  <dcterms:modified xsi:type="dcterms:W3CDTF">2020-06-23T22:15:40Z</dcterms:modified>
  <cp:category/>
</cp:coreProperties>
</file>