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883" r:id="rId4"/>
    <p:sldId id="880" r:id="rId5"/>
    <p:sldId id="881" r:id="rId6"/>
  </p:sldIdLst>
  <p:sldSz cx="18288000" cy="10287000"/>
  <p:notesSz cx="6797675" cy="9926638"/>
  <p:embeddedFontLst>
    <p:embeddedFont>
      <p:font typeface="Segoe UI" panose="020B0502040204020203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49"/>
    <a:srgbClr val="A38349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046" autoAdjust="0"/>
  </p:normalViewPr>
  <p:slideViewPr>
    <p:cSldViewPr>
      <p:cViewPr varScale="1">
        <p:scale>
          <a:sx n="42" d="100"/>
          <a:sy n="42" d="100"/>
        </p:scale>
        <p:origin x="780" y="-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018214936247723E-2"/>
          <c:y val="1.8151815181518153E-2"/>
          <c:w val="0.97996357012750457"/>
          <c:h val="0.43795275590551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A38349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7-4BDD-B424-93A0B20DBB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E7-4BDD-B424-93A0B20DBB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7-4BDD-B424-93A0B20DBB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A3834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EC3-4A59-ACED-4A764FB3CF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Arkusz1!$A$3:$A$6</c:f>
              <c:strCache>
                <c:ptCount val="4"/>
                <c:pt idx="0">
                  <c:v>Sklepy wielkopowierzchniowe</c:v>
                </c:pt>
                <c:pt idx="1">
                  <c:v>Sklepy      wielobranżowe</c:v>
                </c:pt>
                <c:pt idx="2">
                  <c:v>Specjalistyczne sklepy mięsne</c:v>
                </c:pt>
                <c:pt idx="3">
                  <c:v>Targowiska, bazary</c:v>
                </c:pt>
              </c:strCache>
            </c:strRef>
          </c:cat>
          <c:val>
            <c:numRef>
              <c:f>Arkusz1!$B$3:$B$6</c:f>
              <c:numCache>
                <c:formatCode>0.0%</c:formatCode>
                <c:ptCount val="4"/>
                <c:pt idx="0">
                  <c:v>0.28899999999999998</c:v>
                </c:pt>
                <c:pt idx="1">
                  <c:v>0.46200000000000002</c:v>
                </c:pt>
                <c:pt idx="2">
                  <c:v>0.33600000000000002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7-4BDD-B424-93A0B20DBB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714079"/>
        <c:axId val="289715039"/>
      </c:barChart>
      <c:catAx>
        <c:axId val="28971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pl-PL"/>
          </a:p>
        </c:txPr>
        <c:crossAx val="289715039"/>
        <c:crosses val="autoZero"/>
        <c:auto val="1"/>
        <c:lblAlgn val="ctr"/>
        <c:lblOffset val="100"/>
        <c:noMultiLvlLbl val="0"/>
      </c:catAx>
      <c:valAx>
        <c:axId val="289715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89714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CA9C-D6B9-4B2C-BCD4-FC2F3946F6AA}" type="datetimeFigureOut">
              <a:rPr lang="pl-PL" smtClean="0"/>
              <a:t>10.07.2025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92A65-6A9B-4A5D-9F54-FAE043EC8B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3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92A65-6A9B-4A5D-9F54-FAE043EC8B5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24B4-AD68-A892-18C6-83559FB18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DCDE3DB-1ABE-C23B-1240-905268BABDB6}"/>
              </a:ext>
            </a:extLst>
          </p:cNvPr>
          <p:cNvSpPr/>
          <p:nvPr/>
        </p:nvSpPr>
        <p:spPr>
          <a:xfrm>
            <a:off x="0" y="0"/>
            <a:ext cx="6136872" cy="10287000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B6C9B338-9FB6-B35F-E8CE-8FCCD6F2764C}"/>
              </a:ext>
            </a:extLst>
          </p:cNvPr>
          <p:cNvGrpSpPr/>
          <p:nvPr/>
        </p:nvGrpSpPr>
        <p:grpSpPr>
          <a:xfrm>
            <a:off x="559034" y="1051516"/>
            <a:ext cx="5577839" cy="7688178"/>
            <a:chOff x="1036320" y="274290"/>
            <a:chExt cx="3718559" cy="5125452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3858EECA-1A12-6067-414E-770273651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414" r="19495" b="37825"/>
            <a:stretch/>
          </p:blipFill>
          <p:spPr bwMode="auto">
            <a:xfrm>
              <a:off x="2397760" y="1025475"/>
              <a:ext cx="2066178" cy="182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5206E117-24BD-115A-D521-7C08AD39ADCC}"/>
                </a:ext>
              </a:extLst>
            </p:cNvPr>
            <p:cNvSpPr txBox="1"/>
            <p:nvPr/>
          </p:nvSpPr>
          <p:spPr>
            <a:xfrm>
              <a:off x="1036320" y="274290"/>
              <a:ext cx="1361440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98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DDC1AE9-5B5E-6306-1409-99C744B18A78}"/>
                </a:ext>
              </a:extLst>
            </p:cNvPr>
            <p:cNvSpPr txBox="1"/>
            <p:nvPr/>
          </p:nvSpPr>
          <p:spPr>
            <a:xfrm>
              <a:off x="1070030" y="2275810"/>
              <a:ext cx="3684849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98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25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2950FE08-34F4-D33C-14DD-975A7E975F30}"/>
              </a:ext>
            </a:extLst>
          </p:cNvPr>
          <p:cNvSpPr/>
          <p:nvPr/>
        </p:nvSpPr>
        <p:spPr>
          <a:xfrm>
            <a:off x="15938104" y="163362"/>
            <a:ext cx="1652673" cy="1516235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19E94D6-88E3-64A7-82A9-8DB7235BDB53}"/>
              </a:ext>
            </a:extLst>
          </p:cNvPr>
          <p:cNvSpPr txBox="1"/>
          <p:nvPr/>
        </p:nvSpPr>
        <p:spPr>
          <a:xfrm>
            <a:off x="6187437" y="3616404"/>
            <a:ext cx="121511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A3834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Kontrola doraźna prawidłowości znakowania mięsa czerwonego</a:t>
            </a:r>
          </a:p>
        </p:txBody>
      </p:sp>
    </p:spTree>
    <p:extLst>
      <p:ext uri="{BB962C8B-B14F-4D97-AF65-F5344CB8AC3E}">
        <p14:creationId xmlns:p14="http://schemas.microsoft.com/office/powerpoint/2010/main" val="16729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00D9-2A89-08EE-6605-0729C1B0B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154E3DA-0E0C-79FB-D6EE-C5A0D004A1E6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4388EBD-ACA4-F5E9-484E-E7C447F1C421}"/>
              </a:ext>
            </a:extLst>
          </p:cNvPr>
          <p:cNvSpPr txBox="1"/>
          <p:nvPr/>
        </p:nvSpPr>
        <p:spPr>
          <a:xfrm>
            <a:off x="1066800" y="104544"/>
            <a:ext cx="133731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Ogólne informacje o kontrolach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888EC6AE-3E63-F0B4-1B99-1C778EB43687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2800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64A433B-D91A-E7B4-5989-E7FE57150C0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6C3E2BB-3F2B-C8BB-F990-224553A2D46B}"/>
              </a:ext>
            </a:extLst>
          </p:cNvPr>
          <p:cNvSpPr txBox="1"/>
          <p:nvPr/>
        </p:nvSpPr>
        <p:spPr>
          <a:xfrm>
            <a:off x="9753600" y="2247900"/>
            <a:ext cx="3536483" cy="3970318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Sprzedaż detaliczna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Produkty oferowane </a:t>
            </a:r>
            <a:b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opakowaniu </a:t>
            </a:r>
            <a:b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bez opakowania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581998-F8FE-A220-DFCD-0482E8EFA2D8}"/>
              </a:ext>
            </a:extLst>
          </p:cNvPr>
          <p:cNvSpPr txBox="1"/>
          <p:nvPr/>
        </p:nvSpPr>
        <p:spPr>
          <a:xfrm>
            <a:off x="5181600" y="2247900"/>
            <a:ext cx="3962400" cy="3970318"/>
          </a:xfrm>
          <a:prstGeom prst="rect">
            <a:avLst/>
          </a:prstGeom>
          <a:solidFill>
            <a:schemeClr val="bg2"/>
          </a:solidFill>
          <a:ln>
            <a:solidFill>
              <a:srgbClr val="A383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Sprawdzenie prawidłowości znakowania mięsa czerwonego, w tym krajem pochodzenia</a:t>
            </a: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E336828-7C0F-74E6-C2CC-6A1B91FF6B33}"/>
              </a:ext>
            </a:extLst>
          </p:cNvPr>
          <p:cNvSpPr txBox="1"/>
          <p:nvPr/>
        </p:nvSpPr>
        <p:spPr>
          <a:xfrm>
            <a:off x="838200" y="1110232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Zasięg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21F00794-E61F-D86F-A076-254B4168D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83719"/>
            <a:ext cx="4724400" cy="4724400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9F53EE8-C6B0-BE79-741C-6DF606513358}"/>
              </a:ext>
            </a:extLst>
          </p:cNvPr>
          <p:cNvSpPr txBox="1"/>
          <p:nvPr/>
        </p:nvSpPr>
        <p:spPr>
          <a:xfrm>
            <a:off x="5287979" y="1104900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 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18D4F674-9AB0-D75E-C92D-32AB7CBFA4BF}"/>
              </a:ext>
            </a:extLst>
          </p:cNvPr>
          <p:cNvSpPr txBox="1"/>
          <p:nvPr/>
        </p:nvSpPr>
        <p:spPr>
          <a:xfrm>
            <a:off x="9774621" y="1171788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Miejsce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11B97E9-709A-0EDB-D4FD-7120384C9AB6}"/>
              </a:ext>
            </a:extLst>
          </p:cNvPr>
          <p:cNvSpPr txBox="1"/>
          <p:nvPr/>
        </p:nvSpPr>
        <p:spPr>
          <a:xfrm>
            <a:off x="13899683" y="1171787"/>
            <a:ext cx="335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9A3A8A7-F198-D732-7179-6A003C3329A2}"/>
              </a:ext>
            </a:extLst>
          </p:cNvPr>
          <p:cNvSpPr txBox="1"/>
          <p:nvPr/>
        </p:nvSpPr>
        <p:spPr>
          <a:xfrm>
            <a:off x="13899683" y="2247900"/>
            <a:ext cx="3885830" cy="3970318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luty</a:t>
            </a: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– 14 czerwca 2025 r.</a:t>
            </a: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l-PL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0620B81-3010-B96D-8D08-16D1B41D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193" y="6619943"/>
            <a:ext cx="5367746" cy="3019357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C8108D5-8E93-0E0C-F398-C3D149EE9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634" y="6588412"/>
            <a:ext cx="4660767" cy="3051816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ED603D-4424-A264-F61C-E36B66A29A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0551" y="6619943"/>
            <a:ext cx="5367745" cy="3019357"/>
          </a:xfrm>
          <a:prstGeom prst="rect">
            <a:avLst/>
          </a:prstGeom>
          <a:ln w="28575">
            <a:solidFill>
              <a:srgbClr val="A28249"/>
            </a:solidFill>
          </a:ln>
        </p:spPr>
      </p:pic>
    </p:spTree>
    <p:extLst>
      <p:ext uri="{BB962C8B-B14F-4D97-AF65-F5344CB8AC3E}">
        <p14:creationId xmlns:p14="http://schemas.microsoft.com/office/powerpoint/2010/main" val="180628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CAC33-A0FD-343B-C877-B5864AE9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51B33002-A102-5503-1D71-927381605645}"/>
              </a:ext>
            </a:extLst>
          </p:cNvPr>
          <p:cNvSpPr/>
          <p:nvPr/>
        </p:nvSpPr>
        <p:spPr>
          <a:xfrm>
            <a:off x="0" y="-10238"/>
            <a:ext cx="18288000" cy="1345888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81E7017-7767-0C6A-F410-97CAD2B66400}"/>
              </a:ext>
            </a:extLst>
          </p:cNvPr>
          <p:cNvSpPr txBox="1"/>
          <p:nvPr/>
        </p:nvSpPr>
        <p:spPr>
          <a:xfrm>
            <a:off x="1066800" y="104544"/>
            <a:ext cx="17754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Odsetek nieprawidłowości w zależności od rodzaju podmiotu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3C0F6D5C-7C4A-29CB-3F09-F2803C0A3FC2}"/>
              </a:ext>
            </a:extLst>
          </p:cNvPr>
          <p:cNvSpPr/>
          <p:nvPr/>
        </p:nvSpPr>
        <p:spPr>
          <a:xfrm>
            <a:off x="16547263" y="340936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7F1CD4E-AF17-212D-B165-F4562E1106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1BBA6634-99E0-698B-D3C6-2E9AFCA95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500629"/>
              </p:ext>
            </p:extLst>
          </p:nvPr>
        </p:nvGraphicFramePr>
        <p:xfrm>
          <a:off x="1066800" y="1866900"/>
          <a:ext cx="15316200" cy="83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088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8B05-A0CC-A0BE-0A7F-A8D6F3A18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BF1049F2-837D-EB2B-1D6B-EEFE1AFA7BC3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BD123A-7A64-47DE-4AE7-8205D50636C0}"/>
              </a:ext>
            </a:extLst>
          </p:cNvPr>
          <p:cNvSpPr txBox="1"/>
          <p:nvPr/>
        </p:nvSpPr>
        <p:spPr>
          <a:xfrm>
            <a:off x="1066800" y="104544"/>
            <a:ext cx="14554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Najczęściej stwierdzone nieprawidłowości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4DDFE05-48B7-B3BE-BE7F-878C2C239C86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D6D790B-8BE4-E12D-A27F-3FD0C771856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6CF6351-7D71-76E6-300A-80EACCB15BF9}"/>
              </a:ext>
            </a:extLst>
          </p:cNvPr>
          <p:cNvSpPr txBox="1"/>
          <p:nvPr/>
        </p:nvSpPr>
        <p:spPr>
          <a:xfrm>
            <a:off x="637150" y="2023297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493 partie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074CE4-57A2-F606-786C-8328231D7B4C}"/>
              </a:ext>
            </a:extLst>
          </p:cNvPr>
          <p:cNvSpPr txBox="1"/>
          <p:nvPr/>
        </p:nvSpPr>
        <p:spPr>
          <a:xfrm>
            <a:off x="5726862" y="1929067"/>
            <a:ext cx="11887200" cy="954107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rak podania w miejscu sprzedaży informacji o miejscu chowu i miejscu uboju wraz z grafiką przedstawiającą flagę państwa pochodzenia.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AA9F94-9590-2DA2-ACDD-E22CBDDCA72C}"/>
              </a:ext>
            </a:extLst>
          </p:cNvPr>
          <p:cNvSpPr txBox="1"/>
          <p:nvPr/>
        </p:nvSpPr>
        <p:spPr>
          <a:xfrm>
            <a:off x="5683544" y="3467100"/>
            <a:ext cx="11887200" cy="4401205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Umieszczenie w miejscu sprzedaży informacji </a:t>
            </a: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niezgodnej ze stanem faktycznym</a:t>
            </a:r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: „miejsce chowu Polska", podczas gdy miejscem chowu </a:t>
            </a:r>
          </a:p>
          <a:p>
            <a:pPr algn="ctr"/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była/ były: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Hiszpania (16 partii),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Niemcy (16 partii),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Dania (3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Belgia (3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Holandia (2 partie),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Wielka Brytania (2 partie),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Węgry (1 partia).</a:t>
            </a:r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755D8E9-B52F-0DD2-48B0-6CDD334B1BE3}"/>
              </a:ext>
            </a:extLst>
          </p:cNvPr>
          <p:cNvSpPr txBox="1"/>
          <p:nvPr/>
        </p:nvSpPr>
        <p:spPr>
          <a:xfrm>
            <a:off x="637151" y="4849118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43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8F0B90C-272B-D8E6-1CBC-95C54C0114A3}"/>
              </a:ext>
            </a:extLst>
          </p:cNvPr>
          <p:cNvSpPr txBox="1"/>
          <p:nvPr/>
        </p:nvSpPr>
        <p:spPr>
          <a:xfrm>
            <a:off x="5683545" y="8198159"/>
            <a:ext cx="11887199" cy="1384995"/>
          </a:xfrm>
          <a:prstGeom prst="rect">
            <a:avLst/>
          </a:prstGeom>
          <a:solidFill>
            <a:schemeClr val="bg2"/>
          </a:solidFill>
          <a:ln>
            <a:solidFill>
              <a:srgbClr val="A38349"/>
            </a:solidFill>
          </a:ln>
        </p:spPr>
        <p:txBody>
          <a:bodyPr wrap="square">
            <a:spAutoFit/>
          </a:bodyPr>
          <a:lstStyle/>
          <a:p>
            <a:r>
              <a:rPr lang="pl-PL" sz="2800" dirty="0">
                <a:latin typeface="Segoe UI" panose="020B0502040204020203" pitchFamily="34" charset="0"/>
                <a:cs typeface="Segoe UI" panose="020B0502040204020203" pitchFamily="34" charset="0"/>
              </a:rPr>
              <a:t>Użycie niewłaściwego określenia dotyczącego miejsca, w którym odbywał się chów oraz ubój, tj.: podano „KRAJ POCHODZENIE POLSKA” zamiast „Miejsce chowu: Polska”; „Miejsce uboju: Polska” lub „Pochodzenie: Polska”.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106A995-5D6C-1C71-DB72-0D37CB1A1593}"/>
              </a:ext>
            </a:extLst>
          </p:cNvPr>
          <p:cNvSpPr txBox="1"/>
          <p:nvPr/>
        </p:nvSpPr>
        <p:spPr>
          <a:xfrm>
            <a:off x="673936" y="8629046"/>
            <a:ext cx="4010353" cy="523220"/>
          </a:xfrm>
          <a:prstGeom prst="rect">
            <a:avLst/>
          </a:prstGeom>
          <a:solidFill>
            <a:schemeClr val="bg2"/>
          </a:solidFill>
          <a:ln>
            <a:solidFill>
              <a:srgbClr val="A2824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partie</a:t>
            </a:r>
          </a:p>
        </p:txBody>
      </p:sp>
    </p:spTree>
    <p:extLst>
      <p:ext uri="{BB962C8B-B14F-4D97-AF65-F5344CB8AC3E}">
        <p14:creationId xmlns:p14="http://schemas.microsoft.com/office/powerpoint/2010/main" val="406146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2F46-C35D-4786-C254-917F7C9D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>
            <a:extLst>
              <a:ext uri="{FF2B5EF4-FFF2-40B4-BE49-F238E27FC236}">
                <a16:creationId xmlns:a16="http://schemas.microsoft.com/office/drawing/2014/main" id="{F71ABADB-F0E0-4BA2-995C-231792816705}"/>
              </a:ext>
            </a:extLst>
          </p:cNvPr>
          <p:cNvSpPr/>
          <p:nvPr/>
        </p:nvSpPr>
        <p:spPr>
          <a:xfrm>
            <a:off x="5943600" y="7742802"/>
            <a:ext cx="12039600" cy="2202359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każdym podmiocie poinformowano kierownika sklepu i sprzedających o wymaganiach dotyczących prawidłowego znakowania świeżego mięsa czerwonego</a:t>
            </a:r>
            <a:r>
              <a:rPr lang="pl-PL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4D5B021-B50F-3207-66D3-776B98A8C646}"/>
              </a:ext>
            </a:extLst>
          </p:cNvPr>
          <p:cNvSpPr/>
          <p:nvPr/>
        </p:nvSpPr>
        <p:spPr>
          <a:xfrm>
            <a:off x="0" y="-10238"/>
            <a:ext cx="18288000" cy="1086046"/>
          </a:xfrm>
          <a:prstGeom prst="rect">
            <a:avLst/>
          </a:prstGeom>
          <a:solidFill>
            <a:srgbClr val="A3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CC95F57-02AF-07DA-ABFC-3214E4C98DCC}"/>
              </a:ext>
            </a:extLst>
          </p:cNvPr>
          <p:cNvSpPr txBox="1"/>
          <p:nvPr/>
        </p:nvSpPr>
        <p:spPr>
          <a:xfrm>
            <a:off x="1066800" y="104544"/>
            <a:ext cx="145542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Montserrat Classic Bold"/>
                <a:cs typeface="Segoe UI" panose="020B0502040204020203" pitchFamily="34" charset="0"/>
                <a:sym typeface="Montserrat Classic Bold"/>
              </a:rPr>
              <a:t>Działania monitoringowe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Montserrat Classic Bold"/>
              <a:cs typeface="Segoe UI" panose="020B0502040204020203" pitchFamily="34" charset="0"/>
              <a:sym typeface="Montserrat Classic Bold"/>
            </a:endParaRP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C56F0079-8636-F354-F1B9-60CBDFDAD2CD}"/>
              </a:ext>
            </a:extLst>
          </p:cNvPr>
          <p:cNvSpPr/>
          <p:nvPr/>
        </p:nvSpPr>
        <p:spPr>
          <a:xfrm>
            <a:off x="16940127" y="177220"/>
            <a:ext cx="1347873" cy="758321"/>
          </a:xfrm>
          <a:custGeom>
            <a:avLst/>
            <a:gdLst/>
            <a:ahLst/>
            <a:cxnLst/>
            <a:rect l="l" t="t" r="r" b="b"/>
            <a:pathLst>
              <a:path w="2860974" h="2379834">
                <a:moveTo>
                  <a:pt x="0" y="0"/>
                </a:moveTo>
                <a:lnTo>
                  <a:pt x="2860974" y="0"/>
                </a:lnTo>
                <a:lnTo>
                  <a:pt x="2860974" y="2379834"/>
                </a:lnTo>
                <a:lnTo>
                  <a:pt x="0" y="237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48FA246-800D-57C6-F5C3-231AA883AB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69616" y="114460"/>
            <a:ext cx="727569" cy="78001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BADF8BC-540F-2F1F-4F31-77E055EBC264}"/>
              </a:ext>
            </a:extLst>
          </p:cNvPr>
          <p:cNvSpPr txBox="1"/>
          <p:nvPr/>
        </p:nvSpPr>
        <p:spPr>
          <a:xfrm>
            <a:off x="527105" y="7065019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521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BBFEECA-B6DB-A7ED-C9AC-753CCA55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460" b="14958"/>
          <a:stretch>
            <a:fillRect/>
          </a:stretch>
        </p:blipFill>
        <p:spPr>
          <a:xfrm>
            <a:off x="860262" y="4792879"/>
            <a:ext cx="2775277" cy="302344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8BB06A1-A991-06D1-1C8F-CF4D9A0953E6}"/>
              </a:ext>
            </a:extLst>
          </p:cNvPr>
          <p:cNvSpPr/>
          <p:nvPr/>
        </p:nvSpPr>
        <p:spPr>
          <a:xfrm>
            <a:off x="5943600" y="5524500"/>
            <a:ext cx="12039600" cy="1828113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Działania te miały charakter rozpoznawczy, edukacyjny i opierały się na informowaniu sprzedającego o wymaganiach dotyczących prawidłowego znakowania.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9FC5D8D-B522-D8DD-BA1D-3916C4888B62}"/>
              </a:ext>
            </a:extLst>
          </p:cNvPr>
          <p:cNvSpPr txBox="1"/>
          <p:nvPr/>
        </p:nvSpPr>
        <p:spPr>
          <a:xfrm>
            <a:off x="-1524000" y="8189432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Podmiotów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315772B-9E5A-B497-9767-DCB7A751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313" y="1656203"/>
            <a:ext cx="2565187" cy="255628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966E653-2440-1040-4034-25BC8E21252C}"/>
              </a:ext>
            </a:extLst>
          </p:cNvPr>
          <p:cNvSpPr txBox="1"/>
          <p:nvPr/>
        </p:nvSpPr>
        <p:spPr>
          <a:xfrm>
            <a:off x="-1371600" y="4226822"/>
            <a:ext cx="786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Czas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60B0650-6ECF-9040-B191-61999BBE53B9}"/>
              </a:ext>
            </a:extLst>
          </p:cNvPr>
          <p:cNvSpPr/>
          <p:nvPr/>
        </p:nvSpPr>
        <p:spPr>
          <a:xfrm>
            <a:off x="5791200" y="2383057"/>
            <a:ext cx="12039600" cy="1828113"/>
          </a:xfrm>
          <a:prstGeom prst="rect">
            <a:avLst/>
          </a:prstGeom>
          <a:solidFill>
            <a:srgbClr val="DDD9C3"/>
          </a:solidFill>
          <a:ln>
            <a:solidFill>
              <a:srgbClr val="A282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kwietnia -14 czerwca 2025 r.</a:t>
            </a:r>
          </a:p>
          <a:p>
            <a:pPr algn="ctr"/>
            <a:endParaRPr lang="pl-PL" sz="2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6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235</Words>
  <Application>Microsoft Office PowerPoint</Application>
  <PresentationFormat>Niestandardowy</PresentationFormat>
  <Paragraphs>45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Aptos</vt:lpstr>
      <vt:lpstr>Segoe UI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and Minimal Company Profile Presentation</dc:title>
  <dc:creator>Dorota Bocheńska</dc:creator>
  <cp:lastModifiedBy>Wojciech Dąbrowski</cp:lastModifiedBy>
  <cp:revision>151</cp:revision>
  <cp:lastPrinted>2025-07-01T08:57:15Z</cp:lastPrinted>
  <dcterms:created xsi:type="dcterms:W3CDTF">2006-08-16T00:00:00Z</dcterms:created>
  <dcterms:modified xsi:type="dcterms:W3CDTF">2025-07-10T09:03:43Z</dcterms:modified>
  <dc:identifier>DAGNK76y7Bc</dc:identifier>
</cp:coreProperties>
</file>