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97" r:id="rId2"/>
    <p:sldId id="267" r:id="rId3"/>
    <p:sldId id="579" r:id="rId4"/>
    <p:sldId id="587" r:id="rId5"/>
    <p:sldId id="596" r:id="rId6"/>
    <p:sldId id="262" r:id="rId7"/>
    <p:sldId id="264" r:id="rId8"/>
    <p:sldId id="580" r:id="rId9"/>
    <p:sldId id="265" r:id="rId10"/>
    <p:sldId id="591" r:id="rId11"/>
    <p:sldId id="584" r:id="rId12"/>
    <p:sldId id="588" r:id="rId13"/>
    <p:sldId id="589" r:id="rId14"/>
    <p:sldId id="590" r:id="rId15"/>
    <p:sldId id="592" r:id="rId16"/>
    <p:sldId id="331" r:id="rId17"/>
    <p:sldId id="404" r:id="rId18"/>
    <p:sldId id="263" r:id="rId19"/>
    <p:sldId id="582" r:id="rId20"/>
    <p:sldId id="581" r:id="rId21"/>
    <p:sldId id="585" r:id="rId22"/>
    <p:sldId id="586" r:id="rId23"/>
    <p:sldId id="594" r:id="rId24"/>
    <p:sldId id="261" r:id="rId25"/>
    <p:sldId id="59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3" clrIdx="0">
    <p:extLst>
      <p:ext uri="{19B8F6BF-5375-455C-9EA6-DF929625EA0E}">
        <p15:presenceInfo xmlns:p15="http://schemas.microsoft.com/office/powerpoint/2012/main" userId=" " providerId="None"/>
      </p:ext>
    </p:extLst>
  </p:cmAuthor>
  <p:cmAuthor id="2" name="Dorota Cabańska" initials="DC" lastIdx="9" clrIdx="1">
    <p:extLst>
      <p:ext uri="{19B8F6BF-5375-455C-9EA6-DF929625EA0E}">
        <p15:presenceInfo xmlns:p15="http://schemas.microsoft.com/office/powerpoint/2012/main" userId="Dorota Cabań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E3692"/>
    <a:srgbClr val="FFBD3C"/>
    <a:srgbClr val="FFE9BD"/>
    <a:srgbClr val="BED0F8"/>
    <a:srgbClr val="9DB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0625" autoAdjust="0"/>
  </p:normalViewPr>
  <p:slideViewPr>
    <p:cSldViewPr snapToGrid="0">
      <p:cViewPr varScale="1">
        <p:scale>
          <a:sx n="72" d="100"/>
          <a:sy n="72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CBC67-6667-4127-857B-123D94BA8729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AB14-BC0F-46E9-AD45-92333F099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24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18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48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40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69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5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35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30bb4f9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b30bb4f9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358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814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32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19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38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E6C19-528C-4776-A9AE-7F866EFBB6C9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65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68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35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997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5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BE1E5-964F-0741-BBDF-75B4855E07D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47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31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11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73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84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95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6AB14-BC0F-46E9-AD45-92333F09972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36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3EF51-121C-44FE-A4AC-9853A4E5E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B37AB9-96E3-4E87-8991-D56AC0EA7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EB1720-5981-4357-BEC3-C3524516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8F9942-C7DB-49AA-A597-1F78EB75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F1885-707C-46E8-AAC2-A22595A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6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3D876-EDA6-494B-ACBF-D3507CDB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A9F9DE-9929-4639-958A-62526F3F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834CAC-3B1A-4ABF-B6BE-232D2518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637FBD-AF5C-47CA-B738-82226AA6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CEDC91-30C8-432D-B4E0-25544650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74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669D6D4-62BF-43F6-B809-0D5045A96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A0028F-CCFD-4953-9A41-EEC8D6D8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CC584A-5140-443F-A501-738F8BD9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5F584D-6485-47CA-BEF3-386FCBE9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F057CD-3335-4E3B-BACF-7D494D49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5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515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69D6A-E9A1-455F-85B4-8E788BBA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89BB87-ED8A-45E3-B50F-4046DCAB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94F129-D714-4264-8C3E-FED9C598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D27FFB-CC40-49E1-BF0D-3801BB6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3797C3-D86A-40AF-B3EB-EFE41B76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05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32A10-CD5B-41A8-A45A-698922EF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63457-362E-444C-B979-F731B7EE8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A06305-272E-4330-9D13-908700E4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5D1776-9548-4C37-9F84-F235633E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2364B9-16EC-4F5A-9E3D-AF2DAA42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08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05585C-675D-4F46-8D51-005216DF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75BECF-9EB1-4B49-9EA6-DE6DD9408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859E31-83C1-4631-A7F2-081064E0A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92D74F-9D12-4414-89AE-05056263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136713-B546-460D-9298-ECCC745E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251B14-60F0-481D-8338-478CC8B2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3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C61CC-1B7B-4437-8D1C-3AB2DF55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C7CDC7-7074-455F-B24B-4EB25732F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FE905B-4478-48C7-9A6E-18A5C105E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D193EA-98FA-4D6D-BBA3-4C066DAD3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B1495E-CBCD-42C5-B372-D0A8E0086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7970777-3C58-4770-B180-78EE2FCF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C8FC743-94FB-4188-9E0B-88323F6F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FBAF21-E6BA-4398-80C1-F39F6126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28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04948-FB30-40CD-BFB7-8149E7ED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0FC749-4DEF-42E0-8853-096C2F6E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3C9A12D-4BE5-4EF4-ACED-3304140C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8E49FD-788A-414E-9F9B-12257269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29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E0D2B1-8639-4BE8-9352-435AF6EA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59F735-F749-4539-9500-516BE736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B0CB83-4F8C-4CF5-AC0F-AAD9F7D0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4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0B22F-258C-4B14-9E00-B57DDB1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61585-9136-4575-A8EA-8159022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6EE0A2-A958-469C-8E44-0546B8DA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D656D6-23D2-4608-A097-3CF0D25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1169B0-FE45-4810-ADA2-F69B58F7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E178A3-223E-44F8-B2CC-7F0D86C8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37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6022D-081A-40DC-ADDD-61DAB50C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CD6043-62F3-4706-A827-145E64D96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E54395-38B9-4781-AA00-B79ED738F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B0211C-02F2-451A-9A15-6BE669D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9C7E04-BF8E-45D8-B737-0D3FDC13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B74F30-14E1-4085-80F1-87255EB6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49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548B777-4588-4A7F-8EE6-D1540EB5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B4BD5E-7B45-40B2-BF98-3C2A988B7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DE1146-3363-4C10-AF88-BDEE04452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C00E-DCBA-42FF-87C5-C2588339CF1C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DFC365-A3B0-43B6-973A-BE6A0D7E1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88AFC3-5653-4E8E-937B-6D7A06B38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FB88-A1B8-4A7A-81F7-D2E348E92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5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3FB235-B51D-9F9D-B4A4-D953AA80183A}"/>
              </a:ext>
            </a:extLst>
          </p:cNvPr>
          <p:cNvSpPr/>
          <p:nvPr/>
        </p:nvSpPr>
        <p:spPr>
          <a:xfrm>
            <a:off x="8100227" y="0"/>
            <a:ext cx="4091773" cy="6858000"/>
          </a:xfrm>
          <a:custGeom>
            <a:avLst/>
            <a:gdLst>
              <a:gd name="connsiteX0" fmla="*/ 0 w 4091773"/>
              <a:gd name="connsiteY0" fmla="*/ 0 h 6858000"/>
              <a:gd name="connsiteX1" fmla="*/ 4091773 w 4091773"/>
              <a:gd name="connsiteY1" fmla="*/ 0 h 6858000"/>
              <a:gd name="connsiteX2" fmla="*/ 4091773 w 4091773"/>
              <a:gd name="connsiteY2" fmla="*/ 6858000 h 6858000"/>
              <a:gd name="connsiteX3" fmla="*/ 1470622 w 40917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1773" h="6858000">
                <a:moveTo>
                  <a:pt x="0" y="0"/>
                </a:moveTo>
                <a:lnTo>
                  <a:pt x="4091773" y="0"/>
                </a:lnTo>
                <a:lnTo>
                  <a:pt x="4091773" y="6858000"/>
                </a:lnTo>
                <a:lnTo>
                  <a:pt x="1470622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89234-892E-BE98-24CD-AF018EA8CACC}"/>
              </a:ext>
            </a:extLst>
          </p:cNvPr>
          <p:cNvSpPr txBox="1"/>
          <p:nvPr/>
        </p:nvSpPr>
        <p:spPr>
          <a:xfrm>
            <a:off x="1333691" y="3167743"/>
            <a:ext cx="6441142" cy="188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5400" b="1" dirty="0">
                <a:solidFill>
                  <a:srgbClr val="0E3692"/>
                </a:solidFill>
                <a:latin typeface="Poppins" panose="00000500000000000000" pitchFamily="50" charset="-18"/>
                <a:cs typeface="Poppins" panose="00000500000000000000" pitchFamily="50" charset="-18"/>
              </a:rPr>
              <a:t>CYFRYZACJA PROCESU BUDOWLANEGO</a:t>
            </a:r>
            <a:endParaRPr lang="en-GB" sz="5400" dirty="0">
              <a:solidFill>
                <a:srgbClr val="0E3692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018A5DE-1AE0-257A-FE97-6E942FB4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0062" y="1495493"/>
            <a:ext cx="1335740" cy="132815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F29E59-419B-AE94-D9F6-698808AE5B0C}"/>
              </a:ext>
            </a:extLst>
          </p:cNvPr>
          <p:cNvSpPr/>
          <p:nvPr/>
        </p:nvSpPr>
        <p:spPr>
          <a:xfrm>
            <a:off x="9660174" y="0"/>
            <a:ext cx="2531826" cy="6858000"/>
          </a:xfrm>
          <a:custGeom>
            <a:avLst/>
            <a:gdLst>
              <a:gd name="connsiteX0" fmla="*/ 0 w 2531826"/>
              <a:gd name="connsiteY0" fmla="*/ 0 h 6858000"/>
              <a:gd name="connsiteX1" fmla="*/ 2531826 w 2531826"/>
              <a:gd name="connsiteY1" fmla="*/ 0 h 6858000"/>
              <a:gd name="connsiteX2" fmla="*/ 2531826 w 2531826"/>
              <a:gd name="connsiteY2" fmla="*/ 6858000 h 6858000"/>
              <a:gd name="connsiteX3" fmla="*/ 1 w 25318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1826" h="6858000">
                <a:moveTo>
                  <a:pt x="0" y="0"/>
                </a:moveTo>
                <a:lnTo>
                  <a:pt x="2531826" y="0"/>
                </a:lnTo>
                <a:lnTo>
                  <a:pt x="2531826" y="6858000"/>
                </a:lnTo>
                <a:lnTo>
                  <a:pt x="1" y="6858000"/>
                </a:lnTo>
                <a:close/>
              </a:path>
            </a:pathLst>
          </a:custGeom>
          <a:solidFill>
            <a:srgbClr val="0E3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7E8C7B-100E-2965-9BCA-04F3DB0CA3F5}"/>
              </a:ext>
            </a:extLst>
          </p:cNvPr>
          <p:cNvSpPr/>
          <p:nvPr/>
        </p:nvSpPr>
        <p:spPr>
          <a:xfrm rot="20199440">
            <a:off x="4096757" y="4930067"/>
            <a:ext cx="9126522" cy="3320216"/>
          </a:xfrm>
          <a:custGeom>
            <a:avLst/>
            <a:gdLst>
              <a:gd name="connsiteX0" fmla="*/ 9126522 w 9126522"/>
              <a:gd name="connsiteY0" fmla="*/ 0 h 3320216"/>
              <a:gd name="connsiteX1" fmla="*/ 7693679 w 9126522"/>
              <a:gd name="connsiteY1" fmla="*/ 3320216 h 3320216"/>
              <a:gd name="connsiteX2" fmla="*/ 0 w 9126522"/>
              <a:gd name="connsiteY2" fmla="*/ 0 h 33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26522" h="3320216">
                <a:moveTo>
                  <a:pt x="9126522" y="0"/>
                </a:moveTo>
                <a:lnTo>
                  <a:pt x="7693679" y="3320216"/>
                </a:lnTo>
                <a:lnTo>
                  <a:pt x="0" y="0"/>
                </a:lnTo>
                <a:close/>
              </a:path>
            </a:pathLst>
          </a:cu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1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B8FAA5-54A0-C11D-EADC-A3E220539439}"/>
              </a:ext>
            </a:extLst>
          </p:cNvPr>
          <p:cNvGrpSpPr/>
          <p:nvPr/>
        </p:nvGrpSpPr>
        <p:grpSpPr>
          <a:xfrm>
            <a:off x="991039" y="1016803"/>
            <a:ext cx="4802266" cy="4802266"/>
            <a:chOff x="1034582" y="837381"/>
            <a:chExt cx="4802266" cy="48022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183621-2E9E-CE11-1FA9-B5D47CE287AB}"/>
                </a:ext>
              </a:extLst>
            </p:cNvPr>
            <p:cNvSpPr/>
            <p:nvPr/>
          </p:nvSpPr>
          <p:spPr>
            <a:xfrm>
              <a:off x="1034582" y="837381"/>
              <a:ext cx="4802266" cy="4802266"/>
            </a:xfrm>
            <a:prstGeom prst="ellipse">
              <a:avLst/>
            </a:prstGeom>
            <a:solidFill>
              <a:srgbClr val="BE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fika 2" descr="Stoper">
              <a:extLst>
                <a:ext uri="{FF2B5EF4-FFF2-40B4-BE49-F238E27FC236}">
                  <a16:creationId xmlns:a16="http://schemas.microsoft.com/office/drawing/2014/main" id="{E81510AE-81F9-43C5-519D-14E97DCF5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77144" y="2076613"/>
              <a:ext cx="1223366" cy="1223366"/>
            </a:xfrm>
            <a:prstGeom prst="rect">
              <a:avLst/>
            </a:prstGeom>
          </p:spPr>
        </p:pic>
        <p:pic>
          <p:nvPicPr>
            <p:cNvPr id="6" name="Graphic 5" descr="Smart Phone with solid fill">
              <a:extLst>
                <a:ext uri="{FF2B5EF4-FFF2-40B4-BE49-F238E27FC236}">
                  <a16:creationId xmlns:a16="http://schemas.microsoft.com/office/drawing/2014/main" id="{86B79ADF-9980-BD70-4350-C4B81B69F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57845" y="3260177"/>
              <a:ext cx="890452" cy="890452"/>
            </a:xfrm>
            <a:prstGeom prst="rect">
              <a:avLst/>
            </a:prstGeom>
          </p:spPr>
        </p:pic>
        <p:pic>
          <p:nvPicPr>
            <p:cNvPr id="7" name="Graphic 6" descr="Laptop with solid fill">
              <a:extLst>
                <a:ext uri="{FF2B5EF4-FFF2-40B4-BE49-F238E27FC236}">
                  <a16:creationId xmlns:a16="http://schemas.microsoft.com/office/drawing/2014/main" id="{D60875DF-D449-6CB8-1AC0-3DBA0FBFE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29127" y="2446818"/>
              <a:ext cx="1686018" cy="1686018"/>
            </a:xfrm>
            <a:prstGeom prst="rect">
              <a:avLst/>
            </a:prstGeom>
          </p:spPr>
        </p:pic>
      </p:grpSp>
      <p:sp>
        <p:nvSpPr>
          <p:cNvPr id="8" name="Prostokąt 12">
            <a:extLst>
              <a:ext uri="{FF2B5EF4-FFF2-40B4-BE49-F238E27FC236}">
                <a16:creationId xmlns:a16="http://schemas.microsoft.com/office/drawing/2014/main" id="{9165AF66-C534-10A0-46A9-55AAAC5A7C38}"/>
              </a:ext>
            </a:extLst>
          </p:cNvPr>
          <p:cNvSpPr/>
          <p:nvPr/>
        </p:nvSpPr>
        <p:spPr>
          <a:xfrm>
            <a:off x="5082475" y="2912576"/>
            <a:ext cx="6290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Wysłanie wniosku o wydanie dziennika</a:t>
            </a:r>
            <a:b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</a:b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też trwa parę minut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48657-2562-82F0-C10D-6CAFA914EB4A}"/>
              </a:ext>
            </a:extLst>
          </p:cNvPr>
          <p:cNvSpPr txBox="1"/>
          <p:nvPr/>
        </p:nvSpPr>
        <p:spPr>
          <a:xfrm>
            <a:off x="5082475" y="1179333"/>
            <a:ext cx="56377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JAK NAJSZYBCIEJ ODEBRAĆ DZIENNIK BUDOWY?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927A7-0656-C531-1A9E-718C74F1040C}"/>
              </a:ext>
            </a:extLst>
          </p:cNvPr>
          <p:cNvSpPr txBox="1"/>
          <p:nvPr/>
        </p:nvSpPr>
        <p:spPr>
          <a:xfrm>
            <a:off x="5082476" y="4965936"/>
            <a:ext cx="62909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Adres strony: </a:t>
            </a:r>
          </a:p>
          <a:p>
            <a:r>
              <a:rPr lang="pl-PL" sz="2000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e-dziennikbudowy.gunb.gov.pl</a:t>
            </a:r>
            <a:br>
              <a:rPr lang="pl-PL" sz="2000" dirty="0">
                <a:latin typeface="Poppins SemiBold" panose="00000700000000000000" pitchFamily="50" charset="-18"/>
                <a:cs typeface="Poppins SemiBold" panose="00000700000000000000" pitchFamily="50" charset="-18"/>
              </a:rPr>
            </a:b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6E75A-0BBB-500E-09D5-AEA12F737843}"/>
              </a:ext>
            </a:extLst>
          </p:cNvPr>
          <p:cNvSpPr txBox="1"/>
          <p:nvPr/>
        </p:nvSpPr>
        <p:spPr>
          <a:xfrm>
            <a:off x="5082475" y="3632802"/>
            <a:ext cx="5724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2000">
                <a:latin typeface="Poppins SemiBold" panose="00000700000000000000" pitchFamily="50" charset="-18"/>
                <a:cs typeface="Poppins SemiBold" panose="00000700000000000000" pitchFamily="50" charset="-18"/>
              </a:defRPr>
            </a:lvl1pPr>
          </a:lstStyle>
          <a:p>
            <a:pPr>
              <a:spcAft>
                <a:spcPts val="12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Logowanie poprzez usługę Węzła Krajowego (Profil zaufany, e-Dowód lub bankowość elektroniczną) </a:t>
            </a:r>
          </a:p>
        </p:txBody>
      </p:sp>
    </p:spTree>
    <p:extLst>
      <p:ext uri="{BB962C8B-B14F-4D97-AF65-F5344CB8AC3E}">
        <p14:creationId xmlns:p14="http://schemas.microsoft.com/office/powerpoint/2010/main" val="150425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C6E942-DC65-7DD9-9F37-8F62F56A1E23}"/>
              </a:ext>
            </a:extLst>
          </p:cNvPr>
          <p:cNvSpPr/>
          <p:nvPr/>
        </p:nvSpPr>
        <p:spPr>
          <a:xfrm>
            <a:off x="0" y="5129052"/>
            <a:ext cx="12192000" cy="17289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9" name="Prostokąt 1048">
            <a:extLst>
              <a:ext uri="{FF2B5EF4-FFF2-40B4-BE49-F238E27FC236}">
                <a16:creationId xmlns:a16="http://schemas.microsoft.com/office/drawing/2014/main" id="{41CF64B7-224B-4759-A79E-81A3D4640829}"/>
              </a:ext>
            </a:extLst>
          </p:cNvPr>
          <p:cNvSpPr/>
          <p:nvPr/>
        </p:nvSpPr>
        <p:spPr>
          <a:xfrm>
            <a:off x="1261600" y="1133243"/>
            <a:ext cx="3785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MOBILNE WERSJE SYSTEMÓW NA SYSTEM ANDROID I iOS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CF58BA-2F6F-E49B-47D2-D39259F8898D}"/>
              </a:ext>
            </a:extLst>
          </p:cNvPr>
          <p:cNvGrpSpPr/>
          <p:nvPr/>
        </p:nvGrpSpPr>
        <p:grpSpPr>
          <a:xfrm>
            <a:off x="1261600" y="4468631"/>
            <a:ext cx="9668800" cy="2389369"/>
            <a:chOff x="1111733" y="4266430"/>
            <a:chExt cx="9668800" cy="2389369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A85C1FA-9107-6EE0-3EAF-6367F2088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49"/>
            <a:stretch/>
          </p:blipFill>
          <p:spPr>
            <a:xfrm>
              <a:off x="6551626" y="4266430"/>
              <a:ext cx="4228907" cy="2389369"/>
            </a:xfrm>
            <a:prstGeom prst="rect">
              <a:avLst/>
            </a:prstGeom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22FB0BE-5BF5-75D0-4345-6A45D5710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49"/>
            <a:stretch/>
          </p:blipFill>
          <p:spPr>
            <a:xfrm>
              <a:off x="1111733" y="4266430"/>
              <a:ext cx="4228907" cy="2389369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0A10AF7D-31CB-46C6-B24C-438CE5238ECB}"/>
              </a:ext>
            </a:extLst>
          </p:cNvPr>
          <p:cNvSpPr/>
          <p:nvPr/>
        </p:nvSpPr>
        <p:spPr>
          <a:xfrm>
            <a:off x="6701493" y="1133243"/>
            <a:ext cx="4409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Gotowe aplikacje mobilne: Elektroniczny Dziennik Budowy (EDB) i Cyfrowa Książka Obiektu Budowlanego (c-KOB) </a:t>
            </a:r>
          </a:p>
          <a:p>
            <a:pPr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en-GB" sz="2000" dirty="0">
                <a:latin typeface="Poppins" panose="00000500000000000000" pitchFamily="50" charset="-18"/>
                <a:cs typeface="Poppins" panose="00000500000000000000" pitchFamily="50" charset="-18"/>
              </a:rPr>
              <a:t>D</a:t>
            </a: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ostępne w sklepach GooglePlay i AppStore całkowicie za darmo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D59E45-785A-60AE-5E9E-79D6EFDFE3FE}"/>
              </a:ext>
            </a:extLst>
          </p:cNvPr>
          <p:cNvGrpSpPr/>
          <p:nvPr/>
        </p:nvGrpSpPr>
        <p:grpSpPr>
          <a:xfrm>
            <a:off x="6730521" y="3448307"/>
            <a:ext cx="3351180" cy="592126"/>
            <a:chOff x="1148973" y="5328192"/>
            <a:chExt cx="3351180" cy="592126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1E05B805-0580-40F5-904B-19BBACD99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-369"/>
            <a:stretch/>
          </p:blipFill>
          <p:spPr>
            <a:xfrm>
              <a:off x="1148973" y="5357664"/>
              <a:ext cx="1675590" cy="562654"/>
            </a:xfrm>
            <a:prstGeom prst="rect">
              <a:avLst/>
            </a:prstGeom>
          </p:spPr>
        </p:pic>
        <p:pic>
          <p:nvPicPr>
            <p:cNvPr id="10" name="Obraz 2">
              <a:extLst>
                <a:ext uri="{FF2B5EF4-FFF2-40B4-BE49-F238E27FC236}">
                  <a16:creationId xmlns:a16="http://schemas.microsoft.com/office/drawing/2014/main" id="{A2D76D6A-E4E4-5090-7208-80D63012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2824563" y="5328192"/>
              <a:ext cx="1675590" cy="558530"/>
            </a:xfrm>
            <a:prstGeom prst="rect">
              <a:avLst/>
            </a:prstGeom>
          </p:spPr>
        </p:pic>
      </p:grp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C7A13B-97C9-61A4-A693-ED9D69409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9" t="21815" r="38881" b="73039"/>
          <a:stretch/>
        </p:blipFill>
        <p:spPr>
          <a:xfrm>
            <a:off x="8435139" y="6306671"/>
            <a:ext cx="856344" cy="4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5AD6FF-352D-80F8-FC23-59D1850C346D}"/>
              </a:ext>
            </a:extLst>
          </p:cNvPr>
          <p:cNvSpPr/>
          <p:nvPr/>
        </p:nvSpPr>
        <p:spPr>
          <a:xfrm>
            <a:off x="0" y="3106056"/>
            <a:ext cx="12192000" cy="3751943"/>
          </a:xfrm>
          <a:prstGeom prst="rect">
            <a:avLst/>
          </a:pr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9" name="Prostokąt 1048">
            <a:extLst>
              <a:ext uri="{FF2B5EF4-FFF2-40B4-BE49-F238E27FC236}">
                <a16:creationId xmlns:a16="http://schemas.microsoft.com/office/drawing/2014/main" id="{41CF64B7-224B-4759-A79E-81A3D4640829}"/>
              </a:ext>
            </a:extLst>
          </p:cNvPr>
          <p:cNvSpPr/>
          <p:nvPr/>
        </p:nvSpPr>
        <p:spPr>
          <a:xfrm>
            <a:off x="957920" y="1015335"/>
            <a:ext cx="7068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ELEKTRONICZNY DZIENNIK BUDOWY – WSPÓŁPRACA Z IZBĄ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51A08A0D-D5A6-49D6-A125-48A1576F89E3}"/>
              </a:ext>
            </a:extLst>
          </p:cNvPr>
          <p:cNvSpPr>
            <a:spLocks noGrp="1"/>
          </p:cNvSpPr>
          <p:nvPr/>
        </p:nvSpPr>
        <p:spPr>
          <a:xfrm>
            <a:off x="1002166" y="2606315"/>
            <a:ext cx="1018766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Współpraca z Polską Izbą Inżynierów Budownictwa w zakresie: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7EC2206-AB84-4FDB-B866-CB79DBB4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13" y="841821"/>
            <a:ext cx="2416371" cy="1359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3D946-3DAF-CBDA-71C1-68C57E4D3D60}"/>
              </a:ext>
            </a:extLst>
          </p:cNvPr>
          <p:cNvSpPr txBox="1"/>
          <p:nvPr/>
        </p:nvSpPr>
        <p:spPr>
          <a:xfrm>
            <a:off x="8327240" y="4550258"/>
            <a:ext cx="3628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Clr>
                <a:srgbClr val="FFBD3C"/>
              </a:buClr>
              <a:buSzPct val="150000"/>
            </a:pPr>
            <a:r>
              <a:rPr lang="pl-PL" sz="1800" dirty="0">
                <a:solidFill>
                  <a:schemeClr val="bg1"/>
                </a:solidFill>
                <a:latin typeface="Poppins Medium" panose="00000600000000000000" pitchFamily="50" charset="-18"/>
                <a:cs typeface="Poppins Medium" panose="00000600000000000000" pitchFamily="50" charset="-18"/>
              </a:rPr>
              <a:t>Przygotowania i dystrybucji przewodnika „Prowadzenie Elektronicznego Dziennika Budowy”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A3C67-1E03-B051-D628-B16A1DF264D4}"/>
              </a:ext>
            </a:extLst>
          </p:cNvPr>
          <p:cNvSpPr txBox="1"/>
          <p:nvPr/>
        </p:nvSpPr>
        <p:spPr>
          <a:xfrm>
            <a:off x="1002166" y="4647047"/>
            <a:ext cx="3628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Clr>
                <a:srgbClr val="FFBD3C"/>
              </a:buClr>
              <a:buSzPct val="150000"/>
            </a:pPr>
            <a:r>
              <a:rPr lang="pl-PL" sz="1800" dirty="0">
                <a:solidFill>
                  <a:schemeClr val="bg1"/>
                </a:solidFill>
                <a:latin typeface="Poppins Medium" panose="00000600000000000000" pitchFamily="50" charset="-18"/>
                <a:cs typeface="Poppins Medium" panose="00000600000000000000" pitchFamily="50" charset="-18"/>
              </a:rPr>
              <a:t>Rozpowszechnienia filmów instruktażowych wśród członków Izby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1FDEA-83E0-3453-D745-6BC5CBEDD83F}"/>
              </a:ext>
            </a:extLst>
          </p:cNvPr>
          <p:cNvSpPr txBox="1"/>
          <p:nvPr/>
        </p:nvSpPr>
        <p:spPr>
          <a:xfrm>
            <a:off x="4630737" y="4647047"/>
            <a:ext cx="362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Clr>
                <a:srgbClr val="FFBD3C"/>
              </a:buClr>
              <a:buSzPct val="150000"/>
            </a:pPr>
            <a:r>
              <a:rPr lang="pl-PL" sz="1800" dirty="0">
                <a:solidFill>
                  <a:schemeClr val="bg1"/>
                </a:solidFill>
                <a:latin typeface="Poppins Medium" panose="00000600000000000000" pitchFamily="50" charset="-18"/>
                <a:cs typeface="Poppins Medium" panose="00000600000000000000" pitchFamily="50" charset="-18"/>
              </a:rPr>
              <a:t>Organizacji szkoleń dla okręgowych Izb</a:t>
            </a:r>
          </a:p>
        </p:txBody>
      </p:sp>
      <p:pic>
        <p:nvPicPr>
          <p:cNvPr id="13" name="Graphic 12" descr="Badge Tick1 outline">
            <a:extLst>
              <a:ext uri="{FF2B5EF4-FFF2-40B4-BE49-F238E27FC236}">
                <a16:creationId xmlns:a16="http://schemas.microsoft.com/office/drawing/2014/main" id="{553A4903-B96C-CFC9-4BEB-5B04219CD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2800" y="3625466"/>
            <a:ext cx="914400" cy="914400"/>
          </a:xfrm>
          <a:prstGeom prst="rect">
            <a:avLst/>
          </a:prstGeom>
        </p:spPr>
      </p:pic>
      <p:pic>
        <p:nvPicPr>
          <p:cNvPr id="14" name="Graphic 13" descr="Badge Tick1 outline">
            <a:extLst>
              <a:ext uri="{FF2B5EF4-FFF2-40B4-BE49-F238E27FC236}">
                <a16:creationId xmlns:a16="http://schemas.microsoft.com/office/drawing/2014/main" id="{650DAE06-ADFB-5668-49B4-7A0BC44DE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0622" y="3625466"/>
            <a:ext cx="914400" cy="914400"/>
          </a:xfrm>
          <a:prstGeom prst="rect">
            <a:avLst/>
          </a:prstGeom>
        </p:spPr>
      </p:pic>
      <p:pic>
        <p:nvPicPr>
          <p:cNvPr id="15" name="Graphic 14" descr="Badge Tick1 outline">
            <a:extLst>
              <a:ext uri="{FF2B5EF4-FFF2-40B4-BE49-F238E27FC236}">
                <a16:creationId xmlns:a16="http://schemas.microsoft.com/office/drawing/2014/main" id="{389E0F4A-E1AC-C1E9-193A-1D05580FD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9913" y="36254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F181BC7-B415-B977-568B-C25E289A4E3A}"/>
              </a:ext>
            </a:extLst>
          </p:cNvPr>
          <p:cNvSpPr/>
          <p:nvPr/>
        </p:nvSpPr>
        <p:spPr>
          <a:xfrm>
            <a:off x="0" y="0"/>
            <a:ext cx="12192000" cy="248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F5D33EDA-B354-4F5A-9774-29BFA8E4D3B4}"/>
              </a:ext>
            </a:extLst>
          </p:cNvPr>
          <p:cNvSpPr>
            <a:spLocks noGrp="1"/>
          </p:cNvSpPr>
          <p:nvPr/>
        </p:nvSpPr>
        <p:spPr>
          <a:xfrm>
            <a:off x="2710171" y="6051438"/>
            <a:ext cx="3703923" cy="8065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 Medium" panose="00000600000000000000" pitchFamily="50" charset="-18"/>
                <a:cs typeface="Poppins Medium" panose="00000600000000000000" pitchFamily="50" charset="-18"/>
              </a:rPr>
              <a:t>Foldery informacyjne 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DC46EDB8-7B0A-4291-B383-B73B4936F22B}"/>
              </a:ext>
            </a:extLst>
          </p:cNvPr>
          <p:cNvSpPr>
            <a:spLocks noGrp="1"/>
          </p:cNvSpPr>
          <p:nvPr/>
        </p:nvSpPr>
        <p:spPr>
          <a:xfrm>
            <a:off x="9133622" y="6023074"/>
            <a:ext cx="2216550" cy="377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>
                <a:latin typeface="Poppins Medium" panose="00000600000000000000" pitchFamily="50" charset="-18"/>
                <a:cs typeface="Poppins Medium" panose="00000600000000000000" pitchFamily="50" charset="-18"/>
              </a:rPr>
              <a:t>Przewodnik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Poppins Medium" panose="00000600000000000000" pitchFamily="50" charset="-18"/>
                <a:cs typeface="Poppins Medium" panose="00000600000000000000" pitchFamily="50" charset="-18"/>
              </a:rPr>
              <a:t> </a:t>
            </a:r>
          </a:p>
        </p:txBody>
      </p:sp>
      <p:sp>
        <p:nvSpPr>
          <p:cNvPr id="4" name="Prostokąt 1048">
            <a:extLst>
              <a:ext uri="{FF2B5EF4-FFF2-40B4-BE49-F238E27FC236}">
                <a16:creationId xmlns:a16="http://schemas.microsoft.com/office/drawing/2014/main" id="{37A401EB-84C2-77A5-1498-FADF0D9806B2}"/>
              </a:ext>
            </a:extLst>
          </p:cNvPr>
          <p:cNvSpPr/>
          <p:nvPr/>
        </p:nvSpPr>
        <p:spPr>
          <a:xfrm>
            <a:off x="957920" y="1015335"/>
            <a:ext cx="7068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EDB i c-KOB - MATERIAŁY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9D9F33-9EC1-6B46-7DDD-E166AEBF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8" y="1724037"/>
            <a:ext cx="2780288" cy="393735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0B6AA5E-9D55-F949-329B-FF236C024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36" y="1724037"/>
            <a:ext cx="2776740" cy="393735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A1515E6-468B-8FFC-8C0B-FCA11F5D8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02" y="1724037"/>
            <a:ext cx="2778207" cy="3937354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8E57E911-A089-078F-78FA-4755B3C4C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1571" y="5942900"/>
            <a:ext cx="457200" cy="45720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13D6CC01-22D3-D0F0-25DB-4894BC76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9971" y="59145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2C73264-A7DB-0CDC-E900-63A4D76442F9}"/>
              </a:ext>
            </a:extLst>
          </p:cNvPr>
          <p:cNvSpPr/>
          <p:nvPr/>
        </p:nvSpPr>
        <p:spPr>
          <a:xfrm>
            <a:off x="6324566" y="500737"/>
            <a:ext cx="5569856" cy="5569856"/>
          </a:xfrm>
          <a:prstGeom prst="ellipse">
            <a:avLst/>
          </a:prstGeom>
          <a:solidFill>
            <a:srgbClr val="FF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29E41A65-0E97-4E57-82B8-FD7D9923D827}"/>
              </a:ext>
            </a:extLst>
          </p:cNvPr>
          <p:cNvSpPr>
            <a:spLocks noGrp="1"/>
          </p:cNvSpPr>
          <p:nvPr/>
        </p:nvSpPr>
        <p:spPr>
          <a:xfrm>
            <a:off x="957920" y="2476207"/>
            <a:ext cx="4310358" cy="13670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 Medium" panose="00000600000000000000" pitchFamily="50" charset="-18"/>
                <a:cs typeface="Poppins Medium" panose="00000600000000000000" pitchFamily="50" charset="-18"/>
              </a:rPr>
              <a:t>Filmy instruktażowe na naszym kanale YouTube </a:t>
            </a:r>
          </a:p>
          <a:p>
            <a:pPr algn="l"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 Medium" panose="00000600000000000000" pitchFamily="50" charset="-18"/>
                <a:cs typeface="Poppins Medium" panose="00000600000000000000" pitchFamily="50" charset="-18"/>
              </a:rPr>
              <a:t>Bannery promocyjne </a:t>
            </a:r>
          </a:p>
        </p:txBody>
      </p:sp>
      <p:sp>
        <p:nvSpPr>
          <p:cNvPr id="2" name="Prostokąt 1048">
            <a:extLst>
              <a:ext uri="{FF2B5EF4-FFF2-40B4-BE49-F238E27FC236}">
                <a16:creationId xmlns:a16="http://schemas.microsoft.com/office/drawing/2014/main" id="{2B178462-46F6-9DCD-8003-FE0EE45367A7}"/>
              </a:ext>
            </a:extLst>
          </p:cNvPr>
          <p:cNvSpPr/>
          <p:nvPr/>
        </p:nvSpPr>
        <p:spPr>
          <a:xfrm>
            <a:off x="957920" y="1483742"/>
            <a:ext cx="5805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EDB i c-KOB - MATERIAŁY</a:t>
            </a:r>
          </a:p>
        </p:txBody>
      </p:sp>
      <p:pic>
        <p:nvPicPr>
          <p:cNvPr id="4" name="Picture 3" descr="A picture containing text, screenshot, monitor, electronics&#10;&#10;Description automatically generated">
            <a:extLst>
              <a:ext uri="{FF2B5EF4-FFF2-40B4-BE49-F238E27FC236}">
                <a16:creationId xmlns:a16="http://schemas.microsoft.com/office/drawing/2014/main" id="{CFAA129B-ADB7-72D9-C6D2-07FC1B1CD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78" y="3373673"/>
            <a:ext cx="5187223" cy="3020569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C4C173F-23D5-6238-C665-C1085B134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73" y="1436085"/>
            <a:ext cx="858781" cy="1717560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E74EDA-C79A-CF51-9179-2ABAE89C3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97" y="787407"/>
            <a:ext cx="2986599" cy="23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5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FDD60F-7838-5558-F9F0-294019CA51E0}"/>
              </a:ext>
            </a:extLst>
          </p:cNvPr>
          <p:cNvSpPr/>
          <p:nvPr/>
        </p:nvSpPr>
        <p:spPr>
          <a:xfrm>
            <a:off x="0" y="0"/>
            <a:ext cx="12192000" cy="51380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765EFBD-A6B9-4476-BA90-E43272C6984F}"/>
              </a:ext>
            </a:extLst>
          </p:cNvPr>
          <p:cNvSpPr txBox="1"/>
          <p:nvPr/>
        </p:nvSpPr>
        <p:spPr>
          <a:xfrm>
            <a:off x="3427890" y="2145645"/>
            <a:ext cx="106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2 0 2 3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222A110-720E-4ED9-A26C-7C7D68AC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0" y="5263867"/>
            <a:ext cx="7176141" cy="10013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FCAB5A62-5C22-4D10-BCED-A68C1E54A876}"/>
              </a:ext>
            </a:extLst>
          </p:cNvPr>
          <p:cNvSpPr/>
          <p:nvPr/>
        </p:nvSpPr>
        <p:spPr>
          <a:xfrm>
            <a:off x="957920" y="3269513"/>
            <a:ext cx="8349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2400"/>
              </a:spcAft>
              <a:buClr>
                <a:srgbClr val="FFBD3C"/>
              </a:buClr>
              <a:buSzPct val="150000"/>
            </a:pPr>
            <a:r>
              <a:rPr lang="pl-PL" sz="2000" dirty="0">
                <a:latin typeface="Poppins Light" panose="00000400000000000000" pitchFamily="50" charset="-18"/>
                <a:cs typeface="Poppins Light" panose="00000400000000000000" pitchFamily="50" charset="-18"/>
              </a:rPr>
              <a:t>Projekt polega na zapewnieniu pełnej spójności cyfrowych procesów w budownictwie i na scaleniu wszystkich udostępnionych administracji budowlanej rozwiązań.</a:t>
            </a:r>
          </a:p>
        </p:txBody>
      </p:sp>
      <p:sp>
        <p:nvSpPr>
          <p:cNvPr id="2" name="Prostokąt 1048">
            <a:extLst>
              <a:ext uri="{FF2B5EF4-FFF2-40B4-BE49-F238E27FC236}">
                <a16:creationId xmlns:a16="http://schemas.microsoft.com/office/drawing/2014/main" id="{E4682675-E003-D25E-2594-5964D171D53A}"/>
              </a:ext>
            </a:extLst>
          </p:cNvPr>
          <p:cNvSpPr/>
          <p:nvPr/>
        </p:nvSpPr>
        <p:spPr>
          <a:xfrm>
            <a:off x="957920" y="1363680"/>
            <a:ext cx="7068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SYSTEM OBSŁUGI POSTĘPOWAŃ AMINISTRACYJNYCH W BUDOWNICTWIE (SOPAB)</a:t>
            </a:r>
          </a:p>
        </p:txBody>
      </p:sp>
    </p:spTree>
    <p:extLst>
      <p:ext uri="{BB962C8B-B14F-4D97-AF65-F5344CB8AC3E}">
        <p14:creationId xmlns:p14="http://schemas.microsoft.com/office/powerpoint/2010/main" val="57471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>
            <a:spLocks noGrp="1"/>
          </p:cNvSpPr>
          <p:nvPr>
            <p:ph type="title"/>
          </p:nvPr>
        </p:nvSpPr>
        <p:spPr>
          <a:xfrm>
            <a:off x="1140400" y="1242903"/>
            <a:ext cx="9911200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rPr>
              <a:t>Budowa SOPAB</a:t>
            </a:r>
          </a:p>
        </p:txBody>
      </p:sp>
      <p:sp>
        <p:nvSpPr>
          <p:cNvPr id="357" name="Google Shape;357;p3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7911675" y="2185037"/>
            <a:ext cx="3840000" cy="524800"/>
          </a:xfrm>
          <a:prstGeom prst="homePlate">
            <a:avLst>
              <a:gd name="adj" fmla="val 32030"/>
            </a:avLst>
          </a:prstGeom>
          <a:solidFill>
            <a:srgbClr val="FFDB9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600" b="1" dirty="0">
                <a:latin typeface="Poppins" panose="00000500000000000000" pitchFamily="50" charset="-18"/>
                <a:cs typeface="Poppins" panose="00000500000000000000" pitchFamily="50" charset="-18"/>
                <a:sym typeface="Montserrat"/>
              </a:rPr>
              <a:t>2025</a:t>
            </a:r>
          </a:p>
        </p:txBody>
      </p:sp>
      <p:sp>
        <p:nvSpPr>
          <p:cNvPr id="366" name="Google Shape;366;p38"/>
          <p:cNvSpPr/>
          <p:nvPr/>
        </p:nvSpPr>
        <p:spPr>
          <a:xfrm>
            <a:off x="4293697" y="2185037"/>
            <a:ext cx="3840000" cy="524800"/>
          </a:xfrm>
          <a:prstGeom prst="homePlate">
            <a:avLst>
              <a:gd name="adj" fmla="val 32030"/>
            </a:avLst>
          </a:prstGeom>
          <a:solidFill>
            <a:srgbClr val="FFBD3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600" b="1" dirty="0">
                <a:latin typeface="Poppins" panose="00000500000000000000" pitchFamily="50" charset="-18"/>
                <a:cs typeface="Poppins" panose="00000500000000000000" pitchFamily="50" charset="-18"/>
                <a:sym typeface="Montserrat"/>
              </a:rPr>
              <a:t>2023 - 2024</a:t>
            </a:r>
            <a:endParaRPr sz="1600" b="1" dirty="0">
              <a:latin typeface="Poppins" panose="00000500000000000000" pitchFamily="50" charset="-18"/>
              <a:cs typeface="Poppins" panose="00000500000000000000" pitchFamily="50" charset="-18"/>
              <a:sym typeface="Montserrat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632377" y="2185637"/>
            <a:ext cx="3840000" cy="524800"/>
          </a:xfrm>
          <a:prstGeom prst="homePlate">
            <a:avLst>
              <a:gd name="adj" fmla="val 32030"/>
            </a:avLst>
          </a:prstGeom>
          <a:solidFill>
            <a:srgbClr val="EE9F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pl-PL" sz="1600" b="1" dirty="0">
                <a:latin typeface="Poppins" panose="00000500000000000000" pitchFamily="50" charset="-18"/>
                <a:ea typeface="Montserrat"/>
                <a:cs typeface="Poppins" panose="00000500000000000000" pitchFamily="50" charset="-18"/>
                <a:sym typeface="Montserrat"/>
              </a:rPr>
              <a:t>czerwiec 2023</a:t>
            </a:r>
          </a:p>
        </p:txBody>
      </p:sp>
      <p:sp>
        <p:nvSpPr>
          <p:cNvPr id="370" name="Google Shape;370;p38"/>
          <p:cNvSpPr/>
          <p:nvPr/>
        </p:nvSpPr>
        <p:spPr>
          <a:xfrm>
            <a:off x="0" y="2185637"/>
            <a:ext cx="8544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33">
              <a:solidFill>
                <a:schemeClr val="dk1"/>
              </a:solidFill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820537" y="3107834"/>
            <a:ext cx="3141863" cy="237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Obsługa podstawowych procesów w organach AAB/NB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Połączenie  z EZD RP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Połączenie z aplikacją e-Budownictwo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Połączenie z RWDZ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Raporty GUS i GUNB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Udostępnienie API dla systemów organów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Doposażenie organów w sprzęt (I transza)</a:t>
            </a:r>
          </a:p>
          <a:p>
            <a:pPr marL="171450" indent="-171450">
              <a:spcAft>
                <a:spcPts val="600"/>
              </a:spcAft>
              <a:buFont typeface="Poppins Light" panose="00000400000000000000" pitchFamily="50" charset="-18"/>
              <a:buChar char="—"/>
            </a:pPr>
            <a:endParaRPr lang="pl-PL" sz="1400" dirty="0">
              <a:latin typeface="Poppins Light" panose="00000400000000000000" pitchFamily="50" charset="-18"/>
              <a:ea typeface="Montserrat"/>
              <a:cs typeface="Poppins Light" panose="00000400000000000000" pitchFamily="50" charset="-18"/>
              <a:sym typeface="Montserrat"/>
            </a:endParaRPr>
          </a:p>
          <a:p>
            <a:pPr marL="171450" indent="-171450">
              <a:spcAft>
                <a:spcPts val="600"/>
              </a:spcAft>
              <a:buFont typeface="Poppins Light" panose="00000400000000000000" pitchFamily="50" charset="-18"/>
              <a:buChar char="—"/>
            </a:pPr>
            <a:endParaRPr lang="pl-PL" sz="1400" dirty="0">
              <a:latin typeface="Poppins Light" panose="00000400000000000000" pitchFamily="50" charset="-18"/>
              <a:ea typeface="Montserrat"/>
              <a:cs typeface="Poppins Light" panose="00000400000000000000" pitchFamily="50" charset="-18"/>
              <a:sym typeface="Montserrat"/>
            </a:endParaRPr>
          </a:p>
        </p:txBody>
      </p:sp>
      <p:sp>
        <p:nvSpPr>
          <p:cNvPr id="386" name="Google Shape;386;p38"/>
          <p:cNvSpPr txBox="1"/>
          <p:nvPr/>
        </p:nvSpPr>
        <p:spPr>
          <a:xfrm>
            <a:off x="4459374" y="3107834"/>
            <a:ext cx="3266713" cy="237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Połączenie z pozostałymi systemami GUNB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Rejestrem Urbanistycznym i usługami </a:t>
            </a:r>
            <a:r>
              <a:rPr lang="pl-PL" sz="1400" dirty="0" err="1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GUGiK</a:t>
            </a:r>
            <a:endParaRPr lang="pl-PL" sz="1400" dirty="0">
              <a:latin typeface="Poppins Light" panose="00000400000000000000" pitchFamily="50" charset="-18"/>
              <a:ea typeface="Montserrat"/>
              <a:cs typeface="Poppins Light" panose="00000400000000000000" pitchFamily="50" charset="-18"/>
              <a:sym typeface="Montserrat"/>
            </a:endParaRP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Budowa portalu e-Budownictwo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Likwidacja RWDZ, RKO, RKB (włączenie do SOPAB)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Budowa modułu analityczno-raportowego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Doposażenie w sprzęt (II transza)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endParaRPr lang="pl-PL" sz="1400" dirty="0">
              <a:latin typeface="Poppins Light" panose="00000400000000000000" pitchFamily="50" charset="-18"/>
              <a:ea typeface="Montserrat"/>
              <a:cs typeface="Poppins Light" panose="00000400000000000000" pitchFamily="50" charset="-18"/>
              <a:sym typeface="Montserrat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>
            <a:off x="8127150" y="3107834"/>
            <a:ext cx="3468824" cy="250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Budowa modułu mapowego dla obywateli 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Udostępnienie  SOPAB pozostałym organom jak WKZ, PSP, RDOŚ</a:t>
            </a:r>
          </a:p>
          <a:p>
            <a:pPr marL="228594" indent="-228594">
              <a:spcAft>
                <a:spcPts val="600"/>
              </a:spcAft>
              <a:buFont typeface="Poppins Light" panose="00000400000000000000" pitchFamily="50" charset="-18"/>
              <a:buChar char="—"/>
            </a:pPr>
            <a:r>
              <a:rPr lang="pl-PL" sz="1400" dirty="0">
                <a:latin typeface="Poppins Light" panose="00000400000000000000" pitchFamily="50" charset="-18"/>
                <a:ea typeface="Montserrat"/>
                <a:cs typeface="Poppins Light" panose="00000400000000000000" pitchFamily="50" charset="-18"/>
                <a:sym typeface="Montserrat"/>
              </a:rPr>
              <a:t>Doposażenie w sprzęt (III transza)</a:t>
            </a:r>
          </a:p>
          <a:p>
            <a:pPr marL="171450" indent="-171450">
              <a:spcAft>
                <a:spcPts val="600"/>
              </a:spcAft>
              <a:buFont typeface="Poppins Light" panose="00000400000000000000" pitchFamily="50" charset="-18"/>
              <a:buChar char="—"/>
            </a:pPr>
            <a:endParaRPr lang="pl-PL" sz="1400" dirty="0">
              <a:latin typeface="Poppins Light" panose="00000400000000000000" pitchFamily="50" charset="-18"/>
              <a:ea typeface="Montserrat"/>
              <a:cs typeface="Poppins Light" panose="00000400000000000000" pitchFamily="50" charset="-18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624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04584-551B-451A-4782-497A87229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</a:pPr>
            <a:fld id="{00000000-1234-1234-1234-123412341234}" type="slidenum">
              <a:rPr lang="en" sz="1733" kern="0">
                <a:solidFill>
                  <a:srgbClr val="97ABBC"/>
                </a:solidFill>
                <a:latin typeface="Lato"/>
                <a:ea typeface="Lato"/>
                <a:cs typeface="Lato"/>
              </a:rPr>
              <a:pPr>
                <a:buClr>
                  <a:srgbClr val="000000"/>
                </a:buClr>
                <a:buFont typeface="Arial"/>
              </a:pPr>
              <a:t>17</a:t>
            </a:fld>
            <a:endParaRPr lang="en" sz="1733" kern="0" dirty="0">
              <a:solidFill>
                <a:srgbClr val="97ABBC"/>
              </a:solidFill>
              <a:latin typeface="Lato"/>
              <a:ea typeface="Lato"/>
              <a:cs typeface="La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712CBE-86A0-6B07-F941-358CB82ED094}"/>
              </a:ext>
            </a:extLst>
          </p:cNvPr>
          <p:cNvCxnSpPr>
            <a:cxnSpLocks/>
          </p:cNvCxnSpPr>
          <p:nvPr/>
        </p:nvCxnSpPr>
        <p:spPr>
          <a:xfrm>
            <a:off x="5606539" y="2679704"/>
            <a:ext cx="0" cy="3539517"/>
          </a:xfrm>
          <a:prstGeom prst="line">
            <a:avLst/>
          </a:prstGeom>
          <a:ln w="104775">
            <a:solidFill>
              <a:srgbClr val="FFE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52;p20">
            <a:extLst>
              <a:ext uri="{FF2B5EF4-FFF2-40B4-BE49-F238E27FC236}">
                <a16:creationId xmlns:a16="http://schemas.microsoft.com/office/drawing/2014/main" id="{3BCA2298-783D-0F8B-79CF-3568AD849D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475" y="410598"/>
            <a:ext cx="7214223" cy="121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00000"/>
              </a:lnSpc>
            </a:pPr>
            <a:r>
              <a:rPr lang="pl-PL" sz="4267" b="1" dirty="0">
                <a:solidFill>
                  <a:srgbClr val="0E3692"/>
                </a:solidFill>
                <a:latin typeface="Poppins" panose="00000500000000000000" pitchFamily="50" charset="-18"/>
                <a:ea typeface="+mn-ea"/>
                <a:cs typeface="Poppins" panose="00000500000000000000" pitchFamily="50" charset="-18"/>
              </a:rPr>
              <a:t>Harmonogram projektu</a:t>
            </a:r>
            <a:br>
              <a:rPr lang="pl-PL" sz="4267" b="1" dirty="0">
                <a:solidFill>
                  <a:srgbClr val="0E3692"/>
                </a:solidFill>
                <a:latin typeface="Poppins" panose="00000500000000000000" pitchFamily="50" charset="-18"/>
                <a:ea typeface="+mn-ea"/>
                <a:cs typeface="Poppins" panose="00000500000000000000" pitchFamily="50" charset="-18"/>
              </a:rPr>
            </a:br>
            <a:r>
              <a:rPr lang="pl-PL" sz="2400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rPr>
              <a:t>Realizacja kamieni milowych</a:t>
            </a:r>
            <a:endParaRPr lang="pl-PL" sz="4267" dirty="0">
              <a:latin typeface="Poppins" panose="00000500000000000000" pitchFamily="50" charset="-18"/>
              <a:ea typeface="+mn-ea"/>
              <a:cs typeface="Poppins" panose="00000500000000000000" pitchFamily="50" charset="-18"/>
            </a:endParaRPr>
          </a:p>
        </p:txBody>
      </p:sp>
      <p:sp>
        <p:nvSpPr>
          <p:cNvPr id="49" name="Google Shape;152;p20">
            <a:extLst>
              <a:ext uri="{FF2B5EF4-FFF2-40B4-BE49-F238E27FC236}">
                <a16:creationId xmlns:a16="http://schemas.microsoft.com/office/drawing/2014/main" id="{0E7150B6-8573-F096-EA79-22B30F023974}"/>
              </a:ext>
            </a:extLst>
          </p:cNvPr>
          <p:cNvSpPr txBox="1">
            <a:spLocks/>
          </p:cNvSpPr>
          <p:nvPr/>
        </p:nvSpPr>
        <p:spPr>
          <a:xfrm>
            <a:off x="6810227" y="1691689"/>
            <a:ext cx="1568223" cy="738816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r" defTabSz="1219170">
              <a:lnSpc>
                <a:spcPct val="100000"/>
              </a:lnSpc>
            </a:pPr>
            <a:r>
              <a:rPr lang="pl-PL" sz="1067" b="1" dirty="0">
                <a:solidFill>
                  <a:srgbClr val="FFBD3C"/>
                </a:solidFill>
                <a:latin typeface="Poppins" panose="00000500000000000000" pitchFamily="50" charset="-18"/>
                <a:ea typeface="+mn-ea"/>
                <a:cs typeface="Poppins" panose="00000500000000000000" pitchFamily="50" charset="-18"/>
              </a:rPr>
              <a:t>30.05.2023</a:t>
            </a:r>
          </a:p>
          <a:p>
            <a:pPr algn="r" defTabSz="1219170">
              <a:lnSpc>
                <a:spcPct val="100000"/>
              </a:lnSpc>
            </a:pPr>
            <a:r>
              <a:rPr lang="pl-PL" sz="1067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rPr>
              <a:t>ODBIÓR SYSTEMU SOPAB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0157B14-516E-9E46-F2A7-293FBABC478F}"/>
              </a:ext>
            </a:extLst>
          </p:cNvPr>
          <p:cNvGrpSpPr/>
          <p:nvPr/>
        </p:nvGrpSpPr>
        <p:grpSpPr>
          <a:xfrm>
            <a:off x="524515" y="1695917"/>
            <a:ext cx="10820584" cy="4663684"/>
            <a:chOff x="393386" y="1271937"/>
            <a:chExt cx="8115438" cy="349776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AE2FF67-FF72-B057-C7DB-45187052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235" y="1962800"/>
              <a:ext cx="7763147" cy="9299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3CA1A13-AF7C-C650-AF9D-E27B9DF48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8782" y="2348474"/>
              <a:ext cx="5126181" cy="34528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AB00019-FBD9-953F-5B89-0DCE8278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44782" y="2827063"/>
              <a:ext cx="2036617" cy="346278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919AF4-66F8-2965-2F5A-D7AA5857A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65273" y="3317126"/>
              <a:ext cx="2036617" cy="346847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2607580-1892-9688-1A84-CBBFF65BD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68782" y="3317460"/>
              <a:ext cx="168700" cy="34627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91430B6-14FB-D169-570A-77DB51C63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68782" y="3791189"/>
              <a:ext cx="513502" cy="34528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8EB5F8D-D1E0-A634-8443-554350C9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09108" y="3791188"/>
              <a:ext cx="2540944" cy="34528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96EEA47-F685-A261-478D-B889FCA36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69949" y="3792215"/>
              <a:ext cx="513502" cy="34528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3AF0FD4-C4AF-4973-582D-56DB4E3D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42435" y="4441452"/>
              <a:ext cx="2293426" cy="48329"/>
            </a:xfrm>
            <a:prstGeom prst="rect">
              <a:avLst/>
            </a:prstGeom>
          </p:spPr>
        </p:pic>
        <p:sp>
          <p:nvSpPr>
            <p:cNvPr id="23" name="Google Shape;152;p20">
              <a:extLst>
                <a:ext uri="{FF2B5EF4-FFF2-40B4-BE49-F238E27FC236}">
                  <a16:creationId xmlns:a16="http://schemas.microsoft.com/office/drawing/2014/main" id="{9D166C30-E213-9CA6-EC3E-2FD14940EA54}"/>
                </a:ext>
              </a:extLst>
            </p:cNvPr>
            <p:cNvSpPr txBox="1">
              <a:spLocks/>
            </p:cNvSpPr>
            <p:nvPr/>
          </p:nvSpPr>
          <p:spPr>
            <a:xfrm>
              <a:off x="3695569" y="4461905"/>
              <a:ext cx="23687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1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24" name="Google Shape;152;p20">
              <a:extLst>
                <a:ext uri="{FF2B5EF4-FFF2-40B4-BE49-F238E27FC236}">
                  <a16:creationId xmlns:a16="http://schemas.microsoft.com/office/drawing/2014/main" id="{24EB0D9C-699C-CD09-9C13-8D8C3EC02CE9}"/>
                </a:ext>
              </a:extLst>
            </p:cNvPr>
            <p:cNvSpPr txBox="1">
              <a:spLocks/>
            </p:cNvSpPr>
            <p:nvPr/>
          </p:nvSpPr>
          <p:spPr>
            <a:xfrm>
              <a:off x="4084968" y="4461905"/>
              <a:ext cx="23687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2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26" name="Google Shape;152;p20">
              <a:extLst>
                <a:ext uri="{FF2B5EF4-FFF2-40B4-BE49-F238E27FC236}">
                  <a16:creationId xmlns:a16="http://schemas.microsoft.com/office/drawing/2014/main" id="{A49B3873-A41E-A813-E9D9-2438B3E00A62}"/>
                </a:ext>
              </a:extLst>
            </p:cNvPr>
            <p:cNvSpPr txBox="1">
              <a:spLocks/>
            </p:cNvSpPr>
            <p:nvPr/>
          </p:nvSpPr>
          <p:spPr>
            <a:xfrm>
              <a:off x="4472701" y="4461905"/>
              <a:ext cx="23687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3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27" name="Google Shape;152;p20">
              <a:extLst>
                <a:ext uri="{FF2B5EF4-FFF2-40B4-BE49-F238E27FC236}">
                  <a16:creationId xmlns:a16="http://schemas.microsoft.com/office/drawing/2014/main" id="{822D041E-FDC6-4C83-02CA-0185BBADF7A8}"/>
                </a:ext>
              </a:extLst>
            </p:cNvPr>
            <p:cNvSpPr txBox="1">
              <a:spLocks/>
            </p:cNvSpPr>
            <p:nvPr/>
          </p:nvSpPr>
          <p:spPr>
            <a:xfrm>
              <a:off x="4863492" y="4461905"/>
              <a:ext cx="23687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4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28" name="Google Shape;152;p20">
              <a:extLst>
                <a:ext uri="{FF2B5EF4-FFF2-40B4-BE49-F238E27FC236}">
                  <a16:creationId xmlns:a16="http://schemas.microsoft.com/office/drawing/2014/main" id="{ED980F47-349E-7D30-8259-63BD19168076}"/>
                </a:ext>
              </a:extLst>
            </p:cNvPr>
            <p:cNvSpPr txBox="1">
              <a:spLocks/>
            </p:cNvSpPr>
            <p:nvPr/>
          </p:nvSpPr>
          <p:spPr>
            <a:xfrm>
              <a:off x="5254283" y="4461905"/>
              <a:ext cx="23687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5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29" name="Google Shape;152;p20">
              <a:extLst>
                <a:ext uri="{FF2B5EF4-FFF2-40B4-BE49-F238E27FC236}">
                  <a16:creationId xmlns:a16="http://schemas.microsoft.com/office/drawing/2014/main" id="{D6D0525D-D7B6-2C67-9342-97AD2A885C63}"/>
                </a:ext>
              </a:extLst>
            </p:cNvPr>
            <p:cNvSpPr txBox="1">
              <a:spLocks/>
            </p:cNvSpPr>
            <p:nvPr/>
          </p:nvSpPr>
          <p:spPr>
            <a:xfrm>
              <a:off x="5645740" y="4461905"/>
              <a:ext cx="23687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6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0" name="Google Shape;152;p20">
              <a:extLst>
                <a:ext uri="{FF2B5EF4-FFF2-40B4-BE49-F238E27FC236}">
                  <a16:creationId xmlns:a16="http://schemas.microsoft.com/office/drawing/2014/main" id="{ADF77C3F-1B95-F753-2D71-C7B1E4328014}"/>
                </a:ext>
              </a:extLst>
            </p:cNvPr>
            <p:cNvSpPr txBox="1">
              <a:spLocks/>
            </p:cNvSpPr>
            <p:nvPr/>
          </p:nvSpPr>
          <p:spPr>
            <a:xfrm>
              <a:off x="3540273" y="4197277"/>
              <a:ext cx="1121596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SPRINTY: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1" name="Google Shape;152;p20">
              <a:extLst>
                <a:ext uri="{FF2B5EF4-FFF2-40B4-BE49-F238E27FC236}">
                  <a16:creationId xmlns:a16="http://schemas.microsoft.com/office/drawing/2014/main" id="{1CC129E0-20F4-91B7-DE05-8D92F31DF84E}"/>
                </a:ext>
              </a:extLst>
            </p:cNvPr>
            <p:cNvSpPr txBox="1">
              <a:spLocks/>
            </p:cNvSpPr>
            <p:nvPr/>
          </p:nvSpPr>
          <p:spPr>
            <a:xfrm>
              <a:off x="3200247" y="3348445"/>
              <a:ext cx="2036616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ETAP 0: HARMONOGRAM PROJEKTU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2" name="Google Shape;152;p20">
              <a:extLst>
                <a:ext uri="{FF2B5EF4-FFF2-40B4-BE49-F238E27FC236}">
                  <a16:creationId xmlns:a16="http://schemas.microsoft.com/office/drawing/2014/main" id="{12BB18BA-C14E-B400-B47B-297585717707}"/>
                </a:ext>
              </a:extLst>
            </p:cNvPr>
            <p:cNvSpPr txBox="1">
              <a:spLocks/>
            </p:cNvSpPr>
            <p:nvPr/>
          </p:nvSpPr>
          <p:spPr>
            <a:xfrm>
              <a:off x="1548311" y="3767409"/>
              <a:ext cx="1567987" cy="430953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MAKIETA ORAZ PROJEKT FUNKCJONALNY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3" name="Google Shape;152;p20">
              <a:extLst>
                <a:ext uri="{FF2B5EF4-FFF2-40B4-BE49-F238E27FC236}">
                  <a16:creationId xmlns:a16="http://schemas.microsoft.com/office/drawing/2014/main" id="{0DC7DD32-5365-2C40-F775-DB6BCF7CEA0B}"/>
                </a:ext>
              </a:extLst>
            </p:cNvPr>
            <p:cNvSpPr txBox="1">
              <a:spLocks/>
            </p:cNvSpPr>
            <p:nvPr/>
          </p:nvSpPr>
          <p:spPr>
            <a:xfrm>
              <a:off x="393386" y="2011652"/>
              <a:ext cx="2036616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KAMIENIE MILOWE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4" name="Google Shape;152;p20">
              <a:extLst>
                <a:ext uri="{FF2B5EF4-FFF2-40B4-BE49-F238E27FC236}">
                  <a16:creationId xmlns:a16="http://schemas.microsoft.com/office/drawing/2014/main" id="{D1F85545-800E-4C7A-D4B9-3DCF13AA1598}"/>
                </a:ext>
              </a:extLst>
            </p:cNvPr>
            <p:cNvSpPr txBox="1">
              <a:spLocks/>
            </p:cNvSpPr>
            <p:nvPr/>
          </p:nvSpPr>
          <p:spPr>
            <a:xfrm>
              <a:off x="1544781" y="2858966"/>
              <a:ext cx="2036615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solidFill>
                    <a:schemeClr val="bg1"/>
                  </a:solidFill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ANALIZA PRZEDWDROŻENIOWA</a:t>
              </a:r>
              <a:endParaRPr lang="pl-PL" sz="1067" dirty="0">
                <a:solidFill>
                  <a:schemeClr val="bg1"/>
                </a:solidFill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5" name="Google Shape;152;p20">
              <a:extLst>
                <a:ext uri="{FF2B5EF4-FFF2-40B4-BE49-F238E27FC236}">
                  <a16:creationId xmlns:a16="http://schemas.microsoft.com/office/drawing/2014/main" id="{2B1FFF9C-6DF4-DE10-CC85-18175051F46C}"/>
                </a:ext>
              </a:extLst>
            </p:cNvPr>
            <p:cNvSpPr txBox="1">
              <a:spLocks/>
            </p:cNvSpPr>
            <p:nvPr/>
          </p:nvSpPr>
          <p:spPr>
            <a:xfrm>
              <a:off x="4686892" y="2378668"/>
              <a:ext cx="1886129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solidFill>
                    <a:schemeClr val="bg1"/>
                  </a:solidFill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PROMOCJA</a:t>
              </a:r>
              <a:endParaRPr lang="pl-PL" sz="1067" dirty="0">
                <a:solidFill>
                  <a:schemeClr val="bg1"/>
                </a:solidFill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6" name="Google Shape;152;p20">
              <a:extLst>
                <a:ext uri="{FF2B5EF4-FFF2-40B4-BE49-F238E27FC236}">
                  <a16:creationId xmlns:a16="http://schemas.microsoft.com/office/drawing/2014/main" id="{18BB0A0D-BC33-7561-5312-D6866B18701B}"/>
                </a:ext>
              </a:extLst>
            </p:cNvPr>
            <p:cNvSpPr txBox="1">
              <a:spLocks/>
            </p:cNvSpPr>
            <p:nvPr/>
          </p:nvSpPr>
          <p:spPr>
            <a:xfrm>
              <a:off x="6240516" y="3345221"/>
              <a:ext cx="1886129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solidFill>
                    <a:schemeClr val="bg1"/>
                  </a:solidFill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ETAP III: SZKOLENIA</a:t>
              </a:r>
              <a:endParaRPr lang="pl-PL" sz="1067" dirty="0">
                <a:solidFill>
                  <a:schemeClr val="bg1"/>
                </a:solidFill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7" name="Google Shape;152;p20">
              <a:extLst>
                <a:ext uri="{FF2B5EF4-FFF2-40B4-BE49-F238E27FC236}">
                  <a16:creationId xmlns:a16="http://schemas.microsoft.com/office/drawing/2014/main" id="{A946140E-EFA1-8AE1-8C9A-81E472852DD9}"/>
                </a:ext>
              </a:extLst>
            </p:cNvPr>
            <p:cNvSpPr txBox="1">
              <a:spLocks/>
            </p:cNvSpPr>
            <p:nvPr/>
          </p:nvSpPr>
          <p:spPr>
            <a:xfrm>
              <a:off x="6130468" y="3765486"/>
              <a:ext cx="592464" cy="430953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solidFill>
                    <a:schemeClr val="bg1"/>
                  </a:solidFill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ETAP IV:</a:t>
              </a:r>
            </a:p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solidFill>
                    <a:schemeClr val="bg1"/>
                  </a:solidFill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GO LIVE</a:t>
              </a:r>
              <a:endParaRPr lang="pl-PL" sz="1067" dirty="0">
                <a:solidFill>
                  <a:schemeClr val="bg1"/>
                </a:solidFill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8" name="Google Shape;152;p20">
              <a:extLst>
                <a:ext uri="{FF2B5EF4-FFF2-40B4-BE49-F238E27FC236}">
                  <a16:creationId xmlns:a16="http://schemas.microsoft.com/office/drawing/2014/main" id="{B38BD433-9ACA-61CC-9C7D-161FC3C66055}"/>
                </a:ext>
              </a:extLst>
            </p:cNvPr>
            <p:cNvSpPr txBox="1">
              <a:spLocks/>
            </p:cNvSpPr>
            <p:nvPr/>
          </p:nvSpPr>
          <p:spPr>
            <a:xfrm>
              <a:off x="3921885" y="3816764"/>
              <a:ext cx="1886129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ETAP II: BUDOWA SYSTEMU</a:t>
              </a:r>
              <a:endParaRPr lang="pl-PL" sz="1067" dirty="0"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39" name="Google Shape;152;p20">
              <a:extLst>
                <a:ext uri="{FF2B5EF4-FFF2-40B4-BE49-F238E27FC236}">
                  <a16:creationId xmlns:a16="http://schemas.microsoft.com/office/drawing/2014/main" id="{3C86D5C2-A58B-C5B3-1CC0-4FFF5BFD3E57}"/>
                </a:ext>
              </a:extLst>
            </p:cNvPr>
            <p:cNvSpPr txBox="1">
              <a:spLocks/>
            </p:cNvSpPr>
            <p:nvPr/>
          </p:nvSpPr>
          <p:spPr>
            <a:xfrm>
              <a:off x="3035586" y="3823838"/>
              <a:ext cx="592464" cy="307795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ctr" defTabSz="1219170">
                <a:lnSpc>
                  <a:spcPct val="100000"/>
                </a:lnSpc>
              </a:pPr>
              <a:r>
                <a:rPr lang="pl-PL" sz="1067" b="1" dirty="0">
                  <a:solidFill>
                    <a:schemeClr val="bg1"/>
                  </a:solidFill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ETAP I:</a:t>
              </a:r>
              <a:endParaRPr lang="pl-PL" sz="1067" dirty="0">
                <a:solidFill>
                  <a:schemeClr val="bg1"/>
                </a:solidFill>
                <a:latin typeface="Poppins SemiBold" panose="00000700000000000000" pitchFamily="50" charset="-18"/>
                <a:ea typeface="+mn-ea"/>
                <a:cs typeface="Poppins SemiBold" panose="00000700000000000000" pitchFamily="50" charset="-18"/>
              </a:endParaRPr>
            </a:p>
          </p:txBody>
        </p:sp>
        <p:sp>
          <p:nvSpPr>
            <p:cNvPr id="40" name="Google Shape;152;p20">
              <a:extLst>
                <a:ext uri="{FF2B5EF4-FFF2-40B4-BE49-F238E27FC236}">
                  <a16:creationId xmlns:a16="http://schemas.microsoft.com/office/drawing/2014/main" id="{1F2E8992-564B-CC8D-54DC-F78991CB4111}"/>
                </a:ext>
              </a:extLst>
            </p:cNvPr>
            <p:cNvSpPr txBox="1">
              <a:spLocks/>
            </p:cNvSpPr>
            <p:nvPr/>
          </p:nvSpPr>
          <p:spPr>
            <a:xfrm>
              <a:off x="895032" y="1271937"/>
              <a:ext cx="868650" cy="554112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24.06.2022</a:t>
              </a:r>
            </a:p>
            <a:p>
              <a:pPr defTabSz="1219170">
                <a:lnSpc>
                  <a:spcPct val="100000"/>
                </a:lnSpc>
              </a:pPr>
              <a:r>
                <a:rPr lang="pl-PL" sz="1067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PRZETARG</a:t>
              </a:r>
            </a:p>
            <a:p>
              <a:pPr defTabSz="1219170">
                <a:lnSpc>
                  <a:spcPct val="100000"/>
                </a:lnSpc>
              </a:pPr>
              <a:r>
                <a:rPr lang="pl-PL" sz="1067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NA SOPAB</a:t>
              </a:r>
            </a:p>
          </p:txBody>
        </p:sp>
        <p:sp>
          <p:nvSpPr>
            <p:cNvPr id="41" name="Google Shape;152;p20">
              <a:extLst>
                <a:ext uri="{FF2B5EF4-FFF2-40B4-BE49-F238E27FC236}">
                  <a16:creationId xmlns:a16="http://schemas.microsoft.com/office/drawing/2014/main" id="{FE073097-379D-6E58-12E3-F4B00423EC87}"/>
                </a:ext>
              </a:extLst>
            </p:cNvPr>
            <p:cNvSpPr txBox="1">
              <a:spLocks/>
            </p:cNvSpPr>
            <p:nvPr/>
          </p:nvSpPr>
          <p:spPr>
            <a:xfrm>
              <a:off x="905625" y="1659970"/>
              <a:ext cx="248849" cy="338477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333" b="1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1</a:t>
              </a:r>
              <a:endParaRPr lang="pl-PL" sz="1333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endParaRPr>
            </a:p>
          </p:txBody>
        </p:sp>
        <p:sp>
          <p:nvSpPr>
            <p:cNvPr id="42" name="Google Shape;152;p20">
              <a:extLst>
                <a:ext uri="{FF2B5EF4-FFF2-40B4-BE49-F238E27FC236}">
                  <a16:creationId xmlns:a16="http://schemas.microsoft.com/office/drawing/2014/main" id="{CE269BA4-98C0-709B-D6C1-90360824DEBD}"/>
                </a:ext>
              </a:extLst>
            </p:cNvPr>
            <p:cNvSpPr txBox="1">
              <a:spLocks/>
            </p:cNvSpPr>
            <p:nvPr/>
          </p:nvSpPr>
          <p:spPr>
            <a:xfrm>
              <a:off x="2948671" y="1659970"/>
              <a:ext cx="248849" cy="338477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333" b="1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2</a:t>
              </a:r>
              <a:endParaRPr lang="pl-PL" sz="1333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endParaRPr>
            </a:p>
          </p:txBody>
        </p:sp>
        <p:sp>
          <p:nvSpPr>
            <p:cNvPr id="43" name="Google Shape;152;p20">
              <a:extLst>
                <a:ext uri="{FF2B5EF4-FFF2-40B4-BE49-F238E27FC236}">
                  <a16:creationId xmlns:a16="http://schemas.microsoft.com/office/drawing/2014/main" id="{2143D583-92B3-05F0-C2F2-D02D046498F3}"/>
                </a:ext>
              </a:extLst>
            </p:cNvPr>
            <p:cNvSpPr txBox="1">
              <a:spLocks/>
            </p:cNvSpPr>
            <p:nvPr/>
          </p:nvSpPr>
          <p:spPr>
            <a:xfrm>
              <a:off x="3456975" y="1660162"/>
              <a:ext cx="248849" cy="338477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333" b="1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3</a:t>
              </a:r>
              <a:endParaRPr lang="pl-PL" sz="1333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endParaRPr>
            </a:p>
          </p:txBody>
        </p:sp>
        <p:sp>
          <p:nvSpPr>
            <p:cNvPr id="44" name="Google Shape;152;p20">
              <a:extLst>
                <a:ext uri="{FF2B5EF4-FFF2-40B4-BE49-F238E27FC236}">
                  <a16:creationId xmlns:a16="http://schemas.microsoft.com/office/drawing/2014/main" id="{43AFB3CE-C681-7491-097E-B58B635AC00F}"/>
                </a:ext>
              </a:extLst>
            </p:cNvPr>
            <p:cNvSpPr txBox="1">
              <a:spLocks/>
            </p:cNvSpPr>
            <p:nvPr/>
          </p:nvSpPr>
          <p:spPr>
            <a:xfrm>
              <a:off x="6018565" y="1656416"/>
              <a:ext cx="248849" cy="338477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333" b="1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4</a:t>
              </a:r>
              <a:endParaRPr lang="pl-PL" sz="1333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endParaRPr>
            </a:p>
          </p:txBody>
        </p:sp>
        <p:sp>
          <p:nvSpPr>
            <p:cNvPr id="45" name="Google Shape;152;p20">
              <a:extLst>
                <a:ext uri="{FF2B5EF4-FFF2-40B4-BE49-F238E27FC236}">
                  <a16:creationId xmlns:a16="http://schemas.microsoft.com/office/drawing/2014/main" id="{C499187B-A658-5B66-8A8F-B060B793CB70}"/>
                </a:ext>
              </a:extLst>
            </p:cNvPr>
            <p:cNvSpPr txBox="1">
              <a:spLocks/>
            </p:cNvSpPr>
            <p:nvPr/>
          </p:nvSpPr>
          <p:spPr>
            <a:xfrm>
              <a:off x="6530400" y="1657772"/>
              <a:ext cx="248849" cy="338477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333" b="1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5</a:t>
              </a:r>
              <a:endParaRPr lang="pl-PL" sz="1333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endParaRPr>
            </a:p>
          </p:txBody>
        </p:sp>
        <p:sp>
          <p:nvSpPr>
            <p:cNvPr id="46" name="Google Shape;152;p20">
              <a:extLst>
                <a:ext uri="{FF2B5EF4-FFF2-40B4-BE49-F238E27FC236}">
                  <a16:creationId xmlns:a16="http://schemas.microsoft.com/office/drawing/2014/main" id="{0BA80355-B30F-93CE-281E-A18B9FA05F73}"/>
                </a:ext>
              </a:extLst>
            </p:cNvPr>
            <p:cNvSpPr txBox="1">
              <a:spLocks/>
            </p:cNvSpPr>
            <p:nvPr/>
          </p:nvSpPr>
          <p:spPr>
            <a:xfrm>
              <a:off x="7988956" y="1656416"/>
              <a:ext cx="519868" cy="338477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333" b="1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6 i 7</a:t>
              </a:r>
              <a:endParaRPr lang="pl-PL" sz="1333" dirty="0">
                <a:latin typeface="Poppins" panose="00000500000000000000" pitchFamily="50" charset="-18"/>
                <a:ea typeface="+mn-ea"/>
                <a:cs typeface="Poppins" panose="00000500000000000000" pitchFamily="50" charset="-18"/>
              </a:endParaRPr>
            </a:p>
          </p:txBody>
        </p:sp>
        <p:sp>
          <p:nvSpPr>
            <p:cNvPr id="47" name="Google Shape;152;p20">
              <a:extLst>
                <a:ext uri="{FF2B5EF4-FFF2-40B4-BE49-F238E27FC236}">
                  <a16:creationId xmlns:a16="http://schemas.microsoft.com/office/drawing/2014/main" id="{1CCF00AD-FEF0-127B-B8E7-FB9056203919}"/>
                </a:ext>
              </a:extLst>
            </p:cNvPr>
            <p:cNvSpPr txBox="1">
              <a:spLocks/>
            </p:cNvSpPr>
            <p:nvPr/>
          </p:nvSpPr>
          <p:spPr>
            <a:xfrm>
              <a:off x="2032838" y="1271937"/>
              <a:ext cx="1176167" cy="554112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1.12.2022</a:t>
              </a:r>
            </a:p>
            <a:p>
              <a:pPr algn="r" defTabSz="1219170">
                <a:lnSpc>
                  <a:spcPct val="100000"/>
                </a:lnSpc>
              </a:pPr>
              <a:r>
                <a:rPr lang="pl-PL" sz="1067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PODPISANIE UMOWY Z WYKONAWCĄ</a:t>
              </a:r>
            </a:p>
          </p:txBody>
        </p:sp>
        <p:sp>
          <p:nvSpPr>
            <p:cNvPr id="48" name="Google Shape;152;p20">
              <a:extLst>
                <a:ext uri="{FF2B5EF4-FFF2-40B4-BE49-F238E27FC236}">
                  <a16:creationId xmlns:a16="http://schemas.microsoft.com/office/drawing/2014/main" id="{D5CA9A5F-B8CD-F561-4A5B-3BD4FAD754AF}"/>
                </a:ext>
              </a:extLst>
            </p:cNvPr>
            <p:cNvSpPr txBox="1">
              <a:spLocks/>
            </p:cNvSpPr>
            <p:nvPr/>
          </p:nvSpPr>
          <p:spPr>
            <a:xfrm>
              <a:off x="3453444" y="1272978"/>
              <a:ext cx="1319794" cy="554112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31.12.2022</a:t>
              </a:r>
            </a:p>
            <a:p>
              <a:pPr defTabSz="1219170">
                <a:lnSpc>
                  <a:spcPct val="100000"/>
                </a:lnSpc>
              </a:pPr>
              <a:r>
                <a:rPr lang="pl-PL" sz="1067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ODBIÓR ANALIZY PRZEDWDROŻENIOWEJ</a:t>
              </a:r>
            </a:p>
          </p:txBody>
        </p:sp>
        <p:sp>
          <p:nvSpPr>
            <p:cNvPr id="50" name="Google Shape;152;p20">
              <a:extLst>
                <a:ext uri="{FF2B5EF4-FFF2-40B4-BE49-F238E27FC236}">
                  <a16:creationId xmlns:a16="http://schemas.microsoft.com/office/drawing/2014/main" id="{1CD10980-9B8B-0541-B5E1-CC000D86DDF4}"/>
                </a:ext>
              </a:extLst>
            </p:cNvPr>
            <p:cNvSpPr txBox="1">
              <a:spLocks/>
            </p:cNvSpPr>
            <p:nvPr/>
          </p:nvSpPr>
          <p:spPr>
            <a:xfrm>
              <a:off x="6525402" y="1276264"/>
              <a:ext cx="747432" cy="430953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30.06.2023</a:t>
              </a:r>
            </a:p>
            <a:p>
              <a:pPr defTabSz="1219170">
                <a:lnSpc>
                  <a:spcPct val="100000"/>
                </a:lnSpc>
              </a:pPr>
              <a:r>
                <a:rPr lang="pl-PL" sz="1067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GO LIVE</a:t>
              </a:r>
            </a:p>
          </p:txBody>
        </p:sp>
        <p:sp>
          <p:nvSpPr>
            <p:cNvPr id="51" name="Google Shape;152;p20">
              <a:extLst>
                <a:ext uri="{FF2B5EF4-FFF2-40B4-BE49-F238E27FC236}">
                  <a16:creationId xmlns:a16="http://schemas.microsoft.com/office/drawing/2014/main" id="{55CC952E-099F-A754-B763-93B0F705AC9A}"/>
                </a:ext>
              </a:extLst>
            </p:cNvPr>
            <p:cNvSpPr txBox="1">
              <a:spLocks/>
            </p:cNvSpPr>
            <p:nvPr/>
          </p:nvSpPr>
          <p:spPr>
            <a:xfrm>
              <a:off x="7244787" y="1272685"/>
              <a:ext cx="1176167" cy="554112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b" anchorCtr="0">
              <a:spAutoFit/>
            </a:bodyPr>
            <a:lstStyle>
              <a:lvl1pPr lvl="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2pPr>
              <a:lvl3pPr lvl="2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3pPr>
              <a:lvl4pPr lvl="3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4pPr>
              <a:lvl5pPr lvl="4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5pPr>
              <a:lvl6pPr lvl="5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6pPr>
              <a:lvl7pPr lvl="6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7pPr>
              <a:lvl8pPr lvl="7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8pPr>
              <a:lvl9pPr lvl="8" rtl="0">
                <a:spcBef>
                  <a:spcPts val="0"/>
                </a:spcBef>
                <a:spcAft>
                  <a:spcPts val="0"/>
                </a:spcAft>
                <a:buSzPts val="3200"/>
                <a:buNone/>
                <a:defRPr/>
              </a:lvl9pPr>
            </a:lstStyle>
            <a:p>
              <a:pPr algn="r" defTabSz="1219170">
                <a:lnSpc>
                  <a:spcPct val="100000"/>
                </a:lnSpc>
              </a:pPr>
              <a:r>
                <a:rPr lang="pl-PL" sz="1067" b="1" dirty="0">
                  <a:latin typeface="Poppins SemiBold" panose="00000700000000000000" pitchFamily="50" charset="-18"/>
                  <a:ea typeface="+mn-ea"/>
                  <a:cs typeface="Poppins SemiBold" panose="00000700000000000000" pitchFamily="50" charset="-18"/>
                </a:rPr>
                <a:t>30.09.2023</a:t>
              </a:r>
            </a:p>
            <a:p>
              <a:pPr algn="r" defTabSz="1219170">
                <a:lnSpc>
                  <a:spcPct val="100000"/>
                </a:lnSpc>
              </a:pPr>
              <a:r>
                <a:rPr lang="pl-PL" sz="1067" dirty="0">
                  <a:latin typeface="Poppins" panose="00000500000000000000" pitchFamily="50" charset="-18"/>
                  <a:ea typeface="+mn-ea"/>
                  <a:cs typeface="Poppins" panose="00000500000000000000" pitchFamily="50" charset="-18"/>
                </a:rPr>
                <a:t>KONIEC SZKOLEŃ KONIEC PROMOCJI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94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rostokąt 1048">
            <a:extLst>
              <a:ext uri="{FF2B5EF4-FFF2-40B4-BE49-F238E27FC236}">
                <a16:creationId xmlns:a16="http://schemas.microsoft.com/office/drawing/2014/main" id="{41CF64B7-224B-4759-A79E-81A3D4640829}"/>
              </a:ext>
            </a:extLst>
          </p:cNvPr>
          <p:cNvSpPr/>
          <p:nvPr/>
        </p:nvSpPr>
        <p:spPr>
          <a:xfrm>
            <a:off x="551544" y="1171424"/>
            <a:ext cx="45160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OD </a:t>
            </a:r>
          </a:p>
          <a:p>
            <a:r>
              <a:rPr lang="pl-PL" sz="3300" b="1" dirty="0">
                <a:solidFill>
                  <a:srgbClr val="FFBD3C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30 CZERWCA 2023 r. </a:t>
            </a:r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ADMINISTRACJA BUDOWLANA LOGUJE SIĘ DO SOPAB</a:t>
            </a:r>
          </a:p>
        </p:txBody>
      </p:sp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C203D04-3992-E8D6-AD07-5B8AB2D6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7"/>
          <a:stretch/>
        </p:blipFill>
        <p:spPr>
          <a:xfrm>
            <a:off x="5067597" y="1171424"/>
            <a:ext cx="7124403" cy="51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E2C16-094F-817B-B1DC-DF7DA11BAD75}"/>
              </a:ext>
            </a:extLst>
          </p:cNvPr>
          <p:cNvSpPr/>
          <p:nvPr/>
        </p:nvSpPr>
        <p:spPr>
          <a:xfrm>
            <a:off x="0" y="2061029"/>
            <a:ext cx="12192000" cy="47969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9" name="Prostokąt 1048">
            <a:extLst>
              <a:ext uri="{FF2B5EF4-FFF2-40B4-BE49-F238E27FC236}">
                <a16:creationId xmlns:a16="http://schemas.microsoft.com/office/drawing/2014/main" id="{41CF64B7-224B-4759-A79E-81A3D4640829}"/>
              </a:ext>
            </a:extLst>
          </p:cNvPr>
          <p:cNvSpPr/>
          <p:nvPr/>
        </p:nvSpPr>
        <p:spPr>
          <a:xfrm>
            <a:off x="333081" y="338714"/>
            <a:ext cx="35124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WIDOK SYSTEMU SOPAB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183207-32B2-7739-4635-24F0D264B3B1}"/>
              </a:ext>
            </a:extLst>
          </p:cNvPr>
          <p:cNvSpPr/>
          <p:nvPr/>
        </p:nvSpPr>
        <p:spPr>
          <a:xfrm>
            <a:off x="1776934" y="1020886"/>
            <a:ext cx="6569530" cy="5837113"/>
          </a:xfrm>
          <a:custGeom>
            <a:avLst/>
            <a:gdLst>
              <a:gd name="connsiteX0" fmla="*/ 3284765 w 6569530"/>
              <a:gd name="connsiteY0" fmla="*/ 0 h 5837113"/>
              <a:gd name="connsiteX1" fmla="*/ 6569530 w 6569530"/>
              <a:gd name="connsiteY1" fmla="*/ 3292523 h 5837113"/>
              <a:gd name="connsiteX2" fmla="*/ 5374181 w 6569530"/>
              <a:gd name="connsiteY2" fmla="*/ 5833194 h 5837113"/>
              <a:gd name="connsiteX3" fmla="*/ 5368952 w 6569530"/>
              <a:gd name="connsiteY3" fmla="*/ 5837113 h 5837113"/>
              <a:gd name="connsiteX4" fmla="*/ 1200579 w 6569530"/>
              <a:gd name="connsiteY4" fmla="*/ 5837113 h 5837113"/>
              <a:gd name="connsiteX5" fmla="*/ 1195350 w 6569530"/>
              <a:gd name="connsiteY5" fmla="*/ 5833194 h 5837113"/>
              <a:gd name="connsiteX6" fmla="*/ 0 w 6569530"/>
              <a:gd name="connsiteY6" fmla="*/ 3292523 h 5837113"/>
              <a:gd name="connsiteX7" fmla="*/ 3284765 w 6569530"/>
              <a:gd name="connsiteY7" fmla="*/ 0 h 58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530" h="5837113">
                <a:moveTo>
                  <a:pt x="3284765" y="0"/>
                </a:moveTo>
                <a:cubicBezTo>
                  <a:pt x="5098891" y="0"/>
                  <a:pt x="6569530" y="1474113"/>
                  <a:pt x="6569530" y="3292523"/>
                </a:cubicBezTo>
                <a:cubicBezTo>
                  <a:pt x="6569530" y="4315379"/>
                  <a:pt x="6104211" y="5229297"/>
                  <a:pt x="5374181" y="5833194"/>
                </a:cubicBezTo>
                <a:lnTo>
                  <a:pt x="5368952" y="5837113"/>
                </a:lnTo>
                <a:lnTo>
                  <a:pt x="1200579" y="5837113"/>
                </a:lnTo>
                <a:lnTo>
                  <a:pt x="1195350" y="5833194"/>
                </a:lnTo>
                <a:cubicBezTo>
                  <a:pt x="465320" y="5229297"/>
                  <a:pt x="0" y="4315379"/>
                  <a:pt x="0" y="3292523"/>
                </a:cubicBezTo>
                <a:cubicBezTo>
                  <a:pt x="0" y="1474113"/>
                  <a:pt x="1470639" y="0"/>
                  <a:pt x="3284765" y="0"/>
                </a:cubicBezTo>
                <a:close/>
              </a:path>
            </a:pathLst>
          </a:cu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F538BE-BF23-531D-526D-8A116FCE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2" y="833860"/>
            <a:ext cx="8913267" cy="51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9">
            <a:extLst>
              <a:ext uri="{FF2B5EF4-FFF2-40B4-BE49-F238E27FC236}">
                <a16:creationId xmlns:a16="http://schemas.microsoft.com/office/drawing/2014/main" id="{1B1CDD68-7804-4F58-BA1C-F5CAEAAA7A8F}"/>
              </a:ext>
            </a:extLst>
          </p:cNvPr>
          <p:cNvSpPr/>
          <p:nvPr/>
        </p:nvSpPr>
        <p:spPr>
          <a:xfrm>
            <a:off x="2746890" y="249603"/>
            <a:ext cx="10029371" cy="1132114"/>
          </a:xfrm>
          <a:prstGeom prst="roundRect">
            <a:avLst>
              <a:gd name="adj" fmla="val 849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AAB30F5-936C-40D3-8EDD-68760D8973D7}"/>
              </a:ext>
            </a:extLst>
          </p:cNvPr>
          <p:cNvSpPr txBox="1"/>
          <p:nvPr/>
        </p:nvSpPr>
        <p:spPr>
          <a:xfrm>
            <a:off x="3822435" y="491496"/>
            <a:ext cx="81794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Transformacja cyfrowa budownictwa</a:t>
            </a: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AD7D5CCB-57C3-4E7D-BD80-537567D4DBE1}"/>
              </a:ext>
            </a:extLst>
          </p:cNvPr>
          <p:cNvSpPr/>
          <p:nvPr/>
        </p:nvSpPr>
        <p:spPr>
          <a:xfrm>
            <a:off x="6824093" y="3470865"/>
            <a:ext cx="828870" cy="12261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RWDZ +</a:t>
            </a:r>
          </a:p>
        </p:txBody>
      </p:sp>
      <p:sp>
        <p:nvSpPr>
          <p:cNvPr id="83" name="Prostokąt 82">
            <a:extLst>
              <a:ext uri="{FF2B5EF4-FFF2-40B4-BE49-F238E27FC236}">
                <a16:creationId xmlns:a16="http://schemas.microsoft.com/office/drawing/2014/main" id="{E715165B-56B5-4D10-9266-12A4C4B8F815}"/>
              </a:ext>
            </a:extLst>
          </p:cNvPr>
          <p:cNvSpPr/>
          <p:nvPr/>
        </p:nvSpPr>
        <p:spPr>
          <a:xfrm>
            <a:off x="398584" y="3440252"/>
            <a:ext cx="1699848" cy="1188212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e-Budownictwo 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A859E659-3B55-4ED9-93CA-2D3C39A0DA5A}"/>
              </a:ext>
            </a:extLst>
          </p:cNvPr>
          <p:cNvSpPr/>
          <p:nvPr/>
        </p:nvSpPr>
        <p:spPr>
          <a:xfrm>
            <a:off x="2262553" y="3457116"/>
            <a:ext cx="996462" cy="1179946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93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eCRUB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9328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Prostokąt 85">
            <a:extLst>
              <a:ext uri="{FF2B5EF4-FFF2-40B4-BE49-F238E27FC236}">
                <a16:creationId xmlns:a16="http://schemas.microsoft.com/office/drawing/2014/main" id="{8CBD4F76-6939-433E-971F-315D23331C02}"/>
              </a:ext>
            </a:extLst>
          </p:cNvPr>
          <p:cNvSpPr/>
          <p:nvPr/>
        </p:nvSpPr>
        <p:spPr>
          <a:xfrm>
            <a:off x="398581" y="6289868"/>
            <a:ext cx="1371603" cy="143729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CF1E0F9C-11A4-44BD-9346-FD6021CFABDA}"/>
              </a:ext>
            </a:extLst>
          </p:cNvPr>
          <p:cNvSpPr txBox="1"/>
          <p:nvPr/>
        </p:nvSpPr>
        <p:spPr>
          <a:xfrm>
            <a:off x="1735964" y="624689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Postęp prac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EF0493D1-5566-433F-889D-EBCBCFF2CF76}"/>
              </a:ext>
            </a:extLst>
          </p:cNvPr>
          <p:cNvGrpSpPr/>
          <p:nvPr/>
        </p:nvGrpSpPr>
        <p:grpSpPr>
          <a:xfrm>
            <a:off x="5635725" y="3472177"/>
            <a:ext cx="1041006" cy="1198492"/>
            <a:chOff x="3423133" y="3089031"/>
            <a:chExt cx="1502502" cy="1198492"/>
          </a:xfrm>
        </p:grpSpPr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C8FD080A-234C-4D57-8A36-466702AFADD5}"/>
                </a:ext>
              </a:extLst>
            </p:cNvPr>
            <p:cNvSpPr/>
            <p:nvPr/>
          </p:nvSpPr>
          <p:spPr>
            <a:xfrm>
              <a:off x="3423133" y="3089031"/>
              <a:ext cx="1502501" cy="1060938"/>
            </a:xfrm>
            <a:prstGeom prst="rect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CEEB</a:t>
              </a:r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CE85E500-8C41-4116-9C91-BA226BB300E2}"/>
                </a:ext>
              </a:extLst>
            </p:cNvPr>
            <p:cNvSpPr/>
            <p:nvPr/>
          </p:nvSpPr>
          <p:spPr>
            <a:xfrm>
              <a:off x="3423134" y="3910845"/>
              <a:ext cx="1502501" cy="376678"/>
            </a:xfrm>
            <a:prstGeom prst="rect">
              <a:avLst/>
            </a:prstGeom>
            <a:pattFill prst="pct20">
              <a:fgClr>
                <a:srgbClr val="4472C4"/>
              </a:fgClr>
              <a:bgClr>
                <a:sysClr val="window" lastClr="FFFFFF"/>
              </a:bgClr>
            </a:pattFill>
            <a:ln w="317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3" name="Prostokąt 92">
            <a:extLst>
              <a:ext uri="{FF2B5EF4-FFF2-40B4-BE49-F238E27FC236}">
                <a16:creationId xmlns:a16="http://schemas.microsoft.com/office/drawing/2014/main" id="{EA657289-F8A5-437A-9222-56CBFDEC3B7F}"/>
              </a:ext>
            </a:extLst>
          </p:cNvPr>
          <p:cNvSpPr/>
          <p:nvPr/>
        </p:nvSpPr>
        <p:spPr>
          <a:xfrm>
            <a:off x="3372332" y="3475530"/>
            <a:ext cx="996462" cy="1195139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63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93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EDB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15E3C91F-9651-41A2-B5FF-65375C9839C9}"/>
              </a:ext>
            </a:extLst>
          </p:cNvPr>
          <p:cNvGrpSpPr/>
          <p:nvPr/>
        </p:nvGrpSpPr>
        <p:grpSpPr>
          <a:xfrm>
            <a:off x="4489939" y="3492753"/>
            <a:ext cx="5439508" cy="1186764"/>
            <a:chOff x="6150695" y="3110919"/>
            <a:chExt cx="5260853" cy="1186764"/>
          </a:xfrm>
        </p:grpSpPr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B22D5F3-E058-4AB8-BC5A-41E472E7C3D9}"/>
                </a:ext>
              </a:extLst>
            </p:cNvPr>
            <p:cNvSpPr/>
            <p:nvPr/>
          </p:nvSpPr>
          <p:spPr>
            <a:xfrm>
              <a:off x="6150695" y="3110919"/>
              <a:ext cx="996462" cy="1186764"/>
            </a:xfrm>
            <a:prstGeom prst="rect">
              <a:avLst/>
            </a:prstGeom>
            <a:pattFill prst="pct20">
              <a:fgClr>
                <a:srgbClr val="4472C4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kern="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c-KOB/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kern="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RKO/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kern="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RKB</a:t>
              </a: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C001BEA3-3FF3-45D4-AD96-125A4F7620B6}"/>
                </a:ext>
              </a:extLst>
            </p:cNvPr>
            <p:cNvSpPr/>
            <p:nvPr/>
          </p:nvSpPr>
          <p:spPr>
            <a:xfrm rot="10800000" flipV="1">
              <a:off x="9440330" y="3758495"/>
              <a:ext cx="1971218" cy="520163"/>
            </a:xfrm>
            <a:prstGeom prst="rect">
              <a:avLst/>
            </a:prstGeom>
            <a:pattFill prst="pct20">
              <a:fgClr>
                <a:srgbClr val="4472C4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e-SNRWB</a:t>
              </a:r>
            </a:p>
          </p:txBody>
        </p:sp>
      </p:grpSp>
      <p:sp>
        <p:nvSpPr>
          <p:cNvPr id="98" name="Prostokąt 97">
            <a:extLst>
              <a:ext uri="{FF2B5EF4-FFF2-40B4-BE49-F238E27FC236}">
                <a16:creationId xmlns:a16="http://schemas.microsoft.com/office/drawing/2014/main" id="{8B836976-5112-4338-878C-1C9DDF96B88A}"/>
              </a:ext>
            </a:extLst>
          </p:cNvPr>
          <p:cNvSpPr/>
          <p:nvPr/>
        </p:nvSpPr>
        <p:spPr>
          <a:xfrm>
            <a:off x="239709" y="3278015"/>
            <a:ext cx="9978898" cy="1710050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e-Budownictwo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9" name="Prostokąt 98">
            <a:extLst>
              <a:ext uri="{FF2B5EF4-FFF2-40B4-BE49-F238E27FC236}">
                <a16:creationId xmlns:a16="http://schemas.microsoft.com/office/drawing/2014/main" id="{F73D3D3F-D805-4442-8F75-DC3F3F2712C7}"/>
              </a:ext>
            </a:extLst>
          </p:cNvPr>
          <p:cNvSpPr/>
          <p:nvPr/>
        </p:nvSpPr>
        <p:spPr>
          <a:xfrm>
            <a:off x="398583" y="5330115"/>
            <a:ext cx="5079970" cy="7440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Centralna Baza Danych</a:t>
            </a:r>
          </a:p>
        </p:txBody>
      </p:sp>
      <p:sp>
        <p:nvSpPr>
          <p:cNvPr id="100" name="Prostokąt 99">
            <a:extLst>
              <a:ext uri="{FF2B5EF4-FFF2-40B4-BE49-F238E27FC236}">
                <a16:creationId xmlns:a16="http://schemas.microsoft.com/office/drawing/2014/main" id="{0D6460E1-B481-4299-8541-3E4DD4B58D69}"/>
              </a:ext>
            </a:extLst>
          </p:cNvPr>
          <p:cNvSpPr/>
          <p:nvPr/>
        </p:nvSpPr>
        <p:spPr>
          <a:xfrm>
            <a:off x="6826055" y="3478018"/>
            <a:ext cx="835839" cy="1213034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RWDZ</a:t>
            </a:r>
          </a:p>
        </p:txBody>
      </p:sp>
      <p:sp>
        <p:nvSpPr>
          <p:cNvPr id="101" name="Prostokąt 100">
            <a:extLst>
              <a:ext uri="{FF2B5EF4-FFF2-40B4-BE49-F238E27FC236}">
                <a16:creationId xmlns:a16="http://schemas.microsoft.com/office/drawing/2014/main" id="{EC28B923-C4E2-4233-A048-AC67EB2E4A2D}"/>
              </a:ext>
            </a:extLst>
          </p:cNvPr>
          <p:cNvSpPr/>
          <p:nvPr/>
        </p:nvSpPr>
        <p:spPr>
          <a:xfrm>
            <a:off x="237747" y="4858617"/>
            <a:ext cx="9978898" cy="142380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Prostokąt 101">
            <a:extLst>
              <a:ext uri="{FF2B5EF4-FFF2-40B4-BE49-F238E27FC236}">
                <a16:creationId xmlns:a16="http://schemas.microsoft.com/office/drawing/2014/main" id="{32F6385A-F3BD-4B9F-875D-727E57A3FB99}"/>
              </a:ext>
            </a:extLst>
          </p:cNvPr>
          <p:cNvSpPr/>
          <p:nvPr/>
        </p:nvSpPr>
        <p:spPr>
          <a:xfrm>
            <a:off x="398582" y="1731103"/>
            <a:ext cx="1699848" cy="145619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INWESTORZY  </a:t>
            </a:r>
          </a:p>
        </p:txBody>
      </p:sp>
      <p:sp>
        <p:nvSpPr>
          <p:cNvPr id="103" name="Prostokąt 102">
            <a:extLst>
              <a:ext uri="{FF2B5EF4-FFF2-40B4-BE49-F238E27FC236}">
                <a16:creationId xmlns:a16="http://schemas.microsoft.com/office/drawing/2014/main" id="{42D90FA3-2697-46E7-9F9F-FE123E1EF725}"/>
              </a:ext>
            </a:extLst>
          </p:cNvPr>
          <p:cNvSpPr/>
          <p:nvPr/>
        </p:nvSpPr>
        <p:spPr>
          <a:xfrm>
            <a:off x="2284191" y="2964309"/>
            <a:ext cx="2641443" cy="240648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ORGANY AAB I NB</a:t>
            </a:r>
          </a:p>
        </p:txBody>
      </p:sp>
      <p:sp>
        <p:nvSpPr>
          <p:cNvPr id="104" name="Prostokąt 103">
            <a:extLst>
              <a:ext uri="{FF2B5EF4-FFF2-40B4-BE49-F238E27FC236}">
                <a16:creationId xmlns:a16="http://schemas.microsoft.com/office/drawing/2014/main" id="{3F49434F-21D8-4516-987E-D3104A9EBA8B}"/>
              </a:ext>
            </a:extLst>
          </p:cNvPr>
          <p:cNvSpPr/>
          <p:nvPr/>
        </p:nvSpPr>
        <p:spPr>
          <a:xfrm>
            <a:off x="10402648" y="4101042"/>
            <a:ext cx="1453663" cy="947853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Informacji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Przestrzennej</a:t>
            </a:r>
          </a:p>
        </p:txBody>
      </p:sp>
      <p:sp>
        <p:nvSpPr>
          <p:cNvPr id="105" name="Prostokąt 104">
            <a:extLst>
              <a:ext uri="{FF2B5EF4-FFF2-40B4-BE49-F238E27FC236}">
                <a16:creationId xmlns:a16="http://schemas.microsoft.com/office/drawing/2014/main" id="{061662F7-D1E8-4443-A8CE-86ADB11881AC}"/>
              </a:ext>
            </a:extLst>
          </p:cNvPr>
          <p:cNvSpPr/>
          <p:nvPr/>
        </p:nvSpPr>
        <p:spPr>
          <a:xfrm>
            <a:off x="4839819" y="2100334"/>
            <a:ext cx="1045165" cy="296260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rzeczoznawcy</a:t>
            </a:r>
          </a:p>
        </p:txBody>
      </p:sp>
      <p:sp>
        <p:nvSpPr>
          <p:cNvPr id="106" name="Prostokąt 105">
            <a:extLst>
              <a:ext uri="{FF2B5EF4-FFF2-40B4-BE49-F238E27FC236}">
                <a16:creationId xmlns:a16="http://schemas.microsoft.com/office/drawing/2014/main" id="{B6BC513E-1AA3-4C85-84CF-4395606FCCB1}"/>
              </a:ext>
            </a:extLst>
          </p:cNvPr>
          <p:cNvSpPr/>
          <p:nvPr/>
        </p:nvSpPr>
        <p:spPr>
          <a:xfrm>
            <a:off x="5040915" y="1731723"/>
            <a:ext cx="2720661" cy="256361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SĄDY</a:t>
            </a:r>
          </a:p>
        </p:txBody>
      </p:sp>
      <p:sp>
        <p:nvSpPr>
          <p:cNvPr id="107" name="Prostokąt 106">
            <a:extLst>
              <a:ext uri="{FF2B5EF4-FFF2-40B4-BE49-F238E27FC236}">
                <a16:creationId xmlns:a16="http://schemas.microsoft.com/office/drawing/2014/main" id="{96BCCCAC-09D7-48F1-A59F-859B3B9294AD}"/>
              </a:ext>
            </a:extLst>
          </p:cNvPr>
          <p:cNvSpPr/>
          <p:nvPr/>
        </p:nvSpPr>
        <p:spPr>
          <a:xfrm>
            <a:off x="7917325" y="1731103"/>
            <a:ext cx="2199682" cy="268655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i KAS</a:t>
            </a:r>
          </a:p>
        </p:txBody>
      </p:sp>
      <p:sp>
        <p:nvSpPr>
          <p:cNvPr id="108" name="Prostokąt 107">
            <a:extLst>
              <a:ext uri="{FF2B5EF4-FFF2-40B4-BE49-F238E27FC236}">
                <a16:creationId xmlns:a16="http://schemas.microsoft.com/office/drawing/2014/main" id="{2D605BED-BCD8-469E-B529-3589CE4FCF60}"/>
              </a:ext>
            </a:extLst>
          </p:cNvPr>
          <p:cNvSpPr/>
          <p:nvPr/>
        </p:nvSpPr>
        <p:spPr>
          <a:xfrm>
            <a:off x="7485327" y="2086160"/>
            <a:ext cx="2702017" cy="957147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ORGANY OPINIODAWCZE I INNE INSTYTUCJE</a:t>
            </a:r>
            <a:b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PIIB, IARP,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RDOŚ, WKZ, PSP i in. 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Prostokąt 108">
            <a:extLst>
              <a:ext uri="{FF2B5EF4-FFF2-40B4-BE49-F238E27FC236}">
                <a16:creationId xmlns:a16="http://schemas.microsoft.com/office/drawing/2014/main" id="{5C65815A-689A-402C-BABA-BB569FFC0BB6}"/>
              </a:ext>
            </a:extLst>
          </p:cNvPr>
          <p:cNvSpPr/>
          <p:nvPr/>
        </p:nvSpPr>
        <p:spPr>
          <a:xfrm>
            <a:off x="2213853" y="1733882"/>
            <a:ext cx="2590797" cy="1151047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właściwy ds. architektury, budownictwa, planowania przestrzennego i mieszkalnictwa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środowiska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spraw wewnętrznych, </a:t>
            </a:r>
            <a:b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finansów publicznych </a:t>
            </a:r>
            <a:b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energii </a:t>
            </a:r>
          </a:p>
        </p:txBody>
      </p:sp>
      <p:sp>
        <p:nvSpPr>
          <p:cNvPr id="110" name="Prostokąt 109">
            <a:extLst>
              <a:ext uri="{FF2B5EF4-FFF2-40B4-BE49-F238E27FC236}">
                <a16:creationId xmlns:a16="http://schemas.microsoft.com/office/drawing/2014/main" id="{0BAA3B94-B2FC-4EEB-8B68-B698AB53B3FB}"/>
              </a:ext>
            </a:extLst>
          </p:cNvPr>
          <p:cNvSpPr/>
          <p:nvPr/>
        </p:nvSpPr>
        <p:spPr>
          <a:xfrm>
            <a:off x="394663" y="5946633"/>
            <a:ext cx="5044110" cy="131364"/>
          </a:xfrm>
          <a:prstGeom prst="rect">
            <a:avLst/>
          </a:prstGeom>
          <a:pattFill prst="pct20">
            <a:fgClr>
              <a:srgbClr val="4472C4"/>
            </a:fgClr>
            <a:bgClr>
              <a:sysClr val="window" lastClr="FFFFFF"/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Prostokąt 112">
            <a:extLst>
              <a:ext uri="{FF2B5EF4-FFF2-40B4-BE49-F238E27FC236}">
                <a16:creationId xmlns:a16="http://schemas.microsoft.com/office/drawing/2014/main" id="{E90FCCE7-3DCB-4F07-A2CB-DC897895075A}"/>
              </a:ext>
            </a:extLst>
          </p:cNvPr>
          <p:cNvSpPr/>
          <p:nvPr/>
        </p:nvSpPr>
        <p:spPr>
          <a:xfrm>
            <a:off x="10290202" y="1716807"/>
            <a:ext cx="1560186" cy="109399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OBYWATELE</a:t>
            </a:r>
          </a:p>
        </p:txBody>
      </p:sp>
      <p:cxnSp>
        <p:nvCxnSpPr>
          <p:cNvPr id="114" name="Łącznik prosty ze strzałką 113">
            <a:extLst>
              <a:ext uri="{FF2B5EF4-FFF2-40B4-BE49-F238E27FC236}">
                <a16:creationId xmlns:a16="http://schemas.microsoft.com/office/drawing/2014/main" id="{FAE93DEA-460F-46B1-A35D-B9D4D3E84130}"/>
              </a:ext>
            </a:extLst>
          </p:cNvPr>
          <p:cNvCxnSpPr/>
          <p:nvPr/>
        </p:nvCxnSpPr>
        <p:spPr>
          <a:xfrm>
            <a:off x="1073630" y="3181251"/>
            <a:ext cx="0" cy="28076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" name="Łącznik prosty ze strzałką 114">
            <a:extLst>
              <a:ext uri="{FF2B5EF4-FFF2-40B4-BE49-F238E27FC236}">
                <a16:creationId xmlns:a16="http://schemas.microsoft.com/office/drawing/2014/main" id="{404AA172-1A91-4AC9-9081-0594A375DFF5}"/>
              </a:ext>
            </a:extLst>
          </p:cNvPr>
          <p:cNvCxnSpPr/>
          <p:nvPr/>
        </p:nvCxnSpPr>
        <p:spPr>
          <a:xfrm flipV="1">
            <a:off x="1490870" y="3179997"/>
            <a:ext cx="0" cy="28515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6" name="Łącznik prosty ze strzałką 115">
            <a:extLst>
              <a:ext uri="{FF2B5EF4-FFF2-40B4-BE49-F238E27FC236}">
                <a16:creationId xmlns:a16="http://schemas.microsoft.com/office/drawing/2014/main" id="{6ADB13E8-8C62-47E1-82D1-9499C30E8730}"/>
              </a:ext>
            </a:extLst>
          </p:cNvPr>
          <p:cNvCxnSpPr>
            <a:cxnSpLocks/>
          </p:cNvCxnSpPr>
          <p:nvPr/>
        </p:nvCxnSpPr>
        <p:spPr>
          <a:xfrm>
            <a:off x="924339" y="4605659"/>
            <a:ext cx="0" cy="72445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Łącznik prosty ze strzałką 116">
            <a:extLst>
              <a:ext uri="{FF2B5EF4-FFF2-40B4-BE49-F238E27FC236}">
                <a16:creationId xmlns:a16="http://schemas.microsoft.com/office/drawing/2014/main" id="{3C502BF5-C5D8-4BEF-8C94-97AFB1AEBCF7}"/>
              </a:ext>
            </a:extLst>
          </p:cNvPr>
          <p:cNvCxnSpPr>
            <a:cxnSpLocks/>
            <a:stCxn id="84" idx="2"/>
          </p:cNvCxnSpPr>
          <p:nvPr/>
        </p:nvCxnSpPr>
        <p:spPr>
          <a:xfrm flipH="1">
            <a:off x="2757198" y="4637062"/>
            <a:ext cx="3586" cy="70165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8" name="Łącznik prosty ze strzałką 117">
            <a:extLst>
              <a:ext uri="{FF2B5EF4-FFF2-40B4-BE49-F238E27FC236}">
                <a16:creationId xmlns:a16="http://schemas.microsoft.com/office/drawing/2014/main" id="{E0D67991-67ED-4A92-B200-1D38320B3878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3870563" y="4670669"/>
            <a:ext cx="0" cy="65944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Łącznik prosty 118">
            <a:extLst>
              <a:ext uri="{FF2B5EF4-FFF2-40B4-BE49-F238E27FC236}">
                <a16:creationId xmlns:a16="http://schemas.microsoft.com/office/drawing/2014/main" id="{631B59AD-8C9F-480F-93DB-B3A052F4A7A9}"/>
              </a:ext>
            </a:extLst>
          </p:cNvPr>
          <p:cNvCxnSpPr/>
          <p:nvPr/>
        </p:nvCxnSpPr>
        <p:spPr>
          <a:xfrm>
            <a:off x="2098430" y="4101042"/>
            <a:ext cx="164122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84555706-6B36-4641-B45C-5152E42107FF}"/>
              </a:ext>
            </a:extLst>
          </p:cNvPr>
          <p:cNvCxnSpPr/>
          <p:nvPr/>
        </p:nvCxnSpPr>
        <p:spPr>
          <a:xfrm>
            <a:off x="3259014" y="4079498"/>
            <a:ext cx="113318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1" name="Łącznik prosty 120">
            <a:extLst>
              <a:ext uri="{FF2B5EF4-FFF2-40B4-BE49-F238E27FC236}">
                <a16:creationId xmlns:a16="http://schemas.microsoft.com/office/drawing/2014/main" id="{AB9148C4-DDB3-440D-A394-4BBC10677B38}"/>
              </a:ext>
            </a:extLst>
          </p:cNvPr>
          <p:cNvCxnSpPr/>
          <p:nvPr/>
        </p:nvCxnSpPr>
        <p:spPr>
          <a:xfrm>
            <a:off x="4368794" y="4101042"/>
            <a:ext cx="121145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2" name="Łącznik prosty 121">
            <a:extLst>
              <a:ext uri="{FF2B5EF4-FFF2-40B4-BE49-F238E27FC236}">
                <a16:creationId xmlns:a16="http://schemas.microsoft.com/office/drawing/2014/main" id="{80DB1B3F-2E25-4548-AEE4-801901AC41E5}"/>
              </a:ext>
            </a:extLst>
          </p:cNvPr>
          <p:cNvCxnSpPr>
            <a:cxnSpLocks/>
          </p:cNvCxnSpPr>
          <p:nvPr/>
        </p:nvCxnSpPr>
        <p:spPr>
          <a:xfrm flipH="1">
            <a:off x="129209" y="5700676"/>
            <a:ext cx="229465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3" name="Łącznik prosty 122">
            <a:extLst>
              <a:ext uri="{FF2B5EF4-FFF2-40B4-BE49-F238E27FC236}">
                <a16:creationId xmlns:a16="http://schemas.microsoft.com/office/drawing/2014/main" id="{FFA7A15A-D488-4C67-AC90-CAEB1A747FA4}"/>
              </a:ext>
            </a:extLst>
          </p:cNvPr>
          <p:cNvCxnSpPr>
            <a:cxnSpLocks/>
          </p:cNvCxnSpPr>
          <p:nvPr/>
        </p:nvCxnSpPr>
        <p:spPr>
          <a:xfrm flipV="1">
            <a:off x="129209" y="1596467"/>
            <a:ext cx="0" cy="4108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4" name="Łącznik prosty ze strzałką 123">
            <a:extLst>
              <a:ext uri="{FF2B5EF4-FFF2-40B4-BE49-F238E27FC236}">
                <a16:creationId xmlns:a16="http://schemas.microsoft.com/office/drawing/2014/main" id="{84ECF1A9-7847-43BB-84D0-6C76C040F8C7}"/>
              </a:ext>
            </a:extLst>
          </p:cNvPr>
          <p:cNvCxnSpPr>
            <a:cxnSpLocks/>
          </p:cNvCxnSpPr>
          <p:nvPr/>
        </p:nvCxnSpPr>
        <p:spPr>
          <a:xfrm>
            <a:off x="3315673" y="1567891"/>
            <a:ext cx="0" cy="16321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Łącznik prosty ze strzałką 124">
            <a:extLst>
              <a:ext uri="{FF2B5EF4-FFF2-40B4-BE49-F238E27FC236}">
                <a16:creationId xmlns:a16="http://schemas.microsoft.com/office/drawing/2014/main" id="{203E5F88-2AF9-4081-98B8-613FCFC576EE}"/>
              </a:ext>
            </a:extLst>
          </p:cNvPr>
          <p:cNvCxnSpPr>
            <a:cxnSpLocks/>
          </p:cNvCxnSpPr>
          <p:nvPr/>
        </p:nvCxnSpPr>
        <p:spPr>
          <a:xfrm>
            <a:off x="5892429" y="1567891"/>
            <a:ext cx="0" cy="16321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6" name="Łącznik prosty ze strzałką 125">
            <a:extLst>
              <a:ext uri="{FF2B5EF4-FFF2-40B4-BE49-F238E27FC236}">
                <a16:creationId xmlns:a16="http://schemas.microsoft.com/office/drawing/2014/main" id="{9D9CAF8C-8545-41F0-9E43-CA8B9D3B1F44}"/>
              </a:ext>
            </a:extLst>
          </p:cNvPr>
          <p:cNvCxnSpPr/>
          <p:nvPr/>
        </p:nvCxnSpPr>
        <p:spPr>
          <a:xfrm>
            <a:off x="8637104" y="1567891"/>
            <a:ext cx="0" cy="16321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Łącznik prosty ze strzałką 126">
            <a:extLst>
              <a:ext uri="{FF2B5EF4-FFF2-40B4-BE49-F238E27FC236}">
                <a16:creationId xmlns:a16="http://schemas.microsoft.com/office/drawing/2014/main" id="{336E6EB6-22F0-4377-8461-726B049F7C46}"/>
              </a:ext>
            </a:extLst>
          </p:cNvPr>
          <p:cNvCxnSpPr>
            <a:cxnSpLocks/>
          </p:cNvCxnSpPr>
          <p:nvPr/>
        </p:nvCxnSpPr>
        <p:spPr>
          <a:xfrm>
            <a:off x="7902218" y="4994883"/>
            <a:ext cx="0" cy="33523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8" name="Łącznik prosty ze strzałką 127">
            <a:extLst>
              <a:ext uri="{FF2B5EF4-FFF2-40B4-BE49-F238E27FC236}">
                <a16:creationId xmlns:a16="http://schemas.microsoft.com/office/drawing/2014/main" id="{31B4FE03-9894-4832-97BF-AA52E0CB99DC}"/>
              </a:ext>
            </a:extLst>
          </p:cNvPr>
          <p:cNvCxnSpPr>
            <a:cxnSpLocks/>
          </p:cNvCxnSpPr>
          <p:nvPr/>
        </p:nvCxnSpPr>
        <p:spPr>
          <a:xfrm flipV="1">
            <a:off x="8765996" y="5004691"/>
            <a:ext cx="0" cy="14202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Łącznik prosty ze strzałką 128">
            <a:extLst>
              <a:ext uri="{FF2B5EF4-FFF2-40B4-BE49-F238E27FC236}">
                <a16:creationId xmlns:a16="http://schemas.microsoft.com/office/drawing/2014/main" id="{55C44ED5-C15E-411B-B0B8-2DA0CE201E69}"/>
              </a:ext>
            </a:extLst>
          </p:cNvPr>
          <p:cNvCxnSpPr>
            <a:cxnSpLocks/>
          </p:cNvCxnSpPr>
          <p:nvPr/>
        </p:nvCxnSpPr>
        <p:spPr>
          <a:xfrm>
            <a:off x="10216645" y="3801987"/>
            <a:ext cx="253515" cy="4350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0" name="Łącznik prosty ze strzałką 129">
            <a:extLst>
              <a:ext uri="{FF2B5EF4-FFF2-40B4-BE49-F238E27FC236}">
                <a16:creationId xmlns:a16="http://schemas.microsoft.com/office/drawing/2014/main" id="{266CC094-A831-437F-93E3-328768B92F58}"/>
              </a:ext>
            </a:extLst>
          </p:cNvPr>
          <p:cNvCxnSpPr>
            <a:cxnSpLocks/>
          </p:cNvCxnSpPr>
          <p:nvPr/>
        </p:nvCxnSpPr>
        <p:spPr>
          <a:xfrm flipV="1">
            <a:off x="5301153" y="2396595"/>
            <a:ext cx="0" cy="87460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1" name="Łącznik prosty ze strzałką 130">
            <a:extLst>
              <a:ext uri="{FF2B5EF4-FFF2-40B4-BE49-F238E27FC236}">
                <a16:creationId xmlns:a16="http://schemas.microsoft.com/office/drawing/2014/main" id="{5E35307C-700E-4B39-B764-8FED9BD8B981}"/>
              </a:ext>
            </a:extLst>
          </p:cNvPr>
          <p:cNvCxnSpPr>
            <a:cxnSpLocks/>
          </p:cNvCxnSpPr>
          <p:nvPr/>
        </p:nvCxnSpPr>
        <p:spPr>
          <a:xfrm flipV="1">
            <a:off x="8910215" y="3043310"/>
            <a:ext cx="0" cy="23470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2" name="Łącznik prosty ze strzałką 131">
            <a:extLst>
              <a:ext uri="{FF2B5EF4-FFF2-40B4-BE49-F238E27FC236}">
                <a16:creationId xmlns:a16="http://schemas.microsoft.com/office/drawing/2014/main" id="{5EA68C52-06E7-4519-9221-D7B7826B6F1A}"/>
              </a:ext>
            </a:extLst>
          </p:cNvPr>
          <p:cNvCxnSpPr>
            <a:cxnSpLocks/>
          </p:cNvCxnSpPr>
          <p:nvPr/>
        </p:nvCxnSpPr>
        <p:spPr>
          <a:xfrm flipV="1">
            <a:off x="11303752" y="2852502"/>
            <a:ext cx="1" cy="6095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3" name="Łącznik prosty 132">
            <a:extLst>
              <a:ext uri="{FF2B5EF4-FFF2-40B4-BE49-F238E27FC236}">
                <a16:creationId xmlns:a16="http://schemas.microsoft.com/office/drawing/2014/main" id="{85BC9D47-701E-4A1D-9684-2B49843EBC35}"/>
              </a:ext>
            </a:extLst>
          </p:cNvPr>
          <p:cNvCxnSpPr>
            <a:cxnSpLocks/>
          </p:cNvCxnSpPr>
          <p:nvPr/>
        </p:nvCxnSpPr>
        <p:spPr>
          <a:xfrm>
            <a:off x="4804650" y="2539717"/>
            <a:ext cx="953420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Łącznik prosty 133">
            <a:extLst>
              <a:ext uri="{FF2B5EF4-FFF2-40B4-BE49-F238E27FC236}">
                <a16:creationId xmlns:a16="http://schemas.microsoft.com/office/drawing/2014/main" id="{A97847B9-F569-4734-96C9-6CCC91A3F763}"/>
              </a:ext>
            </a:extLst>
          </p:cNvPr>
          <p:cNvCxnSpPr/>
          <p:nvPr/>
        </p:nvCxnSpPr>
        <p:spPr>
          <a:xfrm>
            <a:off x="5748369" y="2539717"/>
            <a:ext cx="0" cy="93114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5" name="Prostokąt 134">
            <a:extLst>
              <a:ext uri="{FF2B5EF4-FFF2-40B4-BE49-F238E27FC236}">
                <a16:creationId xmlns:a16="http://schemas.microsoft.com/office/drawing/2014/main" id="{BF8A935D-1C5E-4811-BA34-27FA3371F880}"/>
              </a:ext>
            </a:extLst>
          </p:cNvPr>
          <p:cNvSpPr/>
          <p:nvPr/>
        </p:nvSpPr>
        <p:spPr>
          <a:xfrm>
            <a:off x="5931711" y="2086159"/>
            <a:ext cx="1438335" cy="1035769"/>
          </a:xfrm>
          <a:prstGeom prst="rect">
            <a:avLst/>
          </a:prstGeom>
          <a:solidFill>
            <a:sysClr val="window" lastClr="FFFFFF"/>
          </a:solidFill>
          <a:ln w="22225" cap="flat" cmpd="sng" algn="ctr">
            <a:solidFill>
              <a:srgbClr val="4472C4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ORGANY SAMORZĄDU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TERYTORIALNEGO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(WÓJT, BURMISTRZ,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PREZYDENT i in.)</a:t>
            </a:r>
          </a:p>
        </p:txBody>
      </p:sp>
      <p:cxnSp>
        <p:nvCxnSpPr>
          <p:cNvPr id="136" name="Łącznik prosty ze strzałką 135">
            <a:extLst>
              <a:ext uri="{FF2B5EF4-FFF2-40B4-BE49-F238E27FC236}">
                <a16:creationId xmlns:a16="http://schemas.microsoft.com/office/drawing/2014/main" id="{D0372852-C34B-4D02-B882-5894F9A07BCA}"/>
              </a:ext>
            </a:extLst>
          </p:cNvPr>
          <p:cNvCxnSpPr>
            <a:cxnSpLocks/>
          </p:cNvCxnSpPr>
          <p:nvPr/>
        </p:nvCxnSpPr>
        <p:spPr>
          <a:xfrm flipV="1">
            <a:off x="6096000" y="3121929"/>
            <a:ext cx="0" cy="15608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7" name="Łącznik prosty 136">
            <a:extLst>
              <a:ext uri="{FF2B5EF4-FFF2-40B4-BE49-F238E27FC236}">
                <a16:creationId xmlns:a16="http://schemas.microsoft.com/office/drawing/2014/main" id="{485E681B-A038-4AD7-A641-7CD728079EFB}"/>
              </a:ext>
            </a:extLst>
          </p:cNvPr>
          <p:cNvCxnSpPr/>
          <p:nvPr/>
        </p:nvCxnSpPr>
        <p:spPr>
          <a:xfrm>
            <a:off x="10773508" y="2804862"/>
            <a:ext cx="0" cy="4058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8" name="Łącznik prosty 137">
            <a:extLst>
              <a:ext uri="{FF2B5EF4-FFF2-40B4-BE49-F238E27FC236}">
                <a16:creationId xmlns:a16="http://schemas.microsoft.com/office/drawing/2014/main" id="{BEC76DC4-66AE-4D85-B8EE-97F14FEC9F73}"/>
              </a:ext>
            </a:extLst>
          </p:cNvPr>
          <p:cNvCxnSpPr>
            <a:cxnSpLocks/>
          </p:cNvCxnSpPr>
          <p:nvPr/>
        </p:nvCxnSpPr>
        <p:spPr>
          <a:xfrm flipH="1">
            <a:off x="6524625" y="3204957"/>
            <a:ext cx="4248883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Łącznik prosty ze strzałką 138">
            <a:extLst>
              <a:ext uri="{FF2B5EF4-FFF2-40B4-BE49-F238E27FC236}">
                <a16:creationId xmlns:a16="http://schemas.microsoft.com/office/drawing/2014/main" id="{6E6E7577-C3A7-4F55-A135-CFA2C76B9432}"/>
              </a:ext>
            </a:extLst>
          </p:cNvPr>
          <p:cNvCxnSpPr/>
          <p:nvPr/>
        </p:nvCxnSpPr>
        <p:spPr>
          <a:xfrm>
            <a:off x="6524625" y="3204957"/>
            <a:ext cx="0" cy="25706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0" name="Łącznik prosty ze strzałką 139">
            <a:extLst>
              <a:ext uri="{FF2B5EF4-FFF2-40B4-BE49-F238E27FC236}">
                <a16:creationId xmlns:a16="http://schemas.microsoft.com/office/drawing/2014/main" id="{2A034F8B-3FE8-47EC-A857-9E3ECB0501F3}"/>
              </a:ext>
            </a:extLst>
          </p:cNvPr>
          <p:cNvCxnSpPr>
            <a:cxnSpLocks/>
          </p:cNvCxnSpPr>
          <p:nvPr/>
        </p:nvCxnSpPr>
        <p:spPr>
          <a:xfrm flipV="1">
            <a:off x="1316135" y="4644777"/>
            <a:ext cx="1963" cy="67564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1" name="Łącznik prosty 140">
            <a:extLst>
              <a:ext uri="{FF2B5EF4-FFF2-40B4-BE49-F238E27FC236}">
                <a16:creationId xmlns:a16="http://schemas.microsoft.com/office/drawing/2014/main" id="{A668A659-D5E6-4E96-8F08-95E9FC9093BF}"/>
              </a:ext>
            </a:extLst>
          </p:cNvPr>
          <p:cNvCxnSpPr/>
          <p:nvPr/>
        </p:nvCxnSpPr>
        <p:spPr>
          <a:xfrm>
            <a:off x="8765996" y="5146715"/>
            <a:ext cx="88600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8FE6DE16-CE40-4401-80A3-32463197F122}"/>
              </a:ext>
            </a:extLst>
          </p:cNvPr>
          <p:cNvCxnSpPr/>
          <p:nvPr/>
        </p:nvCxnSpPr>
        <p:spPr>
          <a:xfrm>
            <a:off x="9652000" y="5146715"/>
            <a:ext cx="0" cy="18340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3" name="Łącznik prosty ze strzałką 142">
            <a:extLst>
              <a:ext uri="{FF2B5EF4-FFF2-40B4-BE49-F238E27FC236}">
                <a16:creationId xmlns:a16="http://schemas.microsoft.com/office/drawing/2014/main" id="{F3C4657A-4B97-419B-BF4B-B5312048B849}"/>
              </a:ext>
            </a:extLst>
          </p:cNvPr>
          <p:cNvCxnSpPr>
            <a:cxnSpLocks/>
          </p:cNvCxnSpPr>
          <p:nvPr/>
        </p:nvCxnSpPr>
        <p:spPr>
          <a:xfrm>
            <a:off x="4855304" y="4696979"/>
            <a:ext cx="0" cy="65944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4" name="Łącznik prosty 143">
            <a:extLst>
              <a:ext uri="{FF2B5EF4-FFF2-40B4-BE49-F238E27FC236}">
                <a16:creationId xmlns:a16="http://schemas.microsoft.com/office/drawing/2014/main" id="{4116932D-ADC8-4389-BD4C-934417F230C0}"/>
              </a:ext>
            </a:extLst>
          </p:cNvPr>
          <p:cNvCxnSpPr/>
          <p:nvPr/>
        </p:nvCxnSpPr>
        <p:spPr>
          <a:xfrm>
            <a:off x="2874101" y="3204957"/>
            <a:ext cx="0" cy="7305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6" name="Prostokąt 145">
            <a:extLst>
              <a:ext uri="{FF2B5EF4-FFF2-40B4-BE49-F238E27FC236}">
                <a16:creationId xmlns:a16="http://schemas.microsoft.com/office/drawing/2014/main" id="{B435533A-FB4A-49B1-9812-055003FD18B9}"/>
              </a:ext>
            </a:extLst>
          </p:cNvPr>
          <p:cNvSpPr/>
          <p:nvPr/>
        </p:nvSpPr>
        <p:spPr>
          <a:xfrm>
            <a:off x="10470160" y="3457527"/>
            <a:ext cx="1318638" cy="516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E-DORĘCZENIA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ePUAP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7" name="Łącznik prosty ze strzałką 146">
            <a:extLst>
              <a:ext uri="{FF2B5EF4-FFF2-40B4-BE49-F238E27FC236}">
                <a16:creationId xmlns:a16="http://schemas.microsoft.com/office/drawing/2014/main" id="{082905F8-8963-423C-AB00-37A50E53778D}"/>
              </a:ext>
            </a:extLst>
          </p:cNvPr>
          <p:cNvCxnSpPr>
            <a:cxnSpLocks/>
            <a:stCxn id="146" idx="1"/>
          </p:cNvCxnSpPr>
          <p:nvPr/>
        </p:nvCxnSpPr>
        <p:spPr>
          <a:xfrm flipH="1" flipV="1">
            <a:off x="10223808" y="3638301"/>
            <a:ext cx="246352" cy="7768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8" name="Łącznik prosty ze strzałką 147">
            <a:extLst>
              <a:ext uri="{FF2B5EF4-FFF2-40B4-BE49-F238E27FC236}">
                <a16:creationId xmlns:a16="http://schemas.microsoft.com/office/drawing/2014/main" id="{0BD9166F-968D-48D8-B18E-440FA7F92BCF}"/>
              </a:ext>
            </a:extLst>
          </p:cNvPr>
          <p:cNvCxnSpPr>
            <a:cxnSpLocks/>
          </p:cNvCxnSpPr>
          <p:nvPr/>
        </p:nvCxnSpPr>
        <p:spPr>
          <a:xfrm flipV="1">
            <a:off x="11292852" y="5018179"/>
            <a:ext cx="0" cy="28864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9" name="Prostokąt 148">
            <a:extLst>
              <a:ext uri="{FF2B5EF4-FFF2-40B4-BE49-F238E27FC236}">
                <a16:creationId xmlns:a16="http://schemas.microsoft.com/office/drawing/2014/main" id="{57A07D62-C024-4878-9F1F-D5099F5B1C2F}"/>
              </a:ext>
            </a:extLst>
          </p:cNvPr>
          <p:cNvSpPr/>
          <p:nvPr/>
        </p:nvSpPr>
        <p:spPr>
          <a:xfrm>
            <a:off x="6078429" y="5357087"/>
            <a:ext cx="2455972" cy="7440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Lokalne systemy dziedzinowe IT</a:t>
            </a:r>
            <a:endParaRPr kumimoji="0" lang="pl-PL" sz="105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Prostokąt 149">
            <a:extLst>
              <a:ext uri="{FF2B5EF4-FFF2-40B4-BE49-F238E27FC236}">
                <a16:creationId xmlns:a16="http://schemas.microsoft.com/office/drawing/2014/main" id="{524E1DCE-0F3B-453A-AE7C-D96B6FA98802}"/>
              </a:ext>
            </a:extLst>
          </p:cNvPr>
          <p:cNvSpPr/>
          <p:nvPr/>
        </p:nvSpPr>
        <p:spPr>
          <a:xfrm>
            <a:off x="9048796" y="5320422"/>
            <a:ext cx="2744615" cy="806747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SOPAB</a:t>
            </a:r>
          </a:p>
        </p:txBody>
      </p:sp>
      <p:cxnSp>
        <p:nvCxnSpPr>
          <p:cNvPr id="151" name="Łącznik prosty 150">
            <a:extLst>
              <a:ext uri="{FF2B5EF4-FFF2-40B4-BE49-F238E27FC236}">
                <a16:creationId xmlns:a16="http://schemas.microsoft.com/office/drawing/2014/main" id="{D5DE6A2F-A5F5-4D43-AAED-FA4B10DC40A1}"/>
              </a:ext>
            </a:extLst>
          </p:cNvPr>
          <p:cNvCxnSpPr>
            <a:cxnSpLocks/>
          </p:cNvCxnSpPr>
          <p:nvPr/>
        </p:nvCxnSpPr>
        <p:spPr>
          <a:xfrm flipH="1">
            <a:off x="129209" y="1554552"/>
            <a:ext cx="8507895" cy="4191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53" name="Obraz 152">
            <a:extLst>
              <a:ext uri="{FF2B5EF4-FFF2-40B4-BE49-F238E27FC236}">
                <a16:creationId xmlns:a16="http://schemas.microsoft.com/office/drawing/2014/main" id="{FE744343-C08F-40F4-8C3D-4E4EE4A9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3" y="438321"/>
            <a:ext cx="762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2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68FF15-D359-458B-479F-626327072393}"/>
              </a:ext>
            </a:extLst>
          </p:cNvPr>
          <p:cNvSpPr/>
          <p:nvPr/>
        </p:nvSpPr>
        <p:spPr>
          <a:xfrm>
            <a:off x="0" y="2061029"/>
            <a:ext cx="12192000" cy="47969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1048">
            <a:extLst>
              <a:ext uri="{FF2B5EF4-FFF2-40B4-BE49-F238E27FC236}">
                <a16:creationId xmlns:a16="http://schemas.microsoft.com/office/drawing/2014/main" id="{F1CD92FD-E098-78B8-BF8C-075E33885173}"/>
              </a:ext>
            </a:extLst>
          </p:cNvPr>
          <p:cNvSpPr/>
          <p:nvPr/>
        </p:nvSpPr>
        <p:spPr>
          <a:xfrm>
            <a:off x="333081" y="338714"/>
            <a:ext cx="35124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WIDOK SYSTEMU SOPAB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83547A7-06FC-72E0-2848-CA58ED70AEB4}"/>
              </a:ext>
            </a:extLst>
          </p:cNvPr>
          <p:cNvSpPr/>
          <p:nvPr/>
        </p:nvSpPr>
        <p:spPr>
          <a:xfrm>
            <a:off x="1776934" y="1020886"/>
            <a:ext cx="6569530" cy="5837113"/>
          </a:xfrm>
          <a:custGeom>
            <a:avLst/>
            <a:gdLst>
              <a:gd name="connsiteX0" fmla="*/ 3284765 w 6569530"/>
              <a:gd name="connsiteY0" fmla="*/ 0 h 5837113"/>
              <a:gd name="connsiteX1" fmla="*/ 6569530 w 6569530"/>
              <a:gd name="connsiteY1" fmla="*/ 3292523 h 5837113"/>
              <a:gd name="connsiteX2" fmla="*/ 5374181 w 6569530"/>
              <a:gd name="connsiteY2" fmla="*/ 5833194 h 5837113"/>
              <a:gd name="connsiteX3" fmla="*/ 5368952 w 6569530"/>
              <a:gd name="connsiteY3" fmla="*/ 5837113 h 5837113"/>
              <a:gd name="connsiteX4" fmla="*/ 1200579 w 6569530"/>
              <a:gd name="connsiteY4" fmla="*/ 5837113 h 5837113"/>
              <a:gd name="connsiteX5" fmla="*/ 1195350 w 6569530"/>
              <a:gd name="connsiteY5" fmla="*/ 5833194 h 5837113"/>
              <a:gd name="connsiteX6" fmla="*/ 0 w 6569530"/>
              <a:gd name="connsiteY6" fmla="*/ 3292523 h 5837113"/>
              <a:gd name="connsiteX7" fmla="*/ 3284765 w 6569530"/>
              <a:gd name="connsiteY7" fmla="*/ 0 h 58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530" h="5837113">
                <a:moveTo>
                  <a:pt x="3284765" y="0"/>
                </a:moveTo>
                <a:cubicBezTo>
                  <a:pt x="5098891" y="0"/>
                  <a:pt x="6569530" y="1474113"/>
                  <a:pt x="6569530" y="3292523"/>
                </a:cubicBezTo>
                <a:cubicBezTo>
                  <a:pt x="6569530" y="4315379"/>
                  <a:pt x="6104211" y="5229297"/>
                  <a:pt x="5374181" y="5833194"/>
                </a:cubicBezTo>
                <a:lnTo>
                  <a:pt x="5368952" y="5837113"/>
                </a:lnTo>
                <a:lnTo>
                  <a:pt x="1200579" y="5837113"/>
                </a:lnTo>
                <a:lnTo>
                  <a:pt x="1195350" y="5833194"/>
                </a:lnTo>
                <a:cubicBezTo>
                  <a:pt x="465320" y="5229297"/>
                  <a:pt x="0" y="4315379"/>
                  <a:pt x="0" y="3292523"/>
                </a:cubicBezTo>
                <a:cubicBezTo>
                  <a:pt x="0" y="1474113"/>
                  <a:pt x="1470639" y="0"/>
                  <a:pt x="3284765" y="0"/>
                </a:cubicBezTo>
                <a:close/>
              </a:path>
            </a:pathLst>
          </a:cu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 descr="A picture containing text, screenshot, monitor&#10;&#10;Description automatically generated">
            <a:extLst>
              <a:ext uri="{FF2B5EF4-FFF2-40B4-BE49-F238E27FC236}">
                <a16:creationId xmlns:a16="http://schemas.microsoft.com/office/drawing/2014/main" id="{468EAA6C-F868-DE17-59C1-EC2692105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2" y="833860"/>
            <a:ext cx="8913267" cy="51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9A500D-A258-9CAF-9196-E71EDD7EEBAE}"/>
              </a:ext>
            </a:extLst>
          </p:cNvPr>
          <p:cNvSpPr/>
          <p:nvPr/>
        </p:nvSpPr>
        <p:spPr>
          <a:xfrm>
            <a:off x="0" y="2061029"/>
            <a:ext cx="12192000" cy="47969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1048">
            <a:extLst>
              <a:ext uri="{FF2B5EF4-FFF2-40B4-BE49-F238E27FC236}">
                <a16:creationId xmlns:a16="http://schemas.microsoft.com/office/drawing/2014/main" id="{35792E9B-8B5B-E874-722F-2DAEBDCCF5F8}"/>
              </a:ext>
            </a:extLst>
          </p:cNvPr>
          <p:cNvSpPr/>
          <p:nvPr/>
        </p:nvSpPr>
        <p:spPr>
          <a:xfrm>
            <a:off x="333081" y="338714"/>
            <a:ext cx="35124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WIDOK SYSTEMU SOPAB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363CBA-AA42-DA63-34B2-2FF635D81F17}"/>
              </a:ext>
            </a:extLst>
          </p:cNvPr>
          <p:cNvSpPr/>
          <p:nvPr/>
        </p:nvSpPr>
        <p:spPr>
          <a:xfrm>
            <a:off x="1776934" y="1020886"/>
            <a:ext cx="6569530" cy="5837113"/>
          </a:xfrm>
          <a:custGeom>
            <a:avLst/>
            <a:gdLst>
              <a:gd name="connsiteX0" fmla="*/ 3284765 w 6569530"/>
              <a:gd name="connsiteY0" fmla="*/ 0 h 5837113"/>
              <a:gd name="connsiteX1" fmla="*/ 6569530 w 6569530"/>
              <a:gd name="connsiteY1" fmla="*/ 3292523 h 5837113"/>
              <a:gd name="connsiteX2" fmla="*/ 5374181 w 6569530"/>
              <a:gd name="connsiteY2" fmla="*/ 5833194 h 5837113"/>
              <a:gd name="connsiteX3" fmla="*/ 5368952 w 6569530"/>
              <a:gd name="connsiteY3" fmla="*/ 5837113 h 5837113"/>
              <a:gd name="connsiteX4" fmla="*/ 1200579 w 6569530"/>
              <a:gd name="connsiteY4" fmla="*/ 5837113 h 5837113"/>
              <a:gd name="connsiteX5" fmla="*/ 1195350 w 6569530"/>
              <a:gd name="connsiteY5" fmla="*/ 5833194 h 5837113"/>
              <a:gd name="connsiteX6" fmla="*/ 0 w 6569530"/>
              <a:gd name="connsiteY6" fmla="*/ 3292523 h 5837113"/>
              <a:gd name="connsiteX7" fmla="*/ 3284765 w 6569530"/>
              <a:gd name="connsiteY7" fmla="*/ 0 h 58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530" h="5837113">
                <a:moveTo>
                  <a:pt x="3284765" y="0"/>
                </a:moveTo>
                <a:cubicBezTo>
                  <a:pt x="5098891" y="0"/>
                  <a:pt x="6569530" y="1474113"/>
                  <a:pt x="6569530" y="3292523"/>
                </a:cubicBezTo>
                <a:cubicBezTo>
                  <a:pt x="6569530" y="4315379"/>
                  <a:pt x="6104211" y="5229297"/>
                  <a:pt x="5374181" y="5833194"/>
                </a:cubicBezTo>
                <a:lnTo>
                  <a:pt x="5368952" y="5837113"/>
                </a:lnTo>
                <a:lnTo>
                  <a:pt x="1200579" y="5837113"/>
                </a:lnTo>
                <a:lnTo>
                  <a:pt x="1195350" y="5833194"/>
                </a:lnTo>
                <a:cubicBezTo>
                  <a:pt x="465320" y="5229297"/>
                  <a:pt x="0" y="4315379"/>
                  <a:pt x="0" y="3292523"/>
                </a:cubicBezTo>
                <a:cubicBezTo>
                  <a:pt x="0" y="1474113"/>
                  <a:pt x="1470639" y="0"/>
                  <a:pt x="3284765" y="0"/>
                </a:cubicBezTo>
                <a:close/>
              </a:path>
            </a:pathLst>
          </a:cu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3D1AB-F463-E195-8C5B-C1EF8F11D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2" y="833859"/>
            <a:ext cx="8913267" cy="51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09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1FCD4-BA36-7460-9BCB-C5B04F2F11C3}"/>
              </a:ext>
            </a:extLst>
          </p:cNvPr>
          <p:cNvSpPr/>
          <p:nvPr/>
        </p:nvSpPr>
        <p:spPr>
          <a:xfrm>
            <a:off x="0" y="2061029"/>
            <a:ext cx="12192000" cy="47969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1048">
            <a:extLst>
              <a:ext uri="{FF2B5EF4-FFF2-40B4-BE49-F238E27FC236}">
                <a16:creationId xmlns:a16="http://schemas.microsoft.com/office/drawing/2014/main" id="{7E1435DA-0124-3C90-6661-B940C4F0D33A}"/>
              </a:ext>
            </a:extLst>
          </p:cNvPr>
          <p:cNvSpPr/>
          <p:nvPr/>
        </p:nvSpPr>
        <p:spPr>
          <a:xfrm>
            <a:off x="333081" y="338714"/>
            <a:ext cx="35124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WIDOK SYSTEMU SOPAB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A44566-B579-3C1B-ACA8-B0E554277F59}"/>
              </a:ext>
            </a:extLst>
          </p:cNvPr>
          <p:cNvSpPr/>
          <p:nvPr/>
        </p:nvSpPr>
        <p:spPr>
          <a:xfrm>
            <a:off x="1776934" y="1020886"/>
            <a:ext cx="6569530" cy="5837113"/>
          </a:xfrm>
          <a:custGeom>
            <a:avLst/>
            <a:gdLst>
              <a:gd name="connsiteX0" fmla="*/ 3284765 w 6569530"/>
              <a:gd name="connsiteY0" fmla="*/ 0 h 5837113"/>
              <a:gd name="connsiteX1" fmla="*/ 6569530 w 6569530"/>
              <a:gd name="connsiteY1" fmla="*/ 3292523 h 5837113"/>
              <a:gd name="connsiteX2" fmla="*/ 5374181 w 6569530"/>
              <a:gd name="connsiteY2" fmla="*/ 5833194 h 5837113"/>
              <a:gd name="connsiteX3" fmla="*/ 5368952 w 6569530"/>
              <a:gd name="connsiteY3" fmla="*/ 5837113 h 5837113"/>
              <a:gd name="connsiteX4" fmla="*/ 1200579 w 6569530"/>
              <a:gd name="connsiteY4" fmla="*/ 5837113 h 5837113"/>
              <a:gd name="connsiteX5" fmla="*/ 1195350 w 6569530"/>
              <a:gd name="connsiteY5" fmla="*/ 5833194 h 5837113"/>
              <a:gd name="connsiteX6" fmla="*/ 0 w 6569530"/>
              <a:gd name="connsiteY6" fmla="*/ 3292523 h 5837113"/>
              <a:gd name="connsiteX7" fmla="*/ 3284765 w 6569530"/>
              <a:gd name="connsiteY7" fmla="*/ 0 h 58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530" h="5837113">
                <a:moveTo>
                  <a:pt x="3284765" y="0"/>
                </a:moveTo>
                <a:cubicBezTo>
                  <a:pt x="5098891" y="0"/>
                  <a:pt x="6569530" y="1474113"/>
                  <a:pt x="6569530" y="3292523"/>
                </a:cubicBezTo>
                <a:cubicBezTo>
                  <a:pt x="6569530" y="4315379"/>
                  <a:pt x="6104211" y="5229297"/>
                  <a:pt x="5374181" y="5833194"/>
                </a:cubicBezTo>
                <a:lnTo>
                  <a:pt x="5368952" y="5837113"/>
                </a:lnTo>
                <a:lnTo>
                  <a:pt x="1200579" y="5837113"/>
                </a:lnTo>
                <a:lnTo>
                  <a:pt x="1195350" y="5833194"/>
                </a:lnTo>
                <a:cubicBezTo>
                  <a:pt x="465320" y="5229297"/>
                  <a:pt x="0" y="4315379"/>
                  <a:pt x="0" y="3292523"/>
                </a:cubicBezTo>
                <a:cubicBezTo>
                  <a:pt x="0" y="1474113"/>
                  <a:pt x="1470639" y="0"/>
                  <a:pt x="3284765" y="0"/>
                </a:cubicBezTo>
                <a:close/>
              </a:path>
            </a:pathLst>
          </a:cu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B5EA8-E272-E9AA-A0DA-EAC9C3DEE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1" y="833859"/>
            <a:ext cx="8913267" cy="51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A54976-D551-5DFF-170F-DACD42534215}"/>
              </a:ext>
            </a:extLst>
          </p:cNvPr>
          <p:cNvSpPr/>
          <p:nvPr/>
        </p:nvSpPr>
        <p:spPr>
          <a:xfrm>
            <a:off x="0" y="1"/>
            <a:ext cx="12192000" cy="18142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EB2F5-6874-37AB-AB5F-7C3E03725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20907" r="11955" b="20891"/>
          <a:stretch/>
        </p:blipFill>
        <p:spPr>
          <a:xfrm>
            <a:off x="0" y="1814287"/>
            <a:ext cx="12192000" cy="5043713"/>
          </a:xfrm>
          <a:prstGeom prst="rect">
            <a:avLst/>
          </a:prstGeom>
        </p:spPr>
      </p:pic>
      <p:sp>
        <p:nvSpPr>
          <p:cNvPr id="7" name="Prostokąt 1048">
            <a:extLst>
              <a:ext uri="{FF2B5EF4-FFF2-40B4-BE49-F238E27FC236}">
                <a16:creationId xmlns:a16="http://schemas.microsoft.com/office/drawing/2014/main" id="{704B863D-4EC8-B775-0558-DE57CCAF34D5}"/>
              </a:ext>
            </a:extLst>
          </p:cNvPr>
          <p:cNvSpPr/>
          <p:nvPr/>
        </p:nvSpPr>
        <p:spPr>
          <a:xfrm>
            <a:off x="333081" y="338714"/>
            <a:ext cx="5951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WIDOK SYSTEMU SOPAB</a:t>
            </a:r>
          </a:p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(smartfon)</a:t>
            </a:r>
          </a:p>
        </p:txBody>
      </p:sp>
    </p:spTree>
    <p:extLst>
      <p:ext uri="{BB962C8B-B14F-4D97-AF65-F5344CB8AC3E}">
        <p14:creationId xmlns:p14="http://schemas.microsoft.com/office/powerpoint/2010/main" val="203046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ADD9D7-81FE-22D4-44D9-0C167C608D26}"/>
              </a:ext>
            </a:extLst>
          </p:cNvPr>
          <p:cNvSpPr/>
          <p:nvPr/>
        </p:nvSpPr>
        <p:spPr>
          <a:xfrm>
            <a:off x="0" y="0"/>
            <a:ext cx="12192000" cy="28738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F70E4D-18BD-DA99-B7CF-880EC274F671}"/>
              </a:ext>
            </a:extLst>
          </p:cNvPr>
          <p:cNvGrpSpPr/>
          <p:nvPr/>
        </p:nvGrpSpPr>
        <p:grpSpPr>
          <a:xfrm>
            <a:off x="1044102" y="2011557"/>
            <a:ext cx="9899669" cy="4354544"/>
            <a:chOff x="1044102" y="1984767"/>
            <a:chExt cx="9899669" cy="43545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7B57B8-F910-B238-808F-57136633A829}"/>
                </a:ext>
              </a:extLst>
            </p:cNvPr>
            <p:cNvSpPr txBox="1"/>
            <p:nvPr/>
          </p:nvSpPr>
          <p:spPr>
            <a:xfrm>
              <a:off x="1044102" y="3752850"/>
              <a:ext cx="23522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oszczędności budżetu samorządów wynikające z centralnego zakupu systemu</a:t>
              </a:r>
              <a:endParaRPr lang="en-GB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6CA0F-E167-5C6D-84E8-FEBC72F91DCB}"/>
                </a:ext>
              </a:extLst>
            </p:cNvPr>
            <p:cNvSpPr txBox="1"/>
            <p:nvPr/>
          </p:nvSpPr>
          <p:spPr>
            <a:xfrm>
              <a:off x="3584542" y="3753988"/>
              <a:ext cx="210505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roczne oszczędności wynikające z redukcji kosztów magazynowania i archiwizacji papierowych projektów budowlanych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EED36A-EC46-927B-AA8D-7477CD98774D}"/>
                </a:ext>
              </a:extLst>
            </p:cNvPr>
            <p:cNvSpPr txBox="1"/>
            <p:nvPr/>
          </p:nvSpPr>
          <p:spPr>
            <a:xfrm>
              <a:off x="6124982" y="3752850"/>
              <a:ext cx="2494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oszczędności na przesyłkach listowych dla podstawowych procedur budowlanych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B28DE8-3D95-451C-2A92-6925EF9D2247}"/>
                </a:ext>
              </a:extLst>
            </p:cNvPr>
            <p:cNvSpPr txBox="1"/>
            <p:nvPr/>
          </p:nvSpPr>
          <p:spPr>
            <a:xfrm>
              <a:off x="8665422" y="3752850"/>
              <a:ext cx="22783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dodatkowy czas zaoszczędzony w roku na usprawnieniu pracy organów aab i nb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95CD67-3352-074D-357F-8817719A2C7D}"/>
                </a:ext>
              </a:extLst>
            </p:cNvPr>
            <p:cNvSpPr/>
            <p:nvPr/>
          </p:nvSpPr>
          <p:spPr>
            <a:xfrm>
              <a:off x="1272702" y="1984767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E508F-C3CB-EDB4-6BC5-8AEA96449243}"/>
                </a:ext>
              </a:extLst>
            </p:cNvPr>
            <p:cNvSpPr txBox="1"/>
            <p:nvPr/>
          </p:nvSpPr>
          <p:spPr>
            <a:xfrm>
              <a:off x="1377477" y="2241108"/>
              <a:ext cx="14001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17,8</a:t>
              </a:r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 mln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A59A49-298F-AFAF-595C-B40E3EC987F4}"/>
                </a:ext>
              </a:extLst>
            </p:cNvPr>
            <p:cNvSpPr/>
            <p:nvPr/>
          </p:nvSpPr>
          <p:spPr>
            <a:xfrm>
              <a:off x="3768252" y="1984767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66D12-FA04-4E41-2D98-03CB89968FFE}"/>
                </a:ext>
              </a:extLst>
            </p:cNvPr>
            <p:cNvSpPr txBox="1"/>
            <p:nvPr/>
          </p:nvSpPr>
          <p:spPr>
            <a:xfrm>
              <a:off x="3825403" y="2241108"/>
              <a:ext cx="1485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25</a:t>
              </a:r>
            </a:p>
            <a:p>
              <a:pPr algn="ctr"/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mln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849976-6442-FD9E-AE31-0BA6E6BAB10F}"/>
                </a:ext>
              </a:extLst>
            </p:cNvPr>
            <p:cNvSpPr/>
            <p:nvPr/>
          </p:nvSpPr>
          <p:spPr>
            <a:xfrm>
              <a:off x="6301902" y="1984767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A39F01-35B1-2A92-1FF3-9E4B6FF760B4}"/>
                </a:ext>
              </a:extLst>
            </p:cNvPr>
            <p:cNvSpPr txBox="1"/>
            <p:nvPr/>
          </p:nvSpPr>
          <p:spPr>
            <a:xfrm>
              <a:off x="6359053" y="2241108"/>
              <a:ext cx="1485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2,6</a:t>
              </a:r>
              <a:r>
                <a:rPr lang="pl-PL" sz="4400" dirty="0">
                  <a:latin typeface="Poppins" panose="00000500000000000000" pitchFamily="50" charset="-18"/>
                  <a:cs typeface="Poppins" panose="00000500000000000000" pitchFamily="50" charset="-18"/>
                </a:rPr>
                <a:t> </a:t>
              </a:r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mln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E95E42-AC44-1659-9A9D-D9DA44D9E14C}"/>
                </a:ext>
              </a:extLst>
            </p:cNvPr>
            <p:cNvSpPr/>
            <p:nvPr/>
          </p:nvSpPr>
          <p:spPr>
            <a:xfrm>
              <a:off x="8873652" y="1984767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B7ACF1-AADF-1592-3A58-B797831B3849}"/>
                </a:ext>
              </a:extLst>
            </p:cNvPr>
            <p:cNvSpPr txBox="1"/>
            <p:nvPr/>
          </p:nvSpPr>
          <p:spPr>
            <a:xfrm>
              <a:off x="8930803" y="2241108"/>
              <a:ext cx="1485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1</a:t>
              </a:r>
            </a:p>
            <a:p>
              <a:pPr algn="ctr"/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mln h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FCCD164-C9CC-125B-CD8E-8DA3344D4321}"/>
              </a:ext>
            </a:extLst>
          </p:cNvPr>
          <p:cNvSpPr txBox="1"/>
          <p:nvPr/>
        </p:nvSpPr>
        <p:spPr>
          <a:xfrm>
            <a:off x="1044102" y="830991"/>
            <a:ext cx="10422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SOPAB I PEŁNA CYFRYZACJA PROCESU INWESTYCYJNO-BUDOWLANEGO</a:t>
            </a:r>
          </a:p>
        </p:txBody>
      </p:sp>
    </p:spTree>
    <p:extLst>
      <p:ext uri="{BB962C8B-B14F-4D97-AF65-F5344CB8AC3E}">
        <p14:creationId xmlns:p14="http://schemas.microsoft.com/office/powerpoint/2010/main" val="311328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B8DD67-B25A-7C3A-C2BF-5CE42A7CC15B}"/>
              </a:ext>
            </a:extLst>
          </p:cNvPr>
          <p:cNvSpPr/>
          <p:nvPr/>
        </p:nvSpPr>
        <p:spPr>
          <a:xfrm>
            <a:off x="0" y="0"/>
            <a:ext cx="2844800" cy="3536483"/>
          </a:xfrm>
          <a:custGeom>
            <a:avLst/>
            <a:gdLst>
              <a:gd name="connsiteX0" fmla="*/ 0 w 2844800"/>
              <a:gd name="connsiteY0" fmla="*/ 0 h 3536483"/>
              <a:gd name="connsiteX1" fmla="*/ 2671396 w 2844800"/>
              <a:gd name="connsiteY1" fmla="*/ 0 h 3536483"/>
              <a:gd name="connsiteX2" fmla="*/ 2727568 w 2844800"/>
              <a:gd name="connsiteY2" fmla="*/ 153473 h 3536483"/>
              <a:gd name="connsiteX3" fmla="*/ 2844800 w 2844800"/>
              <a:gd name="connsiteY3" fmla="*/ 928891 h 3536483"/>
              <a:gd name="connsiteX4" fmla="*/ 237208 w 2844800"/>
              <a:gd name="connsiteY4" fmla="*/ 3536483 h 3536483"/>
              <a:gd name="connsiteX5" fmla="*/ 0 w 2844800"/>
              <a:gd name="connsiteY5" fmla="*/ 3524505 h 35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3536483">
                <a:moveTo>
                  <a:pt x="0" y="0"/>
                </a:moveTo>
                <a:lnTo>
                  <a:pt x="2671396" y="0"/>
                </a:lnTo>
                <a:lnTo>
                  <a:pt x="2727568" y="153473"/>
                </a:lnTo>
                <a:cubicBezTo>
                  <a:pt x="2803757" y="398427"/>
                  <a:pt x="2844800" y="658866"/>
                  <a:pt x="2844800" y="928891"/>
                </a:cubicBezTo>
                <a:cubicBezTo>
                  <a:pt x="2844800" y="2369024"/>
                  <a:pt x="1677341" y="3536483"/>
                  <a:pt x="237208" y="3536483"/>
                </a:cubicBezTo>
                <a:lnTo>
                  <a:pt x="0" y="3524505"/>
                </a:lnTo>
                <a:close/>
              </a:path>
            </a:pathLst>
          </a:custGeom>
          <a:solidFill>
            <a:srgbClr val="0E3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F984F-D3AB-A85E-C7A8-41A1FDFB1CB7}"/>
              </a:ext>
            </a:extLst>
          </p:cNvPr>
          <p:cNvSpPr/>
          <p:nvPr/>
        </p:nvSpPr>
        <p:spPr>
          <a:xfrm>
            <a:off x="566057" y="533400"/>
            <a:ext cx="11059886" cy="5791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DA9C6D-A792-9719-503F-1967059F3AA8}"/>
              </a:ext>
            </a:extLst>
          </p:cNvPr>
          <p:cNvSpPr/>
          <p:nvPr/>
        </p:nvSpPr>
        <p:spPr>
          <a:xfrm>
            <a:off x="5939046" y="1266804"/>
            <a:ext cx="6252955" cy="5591196"/>
          </a:xfrm>
          <a:custGeom>
            <a:avLst/>
            <a:gdLst>
              <a:gd name="connsiteX0" fmla="*/ 4345677 w 6252955"/>
              <a:gd name="connsiteY0" fmla="*/ 0 h 5591196"/>
              <a:gd name="connsiteX1" fmla="*/ 6229708 w 6252955"/>
              <a:gd name="connsiteY1" fmla="*/ 428531 h 5591196"/>
              <a:gd name="connsiteX2" fmla="*/ 6252955 w 6252955"/>
              <a:gd name="connsiteY2" fmla="*/ 440438 h 5591196"/>
              <a:gd name="connsiteX3" fmla="*/ 6252955 w 6252955"/>
              <a:gd name="connsiteY3" fmla="*/ 5591196 h 5591196"/>
              <a:gd name="connsiteX4" fmla="*/ 183351 w 6252955"/>
              <a:gd name="connsiteY4" fmla="*/ 5591196 h 5591196"/>
              <a:gd name="connsiteX5" fmla="*/ 88288 w 6252955"/>
              <a:gd name="connsiteY5" fmla="*/ 5221484 h 5591196"/>
              <a:gd name="connsiteX6" fmla="*/ 0 w 6252955"/>
              <a:gd name="connsiteY6" fmla="*/ 4345678 h 5591196"/>
              <a:gd name="connsiteX7" fmla="*/ 4345677 w 6252955"/>
              <a:gd name="connsiteY7" fmla="*/ 0 h 559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955" h="5591196">
                <a:moveTo>
                  <a:pt x="4345677" y="0"/>
                </a:moveTo>
                <a:cubicBezTo>
                  <a:pt x="5020692" y="0"/>
                  <a:pt x="5659760" y="153902"/>
                  <a:pt x="6229708" y="428531"/>
                </a:cubicBezTo>
                <a:lnTo>
                  <a:pt x="6252955" y="440438"/>
                </a:lnTo>
                <a:lnTo>
                  <a:pt x="6252955" y="5591196"/>
                </a:lnTo>
                <a:lnTo>
                  <a:pt x="183351" y="5591196"/>
                </a:lnTo>
                <a:lnTo>
                  <a:pt x="88288" y="5221484"/>
                </a:lnTo>
                <a:cubicBezTo>
                  <a:pt x="30400" y="4938591"/>
                  <a:pt x="0" y="4645685"/>
                  <a:pt x="0" y="4345678"/>
                </a:cubicBezTo>
                <a:cubicBezTo>
                  <a:pt x="0" y="1945626"/>
                  <a:pt x="1945625" y="0"/>
                  <a:pt x="4345677" y="0"/>
                </a:cubicBezTo>
                <a:close/>
              </a:path>
            </a:pathLst>
          </a:cu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ED0DC-2CBF-ADE8-8549-06BC53A8610B}"/>
              </a:ext>
            </a:extLst>
          </p:cNvPr>
          <p:cNvSpPr txBox="1"/>
          <p:nvPr/>
        </p:nvSpPr>
        <p:spPr>
          <a:xfrm>
            <a:off x="1044102" y="3258676"/>
            <a:ext cx="47616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DZIĘKUJĘ ZA UWAGĘ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6EB20-97BB-CCEC-E1F9-C259FEE74176}"/>
              </a:ext>
            </a:extLst>
          </p:cNvPr>
          <p:cNvSpPr txBox="1"/>
          <p:nvPr/>
        </p:nvSpPr>
        <p:spPr>
          <a:xfrm>
            <a:off x="1044102" y="3928058"/>
            <a:ext cx="545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Dorota Cabańska</a:t>
            </a:r>
          </a:p>
          <a:p>
            <a:r>
              <a:rPr lang="pl-PL" dirty="0">
                <a:latin typeface="Poppins Light" panose="00000400000000000000" pitchFamily="50" charset="-18"/>
                <a:cs typeface="Poppins Light" panose="00000400000000000000" pitchFamily="50" charset="-18"/>
              </a:rPr>
              <a:t>Główny Inspektor Nadzoru Budowlanego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A832C0-C6CC-2C95-68D8-C2CF44297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45" y="1025571"/>
            <a:ext cx="1495898" cy="14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BD6661-E1EE-CA85-FA07-981C16C48A85}"/>
              </a:ext>
            </a:extLst>
          </p:cNvPr>
          <p:cNvSpPr txBox="1"/>
          <p:nvPr/>
        </p:nvSpPr>
        <p:spPr>
          <a:xfrm>
            <a:off x="739302" y="1128409"/>
            <a:ext cx="46400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Etapy Cyfryzacji</a:t>
            </a:r>
            <a:endParaRPr lang="en-GB" sz="3300" b="1" dirty="0">
              <a:solidFill>
                <a:srgbClr val="0E3692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749A1-4F23-7AC8-CC41-48045AA789E1}"/>
              </a:ext>
            </a:extLst>
          </p:cNvPr>
          <p:cNvSpPr txBox="1"/>
          <p:nvPr/>
        </p:nvSpPr>
        <p:spPr>
          <a:xfrm>
            <a:off x="778214" y="2088206"/>
            <a:ext cx="671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FAZA I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CD082-7974-0FCC-7F91-0F9FCF63AC9D}"/>
              </a:ext>
            </a:extLst>
          </p:cNvPr>
          <p:cNvSpPr txBox="1"/>
          <p:nvPr/>
        </p:nvSpPr>
        <p:spPr>
          <a:xfrm>
            <a:off x="4335291" y="2088206"/>
            <a:ext cx="671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FAZA II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FB8DE-6F80-057B-352E-3F4D0AE0F20B}"/>
              </a:ext>
            </a:extLst>
          </p:cNvPr>
          <p:cNvSpPr txBox="1"/>
          <p:nvPr/>
        </p:nvSpPr>
        <p:spPr>
          <a:xfrm>
            <a:off x="6967276" y="2088206"/>
            <a:ext cx="914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FAZA III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86FB31-99DB-EB89-AF64-4A3B18CC7FF6}"/>
              </a:ext>
            </a:extLst>
          </p:cNvPr>
          <p:cNvCxnSpPr>
            <a:cxnSpLocks/>
          </p:cNvCxnSpPr>
          <p:nvPr/>
        </p:nvCxnSpPr>
        <p:spPr>
          <a:xfrm>
            <a:off x="863784" y="2342656"/>
            <a:ext cx="3420891" cy="0"/>
          </a:xfrm>
          <a:prstGeom prst="line">
            <a:avLst/>
          </a:prstGeom>
          <a:ln w="6350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539154-60B0-EB3C-6D3E-9A279D7765CA}"/>
              </a:ext>
            </a:extLst>
          </p:cNvPr>
          <p:cNvCxnSpPr>
            <a:cxnSpLocks/>
          </p:cNvCxnSpPr>
          <p:nvPr/>
        </p:nvCxnSpPr>
        <p:spPr>
          <a:xfrm>
            <a:off x="4430295" y="2342656"/>
            <a:ext cx="2502568" cy="0"/>
          </a:xfrm>
          <a:prstGeom prst="line">
            <a:avLst/>
          </a:prstGeom>
          <a:ln w="6350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34781A-88D9-1430-66BF-06D80AB80A15}"/>
              </a:ext>
            </a:extLst>
          </p:cNvPr>
          <p:cNvCxnSpPr>
            <a:cxnSpLocks/>
          </p:cNvCxnSpPr>
          <p:nvPr/>
        </p:nvCxnSpPr>
        <p:spPr>
          <a:xfrm>
            <a:off x="7063867" y="2342656"/>
            <a:ext cx="4303260" cy="0"/>
          </a:xfrm>
          <a:prstGeom prst="line">
            <a:avLst/>
          </a:prstGeom>
          <a:ln w="6350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1159268-1C4B-390F-85CD-581C53BF0036}"/>
              </a:ext>
            </a:extLst>
          </p:cNvPr>
          <p:cNvSpPr txBox="1"/>
          <p:nvPr/>
        </p:nvSpPr>
        <p:spPr>
          <a:xfrm>
            <a:off x="917914" y="2585480"/>
            <a:ext cx="2060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CYFRYZACJA PROCEDUR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F93769-EB1D-ACD0-09B6-34B7F1B8C2CF}"/>
              </a:ext>
            </a:extLst>
          </p:cNvPr>
          <p:cNvSpPr txBox="1"/>
          <p:nvPr/>
        </p:nvSpPr>
        <p:spPr>
          <a:xfrm>
            <a:off x="917913" y="2753231"/>
            <a:ext cx="3417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Umożliwienie inwestorom składanie wniosków i zgłoszeń przez internet. 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5525D2-7F86-D33E-BF7A-19882290D3FC}"/>
              </a:ext>
            </a:extLst>
          </p:cNvPr>
          <p:cNvSpPr txBox="1"/>
          <p:nvPr/>
        </p:nvSpPr>
        <p:spPr>
          <a:xfrm>
            <a:off x="4398636" y="2585480"/>
            <a:ext cx="2060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CYFRYZACJA REJESTRÓW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04CDC8-D848-077E-6DAE-1E2CECF7395A}"/>
              </a:ext>
            </a:extLst>
          </p:cNvPr>
          <p:cNvSpPr txBox="1"/>
          <p:nvPr/>
        </p:nvSpPr>
        <p:spPr>
          <a:xfrm>
            <a:off x="4398635" y="2753231"/>
            <a:ext cx="2611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Usprawnienie procesu zarządzania danymi w GUNB i organach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DDC5C7-00D4-4B38-DBA3-D25FF162529F}"/>
              </a:ext>
            </a:extLst>
          </p:cNvPr>
          <p:cNvSpPr txBox="1"/>
          <p:nvPr/>
        </p:nvSpPr>
        <p:spPr>
          <a:xfrm>
            <a:off x="7053884" y="2587438"/>
            <a:ext cx="2060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CYFRYZACJA ORGANÓW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C91A53-2D95-3B33-1B34-A976219053FC}"/>
              </a:ext>
            </a:extLst>
          </p:cNvPr>
          <p:cNvSpPr txBox="1"/>
          <p:nvPr/>
        </p:nvSpPr>
        <p:spPr>
          <a:xfrm>
            <a:off x="7053883" y="2755189"/>
            <a:ext cx="4398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Standaryzacja i przyśpieszenie procesu obsługi w organach AAB i NB, wyposażenie w sprzęt i oprogramowanie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55E0B9-9050-14C4-18FE-9AAB5CCDF3E2}"/>
              </a:ext>
            </a:extLst>
          </p:cNvPr>
          <p:cNvCxnSpPr>
            <a:cxnSpLocks/>
          </p:cNvCxnSpPr>
          <p:nvPr/>
        </p:nvCxnSpPr>
        <p:spPr>
          <a:xfrm>
            <a:off x="864276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CC34E1B-D1AA-7969-7524-602C501F1A7C}"/>
              </a:ext>
            </a:extLst>
          </p:cNvPr>
          <p:cNvCxnSpPr>
            <a:cxnSpLocks/>
          </p:cNvCxnSpPr>
          <p:nvPr/>
        </p:nvCxnSpPr>
        <p:spPr>
          <a:xfrm>
            <a:off x="2614495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F65523C-89F2-E33E-0BD6-FA27EACD6F09}"/>
              </a:ext>
            </a:extLst>
          </p:cNvPr>
          <p:cNvCxnSpPr>
            <a:cxnSpLocks/>
          </p:cNvCxnSpPr>
          <p:nvPr/>
        </p:nvCxnSpPr>
        <p:spPr>
          <a:xfrm>
            <a:off x="1740575" y="3805238"/>
            <a:ext cx="0" cy="214312"/>
          </a:xfrm>
          <a:prstGeom prst="line">
            <a:avLst/>
          </a:prstGeom>
          <a:ln w="19050">
            <a:solidFill>
              <a:srgbClr val="FF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4BD1AC-FEC3-33B6-6BA7-5E54F0BFEE85}"/>
              </a:ext>
            </a:extLst>
          </p:cNvPr>
          <p:cNvCxnSpPr>
            <a:cxnSpLocks/>
          </p:cNvCxnSpPr>
          <p:nvPr/>
        </p:nvCxnSpPr>
        <p:spPr>
          <a:xfrm>
            <a:off x="4364714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FA21CB-C5BA-F40C-813D-6FD63EA8B318}"/>
              </a:ext>
            </a:extLst>
          </p:cNvPr>
          <p:cNvCxnSpPr>
            <a:cxnSpLocks/>
          </p:cNvCxnSpPr>
          <p:nvPr/>
        </p:nvCxnSpPr>
        <p:spPr>
          <a:xfrm>
            <a:off x="3490794" y="3805238"/>
            <a:ext cx="0" cy="214312"/>
          </a:xfrm>
          <a:prstGeom prst="line">
            <a:avLst/>
          </a:prstGeom>
          <a:ln w="19050">
            <a:solidFill>
              <a:srgbClr val="FF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B8DFF8D-6F1F-FE33-AF4C-02FEA6EF2F28}"/>
              </a:ext>
            </a:extLst>
          </p:cNvPr>
          <p:cNvCxnSpPr>
            <a:cxnSpLocks/>
          </p:cNvCxnSpPr>
          <p:nvPr/>
        </p:nvCxnSpPr>
        <p:spPr>
          <a:xfrm>
            <a:off x="6112552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172615-9DD8-560C-53A7-ADA81A4EDA1B}"/>
              </a:ext>
            </a:extLst>
          </p:cNvPr>
          <p:cNvCxnSpPr>
            <a:cxnSpLocks/>
          </p:cNvCxnSpPr>
          <p:nvPr/>
        </p:nvCxnSpPr>
        <p:spPr>
          <a:xfrm>
            <a:off x="5238632" y="3805238"/>
            <a:ext cx="0" cy="214312"/>
          </a:xfrm>
          <a:prstGeom prst="line">
            <a:avLst/>
          </a:prstGeom>
          <a:ln w="19050">
            <a:solidFill>
              <a:srgbClr val="FF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E42AD3F-5953-F9C5-32DE-9171F0F9549C}"/>
              </a:ext>
            </a:extLst>
          </p:cNvPr>
          <p:cNvCxnSpPr>
            <a:cxnSpLocks/>
          </p:cNvCxnSpPr>
          <p:nvPr/>
        </p:nvCxnSpPr>
        <p:spPr>
          <a:xfrm>
            <a:off x="7862771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FF11303-FF6A-A8A7-7508-3056A0122881}"/>
              </a:ext>
            </a:extLst>
          </p:cNvPr>
          <p:cNvCxnSpPr>
            <a:cxnSpLocks/>
          </p:cNvCxnSpPr>
          <p:nvPr/>
        </p:nvCxnSpPr>
        <p:spPr>
          <a:xfrm>
            <a:off x="6988851" y="3805238"/>
            <a:ext cx="0" cy="214312"/>
          </a:xfrm>
          <a:prstGeom prst="line">
            <a:avLst/>
          </a:prstGeom>
          <a:ln w="19050">
            <a:solidFill>
              <a:srgbClr val="FF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B319F85-0A3C-B352-BC63-E79468116D43}"/>
              </a:ext>
            </a:extLst>
          </p:cNvPr>
          <p:cNvCxnSpPr>
            <a:cxnSpLocks/>
          </p:cNvCxnSpPr>
          <p:nvPr/>
        </p:nvCxnSpPr>
        <p:spPr>
          <a:xfrm>
            <a:off x="9611713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6516DB9-A9BC-6FFD-79C0-DE1DB1BE9CA7}"/>
              </a:ext>
            </a:extLst>
          </p:cNvPr>
          <p:cNvCxnSpPr>
            <a:cxnSpLocks/>
          </p:cNvCxnSpPr>
          <p:nvPr/>
        </p:nvCxnSpPr>
        <p:spPr>
          <a:xfrm>
            <a:off x="8737793" y="3805238"/>
            <a:ext cx="0" cy="214312"/>
          </a:xfrm>
          <a:prstGeom prst="line">
            <a:avLst/>
          </a:prstGeom>
          <a:ln w="19050">
            <a:solidFill>
              <a:srgbClr val="FF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23B015-583A-9096-0FA3-B5F9A5113816}"/>
              </a:ext>
            </a:extLst>
          </p:cNvPr>
          <p:cNvCxnSpPr>
            <a:cxnSpLocks/>
          </p:cNvCxnSpPr>
          <p:nvPr/>
        </p:nvCxnSpPr>
        <p:spPr>
          <a:xfrm>
            <a:off x="11361932" y="3536156"/>
            <a:ext cx="0" cy="762000"/>
          </a:xfrm>
          <a:prstGeom prst="line">
            <a:avLst/>
          </a:prstGeom>
          <a:ln w="19050">
            <a:solidFill>
              <a:srgbClr val="0E3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17C8DE-5BA0-E76C-9A44-140EF5FD5873}"/>
              </a:ext>
            </a:extLst>
          </p:cNvPr>
          <p:cNvCxnSpPr>
            <a:cxnSpLocks/>
          </p:cNvCxnSpPr>
          <p:nvPr/>
        </p:nvCxnSpPr>
        <p:spPr>
          <a:xfrm>
            <a:off x="10488012" y="3805238"/>
            <a:ext cx="0" cy="214312"/>
          </a:xfrm>
          <a:prstGeom prst="line">
            <a:avLst/>
          </a:prstGeom>
          <a:ln w="19050">
            <a:solidFill>
              <a:srgbClr val="FFB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D8F586A-6A62-F4E1-D38E-102B4FA9B941}"/>
              </a:ext>
            </a:extLst>
          </p:cNvPr>
          <p:cNvSpPr txBox="1"/>
          <p:nvPr/>
        </p:nvSpPr>
        <p:spPr>
          <a:xfrm>
            <a:off x="10224266" y="4145282"/>
            <a:ext cx="5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2025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26DDEB-5139-6D9C-72D2-3D84298DAED9}"/>
              </a:ext>
            </a:extLst>
          </p:cNvPr>
          <p:cNvSpPr txBox="1"/>
          <p:nvPr/>
        </p:nvSpPr>
        <p:spPr>
          <a:xfrm>
            <a:off x="8472027" y="4145282"/>
            <a:ext cx="5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2024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946556-17ED-6BD5-A371-234A45CEB361}"/>
              </a:ext>
            </a:extLst>
          </p:cNvPr>
          <p:cNvSpPr txBox="1"/>
          <p:nvPr/>
        </p:nvSpPr>
        <p:spPr>
          <a:xfrm>
            <a:off x="6730811" y="4145282"/>
            <a:ext cx="5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2023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0FA99B-1721-E791-F92F-A0C009E024FD}"/>
              </a:ext>
            </a:extLst>
          </p:cNvPr>
          <p:cNvSpPr txBox="1"/>
          <p:nvPr/>
        </p:nvSpPr>
        <p:spPr>
          <a:xfrm>
            <a:off x="4978572" y="4145282"/>
            <a:ext cx="5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2022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D0D38A-489B-8E6D-83E3-6B2D9A12843E}"/>
              </a:ext>
            </a:extLst>
          </p:cNvPr>
          <p:cNvSpPr txBox="1"/>
          <p:nvPr/>
        </p:nvSpPr>
        <p:spPr>
          <a:xfrm>
            <a:off x="3244964" y="4145282"/>
            <a:ext cx="5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2021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C9F289-9190-64B5-AB5A-5C7A168EEF0C}"/>
              </a:ext>
            </a:extLst>
          </p:cNvPr>
          <p:cNvSpPr txBox="1"/>
          <p:nvPr/>
        </p:nvSpPr>
        <p:spPr>
          <a:xfrm>
            <a:off x="1483200" y="4145282"/>
            <a:ext cx="539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Poppins" panose="00000500000000000000" pitchFamily="50" charset="-18"/>
                <a:cs typeface="Poppins" panose="00000500000000000000" pitchFamily="50" charset="-18"/>
              </a:rPr>
              <a:t>2020</a:t>
            </a:r>
            <a:endParaRPr lang="en-GB" sz="1100" dirty="0">
              <a:latin typeface="Poppins" panose="00000500000000000000" pitchFamily="50" charset="-18"/>
              <a:cs typeface="Poppins" panose="00000500000000000000" pitchFamily="50" charset="-1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A002F3-1F9E-3851-2377-CC4CA43EDD4E}"/>
              </a:ext>
            </a:extLst>
          </p:cNvPr>
          <p:cNvSpPr txBox="1"/>
          <p:nvPr/>
        </p:nvSpPr>
        <p:spPr>
          <a:xfrm>
            <a:off x="778214" y="4621245"/>
            <a:ext cx="1428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SYSTEMY GUNB:</a:t>
            </a:r>
            <a:endParaRPr lang="en-GB" sz="1100" b="1" dirty="0"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8CCD637-0D76-DB15-8F5F-2F2E4F1E6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324" y="865357"/>
            <a:ext cx="1053334" cy="104734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E698EBE7-A30F-CCDE-9E71-E3F7EC30F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784" y="4848282"/>
            <a:ext cx="10498148" cy="1112067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872BE52-2C50-991F-A01A-A57B1FF255F2}"/>
              </a:ext>
            </a:extLst>
          </p:cNvPr>
          <p:cNvSpPr txBox="1"/>
          <p:nvPr/>
        </p:nvSpPr>
        <p:spPr>
          <a:xfrm>
            <a:off x="863784" y="4980714"/>
            <a:ext cx="3420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e-Budownictwo cyfrowy Projekt Budowlany</a:t>
            </a:r>
            <a:endParaRPr lang="en-GB" sz="1100" b="1" dirty="0">
              <a:solidFill>
                <a:schemeClr val="bg1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565849-FD78-4A74-98E9-2EB67A0F391C}"/>
              </a:ext>
            </a:extLst>
          </p:cNvPr>
          <p:cNvSpPr txBox="1"/>
          <p:nvPr/>
        </p:nvSpPr>
        <p:spPr>
          <a:xfrm>
            <a:off x="4430295" y="4978598"/>
            <a:ext cx="2502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EDB, RWDZ+, e-CRUB, c-KOB</a:t>
            </a:r>
            <a:endParaRPr lang="en-GB" sz="1100" b="1" dirty="0">
              <a:solidFill>
                <a:schemeClr val="bg1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A829B-BC5B-0976-BCC5-8A5E591DB51F}"/>
              </a:ext>
            </a:extLst>
          </p:cNvPr>
          <p:cNvSpPr txBox="1"/>
          <p:nvPr/>
        </p:nvSpPr>
        <p:spPr>
          <a:xfrm>
            <a:off x="7053882" y="4978598"/>
            <a:ext cx="740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SOPAB I</a:t>
            </a:r>
            <a:endParaRPr lang="en-GB" sz="1100" b="1" dirty="0">
              <a:solidFill>
                <a:schemeClr val="bg1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4BEE3B-CDD0-29F9-6B0A-BA570A25897E}"/>
              </a:ext>
            </a:extLst>
          </p:cNvPr>
          <p:cNvSpPr txBox="1"/>
          <p:nvPr/>
        </p:nvSpPr>
        <p:spPr>
          <a:xfrm>
            <a:off x="7915195" y="4978598"/>
            <a:ext cx="1603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SOPAB II</a:t>
            </a:r>
            <a:endParaRPr lang="en-GB" sz="1100" b="1" dirty="0">
              <a:solidFill>
                <a:schemeClr val="bg1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A3EE3B-5BE5-9C08-F729-825021A49613}"/>
              </a:ext>
            </a:extLst>
          </p:cNvPr>
          <p:cNvSpPr txBox="1"/>
          <p:nvPr/>
        </p:nvSpPr>
        <p:spPr>
          <a:xfrm>
            <a:off x="9700219" y="4978598"/>
            <a:ext cx="1603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SOPAB III</a:t>
            </a:r>
            <a:endParaRPr lang="en-GB" sz="1100" b="1" dirty="0">
              <a:solidFill>
                <a:schemeClr val="bg1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9766EF-5A0B-8473-74CE-D0645D97F1B5}"/>
              </a:ext>
            </a:extLst>
          </p:cNvPr>
          <p:cNvSpPr txBox="1"/>
          <p:nvPr/>
        </p:nvSpPr>
        <p:spPr>
          <a:xfrm>
            <a:off x="1740575" y="5630800"/>
            <a:ext cx="6053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Centralna Ewidencja Emisyjności Budynków (CEEB)</a:t>
            </a:r>
            <a:endParaRPr lang="en-GB" sz="1100" b="1" dirty="0">
              <a:solidFill>
                <a:schemeClr val="bg1"/>
              </a:solidFill>
              <a:latin typeface="Poppins SemiBold" panose="00000700000000000000" pitchFamily="50" charset="-18"/>
              <a:cs typeface="Poppins SemiBold" panose="00000700000000000000" pitchFamily="50" charset="-1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50E98D6-16EF-C583-F13B-18357B35145B}"/>
              </a:ext>
            </a:extLst>
          </p:cNvPr>
          <p:cNvCxnSpPr>
            <a:cxnSpLocks/>
          </p:cNvCxnSpPr>
          <p:nvPr/>
        </p:nvCxnSpPr>
        <p:spPr>
          <a:xfrm>
            <a:off x="864276" y="2640878"/>
            <a:ext cx="0" cy="762000"/>
          </a:xfrm>
          <a:prstGeom prst="line">
            <a:avLst/>
          </a:prstGeom>
          <a:ln w="19050">
            <a:solidFill>
              <a:srgbClr val="FFBD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2B183D8-4891-9666-6251-4DC9AE2C1F5D}"/>
              </a:ext>
            </a:extLst>
          </p:cNvPr>
          <p:cNvCxnSpPr>
            <a:cxnSpLocks/>
          </p:cNvCxnSpPr>
          <p:nvPr/>
        </p:nvCxnSpPr>
        <p:spPr>
          <a:xfrm>
            <a:off x="4364714" y="2640878"/>
            <a:ext cx="0" cy="762000"/>
          </a:xfrm>
          <a:prstGeom prst="line">
            <a:avLst/>
          </a:prstGeom>
          <a:ln w="19050">
            <a:solidFill>
              <a:srgbClr val="FFBD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80B1812-1769-E36E-DB05-A72FC65DA09C}"/>
              </a:ext>
            </a:extLst>
          </p:cNvPr>
          <p:cNvCxnSpPr>
            <a:cxnSpLocks/>
          </p:cNvCxnSpPr>
          <p:nvPr/>
        </p:nvCxnSpPr>
        <p:spPr>
          <a:xfrm>
            <a:off x="7000681" y="2640878"/>
            <a:ext cx="0" cy="762000"/>
          </a:xfrm>
          <a:prstGeom prst="line">
            <a:avLst/>
          </a:prstGeom>
          <a:ln w="19050">
            <a:solidFill>
              <a:srgbClr val="FFBD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9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EEB05B-AFE8-E29D-047D-665EA4C51A00}"/>
              </a:ext>
            </a:extLst>
          </p:cNvPr>
          <p:cNvSpPr/>
          <p:nvPr/>
        </p:nvSpPr>
        <p:spPr>
          <a:xfrm>
            <a:off x="0" y="0"/>
            <a:ext cx="12192000" cy="248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D4C6A-9042-8B64-3E22-06736998AFCA}"/>
              </a:ext>
            </a:extLst>
          </p:cNvPr>
          <p:cNvGrpSpPr/>
          <p:nvPr/>
        </p:nvGrpSpPr>
        <p:grpSpPr>
          <a:xfrm>
            <a:off x="1044102" y="1648041"/>
            <a:ext cx="10591800" cy="4585632"/>
            <a:chOff x="1044102" y="1752541"/>
            <a:chExt cx="10591800" cy="45856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3B5449-FDA3-368B-32E9-146A643985AA}"/>
                </a:ext>
              </a:extLst>
            </p:cNvPr>
            <p:cNvSpPr txBox="1"/>
            <p:nvPr/>
          </p:nvSpPr>
          <p:spPr>
            <a:xfrm>
              <a:off x="1044102" y="3752850"/>
              <a:ext cx="2494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średnie roczne zużycie papieru przez administrację w procedurze pozwolenia na budowę</a:t>
              </a:r>
              <a:endParaRPr lang="en-GB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FD7C4F-0579-8AB9-B373-33AEAC0F961D}"/>
                </a:ext>
              </a:extLst>
            </p:cNvPr>
            <p:cNvSpPr txBox="1"/>
            <p:nvPr/>
          </p:nvSpPr>
          <p:spPr>
            <a:xfrm>
              <a:off x="3584542" y="3753988"/>
              <a:ext cx="24942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wymagana powierzchnia magazynowania projektów budowlanych i</a:t>
              </a:r>
              <a:r>
                <a:rPr lang="pl-PL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  </a:t>
              </a:r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powiązanych z</a:t>
              </a:r>
              <a:r>
                <a:rPr lang="pl-PL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  </a:t>
              </a:r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projektem dokumentów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D98953-D53D-6C74-1C4D-27BA38C5E8D8}"/>
                </a:ext>
              </a:extLst>
            </p:cNvPr>
            <p:cNvSpPr txBox="1"/>
            <p:nvPr/>
          </p:nvSpPr>
          <p:spPr>
            <a:xfrm>
              <a:off x="6124982" y="3752850"/>
              <a:ext cx="2494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średnie roczne zużycie papieru na dzienniki budowy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50D6EC-7BD6-DACD-3386-376A8E4EE3B8}"/>
                </a:ext>
              </a:extLst>
            </p:cNvPr>
            <p:cNvSpPr txBox="1"/>
            <p:nvPr/>
          </p:nvSpPr>
          <p:spPr>
            <a:xfrm>
              <a:off x="8665422" y="3752850"/>
              <a:ext cx="297048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>
                  <a:latin typeface="Poppins" panose="00000500000000000000" pitchFamily="50" charset="-18"/>
                  <a:cs typeface="Poppins" panose="00000500000000000000" pitchFamily="50" charset="-18"/>
                </a:rPr>
                <a:t>liczba papierowych książek obiektu budowlanego – ich pojedyncze egzemplarze (przechowywane przez zarządców lub właścicieli) są często trudno dostępne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269D4D-A3D7-4213-F6A1-2970978BD05C}"/>
                </a:ext>
              </a:extLst>
            </p:cNvPr>
            <p:cNvSpPr/>
            <p:nvPr/>
          </p:nvSpPr>
          <p:spPr>
            <a:xfrm>
              <a:off x="1272702" y="1752541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8411B7-0550-06CC-C39B-B309143306C3}"/>
                </a:ext>
              </a:extLst>
            </p:cNvPr>
            <p:cNvSpPr txBox="1"/>
            <p:nvPr/>
          </p:nvSpPr>
          <p:spPr>
            <a:xfrm>
              <a:off x="1377477" y="2008882"/>
              <a:ext cx="14001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18,7</a:t>
              </a:r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 tys. ton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ACBB309-8F5C-90A5-2E25-445F2A7A24E6}"/>
                </a:ext>
              </a:extLst>
            </p:cNvPr>
            <p:cNvSpPr/>
            <p:nvPr/>
          </p:nvSpPr>
          <p:spPr>
            <a:xfrm>
              <a:off x="3768252" y="1752541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17E3DC-AC27-BAF8-4B46-76C21B6486BE}"/>
                </a:ext>
              </a:extLst>
            </p:cNvPr>
            <p:cNvSpPr txBox="1"/>
            <p:nvPr/>
          </p:nvSpPr>
          <p:spPr>
            <a:xfrm>
              <a:off x="3825403" y="2008882"/>
              <a:ext cx="1485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28,2</a:t>
              </a:r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 tys. m</a:t>
              </a:r>
              <a:r>
                <a:rPr lang="pl-PL" sz="2400" baseline="30000" dirty="0">
                  <a:effectLst/>
                  <a:latin typeface="Poppins" panose="00000500000000000000" pitchFamily="50" charset="-18"/>
                  <a:ea typeface="Times New Roman" panose="02020603050405020304" pitchFamily="18" charset="0"/>
                  <a:cs typeface="Poppins" panose="00000500000000000000" pitchFamily="50" charset="-18"/>
                </a:rPr>
                <a:t>3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DE8CBF-2DF1-40F7-B0A8-32C40560D555}"/>
                </a:ext>
              </a:extLst>
            </p:cNvPr>
            <p:cNvSpPr/>
            <p:nvPr/>
          </p:nvSpPr>
          <p:spPr>
            <a:xfrm>
              <a:off x="6301902" y="1752541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ABBAE0-CC8A-22C1-7DDD-EFAA3C397398}"/>
                </a:ext>
              </a:extLst>
            </p:cNvPr>
            <p:cNvSpPr txBox="1"/>
            <p:nvPr/>
          </p:nvSpPr>
          <p:spPr>
            <a:xfrm>
              <a:off x="6359053" y="2008882"/>
              <a:ext cx="1485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715</a:t>
              </a:r>
              <a:r>
                <a:rPr lang="pl-PL" sz="4400" dirty="0">
                  <a:latin typeface="Poppins" panose="00000500000000000000" pitchFamily="50" charset="-18"/>
                  <a:cs typeface="Poppins" panose="00000500000000000000" pitchFamily="50" charset="-18"/>
                </a:rPr>
                <a:t> </a:t>
              </a:r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tys. kg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96DCFA-3DC8-4F2C-4FF1-83C18CE12883}"/>
                </a:ext>
              </a:extLst>
            </p:cNvPr>
            <p:cNvSpPr/>
            <p:nvPr/>
          </p:nvSpPr>
          <p:spPr>
            <a:xfrm>
              <a:off x="8873652" y="1752541"/>
              <a:ext cx="1600200" cy="1600200"/>
            </a:xfrm>
            <a:prstGeom prst="ellipse">
              <a:avLst/>
            </a:prstGeom>
            <a:solidFill>
              <a:srgbClr val="FFB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E4175A-8AD1-1231-B7AF-AEA42B17DC99}"/>
                </a:ext>
              </a:extLst>
            </p:cNvPr>
            <p:cNvSpPr txBox="1"/>
            <p:nvPr/>
          </p:nvSpPr>
          <p:spPr>
            <a:xfrm>
              <a:off x="8930803" y="2008882"/>
              <a:ext cx="1485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latin typeface="Poppins" panose="00000500000000000000" pitchFamily="50" charset="-18"/>
                  <a:cs typeface="Poppins" panose="00000500000000000000" pitchFamily="50" charset="-18"/>
                </a:rPr>
                <a:t>18</a:t>
              </a:r>
            </a:p>
            <a:p>
              <a:pPr algn="ctr"/>
              <a:r>
                <a:rPr lang="pl-PL" sz="2400" dirty="0">
                  <a:latin typeface="Poppins" panose="00000500000000000000" pitchFamily="50" charset="-18"/>
                  <a:cs typeface="Poppins" panose="00000500000000000000" pitchFamily="50" charset="-18"/>
                </a:rPr>
                <a:t>mln</a:t>
              </a:r>
              <a:endParaRPr lang="en-GB" sz="2400" dirty="0">
                <a:latin typeface="Poppins" panose="00000500000000000000" pitchFamily="50" charset="-18"/>
                <a:cs typeface="Poppins" panose="00000500000000000000" pitchFamily="50" charset="-1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F716B6A-2FC2-9521-F5A4-417967E7A0B9}"/>
              </a:ext>
            </a:extLst>
          </p:cNvPr>
          <p:cNvSpPr txBox="1"/>
          <p:nvPr/>
        </p:nvSpPr>
        <p:spPr>
          <a:xfrm>
            <a:off x="1044102" y="830991"/>
            <a:ext cx="10404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DLACZEGO CYFRYZUJEMY BUDOWNICTWO?</a:t>
            </a:r>
          </a:p>
        </p:txBody>
      </p:sp>
    </p:spTree>
    <p:extLst>
      <p:ext uri="{BB962C8B-B14F-4D97-AF65-F5344CB8AC3E}">
        <p14:creationId xmlns:p14="http://schemas.microsoft.com/office/powerpoint/2010/main" val="228860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8D5C2D-647A-4760-D00E-BBACB9131FC9}"/>
              </a:ext>
            </a:extLst>
          </p:cNvPr>
          <p:cNvSpPr/>
          <p:nvPr/>
        </p:nvSpPr>
        <p:spPr>
          <a:xfrm>
            <a:off x="5124472" y="0"/>
            <a:ext cx="706752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2DF5AB8-B25D-4F34-A237-651D732223FD}"/>
              </a:ext>
            </a:extLst>
          </p:cNvPr>
          <p:cNvSpPr/>
          <p:nvPr/>
        </p:nvSpPr>
        <p:spPr>
          <a:xfrm>
            <a:off x="5486400" y="1476305"/>
            <a:ext cx="6226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400" dirty="0">
                <a:latin typeface="Poppins Light" panose="00000400000000000000" pitchFamily="50" charset="-18"/>
                <a:cs typeface="Poppins Light" panose="00000400000000000000" pitchFamily="50" charset="-18"/>
              </a:rPr>
              <a:t>Przyśpieszenie w stosunku do pierwotnych założeń w projekcie nowelizacji</a:t>
            </a:r>
          </a:p>
          <a:p>
            <a:pPr marL="342900" indent="-342900"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endParaRPr lang="pl-PL" sz="2400" dirty="0">
              <a:latin typeface="Poppins Light" panose="00000400000000000000" pitchFamily="50" charset="-18"/>
              <a:cs typeface="Poppins Light" panose="00000400000000000000" pitchFamily="50" charset="-18"/>
            </a:endParaRPr>
          </a:p>
          <a:p>
            <a:pPr marL="457200" indent="-457200"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400" dirty="0">
                <a:latin typeface="Poppins Light" panose="00000400000000000000" pitchFamily="50" charset="-18"/>
                <a:cs typeface="Poppins Light" panose="00000400000000000000" pitchFamily="50" charset="-18"/>
              </a:rPr>
              <a:t>Wprowadzenie w 2024 r. obowiązku prowadzenia spraw z obszaru budownictwa elektronicznie</a:t>
            </a:r>
          </a:p>
          <a:p>
            <a:pPr marL="342900" indent="-342900"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endParaRPr lang="pl-PL" sz="2400" dirty="0">
              <a:latin typeface="Poppins Light" panose="00000400000000000000" pitchFamily="50" charset="-18"/>
              <a:cs typeface="Poppins Light" panose="00000400000000000000" pitchFamily="50" charset="-18"/>
            </a:endParaRPr>
          </a:p>
          <a:p>
            <a:pPr marL="457200" indent="-457200"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400" dirty="0">
                <a:latin typeface="Poppins Light" panose="00000400000000000000" pitchFamily="50" charset="-18"/>
                <a:cs typeface="Poppins Light" panose="00000400000000000000" pitchFamily="50" charset="-18"/>
              </a:rPr>
              <a:t>Uruchomienie Systemu do Obsługi Postępowań Administracyjnych w Budownictwie (SOPAB) w wersji MVP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DAD2C-879B-87E3-F42D-27FBD2834662}"/>
              </a:ext>
            </a:extLst>
          </p:cNvPr>
          <p:cNvSpPr txBox="1"/>
          <p:nvPr/>
        </p:nvSpPr>
        <p:spPr>
          <a:xfrm>
            <a:off x="898962" y="1476305"/>
            <a:ext cx="422551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PEŁNA CYFRYZACJA PROCESU INWESTYCYJNO-</a:t>
            </a:r>
          </a:p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-BUDOWLANEGO (PROJEKT USTAWY)</a:t>
            </a:r>
          </a:p>
        </p:txBody>
      </p:sp>
    </p:spTree>
    <p:extLst>
      <p:ext uri="{BB962C8B-B14F-4D97-AF65-F5344CB8AC3E}">
        <p14:creationId xmlns:p14="http://schemas.microsoft.com/office/powerpoint/2010/main" val="175647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38AC4-1844-3719-0A62-D93299C46CEA}"/>
              </a:ext>
            </a:extLst>
          </p:cNvPr>
          <p:cNvSpPr/>
          <p:nvPr/>
        </p:nvSpPr>
        <p:spPr>
          <a:xfrm>
            <a:off x="0" y="0"/>
            <a:ext cx="12192000" cy="19389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1298044-684F-43FE-92D8-CB1532536906}"/>
              </a:ext>
            </a:extLst>
          </p:cNvPr>
          <p:cNvSpPr/>
          <p:nvPr/>
        </p:nvSpPr>
        <p:spPr>
          <a:xfrm>
            <a:off x="3316954" y="5237948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0E3692"/>
                </a:solidFill>
                <a:latin typeface="Poppins" panose="00000500000000000000" pitchFamily="50" charset="-18"/>
                <a:cs typeface="Poppins" panose="00000500000000000000" pitchFamily="50" charset="-18"/>
              </a:rPr>
              <a:t>od 1 stycznia 2023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98896C0-F9FC-427C-A01E-29AA13482B5A}"/>
              </a:ext>
            </a:extLst>
          </p:cNvPr>
          <p:cNvSpPr/>
          <p:nvPr/>
        </p:nvSpPr>
        <p:spPr>
          <a:xfrm>
            <a:off x="7477244" y="5219723"/>
            <a:ext cx="3267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0E3692"/>
                </a:solidFill>
                <a:latin typeface="Poppins" panose="00000500000000000000" pitchFamily="50" charset="-18"/>
                <a:cs typeface="Poppins" panose="00000500000000000000" pitchFamily="50" charset="-18"/>
              </a:rPr>
              <a:t>od 27 stycznia 2023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C3AF3E6-4191-4138-9E4F-68A950AAB923}"/>
              </a:ext>
            </a:extLst>
          </p:cNvPr>
          <p:cNvSpPr/>
          <p:nvPr/>
        </p:nvSpPr>
        <p:spPr>
          <a:xfrm>
            <a:off x="1044102" y="5285324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Poppins" panose="00000500000000000000" pitchFamily="50" charset="-18"/>
                <a:cs typeface="Poppins" panose="00000500000000000000" pitchFamily="50" charset="-18"/>
              </a:rPr>
              <a:t>Hybrydowo: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746DA81-CADB-4E72-8AE6-106009984F4E}"/>
              </a:ext>
            </a:extLst>
          </p:cNvPr>
          <p:cNvSpPr/>
          <p:nvPr/>
        </p:nvSpPr>
        <p:spPr>
          <a:xfrm>
            <a:off x="1044102" y="5783025"/>
            <a:ext cx="1896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Poppins" panose="00000500000000000000" pitchFamily="50" charset="-18"/>
                <a:cs typeface="Poppins" panose="00000500000000000000" pitchFamily="50" charset="-18"/>
              </a:rPr>
              <a:t>TYLKO CYFROWO: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5971ECE-A0FC-45A4-BB69-24C9E2A8BAF8}"/>
              </a:ext>
            </a:extLst>
          </p:cNvPr>
          <p:cNvSpPr/>
          <p:nvPr/>
        </p:nvSpPr>
        <p:spPr>
          <a:xfrm>
            <a:off x="4118456" y="5770741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0E3692"/>
                </a:solidFill>
                <a:latin typeface="Poppins" panose="00000500000000000000" pitchFamily="50" charset="-18"/>
                <a:cs typeface="Poppins" panose="00000500000000000000" pitchFamily="50" charset="-18"/>
              </a:rPr>
              <a:t>od 2027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8B4BF00-A48D-4670-86AF-469BFC8310E2}"/>
              </a:ext>
            </a:extLst>
          </p:cNvPr>
          <p:cNvSpPr/>
          <p:nvPr/>
        </p:nvSpPr>
        <p:spPr>
          <a:xfrm>
            <a:off x="8369316" y="5765065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0E3692"/>
                </a:solidFill>
                <a:latin typeface="Poppins" panose="00000500000000000000" pitchFamily="50" charset="-18"/>
                <a:cs typeface="Poppins" panose="00000500000000000000" pitchFamily="50" charset="-18"/>
              </a:rPr>
              <a:t>od 2030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8C0F7-F068-6E0D-2C52-2697FAE0B9C3}"/>
              </a:ext>
            </a:extLst>
          </p:cNvPr>
          <p:cNvSpPr txBox="1"/>
          <p:nvPr/>
        </p:nvSpPr>
        <p:spPr>
          <a:xfrm>
            <a:off x="1044102" y="830991"/>
            <a:ext cx="9883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OSTATNIE CYFRYZACYJNE NOWOŚCI WDROŻONE W 2023 r.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051555E-21EB-FABF-1CC6-14E499103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1566" y="2302252"/>
            <a:ext cx="2245132" cy="281653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B82EE81-FD43-4DFB-E63C-A6D5E754A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4868" y="2302251"/>
            <a:ext cx="2245132" cy="28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832C95-A252-1B1E-CA72-F48D177A356A}"/>
              </a:ext>
            </a:extLst>
          </p:cNvPr>
          <p:cNvSpPr/>
          <p:nvPr/>
        </p:nvSpPr>
        <p:spPr>
          <a:xfrm>
            <a:off x="6461760" y="0"/>
            <a:ext cx="5730240" cy="6858000"/>
          </a:xfrm>
          <a:prstGeom prst="rect">
            <a:avLst/>
          </a:prstGeom>
          <a:solidFill>
            <a:srgbClr val="FFB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EC8DFA2-3684-4B5C-A760-46BA172155BB}"/>
              </a:ext>
            </a:extLst>
          </p:cNvPr>
          <p:cNvSpPr/>
          <p:nvPr/>
        </p:nvSpPr>
        <p:spPr>
          <a:xfrm>
            <a:off x="884445" y="2549134"/>
            <a:ext cx="52984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Wygoda zarządzania kalendarzem przeglądów okresowych </a:t>
            </a:r>
          </a:p>
          <a:p>
            <a:pPr marL="457200" indent="-457200">
              <a:spcAft>
                <a:spcPts val="24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Prosta edycja, szybka obsługa</a:t>
            </a:r>
          </a:p>
          <a:p>
            <a:pPr marL="457200" indent="-457200">
              <a:spcAft>
                <a:spcPts val="24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Automatyczne przekazywanie wymaganych dokumentów organom</a:t>
            </a:r>
          </a:p>
          <a:p>
            <a:pPr marL="457200" indent="-457200">
              <a:spcAft>
                <a:spcPts val="24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Przeciwdziałanie ryzyku katastrofy budowlanej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3CEE2-D25D-124C-4419-DC503317B145}"/>
              </a:ext>
            </a:extLst>
          </p:cNvPr>
          <p:cNvSpPr txBox="1"/>
          <p:nvPr/>
        </p:nvSpPr>
        <p:spPr>
          <a:xfrm>
            <a:off x="884445" y="830991"/>
            <a:ext cx="61056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KORZYŚCI - CYFROWA KSIĄŻKA OBIEKTU BUDOWLANEGO</a:t>
            </a:r>
          </a:p>
        </p:txBody>
      </p:sp>
      <p:pic>
        <p:nvPicPr>
          <p:cNvPr id="5" name="Picture 4" descr="A picture containing text, screenshot, monitor, electronics&#10;&#10;Description automatically generated">
            <a:extLst>
              <a:ext uri="{FF2B5EF4-FFF2-40B4-BE49-F238E27FC236}">
                <a16:creationId xmlns:a16="http://schemas.microsoft.com/office/drawing/2014/main" id="{C82FC693-3035-8BB1-A24C-90680410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6"/>
          <a:stretch/>
        </p:blipFill>
        <p:spPr>
          <a:xfrm>
            <a:off x="7149737" y="1388031"/>
            <a:ext cx="5042263" cy="42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DDE81-BBE5-9116-D641-B45C6581955A}"/>
              </a:ext>
            </a:extLst>
          </p:cNvPr>
          <p:cNvGrpSpPr/>
          <p:nvPr/>
        </p:nvGrpSpPr>
        <p:grpSpPr>
          <a:xfrm>
            <a:off x="991039" y="1016803"/>
            <a:ext cx="4802266" cy="4802266"/>
            <a:chOff x="1034582" y="837381"/>
            <a:chExt cx="4802266" cy="480226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00CCD8-7DC6-9FD0-E1A5-35CCBA45E589}"/>
                </a:ext>
              </a:extLst>
            </p:cNvPr>
            <p:cNvSpPr/>
            <p:nvPr/>
          </p:nvSpPr>
          <p:spPr>
            <a:xfrm>
              <a:off x="1034582" y="837381"/>
              <a:ext cx="4802266" cy="4802266"/>
            </a:xfrm>
            <a:prstGeom prst="ellipse">
              <a:avLst/>
            </a:prstGeom>
            <a:solidFill>
              <a:srgbClr val="FFE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fika 2" descr="Stoper">
              <a:extLst>
                <a:ext uri="{FF2B5EF4-FFF2-40B4-BE49-F238E27FC236}">
                  <a16:creationId xmlns:a16="http://schemas.microsoft.com/office/drawing/2014/main" id="{AEF3EEB9-1421-46E4-BE59-AB93630B4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77144" y="2076613"/>
              <a:ext cx="1223366" cy="1223366"/>
            </a:xfrm>
            <a:prstGeom prst="rect">
              <a:avLst/>
            </a:prstGeom>
          </p:spPr>
        </p:pic>
        <p:pic>
          <p:nvPicPr>
            <p:cNvPr id="11" name="Graphic 10" descr="Smart Phone with solid fill">
              <a:extLst>
                <a:ext uri="{FF2B5EF4-FFF2-40B4-BE49-F238E27FC236}">
                  <a16:creationId xmlns:a16="http://schemas.microsoft.com/office/drawing/2014/main" id="{5D9CCDC7-7558-6644-3BD3-322D4B80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57845" y="3260177"/>
              <a:ext cx="890452" cy="890452"/>
            </a:xfrm>
            <a:prstGeom prst="rect">
              <a:avLst/>
            </a:prstGeom>
          </p:spPr>
        </p:pic>
        <p:pic>
          <p:nvPicPr>
            <p:cNvPr id="14" name="Graphic 13" descr="Laptop with solid fill">
              <a:extLst>
                <a:ext uri="{FF2B5EF4-FFF2-40B4-BE49-F238E27FC236}">
                  <a16:creationId xmlns:a16="http://schemas.microsoft.com/office/drawing/2014/main" id="{F9E58813-7284-16DD-5A27-5B9D45E3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29127" y="2446818"/>
              <a:ext cx="1686018" cy="1686018"/>
            </a:xfrm>
            <a:prstGeom prst="rect">
              <a:avLst/>
            </a:prstGeom>
          </p:spPr>
        </p:pic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EEC8DFA2-3684-4B5C-A760-46BA172155BB}"/>
              </a:ext>
            </a:extLst>
          </p:cNvPr>
          <p:cNvSpPr/>
          <p:nvPr/>
        </p:nvSpPr>
        <p:spPr>
          <a:xfrm>
            <a:off x="5082475" y="3025457"/>
            <a:ext cx="6290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Założenie książki w c-KOB trwa parę minut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2019F-7178-DD48-A520-AA25F8145556}"/>
              </a:ext>
            </a:extLst>
          </p:cNvPr>
          <p:cNvSpPr txBox="1"/>
          <p:nvPr/>
        </p:nvSpPr>
        <p:spPr>
          <a:xfrm>
            <a:off x="5082475" y="1179333"/>
            <a:ext cx="56377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JAK NAJSZYBCIEJ ZAŁOŻYĆ KSIĄŻKĘ OBIEKTU BUDOWLANEGO?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1C503-736E-9F60-FB5D-BDE4515CB7F2}"/>
              </a:ext>
            </a:extLst>
          </p:cNvPr>
          <p:cNvSpPr txBox="1"/>
          <p:nvPr/>
        </p:nvSpPr>
        <p:spPr>
          <a:xfrm>
            <a:off x="5082476" y="5357996"/>
            <a:ext cx="5454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Poppins SemiBold" panose="00000700000000000000" pitchFamily="50" charset="-18"/>
                <a:cs typeface="Poppins SemiBold" panose="00000700000000000000" pitchFamily="50" charset="-18"/>
              </a:rPr>
              <a:t>Adres strony: c-KOB.gunb.gov.pl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8C9C5-B1AE-0CD4-DDCC-1B0DED77AF0F}"/>
              </a:ext>
            </a:extLst>
          </p:cNvPr>
          <p:cNvSpPr txBox="1"/>
          <p:nvPr/>
        </p:nvSpPr>
        <p:spPr>
          <a:xfrm>
            <a:off x="5082476" y="3520956"/>
            <a:ext cx="5724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2000">
                <a:latin typeface="Poppins SemiBold" panose="00000700000000000000" pitchFamily="50" charset="-18"/>
                <a:cs typeface="Poppins SemiBold" panose="00000700000000000000" pitchFamily="50" charset="-18"/>
              </a:defRPr>
            </a:lvl1pPr>
          </a:lstStyle>
          <a:p>
            <a:r>
              <a:rPr lang="pl-PL" dirty="0">
                <a:latin typeface="Poppins" panose="00000500000000000000" pitchFamily="50" charset="-18"/>
                <a:cs typeface="Poppins" panose="00000500000000000000" pitchFamily="50" charset="-18"/>
              </a:rPr>
              <a:t>Logowanie poprzez usługę Węzła Krajowego (Profil zaufany, e-Dowód lub bankowość elektroniczną) </a:t>
            </a:r>
          </a:p>
        </p:txBody>
      </p:sp>
    </p:spTree>
    <p:extLst>
      <p:ext uri="{BB962C8B-B14F-4D97-AF65-F5344CB8AC3E}">
        <p14:creationId xmlns:p14="http://schemas.microsoft.com/office/powerpoint/2010/main" val="239303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4A3CD8-BA15-35CB-9423-653D4AD95C7B}"/>
              </a:ext>
            </a:extLst>
          </p:cNvPr>
          <p:cNvSpPr/>
          <p:nvPr/>
        </p:nvSpPr>
        <p:spPr>
          <a:xfrm>
            <a:off x="0" y="0"/>
            <a:ext cx="5283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10AF7D-31CB-46C6-B24C-438CE5238ECB}"/>
              </a:ext>
            </a:extLst>
          </p:cNvPr>
          <p:cNvSpPr/>
          <p:nvPr/>
        </p:nvSpPr>
        <p:spPr>
          <a:xfrm>
            <a:off x="5727313" y="2229272"/>
            <a:ext cx="619617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Lepsze monitorowanie pracy ekipy budowlanej </a:t>
            </a:r>
          </a:p>
          <a:p>
            <a:pPr marL="457200" indent="-457200">
              <a:spcAft>
                <a:spcPts val="12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Szybkie załatwianie procedury odbioru i przekazania dziennika budowy organom</a:t>
            </a:r>
          </a:p>
          <a:p>
            <a:pPr marL="457200" indent="-457200">
              <a:spcAft>
                <a:spcPts val="12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Gwarancja trwałości i bezpieczeństwa danych</a:t>
            </a:r>
          </a:p>
          <a:p>
            <a:pPr marL="457200" indent="-457200">
              <a:spcAft>
                <a:spcPts val="12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Aplikacja na komputer dostępna z poziomu przeglądarki</a:t>
            </a:r>
          </a:p>
          <a:p>
            <a:pPr marL="457200" indent="-457200">
              <a:spcAft>
                <a:spcPts val="1200"/>
              </a:spcAft>
              <a:buClr>
                <a:srgbClr val="FFBD3C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>
                <a:latin typeface="Poppins" panose="00000500000000000000" pitchFamily="50" charset="-18"/>
                <a:cs typeface="Poppins" panose="00000500000000000000" pitchFamily="50" charset="-18"/>
              </a:rPr>
              <a:t>Możliwość pracy z aplikacją mobilną bez stałego dostępu do internetu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769BF-6EC4-9F01-C432-57A7995B9C7A}"/>
              </a:ext>
            </a:extLst>
          </p:cNvPr>
          <p:cNvSpPr txBox="1"/>
          <p:nvPr/>
        </p:nvSpPr>
        <p:spPr>
          <a:xfrm>
            <a:off x="5734567" y="830991"/>
            <a:ext cx="6196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>
                <a:solidFill>
                  <a:srgbClr val="0E3692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KORZYŚCI – ELEKTRONICZNY DZIENNIK BUDOWY</a:t>
            </a: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26CA535-607F-9B4A-FF7F-FE25689FE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95" y="1484993"/>
            <a:ext cx="1944007" cy="3888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60D9B-0C6D-5207-4616-B843A8CDA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0"/>
          <a:stretch/>
        </p:blipFill>
        <p:spPr>
          <a:xfrm>
            <a:off x="444113" y="0"/>
            <a:ext cx="1944008" cy="3194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ACBE56-920F-0CE2-A108-7DFCF77D4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0"/>
          <a:stretch/>
        </p:blipFill>
        <p:spPr>
          <a:xfrm>
            <a:off x="451366" y="3663230"/>
            <a:ext cx="1944007" cy="31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0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886</Words>
  <Application>Microsoft Office PowerPoint</Application>
  <PresentationFormat>Panoramiczny</PresentationFormat>
  <Paragraphs>226</Paragraphs>
  <Slides>25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Lato</vt:lpstr>
      <vt:lpstr>Montserrat</vt:lpstr>
      <vt:lpstr>Poppins</vt:lpstr>
      <vt:lpstr>Poppins Light</vt:lpstr>
      <vt:lpstr>Poppins Medium</vt:lpstr>
      <vt:lpstr>Poppins SemiBold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Budowa SOPAB</vt:lpstr>
      <vt:lpstr>Harmonogram projektu Realizacja kamieni milowych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Saciłowski</dc:creator>
  <cp:lastModifiedBy>Monika Lendzioszek</cp:lastModifiedBy>
  <cp:revision>116</cp:revision>
  <dcterms:created xsi:type="dcterms:W3CDTF">2023-01-02T10:37:43Z</dcterms:created>
  <dcterms:modified xsi:type="dcterms:W3CDTF">2023-02-09T06:48:26Z</dcterms:modified>
</cp:coreProperties>
</file>