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59" r:id="rId6"/>
    <p:sldId id="260" r:id="rId7"/>
    <p:sldId id="261" r:id="rId8"/>
    <p:sldId id="264" r:id="rId9"/>
    <p:sldId id="269" r:id="rId10"/>
    <p:sldId id="267" r:id="rId11"/>
    <p:sldId id="258" r:id="rId1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łązka Anna" initials="GA" lastIdx="8" clrIdx="0">
    <p:extLst>
      <p:ext uri="{19B8F6BF-5375-455C-9EA6-DF929625EA0E}">
        <p15:presenceInfo xmlns:p15="http://schemas.microsoft.com/office/powerpoint/2012/main" userId="S-1-5-21-3954371645-834304607-549911658-82285" providerId="AD"/>
      </p:ext>
    </p:extLst>
  </p:cmAuthor>
  <p:cmAuthor id="2" name="Sylwia Karczmarczyk" initials="SK" lastIdx="1" clrIdx="1">
    <p:extLst>
      <p:ext uri="{19B8F6BF-5375-455C-9EA6-DF929625EA0E}">
        <p15:presenceInfo xmlns:p15="http://schemas.microsoft.com/office/powerpoint/2012/main" userId="Sylwia Karczmarczy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97564633093698"/>
          <c:y val="5.2337037685755372E-2"/>
          <c:w val="0.85553631205340752"/>
          <c:h val="0.7531303007116781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0C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_("zł"* #,##0.00_);_("zł"* \(#,##0.00\);_("zł"* "-"??_);_(@_)</c:formatCode>
                <c:ptCount val="2"/>
                <c:pt idx="0">
                  <c:v>49895390.979999997</c:v>
                </c:pt>
                <c:pt idx="1">
                  <c:v>37158499.469999999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39A-4317-824A-BBBC8AE6FEEA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Arkusz1!$C$2:$C$3</c:f>
              <c:numCache>
                <c:formatCode>_("zł"* #,##0.00_);_("zł"* \(#,##0.00\);_("zł"* "-"??_);_(@_)</c:formatCode>
                <c:ptCount val="2"/>
                <c:pt idx="0">
                  <c:v>42226469.380000003</c:v>
                </c:pt>
                <c:pt idx="1">
                  <c:v>31447238.100000001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39A-4317-824A-BBBC8AE6FEE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34927136"/>
        <c:axId val="234927920"/>
      </c:barChart>
      <c:catAx>
        <c:axId val="234927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34927920"/>
        <c:crosses val="autoZero"/>
        <c:auto val="1"/>
        <c:lblAlgn val="ctr"/>
        <c:lblOffset val="100"/>
        <c:noMultiLvlLbl val="0"/>
      </c:catAx>
      <c:valAx>
        <c:axId val="234927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zł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34927136"/>
        <c:crosses val="autoZero"/>
        <c:crossBetween val="between"/>
        <c:majorUnit val="10000000"/>
        <c:minorUnit val="2000000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BB3A04-D224-4804-BFC9-412AFCCE6843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680529-3115-4A79-84A4-C9ED68700DB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4924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680529-3115-4A79-84A4-C9ED68700DBB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44286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06.07.2023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11040826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EZD RP – Elektroniczne Zarządzanie Dokumentacją w Administracji Publicznej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388606" y="1240142"/>
            <a:ext cx="8842104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 Cyfryzacji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Naukowa i Akademicka Sieć Komputerowa – Państwowy Instytut Badawczy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Skarb Państwa – Podlaski Urząd Wojewódzki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0" y="4934654"/>
            <a:ext cx="12192000" cy="1098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470263" y="5587395"/>
            <a:ext cx="11143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/>
              <a:t>Głównym celem projektu było usprawnienie funkcjonowania jednostek administracji rządowej poprzez budowę oraz udostępnienie nowoczesnych i uniwersalnych rozwiązań cyfrowych </a:t>
            </a:r>
            <a:r>
              <a:rPr lang="pl-PL" sz="1600" dirty="0" err="1"/>
              <a:t>back-office</a:t>
            </a:r>
            <a:r>
              <a:rPr lang="pl-PL" sz="1600" dirty="0"/>
              <a:t> w obszarze elektronicznego zarządzania dokumentacją. </a:t>
            </a:r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83605" y="2487298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2988345"/>
              </p:ext>
            </p:extLst>
          </p:nvPr>
        </p:nvGraphicFramePr>
        <p:xfrm>
          <a:off x="667149" y="3204114"/>
          <a:ext cx="10946674" cy="1537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0575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15739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32125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</a:rPr>
                        <a:t>2019-01-01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</a:rPr>
                        <a:t>2021-12-31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03163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</a:rPr>
                        <a:t>2019-01-01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</a:rPr>
                        <a:t>2022-03-31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</a:rPr>
                        <a:t>Przyczyną zmiany terminu zakończenia realizacji projektu w stosunku do pierwotnego planu jest wydłużenie terminu zakończenia realizacji projektu o 90 dni zgodnie z zapisami Ustawy z dnia 3 kwietnia 2020 r. o szczególnych rozwiązaniach wspierających realizację programów operacyjnych w związku z wystąpieniem COVID-19 w 2020 r.; zawarto aneks do umowy o dofinansowanie w dniu 17.03.2021 r. wydłużający okres realizacji projektu do 31.03.2022 r.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419114" y="1294839"/>
            <a:ext cx="11391008" cy="7505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sz="1800" b="1" dirty="0">
                <a:solidFill>
                  <a:srgbClr val="002060"/>
                </a:solidFill>
                <a:cs typeface="Times New Roman" pitchFamily="18" charset="0"/>
              </a:rPr>
              <a:t>Źródło finansowania: </a:t>
            </a:r>
            <a:r>
              <a:rPr lang="pl-PL" sz="1800" b="1" dirty="0" smtClean="0">
                <a:cs typeface="Times New Roman" pitchFamily="18" charset="0"/>
              </a:rPr>
              <a:t>POPC, </a:t>
            </a:r>
            <a:r>
              <a:rPr lang="pl-PL" sz="1800" b="1" dirty="0">
                <a:cs typeface="Times New Roman" pitchFamily="18" charset="0"/>
              </a:rPr>
              <a:t>II oś priorytetowa „E-administracja i otwarty rząd”, działanie 2.2 „Cyfryzacja procesów </a:t>
            </a:r>
            <a:r>
              <a:rPr lang="pl-PL" sz="1800" b="1" dirty="0" err="1">
                <a:cs typeface="Times New Roman" pitchFamily="18" charset="0"/>
              </a:rPr>
              <a:t>back-office</a:t>
            </a:r>
            <a:r>
              <a:rPr lang="pl-PL" sz="1800" b="1" dirty="0">
                <a:cs typeface="Times New Roman" pitchFamily="18" charset="0"/>
              </a:rPr>
              <a:t> w administracji rządowej” – środki pochodzące z Europejskiego Funduszu Rozwoju </a:t>
            </a:r>
            <a:r>
              <a:rPr lang="pl-PL" sz="1800" b="1" dirty="0">
                <a:cs typeface="Times New Roman" pitchFamily="18" charset="0"/>
              </a:rPr>
              <a:t>Regionalnego; Budżet państwa: część budżetowa 27 – </a:t>
            </a:r>
            <a:r>
              <a:rPr lang="pl-PL" sz="1800" b="1" dirty="0" smtClean="0">
                <a:cs typeface="Times New Roman" pitchFamily="18" charset="0"/>
              </a:rPr>
              <a:t>Informatyzacja</a:t>
            </a:r>
            <a:endParaRPr lang="pl-PL" sz="1800" b="1" dirty="0">
              <a:cs typeface="Times New Roman" pitchFamily="18" charset="0"/>
            </a:endParaRP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0" y="2393169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xmlns="" id="{11101486-D341-0A32-07F4-382B9A011CB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6328152"/>
              </p:ext>
            </p:extLst>
          </p:nvPr>
        </p:nvGraphicFramePr>
        <p:xfrm>
          <a:off x="1229031" y="3070613"/>
          <a:ext cx="9498733" cy="3471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44358" y="1606765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924229"/>
              </p:ext>
            </p:extLst>
          </p:nvPr>
        </p:nvGraphicFramePr>
        <p:xfrm>
          <a:off x="695401" y="2357361"/>
          <a:ext cx="10783008" cy="30669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637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1796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37564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 EZD RP (z aplikacją migracyjną)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2022-03-31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2022-03-31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Pierwotny termin wdrożenia produktu – 12.2021;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zawarto Aneks nr 4 do </a:t>
                      </a:r>
                      <a:r>
                        <a:rPr lang="pl-PL" sz="1100" i="1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UoD</a:t>
                      </a: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którym zmieniono datę realizacji kamienia milowego do 31.03.2022 r.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Funkcjonalności zrealizowane; migracja na danych EZD PUW w PUW niekompletna ze względu na niespójność danych źródłowych. Poprawność </a:t>
                      </a:r>
                      <a:r>
                        <a:rPr lang="pl-PL" sz="1100" i="1" kern="1200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migratora</a:t>
                      </a:r>
                      <a:r>
                        <a:rPr lang="pl-PL" sz="1100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potwierdzona na danych EZD PUW w NASK po zakończeniu projektu.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Infrastruktura chmurowa, udostępniająca EZD RP (w modelu SaaS)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2022-03-31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2022-03-31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Pierwotny termin wdrożenia produktu – 06.2021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zawarto Aneks nr 6 do </a:t>
                      </a:r>
                      <a:r>
                        <a:rPr lang="pl-PL" sz="1100" i="1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UoD</a:t>
                      </a: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którym zmieniono datę realizacji kamienia milowego do 31.12.2021 r.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termin udostepnienia usługi chmurowej SaaS EZD RP został dotrzymany.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02028" y="1227106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64" name="Prostokąt 63"/>
          <p:cNvSpPr/>
          <p:nvPr/>
        </p:nvSpPr>
        <p:spPr>
          <a:xfrm>
            <a:off x="3224049" y="3737932"/>
            <a:ext cx="6228946" cy="13106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>
                <a:solidFill>
                  <a:schemeClr val="tx2"/>
                </a:solidFill>
              </a:rPr>
              <a:t>EZD RP</a:t>
            </a:r>
          </a:p>
          <a:p>
            <a:pPr algn="ctr"/>
            <a:endParaRPr lang="pl-PL" sz="2800" b="1" dirty="0">
              <a:solidFill>
                <a:schemeClr val="tx2"/>
              </a:solidFill>
            </a:endParaRPr>
          </a:p>
        </p:txBody>
      </p:sp>
      <p:sp>
        <p:nvSpPr>
          <p:cNvPr id="65" name="Prostokąt 64"/>
          <p:cNvSpPr/>
          <p:nvPr/>
        </p:nvSpPr>
        <p:spPr>
          <a:xfrm>
            <a:off x="3821025" y="2367110"/>
            <a:ext cx="1494000" cy="792088"/>
          </a:xfrm>
          <a:prstGeom prst="rect">
            <a:avLst/>
          </a:prstGeom>
          <a:solidFill>
            <a:srgbClr val="00B050"/>
          </a:solidFill>
          <a:ln w="381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e-Doręczenia</a:t>
            </a:r>
          </a:p>
        </p:txBody>
      </p:sp>
      <p:sp>
        <p:nvSpPr>
          <p:cNvPr id="84" name="pole tekstowe 83"/>
          <p:cNvSpPr txBox="1"/>
          <p:nvPr/>
        </p:nvSpPr>
        <p:spPr>
          <a:xfrm>
            <a:off x="10158695" y="3079102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</a:p>
        </p:txBody>
      </p:sp>
      <p:sp>
        <p:nvSpPr>
          <p:cNvPr id="85" name="Prostokąt 84"/>
          <p:cNvSpPr/>
          <p:nvPr/>
        </p:nvSpPr>
        <p:spPr>
          <a:xfrm>
            <a:off x="10279945" y="3517246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10279945" y="3706302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10279945" y="3893502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xmlns="" id="{162F07CD-978B-0025-7FE4-437242EE00DC}"/>
              </a:ext>
            </a:extLst>
          </p:cNvPr>
          <p:cNvSpPr/>
          <p:nvPr/>
        </p:nvSpPr>
        <p:spPr>
          <a:xfrm>
            <a:off x="5401321" y="2372023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e-PUAP</a:t>
            </a: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xmlns="" id="{CA1D5F76-AFDC-8D93-21CD-E7C2FF681DAF}"/>
              </a:ext>
            </a:extLst>
          </p:cNvPr>
          <p:cNvSpPr/>
          <p:nvPr/>
        </p:nvSpPr>
        <p:spPr>
          <a:xfrm>
            <a:off x="2032353" y="5499218"/>
            <a:ext cx="1494000" cy="792088"/>
          </a:xfrm>
          <a:prstGeom prst="rect">
            <a:avLst/>
          </a:prstGeom>
          <a:solidFill>
            <a:srgbClr val="00B050"/>
          </a:solidFill>
          <a:ln w="381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ADE</a:t>
            </a:r>
            <a:br>
              <a:rPr lang="pl-PL" sz="1000" dirty="0">
                <a:solidFill>
                  <a:schemeClr val="bg1"/>
                </a:solidFill>
              </a:rPr>
            </a:br>
            <a:r>
              <a:rPr lang="pl-PL" sz="1000" dirty="0">
                <a:solidFill>
                  <a:schemeClr val="bg1"/>
                </a:solidFill>
              </a:rPr>
              <a:t>Archiwum Dokumentów Elektronicznych</a:t>
            </a:r>
          </a:p>
        </p:txBody>
      </p:sp>
      <p:cxnSp>
        <p:nvCxnSpPr>
          <p:cNvPr id="11" name="Łącznik prosty 10">
            <a:extLst>
              <a:ext uri="{FF2B5EF4-FFF2-40B4-BE49-F238E27FC236}">
                <a16:creationId xmlns:a16="http://schemas.microsoft.com/office/drawing/2014/main" xmlns="" id="{9B17139E-DC6B-88BB-378A-AC0969A0F35F}"/>
              </a:ext>
            </a:extLst>
          </p:cNvPr>
          <p:cNvCxnSpPr>
            <a:cxnSpLocks/>
          </p:cNvCxnSpPr>
          <p:nvPr/>
        </p:nvCxnSpPr>
        <p:spPr>
          <a:xfrm>
            <a:off x="4031127" y="4830793"/>
            <a:ext cx="0" cy="424265"/>
          </a:xfrm>
          <a:prstGeom prst="line">
            <a:avLst/>
          </a:prstGeom>
          <a:ln w="25400">
            <a:solidFill>
              <a:srgbClr val="00B050"/>
            </a:solidFill>
            <a:prstDash val="solid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ze strzałką 11">
            <a:extLst>
              <a:ext uri="{FF2B5EF4-FFF2-40B4-BE49-F238E27FC236}">
                <a16:creationId xmlns:a16="http://schemas.microsoft.com/office/drawing/2014/main" xmlns="" id="{66770E3A-A9E5-4CF9-4071-E238847A56D0}"/>
              </a:ext>
            </a:extLst>
          </p:cNvPr>
          <p:cNvCxnSpPr>
            <a:cxnSpLocks/>
          </p:cNvCxnSpPr>
          <p:nvPr/>
        </p:nvCxnSpPr>
        <p:spPr>
          <a:xfrm>
            <a:off x="1945089" y="4640289"/>
            <a:ext cx="1278960" cy="0"/>
          </a:xfrm>
          <a:prstGeom prst="straightConnector1">
            <a:avLst/>
          </a:prstGeom>
          <a:ln w="25400">
            <a:solidFill>
              <a:srgbClr val="0070C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rostokąt 14">
            <a:extLst>
              <a:ext uri="{FF2B5EF4-FFF2-40B4-BE49-F238E27FC236}">
                <a16:creationId xmlns:a16="http://schemas.microsoft.com/office/drawing/2014/main" xmlns="" id="{C3C18D17-7123-AF0D-E23A-EECFCB730753}"/>
              </a:ext>
            </a:extLst>
          </p:cNvPr>
          <p:cNvSpPr/>
          <p:nvPr/>
        </p:nvSpPr>
        <p:spPr>
          <a:xfrm>
            <a:off x="445734" y="4193560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Profil Zaufany</a:t>
            </a:r>
          </a:p>
        </p:txBody>
      </p:sp>
      <p:sp>
        <p:nvSpPr>
          <p:cNvPr id="16" name="Prostokąt 15">
            <a:extLst>
              <a:ext uri="{FF2B5EF4-FFF2-40B4-BE49-F238E27FC236}">
                <a16:creationId xmlns:a16="http://schemas.microsoft.com/office/drawing/2014/main" xmlns="" id="{1FCF2E05-C67B-A6F1-A4F4-E8FA35DAD56E}"/>
              </a:ext>
            </a:extLst>
          </p:cNvPr>
          <p:cNvSpPr/>
          <p:nvPr/>
        </p:nvSpPr>
        <p:spPr>
          <a:xfrm>
            <a:off x="403690" y="5499218"/>
            <a:ext cx="1494000" cy="792088"/>
          </a:xfrm>
          <a:prstGeom prst="rect">
            <a:avLst/>
          </a:prstGeom>
          <a:solidFill>
            <a:srgbClr val="00B050"/>
          </a:solidFill>
          <a:ln w="381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Platforma e-Zamówienia</a:t>
            </a:r>
          </a:p>
        </p:txBody>
      </p:sp>
      <p:sp>
        <p:nvSpPr>
          <p:cNvPr id="17" name="Prostokąt 16">
            <a:extLst>
              <a:ext uri="{FF2B5EF4-FFF2-40B4-BE49-F238E27FC236}">
                <a16:creationId xmlns:a16="http://schemas.microsoft.com/office/drawing/2014/main" xmlns="" id="{27521BCF-F1D7-93D3-7BA5-9D36D2AAB04E}"/>
              </a:ext>
            </a:extLst>
          </p:cNvPr>
          <p:cNvSpPr/>
          <p:nvPr/>
        </p:nvSpPr>
        <p:spPr>
          <a:xfrm>
            <a:off x="8627942" y="5499218"/>
            <a:ext cx="1494000" cy="792088"/>
          </a:xfrm>
          <a:prstGeom prst="rect">
            <a:avLst/>
          </a:prstGeom>
          <a:solidFill>
            <a:srgbClr val="00B050"/>
          </a:solidFill>
          <a:ln w="381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KAP (KPP, KWD)</a:t>
            </a:r>
          </a:p>
        </p:txBody>
      </p:sp>
      <p:sp>
        <p:nvSpPr>
          <p:cNvPr id="18" name="Prostokąt 17">
            <a:extLst>
              <a:ext uri="{FF2B5EF4-FFF2-40B4-BE49-F238E27FC236}">
                <a16:creationId xmlns:a16="http://schemas.microsoft.com/office/drawing/2014/main" xmlns="" id="{FCCBF7EC-513C-A244-51D6-A9FBA444FCDC}"/>
              </a:ext>
            </a:extLst>
          </p:cNvPr>
          <p:cNvSpPr/>
          <p:nvPr/>
        </p:nvSpPr>
        <p:spPr>
          <a:xfrm>
            <a:off x="3712187" y="5499218"/>
            <a:ext cx="1494000" cy="792088"/>
          </a:xfrm>
          <a:prstGeom prst="rect">
            <a:avLst/>
          </a:prstGeom>
          <a:solidFill>
            <a:srgbClr val="00B050"/>
          </a:solidFill>
          <a:ln w="381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widok.gov.pl</a:t>
            </a:r>
          </a:p>
        </p:txBody>
      </p:sp>
      <p:sp>
        <p:nvSpPr>
          <p:cNvPr id="19" name="Prostokąt 18">
            <a:extLst>
              <a:ext uri="{FF2B5EF4-FFF2-40B4-BE49-F238E27FC236}">
                <a16:creationId xmlns:a16="http://schemas.microsoft.com/office/drawing/2014/main" xmlns="" id="{90A18BD1-15BC-1056-2208-0A00F5C5CF3C}"/>
              </a:ext>
            </a:extLst>
          </p:cNvPr>
          <p:cNvSpPr/>
          <p:nvPr/>
        </p:nvSpPr>
        <p:spPr>
          <a:xfrm>
            <a:off x="6969244" y="5499218"/>
            <a:ext cx="1494000" cy="792088"/>
          </a:xfrm>
          <a:prstGeom prst="rect">
            <a:avLst/>
          </a:prstGeom>
          <a:solidFill>
            <a:srgbClr val="00B050"/>
          </a:solidFill>
          <a:ln w="381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Platforma e-Faktury</a:t>
            </a:r>
          </a:p>
        </p:txBody>
      </p:sp>
      <p:cxnSp>
        <p:nvCxnSpPr>
          <p:cNvPr id="42" name="Łącznik prosty ze strzałką 41">
            <a:extLst>
              <a:ext uri="{FF2B5EF4-FFF2-40B4-BE49-F238E27FC236}">
                <a16:creationId xmlns:a16="http://schemas.microsoft.com/office/drawing/2014/main" xmlns="" id="{3DE457E4-4752-2192-B0CA-E3F9AD853463}"/>
              </a:ext>
            </a:extLst>
          </p:cNvPr>
          <p:cNvCxnSpPr>
            <a:cxnSpLocks/>
            <a:endCxn id="65" idx="2"/>
          </p:cNvCxnSpPr>
          <p:nvPr/>
        </p:nvCxnSpPr>
        <p:spPr>
          <a:xfrm flipV="1">
            <a:off x="4568025" y="3159198"/>
            <a:ext cx="0" cy="578734"/>
          </a:xfrm>
          <a:prstGeom prst="straightConnector1">
            <a:avLst/>
          </a:prstGeom>
          <a:ln w="25400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Łącznik prosty ze strzałką 44">
            <a:extLst>
              <a:ext uri="{FF2B5EF4-FFF2-40B4-BE49-F238E27FC236}">
                <a16:creationId xmlns:a16="http://schemas.microsoft.com/office/drawing/2014/main" xmlns="" id="{E4BD0E32-922F-B9D8-6C06-AB3B3BCBC457}"/>
              </a:ext>
            </a:extLst>
          </p:cNvPr>
          <p:cNvCxnSpPr>
            <a:cxnSpLocks/>
          </p:cNvCxnSpPr>
          <p:nvPr/>
        </p:nvCxnSpPr>
        <p:spPr>
          <a:xfrm>
            <a:off x="6022509" y="3146594"/>
            <a:ext cx="0" cy="592289"/>
          </a:xfrm>
          <a:prstGeom prst="straightConnector1">
            <a:avLst/>
          </a:prstGeom>
          <a:ln w="254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Łącznik prosty ze strzałką 59">
            <a:extLst>
              <a:ext uri="{FF2B5EF4-FFF2-40B4-BE49-F238E27FC236}">
                <a16:creationId xmlns:a16="http://schemas.microsoft.com/office/drawing/2014/main" xmlns="" id="{775707A1-99CF-1B78-EC00-1F685124193E}"/>
              </a:ext>
            </a:extLst>
          </p:cNvPr>
          <p:cNvCxnSpPr>
            <a:cxnSpLocks/>
          </p:cNvCxnSpPr>
          <p:nvPr/>
        </p:nvCxnSpPr>
        <p:spPr>
          <a:xfrm>
            <a:off x="7692167" y="4830793"/>
            <a:ext cx="0" cy="643958"/>
          </a:xfrm>
          <a:prstGeom prst="straightConnector1">
            <a:avLst/>
          </a:prstGeom>
          <a:ln w="25400">
            <a:solidFill>
              <a:srgbClr val="00B050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Łącznik prosty ze strzałką 60">
            <a:extLst>
              <a:ext uri="{FF2B5EF4-FFF2-40B4-BE49-F238E27FC236}">
                <a16:creationId xmlns:a16="http://schemas.microsoft.com/office/drawing/2014/main" xmlns="" id="{950FC776-C110-B531-A3C3-5A5B3390E89F}"/>
              </a:ext>
            </a:extLst>
          </p:cNvPr>
          <p:cNvCxnSpPr>
            <a:cxnSpLocks/>
          </p:cNvCxnSpPr>
          <p:nvPr/>
        </p:nvCxnSpPr>
        <p:spPr>
          <a:xfrm>
            <a:off x="6091885" y="4838516"/>
            <a:ext cx="0" cy="653662"/>
          </a:xfrm>
          <a:prstGeom prst="straightConnector1">
            <a:avLst/>
          </a:prstGeom>
          <a:ln w="25400">
            <a:solidFill>
              <a:srgbClr val="00B050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Łącznik prosty ze strzałką 82">
            <a:extLst>
              <a:ext uri="{FF2B5EF4-FFF2-40B4-BE49-F238E27FC236}">
                <a16:creationId xmlns:a16="http://schemas.microsoft.com/office/drawing/2014/main" xmlns="" id="{26D2664D-476A-39CF-FA33-1550EA473FB1}"/>
              </a:ext>
            </a:extLst>
          </p:cNvPr>
          <p:cNvCxnSpPr>
            <a:cxnSpLocks/>
          </p:cNvCxnSpPr>
          <p:nvPr/>
        </p:nvCxnSpPr>
        <p:spPr>
          <a:xfrm>
            <a:off x="4450551" y="4845998"/>
            <a:ext cx="0" cy="653220"/>
          </a:xfrm>
          <a:prstGeom prst="straightConnector1">
            <a:avLst/>
          </a:prstGeom>
          <a:ln w="25400">
            <a:solidFill>
              <a:srgbClr val="00B050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Łącznik prosty ze strzałką 87">
            <a:extLst>
              <a:ext uri="{FF2B5EF4-FFF2-40B4-BE49-F238E27FC236}">
                <a16:creationId xmlns:a16="http://schemas.microsoft.com/office/drawing/2014/main" xmlns="" id="{DCEAF6BA-C86B-3622-6107-3FC6D2A51212}"/>
              </a:ext>
            </a:extLst>
          </p:cNvPr>
          <p:cNvCxnSpPr>
            <a:cxnSpLocks/>
          </p:cNvCxnSpPr>
          <p:nvPr/>
        </p:nvCxnSpPr>
        <p:spPr>
          <a:xfrm>
            <a:off x="3382678" y="5258135"/>
            <a:ext cx="0" cy="253440"/>
          </a:xfrm>
          <a:prstGeom prst="straightConnector1">
            <a:avLst/>
          </a:prstGeom>
          <a:ln w="25400">
            <a:solidFill>
              <a:srgbClr val="00B05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Łącznik prosty 89">
            <a:extLst>
              <a:ext uri="{FF2B5EF4-FFF2-40B4-BE49-F238E27FC236}">
                <a16:creationId xmlns:a16="http://schemas.microsoft.com/office/drawing/2014/main" xmlns="" id="{15D0496E-D445-E155-154D-ED349ACA8429}"/>
              </a:ext>
            </a:extLst>
          </p:cNvPr>
          <p:cNvCxnSpPr>
            <a:cxnSpLocks/>
          </p:cNvCxnSpPr>
          <p:nvPr/>
        </p:nvCxnSpPr>
        <p:spPr>
          <a:xfrm flipH="1">
            <a:off x="3377559" y="5255058"/>
            <a:ext cx="653568" cy="1373"/>
          </a:xfrm>
          <a:prstGeom prst="line">
            <a:avLst/>
          </a:prstGeom>
          <a:ln w="25400">
            <a:solidFill>
              <a:srgbClr val="00B05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Prostokąt 135">
            <a:extLst>
              <a:ext uri="{FF2B5EF4-FFF2-40B4-BE49-F238E27FC236}">
                <a16:creationId xmlns:a16="http://schemas.microsoft.com/office/drawing/2014/main" xmlns="" id="{5D278384-2F4C-2283-1E28-AEC469416E98}"/>
              </a:ext>
            </a:extLst>
          </p:cNvPr>
          <p:cNvSpPr/>
          <p:nvPr/>
        </p:nvSpPr>
        <p:spPr>
          <a:xfrm>
            <a:off x="5325830" y="5502607"/>
            <a:ext cx="1494000" cy="792088"/>
          </a:xfrm>
          <a:prstGeom prst="rect">
            <a:avLst/>
          </a:prstGeom>
          <a:solidFill>
            <a:srgbClr val="00B050"/>
          </a:solidFill>
          <a:ln w="381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Otwarte Dane</a:t>
            </a: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2AF8FE6D-9F30-1E7A-013D-439F52374705}"/>
              </a:ext>
            </a:extLst>
          </p:cNvPr>
          <p:cNvSpPr/>
          <p:nvPr/>
        </p:nvSpPr>
        <p:spPr>
          <a:xfrm>
            <a:off x="3482281" y="4378942"/>
            <a:ext cx="5683842" cy="45185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>
                <a:solidFill>
                  <a:schemeClr val="tx2"/>
                </a:solidFill>
              </a:rPr>
              <a:t>API EZD RP</a:t>
            </a:r>
          </a:p>
        </p:txBody>
      </p:sp>
      <p:cxnSp>
        <p:nvCxnSpPr>
          <p:cNvPr id="29" name="Łącznik prosty 28">
            <a:extLst>
              <a:ext uri="{FF2B5EF4-FFF2-40B4-BE49-F238E27FC236}">
                <a16:creationId xmlns:a16="http://schemas.microsoft.com/office/drawing/2014/main" xmlns="" id="{973B32D4-A8F8-31EA-5D07-93C684934C90}"/>
              </a:ext>
            </a:extLst>
          </p:cNvPr>
          <p:cNvCxnSpPr>
            <a:cxnSpLocks/>
          </p:cNvCxnSpPr>
          <p:nvPr/>
        </p:nvCxnSpPr>
        <p:spPr>
          <a:xfrm>
            <a:off x="3810912" y="4826564"/>
            <a:ext cx="0" cy="294909"/>
          </a:xfrm>
          <a:prstGeom prst="line">
            <a:avLst/>
          </a:prstGeom>
          <a:ln w="25400">
            <a:solidFill>
              <a:srgbClr val="00B050"/>
            </a:solidFill>
            <a:prstDash val="solid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Łącznik prosty ze strzałką 29">
            <a:extLst>
              <a:ext uri="{FF2B5EF4-FFF2-40B4-BE49-F238E27FC236}">
                <a16:creationId xmlns:a16="http://schemas.microsoft.com/office/drawing/2014/main" xmlns="" id="{BBD4E7A7-E3DF-070A-9ABC-F3F839BC0BE9}"/>
              </a:ext>
            </a:extLst>
          </p:cNvPr>
          <p:cNvCxnSpPr>
            <a:cxnSpLocks/>
          </p:cNvCxnSpPr>
          <p:nvPr/>
        </p:nvCxnSpPr>
        <p:spPr>
          <a:xfrm>
            <a:off x="1135336" y="5121473"/>
            <a:ext cx="0" cy="390102"/>
          </a:xfrm>
          <a:prstGeom prst="straightConnector1">
            <a:avLst/>
          </a:prstGeom>
          <a:ln w="25400">
            <a:solidFill>
              <a:srgbClr val="00B05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Łącznik prosty 31">
            <a:extLst>
              <a:ext uri="{FF2B5EF4-FFF2-40B4-BE49-F238E27FC236}">
                <a16:creationId xmlns:a16="http://schemas.microsoft.com/office/drawing/2014/main" xmlns="" id="{0D0125AC-FC2D-AFE9-5C4D-A18663622835}"/>
              </a:ext>
            </a:extLst>
          </p:cNvPr>
          <p:cNvCxnSpPr>
            <a:cxnSpLocks/>
          </p:cNvCxnSpPr>
          <p:nvPr/>
        </p:nvCxnSpPr>
        <p:spPr>
          <a:xfrm flipH="1">
            <a:off x="1135336" y="5124549"/>
            <a:ext cx="2675576" cy="0"/>
          </a:xfrm>
          <a:prstGeom prst="line">
            <a:avLst/>
          </a:prstGeom>
          <a:ln w="25400">
            <a:solidFill>
              <a:srgbClr val="00B05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rostokąt 2">
            <a:extLst>
              <a:ext uri="{FF2B5EF4-FFF2-40B4-BE49-F238E27FC236}">
                <a16:creationId xmlns:a16="http://schemas.microsoft.com/office/drawing/2014/main" xmlns="" id="{46B7F1CD-430E-9F61-F907-A42B7B13564D}"/>
              </a:ext>
            </a:extLst>
          </p:cNvPr>
          <p:cNvSpPr/>
          <p:nvPr/>
        </p:nvSpPr>
        <p:spPr>
          <a:xfrm>
            <a:off x="445734" y="3220416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KWIE</a:t>
            </a:r>
          </a:p>
        </p:txBody>
      </p:sp>
      <p:cxnSp>
        <p:nvCxnSpPr>
          <p:cNvPr id="28" name="Łącznik prosty ze strzałką 27">
            <a:extLst>
              <a:ext uri="{FF2B5EF4-FFF2-40B4-BE49-F238E27FC236}">
                <a16:creationId xmlns:a16="http://schemas.microsoft.com/office/drawing/2014/main" xmlns="" id="{F2AF33AB-201B-BE61-1707-84FF41166A2D}"/>
              </a:ext>
            </a:extLst>
          </p:cNvPr>
          <p:cNvCxnSpPr>
            <a:cxnSpLocks/>
          </p:cNvCxnSpPr>
          <p:nvPr/>
        </p:nvCxnSpPr>
        <p:spPr>
          <a:xfrm>
            <a:off x="9009990" y="4827813"/>
            <a:ext cx="0" cy="643958"/>
          </a:xfrm>
          <a:prstGeom prst="straightConnector1">
            <a:avLst/>
          </a:prstGeom>
          <a:ln w="25400">
            <a:solidFill>
              <a:srgbClr val="00B050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>
            <a:extLst>
              <a:ext uri="{FF2B5EF4-FFF2-40B4-BE49-F238E27FC236}">
                <a16:creationId xmlns:a16="http://schemas.microsoft.com/office/drawing/2014/main" xmlns="" id="{6E296130-74A0-5A72-83CA-C8A79379D167}"/>
              </a:ext>
            </a:extLst>
          </p:cNvPr>
          <p:cNvCxnSpPr>
            <a:cxnSpLocks/>
          </p:cNvCxnSpPr>
          <p:nvPr/>
        </p:nvCxnSpPr>
        <p:spPr>
          <a:xfrm>
            <a:off x="1952709" y="3870669"/>
            <a:ext cx="1278960" cy="0"/>
          </a:xfrm>
          <a:prstGeom prst="straightConnector1">
            <a:avLst/>
          </a:prstGeom>
          <a:ln w="25400">
            <a:solidFill>
              <a:srgbClr val="0070C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29368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5085291"/>
              </p:ext>
            </p:extLst>
          </p:nvPr>
        </p:nvGraphicFramePr>
        <p:xfrm>
          <a:off x="381266" y="2063779"/>
          <a:ext cx="11298187" cy="42901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265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386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857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291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1809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192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1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1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1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1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1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Liczba urzędów, które wdrożyły katalog rekomendacji dotyczących </a:t>
                      </a:r>
                      <a:r>
                        <a:rPr lang="pl-PL" sz="11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awansu cyfrowego</a:t>
                      </a:r>
                      <a:endParaRPr lang="pl-PL" sz="1100" b="1" i="1" strike="sngStrike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  <a:endParaRPr lang="pl-PL" sz="1100" b="1" i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9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uruchomionych systemów teleinformatycznych w podmiotach wykonujących zadania publiczne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  <a:endParaRPr lang="pl-PL" sz="1100" b="1" i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356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pracowników IT podmiotów wykonujących zadania publiczne objętych wsparciem szkoleniowym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  <a:endParaRPr lang="pl-PL" sz="1100" b="1" i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11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pracowników IT podmiotów wykonujących zadania publiczne objętych wsparciem szkoleniowym - kobiety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  <a:endParaRPr lang="pl-PL" sz="1100" b="1" i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95587301"/>
                  </a:ext>
                </a:extLst>
              </a:tr>
              <a:tr h="2891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pracowników IT podmiotów wykonujących zadania publiczne objętych wsparciem szkoleniowym – mężczyźni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  <a:endParaRPr lang="pl-PL" sz="1100" b="1" i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13231421"/>
                  </a:ext>
                </a:extLst>
              </a:tr>
              <a:tr h="3293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pracowników podmiotów wykonujących zadania publiczne nie będących pracownikami IT, objętych wsparciem szkoleniowym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  <a:endParaRPr lang="pl-PL" sz="1100" b="1" i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35322497"/>
                  </a:ext>
                </a:extLst>
              </a:tr>
              <a:tr h="3837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pracowników podmiotów wykonujących zadania publiczne niebędących pracownikami IT, objętych wsparciem szkoleniowym - kobiety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  <a:endParaRPr lang="pl-PL" sz="1100" b="1" i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30498359"/>
                  </a:ext>
                </a:extLst>
              </a:tr>
              <a:tr h="4037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pracowników podmiotów wykonujących zadania publiczne niebędących pracownikami IT, objętych wsparciem szkoleniowym - mężczyźni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  <a:endParaRPr lang="pl-PL" sz="1100" b="1" i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04158804"/>
                  </a:ext>
                </a:extLst>
              </a:tr>
              <a:tr h="4414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podmiotów, które usprawniły funkcjonowanie w zakresie objętym katalogiem rekomendacji dotyczących awansu cyfrowego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  <a:endParaRPr lang="pl-PL" sz="1100" b="1" i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74044496"/>
                  </a:ext>
                </a:extLst>
              </a:tr>
              <a:tr h="2838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urzędów korzystających z systemu EZD RP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  <a:endParaRPr lang="pl-PL" sz="1100" b="1" i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16272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43991" y="1123767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87516" y="1768099"/>
            <a:ext cx="10542271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5 lat</a:t>
            </a:r>
            <a:endParaRPr lang="pl-PL" strike="sngStrike" dirty="0">
              <a:solidFill>
                <a:srgbClr val="FF000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budżet Kancelarii Prezesa Rady Ministrów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350465"/>
              </p:ext>
            </p:extLst>
          </p:nvPr>
        </p:nvGraphicFramePr>
        <p:xfrm>
          <a:off x="636784" y="3070994"/>
          <a:ext cx="10724089" cy="332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92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1432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966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64382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19057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Zmiana przepisów regulujących procedury realizowane przez system EZD RP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0" dirty="0">
                          <a:solidFill>
                            <a:schemeClr val="tx1"/>
                          </a:solidFill>
                        </a:rPr>
                        <a:t>Tolerowanie ryzyka - Monitorowanie projektowanych zmian w przepisach i dostosowywanie systemu.</a:t>
                      </a:r>
                      <a:endParaRPr lang="pl-PL" sz="200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Utrata bezpieczeństwa i stabilności systemu EZD RP udostępnionego jako usługa chmurowa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Zmniejszanie zagrożenia – Stosowanie rozwiązań technologicznych zapewniających wysoką dostępność, redundantnych i automatyzacja funkcji </a:t>
                      </a:r>
                      <a:r>
                        <a:rPr lang="pl-PL" sz="1200" i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failover</a:t>
                      </a:r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Wdrażanie zaawansowanych systemów bezpieczeństwa i stosowanie dobrych praktyk w tym zakresie.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5924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Ryzyko rotacji personelu utrzymującego produkty projektu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Zmniejszanie zagrożenia – Zapewnienie warunków zapewniających stabilność zespołów zapewniających wsparcie i rozwój aplikacji oraz utrzymującego infrastrukturę chmurową.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5924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Brak finansowania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Zmniejszanie zagrożenia – Zapewnienie budżetu na działalność operatora EZD RP.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965863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purl.org/dc/elements/1.1/"/>
    <ds:schemaRef ds:uri="http://schemas.microsoft.com/office/2006/metadata/properties"/>
    <ds:schemaRef ds:uri="http://purl.org/dc/terms/"/>
    <ds:schemaRef ds:uri="5df3a10b-8748-402e-bef4-aee373db4dbb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9affde3b-50dd-4e74-9e2c-6b9654ae514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1679</TotalTime>
  <Words>674</Words>
  <Application>Microsoft Office PowerPoint</Application>
  <PresentationFormat>Panoramiczny</PresentationFormat>
  <Paragraphs>136</Paragraphs>
  <Slides>8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67</cp:revision>
  <dcterms:created xsi:type="dcterms:W3CDTF">2017-01-27T12:50:17Z</dcterms:created>
  <dcterms:modified xsi:type="dcterms:W3CDTF">2023-07-06T10:43:34Z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