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40"/>
  </p:notesMasterIdLst>
  <p:handoutMasterIdLst>
    <p:handoutMasterId r:id="rId41"/>
  </p:handoutMasterIdLst>
  <p:sldIdLst>
    <p:sldId id="1520" r:id="rId5"/>
    <p:sldId id="1583" r:id="rId6"/>
    <p:sldId id="1582" r:id="rId7"/>
    <p:sldId id="1592" r:id="rId8"/>
    <p:sldId id="1579" r:id="rId9"/>
    <p:sldId id="1584" r:id="rId10"/>
    <p:sldId id="1604" r:id="rId11"/>
    <p:sldId id="1609" r:id="rId12"/>
    <p:sldId id="1612" r:id="rId13"/>
    <p:sldId id="1602" r:id="rId14"/>
    <p:sldId id="1615" r:id="rId15"/>
    <p:sldId id="1623" r:id="rId16"/>
    <p:sldId id="1603" r:id="rId17"/>
    <p:sldId id="1587" r:id="rId18"/>
    <p:sldId id="1605" r:id="rId19"/>
    <p:sldId id="1606" r:id="rId20"/>
    <p:sldId id="1598" r:id="rId21"/>
    <p:sldId id="1601" r:id="rId22"/>
    <p:sldId id="1586" r:id="rId23"/>
    <p:sldId id="1589" r:id="rId24"/>
    <p:sldId id="1578" r:id="rId25"/>
    <p:sldId id="1593" r:id="rId26"/>
    <p:sldId id="1594" r:id="rId27"/>
    <p:sldId id="1595" r:id="rId28"/>
    <p:sldId id="1596" r:id="rId29"/>
    <p:sldId id="1597" r:id="rId30"/>
    <p:sldId id="1613" r:id="rId31"/>
    <p:sldId id="1617" r:id="rId32"/>
    <p:sldId id="1607" r:id="rId33"/>
    <p:sldId id="1620" r:id="rId34"/>
    <p:sldId id="1621" r:id="rId35"/>
    <p:sldId id="1616" r:id="rId36"/>
    <p:sldId id="1614" r:id="rId37"/>
    <p:sldId id="1600" r:id="rId38"/>
    <p:sldId id="1556" r:id="rId3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4B7A99-3861-44F7-84EE-3E13FF378907}" v="1" dt="2026-06-23T09:13:34.683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inowicz Agnieszka" userId="S::agnieszka.rusinowicz@nfosigw.gov.pl::d4468a90-55b2-4c5a-b2aa-e5ea57a9e3c7" providerId="AD" clId="Web-{0B88EB33-4327-1BA5-3C93-4A7BDB9668C4}"/>
    <pc:docChg chg="modSld">
      <pc:chgData name="Rusinowicz Agnieszka" userId="S::agnieszka.rusinowicz@nfosigw.gov.pl::d4468a90-55b2-4c5a-b2aa-e5ea57a9e3c7" providerId="AD" clId="Web-{0B88EB33-4327-1BA5-3C93-4A7BDB9668C4}" dt="2026-06-21T23:22:04.020" v="2" actId="20577"/>
      <pc:docMkLst>
        <pc:docMk/>
      </pc:docMkLst>
      <pc:sldChg chg="modSp">
        <pc:chgData name="Rusinowicz Agnieszka" userId="S::agnieszka.rusinowicz@nfosigw.gov.pl::d4468a90-55b2-4c5a-b2aa-e5ea57a9e3c7" providerId="AD" clId="Web-{0B88EB33-4327-1BA5-3C93-4A7BDB9668C4}" dt="2026-06-21T23:22:04.020" v="2" actId="20577"/>
        <pc:sldMkLst>
          <pc:docMk/>
          <pc:sldMk cId="3342914869" sldId="1520"/>
        </pc:sldMkLst>
        <pc:spChg chg="mod">
          <ac:chgData name="Rusinowicz Agnieszka" userId="S::agnieszka.rusinowicz@nfosigw.gov.pl::d4468a90-55b2-4c5a-b2aa-e5ea57a9e3c7" providerId="AD" clId="Web-{0B88EB33-4327-1BA5-3C93-4A7BDB9668C4}" dt="2026-06-21T23:22:04.020" v="2" actId="20577"/>
          <ac:spMkLst>
            <pc:docMk/>
            <pc:sldMk cId="3342914869" sldId="1520"/>
            <ac:spMk id="12" creationId="{FA8D9FA2-302E-0315-171F-48BC54215736}"/>
          </ac:spMkLst>
        </pc:spChg>
      </pc:sldChg>
    </pc:docChg>
  </pc:docChgLst>
  <pc:docChgLst>
    <pc:chgData name="Rusinowicz Agnieszka" userId="S::agnieszka.rusinowicz@nfosigw.gov.pl::d4468a90-55b2-4c5a-b2aa-e5ea57a9e3c7" providerId="AD" clId="Web-{92783FBF-F778-8167-0B36-1B306D1A6395}"/>
    <pc:docChg chg="modSld">
      <pc:chgData name="Rusinowicz Agnieszka" userId="S::agnieszka.rusinowicz@nfosigw.gov.pl::d4468a90-55b2-4c5a-b2aa-e5ea57a9e3c7" providerId="AD" clId="Web-{92783FBF-F778-8167-0B36-1B306D1A6395}" dt="2026-06-21T23:21:33.045" v="1" actId="20577"/>
      <pc:docMkLst>
        <pc:docMk/>
      </pc:docMkLst>
      <pc:sldChg chg="modSp">
        <pc:chgData name="Rusinowicz Agnieszka" userId="S::agnieszka.rusinowicz@nfosigw.gov.pl::d4468a90-55b2-4c5a-b2aa-e5ea57a9e3c7" providerId="AD" clId="Web-{92783FBF-F778-8167-0B36-1B306D1A6395}" dt="2026-06-21T23:21:33.045" v="1" actId="20577"/>
        <pc:sldMkLst>
          <pc:docMk/>
          <pc:sldMk cId="3342914869" sldId="1520"/>
        </pc:sldMkLst>
        <pc:spChg chg="mod">
          <ac:chgData name="Rusinowicz Agnieszka" userId="S::agnieszka.rusinowicz@nfosigw.gov.pl::d4468a90-55b2-4c5a-b2aa-e5ea57a9e3c7" providerId="AD" clId="Web-{92783FBF-F778-8167-0B36-1B306D1A6395}" dt="2026-06-21T23:21:33.045" v="1" actId="20577"/>
          <ac:spMkLst>
            <pc:docMk/>
            <pc:sldMk cId="3342914869" sldId="1520"/>
            <ac:spMk id="12" creationId="{FA8D9FA2-302E-0315-171F-48BC54215736}"/>
          </ac:spMkLst>
        </pc:spChg>
      </pc:sldChg>
    </pc:docChg>
  </pc:docChgLst>
  <pc:docChgLst>
    <pc:chgData name="Rusinowicz Agnieszka" userId="d4468a90-55b2-4c5a-b2aa-e5ea57a9e3c7" providerId="ADAL" clId="{FDE90318-801F-433D-9C87-D6BAC66D8BB3}"/>
    <pc:docChg chg="undo custSel addSld modSld">
      <pc:chgData name="Rusinowicz Agnieszka" userId="d4468a90-55b2-4c5a-b2aa-e5ea57a9e3c7" providerId="ADAL" clId="{FDE90318-801F-433D-9C87-D6BAC66D8BB3}" dt="2026-06-21T23:17:50.653" v="474" actId="14100"/>
      <pc:docMkLst>
        <pc:docMk/>
      </pc:docMkLst>
      <pc:sldChg chg="modSp mod">
        <pc:chgData name="Rusinowicz Agnieszka" userId="d4468a90-55b2-4c5a-b2aa-e5ea57a9e3c7" providerId="ADAL" clId="{FDE90318-801F-433D-9C87-D6BAC66D8BB3}" dt="2026-06-21T13:14:16.440" v="37" actId="20577"/>
        <pc:sldMkLst>
          <pc:docMk/>
          <pc:sldMk cId="3342914869" sldId="1520"/>
        </pc:sldMkLst>
        <pc:spChg chg="mod">
          <ac:chgData name="Rusinowicz Agnieszka" userId="d4468a90-55b2-4c5a-b2aa-e5ea57a9e3c7" providerId="ADAL" clId="{FDE90318-801F-433D-9C87-D6BAC66D8BB3}" dt="2026-06-21T13:14:16.440" v="37" actId="20577"/>
          <ac:spMkLst>
            <pc:docMk/>
            <pc:sldMk cId="3342914869" sldId="1520"/>
            <ac:spMk id="10" creationId="{EFBEB139-49D2-8D04-86D2-09C06D00D17B}"/>
          </ac:spMkLst>
        </pc:spChg>
        <pc:spChg chg="mod">
          <ac:chgData name="Rusinowicz Agnieszka" userId="d4468a90-55b2-4c5a-b2aa-e5ea57a9e3c7" providerId="ADAL" clId="{FDE90318-801F-433D-9C87-D6BAC66D8BB3}" dt="2026-06-21T13:13:44.992" v="13" actId="20577"/>
          <ac:spMkLst>
            <pc:docMk/>
            <pc:sldMk cId="3342914869" sldId="1520"/>
            <ac:spMk id="12" creationId="{FA8D9FA2-302E-0315-171F-48BC54215736}"/>
          </ac:spMkLst>
        </pc:spChg>
      </pc:sldChg>
      <pc:sldChg chg="modSp mod">
        <pc:chgData name="Rusinowicz Agnieszka" userId="d4468a90-55b2-4c5a-b2aa-e5ea57a9e3c7" providerId="ADAL" clId="{FDE90318-801F-433D-9C87-D6BAC66D8BB3}" dt="2026-06-21T23:17:50.653" v="474" actId="14100"/>
        <pc:sldMkLst>
          <pc:docMk/>
          <pc:sldMk cId="3380099523" sldId="1583"/>
        </pc:sldMkLst>
        <pc:spChg chg="mod">
          <ac:chgData name="Rusinowicz Agnieszka" userId="d4468a90-55b2-4c5a-b2aa-e5ea57a9e3c7" providerId="ADAL" clId="{FDE90318-801F-433D-9C87-D6BAC66D8BB3}" dt="2026-06-21T23:17:50.653" v="474" actId="14100"/>
          <ac:spMkLst>
            <pc:docMk/>
            <pc:sldMk cId="3380099523" sldId="1583"/>
            <ac:spMk id="7" creationId="{56086F64-0A5E-F9A5-6C46-63744D441F65}"/>
          </ac:spMkLst>
        </pc:spChg>
        <pc:spChg chg="mod">
          <ac:chgData name="Rusinowicz Agnieszka" userId="d4468a90-55b2-4c5a-b2aa-e5ea57a9e3c7" providerId="ADAL" clId="{FDE90318-801F-433D-9C87-D6BAC66D8BB3}" dt="2026-06-21T23:16:57.352" v="473" actId="14100"/>
          <ac:spMkLst>
            <pc:docMk/>
            <pc:sldMk cId="3380099523" sldId="1583"/>
            <ac:spMk id="8" creationId="{31D550C4-18EB-E6D0-118F-7D2CD7050974}"/>
          </ac:spMkLst>
        </pc:spChg>
      </pc:sldChg>
      <pc:sldChg chg="modSp mod">
        <pc:chgData name="Rusinowicz Agnieszka" userId="d4468a90-55b2-4c5a-b2aa-e5ea57a9e3c7" providerId="ADAL" clId="{FDE90318-801F-433D-9C87-D6BAC66D8BB3}" dt="2026-06-21T13:16:59.444" v="76" actId="20577"/>
        <pc:sldMkLst>
          <pc:docMk/>
          <pc:sldMk cId="3648746968" sldId="1584"/>
        </pc:sldMkLst>
        <pc:spChg chg="mod">
          <ac:chgData name="Rusinowicz Agnieszka" userId="d4468a90-55b2-4c5a-b2aa-e5ea57a9e3c7" providerId="ADAL" clId="{FDE90318-801F-433D-9C87-D6BAC66D8BB3}" dt="2026-06-21T13:16:59.444" v="76" actId="20577"/>
          <ac:spMkLst>
            <pc:docMk/>
            <pc:sldMk cId="3648746968" sldId="1584"/>
            <ac:spMk id="7" creationId="{E58A2133-12D2-00DC-1E38-600BF8EE4543}"/>
          </ac:spMkLst>
        </pc:spChg>
      </pc:sldChg>
      <pc:sldChg chg="delSp modSp mod">
        <pc:chgData name="Rusinowicz Agnieszka" userId="d4468a90-55b2-4c5a-b2aa-e5ea57a9e3c7" providerId="ADAL" clId="{FDE90318-801F-433D-9C87-D6BAC66D8BB3}" dt="2026-06-21T21:44:25.135" v="343" actId="21"/>
        <pc:sldMkLst>
          <pc:docMk/>
          <pc:sldMk cId="1541736267" sldId="1589"/>
        </pc:sldMkLst>
        <pc:spChg chg="del mod">
          <ac:chgData name="Rusinowicz Agnieszka" userId="d4468a90-55b2-4c5a-b2aa-e5ea57a9e3c7" providerId="ADAL" clId="{FDE90318-801F-433D-9C87-D6BAC66D8BB3}" dt="2026-06-21T21:44:25.135" v="343" actId="21"/>
          <ac:spMkLst>
            <pc:docMk/>
            <pc:sldMk cId="1541736267" sldId="1589"/>
            <ac:spMk id="4" creationId="{B3E86109-B09A-C579-517C-C13BA483C7CC}"/>
          </ac:spMkLst>
        </pc:spChg>
      </pc:sldChg>
      <pc:sldChg chg="delSp modSp mod">
        <pc:chgData name="Rusinowicz Agnieszka" userId="d4468a90-55b2-4c5a-b2aa-e5ea57a9e3c7" providerId="ADAL" clId="{FDE90318-801F-433D-9C87-D6BAC66D8BB3}" dt="2026-06-21T22:56:39.081" v="349" actId="21"/>
        <pc:sldMkLst>
          <pc:docMk/>
          <pc:sldMk cId="304713096" sldId="1597"/>
        </pc:sldMkLst>
        <pc:spChg chg="del mod">
          <ac:chgData name="Rusinowicz Agnieszka" userId="d4468a90-55b2-4c5a-b2aa-e5ea57a9e3c7" providerId="ADAL" clId="{FDE90318-801F-433D-9C87-D6BAC66D8BB3}" dt="2026-06-21T22:56:39.081" v="349" actId="21"/>
          <ac:spMkLst>
            <pc:docMk/>
            <pc:sldMk cId="304713096" sldId="1597"/>
            <ac:spMk id="4" creationId="{8CE0DF84-9E03-73B1-B9CE-A4505E3A0303}"/>
          </ac:spMkLst>
        </pc:spChg>
      </pc:sldChg>
      <pc:sldChg chg="modSp mod">
        <pc:chgData name="Rusinowicz Agnieszka" userId="d4468a90-55b2-4c5a-b2aa-e5ea57a9e3c7" providerId="ADAL" clId="{FDE90318-801F-433D-9C87-D6BAC66D8BB3}" dt="2026-06-21T13:20:38.475" v="78" actId="1036"/>
        <pc:sldMkLst>
          <pc:docMk/>
          <pc:sldMk cId="4273228275" sldId="1605"/>
        </pc:sldMkLst>
        <pc:spChg chg="mod">
          <ac:chgData name="Rusinowicz Agnieszka" userId="d4468a90-55b2-4c5a-b2aa-e5ea57a9e3c7" providerId="ADAL" clId="{FDE90318-801F-433D-9C87-D6BAC66D8BB3}" dt="2026-06-21T13:20:38.475" v="78" actId="1036"/>
          <ac:spMkLst>
            <pc:docMk/>
            <pc:sldMk cId="4273228275" sldId="1605"/>
            <ac:spMk id="7" creationId="{891CC0B2-5F3F-45A6-DFF9-9A5C0ABD55E3}"/>
          </ac:spMkLst>
        </pc:spChg>
      </pc:sldChg>
      <pc:sldChg chg="modSp add mod">
        <pc:chgData name="Rusinowicz Agnieszka" userId="d4468a90-55b2-4c5a-b2aa-e5ea57a9e3c7" providerId="ADAL" clId="{FDE90318-801F-433D-9C87-D6BAC66D8BB3}" dt="2026-06-21T21:40:58.161" v="336" actId="5793"/>
        <pc:sldMkLst>
          <pc:docMk/>
          <pc:sldMk cId="1201346766" sldId="1623"/>
        </pc:sldMkLst>
        <pc:spChg chg="mod">
          <ac:chgData name="Rusinowicz Agnieszka" userId="d4468a90-55b2-4c5a-b2aa-e5ea57a9e3c7" providerId="ADAL" clId="{FDE90318-801F-433D-9C87-D6BAC66D8BB3}" dt="2026-06-21T21:40:58.161" v="336" actId="5793"/>
          <ac:spMkLst>
            <pc:docMk/>
            <pc:sldMk cId="1201346766" sldId="1623"/>
            <ac:spMk id="7" creationId="{0F317A35-7692-7653-DBD5-5F88F210A5FB}"/>
          </ac:spMkLst>
        </pc:spChg>
        <pc:spChg chg="mod">
          <ac:chgData name="Rusinowicz Agnieszka" userId="d4468a90-55b2-4c5a-b2aa-e5ea57a9e3c7" providerId="ADAL" clId="{FDE90318-801F-433D-9C87-D6BAC66D8BB3}" dt="2026-06-21T21:34:25.736" v="86" actId="20577"/>
          <ac:spMkLst>
            <pc:docMk/>
            <pc:sldMk cId="1201346766" sldId="1623"/>
            <ac:spMk id="8" creationId="{2689D603-5816-1D3E-8D46-C58F3984DB98}"/>
          </ac:spMkLst>
        </pc:spChg>
      </pc:sldChg>
    </pc:docChg>
  </pc:docChgLst>
  <pc:docChgLst>
    <pc:chgData name="Szymański Dominik" userId="844f15a6-e56f-4b8c-97de-9512233d0d90" providerId="ADAL" clId="{5806101E-F80D-4D26-BB44-CFB79AF97AEC}"/>
    <pc:docChg chg="delSld">
      <pc:chgData name="Szymański Dominik" userId="844f15a6-e56f-4b8c-97de-9512233d0d90" providerId="ADAL" clId="{5806101E-F80D-4D26-BB44-CFB79AF97AEC}" dt="2026-06-23T09:13:34.683" v="0" actId="2696"/>
      <pc:docMkLst>
        <pc:docMk/>
      </pc:docMkLst>
      <pc:sldChg chg="del">
        <pc:chgData name="Szymański Dominik" userId="844f15a6-e56f-4b8c-97de-9512233d0d90" providerId="ADAL" clId="{5806101E-F80D-4D26-BB44-CFB79AF97AEC}" dt="2026-06-23T09:13:34.683" v="0" actId="2696"/>
        <pc:sldMkLst>
          <pc:docMk/>
          <pc:sldMk cId="2090654246" sldId="16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13:27:18.4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0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8F225-1834-D609-FEFE-161311F2B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1F656B8-90EA-999D-C58C-005AE83A2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52A6327-2AF9-A52F-FB15-4B8492355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269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1D879-3FD2-8907-159B-B6DC49E53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3218530-0E87-53F5-0A31-3CB9C490A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AC7C9BC-B621-861B-D728-6072E47AD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263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ED36B-92C8-9A49-5EAF-78A43D20C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0714269-9A6B-EB2A-7090-010A582D4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DACD0D7-C568-0876-B0EA-46CA59E50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883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3C526-1401-10C6-114E-28307448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002EF30-AC55-B9C3-F486-5086DCAC9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5E7CE7F-1A3B-F0D1-D78A-83E268651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363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27866-D39E-A753-2E2A-820E9C09D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4B1BFB9-3782-625F-DDB9-B99165194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83D07BC-0B53-7180-A9A8-BE113E06D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983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DC0A1-6ACC-CD99-9F59-0AFB708D6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820C0C8-3DCF-0680-E6ED-4B8C85A8E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8AEC5FA-B3A5-58DB-C8D5-0D8ACED75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821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8E81A-7E93-B65C-D0C1-0FDEDB095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BD5064D-0E7E-5A48-2114-A0A41F7C82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2C704EB-67AD-1022-8247-B8AF37645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72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4626B-A093-E2F5-116D-2561ECC37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120690B-EE54-3B75-400E-1197A4C85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4A9506E-A348-3B2C-4DCA-15DA0FBF7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489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0763E-C0FD-4466-0327-9A4862E26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624BEFC-B1C8-4210-7020-1285CF4EC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F829A17-FB7E-F809-BAE8-7300AD276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712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D0C6A-E16C-9785-AC7F-140A1183A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0210EE9-8249-6284-D9F5-E2F0958531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4F832FE-575E-28CE-920E-5D57FB7B8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91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031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09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04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71D92-C2CE-E240-5E6A-88E63D83D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EA7460A-132F-96EB-9BA4-B7D77765AA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AD283A2-F9EA-6983-9E30-7834B9A18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227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F23CF-36FD-8E0D-C554-283040141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AC09AA8-91DD-37A9-DEE6-D977C2850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3060B95-C519-E8A0-6552-0F6B1E127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017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BDE3C-4CE0-99F0-15D9-20FB16A47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561D011-A20C-8F6F-ADDE-8E5B1AB7E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43B8D85-28AC-0BDC-1223-708D28C6A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999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0BC1B-870D-3532-FCCC-D60455389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A81FD4E-E6CA-BD9C-1F56-D5F8F26A3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08DF790-C212-CE2D-D41D-4195F890B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49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26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F43EE-D003-734B-41CD-9ED7DFBEF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BE3F100-D3E0-8355-6CC1-E4201F2EB9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89FF33C-668B-B0F2-7216-826546318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8108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EF1C1-7A35-55D2-81A8-E6A741B60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DA16526-B85C-3B32-9AA4-7C436D37F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FF31CB4-29A6-BDF5-401A-EBA39DCFA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081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A586D-1E6B-E03E-9104-6616A1537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C985577-1A2A-1461-C461-869CF4A16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9F9A567-78F1-4077-CD67-82FCE2B7B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14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67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8CB50-141A-E231-008F-4C1351E22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7CE4DE4-ACE0-1B41-CF17-5B1FB5545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BFC393D-C741-CFDD-9BF1-82AA17F0A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346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E471E-D0E0-1A64-2602-9A8543B95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7ECAF30-A793-7039-5583-21E1843AA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C902CD6-8871-026E-0A8F-6A8C585AE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651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27971-EDD7-E88C-1C02-EBD178AA5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0A3D2B6-8A00-E281-6A01-B707A643F5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565EEC1-345F-9E41-BC74-B2050DD70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272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000E8-BB89-C0FF-1FC5-4057FAC9F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4D9E31F-81E8-B539-5042-2EEC558C38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C8D4507-D329-FC4F-C602-B57F60E0E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3930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69248-E144-3B19-58BB-0C5553BB8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307953F-B0E6-DD49-6785-584D09339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152ABD2-C399-E638-3117-EC7513EBF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525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2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81723-DBEC-0279-E649-934D1B045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D3A94EB-D37A-D6E7-98C3-39A71820C5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BBBA214-F043-4055-0746-E25048433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56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8E731-6D60-B43D-256D-529511239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D5899C1-06A4-2110-CDC6-A93E10466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87F736E-B443-98BF-343A-65C8CC9A9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15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54A48-28DC-13C4-510C-C4511DCEE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249749F-2922-2DBC-4991-011230EB7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BF52F78-C768-8E7C-D915-0466BC7C2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220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4C093-08F1-AEFB-2E29-EA1470FC9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09F22F4-E685-FA35-8186-1F8844409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0E5F86E-94EC-A68A-1509-5A71642D6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32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err="1"/>
              <a:t>Cytat</a:t>
            </a:r>
            <a:endParaRPr lang="en-US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err="1"/>
              <a:t>Cytat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err="1"/>
              <a:t>cytat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err="1">
                <a:solidFill>
                  <a:schemeClr val="bg1"/>
                </a:solidFill>
              </a:rPr>
              <a:t>Podtytuł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err="1">
                <a:solidFill>
                  <a:schemeClr val="accent6"/>
                </a:solidFill>
              </a:rPr>
              <a:t>Podtytuł</a:t>
            </a:r>
            <a:endParaRPr lang="en-US" sz="200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err="1">
                <a:solidFill>
                  <a:schemeClr val="accent6"/>
                </a:solidFill>
              </a:rPr>
              <a:t>Podtytuł</a:t>
            </a:r>
            <a:endParaRPr lang="en-US" sz="2400" b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hyperlink" Target="mailto:promocja@nfosigw.gov.p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mailto:departament.funduszy.europejskich@klimat.gov.pl" TargetMode="External"/><Relationship Id="rId5" Type="http://schemas.openxmlformats.org/officeDocument/2006/relationships/hyperlink" Target="mailto:komunikacjafeniks@mfipr.gov.pl" TargetMode="External"/><Relationship Id="rId4" Type="http://schemas.openxmlformats.org/officeDocument/2006/relationships/hyperlink" Target="mailto:regio-poland@ec.europa.e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gov.pl/web/nfosigw/wyniki-naboru-fenx1001-iw01-0012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arodowyFunduszOchronySrodowiskaiGospodarkiWodnej" TargetMode="External"/><Relationship Id="rId3" Type="http://schemas.openxmlformats.org/officeDocument/2006/relationships/hyperlink" Target="https://www.gov.pl/web/nfosigw/spotkanie-z-wykonawcami-podsumowujace-pierwszy-kwartal-wdrazania-nowej-odslony-programu-czyste-powietrze" TargetMode="External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x.com/NFOSiGW" TargetMode="External"/><Relationship Id="rId11" Type="http://schemas.openxmlformats.org/officeDocument/2006/relationships/image" Target="../media/image36.svg"/><Relationship Id="rId5" Type="http://schemas.openxmlformats.org/officeDocument/2006/relationships/image" Target="../media/image33.png"/><Relationship Id="rId10" Type="http://schemas.openxmlformats.org/officeDocument/2006/relationships/hyperlink" Target="https://www.linkedin.com/company/18824772/admin/page-posts/published/" TargetMode="External"/><Relationship Id="rId4" Type="http://schemas.openxmlformats.org/officeDocument/2006/relationships/image" Target="../media/image32.jpeg"/><Relationship Id="rId9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2920382"/>
            <a:ext cx="6675120" cy="2468880"/>
          </a:xfrm>
        </p:spPr>
        <p:txBody>
          <a:bodyPr anchor="t">
            <a:normAutofit/>
          </a:bodyPr>
          <a:lstStyle/>
          <a:p>
            <a:r>
              <a:rPr lang="pl-PL">
                <a:cs typeface="Poppins"/>
              </a:rPr>
              <a:t>Umowa o dofinansowanie w ramach FENX 2021-2027 </a:t>
            </a:r>
            <a:br>
              <a:rPr lang="pl-PL"/>
            </a:br>
            <a:r>
              <a:rPr lang="pl-PL" sz="3100">
                <a:cs typeface="Poppins"/>
              </a:rPr>
              <a:t>Działanie 09.1 i 10.01</a:t>
            </a:r>
            <a:endParaRPr lang="en-US" sz="3100">
              <a:cs typeface="Poppins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5413788"/>
            <a:ext cx="6675120" cy="640080"/>
          </a:xfrm>
        </p:spPr>
        <p:txBody>
          <a:bodyPr anchor="b">
            <a:normAutofit fontScale="85000" lnSpcReduction="20000"/>
          </a:bodyPr>
          <a:lstStyle/>
          <a:p>
            <a:endParaRPr lang="pl-PL"/>
          </a:p>
          <a:p>
            <a:r>
              <a:rPr lang="pl-PL">
                <a:cs typeface="Poppins Light"/>
              </a:rPr>
              <a:t>Agnieszka Rusinowicz, 23-24.06.2026 r.</a:t>
            </a:r>
          </a:p>
          <a:p>
            <a:endParaRPr lang="en-US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C2E2A-355B-D07D-24EF-BBCB17379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DABA945-0378-ADE4-369D-A1FD6FDC9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826755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sz="2800">
                <a:cs typeface="Poppins"/>
              </a:rPr>
              <a:t>Obowiązki Beneficjenta </a:t>
            </a:r>
            <a:r>
              <a:rPr lang="pl-PL" sz="2800">
                <a:ea typeface="Open Sans"/>
                <a:cs typeface="Open Sans"/>
              </a:rPr>
              <a:t>§ 4 </a:t>
            </a:r>
            <a:r>
              <a:rPr lang="pl-PL" sz="2800" err="1">
                <a:ea typeface="Open Sans"/>
                <a:cs typeface="Open Sans"/>
              </a:rPr>
              <a:t>UoD</a:t>
            </a:r>
            <a:r>
              <a:rPr lang="pl-PL" sz="2800">
                <a:cs typeface="Poppins"/>
              </a:rPr>
              <a:t>:</a:t>
            </a:r>
            <a:br>
              <a:rPr lang="pl-PL"/>
            </a:br>
            <a:br>
              <a:rPr lang="pl-PL"/>
            </a:br>
            <a:r>
              <a:rPr lang="en-US">
                <a:cs typeface="Poppins"/>
              </a:rPr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5D13A5D-526D-BDBC-5C0E-1A5F64D9A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456DE01-4C4B-0DAD-6B9F-CAC9F3FDA430}"/>
              </a:ext>
            </a:extLst>
          </p:cNvPr>
          <p:cNvSpPr txBox="1"/>
          <p:nvPr/>
        </p:nvSpPr>
        <p:spPr>
          <a:xfrm>
            <a:off x="4169923" y="1930400"/>
            <a:ext cx="7412477" cy="4931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ust 19 – </a:t>
            </a:r>
            <a:r>
              <a:rPr lang="pl-PL" b="1">
                <a:solidFill>
                  <a:schemeClr val="bg1"/>
                </a:solidFill>
                <a:cs typeface="Poppins Light" pitchFamily="2" charset="77"/>
              </a:rPr>
              <a:t>w terminie 30 dni od dnia zawarcia Umowy </a:t>
            </a: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Beneficjent upublicznia, co najmniej na swojej stronie internetowej pod adresem wskazanym przez niego, informacje o funkcjonowaniu mechanizmu umożliwiającego sygnalizowanie o potencjalnych nieprawidłowościach lub nadużyciach finansowych za pomocą narzędzia informatycznego udostępnionego przez Instytucję Zarządzającą.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ust 21 - </a:t>
            </a:r>
            <a:r>
              <a:rPr lang="pl-PL" b="1">
                <a:solidFill>
                  <a:schemeClr val="bg1"/>
                </a:solidFill>
                <a:cs typeface="Poppins Light" pitchFamily="2" charset="77"/>
              </a:rPr>
              <a:t>w terminie 30 dni od dnia zawarcia Umowy </a:t>
            </a: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Beneficjent upublicznia, informację o możliwości zgłaszania do IZ, IP lub IW podejrzenia o niezgodności Projektu lub działań Beneficjenta z Konwencją o Prawach Osób Niepełnosprawnych lub Kartą Praw Podstawowych. 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6FA50043-4C13-25B5-2B7F-06EB2D9D05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5712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2D81C-C6DC-B4C6-A5C2-F6D5362D0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83BED8C-D482-488F-193C-D3280B21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sz="2800">
                <a:cs typeface="Poppins"/>
              </a:rPr>
              <a:t>Obowiązki Beneficjenta </a:t>
            </a:r>
            <a:r>
              <a:rPr lang="pl-PL" sz="2800">
                <a:ea typeface="Open Sans"/>
                <a:cs typeface="Open Sans"/>
              </a:rPr>
              <a:t>§ 4 i 4c </a:t>
            </a:r>
            <a:r>
              <a:rPr lang="pl-PL" sz="2800" err="1">
                <a:ea typeface="Open Sans"/>
                <a:cs typeface="Open Sans"/>
              </a:rPr>
              <a:t>UoD</a:t>
            </a:r>
            <a:r>
              <a:rPr lang="pl-PL" sz="2800">
                <a:cs typeface="Poppins"/>
              </a:rPr>
              <a:t>:</a:t>
            </a:r>
            <a:br>
              <a:rPr lang="pl-PL"/>
            </a:br>
            <a:br>
              <a:rPr lang="pl-PL"/>
            </a:br>
            <a:r>
              <a:rPr lang="en-US">
                <a:cs typeface="Poppins"/>
              </a:rPr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1ADE534-51FD-DBC4-04E6-B30AB74EA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484405E-7B58-E8C6-7C64-9EC740A9CB51}"/>
              </a:ext>
            </a:extLst>
          </p:cNvPr>
          <p:cNvSpPr txBox="1"/>
          <p:nvPr/>
        </p:nvSpPr>
        <p:spPr>
          <a:xfrm>
            <a:off x="4169923" y="1953280"/>
            <a:ext cx="7412477" cy="4908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§ 4 ust 17 – </a:t>
            </a:r>
            <a:r>
              <a:rPr lang="pl-PL" sz="1600" b="1">
                <a:solidFill>
                  <a:schemeClr val="bg1"/>
                </a:solidFill>
                <a:cs typeface="Poppins Light" pitchFamily="2" charset="77"/>
              </a:rPr>
              <a:t>niezwłocznie, max do 7 dni od dnia powzięcia informacji o okolicznościach powodujących lub mogących powodować konflikt interesów 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poinformowanie IW o tym fakcie wraz ze wskazaniem podjętych środków zaradczych mających na celu zapobieżenie ewentualnej szkodzie lub naprawieniu szkody spowodowanej przez konflikt interesów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§ 4c ust 2 - </a:t>
            </a:r>
            <a:r>
              <a:rPr lang="pl-PL" sz="1600" b="1">
                <a:solidFill>
                  <a:schemeClr val="bg1"/>
                </a:solidFill>
                <a:cs typeface="Poppins Light" pitchFamily="2" charset="77"/>
              </a:rPr>
              <a:t>do 31 stycznia każdego roku 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BK jest zobowiązany do opracowania okresowego sprawozdania potwierdzającego realizacje Projektu zgodnie z zasadą DNSH za rok poprzedzający oraz złożenia raportu końcowego najpóźniej wraz z wnioskiem o płatność końcową. W okresowym sprawozdaniu  i raporcie końcowym Beneficjent powinien przedstawić wykaz dowodów potwierdzających zawarte w ww. dokumentach informacje. 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C6C6BE40-4AB9-AF94-1CEE-A664B1AE01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264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2DB2-6F04-964C-1BAA-EC482810A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689D603-5816-1D3E-8D46-C58F3984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sz="2800">
                <a:cs typeface="Poppins"/>
              </a:rPr>
              <a:t>Obowiązki Beneficjenta </a:t>
            </a:r>
            <a:r>
              <a:rPr lang="pl-PL" sz="2800">
                <a:ea typeface="Open Sans"/>
                <a:cs typeface="Open Sans"/>
              </a:rPr>
              <a:t>§ 4 ust 32 </a:t>
            </a:r>
            <a:r>
              <a:rPr lang="pl-PL" sz="2800" err="1">
                <a:ea typeface="Open Sans"/>
                <a:cs typeface="Open Sans"/>
              </a:rPr>
              <a:t>UoD</a:t>
            </a:r>
            <a:r>
              <a:rPr lang="pl-PL" sz="2800">
                <a:cs typeface="Poppins"/>
              </a:rPr>
              <a:t>:</a:t>
            </a:r>
            <a:br>
              <a:rPr lang="pl-PL"/>
            </a:br>
            <a:br>
              <a:rPr lang="pl-PL"/>
            </a:br>
            <a:r>
              <a:rPr lang="en-US">
                <a:cs typeface="Poppins"/>
              </a:rPr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7D63809-D6A3-0DA1-D8FB-8BB1E55AC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F317A35-7692-7653-DBD5-5F88F210A5FB}"/>
              </a:ext>
            </a:extLst>
          </p:cNvPr>
          <p:cNvSpPr txBox="1"/>
          <p:nvPr/>
        </p:nvSpPr>
        <p:spPr>
          <a:xfrm>
            <a:off x="4169923" y="1953280"/>
            <a:ext cx="7412477" cy="4908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W zakresie, w jakim Projekt korzysta ze wsparcia z innego instrumentu unijnego, instrumentu krajowego lub prywatnego systemu ubezpieczeń na określone wydatki, ponoszone przez Beneficjenta, wydatki te nie stanowią wydatków kwalifikowalnych. W sytuacji, gdy po zawarciu umowy o dofinansowanie Beneficjent otrzyma wsparcie na zakres objęty Projektem z innego instrumentu unijnego, instrumentu krajowego lub prywatnego systemu ubezpieczeń, Beneficjent każdorazowo zobowiązuje się do niezwłocznego poinformowania o tym Instytucji Wdrażającej, </a:t>
            </a:r>
            <a:r>
              <a:rPr lang="pl-PL" sz="1600" b="1">
                <a:solidFill>
                  <a:schemeClr val="bg1"/>
                </a:solidFill>
                <a:cs typeface="Poppins Light" pitchFamily="2" charset="77"/>
              </a:rPr>
              <a:t>nie później jednak niż w terminie 14 dni od zaistnienia zdarzenia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 oraz zwrotu odpowiadającej mu kwoty dofinansowania na rachunek bankowy wskazany przez Instytucję Wdrażającą. Niepoinformowanie w terminie o zaistnieniu powyższych okoliczności i brak zwrotu będzie traktowane jako nieprawidłowość a zwrot nastąpi na zasadach opisanych w § 18*</a:t>
            </a:r>
          </a:p>
          <a:p>
            <a:pPr marL="342900" lvl="0" indent="-342900">
              <a:spcBef>
                <a:spcPts val="1200"/>
              </a:spcBef>
              <a:buClr>
                <a:schemeClr val="bg1"/>
              </a:buClr>
              <a:buSzPct val="130000"/>
              <a:buAutoNum type="arabicPeriod" startAt="32"/>
              <a:defRPr/>
            </a:pP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* </a:t>
            </a:r>
            <a:r>
              <a:rPr lang="pl-PL" sz="1400" i="1">
                <a:solidFill>
                  <a:schemeClr val="bg1"/>
                </a:solidFill>
                <a:cs typeface="Poppins Light" pitchFamily="2" charset="77"/>
              </a:rPr>
              <a:t>W związku z art. 3 ust 1b rozporządzenia Parlamentu Europejskiego i Rady (UE) 2021/1058 z dnia 24 czerwca 2021 r. w sprawie Europejskiego Funduszu Rozwoju Regionalnego i Funduszu Spójności.</a:t>
            </a:r>
            <a:r>
              <a:rPr lang="pl-PL" sz="1400" i="1"/>
              <a:t> rozporządzenia Parlamentu Europejskiego </a:t>
            </a:r>
            <a:r>
              <a:rPr lang="pl-PL"/>
              <a:t>związku z art. 3 ust. 1b rozporządzenia</a:t>
            </a: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0259745E-0995-E771-CF9D-568EA61780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134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1A414-FB39-7CE1-BDCF-36D6DAA9F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9FAE9A9-E5EE-2081-7288-0486603A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sz="2800">
                <a:cs typeface="Poppins"/>
              </a:rPr>
              <a:t>Obowiązki Beneficjenta</a:t>
            </a:r>
            <a:r>
              <a:rPr lang="pl-PL" sz="2800" b="0">
                <a:cs typeface="Poppins"/>
              </a:rPr>
              <a:t> § </a:t>
            </a:r>
            <a:r>
              <a:rPr lang="pl-PL" sz="2800">
                <a:cs typeface="Poppins"/>
              </a:rPr>
              <a:t>8 </a:t>
            </a:r>
            <a:r>
              <a:rPr lang="pl-PL" sz="2800" err="1">
                <a:ea typeface="Open Sans"/>
                <a:cs typeface="Open Sans"/>
              </a:rPr>
              <a:t>UoD</a:t>
            </a:r>
            <a:r>
              <a:rPr lang="pl-PL" sz="2800">
                <a:cs typeface="Poppins"/>
              </a:rPr>
              <a:t>:</a:t>
            </a:r>
            <a:br>
              <a:rPr lang="pl-PL"/>
            </a:br>
            <a:br>
              <a:rPr lang="pl-PL"/>
            </a:br>
            <a:r>
              <a:rPr lang="en-US">
                <a:cs typeface="Poppins"/>
              </a:rPr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C8F10CE-54C2-2FF7-8EDB-5387EEEC5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3568499-91BC-7FCA-019C-62C775328D73}"/>
              </a:ext>
            </a:extLst>
          </p:cNvPr>
          <p:cNvSpPr txBox="1"/>
          <p:nvPr/>
        </p:nvSpPr>
        <p:spPr>
          <a:xfrm>
            <a:off x="4408854" y="1627762"/>
            <a:ext cx="6858000" cy="5234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ust 3 – </a:t>
            </a:r>
            <a:r>
              <a:rPr lang="pl-PL" sz="1600" b="1">
                <a:solidFill>
                  <a:schemeClr val="bg1"/>
                </a:solidFill>
                <a:cs typeface="Poppins Light" pitchFamily="2" charset="77"/>
              </a:rPr>
              <a:t>120 dni na rozliczenie każdej z transz zaliczki od dnia jej otrzymania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, w kwocie wydatków kwalifikowalnych odpowiadającej kwocie przekazanej transzy zaliczki przy uwzględnieniu stopy dofinansowania Projektu w momencie wypłaty transzy zaliczki. 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ust 9 - Beneficjent przekazuje IW dwa razy w roku  kalendarzowym zaktualizowany Harmonogram Projektu lub potwierdzenie aktualności Harmonogramu Projektu </a:t>
            </a:r>
            <a:r>
              <a:rPr lang="pl-PL" sz="1600" b="1">
                <a:solidFill>
                  <a:schemeClr val="bg1"/>
                </a:solidFill>
                <a:cs typeface="Poppins Light" pitchFamily="2" charset="77"/>
              </a:rPr>
              <a:t>wg stanu na 31 marca oraz 30 września, w terminie do 7 dni od upływu powyższych terminów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ust 11 – </a:t>
            </a:r>
            <a:r>
              <a:rPr lang="pl-PL" sz="1600" b="1">
                <a:solidFill>
                  <a:schemeClr val="bg1"/>
                </a:solidFill>
                <a:cs typeface="Poppins Light" pitchFamily="2" charset="77"/>
              </a:rPr>
              <a:t>rzetelność i staranność 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przy przekazywaniu do IW wszelkich danych finansowych, w tym informacji (także Wniosek o Płatność) o zapotrzebowaniu na środki jako wypłata zaliczki – </a:t>
            </a:r>
            <a:r>
              <a:rPr lang="pl-PL" sz="1600" b="1">
                <a:solidFill>
                  <a:schemeClr val="bg1"/>
                </a:solidFill>
                <a:cs typeface="Poppins Light" pitchFamily="2" charset="77"/>
              </a:rPr>
              <a:t>dane muszą odpowiadać rzeczywistemu zapotrzebowaniu na dofinansowanie, niezbędnemu dla prawidłowej realizacji Projektu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sz="1400">
              <a:solidFill>
                <a:schemeClr val="bg1"/>
              </a:solidFill>
              <a:cs typeface="Poppins Light" pitchFamily="2" charset="77"/>
            </a:endParaRP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AF5CC71F-7854-AA86-F956-1477655F53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9212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420BE-ABA5-529C-C02C-E824955AB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E5DA4B8-4229-3BC5-AE65-902AE667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256" y="562130"/>
            <a:ext cx="6244442" cy="623339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sz="2800">
                <a:cs typeface="Poppins"/>
              </a:rPr>
              <a:t>Obowiązki Beneficjenta </a:t>
            </a:r>
            <a:r>
              <a:rPr lang="pl-PL" sz="2800">
                <a:ea typeface="Open Sans"/>
                <a:cs typeface="Open Sans"/>
              </a:rPr>
              <a:t>cd</a:t>
            </a:r>
            <a:r>
              <a:rPr lang="pl-PL" sz="2800">
                <a:cs typeface="Poppins"/>
              </a:rPr>
              <a:t>:</a:t>
            </a:r>
            <a:br>
              <a:rPr lang="pl-PL" sz="2800"/>
            </a:br>
            <a:br>
              <a:rPr lang="pl-PL" sz="2800"/>
            </a:br>
            <a:r>
              <a:rPr lang="en-US">
                <a:cs typeface="Poppins"/>
              </a:rPr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7714D61-594B-AF10-88A1-59DC7B935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43FAA1C-3BA0-1BB8-A55D-CA36FFBA3ACC}"/>
              </a:ext>
            </a:extLst>
          </p:cNvPr>
          <p:cNvSpPr txBox="1"/>
          <p:nvPr/>
        </p:nvSpPr>
        <p:spPr>
          <a:xfrm>
            <a:off x="4295775" y="1504544"/>
            <a:ext cx="6971079" cy="535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§ 14 ust 11 –w przypadku zmiany umowy z wykonawcą polegającej na </a:t>
            </a:r>
            <a:r>
              <a:rPr lang="pl-PL" b="1">
                <a:solidFill>
                  <a:schemeClr val="bg1"/>
                </a:solidFill>
                <a:cs typeface="Poppins Light" pitchFamily="2" charset="77"/>
              </a:rPr>
              <a:t>zwiększeniu wartości umowy </a:t>
            </a: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(dot. umów do zawarcia których stosuje się przepisy ustawy </a:t>
            </a:r>
            <a:r>
              <a:rPr lang="pl-PL" err="1">
                <a:solidFill>
                  <a:schemeClr val="bg1"/>
                </a:solidFill>
                <a:cs typeface="Poppins Light" pitchFamily="2" charset="77"/>
              </a:rPr>
              <a:t>Pzp</a:t>
            </a: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) konieczność niezwłocznego przesłania do IW projektu zmiany umowy z wykonawcą wraz z podaniem uzasadnienia faktycznego i prawnego dla proponowanej zmiany.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§ 15 ust 1 - prowadzenie dla Projektu </a:t>
            </a:r>
            <a:r>
              <a:rPr lang="pl-PL" b="1">
                <a:solidFill>
                  <a:schemeClr val="bg1"/>
                </a:solidFill>
                <a:cs typeface="Poppins Light" pitchFamily="2" charset="77"/>
              </a:rPr>
              <a:t>odrębnej informatycznej ewidencji księgowej kosztów, wydatków i przychodów lub stosowania w ramach istniejącego informatycznego systemu  ewidencji księgowej odrębnego kodu księgowego</a:t>
            </a: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, celem  umożliwienia identyfikacji wszystkich transakcji i poszczególnych operacji bankowych związanych z Projektem, oraz dokonywania księgowań zgodnie z obowiązującymi przepisami.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sz="1400">
              <a:solidFill>
                <a:schemeClr val="bg1"/>
              </a:solidFill>
              <a:cs typeface="Poppins Light" pitchFamily="2" charset="77"/>
            </a:endParaRP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sz="1400">
              <a:solidFill>
                <a:schemeClr val="bg1"/>
              </a:solidFill>
              <a:cs typeface="Poppins Light" pitchFamily="2" charset="77"/>
            </a:endParaRPr>
          </a:p>
          <a:p>
            <a:pPr marL="538163" lvl="0" indent="-538163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		</a:t>
            </a:r>
            <a:endParaRPr lang="pl-PL" b="1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8EF6DEDC-4072-BA44-F71A-E5D964507D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083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22405-917D-9FF1-6261-CED79BA40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4F066DA-D758-69AC-842C-FCC45BCB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452283"/>
            <a:ext cx="6858000" cy="806246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sz="2400">
                <a:cs typeface="Poppins"/>
              </a:rPr>
              <a:t>Obowiązki informacyjne i promocyjne dotyczące wsparcia z Unii Europejskiej:</a:t>
            </a:r>
            <a:br>
              <a:rPr lang="pl-PL" sz="2700"/>
            </a:br>
            <a:br>
              <a:rPr lang="pl-PL"/>
            </a:br>
            <a:r>
              <a:rPr lang="en-US">
                <a:cs typeface="Poppins"/>
              </a:rPr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6D57363-9327-CE50-A882-2991AC53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91CC0B2-5F3F-45A6-DFF9-9A5C0ABD55E3}"/>
              </a:ext>
            </a:extLst>
          </p:cNvPr>
          <p:cNvSpPr txBox="1"/>
          <p:nvPr/>
        </p:nvSpPr>
        <p:spPr>
          <a:xfrm>
            <a:off x="4001730" y="1266918"/>
            <a:ext cx="7809270" cy="5048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§ 19 ust 1 – obowiązek realizacji działań informacyjnych i promocyjnych, w tym informowania społeczeństwa o dofinansowaniu Projektu przez Unię Europejską - patrz - rozporządzenie nr 2021/1060 (w szczególności załącznik IX - Komunikacja i Widoczność) oraz załącznik nr 17 do Umowy.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§ 19 ust 2 pkt 2) - niezwłocznie po rozpoczęciu fizycznej realizacji Projektu obejmującego inwestycje rzeczowe lub zainstalowanie zakupionego sprzętu, w odniesieniu do Projektów, których całkowity koszt realizacji Projektu przekracza 500 000 EUR, konieczność umieszczenia w miejscu realizacji Projektu trwałej tablicy informacyjnej podkreślającej fakt otrzymania dofinansowania z Unii Europejskiej. 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§ 19 ust 2 pkt 5) – w przypadku Projektu o znaczeniu strategicznym lub koszcie całkowitym przekraczającym 10 mln EUR, konieczność zorganizowania przez BK wydarzenia lub działania informacyjno-promocyjnego w ważnym momencie realizacji Projektu lub jego ważnego etapu  w realizacji.</a:t>
            </a:r>
          </a:p>
          <a:p>
            <a:pPr marL="265113"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Do udziału w wydarzeniu informacyjno-promocyjnym należy zaprosić </a:t>
            </a:r>
            <a:r>
              <a:rPr lang="pl-PL" sz="1600" b="1">
                <a:solidFill>
                  <a:schemeClr val="bg1"/>
                </a:solidFill>
                <a:cs typeface="Poppins Light" pitchFamily="2" charset="77"/>
              </a:rPr>
              <a:t>z co najmniej 4-tygodniowym wyprzedzeniem przedstawicieli KE, IZ, IP oraz IW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 za pośrednictwem poczty elektronicznej na adresy: 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  <a:hlinkClick r:id="rId4"/>
              </a:rPr>
              <a:t>regio-poland@ec.europa.eu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, 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  <a:hlinkClick r:id="rId5"/>
              </a:rPr>
              <a:t>komunikacjafeniks@mfipr.gov.pl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, oraz 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  <a:hlinkClick r:id="rId6"/>
              </a:rPr>
              <a:t>departament.funduszy.europejskich@klimat.gov.pl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 i 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  <a:hlinkClick r:id="rId7"/>
              </a:rPr>
              <a:t>promocja@nfosigw.gov.pl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.</a:t>
            </a:r>
            <a:endParaRPr lang="pl-PL" sz="1600" b="1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E0041123-FFD9-AC9A-F059-37D5723F7A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322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25582-38E5-0AEA-A54F-98A826BCD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3CFD4E5-E957-DB97-8AE8-B56EE886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86505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sz="2700"/>
              <a:t>Obowiązki informacyjno-promocyjne dotyczące wsparcia z Unii Europejskiej cd:</a:t>
            </a:r>
            <a:br>
              <a:rPr lang="pl-PL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442DD48-CD46-8D7E-C2BC-C3C140575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67593F4-8331-0912-1B09-4957D031FF94}"/>
              </a:ext>
            </a:extLst>
          </p:cNvPr>
          <p:cNvSpPr txBox="1"/>
          <p:nvPr/>
        </p:nvSpPr>
        <p:spPr>
          <a:xfrm>
            <a:off x="4408854" y="1815830"/>
            <a:ext cx="6858000" cy="5046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§ 19 ust 4 – przekazanie informacji przez BK (dla Projektu o całkowitym koszcie przekraczającym 5 mln EUR), na </a:t>
            </a:r>
            <a:r>
              <a:rPr lang="pl-PL" sz="1600" b="1">
                <a:solidFill>
                  <a:schemeClr val="bg1"/>
                </a:solidFill>
                <a:cs typeface="Poppins Light" pitchFamily="2" charset="77"/>
              </a:rPr>
              <a:t>co najmniej 14 dni przed planowanymi wydarzeniami informacyjno-promocyjnymi oraz innymi planowanymi wydarzeniami i istotnymi okolicznościami związanych z realizacją Projektu, 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które mogą mieć znaczenie dla opinii publicznej i mogą służyć budowaniu marki Funduszy Europejskich za pośrednictwem poczty elektronicznej na adres IZ: komunikacjafeniks@mfipr.gov.pl oraz 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na adres IP: departament.funduszy.europejskich@klimat.gov.pl i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na adres IW: promocja@nfosigw.gov.pl. 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Informacja powinna wskazywać dane kontaktowe osób ze strony Beneficjenta zaangażowanych w wydarzenie</a:t>
            </a:r>
            <a:endParaRPr lang="pl-PL" sz="1600" b="1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C82990EA-1C15-1CFC-5BB0-9342C0F554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8290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DEC9A-4DDC-4C16-58D2-F77139F18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6D63747-19B2-D5FE-9AC0-969A87D2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535712"/>
            <a:ext cx="6858000" cy="82770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>
                <a:latin typeface="Calibri"/>
                <a:ea typeface="Calibri"/>
                <a:cs typeface="Calibri"/>
              </a:rPr>
              <a:t>Kontrola </a:t>
            </a:r>
            <a:br>
              <a:rPr lang="pl-PL"/>
            </a:br>
            <a:br>
              <a:rPr lang="pl-PL"/>
            </a:br>
            <a:r>
              <a:rPr lang="en-US">
                <a:cs typeface="Poppins"/>
              </a:rPr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7FE1056-0B50-1719-306C-8674C14A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C950D5E-C575-DD5D-6A3A-598A2752FE46}"/>
              </a:ext>
            </a:extLst>
          </p:cNvPr>
          <p:cNvSpPr txBox="1"/>
          <p:nvPr/>
        </p:nvSpPr>
        <p:spPr>
          <a:xfrm>
            <a:off x="4408854" y="1551446"/>
            <a:ext cx="6858000" cy="53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§ 14 ust 3 - w przypadku kontroli ex-</a:t>
            </a:r>
            <a:r>
              <a:rPr lang="pl-PL" sz="1600" err="1">
                <a:solidFill>
                  <a:schemeClr val="bg1"/>
                </a:solidFill>
                <a:cs typeface="Poppins Light" pitchFamily="2" charset="77"/>
              </a:rPr>
              <a:t>ante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, do czasu otrzymania informacji o wyniku kontroli, BK nie może, bez zgody IW, wszcząć postępowania o udzielenie zamówienia (kontrola wszczęta przed wszczęciem postępowania o udzielenie zamówienia) lub zawrzeć umowy z wykonawcą (kontrola wszczęta po wszczęciu postępowania o udzielenie zamówienia ale przed zawarciem umowy z wykonawcą).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§ 16 ust 8 – przekazanie do IW w terminie do 7 dni od dnia otrzymania ostatecznej wersji kopii informacji pokontrolnych oraz zaleceń pokontrolnych albo kopii innych dokumentów spełniających te funkcje, powstałych w toku kontroli prowadzonych przez uprawnione do tego instytucje (inne niż IW) dotyczące Projektu oraz raportów z przeprowadzonych audytów.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§ 16 ust 9 –przekazanie do IW informacji - niezwłocznie, max w terminie 7 dni od dnia ich powzięcia przez BK, w zakresie podejmowanych czynności (w tym kontrolnych) lub postępowań prowadzonych w szczególności przez organy ścigania lub nadzoru dotyczące lub mogące dotyczyć Projektu.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br>
              <a:rPr lang="pl-PL" sz="1600">
                <a:solidFill>
                  <a:schemeClr val="bg1"/>
                </a:solidFill>
                <a:cs typeface="Poppins Light" pitchFamily="2" charset="77"/>
              </a:rPr>
            </a:b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9B911481-BD7E-9871-034D-2D1601AA77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971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10050-8A3F-B6A1-274C-A62068C9F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24A8859-8707-0EA4-8A68-AFC3EDD5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349" y="829325"/>
            <a:ext cx="732817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sz="3100">
                <a:ea typeface="Open Sans" panose="020B0606030504020204" pitchFamily="34" charset="0"/>
                <a:cs typeface="Open Sans" panose="020B0606030504020204" pitchFamily="34" charset="0"/>
              </a:rPr>
              <a:t>Rzeczowe rozliczenie realizacji projektu - § 11 UOD</a:t>
            </a:r>
            <a:r>
              <a:rPr lang="pl-PL"/>
              <a:t>:</a:t>
            </a:r>
            <a:br>
              <a:rPr lang="pl-PL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3F8437-B88F-62F1-0F61-0BC139B24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0FE1449-E651-B556-4A91-FF7FE55A6F9F}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 b="1">
                <a:solidFill>
                  <a:schemeClr val="bg1"/>
                </a:solidFill>
                <a:cs typeface="Poppins Light"/>
              </a:rPr>
              <a:t>30 dni od daty końcowej realizacji Projektu (wraz z wnioskiem o płatność końcową) </a:t>
            </a:r>
            <a:r>
              <a:rPr lang="pl-PL" sz="1600">
                <a:solidFill>
                  <a:schemeClr val="bg1"/>
                </a:solidFill>
                <a:cs typeface="Poppins Light"/>
              </a:rPr>
              <a:t>przekazanie do IW dokumentów potwierdzających wykonanie rzeczowe Projektu. Osiągnięte wartości wskaźników produktu powinny zostać wykazane przez Beneficjenta </a:t>
            </a:r>
            <a:r>
              <a:rPr lang="pl-PL" sz="1600" b="1">
                <a:solidFill>
                  <a:schemeClr val="bg1"/>
                </a:solidFill>
                <a:cs typeface="Poppins Light"/>
              </a:rPr>
              <a:t>najpóźniej we wniosku o płatność końc</a:t>
            </a:r>
            <a:r>
              <a:rPr lang="pl-PL" sz="1600">
                <a:solidFill>
                  <a:schemeClr val="bg1"/>
                </a:solidFill>
                <a:cs typeface="Poppins Light"/>
              </a:rPr>
              <a:t>ową.</a:t>
            </a:r>
            <a:endParaRPr lang="en-US">
              <a:solidFill>
                <a:schemeClr val="bg1"/>
              </a:solidFill>
              <a:cs typeface="Poppins Light"/>
            </a:endParaRPr>
          </a:p>
          <a:p>
            <a:pPr marL="28575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/>
              </a:rPr>
              <a:t>Osiągnięcie wartości docelowej wskaźników rezultatu powinno nastąpić, co do zasady, nie później niż w terminie </a:t>
            </a:r>
            <a:r>
              <a:rPr lang="pl-PL" sz="1600" b="1">
                <a:solidFill>
                  <a:schemeClr val="bg1"/>
                </a:solidFill>
                <a:cs typeface="Poppins Light"/>
              </a:rPr>
              <a:t>12 miesięcy od zakończenia okresu kwalifikowania wydatków</a:t>
            </a:r>
            <a:r>
              <a:rPr lang="pl-PL" sz="1600">
                <a:solidFill>
                  <a:schemeClr val="bg1"/>
                </a:solidFill>
                <a:cs typeface="Poppins Light"/>
              </a:rPr>
              <a:t>. Informację na temat wartości wskaźników rezultatu Beneficjent jest zobowiązany przekazać w terminie do </a:t>
            </a:r>
            <a:r>
              <a:rPr lang="pl-PL" sz="1600" b="1">
                <a:solidFill>
                  <a:schemeClr val="bg1"/>
                </a:solidFill>
                <a:cs typeface="Poppins Light"/>
              </a:rPr>
              <a:t>14 dni od momentu osiągnięcia wartości docelowej wskaźnika rezultatu</a:t>
            </a:r>
            <a:r>
              <a:rPr lang="pl-PL" sz="1600">
                <a:solidFill>
                  <a:schemeClr val="bg1"/>
                </a:solidFill>
                <a:cs typeface="Poppins Light"/>
              </a:rPr>
              <a:t>.</a:t>
            </a:r>
            <a:endParaRPr lang="pl-PL">
              <a:solidFill>
                <a:schemeClr val="bg1"/>
              </a:solidFill>
              <a:cs typeface="Poppins Light"/>
            </a:endParaRPr>
          </a:p>
          <a:p>
            <a:pPr marL="264795"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Na uzasadniony wniosek Beneficjenta termin ten za zgodą Instytucji Wdrażającej może ulec wydłużeniu.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>
              <a:solidFill>
                <a:schemeClr val="bg1"/>
              </a:solidFill>
              <a:cs typeface="Poppins Light" pitchFamily="2" charset="77"/>
            </a:endParaRP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b="1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F2724280-2B00-52D9-FE4E-FD61C67129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7509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81AEA-7F3B-E08F-7AD0-D3BB963AE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C0798E1-055E-179C-CD7D-72D27634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/>
              <a:t>Trwałość umowy - </a:t>
            </a:r>
            <a:r>
              <a:rPr lang="pl-PL" b="0"/>
              <a:t>§</a:t>
            </a:r>
            <a:r>
              <a:rPr lang="pl-PL"/>
              <a:t> 17 UOD:</a:t>
            </a:r>
            <a:br>
              <a:rPr lang="pl-PL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F0AA95C-59A0-D2CA-9878-D1F2BBFE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EDA4175-CF16-ABD6-BB06-1275A888E430}"/>
              </a:ext>
            </a:extLst>
          </p:cNvPr>
          <p:cNvSpPr txBox="1"/>
          <p:nvPr/>
        </p:nvSpPr>
        <p:spPr>
          <a:xfrm>
            <a:off x="4408854" y="1666672"/>
            <a:ext cx="6858000" cy="519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Beneficjent zobowiązuje się do zachowania trwałości Projektu od daty płatności końcowej na rzecz BK.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Data płatności końcowej to - data obciążenia rachunku płatniczego instytucji przekazującej środki Beneficjentowi, gdy w ramach rozliczenia wniosku o płatność końcową Beneficjentowi przekazywane są środki lub data zatwierdzenia wniosku o płatność końcową.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Obowiązek niezwłocznego informowania IW o wszelkich okolicznościach mających lub mogących skutkować naruszeniem trwałości Projektu do końca okresu trwałości Projektu.</a:t>
            </a:r>
            <a:endParaRPr lang="en-US" sz="200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0083D1B9-3D35-3AB1-47EE-6ABC1127C8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082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496112"/>
            <a:ext cx="6858000" cy="914399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/>
              <a:t>Podpisanie Umowy o Dofinansowanie:</a:t>
            </a:r>
            <a:br>
              <a:rPr lang="pl-PL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9CAA6E-9594-8C26-F414-BA81EF8B7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</a:extLst>
          </p:cNvPr>
          <p:cNvSpPr txBox="1"/>
          <p:nvPr/>
        </p:nvSpPr>
        <p:spPr>
          <a:xfrm>
            <a:off x="4408854" y="1527242"/>
            <a:ext cx="6858000" cy="4552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W terminie 60 dni od momentu otrzymania przez Wnioskodawcę pisma informującego o decyzji Zarządu NFOŚiGW w sprawie przyznania dofinansowania. Wzór umowy wraz z załącznikami dostępny jest na stronie internetowej funduszy europejskich na Infrastrukturę, Klimat, Środowisko </a:t>
            </a:r>
            <a:r>
              <a:rPr lang="pl-PL" err="1">
                <a:solidFill>
                  <a:schemeClr val="bg1"/>
                </a:solidFill>
                <a:cs typeface="Poppins Light" pitchFamily="2" charset="77"/>
              </a:rPr>
              <a:t>MFiPR</a:t>
            </a: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. </a:t>
            </a:r>
          </a:p>
          <a:p>
            <a:pPr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Link do pliku: </a:t>
            </a:r>
          </a:p>
          <a:p>
            <a:pPr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700">
                <a:hlinkClick r:id="rId4"/>
              </a:rPr>
              <a:t>Wyniki naboru FENX.09.01-IW.01-001/25 - Narodowy Fundusz Ochrony Środowiska i Gospodarki Wodnej - Portal Gov.pl</a:t>
            </a:r>
            <a:endParaRPr lang="pl-PL" sz="17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700">
                <a:hlinkClick r:id="rId4"/>
              </a:rPr>
              <a:t>Wyniki naboru FENX.10.01-IW.01-001/25 - Narodowy Fundusz Ochrony Środowiska i Gospodarki Wodnej - Portal Gov.pl</a:t>
            </a:r>
            <a:endParaRPr lang="pl-PL" sz="17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Charakter adhezyjny umowy - umowa, w której jedna strona ustala warunki umowy, a druga strona ma ograniczone możliwości negocjacji tych warunków. 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Forma podpisania umowy paragraf 26 ust 6 – forma elektroniczna (podpis kwalifikowany) lub forma pisemna (tradycyjna) - zgodnie z reprezentacją Wnioskodawcy.</a:t>
            </a:r>
            <a:endParaRPr lang="en-US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4637FF96-B4B4-DA1B-02EF-A7A5C3212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0099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46864-96D0-9A17-D8A0-2B0DD02C1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BDAB80C-1F97-2E3D-5779-2702DF7A7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/>
              <a:t>zmiany Umowy o dofinansowanie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79DAF16-8083-1C30-A7AC-262BC2D8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54173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721EF-F9E0-320C-377A-91F5DA4C0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chemat blokowy: proces alternatywny 4">
            <a:extLst>
              <a:ext uri="{FF2B5EF4-FFF2-40B4-BE49-F238E27FC236}">
                <a16:creationId xmlns:a16="http://schemas.microsoft.com/office/drawing/2014/main" id="{8E7C16CD-0D85-AE34-A5E1-4094FAAE0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057" y="4340880"/>
            <a:ext cx="2828047" cy="738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chemat blokowy: proces alternatywny 4">
            <a:extLst>
              <a:ext uri="{FF2B5EF4-FFF2-40B4-BE49-F238E27FC236}">
                <a16:creationId xmlns:a16="http://schemas.microsoft.com/office/drawing/2014/main" id="{4C7D2913-EC41-82B3-D2E4-B80E9810B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8881" y="4340880"/>
            <a:ext cx="2664800" cy="738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chemat blokowy: proces alternatywny 4">
            <a:extLst>
              <a:ext uri="{FF2B5EF4-FFF2-40B4-BE49-F238E27FC236}">
                <a16:creationId xmlns:a16="http://schemas.microsoft.com/office/drawing/2014/main" id="{3AF2370D-399C-552E-BF0A-AF34DE280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9292" y="4331916"/>
            <a:ext cx="3086613" cy="738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87BF2-CEC3-D090-EC1D-531F0345D1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08100" y="371460"/>
            <a:ext cx="9599612" cy="860425"/>
          </a:xfrm>
        </p:spPr>
        <p:txBody>
          <a:bodyPr>
            <a:normAutofit fontScale="90000"/>
          </a:bodyPr>
          <a:lstStyle/>
          <a:p>
            <a:pPr algn="ctr"/>
            <a:r>
              <a:rPr lang="pl-PL">
                <a:latin typeface="Calibri"/>
                <a:ea typeface="Calibri"/>
                <a:cs typeface="Calibri"/>
              </a:rPr>
              <a:t>Wprowadzanie zmian do Umowy o dofinansowanie</a:t>
            </a:r>
            <a:endParaRPr lang="pl-PL" b="0">
              <a:latin typeface="Calibri"/>
              <a:ea typeface="Calibri"/>
              <a:cs typeface="Calibri"/>
            </a:endParaRPr>
          </a:p>
          <a:p>
            <a:pPr algn="ctr"/>
            <a:endParaRPr lang="pl-PL"/>
          </a:p>
        </p:txBody>
      </p:sp>
      <p:sp>
        <p:nvSpPr>
          <p:cNvPr id="6" name="Prostokąt 10">
            <a:extLst>
              <a:ext uri="{FF2B5EF4-FFF2-40B4-BE49-F238E27FC236}">
                <a16:creationId xmlns:a16="http://schemas.microsoft.com/office/drawing/2014/main" id="{F2BE8EAF-C9DB-81ED-B222-864CE95857AA}"/>
              </a:ext>
            </a:extLst>
          </p:cNvPr>
          <p:cNvSpPr/>
          <p:nvPr/>
        </p:nvSpPr>
        <p:spPr>
          <a:xfrm>
            <a:off x="2927826" y="1931499"/>
            <a:ext cx="6177280" cy="512895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9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Zmiany do </a:t>
            </a:r>
            <a:r>
              <a:rPr kumimoji="0" lang="pl-PL" sz="2933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UoD</a:t>
            </a:r>
            <a:endParaRPr kumimoji="0" lang="pl-PL" sz="29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26" name="Schemat blokowy: proces alternatywny 36">
            <a:extLst>
              <a:ext uri="{FF2B5EF4-FFF2-40B4-BE49-F238E27FC236}">
                <a16:creationId xmlns:a16="http://schemas.microsoft.com/office/drawing/2014/main" id="{9BD2001C-4F38-7199-896E-01ECA0ECFF21}"/>
              </a:ext>
            </a:extLst>
          </p:cNvPr>
          <p:cNvSpPr/>
          <p:nvPr/>
        </p:nvSpPr>
        <p:spPr>
          <a:xfrm>
            <a:off x="1345601" y="2900170"/>
            <a:ext cx="3862913" cy="384719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100" b="1" i="0" u="none" strike="noStrike" kern="1200" cap="none" spc="0" normalizeH="0" baseline="0" noProof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Wymagające aneksowania</a:t>
            </a:r>
            <a:endParaRPr kumimoji="0" lang="pl-PL" sz="2133" b="1" i="0" u="none" strike="noStrike" kern="1200" cap="none" spc="0" normalizeH="0" baseline="0" noProof="0">
              <a:ln>
                <a:noFill/>
              </a:ln>
              <a:solidFill>
                <a:srgbClr val="4D4D4D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pole tekstowe 16">
            <a:extLst>
              <a:ext uri="{FF2B5EF4-FFF2-40B4-BE49-F238E27FC236}">
                <a16:creationId xmlns:a16="http://schemas.microsoft.com/office/drawing/2014/main" id="{9EF7EF66-32E3-AC7E-D12F-3FCEAD697A42}"/>
              </a:ext>
            </a:extLst>
          </p:cNvPr>
          <p:cNvSpPr txBox="1"/>
          <p:nvPr/>
        </p:nvSpPr>
        <p:spPr>
          <a:xfrm>
            <a:off x="637540" y="4299501"/>
            <a:ext cx="2816564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 wcześniejszej zgodzie </a:t>
            </a:r>
          </a:p>
          <a:p>
            <a:pPr lvl="0" algn="ctr" defTabSz="609630" hangingPunct="0">
              <a:defRPr/>
            </a:pP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IW i IP </a:t>
            </a:r>
          </a:p>
          <a:p>
            <a:pPr lvl="0" algn="ctr" defTabSz="609630" hangingPunct="0">
              <a:defRPr/>
            </a:pPr>
            <a:r>
              <a:rPr lang="pl-PL" sz="1600">
                <a:solidFill>
                  <a:schemeClr val="tx2"/>
                </a:solidFill>
                <a:cs typeface="Poppins Light" pitchFamily="2" charset="77"/>
              </a:rPr>
              <a:t>§ 4 ust 6</a:t>
            </a:r>
            <a:endParaRPr kumimoji="0" lang="pl-PL" sz="16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pole tekstowe 6">
            <a:extLst>
              <a:ext uri="{FF2B5EF4-FFF2-40B4-BE49-F238E27FC236}">
                <a16:creationId xmlns:a16="http://schemas.microsoft.com/office/drawing/2014/main" id="{B742965E-D76F-799C-8D78-FB94FE58BA56}"/>
              </a:ext>
            </a:extLst>
          </p:cNvPr>
          <p:cNvSpPr txBox="1"/>
          <p:nvPr/>
        </p:nvSpPr>
        <p:spPr>
          <a:xfrm>
            <a:off x="3918881" y="4384139"/>
            <a:ext cx="2664800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09630" hangingPunct="0">
              <a:defRPr/>
            </a:pPr>
            <a:r>
              <a:rPr lang="pl-PL" sz="1600" b="1">
                <a:solidFill>
                  <a:srgbClr val="004066"/>
                </a:solidFill>
                <a:latin typeface="Calibri"/>
                <a:ea typeface="Calibri"/>
                <a:cs typeface="Calibri"/>
                <a:sym typeface="Calibri"/>
              </a:rPr>
              <a:t>Po wcześniejszej zgodzie IW </a:t>
            </a:r>
          </a:p>
          <a:p>
            <a:pPr lvl="0" algn="ctr" defTabSz="609630" hangingPunct="0">
              <a:defRPr/>
            </a:pPr>
            <a:r>
              <a:rPr lang="pl-PL" sz="1600">
                <a:solidFill>
                  <a:schemeClr val="tx2"/>
                </a:solidFill>
                <a:cs typeface="Poppins Light" pitchFamily="2" charset="77"/>
              </a:rPr>
              <a:t>§ 4 ust 5</a:t>
            </a:r>
            <a:endParaRPr kumimoji="0" lang="pl-PL" sz="16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287021DA-1E1B-8C5E-ABB2-13188568FF82}"/>
              </a:ext>
            </a:extLst>
          </p:cNvPr>
          <p:cNvSpPr/>
          <p:nvPr/>
        </p:nvSpPr>
        <p:spPr>
          <a:xfrm>
            <a:off x="6961480" y="2920339"/>
            <a:ext cx="3922419" cy="384719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100" b="1" i="0" u="none" strike="noStrike" kern="1200" cap="none" spc="0" normalizeH="0" baseline="0" noProof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Niewymagające aneksowania</a:t>
            </a: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22" name="pole tekstowe 19">
            <a:extLst>
              <a:ext uri="{FF2B5EF4-FFF2-40B4-BE49-F238E27FC236}">
                <a16:creationId xmlns:a16="http://schemas.microsoft.com/office/drawing/2014/main" id="{7C4AE172-73E8-8737-1290-F9E6C4D3CD8D}"/>
              </a:ext>
            </a:extLst>
          </p:cNvPr>
          <p:cNvSpPr txBox="1"/>
          <p:nvPr/>
        </p:nvSpPr>
        <p:spPr>
          <a:xfrm>
            <a:off x="7828128" y="4299501"/>
            <a:ext cx="3055771" cy="800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>
                <a:solidFill>
                  <a:srgbClr val="004066"/>
                </a:solidFill>
                <a:latin typeface="Calibri"/>
                <a:ea typeface="Calibri"/>
                <a:cs typeface="Calibri"/>
                <a:sym typeface="Calibri"/>
              </a:rPr>
              <a:t>Jednostronne oświadczenie woli/zatwierdzenie zmian do załączników do </a:t>
            </a:r>
            <a:r>
              <a:rPr lang="pl-PL" sz="1600" b="1" err="1">
                <a:solidFill>
                  <a:srgbClr val="004066"/>
                </a:solidFill>
                <a:latin typeface="Calibri"/>
                <a:ea typeface="Calibri"/>
                <a:cs typeface="Calibri"/>
                <a:sym typeface="Calibri"/>
              </a:rPr>
              <a:t>UoD</a:t>
            </a:r>
            <a:r>
              <a:rPr lang="pl-PL" sz="1600" b="1">
                <a:solidFill>
                  <a:srgbClr val="004066"/>
                </a:solidFill>
                <a:latin typeface="Calibri"/>
                <a:ea typeface="Calibri"/>
                <a:cs typeface="Calibri"/>
                <a:sym typeface="Calibri"/>
              </a:rPr>
              <a:t> itp.</a:t>
            </a:r>
            <a:endParaRPr kumimoji="0" lang="pl-PL" sz="1600" b="1" i="0" u="none" strike="noStrike" kern="1200" cap="none" spc="0" normalizeH="0" baseline="0" noProof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id="{4ECE2D2A-D47F-24AC-15D4-28082A3668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3634320" y="426320"/>
              <a:ext cx="360" cy="360"/>
            </p14:xfrm>
          </p:contentPart>
        </mc:Choice>
        <mc:Fallback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id="{4ECE2D2A-D47F-24AC-15D4-28082A3668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28200" y="42020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Strzałka: w dół 34">
            <a:extLst>
              <a:ext uri="{FF2B5EF4-FFF2-40B4-BE49-F238E27FC236}">
                <a16:creationId xmlns:a16="http://schemas.microsoft.com/office/drawing/2014/main" id="{EFB6EEB3-6C6D-CEB7-191A-B34DA8ED5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0080" y="3451258"/>
            <a:ext cx="225600" cy="84949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: w dół 35">
            <a:extLst>
              <a:ext uri="{FF2B5EF4-FFF2-40B4-BE49-F238E27FC236}">
                <a16:creationId xmlns:a16="http://schemas.microsoft.com/office/drawing/2014/main" id="{D302D48E-9BEC-CB47-8824-96D7E2394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8800" y="3429000"/>
            <a:ext cx="225600" cy="87175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Strzałka: w dół 37">
            <a:extLst>
              <a:ext uri="{FF2B5EF4-FFF2-40B4-BE49-F238E27FC236}">
                <a16:creationId xmlns:a16="http://schemas.microsoft.com/office/drawing/2014/main" id="{245D32D0-14A8-ABCC-2393-D95321B10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2240" y="3451258"/>
            <a:ext cx="225600" cy="84949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Strzałka: w dół 38">
            <a:extLst>
              <a:ext uri="{FF2B5EF4-FFF2-40B4-BE49-F238E27FC236}">
                <a16:creationId xmlns:a16="http://schemas.microsoft.com/office/drawing/2014/main" id="{D0C8B55B-4F81-1A0E-3B18-A00E72941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8080" y="2444394"/>
            <a:ext cx="230801" cy="4152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trzałka: w dół 41">
            <a:extLst>
              <a:ext uri="{FF2B5EF4-FFF2-40B4-BE49-F238E27FC236}">
                <a16:creationId xmlns:a16="http://schemas.microsoft.com/office/drawing/2014/main" id="{92FA7AAC-678E-0C0A-3980-5442A527F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7720" y="2464670"/>
            <a:ext cx="230801" cy="41522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96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12150-5592-020E-0A1F-2017333F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183F115-F54C-CDBE-8213-B179DBE2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/>
              <a:t>Zmiana warunków realizacji Projektu - </a:t>
            </a:r>
            <a:r>
              <a:rPr lang="pl-PL">
                <a:cs typeface="Poppins Light" pitchFamily="2" charset="77"/>
              </a:rPr>
              <a:t>§ 4 ust 5 </a:t>
            </a:r>
            <a:r>
              <a:rPr lang="pl-PL" err="1">
                <a:cs typeface="Poppins Light" pitchFamily="2" charset="77"/>
              </a:rPr>
              <a:t>UoD</a:t>
            </a:r>
            <a:r>
              <a:rPr lang="pl-PL">
                <a:cs typeface="Poppins Light" pitchFamily="2" charset="77"/>
              </a:rPr>
              <a:t>:</a:t>
            </a:r>
            <a:br>
              <a:rPr lang="pl-PL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F5C1C1B-33AD-C05E-BD9B-5A83835C2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42612A9-C8C1-C856-5B8B-4EAF70E06BAE}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sz="20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powodująca niezgodność Projektu z  wnioskiem o dofinansowanie, wymaga zgody Instytucji Wdrażającej wyrażonej nie później, niż na etapie zatwierdzania wniosku o płatność obejmującego tę zmianę, pod rygorem uznania wydatków za niekwalifikowane w całości lub w części.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Wniosek o zmianę i stanowisko w sprawie zgody Instytucji Wdrażającej następuje za pośrednictwem SL2021. 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06F37FC7-3427-4DAA-0327-C72AB1E496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480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52538-0F6F-96AD-F759-498F99992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79C9514-9943-323A-9D9A-3FF1C124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4"/>
            <a:ext cx="6858000" cy="1355075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>
                <a:latin typeface="Calibri"/>
                <a:ea typeface="Calibri"/>
                <a:cs typeface="Calibri"/>
              </a:rPr>
              <a:t>Aneksowanie </a:t>
            </a:r>
            <a:r>
              <a:rPr lang="pl-PL" err="1">
                <a:latin typeface="Calibri"/>
                <a:ea typeface="Calibri"/>
                <a:cs typeface="Calibri"/>
              </a:rPr>
              <a:t>UoD</a:t>
            </a:r>
            <a:r>
              <a:rPr lang="pl-PL">
                <a:latin typeface="Calibri"/>
                <a:ea typeface="Calibri"/>
                <a:cs typeface="Calibri"/>
              </a:rPr>
              <a:t> po uprzedniej zgodzie na zmiany wyrażonej przez IW i IP - § 4 ust 6 </a:t>
            </a:r>
            <a:r>
              <a:rPr lang="pl-PL" err="1">
                <a:latin typeface="Calibri"/>
                <a:ea typeface="Calibri"/>
                <a:cs typeface="Calibri"/>
              </a:rPr>
              <a:t>UoD</a:t>
            </a:r>
            <a:r>
              <a:rPr lang="pl-PL">
                <a:latin typeface="Calibri"/>
                <a:ea typeface="Calibri"/>
                <a:cs typeface="Calibri"/>
              </a:rPr>
              <a:t>:</a:t>
            </a:r>
            <a:br>
              <a:rPr lang="pl-PL">
                <a:latin typeface="Calibri"/>
                <a:ea typeface="Calibri"/>
                <a:cs typeface="Calibri"/>
              </a:rPr>
            </a:br>
            <a:br>
              <a:rPr lang="pl-PL"/>
            </a:br>
            <a:br>
              <a:rPr lang="pl-PL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68B6A9A-DE04-4F1B-38EC-FFBD4C08B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F406420-4180-D2D8-E7E9-0D7A8AD41025}"/>
              </a:ext>
            </a:extLst>
          </p:cNvPr>
          <p:cNvSpPr txBox="1"/>
          <p:nvPr/>
        </p:nvSpPr>
        <p:spPr>
          <a:xfrm>
            <a:off x="4408854" y="2184400"/>
            <a:ext cx="6858000" cy="46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>
              <a:solidFill>
                <a:schemeClr val="bg1"/>
              </a:solidFill>
              <a:cs typeface="Poppins Light" pitchFamily="2" charset="77"/>
            </a:endParaRP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zwiększenia wartości dofinansowania Projektu określonej w Umowie,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zmiany terminu zakończenia okresu realizacji Projektu, 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zmniejszenia wartości lub zmiany roku osiągnięcia wartości docelowej wskaźników programowych lub wskaźników mających wpływ na realizację wskaźników programowych z załącznika nr 12 do Umowy.</a:t>
            </a:r>
            <a:endParaRPr lang="en-US" sz="200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2CC45B27-E91E-5DB9-BFCC-D3CC42C4E0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66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C9996-C41A-2C74-2FBB-0232F1F9C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7CE9AEE-180E-B8CF-F84A-BF307C0C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535712"/>
            <a:ext cx="6858000" cy="128292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>
                <a:latin typeface="Calibri"/>
                <a:ea typeface="Calibri"/>
                <a:cs typeface="Calibri"/>
              </a:rPr>
              <a:t>Zmiany niewymagające aneksowania </a:t>
            </a:r>
            <a:r>
              <a:rPr lang="pl-PL" err="1">
                <a:latin typeface="Calibri"/>
                <a:ea typeface="Calibri"/>
                <a:cs typeface="Calibri"/>
              </a:rPr>
              <a:t>UoD</a:t>
            </a:r>
            <a:r>
              <a:rPr lang="pl-PL">
                <a:latin typeface="Calibri"/>
                <a:ea typeface="Calibri"/>
                <a:cs typeface="Calibri"/>
              </a:rPr>
              <a:t>:</a:t>
            </a:r>
            <a:br>
              <a:rPr lang="pl-PL">
                <a:latin typeface="Calibri"/>
                <a:ea typeface="Calibri"/>
                <a:cs typeface="Calibri"/>
              </a:rPr>
            </a:br>
            <a:r>
              <a:rPr lang="pl-PL">
                <a:latin typeface="Calibri"/>
                <a:ea typeface="Calibri"/>
                <a:cs typeface="Calibri"/>
              </a:rPr>
              <a:t> </a:t>
            </a:r>
            <a:br>
              <a:rPr lang="pl-PL"/>
            </a:br>
            <a:br>
              <a:rPr lang="pl-PL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46B768B-C264-C7E6-D8C4-1875030FF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AE77F90-05D7-81A2-AA19-BA4E94AACE03}"/>
              </a:ext>
            </a:extLst>
          </p:cNvPr>
          <p:cNvSpPr txBox="1"/>
          <p:nvPr/>
        </p:nvSpPr>
        <p:spPr>
          <a:xfrm>
            <a:off x="4408854" y="1818640"/>
            <a:ext cx="6858000" cy="504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400">
                <a:solidFill>
                  <a:schemeClr val="bg1"/>
                </a:solidFill>
                <a:cs typeface="Poppins Light" pitchFamily="2" charset="77"/>
              </a:rPr>
              <a:t>zmiany w preambule;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400">
                <a:solidFill>
                  <a:schemeClr val="bg1"/>
                </a:solidFill>
                <a:cs typeface="Poppins Light" pitchFamily="2" charset="77"/>
              </a:rPr>
              <a:t>§ 4 ust 9 - zmiana numerów rachunków bankowych Beneficjenta wskazanych w § 2 pkt 21;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400">
                <a:solidFill>
                  <a:schemeClr val="bg1"/>
                </a:solidFill>
                <a:cs typeface="Poppins Light" pitchFamily="2" charset="77"/>
              </a:rPr>
              <a:t>§ 4 ust 10 - zmiana działań informacyjnych i promocyjnych, określonych w załączniku nr 7 do Umowy o Dofinansowanie;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400">
                <a:solidFill>
                  <a:schemeClr val="bg1"/>
                </a:solidFill>
                <a:cs typeface="Poppins Light" pitchFamily="2" charset="77"/>
              </a:rPr>
              <a:t>§ 4 ust 12 - zmiana terminów wynikających z Harmonogramu projektu lub harmonogramu uzyskiwania decyzji, nie powodująca wydłużenia okresu realizacji projektu: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400">
                <a:solidFill>
                  <a:schemeClr val="bg1"/>
                </a:solidFill>
                <a:cs typeface="Poppins Light" pitchFamily="2" charset="77"/>
              </a:rPr>
              <a:t>	1) do 3 miesięcy może wystąpić jednorazowo i nie wymaga zgody Instytucji 	Wdrażającej, 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400">
                <a:solidFill>
                  <a:schemeClr val="bg1"/>
                </a:solidFill>
                <a:cs typeface="Poppins Light" pitchFamily="2" charset="77"/>
              </a:rPr>
              <a:t>	2) każda kolejna zmiana terminów o okres do 3 miesięcy lub powyżej 3 miesięcy 	wymaga zgody IW wyrażonej nie później, niż na etapie zatwierdzania wniosku o 	płatność obejmującego tę zmianę, pod rygorem uznania wydatków za 	niekwalifikowane w całości lub w części;</a:t>
            </a:r>
            <a:endParaRPr lang="en-US" sz="140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9ADAF9E9-0E48-6AF6-51D9-6998BB9069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7197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C20C0-D518-2402-6270-AC5BC0FAF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90CCEFD-2E11-2EB2-1EF0-8B894872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535712"/>
            <a:ext cx="6858000" cy="128292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>
                <a:latin typeface="Calibri"/>
                <a:ea typeface="Calibri"/>
                <a:cs typeface="Calibri"/>
              </a:rPr>
              <a:t>Zmiany niewymagające aneksowania </a:t>
            </a:r>
            <a:r>
              <a:rPr lang="pl-PL" err="1">
                <a:latin typeface="Calibri"/>
                <a:ea typeface="Calibri"/>
                <a:cs typeface="Calibri"/>
              </a:rPr>
              <a:t>UoD</a:t>
            </a:r>
            <a:r>
              <a:rPr lang="pl-PL">
                <a:latin typeface="Calibri"/>
                <a:ea typeface="Calibri"/>
                <a:cs typeface="Calibri"/>
              </a:rPr>
              <a:t> cd:</a:t>
            </a:r>
            <a:br>
              <a:rPr lang="pl-PL">
                <a:latin typeface="Calibri"/>
                <a:ea typeface="Calibri"/>
                <a:cs typeface="Calibri"/>
              </a:rPr>
            </a:br>
            <a:r>
              <a:rPr lang="pl-PL">
                <a:latin typeface="Calibri"/>
                <a:ea typeface="Calibri"/>
                <a:cs typeface="Calibri"/>
              </a:rPr>
              <a:t> </a:t>
            </a:r>
            <a:br>
              <a:rPr lang="pl-PL"/>
            </a:br>
            <a:br>
              <a:rPr lang="pl-PL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0B40B29-2CBB-C427-4FA8-7EA03CB0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50B8EB3-0A43-6035-09BA-32786EB4EB1F}"/>
              </a:ext>
            </a:extLst>
          </p:cNvPr>
          <p:cNvSpPr txBox="1"/>
          <p:nvPr/>
        </p:nvSpPr>
        <p:spPr>
          <a:xfrm>
            <a:off x="4408854" y="1818640"/>
            <a:ext cx="6858000" cy="504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400">
                <a:solidFill>
                  <a:schemeClr val="bg1"/>
                </a:solidFill>
                <a:cs typeface="Poppins Light" pitchFamily="2" charset="77"/>
              </a:rPr>
              <a:t>§ 4 ust 16 - ustanowienie, zmiana lub uchylenie procedur w zakresie zawierania umów  związanych z realizacją projektu, jeśli BK realizuje Projekt zgodnie z własnymi procedurami kontroli wewnętrznej adekwatnymi do wielkości podmiotu i rodzaju projektu, zgodnymi z zasadami obowiązującymi w systemie realizacji </a:t>
            </a:r>
            <a:r>
              <a:rPr lang="pl-PL" sz="1400" err="1">
                <a:solidFill>
                  <a:schemeClr val="bg1"/>
                </a:solidFill>
                <a:cs typeface="Poppins Light" pitchFamily="2" charset="77"/>
              </a:rPr>
              <a:t>FEnIKS</a:t>
            </a:r>
            <a:r>
              <a:rPr lang="pl-PL" sz="1400">
                <a:solidFill>
                  <a:schemeClr val="bg1"/>
                </a:solidFill>
                <a:cs typeface="Poppins Light" pitchFamily="2" charset="77"/>
              </a:rPr>
              <a:t>, wymagają akceptacji IW. </a:t>
            </a:r>
          </a:p>
          <a:p>
            <a:pPr marL="263525"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400">
                <a:solidFill>
                  <a:schemeClr val="bg1"/>
                </a:solidFill>
                <a:cs typeface="Poppins Light" pitchFamily="2" charset="77"/>
              </a:rPr>
              <a:t>Jeżeli procedury w zakresie zawierania umów związanych z realizacją Projektu były przedmiotem weryfikacji Instytucji Wdrażającej na etapie oceny wniosku o dofinansowanie i zostały przez nią zaakceptowane, nie wymagają osobnej akceptacji na etapie realizacji Umowy. W takiej sytuacji akceptacji w trakcie realizacji Umowy podlegają jedynie zmiany lub uchylenie tych procedur.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400">
                <a:solidFill>
                  <a:schemeClr val="bg1"/>
                </a:solidFill>
                <a:cs typeface="Poppins Light" pitchFamily="2" charset="77"/>
              </a:rPr>
              <a:t>§ 4 ust 19 - zmiana miejsca publikacji przez Beneficjenta informacji o funkcjonowaniu mechanizmu umożliwiającego sygnalizowanie o potencjalnych nieprawidłowościach lub nadużyciach finansowych. Niezwłocznie po zmianie miejsca publikacji Beneficjent informuje o tym fakcie Instytucję Wdrażającą składając oświadczenie.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98EB0DD8-F625-F0C1-E74C-750D5D4D19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92540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32F29-E2FF-BDC5-246A-E65849EE8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99D5D97-0A75-38EA-285A-F8DF0238B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>
                <a:latin typeface="Calibri"/>
                <a:ea typeface="Calibri"/>
                <a:cs typeface="Times New Roman"/>
              </a:rPr>
              <a:t>Konsekwencje naruszenia postanowień umowy o dofinansowanie</a:t>
            </a:r>
            <a:b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23E575A-E6B1-6602-FC5F-367D7BB2F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4713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32542-D51A-3523-8384-FC3D1F7EA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113CBB6-D0C2-67C5-4933-4B3C645D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535712"/>
            <a:ext cx="6858000" cy="128292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>
                <a:latin typeface="Calibri"/>
                <a:ea typeface="Calibri"/>
                <a:cs typeface="Calibri"/>
              </a:rPr>
              <a:t>Wydatki poniesione niezgodnie z:</a:t>
            </a:r>
            <a:br>
              <a:rPr lang="pl-PL"/>
            </a:br>
            <a:br>
              <a:rPr lang="pl-PL"/>
            </a:br>
            <a:br>
              <a:rPr lang="pl-PL"/>
            </a:br>
            <a:r>
              <a:rPr lang="en-US">
                <a:cs typeface="Poppins"/>
              </a:rPr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205B3F6-D8AC-7EE4-8DFC-478E4A79C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4D9B5D9-FC24-2271-C849-07C6977E1849}"/>
              </a:ext>
            </a:extLst>
          </p:cNvPr>
          <p:cNvSpPr txBox="1"/>
          <p:nvPr/>
        </p:nvSpPr>
        <p:spPr>
          <a:xfrm>
            <a:off x="4408854" y="1666240"/>
            <a:ext cx="6858000" cy="5195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/>
              </a:rPr>
              <a:t>Postanowieniami umowy o dofinansowanie, w tym </a:t>
            </a:r>
            <a:r>
              <a:rPr lang="pl-PL" sz="1600" err="1">
                <a:solidFill>
                  <a:schemeClr val="bg1"/>
                </a:solidFill>
                <a:cs typeface="Poppins Light"/>
              </a:rPr>
              <a:t>zał</a:t>
            </a:r>
            <a:r>
              <a:rPr lang="pl-PL" sz="1600">
                <a:solidFill>
                  <a:schemeClr val="bg1"/>
                </a:solidFill>
                <a:cs typeface="Poppins Light"/>
              </a:rPr>
              <a:t> 16, tj. Katalogiem kosztów pośrednich,</a:t>
            </a:r>
            <a:endParaRPr lang="en-US" sz="1600">
              <a:solidFill>
                <a:schemeClr val="bg1"/>
              </a:solidFill>
              <a:cs typeface="Poppins Light"/>
            </a:endParaRPr>
          </a:p>
          <a:p>
            <a:pPr marL="28575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1600" err="1">
                <a:solidFill>
                  <a:schemeClr val="bg1"/>
                </a:solidFill>
              </a:rPr>
              <a:t>Wytycznymi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err="1">
                <a:solidFill>
                  <a:schemeClr val="bg1"/>
                </a:solidFill>
              </a:rPr>
              <a:t>dotyczącymi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err="1">
                <a:solidFill>
                  <a:schemeClr val="bg1"/>
                </a:solidFill>
              </a:rPr>
              <a:t>kwalifikowalności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err="1">
                <a:solidFill>
                  <a:schemeClr val="bg1"/>
                </a:solidFill>
              </a:rPr>
              <a:t>wydatków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err="1">
                <a:solidFill>
                  <a:schemeClr val="bg1"/>
                </a:solidFill>
              </a:rPr>
              <a:t>na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err="1">
                <a:solidFill>
                  <a:schemeClr val="bg1"/>
                </a:solidFill>
              </a:rPr>
              <a:t>lata</a:t>
            </a:r>
            <a:r>
              <a:rPr lang="en-US" sz="1600">
                <a:solidFill>
                  <a:schemeClr val="bg1"/>
                </a:solidFill>
              </a:rPr>
              <a:t> 2021-2027, w </a:t>
            </a:r>
            <a:r>
              <a:rPr lang="en-US" sz="1600" err="1">
                <a:solidFill>
                  <a:schemeClr val="bg1"/>
                </a:solidFill>
              </a:rPr>
              <a:t>tym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err="1">
                <a:solidFill>
                  <a:schemeClr val="bg1"/>
                </a:solidFill>
              </a:rPr>
              <a:t>zał</a:t>
            </a:r>
            <a:r>
              <a:rPr lang="en-US" sz="1600">
                <a:solidFill>
                  <a:schemeClr val="bg1"/>
                </a:solidFill>
              </a:rPr>
              <a:t>. 8 do </a:t>
            </a:r>
            <a:r>
              <a:rPr lang="en-US" sz="1600" err="1">
                <a:solidFill>
                  <a:schemeClr val="bg1"/>
                </a:solidFill>
              </a:rPr>
              <a:t>Regulaminu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err="1">
                <a:solidFill>
                  <a:schemeClr val="bg1"/>
                </a:solidFill>
              </a:rPr>
              <a:t>wyboru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err="1">
                <a:solidFill>
                  <a:schemeClr val="bg1"/>
                </a:solidFill>
              </a:rPr>
              <a:t>projektó</a:t>
            </a:r>
            <a:r>
              <a:rPr lang="en-US" sz="1600">
                <a:solidFill>
                  <a:schemeClr val="bg1"/>
                </a:solidFill>
              </a:rPr>
              <a:t>, </a:t>
            </a:r>
            <a:r>
              <a:rPr lang="en-US" sz="1600" err="1">
                <a:solidFill>
                  <a:schemeClr val="bg1"/>
                </a:solidFill>
              </a:rPr>
              <a:t>tj</a:t>
            </a:r>
            <a:r>
              <a:rPr lang="en-US" sz="1600">
                <a:solidFill>
                  <a:schemeClr val="bg1"/>
                </a:solidFill>
              </a:rPr>
              <a:t>. </a:t>
            </a:r>
            <a:r>
              <a:rPr lang="en-US" sz="1600" err="1">
                <a:solidFill>
                  <a:schemeClr val="bg1"/>
                </a:solidFill>
              </a:rPr>
              <a:t>Dodatkowymi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err="1">
                <a:solidFill>
                  <a:schemeClr val="bg1"/>
                </a:solidFill>
              </a:rPr>
              <a:t>warunkami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err="1">
                <a:solidFill>
                  <a:schemeClr val="bg1"/>
                </a:solidFill>
              </a:rPr>
              <a:t>kwalifikowalności</a:t>
            </a:r>
            <a:r>
              <a:rPr lang="en-US" sz="1600">
                <a:solidFill>
                  <a:schemeClr val="bg1"/>
                </a:solidFill>
              </a:rPr>
              <a:t>,</a:t>
            </a:r>
          </a:p>
          <a:p>
            <a:pPr marL="28575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sz="1600">
                <a:solidFill>
                  <a:schemeClr val="bg1"/>
                </a:solidFill>
              </a:rPr>
              <a:t>SZOP FENIKS</a:t>
            </a:r>
          </a:p>
          <a:p>
            <a:pPr algn="ctr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en-US" sz="1600">
                <a:solidFill>
                  <a:schemeClr val="bg1"/>
                </a:solidFill>
                <a:cs typeface="Poppins Light"/>
              </a:rPr>
              <a:t>SĄ NIEKWALIFIKOWALNE</a:t>
            </a:r>
            <a:endParaRPr lang="en-US" sz="1600">
              <a:solidFill>
                <a:schemeClr val="bg1"/>
              </a:solidFill>
              <a:cs typeface="Poppins Light" pitchFamily="2" charset="77"/>
            </a:endParaRPr>
          </a:p>
          <a:p>
            <a:pPr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600">
                <a:solidFill>
                  <a:schemeClr val="bg1"/>
                </a:solidFill>
                <a:cs typeface="Poppins Light"/>
              </a:rPr>
              <a:t>IW dokonuje oceny kwalifikowalności wydatków. Jeśli w ocenie IW uznanie wydatku w całości za niekwalifikowalny jest nieproporcjonalne do wagi naruszenia, Instytucja Wdrażająca może uznać wydatek za częściowo kwalifikowalny. IW ma prawo oceny, jaką wagę ma naruszenie warunków kwalifikowalności wydatków i ustala na tej podstawie wysokość kwoty, która powinna być uznana za niekwalifikowalną /§ 8 ust. 25/.</a:t>
            </a:r>
            <a:endParaRPr lang="pl-PL"/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E432A4BC-722D-7DF5-DF95-404B1375C1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2698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6BA5C-EC60-3A01-D588-1CD6F43D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5EE49EC-74BB-20E5-A1D5-EC59970F0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535712"/>
            <a:ext cx="6858000" cy="128292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>
                <a:latin typeface="Calibri"/>
                <a:ea typeface="Calibri"/>
                <a:cs typeface="Calibri"/>
              </a:rPr>
              <a:t>Umowa o dofinansowanie § 8 ust 25 :</a:t>
            </a:r>
            <a:br>
              <a:rPr lang="pl-PL"/>
            </a:br>
            <a:br>
              <a:rPr lang="pl-PL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1D273A0-799E-5778-5004-D6F1D7CB6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DB96781-C512-F9AD-927E-4A400DE8D47D}"/>
              </a:ext>
            </a:extLst>
          </p:cNvPr>
          <p:cNvSpPr txBox="1"/>
          <p:nvPr/>
        </p:nvSpPr>
        <p:spPr>
          <a:xfrm>
            <a:off x="4408854" y="1666240"/>
            <a:ext cx="6858000" cy="5195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/>
              </a:rPr>
              <a:t>W przypadku zaistnienia podejrzenia naruszenia prawa lub postanowień Umowy przez którykolwiek z podmiotów biorących udział w przygotowaniu, wyborze lub realizacji Projektu, IW może wstrzymać rozliczenie wydatków kwalifikowalnych lub przekazanie dofinansowania, do czasu wyjaśnienia, czy naruszenie ma wpływ na wysokość lub prawidłowość wydatków kwalifikowalnych w ramach Projektu.</a:t>
            </a: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Wstrzymanie wypłat może trwać do czasu zakończenia postępowań prowadzonych przez odpowiednie organy ścigania lub inne uprawnione organy (w tym Prezesa UZP lub Prezesa UOKiK) w zakresie tego naruszenia, lub do czasu prawomocnego zakończenia postępowań sądowych. 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W uzasadnionych przypadkach IW może uznać wydatki odnoszące się do tej części Projektu, której dotyczy podejrzenie naruszenia prawa lub postanowień Umowy za niekwalifikowalne i zażądać ich zwrotu zgodnie z § 18 Umowy.</a:t>
            </a:r>
            <a:br>
              <a:rPr lang="pl-PL" sz="1600">
                <a:solidFill>
                  <a:schemeClr val="bg1"/>
                </a:solidFill>
                <a:cs typeface="Poppins Light" pitchFamily="2" charset="77"/>
              </a:rPr>
            </a:b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2CF1D41F-6309-9441-1538-F0D21EB1FB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5862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45675-FECE-3471-BFCA-728842F46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2B58DEC-4DA2-6106-7F71-CA589E6E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535712"/>
            <a:ext cx="6858000" cy="128292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>
                <a:latin typeface="Calibri"/>
                <a:ea typeface="Calibri"/>
                <a:cs typeface="Calibri"/>
              </a:rPr>
              <a:t>Umowa o dofinansowanie </a:t>
            </a:r>
            <a:r>
              <a:rPr lang="pl-PL">
                <a:cs typeface="Poppins Light" pitchFamily="2" charset="77"/>
              </a:rPr>
              <a:t>§ 18 </a:t>
            </a:r>
            <a:br>
              <a:rPr lang="pl-PL"/>
            </a:br>
            <a:br>
              <a:rPr lang="pl-PL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AFB8005-B9DD-E2FE-B7A3-BECD57DA0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C34DF28-0FB2-8E7F-9CFD-B94A209DB063}"/>
              </a:ext>
            </a:extLst>
          </p:cNvPr>
          <p:cNvSpPr txBox="1"/>
          <p:nvPr/>
        </p:nvSpPr>
        <p:spPr>
          <a:xfrm>
            <a:off x="4408854" y="1634247"/>
            <a:ext cx="6858000" cy="5227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sz="14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W sytuacjach, gdy dofinansowanie udzielone Beneficjentowi zostało wykorzystane niezgodnie z przeznaczeniem, z naruszeniem procedur obowiązujących przy realizacji Projektu, pobrane nienależnie lub w nadmiernej wysokości IW wzywa niezwłocznie Beneficjenta do:</a:t>
            </a:r>
          </a:p>
          <a:p>
            <a:pPr marL="265113"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1) zwrotu kwoty przypadającej do zwrotu wraz z odsetkami w wysokości określonej jak dla zaległości podatkowych lub</a:t>
            </a:r>
          </a:p>
          <a:p>
            <a:pPr marL="265113"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2) wyrażenia pisemnej zgody na pomniejszenie kolejnych płatności na rzecz Beneficjenta o kwotę przypadającą do zwrotu wraz z odsetkami w wysokości określonej jak dla zaległości podatkowych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- w terminie 14 dni od dnia doręczenia wezwania.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sz="20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>
              <a:solidFill>
                <a:schemeClr val="bg1"/>
              </a:solidFill>
              <a:cs typeface="Poppins Light" pitchFamily="2" charset="77"/>
            </a:endParaRP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br>
              <a:rPr lang="pl-PL" sz="1600">
                <a:solidFill>
                  <a:schemeClr val="bg1"/>
                </a:solidFill>
                <a:cs typeface="Poppins Light" pitchFamily="2" charset="77"/>
              </a:rPr>
            </a:b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BF3D79F7-07D4-A9A4-8AF9-B1F4BD9187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29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8F807-D66D-3D2C-17DE-7743F58CE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CEA6-AD78-E2D6-61C2-B25CC43C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01" y="842957"/>
            <a:ext cx="3494314" cy="4768174"/>
          </a:xfrm>
        </p:spPr>
        <p:txBody>
          <a:bodyPr/>
          <a:lstStyle/>
          <a:p>
            <a:r>
              <a:rPr lang="pl-PL"/>
              <a:t>Paragraf 26 ust 6 </a:t>
            </a:r>
            <a:r>
              <a:rPr lang="pl-PL" err="1"/>
              <a:t>UoD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166CE-52FC-195E-C0FB-F975E2B969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45711"/>
            <a:ext cx="7171154" cy="47692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pl-PL" sz="1400" b="1">
                <a:latin typeface="Source Sans 3"/>
                <a:ea typeface="Aptos" panose="020B0004020202020204" pitchFamily="34" charset="0"/>
                <a:cs typeface="Poppins Light"/>
              </a:rPr>
              <a:t>Wszelkie oświadczenia składane przez Strony </a:t>
            </a:r>
            <a:r>
              <a:rPr lang="pl-PL" sz="1400">
                <a:latin typeface="Source Sans 3"/>
                <a:ea typeface="Aptos" panose="020B0004020202020204" pitchFamily="34" charset="0"/>
                <a:cs typeface="Poppins Light"/>
              </a:rPr>
              <a:t>w związku z wykonywaniem Umowy </a:t>
            </a:r>
            <a:r>
              <a:rPr lang="pl-PL" sz="1400" b="1">
                <a:latin typeface="Source Sans 3"/>
                <a:ea typeface="Aptos" panose="020B0004020202020204" pitchFamily="34" charset="0"/>
                <a:cs typeface="Poppins Light"/>
              </a:rPr>
              <a:t>wymagają zachowania formy pisemnej pod rygorem nieważności</a:t>
            </a:r>
            <a:r>
              <a:rPr lang="pl-PL" sz="1400">
                <a:latin typeface="Source Sans 3"/>
                <a:ea typeface="Aptos" panose="020B0004020202020204" pitchFamily="34" charset="0"/>
                <a:cs typeface="Poppins Light"/>
              </a:rPr>
              <a:t>, chyba że Umowa lub przepis prawa powszechnie obowiązującego dla złożenia oświadczenia wymaga zachowania innej niż pisemna formy szczególnej lub przewiduje inny niż nieważność skutek niezachowania formy pisemnej. </a:t>
            </a:r>
            <a:r>
              <a:rPr lang="pl-PL" sz="1400" b="1">
                <a:latin typeface="Source Sans 3"/>
                <a:ea typeface="Aptos" panose="020B0004020202020204" pitchFamily="34" charset="0"/>
                <a:cs typeface="Poppins Light"/>
              </a:rPr>
              <a:t>Oświadczenia złożone w formie elektronicznej są równoważne z oświadczeniami woli złożonymi w formie pisemnej</a:t>
            </a:r>
            <a:r>
              <a:rPr lang="pl-PL" sz="1400">
                <a:latin typeface="Source Sans 3"/>
                <a:ea typeface="Aptos" panose="020B0004020202020204" pitchFamily="34" charset="0"/>
                <a:cs typeface="Poppins Light"/>
              </a:rPr>
              <a:t>. Oświadczenia składane w formie pisemnej lub innej formie szczególnej wymagającej sporządzenia dokumentu i własnoręcznego podpisu na dokumencie </a:t>
            </a:r>
            <a:r>
              <a:rPr lang="pl-PL" sz="1400" b="1">
                <a:latin typeface="Source Sans 3"/>
                <a:ea typeface="Aptos" panose="020B0004020202020204" pitchFamily="34" charset="0"/>
                <a:cs typeface="Poppins Light"/>
              </a:rPr>
              <a:t>powinny być doręczane na adres właściwej Strony wskazany w komparycji Umowy</a:t>
            </a:r>
            <a:r>
              <a:rPr lang="pl-PL" sz="1400">
                <a:latin typeface="Source Sans 3"/>
                <a:ea typeface="Aptos" panose="020B0004020202020204" pitchFamily="34" charset="0"/>
                <a:cs typeface="Poppins Light"/>
              </a:rPr>
              <a:t>. Strony zobowiązują się do wzajemnego informowania się o każdej zmianie adresu. W razie zaniedbania tego obowiązku dokument doręczony na adres dotychczasowy uważa się za doręczony prawidłowo. </a:t>
            </a:r>
            <a:r>
              <a:rPr lang="pl-PL" sz="1400" u="sng">
                <a:latin typeface="Source Sans 3"/>
                <a:ea typeface="Aptos" panose="020B0004020202020204" pitchFamily="34" charset="0"/>
                <a:cs typeface="Poppins Light"/>
              </a:rPr>
              <a:t>Oświadczenia składane w formie elektronicznej doręcza się wyłącznie za pośrednictwem SL2021, </a:t>
            </a:r>
            <a:r>
              <a:rPr lang="pl-PL" sz="1400" u="sng" err="1">
                <a:latin typeface="Source Sans 3"/>
                <a:ea typeface="Aptos" panose="020B0004020202020204" pitchFamily="34" charset="0"/>
                <a:cs typeface="Poppins Light"/>
              </a:rPr>
              <a:t>ePUAP</a:t>
            </a:r>
            <a:r>
              <a:rPr lang="pl-PL" sz="1400" u="sng">
                <a:latin typeface="Source Sans 3"/>
                <a:ea typeface="Aptos" panose="020B0004020202020204" pitchFamily="34" charset="0"/>
                <a:cs typeface="Poppins Light"/>
              </a:rPr>
              <a:t> lub z wykorzystaniem publicznej usługi rejestrowanego doręczenia elektronicznego </a:t>
            </a:r>
            <a:r>
              <a:rPr lang="pl-PL" sz="1400" b="1" u="sng">
                <a:latin typeface="Source Sans 3"/>
                <a:ea typeface="Aptos" panose="020B0004020202020204" pitchFamily="34" charset="0"/>
                <a:cs typeface="Poppins Light"/>
              </a:rPr>
              <a:t>lub publicznej usługi hybrydowej, </a:t>
            </a:r>
            <a:r>
              <a:rPr lang="pl-PL" sz="1400">
                <a:latin typeface="Source Sans 3"/>
                <a:ea typeface="Aptos" panose="020B0004020202020204" pitchFamily="34" charset="0"/>
                <a:cs typeface="Poppins Light"/>
              </a:rPr>
              <a:t>o których mowa w ustawie z dnia 18 listopada 2020 r. o doręczeniach elektronicznych (Dz. U. z 2023 r. poz. 285, z </a:t>
            </a:r>
            <a:r>
              <a:rPr lang="pl-PL" sz="1400" err="1">
                <a:latin typeface="Source Sans 3"/>
                <a:ea typeface="Aptos" panose="020B0004020202020204" pitchFamily="34" charset="0"/>
                <a:cs typeface="Poppins Light"/>
              </a:rPr>
              <a:t>późn</a:t>
            </a:r>
            <a:r>
              <a:rPr lang="pl-PL" sz="1400">
                <a:latin typeface="Source Sans 3"/>
                <a:ea typeface="Aptos" panose="020B0004020202020204" pitchFamily="34" charset="0"/>
                <a:cs typeface="Poppins Light"/>
              </a:rPr>
              <a:t>. zm.</a:t>
            </a:r>
            <a:endParaRPr lang="en-US" sz="1400"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164457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64EFA-DB0A-D6B3-48F8-DE00195CA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7B6EB06-96D5-4C08-0AF8-B278CAA0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535712"/>
            <a:ext cx="6858000" cy="9882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sz="3100">
                <a:latin typeface="Calibri"/>
                <a:ea typeface="Calibri"/>
                <a:cs typeface="Calibri"/>
              </a:rPr>
              <a:t>Wskaźniki projektu</a:t>
            </a:r>
            <a:r>
              <a:rPr lang="en-US">
                <a:cs typeface="Poppins"/>
              </a:rPr>
              <a:t> </a:t>
            </a:r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94A5B6B-7E11-2EC7-D1EB-9B14EEC4E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56A66D8-36A1-2EE4-D56F-1A8980E9D6C1}"/>
              </a:ext>
            </a:extLst>
          </p:cNvPr>
          <p:cNvSpPr txBox="1"/>
          <p:nvPr/>
        </p:nvSpPr>
        <p:spPr>
          <a:xfrm>
            <a:off x="4408854" y="1818640"/>
            <a:ext cx="6858000" cy="5043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000">
                <a:solidFill>
                  <a:schemeClr val="bg1"/>
                </a:solidFill>
                <a:latin typeface="Source Sans 3"/>
                <a:ea typeface="Calibri"/>
                <a:cs typeface="Poppins Light"/>
              </a:rPr>
              <a:t>Niewykonanie wskaźników Projektu – ich nieosiągnięcie lub niezachowanie, może skutkować stwierdzeniem nieprawidłowości i nałożeniem kary finansowej.</a:t>
            </a:r>
            <a:endParaRPr lang="en-US" sz="2000">
              <a:solidFill>
                <a:schemeClr val="bg1"/>
              </a:solidFill>
              <a:latin typeface="Source Sans 3"/>
              <a:cs typeface="Poppins Light"/>
            </a:endParaRPr>
          </a:p>
          <a:p>
            <a:pPr marL="28575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2000">
                <a:solidFill>
                  <a:schemeClr val="bg1"/>
                </a:solidFill>
                <a:cs typeface="Poppins Light"/>
              </a:rPr>
              <a:t>Zmniejszenie wartości lub zmiany terminu osiągnięcia wartości docelowej wskaźników z załącznika nr 12 do </a:t>
            </a:r>
            <a:r>
              <a:rPr lang="pl-PL" sz="2000" err="1">
                <a:solidFill>
                  <a:schemeClr val="bg1"/>
                </a:solidFill>
                <a:cs typeface="Poppins Light"/>
              </a:rPr>
              <a:t>UoD</a:t>
            </a:r>
            <a:r>
              <a:rPr lang="pl-PL" sz="2000">
                <a:solidFill>
                  <a:schemeClr val="bg1"/>
                </a:solidFill>
                <a:cs typeface="Poppins Light"/>
              </a:rPr>
              <a:t> bez uzasadnienia oraz zgody IW, IP i aneksowania umowy może skutkować, zgodnym z zasadą proporcjonalności, pomniejszeniem dofinansowania.</a:t>
            </a:r>
            <a:endParaRPr lang="pl-PL" sz="2000">
              <a:solidFill>
                <a:schemeClr val="bg1"/>
              </a:solidFill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sz="14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sz="14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br>
              <a:rPr lang="pl-PL" sz="1400">
                <a:solidFill>
                  <a:schemeClr val="bg1"/>
                </a:solidFill>
                <a:cs typeface="Poppins Light" pitchFamily="2" charset="77"/>
              </a:rPr>
            </a:br>
            <a:endParaRPr lang="pl-PL" sz="140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06AA2210-B9D1-A085-F3BC-60235AB9F7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1381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40C03-EDEC-C37F-79D7-F2F4FFCB7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F1D4B8A-DDDF-6929-7A21-18E14EBC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535712"/>
            <a:ext cx="6858000" cy="53752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sz="3100">
                <a:latin typeface="Calibri"/>
                <a:ea typeface="Calibri"/>
                <a:cs typeface="Calibri"/>
              </a:rPr>
              <a:t>Pozostałe naruszenia:</a:t>
            </a:r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A9ED4D8-53AA-52BE-39EE-1196ED75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D195C95-BC42-A7AC-5459-ED6029C9C5EF}"/>
              </a:ext>
            </a:extLst>
          </p:cNvPr>
          <p:cNvSpPr txBox="1"/>
          <p:nvPr/>
        </p:nvSpPr>
        <p:spPr>
          <a:xfrm>
            <a:off x="4408854" y="1121036"/>
            <a:ext cx="6858000" cy="5740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/>
              <a:buChar char="§"/>
              <a:defRPr/>
            </a:pPr>
            <a:r>
              <a:rPr lang="pl-PL" sz="1600">
                <a:solidFill>
                  <a:schemeClr val="bg1"/>
                </a:solidFill>
                <a:ea typeface="+mn-lt"/>
                <a:cs typeface="+mn-lt"/>
              </a:rPr>
              <a:t>§ 19 ust. 7 – </a:t>
            </a:r>
            <a:r>
              <a:rPr lang="pl-PL" sz="1600">
                <a:solidFill>
                  <a:schemeClr val="bg1"/>
                </a:solidFill>
                <a:latin typeface="Source Sans 3"/>
                <a:ea typeface="Calibri"/>
                <a:cs typeface="Calibri"/>
              </a:rPr>
              <a:t>w przypadku niewywiązania się Beneficjenta z obowiązków dot. działań informacyjnych</a:t>
            </a:r>
            <a:r>
              <a:rPr lang="pl-PL" sz="160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pl-PL" sz="1600">
                <a:solidFill>
                  <a:schemeClr val="bg1"/>
                </a:solidFill>
                <a:latin typeface="Source Sans 3"/>
                <a:ea typeface="Calibri"/>
                <a:cs typeface="Calibri"/>
              </a:rPr>
              <a:t> IW wzywa Beneficjenta do podjęcia działań zaradczych w określonym terminie. W przypadku braku wykonania </a:t>
            </a:r>
            <a:r>
              <a:rPr lang="pl-PL" sz="1600" err="1">
                <a:solidFill>
                  <a:schemeClr val="bg1"/>
                </a:solidFill>
                <a:latin typeface="Source Sans 3"/>
                <a:ea typeface="Calibri"/>
                <a:cs typeface="Calibri"/>
              </a:rPr>
              <a:t>ww</a:t>
            </a:r>
            <a:r>
              <a:rPr lang="pl-PL" sz="1600">
                <a:solidFill>
                  <a:schemeClr val="bg1"/>
                </a:solidFill>
                <a:latin typeface="Source Sans 3"/>
                <a:ea typeface="Calibri"/>
                <a:cs typeface="Calibri"/>
              </a:rPr>
              <a:t> działań, IW pomniejsza maksymalną kwotę dofinansowania, o nie więcej niż 3 % tego dofinansowania. Wykaz pomniejszenia wartości dofinansowania Projektu w zakresie obowiązków komunikacyjnych, stanowi załącznik nr 13 do </a:t>
            </a:r>
            <a:r>
              <a:rPr lang="pl-PL" sz="1600" err="1">
                <a:solidFill>
                  <a:schemeClr val="bg1"/>
                </a:solidFill>
                <a:latin typeface="Source Sans 3"/>
                <a:ea typeface="Calibri"/>
                <a:cs typeface="Calibri"/>
              </a:rPr>
              <a:t>UoD</a:t>
            </a:r>
            <a:r>
              <a:rPr lang="pl-PL" sz="1600">
                <a:solidFill>
                  <a:schemeClr val="bg1"/>
                </a:solidFill>
                <a:latin typeface="Source Sans 3"/>
                <a:ea typeface="Calibri"/>
                <a:cs typeface="Calibri"/>
              </a:rPr>
              <a:t>.</a:t>
            </a:r>
            <a:endParaRPr lang="en-US" sz="1600">
              <a:solidFill>
                <a:schemeClr val="bg1"/>
              </a:solidFill>
              <a:latin typeface="Source Sans 3"/>
              <a:ea typeface="Calibri"/>
              <a:cs typeface="Poppins Light"/>
            </a:endParaRPr>
          </a:p>
          <a:p>
            <a:pPr marL="28575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/>
              <a:buChar char="§"/>
              <a:defRPr/>
            </a:pPr>
            <a:r>
              <a:rPr lang="pl-PL" sz="1600">
                <a:solidFill>
                  <a:schemeClr val="bg1"/>
                </a:solidFill>
                <a:latin typeface="Source Sans 3"/>
                <a:ea typeface="Calibri"/>
                <a:cs typeface="Calibri"/>
              </a:rPr>
              <a:t>§ 4 ust. 15 – w przypadku stwierdzenia naruszeń Standardów dostępności będących załącznikiem do </a:t>
            </a:r>
            <a:r>
              <a:rPr lang="pl-PL" sz="1600" i="1">
                <a:solidFill>
                  <a:schemeClr val="bg1"/>
                </a:solidFill>
                <a:latin typeface="Source Sans 3"/>
                <a:ea typeface="Calibri"/>
                <a:cs typeface="Calibri"/>
              </a:rPr>
              <a:t>Wytycznych dotyczących realizacji zasad równościowych w ramach funduszy unijnych na lata 2021-2027</a:t>
            </a:r>
            <a:r>
              <a:rPr lang="pl-PL" sz="1600">
                <a:solidFill>
                  <a:schemeClr val="bg1"/>
                </a:solidFill>
                <a:latin typeface="Source Sans 3"/>
                <a:ea typeface="Calibri"/>
                <a:cs typeface="Calibri"/>
              </a:rPr>
              <a:t>, IW może zobowiązać Beneficjenta do realizacji działań naprawczych w określonym terminie.  Brak ich realizacji lub nieskuteczna realizacja może skutkować uznaniem części wydatków w Projekcie za niekwalifikowalne.</a:t>
            </a:r>
            <a:endParaRPr lang="pl-PL" sz="1600">
              <a:solidFill>
                <a:schemeClr val="bg1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/>
              </a:rPr>
              <a:t>§ 7 ust. 16 i 17 - wartość stawki ryczałtowej dot. rozliczania kosztów pośrednich może zostać obniżona, w przypadku niewywiązywania się przez Beneficjenta z obowiązków określonych w Umowie, w szczególności związanych z kontrolą, przeciwdziałaniem nadużyciom finansowym, ochroną danych osobowych, stosowaniem zasad równościowych, </a:t>
            </a:r>
            <a:r>
              <a:rPr lang="pl-PL" sz="1600" u="sng">
                <a:solidFill>
                  <a:schemeClr val="bg1"/>
                </a:solidFill>
                <a:cs typeface="Poppins Light"/>
              </a:rPr>
              <a:t>w tym obowiązku niedyskryminacji i poszanowania praw podstawowych.</a:t>
            </a: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  <a:p>
            <a:pPr marL="28575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/>
              </a:rPr>
              <a:t>§ 17 ust. 4 – w przypadku niezachowania trwałości Projektu Beneficjent jest zobowiązany do zwrotu środków otrzymanych na realizację Projektu, wraz z odsetkami liczonymi jak dla zaległości podatkowych, proporcjonalnie do okresu w którym trwałość Projektu nie została zachowana – w trybie określonym w art. 207 ustawy o finansach publicznych . </a:t>
            </a:r>
          </a:p>
          <a:p>
            <a:pPr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sz="14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br>
              <a:rPr lang="pl-PL" sz="1400">
                <a:solidFill>
                  <a:schemeClr val="bg1"/>
                </a:solidFill>
                <a:cs typeface="Poppins Light" pitchFamily="2" charset="77"/>
              </a:rPr>
            </a:br>
            <a:endParaRPr lang="pl-PL" sz="140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2460C271-9FAB-AB94-2AD6-5C65757C7E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6874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CCC99-8FA6-1D68-EE86-D5251032A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69A4574-0DDD-39F9-FC78-5DF8DE5B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535712"/>
            <a:ext cx="6858000" cy="128292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>
                <a:latin typeface="Calibri"/>
                <a:ea typeface="Calibri"/>
                <a:cs typeface="Calibri"/>
              </a:rPr>
              <a:t>Zalecenia w zakresie kontroli i nieprawidłowości w ramach programu FENX 2021-2027 </a:t>
            </a:r>
            <a:br>
              <a:rPr lang="pl-PL"/>
            </a:br>
            <a:br>
              <a:rPr lang="pl-PL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4DF6642-C0FA-A38E-CDD0-6A4737D08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7EB06CE-097C-55CB-C8AD-D4D27050F935}"/>
              </a:ext>
            </a:extLst>
          </p:cNvPr>
          <p:cNvSpPr txBox="1"/>
          <p:nvPr/>
        </p:nvSpPr>
        <p:spPr>
          <a:xfrm>
            <a:off x="4408854" y="1818640"/>
            <a:ext cx="6858000" cy="504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sz="14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Jeśli dany wydatek jest obarczony podejrzeniem wystąpienia nieprawidłowości, w związku z postępowaniami prowadzonymi przez instytucje i organy spoza systemu wdrażania </a:t>
            </a:r>
            <a:r>
              <a:rPr lang="pl-PL" sz="2000" err="1">
                <a:solidFill>
                  <a:schemeClr val="bg1"/>
                </a:solidFill>
                <a:cs typeface="Poppins Light" pitchFamily="2" charset="77"/>
              </a:rPr>
              <a:t>FEnIKS</a:t>
            </a: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 (np. UZP, NIK, RIO, KAS, organy ścigania, prokuratura), IW ocenia ryzyko wystąpienia nieprawidłowości i podejmuje decyzję czy dany wydatek zakwalifikować jako wydatek wątpliwy (rozdział VII ust. 1 pkt.1).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sz="20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>
              <a:solidFill>
                <a:schemeClr val="bg1"/>
              </a:solidFill>
              <a:cs typeface="Poppins Light" pitchFamily="2" charset="77"/>
            </a:endParaRP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br>
              <a:rPr lang="pl-PL" sz="1600">
                <a:solidFill>
                  <a:schemeClr val="bg1"/>
                </a:solidFill>
                <a:cs typeface="Poppins Light" pitchFamily="2" charset="77"/>
              </a:rPr>
            </a:br>
            <a:endParaRPr lang="pl-PL" sz="160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5595B76C-A852-CDD3-2C93-FC158A18D4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5699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5FD21-BAFD-8C62-4403-D6354A0E7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4E7D60E-01A8-113D-9ED2-36D47A1D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535712"/>
            <a:ext cx="6858000" cy="1027199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sz="3100">
                <a:ea typeface="Calibri"/>
                <a:cs typeface="Calibri"/>
              </a:rPr>
              <a:t>Umowa o dofinansowanie - § 8 ust 30:</a:t>
            </a:r>
            <a:br>
              <a:rPr lang="pl-PL" sz="3100"/>
            </a:br>
            <a:br>
              <a:rPr lang="pl-PL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56AF5C6-CB97-4EA0-B821-DF699D28F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8D23DD3-DE5A-1ED3-D008-93CD17F0FFE1}"/>
              </a:ext>
            </a:extLst>
          </p:cNvPr>
          <p:cNvSpPr txBox="1"/>
          <p:nvPr/>
        </p:nvSpPr>
        <p:spPr>
          <a:xfrm>
            <a:off x="4408854" y="1913106"/>
            <a:ext cx="6858000" cy="49488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2000">
                <a:solidFill>
                  <a:schemeClr val="bg1"/>
                </a:solidFill>
                <a:cs typeface="Poppins Light"/>
              </a:rPr>
              <a:t>Instytucja Wdrażająca nie ponosi odpowiedzialności za szkodę wynikającą ze wstrzymania zatwierdzenia i rozliczenia wydatków kwalifikowalnych lub uznania wydatków za niekwalifikowalne do czasu wyjaśnienia zastrzeżeń, co do prawidłowości wykorzystania środków, w przypadku zaistnienia podejrzenia naruszenia prawa lub postanowień umowy (podejrzenia nadużycia finansowego).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sz="2000">
              <a:solidFill>
                <a:schemeClr val="bg1"/>
              </a:solidFill>
              <a:cs typeface="Poppins Light" pitchFamily="2" charset="77"/>
            </a:endParaRP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sz="20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sz="140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269D835E-A17B-72CF-983F-93A9A37221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0315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79E09-C810-5574-9D56-B74F085FB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EFFB707-8DE5-306E-BB7A-D124AC73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535712"/>
            <a:ext cx="6858000" cy="9882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sz="3100">
                <a:latin typeface="Calibri"/>
                <a:ea typeface="Calibri"/>
                <a:cs typeface="Calibri"/>
              </a:rPr>
              <a:t>Baza danych o nadużyciach finansowych lub ich podejrzeni</a:t>
            </a:r>
            <a:r>
              <a:rPr lang="pl-PL">
                <a:latin typeface="Calibri"/>
                <a:ea typeface="Calibri"/>
                <a:cs typeface="Calibri"/>
              </a:rPr>
              <a:t>ach</a:t>
            </a: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F87D88F-C721-88B7-C68A-28F3FC504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51E20A1-9C8C-6357-0FAB-3D33C332ED28}"/>
              </a:ext>
            </a:extLst>
          </p:cNvPr>
          <p:cNvSpPr txBox="1"/>
          <p:nvPr/>
        </p:nvSpPr>
        <p:spPr>
          <a:xfrm>
            <a:off x="4408854" y="1818640"/>
            <a:ext cx="6858000" cy="50432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/>
              </a:rPr>
              <a:t>Instytucja Wdrażająca poprzez </a:t>
            </a:r>
            <a:r>
              <a:rPr lang="pl-PL" sz="1600" i="1">
                <a:solidFill>
                  <a:schemeClr val="bg1"/>
                </a:solidFill>
                <a:cs typeface="Poppins Light"/>
              </a:rPr>
              <a:t>Bazę danych o nadużyciach finansowych lub ich podejrzeniach </a:t>
            </a:r>
            <a:r>
              <a:rPr lang="pl-PL" sz="1600">
                <a:solidFill>
                  <a:schemeClr val="bg1"/>
                </a:solidFill>
                <a:cs typeface="Poppins Light"/>
              </a:rPr>
              <a:t>monitoruje postępowania przed organami ścigania, dochodzeniowo-śledczymi, Prokuraturą, służbami specjalnymi, UOKiK i innymi, które dotyczą lub dotyczyły projektów realizowanych w ramach </a:t>
            </a:r>
            <a:r>
              <a:rPr lang="pl-PL" sz="1600" err="1">
                <a:solidFill>
                  <a:schemeClr val="bg1"/>
                </a:solidFill>
                <a:cs typeface="Poppins Light"/>
              </a:rPr>
              <a:t>FEnIKS</a:t>
            </a:r>
            <a:r>
              <a:rPr lang="pl-PL" sz="1600">
                <a:solidFill>
                  <a:schemeClr val="bg1"/>
                </a:solidFill>
                <a:cs typeface="Poppins Light"/>
              </a:rPr>
              <a:t>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W przypadku, gdy z pozyskanych informacji wynika, iż:</a:t>
            </a:r>
          </a:p>
          <a:p>
            <a:pPr marL="264795"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- nastąpiło złamanie lub naruszenie przepisów prawa lub istnieje podejrzenie złamania lub naruszenia przepisów,</a:t>
            </a:r>
          </a:p>
          <a:p>
            <a:pPr marL="264795"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- naruszenia przepisów prawa dotyczą kwalifikowanego zakresu projektu i spowodowały lub mogły spowodować szkodę w ogólnym budżecie UE,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IW wstrzymuje certyfikację wydatków w projekcie oraz płatności dla beneficjenta.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Informacje o toczącym się postępowaniu IW przekazuje do Instytucji </a:t>
            </a:r>
            <a:r>
              <a:rPr lang="pl-PL" sz="1600" err="1">
                <a:solidFill>
                  <a:schemeClr val="bg1"/>
                </a:solidFill>
                <a:cs typeface="Poppins Light" pitchFamily="2" charset="77"/>
              </a:rPr>
              <a:t>Pośredniczacej</a:t>
            </a:r>
            <a:r>
              <a:rPr lang="pl-PL" sz="1600">
                <a:solidFill>
                  <a:schemeClr val="bg1"/>
                </a:solidFill>
                <a:cs typeface="Poppins Light" pitchFamily="2" charset="77"/>
              </a:rPr>
              <a:t>.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sz="14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sz="1400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br>
              <a:rPr lang="pl-PL" sz="1400">
                <a:solidFill>
                  <a:schemeClr val="bg1"/>
                </a:solidFill>
                <a:cs typeface="Poppins Light" pitchFamily="2" charset="77"/>
              </a:rPr>
            </a:br>
            <a:endParaRPr lang="pl-PL" sz="140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C5E7B625-63B4-CEB7-4284-C53A39EC822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95040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err="1"/>
              <a:t>Dziękujemy</a:t>
            </a:r>
            <a:r>
              <a:rPr lang="en-US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6"/>
            <a:extLst>
              <a:ext uri="{FF2B5EF4-FFF2-40B4-BE49-F238E27FC236}">
                <a16:creationId xmlns:a16="http://schemas.microsoft.com/office/drawing/2014/main" id="{D9856368-6FDE-0C5B-8147-B2C752E0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8"/>
            <a:extLst>
              <a:ext uri="{FF2B5EF4-FFF2-40B4-BE49-F238E27FC236}">
                <a16:creationId xmlns:a16="http://schemas.microsoft.com/office/drawing/2014/main" id="{DFE8D816-2C15-46DC-6144-DA870A241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10"/>
            <a:extLst>
              <a:ext uri="{FF2B5EF4-FFF2-40B4-BE49-F238E27FC236}">
                <a16:creationId xmlns:a16="http://schemas.microsoft.com/office/drawing/2014/main" id="{746D138C-60E6-BF8D-C712-1E431D1F8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1D99-02D3-CDEF-F9F5-A749A49DC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25E7682-16F2-C519-B5B4-4A37D15F5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Obowiązki Beneficjenta wynikające z umowy o dofinansowanie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0EF7C3C-1DC8-00AA-4554-9DF17D45B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67272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/>
              <a:t>Obowiązki Beneficjenta </a:t>
            </a:r>
            <a:r>
              <a:rPr lang="pl-PL" b="0"/>
              <a:t>§ </a:t>
            </a:r>
            <a:r>
              <a:rPr lang="pl-PL"/>
              <a:t>4 ust 1 </a:t>
            </a:r>
            <a:r>
              <a:rPr lang="pl-PL" err="1"/>
              <a:t>UoD</a:t>
            </a:r>
            <a:r>
              <a:rPr lang="pl-PL"/>
              <a:t> :</a:t>
            </a:r>
            <a:br>
              <a:rPr lang="pl-PL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9CAA6E-9594-8C26-F414-BA81EF8B7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>
              <a:solidFill>
                <a:schemeClr val="bg1"/>
              </a:solidFill>
              <a:cs typeface="Poppins Light" pitchFamily="2" charset="77"/>
            </a:endParaRP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Beneficjent zobowiązuje się do zrealizowania Projektu </a:t>
            </a:r>
            <a:r>
              <a:rPr lang="pl-PL" sz="2000" b="1">
                <a:solidFill>
                  <a:schemeClr val="bg1"/>
                </a:solidFill>
                <a:cs typeface="Poppins Light" pitchFamily="2" charset="77"/>
              </a:rPr>
              <a:t>w pełnym zakresie, zgodnie z zatwierdzonym wnioskiem o dofinansowanie, Umową i jego załącznikami</a:t>
            </a:r>
            <a:r>
              <a:rPr lang="pl-PL" sz="2000">
                <a:solidFill>
                  <a:schemeClr val="bg1"/>
                </a:solidFill>
                <a:cs typeface="Poppins Light" pitchFamily="2" charset="77"/>
              </a:rPr>
              <a:t> z należytą starannością, zgodnie z przepisami prawa krajowego i unijnego oraz procedurami o których mowa w art. 184 ustawy o finansach publicznych, w tym do osiągnięcia i zachowania w okresie trwałości wynoszącym 5 lat od daty płatności końcowej na rzecz Beneficjenta celów Projektu. 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4637FF96-B4B4-DA1B-02EF-A7A5C3212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975DC-D90E-95D0-782C-3ED6A6515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C653A35-F648-3CC7-573D-0624458E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sz="2900"/>
              <a:t>Obowiązki Beneficjenta </a:t>
            </a:r>
            <a:r>
              <a:rPr lang="pl-PL" sz="2900">
                <a:ea typeface="Open Sans" panose="020B0606030504020204" pitchFamily="34" charset="0"/>
                <a:cs typeface="Open Sans" panose="020B0606030504020204" pitchFamily="34" charset="0"/>
              </a:rPr>
              <a:t>§ 4 ust 26 </a:t>
            </a:r>
            <a:r>
              <a:rPr lang="pl-PL" sz="2900" err="1"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r>
              <a:rPr lang="pl-PL" sz="2900"/>
              <a:t>:</a:t>
            </a:r>
            <a:br>
              <a:rPr lang="pl-PL" sz="2900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EADA34C-5CA8-91DC-CFD9-2153F0BB5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58A2133-12D2-00DC-1E38-600BF8EE4543}"/>
              </a:ext>
            </a:extLst>
          </p:cNvPr>
          <p:cNvSpPr txBox="1"/>
          <p:nvPr/>
        </p:nvSpPr>
        <p:spPr>
          <a:xfrm>
            <a:off x="4408854" y="1666240"/>
            <a:ext cx="6858000" cy="5195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b="1">
                <a:solidFill>
                  <a:schemeClr val="bg1"/>
                </a:solidFill>
                <a:cs typeface="Poppins Light" pitchFamily="2" charset="77"/>
              </a:rPr>
              <a:t>14 dni od dnia zawarcia umowy </a:t>
            </a: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Beneficjent informuje Instytucję Wdrażającą o ustanowieniu Pełnomocnika ds. Projektu , który będzie osobą właściwą do reprezentowania jego w kontaktach z Instytucją Wdrażającą w sprawach związanych z realizacją Umowy, wraz z informacją o zakresie umocowania Pełnomocnika ds. Projektu, w tym czy jest on uprawniony do składania oświadczeń woli w przedmiocie zmiany Umowy, a jeżeli tak, to w jakim zakresie </a:t>
            </a:r>
            <a:r>
              <a:rPr lang="pl-PL" b="1">
                <a:solidFill>
                  <a:schemeClr val="bg1"/>
                </a:solidFill>
                <a:cs typeface="Poppins Light" pitchFamily="2" charset="77"/>
              </a:rPr>
              <a:t>– jeśli dotyczy. 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W przypadku zmiany osoby Pełnomocnika ds. Projektu (odwołania Pełnomocnika bez powołania nowego) lub zmiany zakresu jego umocowania Beneficjent informuje IW - </a:t>
            </a:r>
            <a:r>
              <a:rPr lang="pl-PL" b="1">
                <a:solidFill>
                  <a:schemeClr val="bg1"/>
                </a:solidFill>
                <a:cs typeface="Poppins Light" pitchFamily="2" charset="77"/>
              </a:rPr>
              <a:t>niezwłocznie nie później jednak niż w terminie 14 dni od takiej zmiany – jeśli dotyczy.</a:t>
            </a:r>
            <a:endParaRPr lang="pl-PL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132A0323-2461-062F-2557-7902A37BF6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874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21931-5450-5A13-78BB-BAF42CADE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5F5FC8E-9034-E42D-8A31-19F26B6A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sz="2900"/>
              <a:t>Obowiązki Beneficjenta </a:t>
            </a:r>
            <a:r>
              <a:rPr lang="pl-PL" sz="2900">
                <a:ea typeface="Open Sans" panose="020B0606030504020204" pitchFamily="34" charset="0"/>
                <a:cs typeface="Open Sans" panose="020B0606030504020204" pitchFamily="34" charset="0"/>
              </a:rPr>
              <a:t>§ 20 ust 1 </a:t>
            </a:r>
            <a:r>
              <a:rPr lang="pl-PL" sz="2900" err="1"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r>
              <a:rPr lang="pl-PL" sz="2900"/>
              <a:t>:</a:t>
            </a:r>
            <a:br>
              <a:rPr lang="pl-PL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8AD5ABC-AB81-C4B2-03E6-B96CC4187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455DFF5-6F3B-E571-9124-E2E6C54DF3E3}"/>
              </a:ext>
            </a:extLst>
          </p:cNvPr>
          <p:cNvSpPr txBox="1"/>
          <p:nvPr/>
        </p:nvSpPr>
        <p:spPr>
          <a:xfrm>
            <a:off x="4408854" y="1428750"/>
            <a:ext cx="6858000" cy="5433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Od dnia zawarcia Umowy konieczność wykorzystywania SL2021 (CST2021) w procesie rozliczania Projektu i komunikacji z IW oraz przesyłania danych dotyczących:</a:t>
            </a:r>
          </a:p>
          <a:p>
            <a:pPr marL="357188"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1) wniosków o płatność, ich weryfikacji, w tym zatwierdzania, poprawiania, odrzucania i wycofywania,</a:t>
            </a:r>
          </a:p>
          <a:p>
            <a:pPr marL="357188"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2) Harmonogramu Projektu, jego weryfikacji, w tym zatwierdzania, poprawiania i wycofywania -  obowiązek przekazania Harmonogramu Płatności w SL2021 </a:t>
            </a:r>
            <a:r>
              <a:rPr lang="pl-PL" b="1">
                <a:solidFill>
                  <a:schemeClr val="bg1"/>
                </a:solidFill>
                <a:cs typeface="Poppins Light" pitchFamily="2" charset="77"/>
              </a:rPr>
              <a:t>w ciągu 3 dni od dnia zawarcia </a:t>
            </a:r>
            <a:r>
              <a:rPr lang="pl-PL" b="1" err="1">
                <a:solidFill>
                  <a:schemeClr val="bg1"/>
                </a:solidFill>
                <a:cs typeface="Poppins Light" pitchFamily="2" charset="77"/>
              </a:rPr>
              <a:t>UoD</a:t>
            </a: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/§ 2 ust 6 pkt 3)/</a:t>
            </a:r>
            <a:r>
              <a:rPr lang="pl-PL" b="1">
                <a:solidFill>
                  <a:schemeClr val="bg1"/>
                </a:solidFill>
                <a:cs typeface="Poppins Light" pitchFamily="2" charset="77"/>
              </a:rPr>
              <a:t>,</a:t>
            </a:r>
          </a:p>
          <a:p>
            <a:pPr marL="357188"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3) zamówień publicznych, obejmujących w szczególności zakres, o którym mowa w załączniku XVII do rozporządzenia nr 2021/1060,</a:t>
            </a:r>
          </a:p>
          <a:p>
            <a:pPr marL="357188"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4) personelu Projektu, tzw. bazy personelu, zgodnie z zakresem wskazanym w ust. 4.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b="1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2F4C2B8B-02E5-736C-1CE9-2D61B954219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055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B6C46-6167-1F0E-7CAD-4B82E3FAE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2CA776E-D5BD-9C42-89B0-234AFC52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sz="2800">
                <a:cs typeface="Poppins"/>
              </a:rPr>
              <a:t>Obowiązki Beneficjenta </a:t>
            </a:r>
            <a:r>
              <a:rPr lang="pl-PL" sz="2800">
                <a:ea typeface="Open Sans"/>
                <a:cs typeface="Open Sans"/>
              </a:rPr>
              <a:t>§ 20 </a:t>
            </a:r>
            <a:r>
              <a:rPr lang="pl-PL" sz="2800" err="1">
                <a:ea typeface="Open Sans"/>
                <a:cs typeface="Open Sans"/>
              </a:rPr>
              <a:t>UoD</a:t>
            </a:r>
            <a:r>
              <a:rPr lang="pl-PL" sz="2800">
                <a:cs typeface="Poppins"/>
              </a:rPr>
              <a:t>:</a:t>
            </a:r>
            <a:br>
              <a:rPr lang="pl-PL" sz="2800"/>
            </a:br>
            <a:br>
              <a:rPr lang="pl-PL"/>
            </a:br>
            <a:r>
              <a:rPr lang="en-US">
                <a:cs typeface="Poppins"/>
              </a:rPr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F7A4738-71A6-1C64-71AA-E4FF27668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517324A-48B9-4F00-C181-7010E3195C6E}"/>
              </a:ext>
            </a:extLst>
          </p:cNvPr>
          <p:cNvSpPr txBox="1"/>
          <p:nvPr/>
        </p:nvSpPr>
        <p:spPr>
          <a:xfrm>
            <a:off x="4408854" y="1552896"/>
            <a:ext cx="6858000" cy="529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ust 5 – </a:t>
            </a:r>
            <a:r>
              <a:rPr lang="pl-PL" b="1">
                <a:solidFill>
                  <a:schemeClr val="bg1"/>
                </a:solidFill>
                <a:cs typeface="Poppins Light" pitchFamily="2" charset="77"/>
              </a:rPr>
              <a:t>BK wyznacza osoby uprawnione do wykonywania w jego imieniu czynności związane z realizacją Projektu w SL2021</a:t>
            </a: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 za pośrednictwem formularza stanowiącego załącznik nr 5 do Wytycznych dotyczących warunków gromadzenia i przekazywania danych w postaci elektronicznej na lata 2021-2027 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ust 6 - wykorzystanie przez osoby uprawnione, </a:t>
            </a:r>
            <a:r>
              <a:rPr lang="pl-PL" b="1">
                <a:solidFill>
                  <a:schemeClr val="bg1"/>
                </a:solidFill>
                <a:cs typeface="Poppins Light" pitchFamily="2" charset="77"/>
              </a:rPr>
              <a:t>kwalifikowanego podpisu elektronicznego do podpisywania wniosków o płatność w SL2021 lub certyfikatu niekwalifikowanego generowanego przez CST2021.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ust 16 – wykorzystanie SL2021 w realizacji Projektu musi odbywać się zgodnie z przepisami prawa w zakresie bezpieczeństwa i poufności danych. W szczególności Beneficjent podejmie </a:t>
            </a:r>
            <a:r>
              <a:rPr lang="pl-PL" b="1">
                <a:solidFill>
                  <a:schemeClr val="bg1"/>
                </a:solidFill>
                <a:cs typeface="Poppins Light" pitchFamily="2" charset="77"/>
              </a:rPr>
              <a:t>niezbędne działania w celu wykluczenia dostępu do SL 2021 osób  nieupoważnionych.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C3C34883-BC31-30AA-2000-2432365E17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488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F800C-7D27-20B8-A2CC-F2EA06EBE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2938736-65D8-740F-AF40-48C31206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/>
              <a:t>Obowiązki Beneficjenta </a:t>
            </a:r>
            <a:r>
              <a:rPr lang="pl-PL">
                <a:ea typeface="Open Sans" panose="020B0606030504020204" pitchFamily="34" charset="0"/>
                <a:cs typeface="Open Sans" panose="020B0606030504020204" pitchFamily="34" charset="0"/>
              </a:rPr>
              <a:t>§ 16 ust 12 </a:t>
            </a:r>
            <a:r>
              <a:rPr lang="pl-PL" err="1"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r>
              <a:rPr lang="pl-PL"/>
              <a:t>:</a:t>
            </a:r>
            <a:br>
              <a:rPr lang="pl-PL"/>
            </a:br>
            <a:br>
              <a:rPr lang="pl-PL"/>
            </a:br>
            <a:r>
              <a:rPr lang="en-US"/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82BADAE-1DC6-9282-E7CB-DB4230327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534327F-F892-2757-5E22-C9272FFEF223}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w przypadku projektu zaawansowanego finansowo Beneficjent zobowiązany jest do przekazania do IW w terminie wskazanym przez Instytucję Wdrażającą </a:t>
            </a:r>
            <a:r>
              <a:rPr lang="pl-PL" b="1">
                <a:solidFill>
                  <a:schemeClr val="bg1"/>
                </a:solidFill>
                <a:cs typeface="Poppins Light" pitchFamily="2" charset="77"/>
              </a:rPr>
              <a:t>nie krótszym niż 14 dni od dnia zawarcia Umowy  w formie pisemnej</a:t>
            </a: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:</a:t>
            </a:r>
          </a:p>
          <a:p>
            <a:pPr marL="538163" lvl="0" indent="-538163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	1)	dokumentów i informacji określających rodzaj poniesionych wydatków, które zostaną przedstawione przez Beneficjenta we wniosku/ach o płatność w ramach Projektu, umożliwiających określenie stopnia zaawansowania finansowego Projektu ,</a:t>
            </a:r>
          </a:p>
          <a:p>
            <a:pPr marL="538163" lvl="0" indent="-538163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>
                <a:solidFill>
                  <a:schemeClr val="bg1"/>
                </a:solidFill>
                <a:cs typeface="Poppins Light" pitchFamily="2" charset="77"/>
              </a:rPr>
              <a:t>	2)	zestawienia umów dla zadań objętych Projektem zawartych przez Beneficjenta z wykonawcami przed dniem zawarcia </a:t>
            </a:r>
            <a:r>
              <a:rPr lang="pl-PL" err="1">
                <a:solidFill>
                  <a:schemeClr val="bg1"/>
                </a:solidFill>
                <a:cs typeface="Poppins Light" pitchFamily="2" charset="77"/>
              </a:rPr>
              <a:t>UoD</a:t>
            </a:r>
            <a:r>
              <a:rPr lang="pl-PL" b="1">
                <a:solidFill>
                  <a:schemeClr val="bg1"/>
                </a:solidFill>
                <a:cs typeface="Poppins Light" pitchFamily="2" charset="77"/>
              </a:rPr>
              <a:t>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b="1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43E74518-E466-3FB4-108F-B7B1A88647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239896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3C2273-4CCA-4A90-8F28-8D42713EF9BE}">
  <ds:schemaRefs>
    <ds:schemaRef ds:uri="07042158-f47d-48be-ab93-8f6036e20404"/>
    <ds:schemaRef ds:uri="97730884-5bf0-4adb-963c-097f916380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C4B9AF2-5B11-48FF-A8A8-964B2D972562}">
  <ds:schemaRefs>
    <ds:schemaRef ds:uri="07042158-f47d-48be-ab93-8f6036e20404"/>
    <ds:schemaRef ds:uri="97730884-5bf0-4adb-963c-097f916380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35</Slides>
  <Notes>35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Epic Nature</vt:lpstr>
      <vt:lpstr>Umowa o dofinansowanie w ramach FENX 2021-2027  Działanie 09.1 i 10.01</vt:lpstr>
      <vt:lpstr>Podpisanie Umowy o Dofinansowanie:   </vt:lpstr>
      <vt:lpstr>Paragraf 26 ust 6 UoD</vt:lpstr>
      <vt:lpstr>Obowiązki Beneficjenta wynikające z umowy o dofinansowanie</vt:lpstr>
      <vt:lpstr>Obowiązki Beneficjenta § 4 ust 1 UoD :   </vt:lpstr>
      <vt:lpstr>Obowiązki Beneficjenta § 4 ust 26 UoD:   </vt:lpstr>
      <vt:lpstr>Obowiązki Beneficjenta § 20 ust 1 UoD:   </vt:lpstr>
      <vt:lpstr>Obowiązki Beneficjenta § 20 UoD:   </vt:lpstr>
      <vt:lpstr>Obowiązki Beneficjenta § 16 ust 12 UoD:   </vt:lpstr>
      <vt:lpstr>Obowiązki Beneficjenta § 4 UoD:   </vt:lpstr>
      <vt:lpstr>Obowiązki Beneficjenta § 4 i 4c UoD:   </vt:lpstr>
      <vt:lpstr>Obowiązki Beneficjenta § 4 ust 32 UoD:   </vt:lpstr>
      <vt:lpstr>Obowiązki Beneficjenta § 8 UoD:   </vt:lpstr>
      <vt:lpstr>Obowiązki Beneficjenta cd:   </vt:lpstr>
      <vt:lpstr>Obowiązki informacyjne i promocyjne dotyczące wsparcia z Unii Europejskiej:   </vt:lpstr>
      <vt:lpstr>Obowiązki informacyjno-promocyjne dotyczące wsparcia z Unii Europejskiej cd:   </vt:lpstr>
      <vt:lpstr>Kontrola    </vt:lpstr>
      <vt:lpstr>Rzeczowe rozliczenie realizacji projektu - § 11 UOD:   </vt:lpstr>
      <vt:lpstr>Trwałość umowy - § 17 UOD:   </vt:lpstr>
      <vt:lpstr>zmiany Umowy o dofinansowanie</vt:lpstr>
      <vt:lpstr>Wprowadzanie zmian do Umowy o dofinansowanie </vt:lpstr>
      <vt:lpstr>Zmiana warunków realizacji Projektu - § 4 ust 5 UoD:   </vt:lpstr>
      <vt:lpstr>Aneksowanie UoD po uprzedniej zgodzie na zmiany wyrażonej przez IW i IP - § 4 ust 6 UoD:     </vt:lpstr>
      <vt:lpstr>Zmiany niewymagające aneksowania UoD:      </vt:lpstr>
      <vt:lpstr>Zmiany niewymagające aneksowania UoD cd:      </vt:lpstr>
      <vt:lpstr>Konsekwencje naruszenia postanowień umowy o dofinansowanie </vt:lpstr>
      <vt:lpstr>Wydatki poniesione niezgodnie z:    </vt:lpstr>
      <vt:lpstr>Umowa o dofinansowanie § 8 ust 25 :    </vt:lpstr>
      <vt:lpstr>Umowa o dofinansowanie § 18     </vt:lpstr>
      <vt:lpstr>Wskaźniki projektu </vt:lpstr>
      <vt:lpstr>Pozostałe naruszenia:</vt:lpstr>
      <vt:lpstr>Zalecenia w zakresie kontroli i nieprawidłowości w ramach programu FENX 2021-2027     </vt:lpstr>
      <vt:lpstr>Umowa o dofinansowanie - § 8 ust 30:    </vt:lpstr>
      <vt:lpstr>Baza danych o nadużyciach finansowych lub ich podejrzeniach  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revision>1</cp:revision>
  <cp:lastPrinted>2025-11-17T12:18:44Z</cp:lastPrinted>
  <dcterms:created xsi:type="dcterms:W3CDTF">2024-06-26T20:20:27Z</dcterms:created>
  <dcterms:modified xsi:type="dcterms:W3CDTF">2026-06-23T09:13:36Z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