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ink/ink1.xml" ContentType="application/inkml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0" r:id="rId4"/>
  </p:sldMasterIdLst>
  <p:notesMasterIdLst>
    <p:notesMasterId r:id="rId40"/>
  </p:notesMasterIdLst>
  <p:handoutMasterIdLst>
    <p:handoutMasterId r:id="rId41"/>
  </p:handoutMasterIdLst>
  <p:sldIdLst>
    <p:sldId id="1520" r:id="rId5"/>
    <p:sldId id="1583" r:id="rId6"/>
    <p:sldId id="1582" r:id="rId7"/>
    <p:sldId id="1592" r:id="rId8"/>
    <p:sldId id="1579" r:id="rId9"/>
    <p:sldId id="1584" r:id="rId10"/>
    <p:sldId id="1604" r:id="rId11"/>
    <p:sldId id="1609" r:id="rId12"/>
    <p:sldId id="1612" r:id="rId13"/>
    <p:sldId id="1602" r:id="rId14"/>
    <p:sldId id="1615" r:id="rId15"/>
    <p:sldId id="1623" r:id="rId16"/>
    <p:sldId id="1603" r:id="rId17"/>
    <p:sldId id="1587" r:id="rId18"/>
    <p:sldId id="1605" r:id="rId19"/>
    <p:sldId id="1606" r:id="rId20"/>
    <p:sldId id="1598" r:id="rId21"/>
    <p:sldId id="1601" r:id="rId22"/>
    <p:sldId id="1586" r:id="rId23"/>
    <p:sldId id="1589" r:id="rId24"/>
    <p:sldId id="1578" r:id="rId25"/>
    <p:sldId id="1593" r:id="rId26"/>
    <p:sldId id="1594" r:id="rId27"/>
    <p:sldId id="1595" r:id="rId28"/>
    <p:sldId id="1596" r:id="rId29"/>
    <p:sldId id="1597" r:id="rId30"/>
    <p:sldId id="1613" r:id="rId31"/>
    <p:sldId id="1617" r:id="rId32"/>
    <p:sldId id="1607" r:id="rId33"/>
    <p:sldId id="1620" r:id="rId34"/>
    <p:sldId id="1621" r:id="rId35"/>
    <p:sldId id="1616" r:id="rId36"/>
    <p:sldId id="1614" r:id="rId37"/>
    <p:sldId id="1600" r:id="rId38"/>
    <p:sldId id="1556" r:id="rId39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2471F2E-E011-F521-299E-65FC243E7E5E}" name="David Salaguinto" initials="DS" userId="S::davidsa@microsoft.com::9399e6ad-b974-43d0-b593-8c2804f84e0d" providerId="AD"/>
  <p188:author id="{DC3CAF61-3D39-8A1C-6AB6-F5CBCFCBEA47}" name="Vanessa Buzgheia (ALLEGIS GROUP HOLDINGS INC)" initials="" userId="S::v-vabuzgheia@microsoft.com::f3934b54-4599-40d0-96a8-d6208686f730" providerId="AD"/>
  <p188:author id="{9941987A-41B7-49AC-EE6E-03F2D0BD95BA}" name="Daria Naidenov" initials="DN" userId="S::danaidenov@microsoft.com::ab38ab5f-bdf0-4774-ae5a-d2782abb202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6262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54B7A99-3861-44F7-84EE-3E13FF378907}" v="1" dt="2026-06-23T09:13:34.683"/>
  </p1510:revLst>
</p1510:revInfo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Styl z motywem 2 — Ak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Styl z motywem 2 — Ak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Styl z motywem 2 — Ak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Styl z motywem 1 — Ak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12C8C85-51F0-491E-9774-3900AFEF0FD7}" styleName="Styl jasny 2 — Ak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presProps" Target="presProps.xml"/><Relationship Id="rId47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viewProps" Target="viewProps.xml"/><Relationship Id="rId48" Type="http://schemas.microsoft.com/office/2018/10/relationships/authors" Target="author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microsoft.com/office/2016/11/relationships/changesInfo" Target="changesInfos/changesInfo1.xml"/><Relationship Id="rId20" Type="http://schemas.openxmlformats.org/officeDocument/2006/relationships/slide" Target="slides/slide16.xml"/><Relationship Id="rId41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usinowicz Agnieszka" userId="S::agnieszka.rusinowicz@nfosigw.gov.pl::d4468a90-55b2-4c5a-b2aa-e5ea57a9e3c7" providerId="AD" clId="Web-{0B88EB33-4327-1BA5-3C93-4A7BDB9668C4}"/>
    <pc:docChg chg="modSld">
      <pc:chgData name="Rusinowicz Agnieszka" userId="S::agnieszka.rusinowicz@nfosigw.gov.pl::d4468a90-55b2-4c5a-b2aa-e5ea57a9e3c7" providerId="AD" clId="Web-{0B88EB33-4327-1BA5-3C93-4A7BDB9668C4}" dt="2026-06-21T23:22:04.020" v="2" actId="20577"/>
      <pc:docMkLst>
        <pc:docMk/>
      </pc:docMkLst>
      <pc:sldChg chg="modSp">
        <pc:chgData name="Rusinowicz Agnieszka" userId="S::agnieszka.rusinowicz@nfosigw.gov.pl::d4468a90-55b2-4c5a-b2aa-e5ea57a9e3c7" providerId="AD" clId="Web-{0B88EB33-4327-1BA5-3C93-4A7BDB9668C4}" dt="2026-06-21T23:22:04.020" v="2" actId="20577"/>
        <pc:sldMkLst>
          <pc:docMk/>
          <pc:sldMk cId="3342914869" sldId="1520"/>
        </pc:sldMkLst>
        <pc:spChg chg="mod">
          <ac:chgData name="Rusinowicz Agnieszka" userId="S::agnieszka.rusinowicz@nfosigw.gov.pl::d4468a90-55b2-4c5a-b2aa-e5ea57a9e3c7" providerId="AD" clId="Web-{0B88EB33-4327-1BA5-3C93-4A7BDB9668C4}" dt="2026-06-21T23:22:04.020" v="2" actId="20577"/>
          <ac:spMkLst>
            <pc:docMk/>
            <pc:sldMk cId="3342914869" sldId="1520"/>
            <ac:spMk id="12" creationId="{FA8D9FA2-302E-0315-171F-48BC54215736}"/>
          </ac:spMkLst>
        </pc:spChg>
      </pc:sldChg>
    </pc:docChg>
  </pc:docChgLst>
  <pc:docChgLst>
    <pc:chgData name="Rusinowicz Agnieszka" userId="S::agnieszka.rusinowicz@nfosigw.gov.pl::d4468a90-55b2-4c5a-b2aa-e5ea57a9e3c7" providerId="AD" clId="Web-{92783FBF-F778-8167-0B36-1B306D1A6395}"/>
    <pc:docChg chg="modSld">
      <pc:chgData name="Rusinowicz Agnieszka" userId="S::agnieszka.rusinowicz@nfosigw.gov.pl::d4468a90-55b2-4c5a-b2aa-e5ea57a9e3c7" providerId="AD" clId="Web-{92783FBF-F778-8167-0B36-1B306D1A6395}" dt="2026-06-21T23:21:33.045" v="1" actId="20577"/>
      <pc:docMkLst>
        <pc:docMk/>
      </pc:docMkLst>
      <pc:sldChg chg="modSp">
        <pc:chgData name="Rusinowicz Agnieszka" userId="S::agnieszka.rusinowicz@nfosigw.gov.pl::d4468a90-55b2-4c5a-b2aa-e5ea57a9e3c7" providerId="AD" clId="Web-{92783FBF-F778-8167-0B36-1B306D1A6395}" dt="2026-06-21T23:21:33.045" v="1" actId="20577"/>
        <pc:sldMkLst>
          <pc:docMk/>
          <pc:sldMk cId="3342914869" sldId="1520"/>
        </pc:sldMkLst>
        <pc:spChg chg="mod">
          <ac:chgData name="Rusinowicz Agnieszka" userId="S::agnieszka.rusinowicz@nfosigw.gov.pl::d4468a90-55b2-4c5a-b2aa-e5ea57a9e3c7" providerId="AD" clId="Web-{92783FBF-F778-8167-0B36-1B306D1A6395}" dt="2026-06-21T23:21:33.045" v="1" actId="20577"/>
          <ac:spMkLst>
            <pc:docMk/>
            <pc:sldMk cId="3342914869" sldId="1520"/>
            <ac:spMk id="12" creationId="{FA8D9FA2-302E-0315-171F-48BC54215736}"/>
          </ac:spMkLst>
        </pc:spChg>
      </pc:sldChg>
    </pc:docChg>
  </pc:docChgLst>
  <pc:docChgLst>
    <pc:chgData name="Rusinowicz Agnieszka" userId="d4468a90-55b2-4c5a-b2aa-e5ea57a9e3c7" providerId="ADAL" clId="{FDE90318-801F-433D-9C87-D6BAC66D8BB3}"/>
    <pc:docChg chg="undo custSel addSld modSld">
      <pc:chgData name="Rusinowicz Agnieszka" userId="d4468a90-55b2-4c5a-b2aa-e5ea57a9e3c7" providerId="ADAL" clId="{FDE90318-801F-433D-9C87-D6BAC66D8BB3}" dt="2026-06-21T23:17:50.653" v="474" actId="14100"/>
      <pc:docMkLst>
        <pc:docMk/>
      </pc:docMkLst>
      <pc:sldChg chg="modSp mod">
        <pc:chgData name="Rusinowicz Agnieszka" userId="d4468a90-55b2-4c5a-b2aa-e5ea57a9e3c7" providerId="ADAL" clId="{FDE90318-801F-433D-9C87-D6BAC66D8BB3}" dt="2026-06-21T13:14:16.440" v="37" actId="20577"/>
        <pc:sldMkLst>
          <pc:docMk/>
          <pc:sldMk cId="3342914869" sldId="1520"/>
        </pc:sldMkLst>
        <pc:spChg chg="mod">
          <ac:chgData name="Rusinowicz Agnieszka" userId="d4468a90-55b2-4c5a-b2aa-e5ea57a9e3c7" providerId="ADAL" clId="{FDE90318-801F-433D-9C87-D6BAC66D8BB3}" dt="2026-06-21T13:14:16.440" v="37" actId="20577"/>
          <ac:spMkLst>
            <pc:docMk/>
            <pc:sldMk cId="3342914869" sldId="1520"/>
            <ac:spMk id="10" creationId="{EFBEB139-49D2-8D04-86D2-09C06D00D17B}"/>
          </ac:spMkLst>
        </pc:spChg>
        <pc:spChg chg="mod">
          <ac:chgData name="Rusinowicz Agnieszka" userId="d4468a90-55b2-4c5a-b2aa-e5ea57a9e3c7" providerId="ADAL" clId="{FDE90318-801F-433D-9C87-D6BAC66D8BB3}" dt="2026-06-21T13:13:44.992" v="13" actId="20577"/>
          <ac:spMkLst>
            <pc:docMk/>
            <pc:sldMk cId="3342914869" sldId="1520"/>
            <ac:spMk id="12" creationId="{FA8D9FA2-302E-0315-171F-48BC54215736}"/>
          </ac:spMkLst>
        </pc:spChg>
      </pc:sldChg>
      <pc:sldChg chg="modSp mod">
        <pc:chgData name="Rusinowicz Agnieszka" userId="d4468a90-55b2-4c5a-b2aa-e5ea57a9e3c7" providerId="ADAL" clId="{FDE90318-801F-433D-9C87-D6BAC66D8BB3}" dt="2026-06-21T23:17:50.653" v="474" actId="14100"/>
        <pc:sldMkLst>
          <pc:docMk/>
          <pc:sldMk cId="3380099523" sldId="1583"/>
        </pc:sldMkLst>
        <pc:spChg chg="mod">
          <ac:chgData name="Rusinowicz Agnieszka" userId="d4468a90-55b2-4c5a-b2aa-e5ea57a9e3c7" providerId="ADAL" clId="{FDE90318-801F-433D-9C87-D6BAC66D8BB3}" dt="2026-06-21T23:17:50.653" v="474" actId="14100"/>
          <ac:spMkLst>
            <pc:docMk/>
            <pc:sldMk cId="3380099523" sldId="1583"/>
            <ac:spMk id="7" creationId="{56086F64-0A5E-F9A5-6C46-63744D441F65}"/>
          </ac:spMkLst>
        </pc:spChg>
        <pc:spChg chg="mod">
          <ac:chgData name="Rusinowicz Agnieszka" userId="d4468a90-55b2-4c5a-b2aa-e5ea57a9e3c7" providerId="ADAL" clId="{FDE90318-801F-433D-9C87-D6BAC66D8BB3}" dt="2026-06-21T23:16:57.352" v="473" actId="14100"/>
          <ac:spMkLst>
            <pc:docMk/>
            <pc:sldMk cId="3380099523" sldId="1583"/>
            <ac:spMk id="8" creationId="{31D550C4-18EB-E6D0-118F-7D2CD7050974}"/>
          </ac:spMkLst>
        </pc:spChg>
      </pc:sldChg>
      <pc:sldChg chg="modSp mod">
        <pc:chgData name="Rusinowicz Agnieszka" userId="d4468a90-55b2-4c5a-b2aa-e5ea57a9e3c7" providerId="ADAL" clId="{FDE90318-801F-433D-9C87-D6BAC66D8BB3}" dt="2026-06-21T13:16:59.444" v="76" actId="20577"/>
        <pc:sldMkLst>
          <pc:docMk/>
          <pc:sldMk cId="3648746968" sldId="1584"/>
        </pc:sldMkLst>
        <pc:spChg chg="mod">
          <ac:chgData name="Rusinowicz Agnieszka" userId="d4468a90-55b2-4c5a-b2aa-e5ea57a9e3c7" providerId="ADAL" clId="{FDE90318-801F-433D-9C87-D6BAC66D8BB3}" dt="2026-06-21T13:16:59.444" v="76" actId="20577"/>
          <ac:spMkLst>
            <pc:docMk/>
            <pc:sldMk cId="3648746968" sldId="1584"/>
            <ac:spMk id="7" creationId="{E58A2133-12D2-00DC-1E38-600BF8EE4543}"/>
          </ac:spMkLst>
        </pc:spChg>
      </pc:sldChg>
      <pc:sldChg chg="delSp modSp mod">
        <pc:chgData name="Rusinowicz Agnieszka" userId="d4468a90-55b2-4c5a-b2aa-e5ea57a9e3c7" providerId="ADAL" clId="{FDE90318-801F-433D-9C87-D6BAC66D8BB3}" dt="2026-06-21T21:44:25.135" v="343" actId="21"/>
        <pc:sldMkLst>
          <pc:docMk/>
          <pc:sldMk cId="1541736267" sldId="1589"/>
        </pc:sldMkLst>
        <pc:spChg chg="del mod">
          <ac:chgData name="Rusinowicz Agnieszka" userId="d4468a90-55b2-4c5a-b2aa-e5ea57a9e3c7" providerId="ADAL" clId="{FDE90318-801F-433D-9C87-D6BAC66D8BB3}" dt="2026-06-21T21:44:25.135" v="343" actId="21"/>
          <ac:spMkLst>
            <pc:docMk/>
            <pc:sldMk cId="1541736267" sldId="1589"/>
            <ac:spMk id="4" creationId="{B3E86109-B09A-C579-517C-C13BA483C7CC}"/>
          </ac:spMkLst>
        </pc:spChg>
      </pc:sldChg>
      <pc:sldChg chg="delSp modSp mod">
        <pc:chgData name="Rusinowicz Agnieszka" userId="d4468a90-55b2-4c5a-b2aa-e5ea57a9e3c7" providerId="ADAL" clId="{FDE90318-801F-433D-9C87-D6BAC66D8BB3}" dt="2026-06-21T22:56:39.081" v="349" actId="21"/>
        <pc:sldMkLst>
          <pc:docMk/>
          <pc:sldMk cId="304713096" sldId="1597"/>
        </pc:sldMkLst>
        <pc:spChg chg="del mod">
          <ac:chgData name="Rusinowicz Agnieszka" userId="d4468a90-55b2-4c5a-b2aa-e5ea57a9e3c7" providerId="ADAL" clId="{FDE90318-801F-433D-9C87-D6BAC66D8BB3}" dt="2026-06-21T22:56:39.081" v="349" actId="21"/>
          <ac:spMkLst>
            <pc:docMk/>
            <pc:sldMk cId="304713096" sldId="1597"/>
            <ac:spMk id="4" creationId="{8CE0DF84-9E03-73B1-B9CE-A4505E3A0303}"/>
          </ac:spMkLst>
        </pc:spChg>
      </pc:sldChg>
      <pc:sldChg chg="modSp mod">
        <pc:chgData name="Rusinowicz Agnieszka" userId="d4468a90-55b2-4c5a-b2aa-e5ea57a9e3c7" providerId="ADAL" clId="{FDE90318-801F-433D-9C87-D6BAC66D8BB3}" dt="2026-06-21T13:20:38.475" v="78" actId="1036"/>
        <pc:sldMkLst>
          <pc:docMk/>
          <pc:sldMk cId="4273228275" sldId="1605"/>
        </pc:sldMkLst>
        <pc:spChg chg="mod">
          <ac:chgData name="Rusinowicz Agnieszka" userId="d4468a90-55b2-4c5a-b2aa-e5ea57a9e3c7" providerId="ADAL" clId="{FDE90318-801F-433D-9C87-D6BAC66D8BB3}" dt="2026-06-21T13:20:38.475" v="78" actId="1036"/>
          <ac:spMkLst>
            <pc:docMk/>
            <pc:sldMk cId="4273228275" sldId="1605"/>
            <ac:spMk id="7" creationId="{891CC0B2-5F3F-45A6-DFF9-9A5C0ABD55E3}"/>
          </ac:spMkLst>
        </pc:spChg>
      </pc:sldChg>
      <pc:sldChg chg="modSp add mod">
        <pc:chgData name="Rusinowicz Agnieszka" userId="d4468a90-55b2-4c5a-b2aa-e5ea57a9e3c7" providerId="ADAL" clId="{FDE90318-801F-433D-9C87-D6BAC66D8BB3}" dt="2026-06-21T21:40:58.161" v="336" actId="5793"/>
        <pc:sldMkLst>
          <pc:docMk/>
          <pc:sldMk cId="1201346766" sldId="1623"/>
        </pc:sldMkLst>
        <pc:spChg chg="mod">
          <ac:chgData name="Rusinowicz Agnieszka" userId="d4468a90-55b2-4c5a-b2aa-e5ea57a9e3c7" providerId="ADAL" clId="{FDE90318-801F-433D-9C87-D6BAC66D8BB3}" dt="2026-06-21T21:40:58.161" v="336" actId="5793"/>
          <ac:spMkLst>
            <pc:docMk/>
            <pc:sldMk cId="1201346766" sldId="1623"/>
            <ac:spMk id="7" creationId="{0F317A35-7692-7653-DBD5-5F88F210A5FB}"/>
          </ac:spMkLst>
        </pc:spChg>
        <pc:spChg chg="mod">
          <ac:chgData name="Rusinowicz Agnieszka" userId="d4468a90-55b2-4c5a-b2aa-e5ea57a9e3c7" providerId="ADAL" clId="{FDE90318-801F-433D-9C87-D6BAC66D8BB3}" dt="2026-06-21T21:34:25.736" v="86" actId="20577"/>
          <ac:spMkLst>
            <pc:docMk/>
            <pc:sldMk cId="1201346766" sldId="1623"/>
            <ac:spMk id="8" creationId="{2689D603-5816-1D3E-8D46-C58F3984DB98}"/>
          </ac:spMkLst>
        </pc:spChg>
      </pc:sldChg>
    </pc:docChg>
  </pc:docChgLst>
  <pc:docChgLst>
    <pc:chgData name="Szymański Dominik" userId="844f15a6-e56f-4b8c-97de-9512233d0d90" providerId="ADAL" clId="{5806101E-F80D-4D26-BB44-CFB79AF97AEC}"/>
    <pc:docChg chg="delSld">
      <pc:chgData name="Szymański Dominik" userId="844f15a6-e56f-4b8c-97de-9512233d0d90" providerId="ADAL" clId="{5806101E-F80D-4D26-BB44-CFB79AF97AEC}" dt="2026-06-23T09:13:34.683" v="0" actId="2696"/>
      <pc:docMkLst>
        <pc:docMk/>
      </pc:docMkLst>
      <pc:sldChg chg="del">
        <pc:chgData name="Szymański Dominik" userId="844f15a6-e56f-4b8c-97de-9512233d0d90" providerId="ADAL" clId="{5806101E-F80D-4D26-BB44-CFB79AF97AEC}" dt="2026-06-23T09:13:34.683" v="0" actId="2696"/>
        <pc:sldMkLst>
          <pc:docMk/>
          <pc:sldMk cId="2090654246" sldId="1622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4198972-73C8-9327-0850-18A64251345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55A2EB-01C3-20E0-FF45-07CCC86724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D1EC30-5B0B-48D0-A1A8-66A96720DF24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C50A84-CDF8-9D1C-7599-D1B543581C0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AAFBD2-1F7B-DB18-5994-6D22C6743F9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8FBFCE-2205-4B9C-81E5-532E0690D8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7311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13T13:27:18.422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 1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F68A4D-42A7-45F7-9930-00E8DCB48D7E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DD6F49-EBB7-4CCF-97A8-E526BB28BB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193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608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18F225-1834-D609-FEFE-161311F2B7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E1F656B8-90EA-999D-C58C-005AE83A2C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B52A6327-2AF9-A52F-FB15-4B8492355F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326916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A1D879-3FD2-8907-159B-B6DC49E538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13218530-0E87-53F5-0A31-3CB9C490AF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EAC7C9BC-B621-861B-D728-6072E47AD0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126392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ED36B-92C8-9A49-5EAF-78A43D20C9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90714269-9A6B-EB2A-7090-010A582D4F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7DACD0D7-C568-0876-B0EA-46CA59E50F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088839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23C526-1401-10C6-114E-2830744829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5002EF30-AC55-B9C3-F486-5086DCAC98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15E7CE7F-1A3B-F0D1-D78A-83E268651F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253631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A27866-D39E-A753-2E2A-820E9C09DC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54B1BFB9-3782-625F-DDB9-B991651948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283D07BC-0B53-7180-A9A8-BE113E06D1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159838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DDC0A1-6ACC-CD99-9F59-0AFB708D6B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8820C0C8-3DCF-0680-E6ED-4B8C85A8E8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B8AEC5FA-B3A5-58DB-C8D5-0D8ACED750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1082128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38E81A-7E93-B65C-D0C1-0FDEDB095B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5BD5064D-0E7E-5A48-2114-A0A41F7C82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D2C704EB-67AD-1022-8247-B8AF37645F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08727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64626B-A093-E2F5-116D-2561ECC37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9120690B-EE54-3B75-400E-1197A4C85E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B4A9506E-A348-3B2C-4DCA-15DA0FBF71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4548940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F0763E-C0FD-4466-0327-9A4862E26A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A624BEFC-B1C8-4210-7020-1285CF4ECA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0F829A17-FB7E-F809-BAE8-7300AD2769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8171280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0D0C6A-E16C-9785-AC7F-140A1183A3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C0210EE9-8249-6284-D9F5-E2F0958531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A4F832FE-575E-28CE-920E-5D57FB7B8B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499186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56E10B-E081-55D0-655C-EEA1A72AF2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FBC908C2-2045-CCBF-37A5-9DF94797B7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38F16D58-94B9-B52E-EEC1-228CF6F5E7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5303104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70935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50498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571D92-C2CE-E240-5E6A-88E63D83D7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FEA7460A-132F-96EB-9BA4-B7D77765AA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FAD283A2-F9EA-6983-9E30-7834B9A188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0422718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DF23CF-36FD-8E0D-C554-2830401418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7AC09AA8-91DD-37A9-DEE6-D977C28506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A3060B95-C519-E8A0-6552-0F6B1E127F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8401735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DBDE3C-4CE0-99F0-15D9-20FB16A47E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C561D011-A20C-8F6F-ADDE-8E5B1AB7EE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443B8D85-28AC-0BDC-1223-708D28C6A0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3799989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40BC1B-870D-3532-FCCC-D60455389E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6A81FD4E-E6CA-BD9C-1F56-D5F8F26A3C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108DF790-C212-CE2D-D41D-4195F890B5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174991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42650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FF43EE-D003-734B-41CD-9ED7DFBEFD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3BE3F100-D3E0-8355-6CC1-E4201F2EB9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589FF33C-668B-B0F2-7216-826546318E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9810859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FEF1C1-7A35-55D2-81A8-E6A741B60A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8DA16526-B85C-3B32-9AA4-7C436D37F3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3FF31CB4-29A6-BDF5-401A-EBA39DCFAD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0608125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5A586D-1E6B-E03E-9104-6616A1537A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5C985577-1A2A-1461-C461-869CF4A16A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D9F9A567-78F1-4077-CD67-82FCE2B7B6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141405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30675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48CB50-141A-E231-008F-4C1351E226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37CE4DE4-ACE0-1B41-CF17-5B1FB55451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ABFC393D-C741-CFDD-9BF1-82AA17F0AE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9734667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7E471E-D0E0-1A64-2602-9A8543B951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77ECAF30-A793-7039-5583-21E1843AA4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3C902CD6-8871-026E-0A8F-6A8C585AEE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1965168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D27971-EDD7-E88C-1C02-EBD178AA58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00A3D2B6-8A00-E281-6A01-B707A643F5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4565EEC1-345F-9E41-BC74-B2050DD708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0827298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F000E8-BB89-C0FF-1FC5-4057FAC9FC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14D9E31F-81E8-B539-5042-2EEC558C38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FC8D4507-D329-FC4F-C602-B57F60E0EF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9639300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A69248-E144-3B19-58BB-0C5553BB86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8307953F-B0E6-DD49-6785-584D093390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3152ABD2-C399-E638-3117-EC7513EBF3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5552598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9526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332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56E10B-E081-55D0-655C-EEA1A72AF2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FBC908C2-2045-CCBF-37A5-9DF94797B7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38F16D58-94B9-B52E-EEC1-228CF6F5E7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593699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781723-DBEC-0279-E649-934D1B045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CD3A94EB-D37A-D6E7-98C3-39A71820C5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ABBBA214-F043-4055-0746-E25048433F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965657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38E731-6D60-B43D-256D-529511239A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0D5899C1-06A4-2110-CDC6-A93E104668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487F736E-B443-98BF-343A-65C8CC9A96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741549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754A48-28DC-13C4-510C-C4511DCEE1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0249749F-2922-2DBC-4991-011230EB77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ABF52F78-C768-8E7C-D915-0466BC7C2E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542203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54C093-08F1-AEFB-2E29-EA1470FC90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009F22F4-E685-FA35-8186-1F88444097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B0E5F86E-94EC-A68A-1509-5A71642D63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683239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sv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4421221"/>
            <a:ext cx="10478450" cy="91440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335373"/>
            <a:ext cx="10478450" cy="73152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8CC9A669-A9A2-C81A-7659-2BE084D43C3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77827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0520793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10063"/>
            <a:ext cx="8467558" cy="1554480"/>
          </a:xfrm>
        </p:spPr>
        <p:txBody>
          <a:bodyPr anchor="t" anchorCtr="0">
            <a:normAutofit/>
          </a:bodyPr>
          <a:lstStyle>
            <a:lvl1pPr>
              <a:defRPr sz="40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3816" y="2380995"/>
            <a:ext cx="8869680" cy="32918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+mj-lt"/>
              <a:buNone/>
              <a:defRPr sz="2000"/>
            </a:lvl1pPr>
            <a:lvl2pPr marL="228600" indent="0">
              <a:buFont typeface="+mj-lt"/>
              <a:buNone/>
              <a:defRPr sz="1800"/>
            </a:lvl2pPr>
            <a:lvl3pPr marL="457200" indent="0">
              <a:buFont typeface="+mj-lt"/>
              <a:buNone/>
              <a:defRPr sz="1600"/>
            </a:lvl3pPr>
            <a:lvl4pPr marL="685800" indent="0">
              <a:buFont typeface="+mj-lt"/>
              <a:buNone/>
              <a:defRPr sz="1400"/>
            </a:lvl4pPr>
            <a:lvl5pPr marL="914400" indent="0">
              <a:buFont typeface="+mj-lt"/>
              <a:buNone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852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302209"/>
            <a:ext cx="5577962" cy="4807131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411808" y="1884121"/>
            <a:ext cx="3596952" cy="4151675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>
              <a:spcAft>
                <a:spcPts val="1000"/>
              </a:spcAft>
              <a:buFontTx/>
              <a:buNone/>
              <a:defRPr sz="1800"/>
            </a:lvl1pPr>
            <a:lvl2pPr marL="228600" indent="0">
              <a:spcAft>
                <a:spcPts val="1000"/>
              </a:spcAft>
              <a:buFontTx/>
              <a:buNone/>
              <a:defRPr sz="1600"/>
            </a:lvl2pPr>
            <a:lvl3pPr marL="457200" indent="0">
              <a:spcAft>
                <a:spcPts val="1000"/>
              </a:spcAft>
              <a:buFontTx/>
              <a:buNone/>
              <a:defRPr sz="1400"/>
            </a:lvl3pPr>
            <a:lvl4pPr marL="685800" indent="0">
              <a:spcAft>
                <a:spcPts val="1000"/>
              </a:spcAft>
              <a:buFontTx/>
              <a:buNone/>
              <a:defRPr sz="1800"/>
            </a:lvl4pPr>
            <a:lvl5pPr marL="914400" indent="0">
              <a:spcAft>
                <a:spcPts val="1000"/>
              </a:spcAft>
              <a:buFontTx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836695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302209"/>
            <a:ext cx="3234184" cy="4202629"/>
          </a:xfrm>
        </p:spPr>
        <p:txBody>
          <a:bodyPr anchor="ctr" anchorCtr="0">
            <a:normAutofit/>
          </a:bodyPr>
          <a:lstStyle>
            <a:lvl1pPr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297524" y="1353163"/>
            <a:ext cx="3596952" cy="4151675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spcAft>
                <a:spcPts val="1000"/>
              </a:spcAft>
              <a:buFontTx/>
              <a:buNone/>
              <a:defRPr sz="1800"/>
            </a:lvl1pPr>
            <a:lvl2pPr marL="228600" indent="0">
              <a:spcAft>
                <a:spcPts val="1000"/>
              </a:spcAft>
              <a:buFontTx/>
              <a:buNone/>
              <a:defRPr sz="1600"/>
            </a:lvl2pPr>
            <a:lvl3pPr marL="457200" indent="0">
              <a:spcAft>
                <a:spcPts val="1000"/>
              </a:spcAft>
              <a:buFontTx/>
              <a:buNone/>
              <a:defRPr sz="1400"/>
            </a:lvl3pPr>
            <a:lvl4pPr marL="685800" indent="0">
              <a:spcAft>
                <a:spcPts val="1000"/>
              </a:spcAft>
              <a:buFontTx/>
              <a:buNone/>
              <a:defRPr sz="1800"/>
            </a:lvl4pPr>
            <a:lvl5pPr marL="914400" indent="0">
              <a:spcAft>
                <a:spcPts val="1000"/>
              </a:spcAft>
              <a:buFontTx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963860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4552002"/>
            <a:ext cx="4663440" cy="1554480"/>
          </a:xfrm>
        </p:spPr>
        <p:txBody>
          <a:bodyPr anchor="b" anchorCtr="0">
            <a:noAutofit/>
          </a:bodyPr>
          <a:lstStyle>
            <a:lvl1pPr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9" name="Picture Placeholder 10">
            <a:extLst>
              <a:ext uri="{FF2B5EF4-FFF2-40B4-BE49-F238E27FC236}">
                <a16:creationId xmlns:a16="http://schemas.microsoft.com/office/drawing/2014/main" id="{622FFB4D-B5E7-3882-7509-50FC147AD0C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3544" y="941832"/>
            <a:ext cx="4179742" cy="2992856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765388" y="2718978"/>
            <a:ext cx="4663440" cy="333756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>
              <a:buFont typeface="+mj-lt"/>
              <a:buNone/>
              <a:defRPr sz="1800"/>
            </a:lvl1pPr>
            <a:lvl2pPr marL="228600" indent="0">
              <a:buFont typeface="+mj-lt"/>
              <a:buNone/>
              <a:defRPr sz="1600"/>
            </a:lvl2pPr>
            <a:lvl3pPr marL="457200" indent="0">
              <a:buFont typeface="+mj-lt"/>
              <a:buNone/>
              <a:defRPr sz="1400"/>
            </a:lvl3pPr>
            <a:lvl4pPr marL="685800" indent="0">
              <a:buFont typeface="+mj-lt"/>
              <a:buNone/>
              <a:defRPr sz="1800"/>
            </a:lvl4pPr>
            <a:lvl5pPr>
              <a:buFont typeface="+mj-lt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875986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4975" y="831439"/>
            <a:ext cx="10440990" cy="1132258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4975" y="2103120"/>
            <a:ext cx="10440989" cy="35772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964193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404" y="2385975"/>
            <a:ext cx="4325112" cy="2454796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D633F00-464B-3088-812A-40496FD102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73800" y="2386584"/>
            <a:ext cx="4325112" cy="245973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323984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5" y="2819320"/>
            <a:ext cx="4372547" cy="283464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8B0E68BA-9AEE-909E-56B9-A14C4D9AD35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0"/>
            <a:ext cx="12191999" cy="2171156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2D62A0-8127-CE86-0633-0D65E1E136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6000" y="2815002"/>
            <a:ext cx="5162550" cy="28346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54372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48082"/>
            <a:ext cx="4145582" cy="4638825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FB4667A-FE47-8556-FD3A-55FDBA801D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97419" y="848517"/>
            <a:ext cx="5681662" cy="481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07595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50392"/>
            <a:ext cx="4142232" cy="4940661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22913" y="866305"/>
            <a:ext cx="6159500" cy="492474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188239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7901" y="842956"/>
            <a:ext cx="3494314" cy="5116409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04268" y="865504"/>
            <a:ext cx="6766560" cy="509386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90000"/>
              </a:lnSpc>
              <a:defRPr sz="1800"/>
            </a:lvl1pPr>
            <a:lvl2pPr>
              <a:lnSpc>
                <a:spcPct val="90000"/>
              </a:lnSpc>
              <a:defRPr sz="1600"/>
            </a:lvl2pPr>
            <a:lvl3pPr>
              <a:lnSpc>
                <a:spcPct val="90000"/>
              </a:lnSpc>
              <a:defRPr sz="1400"/>
            </a:lvl3pPr>
            <a:lvl4pPr>
              <a:lnSpc>
                <a:spcPct val="90000"/>
              </a:lnSpc>
              <a:defRPr sz="1200"/>
            </a:lvl4pPr>
            <a:lvl5pPr>
              <a:lnSpc>
                <a:spcPct val="90000"/>
              </a:lnSpc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1192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with Picture_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4421221"/>
            <a:ext cx="10478450" cy="91440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335373"/>
            <a:ext cx="10478450" cy="73152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8CC9A669-A9A2-C81A-7659-2BE084D43C3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77827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7680724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16209" y="868680"/>
            <a:ext cx="6093225" cy="1143000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4437529" cy="6312512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216209" y="2017058"/>
            <a:ext cx="6071616" cy="403641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237749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7190" y="822960"/>
            <a:ext cx="6135624" cy="1143000"/>
          </a:xfrm>
        </p:spPr>
        <p:txBody>
          <a:bodyPr anchor="b"/>
          <a:lstStyle/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7316" y="2057402"/>
            <a:ext cx="6135624" cy="363079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400544" y="0"/>
            <a:ext cx="4791456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5030814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08854" y="829325"/>
            <a:ext cx="6858000" cy="932688"/>
          </a:xfrm>
        </p:spPr>
        <p:txBody>
          <a:bodyPr anchor="t" anchorCtr="0"/>
          <a:lstStyle/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3429000" cy="6306206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b="-8750"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08854" y="1878456"/>
            <a:ext cx="6858000" cy="41502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936376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046" y="4257446"/>
            <a:ext cx="4297661" cy="1852154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A9DF44A2-0708-C962-D4F6-461FBBBE261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35034" y="849445"/>
            <a:ext cx="4173673" cy="2913664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b="15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12179" y="849444"/>
            <a:ext cx="5295472" cy="483489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33544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09038" y="832804"/>
            <a:ext cx="4361688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6096000" cy="6318819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908975" y="2467805"/>
            <a:ext cx="4362450" cy="34474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875427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33023" y="2132530"/>
            <a:ext cx="4961795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AA2C06F4-46D4-E31A-FE24-FA262F3070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909016"/>
            <a:ext cx="5685399" cy="5039969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33023" y="3788229"/>
            <a:ext cx="4961795" cy="191922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897803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8094" y="825703"/>
            <a:ext cx="4522936" cy="932688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5672379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748429" y="1789540"/>
            <a:ext cx="4512601" cy="43348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985879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73104"/>
            <a:ext cx="4572000" cy="9326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3816" y="1933808"/>
            <a:ext cx="4572000" cy="41832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endParaRPr lang="en-US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3CD55653-C8C9-068F-CF5A-7E1436D7EFA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9621" y="0"/>
            <a:ext cx="5672379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2607263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66298" y="831603"/>
            <a:ext cx="3401568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038109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866425" y="2379232"/>
            <a:ext cx="3401568" cy="36471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0985781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22960"/>
            <a:ext cx="3401568" cy="152704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61780" y="0"/>
            <a:ext cx="7430219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3816" y="2377440"/>
            <a:ext cx="3401568" cy="349363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0093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68896" y="1242744"/>
            <a:ext cx="4206240" cy="3362045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68897" y="4731335"/>
            <a:ext cx="4206240" cy="118458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584950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7031977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97417" y="822516"/>
            <a:ext cx="3273552" cy="1942773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220197" cy="630620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998411" y="2778536"/>
            <a:ext cx="3273552" cy="29260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72923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413" y="4299577"/>
            <a:ext cx="3739896" cy="139033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3692106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49240" y="4299576"/>
            <a:ext cx="6400800" cy="13903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572690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3791259"/>
            <a:ext cx="2953618" cy="1892808"/>
          </a:xfrm>
        </p:spPr>
        <p:txBody>
          <a:bodyPr anchor="t">
            <a:normAutofit/>
          </a:bodyPr>
          <a:lstStyle>
            <a:lvl1pPr>
              <a:defRPr sz="3200">
                <a:latin typeface=""/>
              </a:defRPr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314168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2"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3791259"/>
            <a:ext cx="7772400" cy="22402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0500035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223" y="833527"/>
            <a:ext cx="2953618" cy="189280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833527"/>
            <a:ext cx="7772400" cy="22402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3079730"/>
            <a:ext cx="12192000" cy="322647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79839937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635034"/>
            <a:ext cx="10765539" cy="970463"/>
          </a:xfrm>
        </p:spPr>
        <p:txBody>
          <a:bodyPr anchor="ctr"/>
          <a:lstStyle/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9210" y="1828800"/>
            <a:ext cx="5701655" cy="4088298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1897688-419F-6EB2-5CC1-DC14924E5FC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327395" y="1828800"/>
            <a:ext cx="4251960" cy="442887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3104794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14645"/>
            <a:ext cx="4672584" cy="145389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4874" y="2971800"/>
            <a:ext cx="4219217" cy="2968589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48"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694950" y="838032"/>
            <a:ext cx="5585925" cy="510235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26146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28825"/>
            <a:ext cx="3657603" cy="1453896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3473" y="2662694"/>
            <a:ext cx="2826675" cy="3273309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3F7B03F-5EDA-605B-1A2E-F48896E48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708493" y="840587"/>
            <a:ext cx="6561138" cy="509541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5780488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4688" y="4318002"/>
            <a:ext cx="3741303" cy="1727191"/>
          </a:xfrm>
        </p:spPr>
        <p:txBody>
          <a:bodyPr anchor="b" anchorCtr="0">
            <a:normAutofit/>
          </a:bodyPr>
          <a:lstStyle>
            <a:lvl1pPr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77240" y="603503"/>
            <a:ext cx="10535513" cy="433425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75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105622158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E0ABD31F-6790-1046-FAA9-F005395197D6}"/>
              </a:ext>
            </a:extLst>
          </p:cNvPr>
          <p:cNvPicPr>
            <a:picLocks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6200000">
            <a:off x="1177710" y="676656"/>
            <a:ext cx="36576" cy="5212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3074" y="4520514"/>
            <a:ext cx="7525512" cy="1545336"/>
          </a:xfrm>
        </p:spPr>
        <p:txBody>
          <a:bodyPr anchor="b" anchorCtr="0">
            <a:normAutofit/>
          </a:bodyPr>
          <a:lstStyle>
            <a:lvl1pPr algn="r"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77240" y="816863"/>
            <a:ext cx="10543032" cy="420624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lnSpc>
                <a:spcPct val="90000"/>
              </a:lnSpc>
              <a:buNone/>
              <a:defRPr sz="175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429014706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9898" y="1318437"/>
            <a:ext cx="4368688" cy="4747413"/>
          </a:xfrm>
        </p:spPr>
        <p:txBody>
          <a:bodyPr anchor="b" anchorCtr="0">
            <a:normAutofit/>
          </a:bodyPr>
          <a:lstStyle>
            <a:lvl1pPr algn="r"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77240" y="1318437"/>
            <a:ext cx="5318760" cy="533542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lnSpc>
                <a:spcPct val="90000"/>
              </a:lnSpc>
              <a:buNone/>
              <a:defRPr sz="175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2474552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7073" y="1766346"/>
            <a:ext cx="6675120" cy="246888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7073" y="4259752"/>
            <a:ext cx="6675120" cy="64008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85760" y="0"/>
            <a:ext cx="4206240" cy="6312513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 b="-8642"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2113482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7440" y="4809744"/>
            <a:ext cx="7525512" cy="1545336"/>
          </a:xfrm>
        </p:spPr>
        <p:txBody>
          <a:bodyPr>
            <a:normAutofit/>
          </a:bodyPr>
          <a:lstStyle>
            <a:lvl1pPr algn="ctr"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4484" y="558436"/>
            <a:ext cx="10543032" cy="420624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lnSpc>
                <a:spcPct val="90000"/>
              </a:lnSpc>
              <a:buNone/>
              <a:defRPr sz="232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118402318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962912" y="715224"/>
            <a:ext cx="8266176" cy="496809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  <a:lvl2pPr marL="228600" indent="0" algn="ctr">
              <a:lnSpc>
                <a:spcPct val="100000"/>
              </a:lnSpc>
              <a:buNone/>
              <a:defRPr sz="3600" b="1" i="0" cap="all" spc="50" baseline="0">
                <a:latin typeface="+mj-lt"/>
                <a:cs typeface="Poppins" pitchFamily="2" charset="77"/>
              </a:defRPr>
            </a:lvl2pPr>
            <a:lvl3pPr marL="457200" indent="0" algn="ctr">
              <a:lnSpc>
                <a:spcPct val="100000"/>
              </a:lnSpc>
              <a:buNone/>
              <a:defRPr sz="3200" b="1" i="0" cap="all" spc="50" baseline="0">
                <a:latin typeface="+mj-lt"/>
                <a:cs typeface="Poppins" pitchFamily="2" charset="77"/>
              </a:defRPr>
            </a:lvl3pPr>
            <a:lvl4pPr marL="685800" indent="0" algn="ctr">
              <a:lnSpc>
                <a:spcPct val="100000"/>
              </a:lnSpc>
              <a:buNone/>
              <a:defRPr sz="2800" b="1" i="0" cap="all" spc="50" baseline="0">
                <a:latin typeface="+mj-lt"/>
                <a:cs typeface="Poppins" pitchFamily="2" charset="77"/>
              </a:defRPr>
            </a:lvl4pPr>
            <a:lvl5pPr marL="914400" indent="0" algn="ctr">
              <a:lnSpc>
                <a:spcPct val="100000"/>
              </a:lnSpc>
              <a:buNone/>
              <a:defRPr sz="2400" b="1" i="0" cap="all" spc="50" baseline="0">
                <a:latin typeface="+mj-lt"/>
                <a:cs typeface="Poppins" pitchFamily="2" charset="77"/>
              </a:defRPr>
            </a:lvl5pPr>
          </a:lstStyle>
          <a:p>
            <a:pPr lvl="0"/>
            <a:r>
              <a:rPr lang="en-US"/>
              <a:t>Click to add Statement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3251477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3816" y="1996848"/>
            <a:ext cx="8266176" cy="414223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  <a:lvl2pPr marL="228600" indent="0">
              <a:lnSpc>
                <a:spcPct val="100000"/>
              </a:lnSpc>
              <a:buNone/>
              <a:defRPr sz="3200" b="1" i="0" cap="all" spc="50" baseline="0">
                <a:latin typeface="+mj-lt"/>
                <a:cs typeface="Poppins" pitchFamily="2" charset="77"/>
              </a:defRPr>
            </a:lvl2pPr>
            <a:lvl3pPr marL="457200" indent="0">
              <a:lnSpc>
                <a:spcPct val="100000"/>
              </a:lnSpc>
              <a:buNone/>
              <a:defRPr sz="2800" b="1" i="0" cap="all" spc="50" baseline="0">
                <a:latin typeface="+mj-lt"/>
                <a:cs typeface="Poppins" pitchFamily="2" charset="77"/>
              </a:defRPr>
            </a:lvl3pPr>
            <a:lvl4pPr marL="685800" indent="0">
              <a:lnSpc>
                <a:spcPct val="100000"/>
              </a:lnSpc>
              <a:buNone/>
              <a:defRPr sz="2400" b="1" i="0" cap="all" spc="50" baseline="0">
                <a:latin typeface="+mj-lt"/>
                <a:cs typeface="Poppins" pitchFamily="2" charset="77"/>
              </a:defRPr>
            </a:lvl4pPr>
            <a:lvl5pPr marL="914400" indent="0">
              <a:lnSpc>
                <a:spcPct val="100000"/>
              </a:lnSpc>
              <a:buNone/>
              <a:defRPr sz="2000" b="1" i="0" cap="all" spc="50" baseline="0">
                <a:latin typeface="+mj-lt"/>
                <a:cs typeface="Poppins" pitchFamily="2" charset="77"/>
              </a:defRPr>
            </a:lvl5pPr>
          </a:lstStyle>
          <a:p>
            <a:pPr lvl="0"/>
            <a:r>
              <a:rPr lang="en-US"/>
              <a:t>Click to add Statement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4493456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4681" y="760672"/>
            <a:ext cx="8266176" cy="560527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  <a:lvl2pPr marL="228600" indent="0">
              <a:lnSpc>
                <a:spcPct val="100000"/>
              </a:lnSpc>
              <a:buNone/>
              <a:defRPr sz="3200" b="1" i="0" cap="all" spc="50" baseline="0">
                <a:latin typeface="+mj-lt"/>
                <a:cs typeface="Poppins" pitchFamily="2" charset="77"/>
              </a:defRPr>
            </a:lvl2pPr>
            <a:lvl3pPr marL="457200" indent="0">
              <a:lnSpc>
                <a:spcPct val="100000"/>
              </a:lnSpc>
              <a:buNone/>
              <a:defRPr sz="2800" b="1" i="0" cap="all" spc="50" baseline="0">
                <a:latin typeface="+mj-lt"/>
                <a:cs typeface="Poppins" pitchFamily="2" charset="77"/>
              </a:defRPr>
            </a:lvl3pPr>
            <a:lvl4pPr marL="685800" indent="0">
              <a:lnSpc>
                <a:spcPct val="100000"/>
              </a:lnSpc>
              <a:buNone/>
              <a:defRPr sz="2400" b="1" i="0" cap="all" spc="50" baseline="0">
                <a:latin typeface="+mj-lt"/>
                <a:cs typeface="Poppins" pitchFamily="2" charset="77"/>
              </a:defRPr>
            </a:lvl4pPr>
            <a:lvl5pPr marL="914400" indent="0">
              <a:lnSpc>
                <a:spcPct val="100000"/>
              </a:lnSpc>
              <a:buNone/>
              <a:defRPr sz="2000" b="1" i="0" cap="all" spc="50" baseline="0">
                <a:latin typeface="+mj-lt"/>
                <a:cs typeface="Poppins" pitchFamily="2" charset="77"/>
              </a:defRPr>
            </a:lvl5pPr>
          </a:lstStyle>
          <a:p>
            <a:pPr lvl="0"/>
            <a:r>
              <a:rPr lang="en-US"/>
              <a:t>Click to add Statement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910409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2600" y="5601041"/>
            <a:ext cx="8229600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baseline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Autor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92280" y="776028"/>
            <a:ext cx="8229600" cy="457200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000" b="1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err="1"/>
              <a:t>Cytat</a:t>
            </a:r>
            <a:endParaRPr lang="en-US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437D1DC6-FF04-C0F5-3104-BB38512F082D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31770E0B-DFCA-3909-84B1-6376F7CD1B0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85079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53462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90553" y="4802977"/>
            <a:ext cx="9229872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spc="0" baseline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Autor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499616" y="1358020"/>
            <a:ext cx="9198864" cy="322105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err="1"/>
              <a:t>Cytat</a:t>
            </a: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53749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5444" y="4572000"/>
            <a:ext cx="8805672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spc="0" baseline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Autor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07720" y="757889"/>
            <a:ext cx="8961120" cy="347472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err="1"/>
              <a:t>cytat</a:t>
            </a: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72864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723" y="797065"/>
            <a:ext cx="9343225" cy="1132258"/>
          </a:xfrm>
        </p:spPr>
        <p:txBody>
          <a:bodyPr/>
          <a:lstStyle/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4DC103C-4E45-07FA-2734-5BAE2624DC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9723" y="1980371"/>
            <a:ext cx="5181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88F1ED9-CE64-0191-F909-FDC002A745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9148" y="1980371"/>
            <a:ext cx="5181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5886875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2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77FBFB58-BD7D-0E9B-7D02-1BE0CDCEA43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615443"/>
            <a:ext cx="3437583" cy="4099202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4DC103C-4E45-07FA-2734-5BAE2624DC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51840" y="1615442"/>
            <a:ext cx="6119865" cy="20116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800"/>
            </a:lvl1pPr>
            <a:lvl2pPr marL="228600" indent="0">
              <a:lnSpc>
                <a:spcPct val="90000"/>
              </a:lnSpc>
              <a:buNone/>
              <a:defRPr sz="1600"/>
            </a:lvl2pPr>
            <a:lvl3pPr marL="457200" indent="0">
              <a:lnSpc>
                <a:spcPct val="90000"/>
              </a:lnSpc>
              <a:buNone/>
              <a:defRPr sz="1400"/>
            </a:lvl3pPr>
            <a:lvl4pPr marL="685800" indent="0">
              <a:lnSpc>
                <a:spcPct val="90000"/>
              </a:lnSpc>
              <a:buNone/>
              <a:defRPr sz="1200"/>
            </a:lvl4pPr>
            <a:lvl5pPr marL="914400" indent="0">
              <a:lnSpc>
                <a:spcPct val="90000"/>
              </a:lnSpc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88F1ED9-CE64-0191-F909-FDC002A745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48775" y="3945380"/>
            <a:ext cx="6119865" cy="20116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800"/>
            </a:lvl1pPr>
            <a:lvl2pPr marL="228600" indent="0">
              <a:lnSpc>
                <a:spcPct val="90000"/>
              </a:lnSpc>
              <a:buNone/>
              <a:defRPr sz="1600"/>
            </a:lvl2pPr>
            <a:lvl3pPr marL="457200" indent="0">
              <a:lnSpc>
                <a:spcPct val="90000"/>
              </a:lnSpc>
              <a:buNone/>
              <a:defRPr sz="1400"/>
            </a:lvl3pPr>
            <a:lvl4pPr marL="685800" indent="0">
              <a:lnSpc>
                <a:spcPct val="90000"/>
              </a:lnSpc>
              <a:buNone/>
              <a:defRPr sz="1200"/>
            </a:lvl4pPr>
            <a:lvl5pPr marL="914400" indent="0">
              <a:lnSpc>
                <a:spcPct val="90000"/>
              </a:lnSpc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38876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0D0B0C3-835D-D0D0-D9E9-7D74C49867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0C2B6C37-DB7E-A276-A874-09F3C035FE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5248" y="1949986"/>
            <a:ext cx="10528593" cy="375928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/>
              <a:t>Click to add Quote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0D87E2B3-5FE0-798D-4C40-E2716319B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7567" y="1148728"/>
            <a:ext cx="10546274" cy="713124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253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832850"/>
            <a:ext cx="7478991" cy="3635797"/>
          </a:xfrm>
        </p:spPr>
        <p:txBody>
          <a:bodyPr anchor="t">
            <a:normAutofit/>
          </a:bodyPr>
          <a:lstStyle>
            <a:lvl1pPr algn="l">
              <a:defRPr sz="40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4526561"/>
            <a:ext cx="6655522" cy="154533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62359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Układ niestandardow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0D0B0C3-835D-D0D0-D9E9-7D74C49867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0C2B6C37-DB7E-A276-A874-09F3C035FE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5248" y="1949986"/>
            <a:ext cx="10528593" cy="375928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/>
              <a:t>Click to add Quote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0D87E2B3-5FE0-798D-4C40-E2716319B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7567" y="1148728"/>
            <a:ext cx="10546274" cy="713124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accent6"/>
                </a:solidFill>
              </a:defRPr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27260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625" y="830733"/>
            <a:ext cx="10439463" cy="1034247"/>
          </a:xfrm>
        </p:spPr>
        <p:txBody>
          <a:bodyPr/>
          <a:lstStyle/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9625" y="2007011"/>
            <a:ext cx="4937760" cy="55983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i="0" cap="all" baseline="0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30246" y="2007011"/>
            <a:ext cx="4937760" cy="55983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i="0" cap="all" baseline="0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86E5640-DE07-46FE-2EFB-FCD8C5238D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9625" y="2708876"/>
            <a:ext cx="4937760" cy="37639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0D5795C-6228-AA6F-1CF7-AD7010686B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30246" y="2708876"/>
            <a:ext cx="4937760" cy="37639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6720123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477" y="775748"/>
            <a:ext cx="9322472" cy="1132258"/>
          </a:xfrm>
        </p:spPr>
        <p:txBody>
          <a:bodyPr/>
          <a:lstStyle/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9385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68831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47531"/>
            <a:ext cx="3595634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0476" y="457200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0553" y="457200"/>
            <a:ext cx="184577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3816" y="2605037"/>
            <a:ext cx="3595634" cy="358555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3868" y="842371"/>
            <a:ext cx="6440258" cy="575510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6716125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94666"/>
            <a:ext cx="3595634" cy="2212313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3816" y="3163019"/>
            <a:ext cx="3585586" cy="3434638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89154" y="894665"/>
            <a:ext cx="5685399" cy="5039969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4CFEFEC7-396E-E0DF-DBE5-4AA6266F85E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6313872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19554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90" y="826903"/>
            <a:ext cx="7342307" cy="1133856"/>
          </a:xfrm>
        </p:spPr>
        <p:txBody>
          <a:bodyPr anchor="t" anchorCtr="0">
            <a:noAutofit/>
          </a:bodyPr>
          <a:lstStyle>
            <a:lvl1pPr algn="l"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0476" y="457200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0553" y="457200"/>
            <a:ext cx="184577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390" y="1996874"/>
            <a:ext cx="10467653" cy="27432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F099A399-8358-4832-8F28-17D6ED3E742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5343209"/>
            <a:ext cx="12192000" cy="97245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03696751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688" y="775748"/>
            <a:ext cx="8430767" cy="1842020"/>
          </a:xfrm>
        </p:spPr>
        <p:txBody>
          <a:bodyPr anchor="t" anchorCtr="0">
            <a:noAutofit/>
          </a:bodyPr>
          <a:lstStyle>
            <a:lvl1pPr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3816" y="2717420"/>
            <a:ext cx="8430639" cy="127961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51361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90" y="826903"/>
            <a:ext cx="7342307" cy="1133856"/>
          </a:xfrm>
        </p:spPr>
        <p:txBody>
          <a:bodyPr anchor="t" anchorCtr="0">
            <a:noAutofit/>
          </a:bodyPr>
          <a:lstStyle>
            <a:lvl1pPr algn="l"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390" y="1993393"/>
            <a:ext cx="10467653" cy="78790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3A2C70C2-1398-E6BF-EFFB-35D9A02DE71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" y="3079730"/>
            <a:ext cx="12192000" cy="3251702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60639389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3DB974F-3752-47A7-1D87-51663C0214BD}"/>
              </a:ext>
            </a:extLst>
          </p:cNvPr>
          <p:cNvSpPr txBox="1">
            <a:spLocks/>
          </p:cNvSpPr>
          <p:nvPr userDrawn="1"/>
        </p:nvSpPr>
        <p:spPr>
          <a:xfrm>
            <a:off x="815389" y="1722563"/>
            <a:ext cx="5280025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000" err="1">
                <a:solidFill>
                  <a:schemeClr val="bg1"/>
                </a:solidFill>
              </a:rPr>
              <a:t>Podtytuł</a:t>
            </a:r>
            <a:endParaRPr lang="en-US" sz="2000">
              <a:solidFill>
                <a:schemeClr val="bg1"/>
              </a:solidFill>
            </a:endParaRP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424560CC-D48C-4B31-DCD4-E00D645F177F}"/>
              </a:ext>
            </a:extLst>
          </p:cNvPr>
          <p:cNvSpPr/>
          <p:nvPr userDrawn="1"/>
        </p:nvSpPr>
        <p:spPr>
          <a:xfrm>
            <a:off x="9204960" y="990600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9995FDFE-84CF-4F36-E6F0-CF4C62BE1AA0}"/>
              </a:ext>
            </a:extLst>
          </p:cNvPr>
          <p:cNvSpPr/>
          <p:nvPr userDrawn="1"/>
        </p:nvSpPr>
        <p:spPr>
          <a:xfrm>
            <a:off x="6601844" y="990600"/>
            <a:ext cx="2438400" cy="2438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Symbol zastępczy obrazu 13">
            <a:extLst>
              <a:ext uri="{FF2B5EF4-FFF2-40B4-BE49-F238E27FC236}">
                <a16:creationId xmlns:a16="http://schemas.microsoft.com/office/drawing/2014/main" id="{AE7E60E8-1566-F3CA-5A06-6DD1738B1F9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514455" y="1355957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2AF48533-6054-2968-B2C6-9283A40C39E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75438" y="2103427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D06229F9-6290-7E1E-C665-BA15457D18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75438" y="2486198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36" name="Symbol zastępczy obrazu 13">
            <a:extLst>
              <a:ext uri="{FF2B5EF4-FFF2-40B4-BE49-F238E27FC236}">
                <a16:creationId xmlns:a16="http://schemas.microsoft.com/office/drawing/2014/main" id="{ED6B73C7-10F2-7056-8FA1-53B800B94CB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117007" y="1355957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37" name="Symbol zastępczy tekstu 7">
            <a:extLst>
              <a:ext uri="{FF2B5EF4-FFF2-40B4-BE49-F238E27FC236}">
                <a16:creationId xmlns:a16="http://schemas.microsoft.com/office/drawing/2014/main" id="{344E6293-1D25-C7CF-C726-A0C57F90878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277990" y="2103427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38" name="Symbol zastępczy tekstu 7">
            <a:extLst>
              <a:ext uri="{FF2B5EF4-FFF2-40B4-BE49-F238E27FC236}">
                <a16:creationId xmlns:a16="http://schemas.microsoft.com/office/drawing/2014/main" id="{FB83F2AE-562C-1ADE-79B8-C34DB4471D5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277990" y="2486198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39" name="Prostokąt 38">
            <a:extLst>
              <a:ext uri="{FF2B5EF4-FFF2-40B4-BE49-F238E27FC236}">
                <a16:creationId xmlns:a16="http://schemas.microsoft.com/office/drawing/2014/main" id="{C0FF10DC-4971-D738-449D-2EB52D307495}"/>
              </a:ext>
            </a:extLst>
          </p:cNvPr>
          <p:cNvSpPr/>
          <p:nvPr userDrawn="1"/>
        </p:nvSpPr>
        <p:spPr>
          <a:xfrm>
            <a:off x="9204960" y="3622670"/>
            <a:ext cx="2438400" cy="2438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0" name="Symbol zastępczy obrazu 13">
            <a:extLst>
              <a:ext uri="{FF2B5EF4-FFF2-40B4-BE49-F238E27FC236}">
                <a16:creationId xmlns:a16="http://schemas.microsoft.com/office/drawing/2014/main" id="{E38F8ACA-A9D2-09A8-5FAA-13FE614C47C4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0117571" y="3988027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1" name="Symbol zastępczy tekstu 7">
            <a:extLst>
              <a:ext uri="{FF2B5EF4-FFF2-40B4-BE49-F238E27FC236}">
                <a16:creationId xmlns:a16="http://schemas.microsoft.com/office/drawing/2014/main" id="{0B7A9BD8-B036-17E0-2EE0-30353B12360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278554" y="4735497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42" name="Symbol zastępczy tekstu 7">
            <a:extLst>
              <a:ext uri="{FF2B5EF4-FFF2-40B4-BE49-F238E27FC236}">
                <a16:creationId xmlns:a16="http://schemas.microsoft.com/office/drawing/2014/main" id="{44EAE3AE-B616-601B-8EFB-7F3BCDF53E2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278554" y="5118268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43" name="Prostokąt 42">
            <a:extLst>
              <a:ext uri="{FF2B5EF4-FFF2-40B4-BE49-F238E27FC236}">
                <a16:creationId xmlns:a16="http://schemas.microsoft.com/office/drawing/2014/main" id="{A8A81AD4-E8A8-4A6F-E60B-678BAC075473}"/>
              </a:ext>
            </a:extLst>
          </p:cNvPr>
          <p:cNvSpPr/>
          <p:nvPr userDrawn="1"/>
        </p:nvSpPr>
        <p:spPr>
          <a:xfrm>
            <a:off x="6601844" y="3622669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4" name="Symbol zastępczy obrazu 13">
            <a:extLst>
              <a:ext uri="{FF2B5EF4-FFF2-40B4-BE49-F238E27FC236}">
                <a16:creationId xmlns:a16="http://schemas.microsoft.com/office/drawing/2014/main" id="{84F2D8CE-B85D-017F-0B90-6F8CF241B045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513891" y="3988026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23A803E2-A7A6-816F-0C4E-E74A60C2DD7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674874" y="4735496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46" name="Symbol zastępczy tekstu 7">
            <a:extLst>
              <a:ext uri="{FF2B5EF4-FFF2-40B4-BE49-F238E27FC236}">
                <a16:creationId xmlns:a16="http://schemas.microsoft.com/office/drawing/2014/main" id="{4F6B5CA4-9C15-770F-7C46-1D672026652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74874" y="511826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47" name="Prostokąt 46">
            <a:extLst>
              <a:ext uri="{FF2B5EF4-FFF2-40B4-BE49-F238E27FC236}">
                <a16:creationId xmlns:a16="http://schemas.microsoft.com/office/drawing/2014/main" id="{81E5D354-98C8-A5F8-2515-8D08AFFDC3B5}"/>
              </a:ext>
            </a:extLst>
          </p:cNvPr>
          <p:cNvSpPr/>
          <p:nvPr userDrawn="1"/>
        </p:nvSpPr>
        <p:spPr>
          <a:xfrm>
            <a:off x="3993323" y="3622669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8" name="Symbol zastępczy obrazu 13">
            <a:extLst>
              <a:ext uri="{FF2B5EF4-FFF2-40B4-BE49-F238E27FC236}">
                <a16:creationId xmlns:a16="http://schemas.microsoft.com/office/drawing/2014/main" id="{5BB9E036-976A-A335-4026-66305088E00A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4905370" y="3988026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9" name="Symbol zastępczy tekstu 7">
            <a:extLst>
              <a:ext uri="{FF2B5EF4-FFF2-40B4-BE49-F238E27FC236}">
                <a16:creationId xmlns:a16="http://schemas.microsoft.com/office/drawing/2014/main" id="{9FA19DDF-40CA-60C3-BC67-64F4C7B4644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066353" y="4735496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50" name="Symbol zastępczy tekstu 7">
            <a:extLst>
              <a:ext uri="{FF2B5EF4-FFF2-40B4-BE49-F238E27FC236}">
                <a16:creationId xmlns:a16="http://schemas.microsoft.com/office/drawing/2014/main" id="{2FC2EBC2-2D63-EB87-F8F4-38A811C43BB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066353" y="511826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988291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1097280"/>
            <a:ext cx="7876287" cy="3592629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057409"/>
            <a:ext cx="7375466" cy="1014984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697243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61544481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rostokąt 18">
            <a:extLst>
              <a:ext uri="{FF2B5EF4-FFF2-40B4-BE49-F238E27FC236}">
                <a16:creationId xmlns:a16="http://schemas.microsoft.com/office/drawing/2014/main" id="{C4872F25-ABD0-9D63-992E-49E6C3D061CE}"/>
              </a:ext>
            </a:extLst>
          </p:cNvPr>
          <p:cNvSpPr/>
          <p:nvPr userDrawn="1"/>
        </p:nvSpPr>
        <p:spPr>
          <a:xfrm>
            <a:off x="9204960" y="1020815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>
                <a:solidFill>
                  <a:schemeClr val="accent6"/>
                </a:solidFill>
              </a:defRPr>
            </a:lvl1pPr>
            <a:lvl2pPr>
              <a:defRPr sz="1400">
                <a:solidFill>
                  <a:schemeClr val="accent6"/>
                </a:solidFill>
              </a:defRPr>
            </a:lvl2pPr>
            <a:lvl3pPr>
              <a:defRPr sz="1400">
                <a:solidFill>
                  <a:schemeClr val="accent6"/>
                </a:solidFill>
              </a:defRPr>
            </a:lvl3pPr>
            <a:lvl4pPr>
              <a:defRPr sz="1400">
                <a:solidFill>
                  <a:schemeClr val="accent6"/>
                </a:solidFill>
              </a:defRPr>
            </a:lvl4pPr>
            <a:lvl5pPr>
              <a:defRPr sz="14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29B51494-524C-7EB9-0600-3BBF781D7FF8}"/>
              </a:ext>
            </a:extLst>
          </p:cNvPr>
          <p:cNvSpPr/>
          <p:nvPr userDrawn="1"/>
        </p:nvSpPr>
        <p:spPr>
          <a:xfrm>
            <a:off x="6601844" y="1020815"/>
            <a:ext cx="2438400" cy="2438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Symbol zastępczy obrazu 13">
            <a:extLst>
              <a:ext uri="{FF2B5EF4-FFF2-40B4-BE49-F238E27FC236}">
                <a16:creationId xmlns:a16="http://schemas.microsoft.com/office/drawing/2014/main" id="{C00A9342-7A7F-224C-0BAE-B9DFFAC5410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514455" y="138617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C777CAF-2200-550C-1663-F132EB9F2BE0}"/>
              </a:ext>
            </a:extLst>
          </p:cNvPr>
          <p:cNvSpPr txBox="1">
            <a:spLocks/>
          </p:cNvSpPr>
          <p:nvPr userDrawn="1"/>
        </p:nvSpPr>
        <p:spPr>
          <a:xfrm>
            <a:off x="815389" y="1722563"/>
            <a:ext cx="5280025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000" err="1">
                <a:solidFill>
                  <a:schemeClr val="accent6"/>
                </a:solidFill>
              </a:rPr>
              <a:t>Podtytuł</a:t>
            </a:r>
            <a:endParaRPr lang="en-US" sz="2000">
              <a:solidFill>
                <a:schemeClr val="accent6"/>
              </a:solidFill>
            </a:endParaRP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64F5E99C-FB7E-58FF-210B-B8AB5348C64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75438" y="213364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771088A5-7073-1467-F236-F1CBDF59CA0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75438" y="251641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16" name="Symbol zastępczy obrazu 13">
            <a:extLst>
              <a:ext uri="{FF2B5EF4-FFF2-40B4-BE49-F238E27FC236}">
                <a16:creationId xmlns:a16="http://schemas.microsoft.com/office/drawing/2014/main" id="{ED6C2310-9F64-734C-8A38-BFE93C36D79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117007" y="138617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36" name="Symbol zastępczy tekstu 7">
            <a:extLst>
              <a:ext uri="{FF2B5EF4-FFF2-40B4-BE49-F238E27FC236}">
                <a16:creationId xmlns:a16="http://schemas.microsoft.com/office/drawing/2014/main" id="{F2E6473D-528C-1C73-E795-65A6D277B41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277990" y="213364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37" name="Symbol zastępczy tekstu 7">
            <a:extLst>
              <a:ext uri="{FF2B5EF4-FFF2-40B4-BE49-F238E27FC236}">
                <a16:creationId xmlns:a16="http://schemas.microsoft.com/office/drawing/2014/main" id="{BB0B1544-E2E3-96E7-F84D-6C7C2B5068F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277990" y="251641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42" name="Prostokąt 41">
            <a:extLst>
              <a:ext uri="{FF2B5EF4-FFF2-40B4-BE49-F238E27FC236}">
                <a16:creationId xmlns:a16="http://schemas.microsoft.com/office/drawing/2014/main" id="{8258CCC1-F8BC-9184-3E86-60ECAF7F50EF}"/>
              </a:ext>
            </a:extLst>
          </p:cNvPr>
          <p:cNvSpPr/>
          <p:nvPr userDrawn="1"/>
        </p:nvSpPr>
        <p:spPr>
          <a:xfrm>
            <a:off x="9204960" y="3652885"/>
            <a:ext cx="2438400" cy="2438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3" name="Symbol zastępczy obrazu 13">
            <a:extLst>
              <a:ext uri="{FF2B5EF4-FFF2-40B4-BE49-F238E27FC236}">
                <a16:creationId xmlns:a16="http://schemas.microsoft.com/office/drawing/2014/main" id="{10B261FF-CEF2-A16A-961E-932ED114A86D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0117571" y="401824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4" name="Symbol zastępczy tekstu 7">
            <a:extLst>
              <a:ext uri="{FF2B5EF4-FFF2-40B4-BE49-F238E27FC236}">
                <a16:creationId xmlns:a16="http://schemas.microsoft.com/office/drawing/2014/main" id="{AC0E8964-BD80-0B20-F45F-01078C90A87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278554" y="476571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0B639ED2-F379-B21C-F886-60B89A8E352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278554" y="514848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50" name="Prostokąt 49">
            <a:extLst>
              <a:ext uri="{FF2B5EF4-FFF2-40B4-BE49-F238E27FC236}">
                <a16:creationId xmlns:a16="http://schemas.microsoft.com/office/drawing/2014/main" id="{1B731167-925A-9B9D-B916-8B7C000BEFB4}"/>
              </a:ext>
            </a:extLst>
          </p:cNvPr>
          <p:cNvSpPr/>
          <p:nvPr userDrawn="1"/>
        </p:nvSpPr>
        <p:spPr>
          <a:xfrm>
            <a:off x="6601844" y="3652884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1" name="Symbol zastępczy obrazu 13">
            <a:extLst>
              <a:ext uri="{FF2B5EF4-FFF2-40B4-BE49-F238E27FC236}">
                <a16:creationId xmlns:a16="http://schemas.microsoft.com/office/drawing/2014/main" id="{168CDB92-FA7D-2382-13BC-9922A0B7F0E0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513891" y="4018241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52" name="Symbol zastępczy tekstu 7">
            <a:extLst>
              <a:ext uri="{FF2B5EF4-FFF2-40B4-BE49-F238E27FC236}">
                <a16:creationId xmlns:a16="http://schemas.microsoft.com/office/drawing/2014/main" id="{6A02ACB1-CF3F-FB28-360E-D57C800615A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674874" y="4765711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53" name="Symbol zastępczy tekstu 7">
            <a:extLst>
              <a:ext uri="{FF2B5EF4-FFF2-40B4-BE49-F238E27FC236}">
                <a16:creationId xmlns:a16="http://schemas.microsoft.com/office/drawing/2014/main" id="{5EBA4CB1-7737-7DC6-7F7C-FB919CF01CB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74874" y="5148482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58" name="Prostokąt 57">
            <a:extLst>
              <a:ext uri="{FF2B5EF4-FFF2-40B4-BE49-F238E27FC236}">
                <a16:creationId xmlns:a16="http://schemas.microsoft.com/office/drawing/2014/main" id="{AC274D81-EB91-8441-6B6E-6EF9685612EC}"/>
              </a:ext>
            </a:extLst>
          </p:cNvPr>
          <p:cNvSpPr/>
          <p:nvPr userDrawn="1"/>
        </p:nvSpPr>
        <p:spPr>
          <a:xfrm>
            <a:off x="3993323" y="3652884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9" name="Symbol zastępczy obrazu 13">
            <a:extLst>
              <a:ext uri="{FF2B5EF4-FFF2-40B4-BE49-F238E27FC236}">
                <a16:creationId xmlns:a16="http://schemas.microsoft.com/office/drawing/2014/main" id="{FC49884D-5D63-36C8-2910-9D955AA23E08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4905370" y="4018241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60" name="Symbol zastępczy tekstu 7">
            <a:extLst>
              <a:ext uri="{FF2B5EF4-FFF2-40B4-BE49-F238E27FC236}">
                <a16:creationId xmlns:a16="http://schemas.microsoft.com/office/drawing/2014/main" id="{F2BAFBCC-6E2E-11FB-86F4-1C22AAA0A39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066353" y="4765711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61" name="Symbol zastępczy tekstu 7">
            <a:extLst>
              <a:ext uri="{FF2B5EF4-FFF2-40B4-BE49-F238E27FC236}">
                <a16:creationId xmlns:a16="http://schemas.microsoft.com/office/drawing/2014/main" id="{57772DCA-C149-3F7B-8044-C9A2FBAB724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066353" y="5148482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20118169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>
                <a:solidFill>
                  <a:schemeClr val="accent6"/>
                </a:solidFill>
              </a:defRPr>
            </a:lvl1pPr>
            <a:lvl2pPr>
              <a:defRPr sz="1400">
                <a:solidFill>
                  <a:schemeClr val="accent6"/>
                </a:solidFill>
              </a:defRPr>
            </a:lvl2pPr>
            <a:lvl3pPr>
              <a:defRPr sz="1400">
                <a:solidFill>
                  <a:schemeClr val="accent6"/>
                </a:solidFill>
              </a:defRPr>
            </a:lvl3pPr>
            <a:lvl4pPr>
              <a:defRPr sz="1400">
                <a:solidFill>
                  <a:schemeClr val="accent6"/>
                </a:solidFill>
              </a:defRPr>
            </a:lvl4pPr>
            <a:lvl5pPr>
              <a:defRPr sz="14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6716669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AAFACA34-FE1D-2ACF-61E5-18B16AE1380D}"/>
              </a:ext>
            </a:extLst>
          </p:cNvPr>
          <p:cNvSpPr>
            <a:spLocks/>
          </p:cNvSpPr>
          <p:nvPr userDrawn="1"/>
        </p:nvSpPr>
        <p:spPr>
          <a:xfrm>
            <a:off x="6509982" y="-2408"/>
            <a:ext cx="5682018" cy="631492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accent6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accent6"/>
                </a:solidFill>
              </a:defRPr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664409" y="1020186"/>
            <a:ext cx="4009431" cy="754633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2637E674-2659-E08F-FE30-5A768B8AA1F4}"/>
              </a:ext>
            </a:extLst>
          </p:cNvPr>
          <p:cNvSpPr/>
          <p:nvPr userDrawn="1"/>
        </p:nvSpPr>
        <p:spPr>
          <a:xfrm>
            <a:off x="3272706" y="2596136"/>
            <a:ext cx="3237276" cy="371637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accent6"/>
              </a:solidFill>
            </a:endParaRPr>
          </a:p>
        </p:txBody>
      </p:sp>
      <p:sp>
        <p:nvSpPr>
          <p:cNvPr id="32" name="Symbol zastępczy obrazu 13">
            <a:extLst>
              <a:ext uri="{FF2B5EF4-FFF2-40B4-BE49-F238E27FC236}">
                <a16:creationId xmlns:a16="http://schemas.microsoft.com/office/drawing/2014/main" id="{7E2EE24B-ADAB-C363-EBCA-8106070885A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649342" y="3241278"/>
            <a:ext cx="613178" cy="613178"/>
          </a:xfrm>
        </p:spPr>
        <p:txBody>
          <a:bodyPr/>
          <a:lstStyle>
            <a:lvl1pPr algn="l"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obrazu 13">
            <a:extLst>
              <a:ext uri="{FF2B5EF4-FFF2-40B4-BE49-F238E27FC236}">
                <a16:creationId xmlns:a16="http://schemas.microsoft.com/office/drawing/2014/main" id="{624FABCA-D5E6-CDB6-61E6-C93DB787F4B6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834512" y="1020815"/>
            <a:ext cx="613178" cy="754003"/>
          </a:xfr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37" name="Symbol zastępczy obrazu 13">
            <a:extLst>
              <a:ext uri="{FF2B5EF4-FFF2-40B4-BE49-F238E27FC236}">
                <a16:creationId xmlns:a16="http://schemas.microsoft.com/office/drawing/2014/main" id="{A8F4F93C-FAC6-9C07-BBB6-AAE31C56167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08302" y="3241278"/>
            <a:ext cx="613178" cy="613178"/>
          </a:xfrm>
        </p:spPr>
        <p:txBody>
          <a:bodyPr/>
          <a:lstStyle>
            <a:lvl1pPr algn="l"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45" name="Symbol zastępczy tekstu 6">
            <a:extLst>
              <a:ext uri="{FF2B5EF4-FFF2-40B4-BE49-F238E27FC236}">
                <a16:creationId xmlns:a16="http://schemas.microsoft.com/office/drawing/2014/main" id="{3A0DC3F7-D26B-39C0-3841-98C0D9126E6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993849" y="4364241"/>
            <a:ext cx="1875831" cy="1456437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8" name="Symbol zastępczy tekstu 6">
            <a:extLst>
              <a:ext uri="{FF2B5EF4-FFF2-40B4-BE49-F238E27FC236}">
                <a16:creationId xmlns:a16="http://schemas.microsoft.com/office/drawing/2014/main" id="{60F11CD4-C98D-2F57-3A5F-B05A2F3E4D0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716729" y="4364241"/>
            <a:ext cx="1875831" cy="1456437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8" name="Symbol zastępczy tekstu 4">
            <a:extLst>
              <a:ext uri="{FF2B5EF4-FFF2-40B4-BE49-F238E27FC236}">
                <a16:creationId xmlns:a16="http://schemas.microsoft.com/office/drawing/2014/main" id="{CC05D620-B8CA-CD1B-887C-104CE68ABE2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710092" y="3522301"/>
            <a:ext cx="1403350" cy="771525"/>
          </a:xfrm>
        </p:spPr>
        <p:txBody>
          <a:bodyPr anchor="ctr">
            <a:normAutofit/>
          </a:bodyPr>
          <a:lstStyle>
            <a:lvl1pPr>
              <a:defRPr sz="4000" b="1">
                <a:solidFill>
                  <a:schemeClr val="accent6"/>
                </a:solidFill>
                <a:latin typeface=""/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/>
              <a:t>50%</a:t>
            </a:r>
          </a:p>
        </p:txBody>
      </p:sp>
      <p:sp>
        <p:nvSpPr>
          <p:cNvPr id="9" name="Symbol zastępczy tekstu 4">
            <a:extLst>
              <a:ext uri="{FF2B5EF4-FFF2-40B4-BE49-F238E27FC236}">
                <a16:creationId xmlns:a16="http://schemas.microsoft.com/office/drawing/2014/main" id="{B36B41D5-5EDD-C264-D335-23BC0A46C76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82091" y="3522301"/>
            <a:ext cx="1403350" cy="771525"/>
          </a:xfrm>
        </p:spPr>
        <p:txBody>
          <a:bodyPr anchor="ctr">
            <a:normAutofit/>
          </a:bodyPr>
          <a:lstStyle>
            <a:lvl1pPr>
              <a:defRPr sz="4000" b="1">
                <a:solidFill>
                  <a:schemeClr val="accent6"/>
                </a:solidFill>
                <a:latin typeface=""/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/>
              <a:t>50%</a:t>
            </a: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2DB24B1B-B75B-2CB0-003C-C861E0C162A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649342" y="4090589"/>
            <a:ext cx="2278062" cy="260350"/>
          </a:xfrm>
        </p:spPr>
        <p:txBody>
          <a:bodyPr>
            <a:noAutofit/>
          </a:bodyPr>
          <a:lstStyle>
            <a:lvl1pPr algn="l">
              <a:defRPr sz="1200" b="1">
                <a:solidFill>
                  <a:schemeClr val="bg1"/>
                </a:solidFill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11" name="Symbol zastępczy tekstu 7">
            <a:extLst>
              <a:ext uri="{FF2B5EF4-FFF2-40B4-BE49-F238E27FC236}">
                <a16:creationId xmlns:a16="http://schemas.microsoft.com/office/drawing/2014/main" id="{59093ED6-FA21-AA52-86AC-404D5D92138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649342" y="4473360"/>
            <a:ext cx="2278062" cy="942801"/>
          </a:xfrm>
        </p:spPr>
        <p:txBody>
          <a:bodyPr>
            <a:noAutofit/>
          </a:bodyPr>
          <a:lstStyle>
            <a:lvl1pPr algn="l">
              <a:defRPr sz="1100" b="0">
                <a:solidFill>
                  <a:schemeClr val="bg1"/>
                </a:solidFill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A79A31C4-F696-1C26-05B2-9F1E44C6DEB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95204" y="4090589"/>
            <a:ext cx="2278062" cy="260350"/>
          </a:xfrm>
        </p:spPr>
        <p:txBody>
          <a:bodyPr>
            <a:noAutofit/>
          </a:bodyPr>
          <a:lstStyle>
            <a:lvl1pPr algn="l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124F007E-EFAA-5482-90C2-81DBCE2F5EE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95204" y="4473360"/>
            <a:ext cx="2278062" cy="942801"/>
          </a:xfrm>
        </p:spPr>
        <p:txBody>
          <a:bodyPr>
            <a:noAutofit/>
          </a:bodyPr>
          <a:lstStyle>
            <a:lvl1pPr algn="l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42714354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accent6"/>
                </a:solidFill>
              </a:defRPr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7613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067160" y="1002725"/>
            <a:ext cx="4009431" cy="754633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2637E674-2659-E08F-FE30-5A768B8AA1F4}"/>
              </a:ext>
            </a:extLst>
          </p:cNvPr>
          <p:cNvSpPr/>
          <p:nvPr userDrawn="1"/>
        </p:nvSpPr>
        <p:spPr>
          <a:xfrm>
            <a:off x="401994" y="2607287"/>
            <a:ext cx="3237276" cy="36929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32" name="Symbol zastępczy obrazu 13">
            <a:extLst>
              <a:ext uri="{FF2B5EF4-FFF2-40B4-BE49-F238E27FC236}">
                <a16:creationId xmlns:a16="http://schemas.microsoft.com/office/drawing/2014/main" id="{7E2EE24B-ADAB-C363-EBCA-8106070885A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78630" y="3252429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3AE88B31-4F86-8F08-53CA-CDC424A85CE5}"/>
              </a:ext>
            </a:extLst>
          </p:cNvPr>
          <p:cNvSpPr/>
          <p:nvPr userDrawn="1"/>
        </p:nvSpPr>
        <p:spPr>
          <a:xfrm>
            <a:off x="7067160" y="2607287"/>
            <a:ext cx="5195960" cy="36929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8" name="Symbol zastępczy obrazu 13">
            <a:extLst>
              <a:ext uri="{FF2B5EF4-FFF2-40B4-BE49-F238E27FC236}">
                <a16:creationId xmlns:a16="http://schemas.microsoft.com/office/drawing/2014/main" id="{36FC287A-8725-0C9F-9E86-5BA7FB70FEB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443796" y="4023599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11" name="Symbol zastępczy obrazu 13">
            <a:extLst>
              <a:ext uri="{FF2B5EF4-FFF2-40B4-BE49-F238E27FC236}">
                <a16:creationId xmlns:a16="http://schemas.microsoft.com/office/drawing/2014/main" id="{6A2560A3-3906-B504-CA1D-D25799CDEBCA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443796" y="4978639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16" name="Symbol zastępczy obrazu 14">
            <a:extLst>
              <a:ext uri="{FF2B5EF4-FFF2-40B4-BE49-F238E27FC236}">
                <a16:creationId xmlns:a16="http://schemas.microsoft.com/office/drawing/2014/main" id="{69CD3DF8-09A6-E969-595D-F6878BF68E0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733800" y="2606714"/>
            <a:ext cx="3238500" cy="3694112"/>
          </a:xfrm>
        </p:spPr>
        <p:txBody>
          <a:bodyPr/>
          <a:lstStyle/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92F0E297-A577-757E-A73C-9104859A9C48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77875" y="4079914"/>
            <a:ext cx="2670175" cy="2020887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tekstu 3">
            <a:extLst>
              <a:ext uri="{FF2B5EF4-FFF2-40B4-BE49-F238E27FC236}">
                <a16:creationId xmlns:a16="http://schemas.microsoft.com/office/drawing/2014/main" id="{A720459A-E803-C6C7-A4A9-D76399B638F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241930" y="4020519"/>
            <a:ext cx="3548076" cy="613178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tekstu 3">
            <a:extLst>
              <a:ext uri="{FF2B5EF4-FFF2-40B4-BE49-F238E27FC236}">
                <a16:creationId xmlns:a16="http://schemas.microsoft.com/office/drawing/2014/main" id="{91719E3F-6C9A-02C4-565B-6BE7B0C9EABE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8241930" y="4984538"/>
            <a:ext cx="3548076" cy="613178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5" name="Symbol zastępczy tekstu 3">
            <a:extLst>
              <a:ext uri="{FF2B5EF4-FFF2-40B4-BE49-F238E27FC236}">
                <a16:creationId xmlns:a16="http://schemas.microsoft.com/office/drawing/2014/main" id="{F0F58CA1-6779-91B1-C932-E71CAF533D5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443796" y="3227551"/>
            <a:ext cx="4346210" cy="613178"/>
          </a:xfrm>
        </p:spPr>
        <p:txBody>
          <a:bodyPr anchor="ctr">
            <a:normAutofit/>
          </a:bodyPr>
          <a:lstStyle>
            <a:lvl1pPr>
              <a:defRPr sz="1100" b="1">
                <a:latin typeface=""/>
              </a:defRPr>
            </a:lvl1pPr>
            <a:lvl2pPr>
              <a:defRPr sz="1100" b="1">
                <a:latin typeface=""/>
              </a:defRPr>
            </a:lvl2pPr>
            <a:lvl3pPr>
              <a:defRPr sz="1100" b="1">
                <a:latin typeface=""/>
              </a:defRPr>
            </a:lvl3pPr>
            <a:lvl4pPr>
              <a:defRPr sz="1100" b="1">
                <a:latin typeface=""/>
              </a:defRPr>
            </a:lvl4pPr>
            <a:lvl5pPr>
              <a:defRPr sz="1100" b="1">
                <a:latin typeface=""/>
              </a:defRPr>
            </a:lvl5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3" name="Symbol zastępczy tekstu 3">
            <a:extLst>
              <a:ext uri="{FF2B5EF4-FFF2-40B4-BE49-F238E27FC236}">
                <a16:creationId xmlns:a16="http://schemas.microsoft.com/office/drawing/2014/main" id="{5794A4B6-1547-1CB5-672D-210B05E0A9E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513265" y="3264422"/>
            <a:ext cx="1934785" cy="613178"/>
          </a:xfrm>
        </p:spPr>
        <p:txBody>
          <a:bodyPr anchor="ctr">
            <a:normAutofit/>
          </a:bodyPr>
          <a:lstStyle>
            <a:lvl1pPr>
              <a:defRPr sz="1100" b="1">
                <a:latin typeface=""/>
              </a:defRPr>
            </a:lvl1pPr>
            <a:lvl2pPr>
              <a:defRPr sz="1100" b="1">
                <a:latin typeface=""/>
              </a:defRPr>
            </a:lvl2pPr>
            <a:lvl3pPr>
              <a:defRPr sz="1100" b="1">
                <a:latin typeface=""/>
              </a:defRPr>
            </a:lvl3pPr>
            <a:lvl4pPr>
              <a:defRPr sz="1100" b="1">
                <a:latin typeface=""/>
              </a:defRPr>
            </a:lvl4pPr>
            <a:lvl5pPr>
              <a:defRPr sz="1100" b="1">
                <a:latin typeface=""/>
              </a:defRPr>
            </a:lvl5pPr>
          </a:lstStyle>
          <a:p>
            <a:pPr lvl="0"/>
            <a:r>
              <a:rPr lang="pl-PL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25290132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wal 2">
            <a:extLst>
              <a:ext uri="{FF2B5EF4-FFF2-40B4-BE49-F238E27FC236}">
                <a16:creationId xmlns:a16="http://schemas.microsoft.com/office/drawing/2014/main" id="{58ACE6CB-672B-8C27-7F04-25ADDED7A10B}"/>
              </a:ext>
            </a:extLst>
          </p:cNvPr>
          <p:cNvSpPr/>
          <p:nvPr userDrawn="1"/>
        </p:nvSpPr>
        <p:spPr>
          <a:xfrm>
            <a:off x="1134317" y="2209060"/>
            <a:ext cx="945732" cy="94573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7840" y="560577"/>
            <a:ext cx="10683442" cy="566928"/>
          </a:xfrm>
        </p:spPr>
        <p:txBody>
          <a:bodyPr anchor="t" anchorCtr="0">
            <a:noAutofit/>
          </a:bodyPr>
          <a:lstStyle>
            <a:lvl1pPr algn="ctr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37" name="Symbol zastępczy obrazu 13">
            <a:extLst>
              <a:ext uri="{FF2B5EF4-FFF2-40B4-BE49-F238E27FC236}">
                <a16:creationId xmlns:a16="http://schemas.microsoft.com/office/drawing/2014/main" id="{A8F4F93C-FAC6-9C07-BBB6-AAE31C56167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304912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772C17A8-0869-A5C0-1CAA-72F02B3D2178}"/>
              </a:ext>
            </a:extLst>
          </p:cNvPr>
          <p:cNvCxnSpPr/>
          <p:nvPr userDrawn="1"/>
        </p:nvCxnSpPr>
        <p:spPr>
          <a:xfrm>
            <a:off x="6106159" y="1941531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BFAEDB13-A947-34F2-82BB-140575F59651}"/>
              </a:ext>
            </a:extLst>
          </p:cNvPr>
          <p:cNvCxnSpPr/>
          <p:nvPr userDrawn="1"/>
        </p:nvCxnSpPr>
        <p:spPr>
          <a:xfrm>
            <a:off x="9103360" y="1941531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78605605-8047-AC70-83EA-A13EA9074B5D}"/>
              </a:ext>
            </a:extLst>
          </p:cNvPr>
          <p:cNvCxnSpPr/>
          <p:nvPr userDrawn="1"/>
        </p:nvCxnSpPr>
        <p:spPr>
          <a:xfrm>
            <a:off x="3068320" y="1941531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Owal 16">
            <a:extLst>
              <a:ext uri="{FF2B5EF4-FFF2-40B4-BE49-F238E27FC236}">
                <a16:creationId xmlns:a16="http://schemas.microsoft.com/office/drawing/2014/main" id="{BE221EDB-6F96-2E71-6088-AEA0A78D63A4}"/>
              </a:ext>
            </a:extLst>
          </p:cNvPr>
          <p:cNvSpPr/>
          <p:nvPr userDrawn="1"/>
        </p:nvSpPr>
        <p:spPr>
          <a:xfrm>
            <a:off x="4182317" y="2219637"/>
            <a:ext cx="945732" cy="94573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Symbol zastępczy obrazu 13">
            <a:extLst>
              <a:ext uri="{FF2B5EF4-FFF2-40B4-BE49-F238E27FC236}">
                <a16:creationId xmlns:a16="http://schemas.microsoft.com/office/drawing/2014/main" id="{36EF6539-91EB-6964-C413-5F30B7D68EA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348594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22" name="Owal 21">
            <a:extLst>
              <a:ext uri="{FF2B5EF4-FFF2-40B4-BE49-F238E27FC236}">
                <a16:creationId xmlns:a16="http://schemas.microsoft.com/office/drawing/2014/main" id="{5CC61AC8-0FFD-91DC-D6CE-44A947F30895}"/>
              </a:ext>
            </a:extLst>
          </p:cNvPr>
          <p:cNvSpPr/>
          <p:nvPr userDrawn="1"/>
        </p:nvSpPr>
        <p:spPr>
          <a:xfrm>
            <a:off x="7187849" y="2219637"/>
            <a:ext cx="945732" cy="94573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" name="Symbol zastępczy obrazu 13">
            <a:extLst>
              <a:ext uri="{FF2B5EF4-FFF2-40B4-BE49-F238E27FC236}">
                <a16:creationId xmlns:a16="http://schemas.microsoft.com/office/drawing/2014/main" id="{071782C8-C3B3-E5A9-5F35-32CCFE5A42CC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357993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27" name="Owal 26">
            <a:extLst>
              <a:ext uri="{FF2B5EF4-FFF2-40B4-BE49-F238E27FC236}">
                <a16:creationId xmlns:a16="http://schemas.microsoft.com/office/drawing/2014/main" id="{57AA5BFA-87BA-072F-F190-465B6B19EF3B}"/>
              </a:ext>
            </a:extLst>
          </p:cNvPr>
          <p:cNvSpPr/>
          <p:nvPr userDrawn="1"/>
        </p:nvSpPr>
        <p:spPr>
          <a:xfrm>
            <a:off x="10235550" y="2219637"/>
            <a:ext cx="945732" cy="945732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8" name="Symbol zastępczy obrazu 13">
            <a:extLst>
              <a:ext uri="{FF2B5EF4-FFF2-40B4-BE49-F238E27FC236}">
                <a16:creationId xmlns:a16="http://schemas.microsoft.com/office/drawing/2014/main" id="{7FE04913-4F88-3A91-C15D-4673D16EFED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0416303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7C3BCAF8-C0C6-DB89-6E82-F39DF010314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72470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7" name="Symbol zastępczy tekstu 7">
            <a:extLst>
              <a:ext uri="{FF2B5EF4-FFF2-40B4-BE49-F238E27FC236}">
                <a16:creationId xmlns:a16="http://schemas.microsoft.com/office/drawing/2014/main" id="{57A5522F-0521-7B08-8237-0A7EB9BBB71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64207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/>
              <a:t>opis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04EB4BAD-90FF-3E01-0CAD-381F2162537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72470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/>
              <a:t>25%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FD01B803-FDC6-CBE7-7379-C8DC559B85DB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524484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31" name="Symbol zastępczy tekstu 7">
            <a:extLst>
              <a:ext uri="{FF2B5EF4-FFF2-40B4-BE49-F238E27FC236}">
                <a16:creationId xmlns:a16="http://schemas.microsoft.com/office/drawing/2014/main" id="{DCCA319E-264D-438B-3DFA-247F6694C4E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516221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/>
              <a:t>opis</a:t>
            </a:r>
          </a:p>
        </p:txBody>
      </p:sp>
      <p:sp>
        <p:nvSpPr>
          <p:cNvPr id="32" name="Symbol zastępczy tekstu 7">
            <a:extLst>
              <a:ext uri="{FF2B5EF4-FFF2-40B4-BE49-F238E27FC236}">
                <a16:creationId xmlns:a16="http://schemas.microsoft.com/office/drawing/2014/main" id="{BE262B79-2F4A-DD60-011A-321943B4D2E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524484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/>
              <a:t>25%</a:t>
            </a:r>
          </a:p>
        </p:txBody>
      </p:sp>
      <p:sp>
        <p:nvSpPr>
          <p:cNvPr id="44" name="Symbol zastępczy tekstu 7">
            <a:extLst>
              <a:ext uri="{FF2B5EF4-FFF2-40B4-BE49-F238E27FC236}">
                <a16:creationId xmlns:a16="http://schemas.microsoft.com/office/drawing/2014/main" id="{A2D3D7AB-2193-B76A-D0DF-20423508FB5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521684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4DC31189-20B5-1BA9-F176-A44A36738D9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513421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/>
              <a:t>opis</a:t>
            </a:r>
          </a:p>
        </p:txBody>
      </p:sp>
      <p:sp>
        <p:nvSpPr>
          <p:cNvPr id="46" name="Symbol zastępczy tekstu 7">
            <a:extLst>
              <a:ext uri="{FF2B5EF4-FFF2-40B4-BE49-F238E27FC236}">
                <a16:creationId xmlns:a16="http://schemas.microsoft.com/office/drawing/2014/main" id="{AE495B87-198A-8D2D-2D15-C591F8FF182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521684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/>
              <a:t>25%</a:t>
            </a:r>
          </a:p>
        </p:txBody>
      </p:sp>
      <p:sp>
        <p:nvSpPr>
          <p:cNvPr id="47" name="Symbol zastępczy tekstu 7">
            <a:extLst>
              <a:ext uri="{FF2B5EF4-FFF2-40B4-BE49-F238E27FC236}">
                <a16:creationId xmlns:a16="http://schemas.microsoft.com/office/drawing/2014/main" id="{F92A351F-4B62-AE68-7D98-813B641613A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583861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48" name="Symbol zastępczy tekstu 7">
            <a:extLst>
              <a:ext uri="{FF2B5EF4-FFF2-40B4-BE49-F238E27FC236}">
                <a16:creationId xmlns:a16="http://schemas.microsoft.com/office/drawing/2014/main" id="{94379597-84E7-CEB6-89B6-5F8F71941717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9575598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/>
              <a:t>opis</a:t>
            </a:r>
          </a:p>
        </p:txBody>
      </p:sp>
      <p:sp>
        <p:nvSpPr>
          <p:cNvPr id="49" name="Symbol zastępczy tekstu 7">
            <a:extLst>
              <a:ext uri="{FF2B5EF4-FFF2-40B4-BE49-F238E27FC236}">
                <a16:creationId xmlns:a16="http://schemas.microsoft.com/office/drawing/2014/main" id="{4A3D4B51-FD9D-E641-DBB8-8C9A8822DD6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583861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/>
              <a:t>25%</a:t>
            </a:r>
          </a:p>
        </p:txBody>
      </p:sp>
      <p:sp>
        <p:nvSpPr>
          <p:cNvPr id="50" name="Title 1">
            <a:extLst>
              <a:ext uri="{FF2B5EF4-FFF2-40B4-BE49-F238E27FC236}">
                <a16:creationId xmlns:a16="http://schemas.microsoft.com/office/drawing/2014/main" id="{27183ED5-C246-D154-DD98-C2575DF98135}"/>
              </a:ext>
            </a:extLst>
          </p:cNvPr>
          <p:cNvSpPr txBox="1">
            <a:spLocks/>
          </p:cNvSpPr>
          <p:nvPr userDrawn="1"/>
        </p:nvSpPr>
        <p:spPr>
          <a:xfrm>
            <a:off x="497840" y="1267102"/>
            <a:ext cx="11196320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400" b="0" err="1">
                <a:solidFill>
                  <a:schemeClr val="accent6"/>
                </a:solidFill>
              </a:rPr>
              <a:t>Podtytuł</a:t>
            </a:r>
            <a:endParaRPr lang="en-US" sz="2400" b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66414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7840" y="560577"/>
            <a:ext cx="10533017" cy="566928"/>
          </a:xfrm>
        </p:spPr>
        <p:txBody>
          <a:bodyPr anchor="t" anchorCtr="0">
            <a:noAutofit/>
          </a:bodyPr>
          <a:lstStyle>
            <a:lvl1pPr algn="ctr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0595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F91B21-3700-DBB9-F143-F267C22425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6609" y="570180"/>
            <a:ext cx="10042777" cy="998967"/>
          </a:xfrm>
        </p:spPr>
        <p:txBody>
          <a:bodyPr/>
          <a:lstStyle>
            <a:lvl1pPr algn="ctr">
              <a:defRPr>
                <a:solidFill>
                  <a:schemeClr val="accent5"/>
                </a:solidFill>
              </a:defRPr>
            </a:lvl1pPr>
          </a:lstStyle>
          <a:p>
            <a:r>
              <a:rPr lang="pl-PL"/>
              <a:t>Informacja o kolorach</a:t>
            </a: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52A17244-3C85-28F6-E87A-4A385AE5FC39}"/>
              </a:ext>
            </a:extLst>
          </p:cNvPr>
          <p:cNvSpPr txBox="1">
            <a:spLocks/>
          </p:cNvSpPr>
          <p:nvPr userDrawn="1"/>
        </p:nvSpPr>
        <p:spPr>
          <a:xfrm>
            <a:off x="816609" y="1870170"/>
            <a:ext cx="10447125" cy="2860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pl-PL" sz="1200" b="0" cap="none">
                <a:solidFill>
                  <a:schemeClr val="accent6"/>
                </a:solidFill>
              </a:rPr>
              <a:t>Wersja koloru zielonego używana w prezentacji </a:t>
            </a:r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FF5CACB1-AD64-C94D-B52D-B152DA6F96C3}"/>
              </a:ext>
            </a:extLst>
          </p:cNvPr>
          <p:cNvSpPr txBox="1">
            <a:spLocks/>
          </p:cNvSpPr>
          <p:nvPr userDrawn="1"/>
        </p:nvSpPr>
        <p:spPr>
          <a:xfrm>
            <a:off x="5781789" y="2281140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83/23/80/8</a:t>
            </a:r>
          </a:p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32/133/82</a:t>
            </a:r>
          </a:p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208552</a:t>
            </a:r>
          </a:p>
        </p:txBody>
      </p:sp>
      <p:sp>
        <p:nvSpPr>
          <p:cNvPr id="8" name="Owal 7">
            <a:extLst>
              <a:ext uri="{FF2B5EF4-FFF2-40B4-BE49-F238E27FC236}">
                <a16:creationId xmlns:a16="http://schemas.microsoft.com/office/drawing/2014/main" id="{BC1146FE-07AE-3438-1B6C-B2A58247ED85}"/>
              </a:ext>
            </a:extLst>
          </p:cNvPr>
          <p:cNvSpPr/>
          <p:nvPr userDrawn="1"/>
        </p:nvSpPr>
        <p:spPr>
          <a:xfrm>
            <a:off x="4822174" y="2281140"/>
            <a:ext cx="784952" cy="784952"/>
          </a:xfrm>
          <a:prstGeom prst="ellipse">
            <a:avLst/>
          </a:prstGeom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F160066F-2FD0-00C3-92D4-2B5088DB33C9}"/>
              </a:ext>
            </a:extLst>
          </p:cNvPr>
          <p:cNvSpPr txBox="1">
            <a:spLocks/>
          </p:cNvSpPr>
          <p:nvPr userDrawn="1"/>
        </p:nvSpPr>
        <p:spPr>
          <a:xfrm>
            <a:off x="816609" y="3309878"/>
            <a:ext cx="10447125" cy="2860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pl-PL" sz="1200" b="0" cap="none">
                <a:solidFill>
                  <a:schemeClr val="accent6"/>
                </a:solidFill>
              </a:rPr>
              <a:t>Kolory dodatkowe</a:t>
            </a:r>
          </a:p>
        </p:txBody>
      </p:sp>
      <p:sp>
        <p:nvSpPr>
          <p:cNvPr id="10" name="Tytuł 1">
            <a:extLst>
              <a:ext uri="{FF2B5EF4-FFF2-40B4-BE49-F238E27FC236}">
                <a16:creationId xmlns:a16="http://schemas.microsoft.com/office/drawing/2014/main" id="{74BFE574-1794-920C-DF62-FAF78190EBA3}"/>
              </a:ext>
            </a:extLst>
          </p:cNvPr>
          <p:cNvSpPr txBox="1">
            <a:spLocks/>
          </p:cNvSpPr>
          <p:nvPr userDrawn="1"/>
        </p:nvSpPr>
        <p:spPr>
          <a:xfrm>
            <a:off x="1776224" y="4020941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69/0/60/0</a:t>
            </a:r>
          </a:p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60/189/134</a:t>
            </a:r>
          </a:p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3cbd86</a:t>
            </a:r>
          </a:p>
        </p:txBody>
      </p:sp>
      <p:sp>
        <p:nvSpPr>
          <p:cNvPr id="11" name="Owal 10">
            <a:extLst>
              <a:ext uri="{FF2B5EF4-FFF2-40B4-BE49-F238E27FC236}">
                <a16:creationId xmlns:a16="http://schemas.microsoft.com/office/drawing/2014/main" id="{D9622C0B-536A-3958-A1AA-9FF894D663B3}"/>
              </a:ext>
            </a:extLst>
          </p:cNvPr>
          <p:cNvSpPr/>
          <p:nvPr userDrawn="1"/>
        </p:nvSpPr>
        <p:spPr>
          <a:xfrm>
            <a:off x="816609" y="4020941"/>
            <a:ext cx="784952" cy="78495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Tytuł 1">
            <a:extLst>
              <a:ext uri="{FF2B5EF4-FFF2-40B4-BE49-F238E27FC236}">
                <a16:creationId xmlns:a16="http://schemas.microsoft.com/office/drawing/2014/main" id="{F1370B7F-B6E7-39C0-9D59-317631857DAB}"/>
              </a:ext>
            </a:extLst>
          </p:cNvPr>
          <p:cNvSpPr txBox="1">
            <a:spLocks/>
          </p:cNvSpPr>
          <p:nvPr userDrawn="1"/>
        </p:nvSpPr>
        <p:spPr>
          <a:xfrm>
            <a:off x="5732043" y="4020941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77/24/6/0</a:t>
            </a:r>
          </a:p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0/153/204</a:t>
            </a:r>
          </a:p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0099cc</a:t>
            </a:r>
          </a:p>
        </p:txBody>
      </p:sp>
      <p:sp>
        <p:nvSpPr>
          <p:cNvPr id="13" name="Owal 12">
            <a:extLst>
              <a:ext uri="{FF2B5EF4-FFF2-40B4-BE49-F238E27FC236}">
                <a16:creationId xmlns:a16="http://schemas.microsoft.com/office/drawing/2014/main" id="{9504BBBB-AB9A-7D5B-58B9-58D468CA37B1}"/>
              </a:ext>
            </a:extLst>
          </p:cNvPr>
          <p:cNvSpPr/>
          <p:nvPr userDrawn="1"/>
        </p:nvSpPr>
        <p:spPr>
          <a:xfrm>
            <a:off x="4772428" y="4020941"/>
            <a:ext cx="784952" cy="78495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Tytuł 1">
            <a:extLst>
              <a:ext uri="{FF2B5EF4-FFF2-40B4-BE49-F238E27FC236}">
                <a16:creationId xmlns:a16="http://schemas.microsoft.com/office/drawing/2014/main" id="{3523D962-0C76-40A0-3D0C-5A3F591D2EB3}"/>
              </a:ext>
            </a:extLst>
          </p:cNvPr>
          <p:cNvSpPr txBox="1">
            <a:spLocks/>
          </p:cNvSpPr>
          <p:nvPr userDrawn="1"/>
        </p:nvSpPr>
        <p:spPr>
          <a:xfrm>
            <a:off x="9687863" y="4020941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77/0/100/0</a:t>
            </a:r>
          </a:p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45/179/74</a:t>
            </a:r>
          </a:p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2db34a</a:t>
            </a:r>
          </a:p>
        </p:txBody>
      </p:sp>
      <p:sp>
        <p:nvSpPr>
          <p:cNvPr id="15" name="Owal 14">
            <a:extLst>
              <a:ext uri="{FF2B5EF4-FFF2-40B4-BE49-F238E27FC236}">
                <a16:creationId xmlns:a16="http://schemas.microsoft.com/office/drawing/2014/main" id="{DC5B886A-801A-BBA3-A16B-FFCCC0F845FE}"/>
              </a:ext>
            </a:extLst>
          </p:cNvPr>
          <p:cNvSpPr/>
          <p:nvPr userDrawn="1"/>
        </p:nvSpPr>
        <p:spPr>
          <a:xfrm>
            <a:off x="8728248" y="4020941"/>
            <a:ext cx="784952" cy="78495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Tytuł 1">
            <a:extLst>
              <a:ext uri="{FF2B5EF4-FFF2-40B4-BE49-F238E27FC236}">
                <a16:creationId xmlns:a16="http://schemas.microsoft.com/office/drawing/2014/main" id="{E2DCBC05-505C-795D-AFEF-18AD71F38067}"/>
              </a:ext>
            </a:extLst>
          </p:cNvPr>
          <p:cNvSpPr txBox="1">
            <a:spLocks/>
          </p:cNvSpPr>
          <p:nvPr userDrawn="1"/>
        </p:nvSpPr>
        <p:spPr>
          <a:xfrm>
            <a:off x="1776224" y="5230910"/>
            <a:ext cx="1771207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100/72/35/24</a:t>
            </a:r>
          </a:p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0/64/102</a:t>
            </a:r>
          </a:p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004066</a:t>
            </a:r>
          </a:p>
        </p:txBody>
      </p:sp>
      <p:sp>
        <p:nvSpPr>
          <p:cNvPr id="19" name="Owal 18">
            <a:extLst>
              <a:ext uri="{FF2B5EF4-FFF2-40B4-BE49-F238E27FC236}">
                <a16:creationId xmlns:a16="http://schemas.microsoft.com/office/drawing/2014/main" id="{D3F3EC39-6DBB-ED04-F16D-E1ED50829B70}"/>
              </a:ext>
            </a:extLst>
          </p:cNvPr>
          <p:cNvSpPr/>
          <p:nvPr userDrawn="1"/>
        </p:nvSpPr>
        <p:spPr>
          <a:xfrm>
            <a:off x="816609" y="5230910"/>
            <a:ext cx="784952" cy="78495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Tytuł 1">
            <a:extLst>
              <a:ext uri="{FF2B5EF4-FFF2-40B4-BE49-F238E27FC236}">
                <a16:creationId xmlns:a16="http://schemas.microsoft.com/office/drawing/2014/main" id="{53F5DDA9-15CA-2FF0-7C65-F99EDA0CE3CA}"/>
              </a:ext>
            </a:extLst>
          </p:cNvPr>
          <p:cNvSpPr txBox="1">
            <a:spLocks/>
          </p:cNvSpPr>
          <p:nvPr userDrawn="1"/>
        </p:nvSpPr>
        <p:spPr>
          <a:xfrm>
            <a:off x="5732043" y="5230910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78/14/38/0</a:t>
            </a:r>
          </a:p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0/153/153</a:t>
            </a:r>
          </a:p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009999</a:t>
            </a:r>
          </a:p>
        </p:txBody>
      </p:sp>
      <p:sp>
        <p:nvSpPr>
          <p:cNvPr id="21" name="Owal 20">
            <a:extLst>
              <a:ext uri="{FF2B5EF4-FFF2-40B4-BE49-F238E27FC236}">
                <a16:creationId xmlns:a16="http://schemas.microsoft.com/office/drawing/2014/main" id="{AB2317DE-28F9-82E7-37EE-24F5C7083718}"/>
              </a:ext>
            </a:extLst>
          </p:cNvPr>
          <p:cNvSpPr/>
          <p:nvPr userDrawn="1"/>
        </p:nvSpPr>
        <p:spPr>
          <a:xfrm>
            <a:off x="4772428" y="5230910"/>
            <a:ext cx="784952" cy="78495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Tytuł 1">
            <a:extLst>
              <a:ext uri="{FF2B5EF4-FFF2-40B4-BE49-F238E27FC236}">
                <a16:creationId xmlns:a16="http://schemas.microsoft.com/office/drawing/2014/main" id="{96061CD5-1289-7F74-004C-5974E613EF8E}"/>
              </a:ext>
            </a:extLst>
          </p:cNvPr>
          <p:cNvSpPr txBox="1">
            <a:spLocks/>
          </p:cNvSpPr>
          <p:nvPr userDrawn="1"/>
        </p:nvSpPr>
        <p:spPr>
          <a:xfrm>
            <a:off x="9687863" y="5230910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0/0/0/85</a:t>
            </a:r>
          </a:p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77/77/77</a:t>
            </a:r>
          </a:p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4d4d4d</a:t>
            </a:r>
          </a:p>
        </p:txBody>
      </p:sp>
      <p:sp>
        <p:nvSpPr>
          <p:cNvPr id="23" name="Owal 22">
            <a:extLst>
              <a:ext uri="{FF2B5EF4-FFF2-40B4-BE49-F238E27FC236}">
                <a16:creationId xmlns:a16="http://schemas.microsoft.com/office/drawing/2014/main" id="{C064110D-887E-E4EB-7BBE-1374F4F02FB0}"/>
              </a:ext>
            </a:extLst>
          </p:cNvPr>
          <p:cNvSpPr/>
          <p:nvPr userDrawn="1"/>
        </p:nvSpPr>
        <p:spPr>
          <a:xfrm>
            <a:off x="8728248" y="5230910"/>
            <a:ext cx="784952" cy="78495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941038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981200" y="1318302"/>
            <a:ext cx="8229600" cy="2621154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4039647"/>
            <a:ext cx="7588155" cy="141409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134968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78461" y="1561943"/>
            <a:ext cx="4681728" cy="4569825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13" name="Picture Placeholder 10">
            <a:extLst>
              <a:ext uri="{FF2B5EF4-FFF2-40B4-BE49-F238E27FC236}">
                <a16:creationId xmlns:a16="http://schemas.microsoft.com/office/drawing/2014/main" id="{8DA51E07-C561-85B3-141B-4157C0521FB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5994" cy="6318819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8847022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1196492"/>
            <a:ext cx="4679092" cy="4935272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18CC72A1-690E-5B7F-AD89-A562A2D9BB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6" y="0"/>
            <a:ext cx="6095994" cy="6318819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2863360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image" Target="../media/image1.sv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609" y="826658"/>
            <a:ext cx="10042777" cy="99896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0476" y="5714645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90553" y="5717127"/>
            <a:ext cx="18457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endParaRPr lang="en-US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8F41F8D-5DB5-EF7F-2FD5-67590A17F0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1825625"/>
            <a:ext cx="1004277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2B67D0CA-4E14-9472-DA4D-54BCAD61E22F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9" name="Grafika 8">
            <a:extLst>
              <a:ext uri="{FF2B5EF4-FFF2-40B4-BE49-F238E27FC236}">
                <a16:creationId xmlns:a16="http://schemas.microsoft.com/office/drawing/2014/main" id="{9A023DF2-AA6E-3C82-3349-3C050D0B9A3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0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265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84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  <p:sldLayoutId id="2147483826" r:id="rId12"/>
    <p:sldLayoutId id="2147483782" r:id="rId13"/>
    <p:sldLayoutId id="2147483772" r:id="rId14"/>
    <p:sldLayoutId id="2147483783" r:id="rId15"/>
    <p:sldLayoutId id="2147483784" r:id="rId16"/>
    <p:sldLayoutId id="2147483785" r:id="rId17"/>
    <p:sldLayoutId id="2147483786" r:id="rId18"/>
    <p:sldLayoutId id="2147483787" r:id="rId19"/>
    <p:sldLayoutId id="2147483788" r:id="rId20"/>
    <p:sldLayoutId id="2147483789" r:id="rId21"/>
    <p:sldLayoutId id="2147483790" r:id="rId22"/>
    <p:sldLayoutId id="2147483827" r:id="rId23"/>
    <p:sldLayoutId id="2147483793" r:id="rId24"/>
    <p:sldLayoutId id="2147483794" r:id="rId25"/>
    <p:sldLayoutId id="2147483795" r:id="rId26"/>
    <p:sldLayoutId id="2147483796" r:id="rId27"/>
    <p:sldLayoutId id="2147483797" r:id="rId28"/>
    <p:sldLayoutId id="2147483798" r:id="rId29"/>
    <p:sldLayoutId id="2147483799" r:id="rId30"/>
    <p:sldLayoutId id="2147483800" r:id="rId31"/>
    <p:sldLayoutId id="2147483801" r:id="rId32"/>
    <p:sldLayoutId id="2147483802" r:id="rId33"/>
    <p:sldLayoutId id="2147483803" r:id="rId34"/>
    <p:sldLayoutId id="2147483804" r:id="rId35"/>
    <p:sldLayoutId id="2147483805" r:id="rId36"/>
    <p:sldLayoutId id="2147483806" r:id="rId37"/>
    <p:sldLayoutId id="2147483807" r:id="rId38"/>
    <p:sldLayoutId id="2147483808" r:id="rId39"/>
    <p:sldLayoutId id="2147483809" r:id="rId40"/>
    <p:sldLayoutId id="2147483810" r:id="rId41"/>
    <p:sldLayoutId id="2147483811" r:id="rId42"/>
    <p:sldLayoutId id="2147483812" r:id="rId43"/>
    <p:sldLayoutId id="2147483813" r:id="rId44"/>
    <p:sldLayoutId id="2147483814" r:id="rId45"/>
    <p:sldLayoutId id="2147483815" r:id="rId46"/>
    <p:sldLayoutId id="2147483816" r:id="rId47"/>
    <p:sldLayoutId id="2147483817" r:id="rId48"/>
    <p:sldLayoutId id="2147483830" r:id="rId49"/>
    <p:sldLayoutId id="2147483831" r:id="rId50"/>
    <p:sldLayoutId id="2147483818" r:id="rId51"/>
    <p:sldLayoutId id="2147483819" r:id="rId52"/>
    <p:sldLayoutId id="2147483820" r:id="rId53"/>
    <p:sldLayoutId id="2147483821" r:id="rId54"/>
    <p:sldLayoutId id="2147483822" r:id="rId55"/>
    <p:sldLayoutId id="2147483823" r:id="rId56"/>
    <p:sldLayoutId id="2147483825" r:id="rId57"/>
    <p:sldLayoutId id="2147483824" r:id="rId58"/>
    <p:sldLayoutId id="2147483833" r:id="rId59"/>
    <p:sldLayoutId id="2147483838" r:id="rId60"/>
    <p:sldLayoutId id="2147483835" r:id="rId61"/>
    <p:sldLayoutId id="2147483839" r:id="rId62"/>
    <p:sldLayoutId id="2147483834" r:id="rId63"/>
    <p:sldLayoutId id="2147483840" r:id="rId64"/>
    <p:sldLayoutId id="2147483837" r:id="rId65"/>
    <p:sldLayoutId id="2147483836" r:id="rId66"/>
    <p:sldLayoutId id="2147483841" r:id="rId67"/>
    <p:sldLayoutId id="2147483828" r:id="rId68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 cap="all" spc="50" baseline="0">
          <a:solidFill>
            <a:schemeClr val="bg1"/>
          </a:solidFill>
          <a:latin typeface="+mj-lt"/>
          <a:ea typeface="+mj-ea"/>
          <a:cs typeface="Poppins" pitchFamily="2" charset="77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18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1pPr>
      <a:lvl2pPr marL="2286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6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2pPr>
      <a:lvl3pPr marL="4572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4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3pPr>
      <a:lvl4pPr marL="6858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2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4pPr>
      <a:lvl5pPr marL="9144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1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5" orient="horz" pos="2160">
          <p15:clr>
            <a:srgbClr val="F26B43"/>
          </p15:clr>
        </p15:guide>
        <p15:guide id="6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hyperlink" Target="mailto:promocja@nfosigw.gov.pl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2.xml"/><Relationship Id="rId6" Type="http://schemas.openxmlformats.org/officeDocument/2006/relationships/hyperlink" Target="mailto:departament.funduszy.europejskich@klimat.gov.pl" TargetMode="External"/><Relationship Id="rId5" Type="http://schemas.openxmlformats.org/officeDocument/2006/relationships/hyperlink" Target="mailto:komunikacjafeniks@mfipr.gov.pl" TargetMode="External"/><Relationship Id="rId4" Type="http://schemas.openxmlformats.org/officeDocument/2006/relationships/hyperlink" Target="mailto:regio-poland@ec.europa.eu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Relationship Id="rId4" Type="http://schemas.openxmlformats.org/officeDocument/2006/relationships/hyperlink" Target="https://www.gov.pl/web/nfosigw/wyniki-naboru-fenx1001-iw01-00125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3.xml"/><Relationship Id="rId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2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acebook.com/NarodowyFunduszOchronySrodowiskaiGospodarkiWodnej" TargetMode="External"/><Relationship Id="rId3" Type="http://schemas.openxmlformats.org/officeDocument/2006/relationships/hyperlink" Target="https://www.gov.pl/web/nfosigw/spotkanie-z-wykonawcami-podsumowujace-pierwszy-kwartal-wdrazania-nowej-odslony-programu-czyste-powietrze" TargetMode="External"/><Relationship Id="rId7" Type="http://schemas.openxmlformats.org/officeDocument/2006/relationships/image" Target="../media/image34.sv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x.com/NFOSiGW" TargetMode="External"/><Relationship Id="rId11" Type="http://schemas.openxmlformats.org/officeDocument/2006/relationships/image" Target="../media/image36.svg"/><Relationship Id="rId5" Type="http://schemas.openxmlformats.org/officeDocument/2006/relationships/image" Target="../media/image33.png"/><Relationship Id="rId10" Type="http://schemas.openxmlformats.org/officeDocument/2006/relationships/hyperlink" Target="https://www.linkedin.com/company/18824772/admin/page-posts/published/" TargetMode="External"/><Relationship Id="rId4" Type="http://schemas.openxmlformats.org/officeDocument/2006/relationships/image" Target="../media/image32.jpeg"/><Relationship Id="rId9" Type="http://schemas.openxmlformats.org/officeDocument/2006/relationships/image" Target="../media/image35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EFBEB139-49D2-8D04-86D2-09C06D00D1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7073" y="2920382"/>
            <a:ext cx="6675120" cy="2468880"/>
          </a:xfrm>
        </p:spPr>
        <p:txBody>
          <a:bodyPr anchor="t">
            <a:normAutofit/>
          </a:bodyPr>
          <a:lstStyle/>
          <a:p>
            <a:r>
              <a:rPr lang="pl-PL">
                <a:cs typeface="Poppins"/>
              </a:rPr>
              <a:t>Umowa o dofinansowanie w ramach FENX 2021-2027 </a:t>
            </a:r>
            <a:br>
              <a:rPr lang="pl-PL"/>
            </a:br>
            <a:r>
              <a:rPr lang="pl-PL" sz="3100">
                <a:cs typeface="Poppins"/>
              </a:rPr>
              <a:t>Działanie 09.1 i 10.01</a:t>
            </a:r>
            <a:endParaRPr lang="en-US" sz="3100">
              <a:cs typeface="Poppins"/>
            </a:endParaRPr>
          </a:p>
        </p:txBody>
      </p:sp>
      <p:sp>
        <p:nvSpPr>
          <p:cNvPr id="12" name="Subtitle 11">
            <a:extLst>
              <a:ext uri="{FF2B5EF4-FFF2-40B4-BE49-F238E27FC236}">
                <a16:creationId xmlns:a16="http://schemas.microsoft.com/office/drawing/2014/main" id="{FA8D9FA2-302E-0315-171F-48BC542157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7073" y="5413788"/>
            <a:ext cx="6675120" cy="640080"/>
          </a:xfrm>
        </p:spPr>
        <p:txBody>
          <a:bodyPr anchor="b">
            <a:normAutofit fontScale="85000" lnSpcReduction="20000"/>
          </a:bodyPr>
          <a:lstStyle/>
          <a:p>
            <a:endParaRPr lang="pl-PL"/>
          </a:p>
          <a:p>
            <a:r>
              <a:rPr lang="pl-PL">
                <a:cs typeface="Poppins Light"/>
              </a:rPr>
              <a:t>Agnieszka Rusinowicz, 23-24.06.2026 r.</a:t>
            </a:r>
          </a:p>
          <a:p>
            <a:endParaRPr lang="en-US"/>
          </a:p>
        </p:txBody>
      </p:sp>
      <p:pic>
        <p:nvPicPr>
          <p:cNvPr id="6" name="Symbol zastępczy obrazu 5">
            <a:extLst>
              <a:ext uri="{FF2B5EF4-FFF2-40B4-BE49-F238E27FC236}">
                <a16:creationId xmlns:a16="http://schemas.microsoft.com/office/drawing/2014/main" id="{E87673E7-DB21-A4EB-411B-95D3C28D98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85760" y="10"/>
            <a:ext cx="4206240" cy="6311580"/>
          </a:xfrm>
          <a:noFill/>
        </p:spPr>
      </p:pic>
    </p:spTree>
    <p:extLst>
      <p:ext uri="{BB962C8B-B14F-4D97-AF65-F5344CB8AC3E}">
        <p14:creationId xmlns:p14="http://schemas.microsoft.com/office/powerpoint/2010/main" val="33429148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0C2E2A-355B-D07D-24EF-BBCB17379E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7DABA945-0378-ADE4-369D-A1FD6FDC9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8854" y="829325"/>
            <a:ext cx="6858000" cy="826755"/>
          </a:xfrm>
        </p:spPr>
        <p:txBody>
          <a:bodyPr vert="horz" lIns="91440" tIns="45720" rIns="91440" bIns="45720" rtlCol="0" anchor="t" anchorCtr="0">
            <a:normAutofit fontScale="90000"/>
          </a:bodyPr>
          <a:lstStyle/>
          <a:p>
            <a:r>
              <a:rPr lang="pl-PL" sz="2800">
                <a:cs typeface="Poppins"/>
              </a:rPr>
              <a:t>Obowiązki Beneficjenta </a:t>
            </a:r>
            <a:r>
              <a:rPr lang="pl-PL" sz="2800">
                <a:ea typeface="Open Sans"/>
                <a:cs typeface="Open Sans"/>
              </a:rPr>
              <a:t>§ 4 </a:t>
            </a:r>
            <a:r>
              <a:rPr lang="pl-PL" sz="2800" err="1">
                <a:ea typeface="Open Sans"/>
                <a:cs typeface="Open Sans"/>
              </a:rPr>
              <a:t>UoD</a:t>
            </a:r>
            <a:r>
              <a:rPr lang="pl-PL" sz="2800">
                <a:cs typeface="Poppins"/>
              </a:rPr>
              <a:t>:</a:t>
            </a:r>
            <a:br>
              <a:rPr lang="pl-PL"/>
            </a:br>
            <a:br>
              <a:rPr lang="pl-PL"/>
            </a:br>
            <a:r>
              <a:rPr lang="en-US">
                <a:cs typeface="Poppins"/>
              </a:rPr>
              <a:t> 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D5D13A5D-526D-BDBC-5C0E-1A5F64D9A6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" y="1"/>
            <a:ext cx="3428980" cy="6311589"/>
          </a:xfrm>
          <a:prstGeom prst="rect">
            <a:avLst/>
          </a:prstGeom>
          <a:noFill/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4456DE01-4C4B-0DAD-6B9F-CAC9F3FDA430}"/>
              </a:ext>
            </a:extLst>
          </p:cNvPr>
          <p:cNvSpPr txBox="1"/>
          <p:nvPr/>
        </p:nvSpPr>
        <p:spPr>
          <a:xfrm>
            <a:off x="4169923" y="1930400"/>
            <a:ext cx="7412477" cy="49315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lvl="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pl-PL">
                <a:solidFill>
                  <a:schemeClr val="bg1"/>
                </a:solidFill>
                <a:cs typeface="Poppins Light" pitchFamily="2" charset="77"/>
              </a:rPr>
              <a:t>ust 19 – </a:t>
            </a:r>
            <a:r>
              <a:rPr lang="pl-PL" b="1">
                <a:solidFill>
                  <a:schemeClr val="bg1"/>
                </a:solidFill>
                <a:cs typeface="Poppins Light" pitchFamily="2" charset="77"/>
              </a:rPr>
              <a:t>w terminie 30 dni od dnia zawarcia Umowy </a:t>
            </a:r>
            <a:r>
              <a:rPr lang="pl-PL">
                <a:solidFill>
                  <a:schemeClr val="bg1"/>
                </a:solidFill>
                <a:cs typeface="Poppins Light" pitchFamily="2" charset="77"/>
              </a:rPr>
              <a:t>Beneficjent upublicznia, co najmniej na swojej stronie internetowej pod adresem wskazanym przez niego, informacje o funkcjonowaniu mechanizmu umożliwiającego sygnalizowanie o potencjalnych nieprawidłowościach lub nadużyciach finansowych za pomocą narzędzia informatycznego udostępnionego przez Instytucję Zarządzającą.</a:t>
            </a:r>
          </a:p>
          <a:p>
            <a:pPr marL="285750" lvl="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pl-PL">
                <a:solidFill>
                  <a:schemeClr val="bg1"/>
                </a:solidFill>
                <a:cs typeface="Poppins Light" pitchFamily="2" charset="77"/>
              </a:rPr>
              <a:t>ust 21 - </a:t>
            </a:r>
            <a:r>
              <a:rPr lang="pl-PL" b="1">
                <a:solidFill>
                  <a:schemeClr val="bg1"/>
                </a:solidFill>
                <a:cs typeface="Poppins Light" pitchFamily="2" charset="77"/>
              </a:rPr>
              <a:t>w terminie 30 dni od dnia zawarcia Umowy </a:t>
            </a:r>
            <a:r>
              <a:rPr lang="pl-PL">
                <a:solidFill>
                  <a:schemeClr val="bg1"/>
                </a:solidFill>
                <a:cs typeface="Poppins Light" pitchFamily="2" charset="77"/>
              </a:rPr>
              <a:t>Beneficjent upublicznia, informację o możliwości zgłaszania do IZ, IP lub IW podejrzenia o niezgodności Projektu lub działań Beneficjenta z Konwencją o Prawach Osób Niepełnosprawnych lub Kartą Praw Podstawowych. </a:t>
            </a:r>
          </a:p>
          <a:p>
            <a:pPr marL="285750" lvl="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endParaRPr lang="pl-PL" sz="1600">
              <a:solidFill>
                <a:schemeClr val="bg1"/>
              </a:solidFill>
              <a:cs typeface="Poppins Light" pitchFamily="2" charset="77"/>
            </a:endParaRPr>
          </a:p>
        </p:txBody>
      </p:sp>
      <p:sp>
        <p:nvSpPr>
          <p:cNvPr id="4" name="Symbol zastępczy numeru slajdu 3" hidden="1">
            <a:extLst>
              <a:ext uri="{FF2B5EF4-FFF2-40B4-BE49-F238E27FC236}">
                <a16:creationId xmlns:a16="http://schemas.microsoft.com/office/drawing/2014/main" id="{6FA50043-4C13-25B5-2B7F-06EB2D9D0530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77700" y="6654800"/>
            <a:ext cx="114300" cy="18415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pl-PL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pl-PL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835712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22D81C-C6DC-B4C6-A5C2-F6D5362D0C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283BED8C-D482-488F-193C-D3280B212D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8854" y="829325"/>
            <a:ext cx="6858000" cy="932688"/>
          </a:xfrm>
        </p:spPr>
        <p:txBody>
          <a:bodyPr vert="horz" lIns="91440" tIns="45720" rIns="91440" bIns="45720" rtlCol="0" anchor="t" anchorCtr="0">
            <a:normAutofit fontScale="90000"/>
          </a:bodyPr>
          <a:lstStyle/>
          <a:p>
            <a:r>
              <a:rPr lang="pl-PL" sz="2800">
                <a:cs typeface="Poppins"/>
              </a:rPr>
              <a:t>Obowiązki Beneficjenta </a:t>
            </a:r>
            <a:r>
              <a:rPr lang="pl-PL" sz="2800">
                <a:ea typeface="Open Sans"/>
                <a:cs typeface="Open Sans"/>
              </a:rPr>
              <a:t>§ 4 i 4c </a:t>
            </a:r>
            <a:r>
              <a:rPr lang="pl-PL" sz="2800" err="1">
                <a:ea typeface="Open Sans"/>
                <a:cs typeface="Open Sans"/>
              </a:rPr>
              <a:t>UoD</a:t>
            </a:r>
            <a:r>
              <a:rPr lang="pl-PL" sz="2800">
                <a:cs typeface="Poppins"/>
              </a:rPr>
              <a:t>:</a:t>
            </a:r>
            <a:br>
              <a:rPr lang="pl-PL"/>
            </a:br>
            <a:br>
              <a:rPr lang="pl-PL"/>
            </a:br>
            <a:r>
              <a:rPr lang="en-US">
                <a:cs typeface="Poppins"/>
              </a:rPr>
              <a:t> 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11ADE534-51FD-DBC4-04E6-B30AB74EAE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" y="1"/>
            <a:ext cx="3428980" cy="6311589"/>
          </a:xfrm>
          <a:prstGeom prst="rect">
            <a:avLst/>
          </a:prstGeom>
          <a:noFill/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3484405E-7B58-E8C6-7C64-9EC740A9CB51}"/>
              </a:ext>
            </a:extLst>
          </p:cNvPr>
          <p:cNvSpPr txBox="1"/>
          <p:nvPr/>
        </p:nvSpPr>
        <p:spPr>
          <a:xfrm>
            <a:off x="4169923" y="1953280"/>
            <a:ext cx="7412477" cy="49086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lvl="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pl-PL" sz="1600">
                <a:solidFill>
                  <a:schemeClr val="bg1"/>
                </a:solidFill>
                <a:cs typeface="Poppins Light" pitchFamily="2" charset="77"/>
              </a:rPr>
              <a:t>§ 4 ust 17 – </a:t>
            </a:r>
            <a:r>
              <a:rPr lang="pl-PL" sz="1600" b="1">
                <a:solidFill>
                  <a:schemeClr val="bg1"/>
                </a:solidFill>
                <a:cs typeface="Poppins Light" pitchFamily="2" charset="77"/>
              </a:rPr>
              <a:t>niezwłocznie, max do 7 dni od dnia powzięcia informacji o okolicznościach powodujących lub mogących powodować konflikt interesów </a:t>
            </a:r>
            <a:r>
              <a:rPr lang="pl-PL" sz="1600">
                <a:solidFill>
                  <a:schemeClr val="bg1"/>
                </a:solidFill>
                <a:cs typeface="Poppins Light" pitchFamily="2" charset="77"/>
              </a:rPr>
              <a:t>poinformowanie IW o tym fakcie wraz ze wskazaniem podjętych środków zaradczych mających na celu zapobieżenie ewentualnej szkodzie lub naprawieniu szkody spowodowanej przez konflikt interesów</a:t>
            </a:r>
          </a:p>
          <a:p>
            <a:pPr marL="285750" lvl="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pl-PL" sz="1600">
                <a:solidFill>
                  <a:schemeClr val="bg1"/>
                </a:solidFill>
                <a:cs typeface="Poppins Light" pitchFamily="2" charset="77"/>
              </a:rPr>
              <a:t>§ 4c ust 2 - </a:t>
            </a:r>
            <a:r>
              <a:rPr lang="pl-PL" sz="1600" b="1">
                <a:solidFill>
                  <a:schemeClr val="bg1"/>
                </a:solidFill>
                <a:cs typeface="Poppins Light" pitchFamily="2" charset="77"/>
              </a:rPr>
              <a:t>do 31 stycznia każdego roku </a:t>
            </a:r>
            <a:r>
              <a:rPr lang="pl-PL" sz="1600">
                <a:solidFill>
                  <a:schemeClr val="bg1"/>
                </a:solidFill>
                <a:cs typeface="Poppins Light" pitchFamily="2" charset="77"/>
              </a:rPr>
              <a:t>BK jest zobowiązany do opracowania okresowego sprawozdania potwierdzającego realizacje Projektu zgodnie z zasadą DNSH za rok poprzedzający oraz złożenia raportu końcowego najpóźniej wraz z wnioskiem o płatność końcową. W okresowym sprawozdaniu  i raporcie końcowym Beneficjent powinien przedstawić wykaz dowodów potwierdzających zawarte w ww. dokumentach informacje. </a:t>
            </a:r>
          </a:p>
          <a:p>
            <a:pPr marL="285750" lvl="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endParaRPr lang="pl-PL" sz="1600">
              <a:solidFill>
                <a:schemeClr val="bg1"/>
              </a:solidFill>
              <a:cs typeface="Poppins Light" pitchFamily="2" charset="77"/>
            </a:endParaRPr>
          </a:p>
        </p:txBody>
      </p:sp>
      <p:sp>
        <p:nvSpPr>
          <p:cNvPr id="4" name="Symbol zastępczy numeru slajdu 3" hidden="1">
            <a:extLst>
              <a:ext uri="{FF2B5EF4-FFF2-40B4-BE49-F238E27FC236}">
                <a16:creationId xmlns:a16="http://schemas.microsoft.com/office/drawing/2014/main" id="{C6C6BE40-4AB9-AF94-1CEE-A664B1AE010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77700" y="6654800"/>
            <a:ext cx="114300" cy="18415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pl-PL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pl-PL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8526424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E72DB2-6F04-964C-1BAA-EC482810AD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2689D603-5816-1D3E-8D46-C58F3984DB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8854" y="829325"/>
            <a:ext cx="6858000" cy="932688"/>
          </a:xfrm>
        </p:spPr>
        <p:txBody>
          <a:bodyPr vert="horz" lIns="91440" tIns="45720" rIns="91440" bIns="45720" rtlCol="0" anchor="t" anchorCtr="0">
            <a:normAutofit fontScale="90000"/>
          </a:bodyPr>
          <a:lstStyle/>
          <a:p>
            <a:r>
              <a:rPr lang="pl-PL" sz="2800">
                <a:cs typeface="Poppins"/>
              </a:rPr>
              <a:t>Obowiązki Beneficjenta </a:t>
            </a:r>
            <a:r>
              <a:rPr lang="pl-PL" sz="2800">
                <a:ea typeface="Open Sans"/>
                <a:cs typeface="Open Sans"/>
              </a:rPr>
              <a:t>§ 4 ust 32 </a:t>
            </a:r>
            <a:r>
              <a:rPr lang="pl-PL" sz="2800" err="1">
                <a:ea typeface="Open Sans"/>
                <a:cs typeface="Open Sans"/>
              </a:rPr>
              <a:t>UoD</a:t>
            </a:r>
            <a:r>
              <a:rPr lang="pl-PL" sz="2800">
                <a:cs typeface="Poppins"/>
              </a:rPr>
              <a:t>:</a:t>
            </a:r>
            <a:br>
              <a:rPr lang="pl-PL"/>
            </a:br>
            <a:br>
              <a:rPr lang="pl-PL"/>
            </a:br>
            <a:r>
              <a:rPr lang="en-US">
                <a:cs typeface="Poppins"/>
              </a:rPr>
              <a:t> 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F7D63809-D6A3-0DA1-D8FB-8BB1E55AC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" y="1"/>
            <a:ext cx="3428980" cy="6311589"/>
          </a:xfrm>
          <a:prstGeom prst="rect">
            <a:avLst/>
          </a:prstGeom>
          <a:noFill/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0F317A35-7692-7653-DBD5-5F88F210A5FB}"/>
              </a:ext>
            </a:extLst>
          </p:cNvPr>
          <p:cNvSpPr txBox="1"/>
          <p:nvPr/>
        </p:nvSpPr>
        <p:spPr>
          <a:xfrm>
            <a:off x="4169923" y="1953280"/>
            <a:ext cx="7412477" cy="49086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spcBef>
                <a:spcPts val="1200"/>
              </a:spcBef>
              <a:buClr>
                <a:schemeClr val="bg1"/>
              </a:buClr>
              <a:buSzPct val="130000"/>
              <a:defRPr/>
            </a:pPr>
            <a:r>
              <a:rPr lang="pl-PL" sz="1600">
                <a:solidFill>
                  <a:schemeClr val="bg1"/>
                </a:solidFill>
                <a:cs typeface="Poppins Light" pitchFamily="2" charset="77"/>
              </a:rPr>
              <a:t>W zakresie, w jakim Projekt korzysta ze wsparcia z innego instrumentu unijnego, instrumentu krajowego lub prywatnego systemu ubezpieczeń na określone wydatki, ponoszone przez Beneficjenta, wydatki te nie stanowią wydatków kwalifikowalnych. W sytuacji, gdy po zawarciu umowy o dofinansowanie Beneficjent otrzyma wsparcie na zakres objęty Projektem z innego instrumentu unijnego, instrumentu krajowego lub prywatnego systemu ubezpieczeń, Beneficjent każdorazowo zobowiązuje się do niezwłocznego poinformowania o tym Instytucji Wdrażającej, </a:t>
            </a:r>
            <a:r>
              <a:rPr lang="pl-PL" sz="1600" b="1">
                <a:solidFill>
                  <a:schemeClr val="bg1"/>
                </a:solidFill>
                <a:cs typeface="Poppins Light" pitchFamily="2" charset="77"/>
              </a:rPr>
              <a:t>nie później jednak niż w terminie 14 dni od zaistnienia zdarzenia</a:t>
            </a:r>
            <a:r>
              <a:rPr lang="pl-PL" sz="1600">
                <a:solidFill>
                  <a:schemeClr val="bg1"/>
                </a:solidFill>
                <a:cs typeface="Poppins Light" pitchFamily="2" charset="77"/>
              </a:rPr>
              <a:t> oraz zwrotu odpowiadającej mu kwoty dofinansowania na rachunek bankowy wskazany przez Instytucję Wdrażającą. Niepoinformowanie w terminie o zaistnieniu powyższych okoliczności i brak zwrotu będzie traktowane jako nieprawidłowość a zwrot nastąpi na zasadach opisanych w § 18*</a:t>
            </a:r>
          </a:p>
          <a:p>
            <a:pPr marL="342900" lvl="0" indent="-342900">
              <a:spcBef>
                <a:spcPts val="1200"/>
              </a:spcBef>
              <a:buClr>
                <a:schemeClr val="bg1"/>
              </a:buClr>
              <a:buSzPct val="130000"/>
              <a:buAutoNum type="arabicPeriod" startAt="32"/>
              <a:defRPr/>
            </a:pPr>
            <a:endParaRPr lang="pl-PL" sz="1600">
              <a:solidFill>
                <a:schemeClr val="bg1"/>
              </a:solidFill>
              <a:cs typeface="Poppins Light" pitchFamily="2" charset="77"/>
            </a:endParaRPr>
          </a:p>
          <a:p>
            <a:pPr lvl="0">
              <a:spcBef>
                <a:spcPts val="1200"/>
              </a:spcBef>
              <a:buClr>
                <a:schemeClr val="bg1"/>
              </a:buClr>
              <a:buSzPct val="130000"/>
              <a:defRPr/>
            </a:pPr>
            <a:r>
              <a:rPr lang="pl-PL" sz="1600">
                <a:solidFill>
                  <a:schemeClr val="bg1"/>
                </a:solidFill>
                <a:cs typeface="Poppins Light" pitchFamily="2" charset="77"/>
              </a:rPr>
              <a:t>* </a:t>
            </a:r>
            <a:r>
              <a:rPr lang="pl-PL" sz="1400" i="1">
                <a:solidFill>
                  <a:schemeClr val="bg1"/>
                </a:solidFill>
                <a:cs typeface="Poppins Light" pitchFamily="2" charset="77"/>
              </a:rPr>
              <a:t>W związku z art. 3 ust 1b rozporządzenia Parlamentu Europejskiego i Rady (UE) 2021/1058 z dnia 24 czerwca 2021 r. w sprawie Europejskiego Funduszu Rozwoju Regionalnego i Funduszu Spójności.</a:t>
            </a:r>
            <a:r>
              <a:rPr lang="pl-PL" sz="1400" i="1"/>
              <a:t> rozporządzenia Parlamentu Europejskiego </a:t>
            </a:r>
            <a:r>
              <a:rPr lang="pl-PL"/>
              <a:t>związku z art. 3 ust. 1b rozporządzenia</a:t>
            </a:r>
            <a:endParaRPr lang="pl-PL" sz="1600">
              <a:solidFill>
                <a:schemeClr val="bg1"/>
              </a:solidFill>
              <a:cs typeface="Poppins Light" pitchFamily="2" charset="77"/>
            </a:endParaRPr>
          </a:p>
        </p:txBody>
      </p:sp>
      <p:sp>
        <p:nvSpPr>
          <p:cNvPr id="4" name="Symbol zastępczy numeru slajdu 3" hidden="1">
            <a:extLst>
              <a:ext uri="{FF2B5EF4-FFF2-40B4-BE49-F238E27FC236}">
                <a16:creationId xmlns:a16="http://schemas.microsoft.com/office/drawing/2014/main" id="{0259745E-0995-E771-CF9D-568EA61780E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77700" y="6654800"/>
            <a:ext cx="114300" cy="18415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pl-PL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pl-PL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2013467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51A414-FB39-7CE1-BDCF-36D6DAA9F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49FAE9A9-E5EE-2081-7288-0486603A7D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8854" y="829325"/>
            <a:ext cx="6858000" cy="932688"/>
          </a:xfrm>
        </p:spPr>
        <p:txBody>
          <a:bodyPr vert="horz" lIns="91440" tIns="45720" rIns="91440" bIns="45720" rtlCol="0" anchor="t" anchorCtr="0">
            <a:normAutofit fontScale="90000"/>
          </a:bodyPr>
          <a:lstStyle/>
          <a:p>
            <a:r>
              <a:rPr lang="pl-PL" sz="2800">
                <a:cs typeface="Poppins"/>
              </a:rPr>
              <a:t>Obowiązki Beneficjenta</a:t>
            </a:r>
            <a:r>
              <a:rPr lang="pl-PL" sz="2800" b="0">
                <a:cs typeface="Poppins"/>
              </a:rPr>
              <a:t> § </a:t>
            </a:r>
            <a:r>
              <a:rPr lang="pl-PL" sz="2800">
                <a:cs typeface="Poppins"/>
              </a:rPr>
              <a:t>8 </a:t>
            </a:r>
            <a:r>
              <a:rPr lang="pl-PL" sz="2800" err="1">
                <a:ea typeface="Open Sans"/>
                <a:cs typeface="Open Sans"/>
              </a:rPr>
              <a:t>UoD</a:t>
            </a:r>
            <a:r>
              <a:rPr lang="pl-PL" sz="2800">
                <a:cs typeface="Poppins"/>
              </a:rPr>
              <a:t>:</a:t>
            </a:r>
            <a:br>
              <a:rPr lang="pl-PL"/>
            </a:br>
            <a:br>
              <a:rPr lang="pl-PL"/>
            </a:br>
            <a:r>
              <a:rPr lang="en-US">
                <a:cs typeface="Poppins"/>
              </a:rPr>
              <a:t> 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CC8F10CE-54C2-2FF7-8EDB-5387EEEC5B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" y="1"/>
            <a:ext cx="3428980" cy="6311589"/>
          </a:xfrm>
          <a:prstGeom prst="rect">
            <a:avLst/>
          </a:prstGeom>
          <a:noFill/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D3568499-91BC-7FCA-019C-62C775328D73}"/>
              </a:ext>
            </a:extLst>
          </p:cNvPr>
          <p:cNvSpPr txBox="1"/>
          <p:nvPr/>
        </p:nvSpPr>
        <p:spPr>
          <a:xfrm>
            <a:off x="4408854" y="1627762"/>
            <a:ext cx="6858000" cy="52341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lvl="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pl-PL" sz="1600">
                <a:solidFill>
                  <a:schemeClr val="bg1"/>
                </a:solidFill>
                <a:cs typeface="Poppins Light" pitchFamily="2" charset="77"/>
              </a:rPr>
              <a:t>ust 3 – </a:t>
            </a:r>
            <a:r>
              <a:rPr lang="pl-PL" sz="1600" b="1">
                <a:solidFill>
                  <a:schemeClr val="bg1"/>
                </a:solidFill>
                <a:cs typeface="Poppins Light" pitchFamily="2" charset="77"/>
              </a:rPr>
              <a:t>120 dni na rozliczenie każdej z transz zaliczki od dnia jej otrzymania</a:t>
            </a:r>
            <a:r>
              <a:rPr lang="pl-PL" sz="1600">
                <a:solidFill>
                  <a:schemeClr val="bg1"/>
                </a:solidFill>
                <a:cs typeface="Poppins Light" pitchFamily="2" charset="77"/>
              </a:rPr>
              <a:t>, w kwocie wydatków kwalifikowalnych odpowiadającej kwocie przekazanej transzy zaliczki przy uwzględnieniu stopy dofinansowania Projektu w momencie wypłaty transzy zaliczki. </a:t>
            </a:r>
          </a:p>
          <a:p>
            <a:pPr marL="285750" lvl="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pl-PL" sz="1600">
                <a:solidFill>
                  <a:schemeClr val="bg1"/>
                </a:solidFill>
                <a:cs typeface="Poppins Light" pitchFamily="2" charset="77"/>
              </a:rPr>
              <a:t>ust 9 - Beneficjent przekazuje IW dwa razy w roku  kalendarzowym zaktualizowany Harmonogram Projektu lub potwierdzenie aktualności Harmonogramu Projektu </a:t>
            </a:r>
            <a:r>
              <a:rPr lang="pl-PL" sz="1600" b="1">
                <a:solidFill>
                  <a:schemeClr val="bg1"/>
                </a:solidFill>
                <a:cs typeface="Poppins Light" pitchFamily="2" charset="77"/>
              </a:rPr>
              <a:t>wg stanu na 31 marca oraz 30 września, w terminie do 7 dni od upływu powyższych terminów</a:t>
            </a:r>
            <a:r>
              <a:rPr lang="pl-PL" sz="1600">
                <a:solidFill>
                  <a:schemeClr val="bg1"/>
                </a:solidFill>
                <a:cs typeface="Poppins Light" pitchFamily="2" charset="77"/>
              </a:rPr>
              <a:t>.</a:t>
            </a:r>
          </a:p>
          <a:p>
            <a:pPr marL="285750" lvl="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pl-PL" sz="1600">
                <a:solidFill>
                  <a:schemeClr val="bg1"/>
                </a:solidFill>
                <a:cs typeface="Poppins Light" pitchFamily="2" charset="77"/>
              </a:rPr>
              <a:t>ust 11 – </a:t>
            </a:r>
            <a:r>
              <a:rPr lang="pl-PL" sz="1600" b="1">
                <a:solidFill>
                  <a:schemeClr val="bg1"/>
                </a:solidFill>
                <a:cs typeface="Poppins Light" pitchFamily="2" charset="77"/>
              </a:rPr>
              <a:t>rzetelność i staranność </a:t>
            </a:r>
            <a:r>
              <a:rPr lang="pl-PL" sz="1600">
                <a:solidFill>
                  <a:schemeClr val="bg1"/>
                </a:solidFill>
                <a:cs typeface="Poppins Light" pitchFamily="2" charset="77"/>
              </a:rPr>
              <a:t>przy przekazywaniu do IW wszelkich danych finansowych, w tym informacji (także Wniosek o Płatność) o zapotrzebowaniu na środki jako wypłata zaliczki – </a:t>
            </a:r>
            <a:r>
              <a:rPr lang="pl-PL" sz="1600" b="1">
                <a:solidFill>
                  <a:schemeClr val="bg1"/>
                </a:solidFill>
                <a:cs typeface="Poppins Light" pitchFamily="2" charset="77"/>
              </a:rPr>
              <a:t>dane muszą odpowiadać rzeczywistemu zapotrzebowaniu na dofinansowanie, niezbędnemu dla prawidłowej realizacji Projektu</a:t>
            </a:r>
            <a:r>
              <a:rPr lang="pl-PL" sz="1600">
                <a:solidFill>
                  <a:schemeClr val="bg1"/>
                </a:solidFill>
                <a:cs typeface="Poppins Light" pitchFamily="2" charset="77"/>
              </a:rPr>
              <a:t>.</a:t>
            </a:r>
          </a:p>
          <a:p>
            <a:pPr marL="285750" lvl="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endParaRPr lang="pl-PL" sz="1400">
              <a:solidFill>
                <a:schemeClr val="bg1"/>
              </a:solidFill>
              <a:cs typeface="Poppins Light" pitchFamily="2" charset="77"/>
            </a:endParaRPr>
          </a:p>
          <a:p>
            <a:pPr marL="285750" lvl="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endParaRPr lang="pl-PL">
              <a:solidFill>
                <a:schemeClr val="bg1"/>
              </a:solidFill>
              <a:cs typeface="Poppins Light" pitchFamily="2" charset="77"/>
            </a:endParaRPr>
          </a:p>
        </p:txBody>
      </p:sp>
      <p:sp>
        <p:nvSpPr>
          <p:cNvPr id="4" name="Symbol zastępczy numeru slajdu 3" hidden="1">
            <a:extLst>
              <a:ext uri="{FF2B5EF4-FFF2-40B4-BE49-F238E27FC236}">
                <a16:creationId xmlns:a16="http://schemas.microsoft.com/office/drawing/2014/main" id="{AF5CC71F-7854-AA86-F956-1477655F5320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77700" y="6654800"/>
            <a:ext cx="114300" cy="18415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pl-PL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pl-PL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9892122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D420BE-ABA5-529C-C02C-E824955AB1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EE5DA4B8-4229-3BC5-AE65-902AE6672F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6256" y="562130"/>
            <a:ext cx="6244442" cy="623339"/>
          </a:xfrm>
        </p:spPr>
        <p:txBody>
          <a:bodyPr vert="horz" lIns="91440" tIns="45720" rIns="91440" bIns="45720" rtlCol="0" anchor="t" anchorCtr="0">
            <a:normAutofit fontScale="90000"/>
          </a:bodyPr>
          <a:lstStyle/>
          <a:p>
            <a:r>
              <a:rPr lang="pl-PL" sz="2800">
                <a:cs typeface="Poppins"/>
              </a:rPr>
              <a:t>Obowiązki Beneficjenta </a:t>
            </a:r>
            <a:r>
              <a:rPr lang="pl-PL" sz="2800">
                <a:ea typeface="Open Sans"/>
                <a:cs typeface="Open Sans"/>
              </a:rPr>
              <a:t>cd</a:t>
            </a:r>
            <a:r>
              <a:rPr lang="pl-PL" sz="2800">
                <a:cs typeface="Poppins"/>
              </a:rPr>
              <a:t>:</a:t>
            </a:r>
            <a:br>
              <a:rPr lang="pl-PL" sz="2800"/>
            </a:br>
            <a:br>
              <a:rPr lang="pl-PL" sz="2800"/>
            </a:br>
            <a:r>
              <a:rPr lang="en-US">
                <a:cs typeface="Poppins"/>
              </a:rPr>
              <a:t> 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67714D61-594B-AF10-88A1-59DC7B9355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" y="1"/>
            <a:ext cx="3428980" cy="6311589"/>
          </a:xfrm>
          <a:prstGeom prst="rect">
            <a:avLst/>
          </a:prstGeom>
          <a:noFill/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C43FAA1C-3BA0-1BB8-A55D-CA36FFBA3ACC}"/>
              </a:ext>
            </a:extLst>
          </p:cNvPr>
          <p:cNvSpPr txBox="1"/>
          <p:nvPr/>
        </p:nvSpPr>
        <p:spPr>
          <a:xfrm>
            <a:off x="4295775" y="1504544"/>
            <a:ext cx="6971079" cy="53573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lvl="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pl-PL">
                <a:solidFill>
                  <a:schemeClr val="bg1"/>
                </a:solidFill>
                <a:cs typeface="Poppins Light" pitchFamily="2" charset="77"/>
              </a:rPr>
              <a:t>§ 14 ust 11 –w przypadku zmiany umowy z wykonawcą polegającej na </a:t>
            </a:r>
            <a:r>
              <a:rPr lang="pl-PL" b="1">
                <a:solidFill>
                  <a:schemeClr val="bg1"/>
                </a:solidFill>
                <a:cs typeface="Poppins Light" pitchFamily="2" charset="77"/>
              </a:rPr>
              <a:t>zwiększeniu wartości umowy </a:t>
            </a:r>
            <a:r>
              <a:rPr lang="pl-PL">
                <a:solidFill>
                  <a:schemeClr val="bg1"/>
                </a:solidFill>
                <a:cs typeface="Poppins Light" pitchFamily="2" charset="77"/>
              </a:rPr>
              <a:t>(dot. umów do zawarcia których stosuje się przepisy ustawy </a:t>
            </a:r>
            <a:r>
              <a:rPr lang="pl-PL" err="1">
                <a:solidFill>
                  <a:schemeClr val="bg1"/>
                </a:solidFill>
                <a:cs typeface="Poppins Light" pitchFamily="2" charset="77"/>
              </a:rPr>
              <a:t>Pzp</a:t>
            </a:r>
            <a:r>
              <a:rPr lang="pl-PL">
                <a:solidFill>
                  <a:schemeClr val="bg1"/>
                </a:solidFill>
                <a:cs typeface="Poppins Light" pitchFamily="2" charset="77"/>
              </a:rPr>
              <a:t>) konieczność niezwłocznego przesłania do IW projektu zmiany umowy z wykonawcą wraz z podaniem uzasadnienia faktycznego i prawnego dla proponowanej zmiany.</a:t>
            </a:r>
          </a:p>
          <a:p>
            <a:pPr marL="285750" lvl="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pl-PL">
                <a:solidFill>
                  <a:schemeClr val="bg1"/>
                </a:solidFill>
                <a:cs typeface="Poppins Light" pitchFamily="2" charset="77"/>
              </a:rPr>
              <a:t>§ 15 ust 1 - prowadzenie dla Projektu </a:t>
            </a:r>
            <a:r>
              <a:rPr lang="pl-PL" b="1">
                <a:solidFill>
                  <a:schemeClr val="bg1"/>
                </a:solidFill>
                <a:cs typeface="Poppins Light" pitchFamily="2" charset="77"/>
              </a:rPr>
              <a:t>odrębnej informatycznej ewidencji księgowej kosztów, wydatków i przychodów lub stosowania w ramach istniejącego informatycznego systemu  ewidencji księgowej odrębnego kodu księgowego</a:t>
            </a:r>
            <a:r>
              <a:rPr lang="pl-PL">
                <a:solidFill>
                  <a:schemeClr val="bg1"/>
                </a:solidFill>
                <a:cs typeface="Poppins Light" pitchFamily="2" charset="77"/>
              </a:rPr>
              <a:t>, celem  umożliwienia identyfikacji wszystkich transakcji i poszczególnych operacji bankowych związanych z Projektem, oraz dokonywania księgowań zgodnie z obowiązującymi przepisami.</a:t>
            </a:r>
          </a:p>
          <a:p>
            <a:pPr marL="285750" lvl="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endParaRPr lang="pl-PL" sz="1400">
              <a:solidFill>
                <a:schemeClr val="bg1"/>
              </a:solidFill>
              <a:cs typeface="Poppins Light" pitchFamily="2" charset="77"/>
            </a:endParaRPr>
          </a:p>
          <a:p>
            <a:pPr marL="285750" lvl="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endParaRPr lang="pl-PL" sz="1400">
              <a:solidFill>
                <a:schemeClr val="bg1"/>
              </a:solidFill>
              <a:cs typeface="Poppins Light" pitchFamily="2" charset="77"/>
            </a:endParaRPr>
          </a:p>
          <a:p>
            <a:pPr marL="538163" lvl="0" indent="-538163">
              <a:spcBef>
                <a:spcPts val="1200"/>
              </a:spcBef>
              <a:buClr>
                <a:schemeClr val="bg1"/>
              </a:buClr>
              <a:buSzPct val="130000"/>
              <a:defRPr/>
            </a:pPr>
            <a:r>
              <a:rPr lang="pl-PL">
                <a:solidFill>
                  <a:schemeClr val="bg1"/>
                </a:solidFill>
                <a:cs typeface="Poppins Light" pitchFamily="2" charset="77"/>
              </a:rPr>
              <a:t>		</a:t>
            </a:r>
            <a:endParaRPr lang="pl-PL" b="1">
              <a:solidFill>
                <a:schemeClr val="bg1"/>
              </a:solidFill>
              <a:cs typeface="Poppins Light" pitchFamily="2" charset="77"/>
            </a:endParaRPr>
          </a:p>
        </p:txBody>
      </p:sp>
      <p:sp>
        <p:nvSpPr>
          <p:cNvPr id="4" name="Symbol zastępczy numeru slajdu 3" hidden="1">
            <a:extLst>
              <a:ext uri="{FF2B5EF4-FFF2-40B4-BE49-F238E27FC236}">
                <a16:creationId xmlns:a16="http://schemas.microsoft.com/office/drawing/2014/main" id="{8EF6DEDC-4072-BA44-F71A-E5D964507DD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77700" y="6654800"/>
            <a:ext cx="114300" cy="18415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pl-PL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pl-PL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8108389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B22405-917D-9FF1-6261-CED79BA401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84F066DA-D758-69AC-842C-FCC45BCB7D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8854" y="452283"/>
            <a:ext cx="6858000" cy="806246"/>
          </a:xfrm>
        </p:spPr>
        <p:txBody>
          <a:bodyPr vert="horz" lIns="91440" tIns="45720" rIns="91440" bIns="45720" rtlCol="0" anchor="t" anchorCtr="0">
            <a:normAutofit fontScale="90000"/>
          </a:bodyPr>
          <a:lstStyle/>
          <a:p>
            <a:r>
              <a:rPr lang="pl-PL" sz="2400">
                <a:cs typeface="Poppins"/>
              </a:rPr>
              <a:t>Obowiązki informacyjne i promocyjne dotyczące wsparcia z Unii Europejskiej:</a:t>
            </a:r>
            <a:br>
              <a:rPr lang="pl-PL" sz="2700"/>
            </a:br>
            <a:br>
              <a:rPr lang="pl-PL"/>
            </a:br>
            <a:r>
              <a:rPr lang="en-US">
                <a:cs typeface="Poppins"/>
              </a:rPr>
              <a:t> 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C6D57363-9327-CE50-A882-2991AC53FF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" y="1"/>
            <a:ext cx="3428980" cy="6311589"/>
          </a:xfrm>
          <a:prstGeom prst="rect">
            <a:avLst/>
          </a:prstGeom>
          <a:noFill/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891CC0B2-5F3F-45A6-DFF9-9A5C0ABD55E3}"/>
              </a:ext>
            </a:extLst>
          </p:cNvPr>
          <p:cNvSpPr txBox="1"/>
          <p:nvPr/>
        </p:nvSpPr>
        <p:spPr>
          <a:xfrm>
            <a:off x="4001730" y="1266918"/>
            <a:ext cx="7809270" cy="50488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lvl="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pl-PL" sz="1600">
                <a:solidFill>
                  <a:schemeClr val="bg1"/>
                </a:solidFill>
                <a:cs typeface="Poppins Light" pitchFamily="2" charset="77"/>
              </a:rPr>
              <a:t>§ 19 ust 1 – obowiązek realizacji działań informacyjnych i promocyjnych, w tym informowania społeczeństwa o dofinansowaniu Projektu przez Unię Europejską - patrz - rozporządzenie nr 2021/1060 (w szczególności załącznik IX - Komunikacja i Widoczność) oraz załącznik nr 17 do Umowy.</a:t>
            </a:r>
          </a:p>
          <a:p>
            <a:pPr marL="285750" lvl="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pl-PL" sz="1600">
                <a:solidFill>
                  <a:schemeClr val="bg1"/>
                </a:solidFill>
                <a:cs typeface="Poppins Light" pitchFamily="2" charset="77"/>
              </a:rPr>
              <a:t>§ 19 ust 2 pkt 2) - niezwłocznie po rozpoczęciu fizycznej realizacji Projektu obejmującego inwestycje rzeczowe lub zainstalowanie zakupionego sprzętu, w odniesieniu do Projektów, których całkowity koszt realizacji Projektu przekracza 500 000 EUR, konieczność umieszczenia w miejscu realizacji Projektu trwałej tablicy informacyjnej podkreślającej fakt otrzymania dofinansowania z Unii Europejskiej. </a:t>
            </a:r>
          </a:p>
          <a:p>
            <a:pPr marL="285750" lvl="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pl-PL" sz="1600">
                <a:solidFill>
                  <a:schemeClr val="bg1"/>
                </a:solidFill>
                <a:cs typeface="Poppins Light" pitchFamily="2" charset="77"/>
              </a:rPr>
              <a:t>§ 19 ust 2 pkt 5) – w przypadku Projektu o znaczeniu strategicznym lub koszcie całkowitym przekraczającym 10 mln EUR, konieczność zorganizowania przez BK wydarzenia lub działania informacyjno-promocyjnego w ważnym momencie realizacji Projektu lub jego ważnego etapu  w realizacji.</a:t>
            </a:r>
          </a:p>
          <a:p>
            <a:pPr marL="265113" lvl="0">
              <a:spcBef>
                <a:spcPts val="1200"/>
              </a:spcBef>
              <a:buClr>
                <a:schemeClr val="bg1"/>
              </a:buClr>
              <a:buSzPct val="130000"/>
              <a:defRPr/>
            </a:pPr>
            <a:r>
              <a:rPr lang="pl-PL" sz="1600">
                <a:solidFill>
                  <a:schemeClr val="bg1"/>
                </a:solidFill>
                <a:cs typeface="Poppins Light" pitchFamily="2" charset="77"/>
              </a:rPr>
              <a:t>Do udziału w wydarzeniu informacyjno-promocyjnym należy zaprosić </a:t>
            </a:r>
            <a:r>
              <a:rPr lang="pl-PL" sz="1600" b="1">
                <a:solidFill>
                  <a:schemeClr val="bg1"/>
                </a:solidFill>
                <a:cs typeface="Poppins Light" pitchFamily="2" charset="77"/>
              </a:rPr>
              <a:t>z co najmniej 4-tygodniowym wyprzedzeniem przedstawicieli KE, IZ, IP oraz IW</a:t>
            </a:r>
            <a:r>
              <a:rPr lang="pl-PL" sz="1600">
                <a:solidFill>
                  <a:schemeClr val="bg1"/>
                </a:solidFill>
                <a:cs typeface="Poppins Light" pitchFamily="2" charset="77"/>
              </a:rPr>
              <a:t> za pośrednictwem poczty elektronicznej na adresy: </a:t>
            </a:r>
            <a:r>
              <a:rPr lang="pl-PL" sz="1600">
                <a:solidFill>
                  <a:schemeClr val="bg1"/>
                </a:solidFill>
                <a:cs typeface="Poppins Light" pitchFamily="2" charset="77"/>
                <a:hlinkClick r:id="rId4"/>
              </a:rPr>
              <a:t>regio-poland@ec.europa.eu</a:t>
            </a:r>
            <a:r>
              <a:rPr lang="pl-PL" sz="1600">
                <a:solidFill>
                  <a:schemeClr val="bg1"/>
                </a:solidFill>
                <a:cs typeface="Poppins Light" pitchFamily="2" charset="77"/>
              </a:rPr>
              <a:t>, </a:t>
            </a:r>
            <a:r>
              <a:rPr lang="pl-PL" sz="1600">
                <a:solidFill>
                  <a:schemeClr val="bg1"/>
                </a:solidFill>
                <a:cs typeface="Poppins Light" pitchFamily="2" charset="77"/>
                <a:hlinkClick r:id="rId5"/>
              </a:rPr>
              <a:t>komunikacjafeniks@mfipr.gov.pl</a:t>
            </a:r>
            <a:r>
              <a:rPr lang="pl-PL" sz="1600">
                <a:solidFill>
                  <a:schemeClr val="bg1"/>
                </a:solidFill>
                <a:cs typeface="Poppins Light" pitchFamily="2" charset="77"/>
              </a:rPr>
              <a:t>, oraz </a:t>
            </a:r>
            <a:r>
              <a:rPr lang="pl-PL" sz="1600">
                <a:solidFill>
                  <a:schemeClr val="bg1"/>
                </a:solidFill>
                <a:cs typeface="Poppins Light" pitchFamily="2" charset="77"/>
                <a:hlinkClick r:id="rId6"/>
              </a:rPr>
              <a:t>departament.funduszy.europejskich@klimat.gov.pl</a:t>
            </a:r>
            <a:r>
              <a:rPr lang="pl-PL" sz="1600">
                <a:solidFill>
                  <a:schemeClr val="bg1"/>
                </a:solidFill>
                <a:cs typeface="Poppins Light" pitchFamily="2" charset="77"/>
              </a:rPr>
              <a:t> i </a:t>
            </a:r>
            <a:r>
              <a:rPr lang="pl-PL" sz="1600">
                <a:solidFill>
                  <a:schemeClr val="bg1"/>
                </a:solidFill>
                <a:cs typeface="Poppins Light" pitchFamily="2" charset="77"/>
                <a:hlinkClick r:id="rId7"/>
              </a:rPr>
              <a:t>promocja@nfosigw.gov.pl</a:t>
            </a:r>
            <a:r>
              <a:rPr lang="pl-PL" sz="1600">
                <a:solidFill>
                  <a:schemeClr val="bg1"/>
                </a:solidFill>
                <a:cs typeface="Poppins Light" pitchFamily="2" charset="77"/>
              </a:rPr>
              <a:t>.</a:t>
            </a:r>
            <a:endParaRPr lang="pl-PL" sz="1600" b="1">
              <a:solidFill>
                <a:schemeClr val="bg1"/>
              </a:solidFill>
              <a:cs typeface="Poppins Light" pitchFamily="2" charset="77"/>
            </a:endParaRPr>
          </a:p>
        </p:txBody>
      </p:sp>
      <p:sp>
        <p:nvSpPr>
          <p:cNvPr id="4" name="Symbol zastępczy numeru slajdu 3" hidden="1">
            <a:extLst>
              <a:ext uri="{FF2B5EF4-FFF2-40B4-BE49-F238E27FC236}">
                <a16:creationId xmlns:a16="http://schemas.microsoft.com/office/drawing/2014/main" id="{E0041123-FFD9-AC9A-F059-37D5723F7A9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77700" y="6654800"/>
            <a:ext cx="114300" cy="18415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pl-PL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pl-PL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2732282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E25582-38E5-0AEA-A54F-98A826BCDE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03CFD4E5-E957-DB97-8AE8-B56EE886F9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8854" y="829325"/>
            <a:ext cx="6858000" cy="986505"/>
          </a:xfrm>
        </p:spPr>
        <p:txBody>
          <a:bodyPr vert="horz" lIns="91440" tIns="45720" rIns="91440" bIns="45720" rtlCol="0" anchor="t" anchorCtr="0">
            <a:normAutofit fontScale="90000"/>
          </a:bodyPr>
          <a:lstStyle/>
          <a:p>
            <a:r>
              <a:rPr lang="pl-PL" sz="2700"/>
              <a:t>Obowiązki informacyjno-promocyjne dotyczące wsparcia z Unii Europejskiej cd:</a:t>
            </a:r>
            <a:br>
              <a:rPr lang="pl-PL"/>
            </a:br>
            <a:br>
              <a:rPr lang="pl-PL"/>
            </a:br>
            <a:r>
              <a:rPr lang="en-US"/>
              <a:t> 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C442DD48-CD46-8D7E-C2BC-C3C140575A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" y="1"/>
            <a:ext cx="3428980" cy="6311589"/>
          </a:xfrm>
          <a:prstGeom prst="rect">
            <a:avLst/>
          </a:prstGeom>
          <a:noFill/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967593F4-8331-0912-1B09-4957D031FF94}"/>
              </a:ext>
            </a:extLst>
          </p:cNvPr>
          <p:cNvSpPr txBox="1"/>
          <p:nvPr/>
        </p:nvSpPr>
        <p:spPr>
          <a:xfrm>
            <a:off x="4408854" y="1815830"/>
            <a:ext cx="6858000" cy="50461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lvl="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endParaRPr lang="pl-PL" sz="1600">
              <a:solidFill>
                <a:schemeClr val="bg1"/>
              </a:solidFill>
              <a:cs typeface="Poppins Light" pitchFamily="2" charset="77"/>
            </a:endParaRPr>
          </a:p>
          <a:p>
            <a:pPr marL="285750" lvl="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pl-PL" sz="1600">
                <a:solidFill>
                  <a:schemeClr val="bg1"/>
                </a:solidFill>
                <a:cs typeface="Poppins Light" pitchFamily="2" charset="77"/>
              </a:rPr>
              <a:t>§ 19 ust 4 – przekazanie informacji przez BK (dla Projektu o całkowitym koszcie przekraczającym 5 mln EUR), na </a:t>
            </a:r>
            <a:r>
              <a:rPr lang="pl-PL" sz="1600" b="1">
                <a:solidFill>
                  <a:schemeClr val="bg1"/>
                </a:solidFill>
                <a:cs typeface="Poppins Light" pitchFamily="2" charset="77"/>
              </a:rPr>
              <a:t>co najmniej 14 dni przed planowanymi wydarzeniami informacyjno-promocyjnymi oraz innymi planowanymi wydarzeniami i istotnymi okolicznościami związanych z realizacją Projektu, </a:t>
            </a:r>
            <a:r>
              <a:rPr lang="pl-PL" sz="1600">
                <a:solidFill>
                  <a:schemeClr val="bg1"/>
                </a:solidFill>
                <a:cs typeface="Poppins Light" pitchFamily="2" charset="77"/>
              </a:rPr>
              <a:t>które mogą mieć znaczenie dla opinii publicznej i mogą służyć budowaniu marki Funduszy Europejskich za pośrednictwem poczty elektronicznej na adres IZ: komunikacjafeniks@mfipr.gov.pl oraz </a:t>
            </a:r>
          </a:p>
          <a:p>
            <a:pPr lvl="0">
              <a:spcBef>
                <a:spcPts val="1200"/>
              </a:spcBef>
              <a:buClr>
                <a:schemeClr val="bg1"/>
              </a:buClr>
              <a:buSzPct val="130000"/>
              <a:defRPr/>
            </a:pPr>
            <a:r>
              <a:rPr lang="pl-PL" sz="1600">
                <a:solidFill>
                  <a:schemeClr val="bg1"/>
                </a:solidFill>
                <a:cs typeface="Poppins Light" pitchFamily="2" charset="77"/>
              </a:rPr>
              <a:t>na adres IP: departament.funduszy.europejskich@klimat.gov.pl i</a:t>
            </a:r>
          </a:p>
          <a:p>
            <a:pPr lvl="0">
              <a:spcBef>
                <a:spcPts val="1200"/>
              </a:spcBef>
              <a:buClr>
                <a:schemeClr val="bg1"/>
              </a:buClr>
              <a:buSzPct val="130000"/>
              <a:defRPr/>
            </a:pPr>
            <a:r>
              <a:rPr lang="pl-PL" sz="1600">
                <a:solidFill>
                  <a:schemeClr val="bg1"/>
                </a:solidFill>
                <a:cs typeface="Poppins Light" pitchFamily="2" charset="77"/>
              </a:rPr>
              <a:t>na adres IW: promocja@nfosigw.gov.pl. </a:t>
            </a:r>
          </a:p>
          <a:p>
            <a:pPr lvl="0">
              <a:spcBef>
                <a:spcPts val="1200"/>
              </a:spcBef>
              <a:buClr>
                <a:schemeClr val="bg1"/>
              </a:buClr>
              <a:buSzPct val="130000"/>
              <a:defRPr/>
            </a:pPr>
            <a:r>
              <a:rPr lang="pl-PL" sz="1600">
                <a:solidFill>
                  <a:schemeClr val="bg1"/>
                </a:solidFill>
                <a:cs typeface="Poppins Light" pitchFamily="2" charset="77"/>
              </a:rPr>
              <a:t>Informacja powinna wskazywać dane kontaktowe osób ze strony Beneficjenta zaangażowanych w wydarzenie</a:t>
            </a:r>
            <a:endParaRPr lang="pl-PL" sz="1600" b="1">
              <a:solidFill>
                <a:schemeClr val="bg1"/>
              </a:solidFill>
              <a:cs typeface="Poppins Light" pitchFamily="2" charset="77"/>
            </a:endParaRPr>
          </a:p>
        </p:txBody>
      </p:sp>
      <p:sp>
        <p:nvSpPr>
          <p:cNvPr id="4" name="Symbol zastępczy numeru slajdu 3" hidden="1">
            <a:extLst>
              <a:ext uri="{FF2B5EF4-FFF2-40B4-BE49-F238E27FC236}">
                <a16:creationId xmlns:a16="http://schemas.microsoft.com/office/drawing/2014/main" id="{C82990EA-1C15-1CFC-5BB0-9342C0F5544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77700" y="6654800"/>
            <a:ext cx="114300" cy="18415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pl-PL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pl-PL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4382907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2DEC9A-4DDC-4C16-58D2-F77139F182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F6D63747-19B2-D5FE-9AC0-969A87D24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8854" y="535712"/>
            <a:ext cx="6858000" cy="827708"/>
          </a:xfrm>
        </p:spPr>
        <p:txBody>
          <a:bodyPr vert="horz" lIns="91440" tIns="45720" rIns="91440" bIns="45720" rtlCol="0" anchor="t" anchorCtr="0">
            <a:normAutofit fontScale="90000"/>
          </a:bodyPr>
          <a:lstStyle/>
          <a:p>
            <a:r>
              <a:rPr lang="pl-PL">
                <a:latin typeface="Calibri"/>
                <a:ea typeface="Calibri"/>
                <a:cs typeface="Calibri"/>
              </a:rPr>
              <a:t>Kontrola </a:t>
            </a:r>
            <a:br>
              <a:rPr lang="pl-PL"/>
            </a:br>
            <a:br>
              <a:rPr lang="pl-PL"/>
            </a:br>
            <a:r>
              <a:rPr lang="en-US">
                <a:cs typeface="Poppins"/>
              </a:rPr>
              <a:t> 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E7FE1056-0B50-1719-306C-8674C14A07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" y="1"/>
            <a:ext cx="3428980" cy="6311589"/>
          </a:xfrm>
          <a:prstGeom prst="rect">
            <a:avLst/>
          </a:prstGeom>
          <a:noFill/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2C950D5E-C575-DD5D-6A3A-598A2752FE46}"/>
              </a:ext>
            </a:extLst>
          </p:cNvPr>
          <p:cNvSpPr txBox="1"/>
          <p:nvPr/>
        </p:nvSpPr>
        <p:spPr>
          <a:xfrm>
            <a:off x="4408854" y="1551446"/>
            <a:ext cx="6858000" cy="5300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lvl="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pl-PL" sz="1600">
                <a:solidFill>
                  <a:schemeClr val="bg1"/>
                </a:solidFill>
                <a:cs typeface="Poppins Light" pitchFamily="2" charset="77"/>
              </a:rPr>
              <a:t>§ 14 ust 3 - w przypadku kontroli ex-</a:t>
            </a:r>
            <a:r>
              <a:rPr lang="pl-PL" sz="1600" err="1">
                <a:solidFill>
                  <a:schemeClr val="bg1"/>
                </a:solidFill>
                <a:cs typeface="Poppins Light" pitchFamily="2" charset="77"/>
              </a:rPr>
              <a:t>ante</a:t>
            </a:r>
            <a:r>
              <a:rPr lang="pl-PL" sz="1600">
                <a:solidFill>
                  <a:schemeClr val="bg1"/>
                </a:solidFill>
                <a:cs typeface="Poppins Light" pitchFamily="2" charset="77"/>
              </a:rPr>
              <a:t>, do czasu otrzymania informacji o wyniku kontroli, BK nie może, bez zgody IW, wszcząć postępowania o udzielenie zamówienia (kontrola wszczęta przed wszczęciem postępowania o udzielenie zamówienia) lub zawrzeć umowy z wykonawcą (kontrola wszczęta po wszczęciu postępowania o udzielenie zamówienia ale przed zawarciem umowy z wykonawcą).</a:t>
            </a:r>
          </a:p>
          <a:p>
            <a:pPr marL="285750" lvl="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pl-PL" sz="1600">
                <a:solidFill>
                  <a:schemeClr val="bg1"/>
                </a:solidFill>
                <a:cs typeface="Poppins Light" pitchFamily="2" charset="77"/>
              </a:rPr>
              <a:t>§ 16 ust 8 – przekazanie do IW w terminie do 7 dni od dnia otrzymania ostatecznej wersji kopii informacji pokontrolnych oraz zaleceń pokontrolnych albo kopii innych dokumentów spełniających te funkcje, powstałych w toku kontroli prowadzonych przez uprawnione do tego instytucje (inne niż IW) dotyczące Projektu oraz raportów z przeprowadzonych audytów.</a:t>
            </a:r>
          </a:p>
          <a:p>
            <a:pPr marL="285750" lvl="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pl-PL" sz="1600">
                <a:solidFill>
                  <a:schemeClr val="bg1"/>
                </a:solidFill>
                <a:cs typeface="Poppins Light" pitchFamily="2" charset="77"/>
              </a:rPr>
              <a:t>§ 16 ust 9 –przekazanie do IW informacji - niezwłocznie, max w terminie 7 dni od dnia ich powzięcia przez BK, w zakresie podejmowanych czynności (w tym kontrolnych) lub postępowań prowadzonych w szczególności przez organy ścigania lub nadzoru dotyczące lub mogące dotyczyć Projektu.</a:t>
            </a:r>
          </a:p>
          <a:p>
            <a:pPr lvl="0">
              <a:spcBef>
                <a:spcPts val="1200"/>
              </a:spcBef>
              <a:buClr>
                <a:schemeClr val="bg1"/>
              </a:buClr>
              <a:buSzPct val="130000"/>
              <a:defRPr/>
            </a:pPr>
            <a:endParaRPr lang="pl-PL" sz="1600">
              <a:solidFill>
                <a:schemeClr val="bg1"/>
              </a:solidFill>
              <a:cs typeface="Poppins Light" pitchFamily="2" charset="77"/>
            </a:endParaRPr>
          </a:p>
          <a:p>
            <a:pPr lvl="0">
              <a:spcBef>
                <a:spcPts val="1200"/>
              </a:spcBef>
              <a:buClr>
                <a:schemeClr val="bg1"/>
              </a:buClr>
              <a:buSzPct val="130000"/>
              <a:defRPr/>
            </a:pPr>
            <a:br>
              <a:rPr lang="pl-PL" sz="1600">
                <a:solidFill>
                  <a:schemeClr val="bg1"/>
                </a:solidFill>
                <a:cs typeface="Poppins Light" pitchFamily="2" charset="77"/>
              </a:rPr>
            </a:br>
            <a:endParaRPr lang="pl-PL" sz="1600">
              <a:solidFill>
                <a:schemeClr val="bg1"/>
              </a:solidFill>
              <a:cs typeface="Poppins Light" pitchFamily="2" charset="77"/>
            </a:endParaRPr>
          </a:p>
        </p:txBody>
      </p:sp>
      <p:sp>
        <p:nvSpPr>
          <p:cNvPr id="4" name="Symbol zastępczy numeru slajdu 3" hidden="1">
            <a:extLst>
              <a:ext uri="{FF2B5EF4-FFF2-40B4-BE49-F238E27FC236}">
                <a16:creationId xmlns:a16="http://schemas.microsoft.com/office/drawing/2014/main" id="{9B911481-BD7E-9871-034D-2D1601AA774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77700" y="6654800"/>
            <a:ext cx="114300" cy="18415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pl-PL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pl-PL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6897150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F10050-8A3F-B6A1-274C-A62068C9F2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224A8859-8707-0EA4-8A68-AFC3EDD54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2349" y="829325"/>
            <a:ext cx="7328170" cy="932688"/>
          </a:xfrm>
        </p:spPr>
        <p:txBody>
          <a:bodyPr vert="horz" lIns="91440" tIns="45720" rIns="91440" bIns="45720" rtlCol="0" anchor="t" anchorCtr="0">
            <a:normAutofit fontScale="90000"/>
          </a:bodyPr>
          <a:lstStyle/>
          <a:p>
            <a:r>
              <a:rPr lang="pl-PL" sz="3100">
                <a:ea typeface="Open Sans" panose="020B0606030504020204" pitchFamily="34" charset="0"/>
                <a:cs typeface="Open Sans" panose="020B0606030504020204" pitchFamily="34" charset="0"/>
              </a:rPr>
              <a:t>Rzeczowe rozliczenie realizacji projektu - § 11 UOD</a:t>
            </a:r>
            <a:r>
              <a:rPr lang="pl-PL"/>
              <a:t>:</a:t>
            </a:r>
            <a:br>
              <a:rPr lang="pl-PL"/>
            </a:br>
            <a:br>
              <a:rPr lang="pl-PL"/>
            </a:br>
            <a:r>
              <a:rPr lang="en-US"/>
              <a:t> 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A23F8437-B88F-62F1-0F61-0BC139B24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" y="1"/>
            <a:ext cx="3428980" cy="6311589"/>
          </a:xfrm>
          <a:prstGeom prst="rect">
            <a:avLst/>
          </a:prstGeom>
          <a:noFill/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F0FE1449-E651-B556-4A91-FF7FE55A6F9F}"/>
              </a:ext>
            </a:extLst>
          </p:cNvPr>
          <p:cNvSpPr txBox="1"/>
          <p:nvPr/>
        </p:nvSpPr>
        <p:spPr>
          <a:xfrm>
            <a:off x="4408854" y="1878456"/>
            <a:ext cx="6858000" cy="49834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pl-PL" sz="1600" b="1">
                <a:solidFill>
                  <a:schemeClr val="bg1"/>
                </a:solidFill>
                <a:cs typeface="Poppins Light"/>
              </a:rPr>
              <a:t>30 dni od daty końcowej realizacji Projektu (wraz z wnioskiem o płatność końcową) </a:t>
            </a:r>
            <a:r>
              <a:rPr lang="pl-PL" sz="1600">
                <a:solidFill>
                  <a:schemeClr val="bg1"/>
                </a:solidFill>
                <a:cs typeface="Poppins Light"/>
              </a:rPr>
              <a:t>przekazanie do IW dokumentów potwierdzających wykonanie rzeczowe Projektu. Osiągnięte wartości wskaźników produktu powinny zostać wykazane przez Beneficjenta </a:t>
            </a:r>
            <a:r>
              <a:rPr lang="pl-PL" sz="1600" b="1">
                <a:solidFill>
                  <a:schemeClr val="bg1"/>
                </a:solidFill>
                <a:cs typeface="Poppins Light"/>
              </a:rPr>
              <a:t>najpóźniej we wniosku o płatność końc</a:t>
            </a:r>
            <a:r>
              <a:rPr lang="pl-PL" sz="1600">
                <a:solidFill>
                  <a:schemeClr val="bg1"/>
                </a:solidFill>
                <a:cs typeface="Poppins Light"/>
              </a:rPr>
              <a:t>ową.</a:t>
            </a:r>
            <a:endParaRPr lang="en-US">
              <a:solidFill>
                <a:schemeClr val="bg1"/>
              </a:solidFill>
              <a:cs typeface="Poppins Light"/>
            </a:endParaRPr>
          </a:p>
          <a:p>
            <a:pPr marL="28575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pl-PL" sz="1600">
                <a:solidFill>
                  <a:schemeClr val="bg1"/>
                </a:solidFill>
                <a:cs typeface="Poppins Light"/>
              </a:rPr>
              <a:t>Osiągnięcie wartości docelowej wskaźników rezultatu powinno nastąpić, co do zasady, nie później niż w terminie </a:t>
            </a:r>
            <a:r>
              <a:rPr lang="pl-PL" sz="1600" b="1">
                <a:solidFill>
                  <a:schemeClr val="bg1"/>
                </a:solidFill>
                <a:cs typeface="Poppins Light"/>
              </a:rPr>
              <a:t>12 miesięcy od zakończenia okresu kwalifikowania wydatków</a:t>
            </a:r>
            <a:r>
              <a:rPr lang="pl-PL" sz="1600">
                <a:solidFill>
                  <a:schemeClr val="bg1"/>
                </a:solidFill>
                <a:cs typeface="Poppins Light"/>
              </a:rPr>
              <a:t>. Informację na temat wartości wskaźników rezultatu Beneficjent jest zobowiązany przekazać w terminie do </a:t>
            </a:r>
            <a:r>
              <a:rPr lang="pl-PL" sz="1600" b="1">
                <a:solidFill>
                  <a:schemeClr val="bg1"/>
                </a:solidFill>
                <a:cs typeface="Poppins Light"/>
              </a:rPr>
              <a:t>14 dni od momentu osiągnięcia wartości docelowej wskaźnika rezultatu</a:t>
            </a:r>
            <a:r>
              <a:rPr lang="pl-PL" sz="1600">
                <a:solidFill>
                  <a:schemeClr val="bg1"/>
                </a:solidFill>
                <a:cs typeface="Poppins Light"/>
              </a:rPr>
              <a:t>.</a:t>
            </a:r>
            <a:endParaRPr lang="pl-PL">
              <a:solidFill>
                <a:schemeClr val="bg1"/>
              </a:solidFill>
              <a:cs typeface="Poppins Light"/>
            </a:endParaRPr>
          </a:p>
          <a:p>
            <a:pPr marL="264795" lvl="0">
              <a:spcBef>
                <a:spcPts val="1200"/>
              </a:spcBef>
              <a:buClr>
                <a:schemeClr val="bg1"/>
              </a:buClr>
              <a:buSzPct val="130000"/>
              <a:defRPr/>
            </a:pPr>
            <a:r>
              <a:rPr lang="pl-PL" sz="1600">
                <a:solidFill>
                  <a:schemeClr val="bg1"/>
                </a:solidFill>
                <a:cs typeface="Poppins Light" pitchFamily="2" charset="77"/>
              </a:rPr>
              <a:t>Na uzasadniony wniosek Beneficjenta termin ten za zgodą Instytucji Wdrażającej może ulec wydłużeniu.</a:t>
            </a:r>
          </a:p>
          <a:p>
            <a:pPr marL="285750" lvl="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endParaRPr lang="pl-PL">
              <a:solidFill>
                <a:schemeClr val="bg1"/>
              </a:solidFill>
              <a:cs typeface="Poppins Light" pitchFamily="2" charset="77"/>
            </a:endParaRPr>
          </a:p>
          <a:p>
            <a:pPr marL="285750" lvl="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endParaRPr lang="pl-PL" b="1">
              <a:solidFill>
                <a:schemeClr val="bg1"/>
              </a:solidFill>
              <a:cs typeface="Poppins Light" pitchFamily="2" charset="77"/>
            </a:endParaRPr>
          </a:p>
        </p:txBody>
      </p:sp>
      <p:sp>
        <p:nvSpPr>
          <p:cNvPr id="4" name="Symbol zastępczy numeru slajdu 3" hidden="1">
            <a:extLst>
              <a:ext uri="{FF2B5EF4-FFF2-40B4-BE49-F238E27FC236}">
                <a16:creationId xmlns:a16="http://schemas.microsoft.com/office/drawing/2014/main" id="{F2724280-2B00-52D9-FE4E-FD61C671294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77700" y="6654800"/>
            <a:ext cx="114300" cy="18415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pl-PL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pl-PL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0375093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C81AEA-7F3B-E08F-7AD0-D3BB963AE2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EC0798E1-055E-179C-CD7D-72D27634A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8854" y="829325"/>
            <a:ext cx="6858000" cy="932688"/>
          </a:xfrm>
        </p:spPr>
        <p:txBody>
          <a:bodyPr vert="horz" lIns="91440" tIns="45720" rIns="91440" bIns="45720" rtlCol="0" anchor="t" anchorCtr="0">
            <a:normAutofit fontScale="90000"/>
          </a:bodyPr>
          <a:lstStyle/>
          <a:p>
            <a:r>
              <a:rPr lang="pl-PL"/>
              <a:t>Trwałość umowy - </a:t>
            </a:r>
            <a:r>
              <a:rPr lang="pl-PL" b="0"/>
              <a:t>§</a:t>
            </a:r>
            <a:r>
              <a:rPr lang="pl-PL"/>
              <a:t> 17 UOD:</a:t>
            </a:r>
            <a:br>
              <a:rPr lang="pl-PL"/>
            </a:br>
            <a:br>
              <a:rPr lang="pl-PL"/>
            </a:br>
            <a:r>
              <a:rPr lang="en-US"/>
              <a:t> 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BF0AA95C-59A0-D2CA-9878-D1F2BBFE2A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" y="1"/>
            <a:ext cx="3428980" cy="6311589"/>
          </a:xfrm>
          <a:prstGeom prst="rect">
            <a:avLst/>
          </a:prstGeom>
          <a:noFill/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5EDA4175-CF16-ABD6-BB06-1275A888E430}"/>
              </a:ext>
            </a:extLst>
          </p:cNvPr>
          <p:cNvSpPr txBox="1"/>
          <p:nvPr/>
        </p:nvSpPr>
        <p:spPr>
          <a:xfrm>
            <a:off x="4408854" y="1666672"/>
            <a:ext cx="6858000" cy="51952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lvl="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pl-PL" sz="2000">
                <a:solidFill>
                  <a:schemeClr val="bg1"/>
                </a:solidFill>
                <a:cs typeface="Poppins Light" pitchFamily="2" charset="77"/>
              </a:rPr>
              <a:t>Beneficjent zobowiązuje się do zachowania trwałości Projektu od daty płatności końcowej na rzecz BK.</a:t>
            </a:r>
          </a:p>
          <a:p>
            <a:pPr marL="285750" lvl="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pl-PL" sz="2000">
                <a:solidFill>
                  <a:schemeClr val="bg1"/>
                </a:solidFill>
                <a:cs typeface="Poppins Light" pitchFamily="2" charset="77"/>
              </a:rPr>
              <a:t>Data płatności końcowej to - data obciążenia rachunku płatniczego instytucji przekazującej środki Beneficjentowi, gdy w ramach rozliczenia wniosku o płatność końcową Beneficjentowi przekazywane są środki lub data zatwierdzenia wniosku o płatność końcową.</a:t>
            </a:r>
          </a:p>
          <a:p>
            <a:pPr marL="285750" lvl="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pl-PL" sz="2000">
                <a:solidFill>
                  <a:schemeClr val="bg1"/>
                </a:solidFill>
                <a:cs typeface="Poppins Light" pitchFamily="2" charset="77"/>
              </a:rPr>
              <a:t>Obowiązek niezwłocznego informowania IW o wszelkich okolicznościach mających lub mogących skutkować naruszeniem trwałości Projektu do końca okresu trwałości Projektu.</a:t>
            </a:r>
            <a:endParaRPr lang="en-US" sz="2000">
              <a:solidFill>
                <a:schemeClr val="bg1"/>
              </a:solidFill>
              <a:cs typeface="Poppins Light" pitchFamily="2" charset="77"/>
            </a:endParaRPr>
          </a:p>
        </p:txBody>
      </p:sp>
      <p:sp>
        <p:nvSpPr>
          <p:cNvPr id="4" name="Symbol zastępczy numeru slajdu 3" hidden="1">
            <a:extLst>
              <a:ext uri="{FF2B5EF4-FFF2-40B4-BE49-F238E27FC236}">
                <a16:creationId xmlns:a16="http://schemas.microsoft.com/office/drawing/2014/main" id="{0083D1B9-3D35-3AB1-47EE-6ABC1127C8B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77700" y="6654800"/>
            <a:ext cx="114300" cy="18415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pl-PL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pl-PL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1708229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BEE984-10A0-BC38-7769-D4122BA6E1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31D550C4-18EB-E6D0-118F-7D2CD7050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8854" y="496112"/>
            <a:ext cx="6858000" cy="914399"/>
          </a:xfrm>
        </p:spPr>
        <p:txBody>
          <a:bodyPr vert="horz" lIns="91440" tIns="45720" rIns="91440" bIns="45720" rtlCol="0" anchor="t" anchorCtr="0">
            <a:normAutofit fontScale="90000"/>
          </a:bodyPr>
          <a:lstStyle/>
          <a:p>
            <a:r>
              <a:rPr lang="pl-PL"/>
              <a:t>Podpisanie Umowy o Dofinansowanie:</a:t>
            </a:r>
            <a:br>
              <a:rPr lang="pl-PL"/>
            </a:br>
            <a:br>
              <a:rPr lang="pl-PL"/>
            </a:br>
            <a:r>
              <a:rPr lang="en-US"/>
              <a:t> 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969CAA6E-9594-8C26-F414-BA81EF8B73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" y="1"/>
            <a:ext cx="3428980" cy="6311589"/>
          </a:xfrm>
          <a:prstGeom prst="rect">
            <a:avLst/>
          </a:prstGeom>
          <a:noFill/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56086F64-0A5E-F9A5-6C46-63744D441F65}"/>
              </a:ext>
            </a:extLst>
          </p:cNvPr>
          <p:cNvSpPr txBox="1"/>
          <p:nvPr/>
        </p:nvSpPr>
        <p:spPr>
          <a:xfrm>
            <a:off x="4408854" y="1527242"/>
            <a:ext cx="6858000" cy="455254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285750" lvl="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pl-PL">
                <a:solidFill>
                  <a:schemeClr val="bg1"/>
                </a:solidFill>
                <a:cs typeface="Poppins Light" pitchFamily="2" charset="77"/>
              </a:rPr>
              <a:t>W terminie 60 dni od momentu otrzymania przez Wnioskodawcę pisma informującego o decyzji Zarządu NFOŚiGW w sprawie przyznania dofinansowania. Wzór umowy wraz z załącznikami dostępny jest na stronie internetowej funduszy europejskich na Infrastrukturę, Klimat, Środowisko </a:t>
            </a:r>
            <a:r>
              <a:rPr lang="pl-PL" err="1">
                <a:solidFill>
                  <a:schemeClr val="bg1"/>
                </a:solidFill>
                <a:cs typeface="Poppins Light" pitchFamily="2" charset="77"/>
              </a:rPr>
              <a:t>MFiPR</a:t>
            </a:r>
            <a:r>
              <a:rPr lang="pl-PL">
                <a:solidFill>
                  <a:schemeClr val="bg1"/>
                </a:solidFill>
                <a:cs typeface="Poppins Light" pitchFamily="2" charset="77"/>
              </a:rPr>
              <a:t>. </a:t>
            </a:r>
          </a:p>
          <a:p>
            <a:pPr>
              <a:spcBef>
                <a:spcPts val="1200"/>
              </a:spcBef>
              <a:buClr>
                <a:schemeClr val="bg1"/>
              </a:buClr>
              <a:buSzPct val="130000"/>
              <a:defRPr/>
            </a:pPr>
            <a:r>
              <a:rPr lang="pl-PL">
                <a:solidFill>
                  <a:schemeClr val="bg1"/>
                </a:solidFill>
                <a:cs typeface="Poppins Light" pitchFamily="2" charset="77"/>
              </a:rPr>
              <a:t>Link do pliku: </a:t>
            </a:r>
          </a:p>
          <a:p>
            <a:pPr>
              <a:spcBef>
                <a:spcPts val="1200"/>
              </a:spcBef>
              <a:buClr>
                <a:schemeClr val="bg1"/>
              </a:buClr>
              <a:buSzPct val="130000"/>
              <a:defRPr/>
            </a:pPr>
            <a:r>
              <a:rPr lang="pl-PL" sz="1700">
                <a:hlinkClick r:id="rId4"/>
              </a:rPr>
              <a:t>Wyniki naboru FENX.09.01-IW.01-001/25 - Narodowy Fundusz Ochrony Środowiska i Gospodarki Wodnej - Portal Gov.pl</a:t>
            </a:r>
            <a:endParaRPr lang="pl-PL" sz="1700">
              <a:solidFill>
                <a:schemeClr val="bg1"/>
              </a:solidFill>
              <a:cs typeface="Poppins Light" pitchFamily="2" charset="77"/>
            </a:endParaRPr>
          </a:p>
          <a:p>
            <a:pPr lvl="0">
              <a:spcBef>
                <a:spcPts val="1200"/>
              </a:spcBef>
              <a:buClr>
                <a:schemeClr val="bg1"/>
              </a:buClr>
              <a:buSzPct val="130000"/>
              <a:defRPr/>
            </a:pPr>
            <a:r>
              <a:rPr lang="pl-PL" sz="1700">
                <a:hlinkClick r:id="rId4"/>
              </a:rPr>
              <a:t>Wyniki naboru FENX.10.01-IW.01-001/25 - Narodowy Fundusz Ochrony Środowiska i Gospodarki Wodnej - Portal Gov.pl</a:t>
            </a:r>
            <a:endParaRPr lang="pl-PL" sz="1700">
              <a:solidFill>
                <a:schemeClr val="bg1"/>
              </a:solidFill>
              <a:cs typeface="Poppins Light" pitchFamily="2" charset="77"/>
            </a:endParaRPr>
          </a:p>
          <a:p>
            <a:pPr lvl="0">
              <a:spcBef>
                <a:spcPts val="1200"/>
              </a:spcBef>
              <a:buClr>
                <a:schemeClr val="bg1"/>
              </a:buClr>
              <a:buSzPct val="130000"/>
              <a:defRPr/>
            </a:pPr>
            <a:r>
              <a:rPr lang="pl-PL">
                <a:solidFill>
                  <a:schemeClr val="bg1"/>
                </a:solidFill>
                <a:cs typeface="Poppins Light" pitchFamily="2" charset="77"/>
              </a:rPr>
              <a:t>Charakter adhezyjny umowy - umowa, w której jedna strona ustala warunki umowy, a druga strona ma ograniczone możliwości negocjacji tych warunków. </a:t>
            </a:r>
          </a:p>
          <a:p>
            <a:pPr marL="285750" lvl="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pl-PL">
                <a:solidFill>
                  <a:schemeClr val="bg1"/>
                </a:solidFill>
                <a:cs typeface="Poppins Light" pitchFamily="2" charset="77"/>
              </a:rPr>
              <a:t>Forma podpisania umowy paragraf 26 ust 6 – forma elektroniczna (podpis kwalifikowany) lub forma pisemna (tradycyjna) - zgodnie z reprezentacją Wnioskodawcy.</a:t>
            </a:r>
            <a:endParaRPr lang="en-US">
              <a:solidFill>
                <a:schemeClr val="bg1"/>
              </a:solidFill>
              <a:cs typeface="Poppins Light" pitchFamily="2" charset="77"/>
            </a:endParaRPr>
          </a:p>
        </p:txBody>
      </p:sp>
      <p:sp>
        <p:nvSpPr>
          <p:cNvPr id="4" name="Symbol zastępczy numeru slajdu 3" hidden="1">
            <a:extLst>
              <a:ext uri="{FF2B5EF4-FFF2-40B4-BE49-F238E27FC236}">
                <a16:creationId xmlns:a16="http://schemas.microsoft.com/office/drawing/2014/main" id="{4637FF96-B4B4-DA1B-02EF-A7A5C3212AE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77700" y="6654800"/>
            <a:ext cx="114300" cy="18415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pl-PL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pl-PL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3800995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C46864-96D0-9A17-D8A0-2B0DD02C16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FBDAB80C-1F97-2E3D-5779-2702DF7A7B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l-PL"/>
              <a:t>zmiany Umowy o dofinansowanie</a:t>
            </a:r>
          </a:p>
        </p:txBody>
      </p: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179DAF16-8083-1C30-A7AC-262BC2D8CA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</p:spTree>
    <p:extLst>
      <p:ext uri="{BB962C8B-B14F-4D97-AF65-F5344CB8AC3E}">
        <p14:creationId xmlns:p14="http://schemas.microsoft.com/office/powerpoint/2010/main" val="15417362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6721EF-F9E0-320C-377A-91F5DA4C0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chemat blokowy: proces alternatywny 4">
            <a:extLst>
              <a:ext uri="{FF2B5EF4-FFF2-40B4-BE49-F238E27FC236}">
                <a16:creationId xmlns:a16="http://schemas.microsoft.com/office/drawing/2014/main" id="{8E7C16CD-0D85-AE34-A5E1-4094FAAE02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6057" y="4340880"/>
            <a:ext cx="2828047" cy="73866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30479" tIns="30479" rIns="30479" bIns="30479" numCol="1" spcCol="38100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0963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4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Schemat blokowy: proces alternatywny 4">
            <a:extLst>
              <a:ext uri="{FF2B5EF4-FFF2-40B4-BE49-F238E27FC236}">
                <a16:creationId xmlns:a16="http://schemas.microsoft.com/office/drawing/2014/main" id="{4C7D2913-EC41-82B3-D2E4-B80E9810BB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918881" y="4340880"/>
            <a:ext cx="2664800" cy="73866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30479" tIns="30479" rIns="30479" bIns="30479" numCol="1" spcCol="38100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0963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4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Schemat blokowy: proces alternatywny 4">
            <a:extLst>
              <a:ext uri="{FF2B5EF4-FFF2-40B4-BE49-F238E27FC236}">
                <a16:creationId xmlns:a16="http://schemas.microsoft.com/office/drawing/2014/main" id="{3AF2370D-399C-552E-BF0A-AF34DE2804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819292" y="4331916"/>
            <a:ext cx="3086613" cy="73866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30479" tIns="30479" rIns="30479" bIns="30479" numCol="1" spcCol="38100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0963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4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887BF2-CEC3-D090-EC1D-531F0345D13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308100" y="371460"/>
            <a:ext cx="9599612" cy="860425"/>
          </a:xfrm>
        </p:spPr>
        <p:txBody>
          <a:bodyPr>
            <a:normAutofit fontScale="90000"/>
          </a:bodyPr>
          <a:lstStyle/>
          <a:p>
            <a:pPr algn="ctr"/>
            <a:r>
              <a:rPr lang="pl-PL">
                <a:latin typeface="Calibri"/>
                <a:ea typeface="Calibri"/>
                <a:cs typeface="Calibri"/>
              </a:rPr>
              <a:t>Wprowadzanie zmian do Umowy o dofinansowanie</a:t>
            </a:r>
            <a:endParaRPr lang="pl-PL" b="0">
              <a:latin typeface="Calibri"/>
              <a:ea typeface="Calibri"/>
              <a:cs typeface="Calibri"/>
            </a:endParaRPr>
          </a:p>
          <a:p>
            <a:pPr algn="ctr"/>
            <a:endParaRPr lang="pl-PL"/>
          </a:p>
        </p:txBody>
      </p:sp>
      <p:sp>
        <p:nvSpPr>
          <p:cNvPr id="6" name="Prostokąt 10">
            <a:extLst>
              <a:ext uri="{FF2B5EF4-FFF2-40B4-BE49-F238E27FC236}">
                <a16:creationId xmlns:a16="http://schemas.microsoft.com/office/drawing/2014/main" id="{F2BE8EAF-C9DB-81ED-B222-864CE95857AA}"/>
              </a:ext>
            </a:extLst>
          </p:cNvPr>
          <p:cNvSpPr/>
          <p:nvPr/>
        </p:nvSpPr>
        <p:spPr>
          <a:xfrm>
            <a:off x="2927826" y="1931499"/>
            <a:ext cx="6177280" cy="512895"/>
          </a:xfrm>
          <a:prstGeom prst="rect">
            <a:avLst/>
          </a:prstGeom>
          <a:solidFill>
            <a:schemeClr val="tx2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30479" tIns="30479" rIns="30479" bIns="30479" numCol="1" spcCol="38100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0963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933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+mn-cs"/>
              </a:rPr>
              <a:t>Zmiany do </a:t>
            </a:r>
            <a:r>
              <a:rPr kumimoji="0" lang="pl-PL" sz="2933" b="1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+mn-cs"/>
              </a:rPr>
              <a:t>UoD</a:t>
            </a:r>
            <a:endParaRPr kumimoji="0" lang="pl-PL" sz="2933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+mn-cs"/>
            </a:endParaRPr>
          </a:p>
        </p:txBody>
      </p:sp>
      <p:sp>
        <p:nvSpPr>
          <p:cNvPr id="26" name="Schemat blokowy: proces alternatywny 36">
            <a:extLst>
              <a:ext uri="{FF2B5EF4-FFF2-40B4-BE49-F238E27FC236}">
                <a16:creationId xmlns:a16="http://schemas.microsoft.com/office/drawing/2014/main" id="{9BD2001C-4F38-7199-896E-01ECA0ECFF21}"/>
              </a:ext>
            </a:extLst>
          </p:cNvPr>
          <p:cNvSpPr/>
          <p:nvPr/>
        </p:nvSpPr>
        <p:spPr>
          <a:xfrm>
            <a:off x="1345601" y="2900170"/>
            <a:ext cx="3862913" cy="384719"/>
          </a:xfrm>
          <a:prstGeom prst="rect">
            <a:avLst/>
          </a:prstGeom>
          <a:solidFill>
            <a:schemeClr val="bg1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30479" tIns="30479" rIns="30479" bIns="30479" numCol="1" spcCol="38100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0963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100" b="1" i="0" u="none" strike="noStrike" kern="1200" cap="none" spc="0" normalizeH="0" baseline="0" noProof="0">
                <a:ln>
                  <a:noFill/>
                </a:ln>
                <a:solidFill>
                  <a:srgbClr val="208551"/>
                </a:solidFill>
                <a:effectLst/>
                <a:uLnTx/>
                <a:uFillTx/>
                <a:latin typeface="Source Sans 3"/>
                <a:ea typeface="+mn-ea"/>
                <a:cs typeface="+mn-cs"/>
              </a:rPr>
              <a:t>Wymagające aneksowania</a:t>
            </a:r>
            <a:endParaRPr kumimoji="0" lang="pl-PL" sz="2133" b="1" i="0" u="none" strike="noStrike" kern="1200" cap="none" spc="0" normalizeH="0" baseline="0" noProof="0">
              <a:ln>
                <a:noFill/>
              </a:ln>
              <a:solidFill>
                <a:srgbClr val="4D4D4D">
                  <a:lumMod val="75000"/>
                </a:srgbClr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pole tekstowe 16">
            <a:extLst>
              <a:ext uri="{FF2B5EF4-FFF2-40B4-BE49-F238E27FC236}">
                <a16:creationId xmlns:a16="http://schemas.microsoft.com/office/drawing/2014/main" id="{9EF7EF66-32E3-AC7E-D12F-3FCEAD697A42}"/>
              </a:ext>
            </a:extLst>
          </p:cNvPr>
          <p:cNvSpPr txBox="1"/>
          <p:nvPr/>
        </p:nvSpPr>
        <p:spPr>
          <a:xfrm>
            <a:off x="637540" y="4299501"/>
            <a:ext cx="2816564" cy="80021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30479" tIns="30479" rIns="30479" bIns="30479" numCol="1" spcCol="38100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0963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1" i="0" u="none" strike="noStrike" kern="1200" cap="none" spc="0" normalizeH="0" baseline="0" noProof="0">
                <a:ln>
                  <a:noFill/>
                </a:ln>
                <a:solidFill>
                  <a:srgbClr val="004066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Po wcześniejszej zgodzie </a:t>
            </a:r>
          </a:p>
          <a:p>
            <a:pPr lvl="0" algn="ctr" defTabSz="609630" hangingPunct="0">
              <a:defRPr/>
            </a:pPr>
            <a:r>
              <a:rPr kumimoji="0" lang="pl-PL" sz="1600" b="1" i="0" u="none" strike="noStrike" kern="1200" cap="none" spc="0" normalizeH="0" baseline="0" noProof="0">
                <a:ln>
                  <a:noFill/>
                </a:ln>
                <a:solidFill>
                  <a:srgbClr val="004066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IW i IP </a:t>
            </a:r>
          </a:p>
          <a:p>
            <a:pPr lvl="0" algn="ctr" defTabSz="609630" hangingPunct="0">
              <a:defRPr/>
            </a:pPr>
            <a:r>
              <a:rPr lang="pl-PL" sz="1600">
                <a:solidFill>
                  <a:schemeClr val="tx2"/>
                </a:solidFill>
                <a:cs typeface="Poppins Light" pitchFamily="2" charset="77"/>
              </a:rPr>
              <a:t>§ 4 ust 6</a:t>
            </a:r>
            <a:endParaRPr kumimoji="0" lang="pl-PL" sz="16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pole tekstowe 6">
            <a:extLst>
              <a:ext uri="{FF2B5EF4-FFF2-40B4-BE49-F238E27FC236}">
                <a16:creationId xmlns:a16="http://schemas.microsoft.com/office/drawing/2014/main" id="{B742965E-D76F-799C-8D78-FB94FE58BA56}"/>
              </a:ext>
            </a:extLst>
          </p:cNvPr>
          <p:cNvSpPr txBox="1"/>
          <p:nvPr/>
        </p:nvSpPr>
        <p:spPr>
          <a:xfrm>
            <a:off x="3918881" y="4384139"/>
            <a:ext cx="2664800" cy="55399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30479" tIns="30479" rIns="30479" bIns="30479" numCol="1" spcCol="38100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09630" hangingPunct="0">
              <a:defRPr/>
            </a:pPr>
            <a:r>
              <a:rPr lang="pl-PL" sz="1600" b="1">
                <a:solidFill>
                  <a:srgbClr val="004066"/>
                </a:solidFill>
                <a:latin typeface="Calibri"/>
                <a:ea typeface="Calibri"/>
                <a:cs typeface="Calibri"/>
                <a:sym typeface="Calibri"/>
              </a:rPr>
              <a:t>Po wcześniejszej zgodzie IW </a:t>
            </a:r>
          </a:p>
          <a:p>
            <a:pPr lvl="0" algn="ctr" defTabSz="609630" hangingPunct="0">
              <a:defRPr/>
            </a:pPr>
            <a:r>
              <a:rPr lang="pl-PL" sz="1600">
                <a:solidFill>
                  <a:schemeClr val="tx2"/>
                </a:solidFill>
                <a:cs typeface="Poppins Light" pitchFamily="2" charset="77"/>
              </a:rPr>
              <a:t>§ 4 ust 5</a:t>
            </a:r>
            <a:endParaRPr kumimoji="0" lang="pl-PL" sz="16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Prostokąt 36">
            <a:extLst>
              <a:ext uri="{FF2B5EF4-FFF2-40B4-BE49-F238E27FC236}">
                <a16:creationId xmlns:a16="http://schemas.microsoft.com/office/drawing/2014/main" id="{287021DA-1E1B-8C5E-ABB2-13188568FF82}"/>
              </a:ext>
            </a:extLst>
          </p:cNvPr>
          <p:cNvSpPr/>
          <p:nvPr/>
        </p:nvSpPr>
        <p:spPr>
          <a:xfrm>
            <a:off x="6961480" y="2920339"/>
            <a:ext cx="3922419" cy="384719"/>
          </a:xfrm>
          <a:prstGeom prst="rect">
            <a:avLst/>
          </a:prstGeom>
          <a:solidFill>
            <a:schemeClr val="bg1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30479" tIns="30479" rIns="30479" bIns="30479" numCol="1" spcCol="38100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100" b="1" i="0" u="none" strike="noStrike" kern="1200" cap="none" spc="0" normalizeH="0" baseline="0" noProof="0">
                <a:ln>
                  <a:noFill/>
                </a:ln>
                <a:solidFill>
                  <a:srgbClr val="208551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Niewymagające aneksowania</a:t>
            </a: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srgbClr val="208551"/>
              </a:solidFill>
              <a:effectLst/>
              <a:uLnTx/>
              <a:uFillTx/>
              <a:latin typeface="Source Sans 3"/>
              <a:ea typeface="+mn-ea"/>
              <a:cs typeface="+mn-cs"/>
            </a:endParaRPr>
          </a:p>
        </p:txBody>
      </p:sp>
      <p:sp>
        <p:nvSpPr>
          <p:cNvPr id="22" name="pole tekstowe 19">
            <a:extLst>
              <a:ext uri="{FF2B5EF4-FFF2-40B4-BE49-F238E27FC236}">
                <a16:creationId xmlns:a16="http://schemas.microsoft.com/office/drawing/2014/main" id="{7C4AE172-73E8-8737-1290-F9E6C4D3CD8D}"/>
              </a:ext>
            </a:extLst>
          </p:cNvPr>
          <p:cNvSpPr txBox="1"/>
          <p:nvPr/>
        </p:nvSpPr>
        <p:spPr>
          <a:xfrm>
            <a:off x="7828128" y="4299501"/>
            <a:ext cx="3055771" cy="80021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30479" tIns="30479" rIns="30479" bIns="30479" numCol="1" spcCol="38100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0963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600" b="1">
                <a:solidFill>
                  <a:srgbClr val="004066"/>
                </a:solidFill>
                <a:latin typeface="Calibri"/>
                <a:ea typeface="Calibri"/>
                <a:cs typeface="Calibri"/>
                <a:sym typeface="Calibri"/>
              </a:rPr>
              <a:t>Jednostronne oświadczenie woli/zatwierdzenie zmian do załączników do </a:t>
            </a:r>
            <a:r>
              <a:rPr lang="pl-PL" sz="1600" b="1" err="1">
                <a:solidFill>
                  <a:srgbClr val="004066"/>
                </a:solidFill>
                <a:latin typeface="Calibri"/>
                <a:ea typeface="Calibri"/>
                <a:cs typeface="Calibri"/>
                <a:sym typeface="Calibri"/>
              </a:rPr>
              <a:t>UoD</a:t>
            </a:r>
            <a:r>
              <a:rPr lang="pl-PL" sz="1600" b="1">
                <a:solidFill>
                  <a:srgbClr val="004066"/>
                </a:solidFill>
                <a:latin typeface="Calibri"/>
                <a:ea typeface="Calibri"/>
                <a:cs typeface="Calibri"/>
                <a:sym typeface="Calibri"/>
              </a:rPr>
              <a:t> itp.</a:t>
            </a:r>
            <a:endParaRPr kumimoji="0" lang="pl-PL" sz="1600" b="1" i="0" u="none" strike="noStrike" kern="1200" cap="none" spc="0" normalizeH="0" baseline="0" noProof="0">
              <a:ln>
                <a:noFill/>
              </a:ln>
              <a:solidFill>
                <a:srgbClr val="004066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30" name="Pismo odręczne 29">
                <a:extLst>
                  <a:ext uri="{FF2B5EF4-FFF2-40B4-BE49-F238E27FC236}">
                    <a16:creationId xmlns:a16="http://schemas.microsoft.com/office/drawing/2014/main" id="{4ECE2D2A-D47F-24AC-15D4-28082A36682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/>
              <p14:nvPr/>
            </p14:nvContentPartPr>
            <p14:xfrm>
              <a:off x="13634320" y="426320"/>
              <a:ext cx="360" cy="360"/>
            </p14:xfrm>
          </p:contentPart>
        </mc:Choice>
        <mc:Fallback>
          <p:pic>
            <p:nvPicPr>
              <p:cNvPr id="30" name="Pismo odręczne 29">
                <a:extLst>
                  <a:ext uri="{FF2B5EF4-FFF2-40B4-BE49-F238E27FC236}">
                    <a16:creationId xmlns:a16="http://schemas.microsoft.com/office/drawing/2014/main" id="{4ECE2D2A-D47F-24AC-15D4-28082A36682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3628200" y="420200"/>
                <a:ext cx="12600" cy="12600"/>
              </a:xfrm>
              <a:prstGeom prst="rect">
                <a:avLst/>
              </a:prstGeom>
            </p:spPr>
          </p:pic>
        </mc:Fallback>
      </mc:AlternateContent>
      <p:sp>
        <p:nvSpPr>
          <p:cNvPr id="35" name="Strzałka: w dół 34">
            <a:extLst>
              <a:ext uri="{FF2B5EF4-FFF2-40B4-BE49-F238E27FC236}">
                <a16:creationId xmlns:a16="http://schemas.microsoft.com/office/drawing/2014/main" id="{EFB6EEB3-6C6D-CEB7-191A-B34DA8ED5C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040080" y="3451258"/>
            <a:ext cx="225600" cy="849499"/>
          </a:xfrm>
          <a:prstGeom prst="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6" name="Strzałka: w dół 35">
            <a:extLst>
              <a:ext uri="{FF2B5EF4-FFF2-40B4-BE49-F238E27FC236}">
                <a16:creationId xmlns:a16="http://schemas.microsoft.com/office/drawing/2014/main" id="{D302D48E-9BEC-CB47-8824-96D7E2394D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68800" y="3429000"/>
            <a:ext cx="225600" cy="871757"/>
          </a:xfrm>
          <a:prstGeom prst="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8" name="Strzałka: w dół 37">
            <a:extLst>
              <a:ext uri="{FF2B5EF4-FFF2-40B4-BE49-F238E27FC236}">
                <a16:creationId xmlns:a16="http://schemas.microsoft.com/office/drawing/2014/main" id="{245D32D0-14A8-ABCC-2393-D95321B106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032240" y="3451258"/>
            <a:ext cx="225600" cy="849499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9" name="Strzałka: w dół 38">
            <a:extLst>
              <a:ext uri="{FF2B5EF4-FFF2-40B4-BE49-F238E27FC236}">
                <a16:creationId xmlns:a16="http://schemas.microsoft.com/office/drawing/2014/main" id="{D0C8B55B-4F81-1A0E-3B18-A00E729414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688080" y="2444394"/>
            <a:ext cx="230801" cy="415224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2" name="Strzałka: w dół 41">
            <a:extLst>
              <a:ext uri="{FF2B5EF4-FFF2-40B4-BE49-F238E27FC236}">
                <a16:creationId xmlns:a16="http://schemas.microsoft.com/office/drawing/2014/main" id="{92FA7AAC-678E-0C0A-3980-5442A527F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157720" y="2464670"/>
            <a:ext cx="230801" cy="415223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379673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E12150-5592-020E-0A1F-2017333F66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1183F115-F54C-CDBE-8213-B179DBE26A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8854" y="829325"/>
            <a:ext cx="6858000" cy="932688"/>
          </a:xfrm>
        </p:spPr>
        <p:txBody>
          <a:bodyPr vert="horz" lIns="91440" tIns="45720" rIns="91440" bIns="45720" rtlCol="0" anchor="t" anchorCtr="0">
            <a:normAutofit fontScale="90000"/>
          </a:bodyPr>
          <a:lstStyle/>
          <a:p>
            <a:r>
              <a:rPr lang="pl-PL"/>
              <a:t>Zmiana warunków realizacji Projektu - </a:t>
            </a:r>
            <a:r>
              <a:rPr lang="pl-PL">
                <a:cs typeface="Poppins Light" pitchFamily="2" charset="77"/>
              </a:rPr>
              <a:t>§ 4 ust 5 </a:t>
            </a:r>
            <a:r>
              <a:rPr lang="pl-PL" err="1">
                <a:cs typeface="Poppins Light" pitchFamily="2" charset="77"/>
              </a:rPr>
              <a:t>UoD</a:t>
            </a:r>
            <a:r>
              <a:rPr lang="pl-PL">
                <a:cs typeface="Poppins Light" pitchFamily="2" charset="77"/>
              </a:rPr>
              <a:t>:</a:t>
            </a:r>
            <a:br>
              <a:rPr lang="pl-PL"/>
            </a:br>
            <a:br>
              <a:rPr lang="pl-PL"/>
            </a:br>
            <a:r>
              <a:rPr lang="en-US"/>
              <a:t> 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DF5C1C1B-33AD-C05E-BD9B-5A83835C22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" y="1"/>
            <a:ext cx="3428980" cy="6311589"/>
          </a:xfrm>
          <a:prstGeom prst="rect">
            <a:avLst/>
          </a:prstGeom>
          <a:noFill/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142612A9-C8C1-C856-5B8B-4EAF70E06BAE}"/>
              </a:ext>
            </a:extLst>
          </p:cNvPr>
          <p:cNvSpPr txBox="1"/>
          <p:nvPr/>
        </p:nvSpPr>
        <p:spPr>
          <a:xfrm>
            <a:off x="4408854" y="1878456"/>
            <a:ext cx="6858000" cy="4983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spcBef>
                <a:spcPts val="1200"/>
              </a:spcBef>
              <a:buClr>
                <a:schemeClr val="bg1"/>
              </a:buClr>
              <a:buSzPct val="130000"/>
              <a:defRPr/>
            </a:pPr>
            <a:endParaRPr lang="pl-PL" sz="2000">
              <a:solidFill>
                <a:schemeClr val="bg1"/>
              </a:solidFill>
              <a:cs typeface="Poppins Light" pitchFamily="2" charset="77"/>
            </a:endParaRPr>
          </a:p>
          <a:p>
            <a:pPr lvl="0">
              <a:spcBef>
                <a:spcPts val="1200"/>
              </a:spcBef>
              <a:buClr>
                <a:schemeClr val="bg1"/>
              </a:buClr>
              <a:buSzPct val="130000"/>
              <a:defRPr/>
            </a:pPr>
            <a:r>
              <a:rPr lang="pl-PL" sz="2000">
                <a:solidFill>
                  <a:schemeClr val="bg1"/>
                </a:solidFill>
                <a:cs typeface="Poppins Light" pitchFamily="2" charset="77"/>
              </a:rPr>
              <a:t>powodująca niezgodność Projektu z  wnioskiem o dofinansowanie, wymaga zgody Instytucji Wdrażającej wyrażonej nie później, niż na etapie zatwierdzania wniosku o płatność obejmującego tę zmianę, pod rygorem uznania wydatków za niekwalifikowane w całości lub w części.</a:t>
            </a:r>
          </a:p>
          <a:p>
            <a:pPr lvl="0">
              <a:spcBef>
                <a:spcPts val="1200"/>
              </a:spcBef>
              <a:buClr>
                <a:schemeClr val="bg1"/>
              </a:buClr>
              <a:buSzPct val="130000"/>
              <a:defRPr/>
            </a:pPr>
            <a:r>
              <a:rPr lang="pl-PL" sz="2000">
                <a:solidFill>
                  <a:schemeClr val="bg1"/>
                </a:solidFill>
                <a:cs typeface="Poppins Light" pitchFamily="2" charset="77"/>
              </a:rPr>
              <a:t>Wniosek o zmianę i stanowisko w sprawie zgody Instytucji Wdrażającej następuje za pośrednictwem SL2021. </a:t>
            </a:r>
          </a:p>
        </p:txBody>
      </p:sp>
      <p:sp>
        <p:nvSpPr>
          <p:cNvPr id="4" name="Symbol zastępczy numeru slajdu 3" hidden="1">
            <a:extLst>
              <a:ext uri="{FF2B5EF4-FFF2-40B4-BE49-F238E27FC236}">
                <a16:creationId xmlns:a16="http://schemas.microsoft.com/office/drawing/2014/main" id="{06F37FC7-3427-4DAA-0327-C72AB1E4967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77700" y="6654800"/>
            <a:ext cx="114300" cy="18415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pl-PL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pl-PL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034808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052538-0F6F-96AD-F759-498F99992A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C79C9514-9943-323A-9D9A-3FF1C1248A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8854" y="829324"/>
            <a:ext cx="6858000" cy="1355075"/>
          </a:xfrm>
        </p:spPr>
        <p:txBody>
          <a:bodyPr vert="horz" lIns="91440" tIns="45720" rIns="91440" bIns="45720" rtlCol="0" anchor="t" anchorCtr="0">
            <a:normAutofit fontScale="90000"/>
          </a:bodyPr>
          <a:lstStyle/>
          <a:p>
            <a:r>
              <a:rPr lang="pl-PL">
                <a:latin typeface="Calibri"/>
                <a:ea typeface="Calibri"/>
                <a:cs typeface="Calibri"/>
              </a:rPr>
              <a:t>Aneksowanie </a:t>
            </a:r>
            <a:r>
              <a:rPr lang="pl-PL" err="1">
                <a:latin typeface="Calibri"/>
                <a:ea typeface="Calibri"/>
                <a:cs typeface="Calibri"/>
              </a:rPr>
              <a:t>UoD</a:t>
            </a:r>
            <a:r>
              <a:rPr lang="pl-PL">
                <a:latin typeface="Calibri"/>
                <a:ea typeface="Calibri"/>
                <a:cs typeface="Calibri"/>
              </a:rPr>
              <a:t> po uprzedniej zgodzie na zmiany wyrażonej przez IW i IP - § 4 ust 6 </a:t>
            </a:r>
            <a:r>
              <a:rPr lang="pl-PL" err="1">
                <a:latin typeface="Calibri"/>
                <a:ea typeface="Calibri"/>
                <a:cs typeface="Calibri"/>
              </a:rPr>
              <a:t>UoD</a:t>
            </a:r>
            <a:r>
              <a:rPr lang="pl-PL">
                <a:latin typeface="Calibri"/>
                <a:ea typeface="Calibri"/>
                <a:cs typeface="Calibri"/>
              </a:rPr>
              <a:t>:</a:t>
            </a:r>
            <a:br>
              <a:rPr lang="pl-PL">
                <a:latin typeface="Calibri"/>
                <a:ea typeface="Calibri"/>
                <a:cs typeface="Calibri"/>
              </a:rPr>
            </a:br>
            <a:br>
              <a:rPr lang="pl-PL"/>
            </a:br>
            <a:br>
              <a:rPr lang="pl-PL"/>
            </a:br>
            <a:br>
              <a:rPr lang="pl-PL"/>
            </a:br>
            <a:r>
              <a:rPr lang="en-US"/>
              <a:t> 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D68B6A9A-DE04-4F1B-38EC-FFBD4C08B4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" y="1"/>
            <a:ext cx="3428980" cy="6311589"/>
          </a:xfrm>
          <a:prstGeom prst="rect">
            <a:avLst/>
          </a:prstGeom>
          <a:noFill/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8F406420-4180-D2D8-E7E9-0D7A8AD41025}"/>
              </a:ext>
            </a:extLst>
          </p:cNvPr>
          <p:cNvSpPr txBox="1"/>
          <p:nvPr/>
        </p:nvSpPr>
        <p:spPr>
          <a:xfrm>
            <a:off x="4408854" y="2184400"/>
            <a:ext cx="6858000" cy="46775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lvl="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endParaRPr lang="pl-PL">
              <a:solidFill>
                <a:schemeClr val="bg1"/>
              </a:solidFill>
              <a:cs typeface="Poppins Light" pitchFamily="2" charset="77"/>
            </a:endParaRPr>
          </a:p>
          <a:p>
            <a:pPr marL="285750" lvl="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pl-PL" sz="2000">
                <a:solidFill>
                  <a:schemeClr val="bg1"/>
                </a:solidFill>
                <a:cs typeface="Poppins Light" pitchFamily="2" charset="77"/>
              </a:rPr>
              <a:t>zwiększenia wartości dofinansowania Projektu określonej w Umowie,</a:t>
            </a:r>
          </a:p>
          <a:p>
            <a:pPr marL="285750" lvl="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pl-PL" sz="2000">
                <a:solidFill>
                  <a:schemeClr val="bg1"/>
                </a:solidFill>
                <a:cs typeface="Poppins Light" pitchFamily="2" charset="77"/>
              </a:rPr>
              <a:t>zmiany terminu zakończenia okresu realizacji Projektu, </a:t>
            </a:r>
          </a:p>
          <a:p>
            <a:pPr marL="285750" lvl="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pl-PL" sz="2000">
                <a:solidFill>
                  <a:schemeClr val="bg1"/>
                </a:solidFill>
                <a:cs typeface="Poppins Light" pitchFamily="2" charset="77"/>
              </a:rPr>
              <a:t>zmniejszenia wartości lub zmiany roku osiągnięcia wartości docelowej wskaźników programowych lub wskaźników mających wpływ na realizację wskaźników programowych z załącznika nr 12 do Umowy.</a:t>
            </a:r>
            <a:endParaRPr lang="en-US" sz="2000">
              <a:solidFill>
                <a:schemeClr val="bg1"/>
              </a:solidFill>
              <a:cs typeface="Poppins Light" pitchFamily="2" charset="77"/>
            </a:endParaRPr>
          </a:p>
        </p:txBody>
      </p:sp>
      <p:sp>
        <p:nvSpPr>
          <p:cNvPr id="4" name="Symbol zastępczy numeru slajdu 3" hidden="1">
            <a:extLst>
              <a:ext uri="{FF2B5EF4-FFF2-40B4-BE49-F238E27FC236}">
                <a16:creationId xmlns:a16="http://schemas.microsoft.com/office/drawing/2014/main" id="{2CC45B27-E91E-5DB9-BFCC-D3CC42C4E08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77700" y="6654800"/>
            <a:ext cx="114300" cy="18415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pl-PL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pl-PL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756678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4C9996-C41A-2C74-2FBB-0232F1F9C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17CE9AEE-180E-B8CF-F84A-BF307C0C26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8854" y="535712"/>
            <a:ext cx="6858000" cy="1282928"/>
          </a:xfrm>
        </p:spPr>
        <p:txBody>
          <a:bodyPr vert="horz" lIns="91440" tIns="45720" rIns="91440" bIns="45720" rtlCol="0" anchor="t" anchorCtr="0">
            <a:normAutofit fontScale="90000"/>
          </a:bodyPr>
          <a:lstStyle/>
          <a:p>
            <a:r>
              <a:rPr lang="pl-PL">
                <a:latin typeface="Calibri"/>
                <a:ea typeface="Calibri"/>
                <a:cs typeface="Calibri"/>
              </a:rPr>
              <a:t>Zmiany niewymagające aneksowania </a:t>
            </a:r>
            <a:r>
              <a:rPr lang="pl-PL" err="1">
                <a:latin typeface="Calibri"/>
                <a:ea typeface="Calibri"/>
                <a:cs typeface="Calibri"/>
              </a:rPr>
              <a:t>UoD</a:t>
            </a:r>
            <a:r>
              <a:rPr lang="pl-PL">
                <a:latin typeface="Calibri"/>
                <a:ea typeface="Calibri"/>
                <a:cs typeface="Calibri"/>
              </a:rPr>
              <a:t>:</a:t>
            </a:r>
            <a:br>
              <a:rPr lang="pl-PL">
                <a:latin typeface="Calibri"/>
                <a:ea typeface="Calibri"/>
                <a:cs typeface="Calibri"/>
              </a:rPr>
            </a:br>
            <a:r>
              <a:rPr lang="pl-PL">
                <a:latin typeface="Calibri"/>
                <a:ea typeface="Calibri"/>
                <a:cs typeface="Calibri"/>
              </a:rPr>
              <a:t> </a:t>
            </a:r>
            <a:br>
              <a:rPr lang="pl-PL"/>
            </a:br>
            <a:br>
              <a:rPr lang="pl-PL"/>
            </a:br>
            <a:br>
              <a:rPr lang="pl-PL"/>
            </a:br>
            <a:r>
              <a:rPr lang="en-US"/>
              <a:t> 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746B768B-C264-C7E6-D8C4-1875030FF4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" y="1"/>
            <a:ext cx="3428980" cy="6311589"/>
          </a:xfrm>
          <a:prstGeom prst="rect">
            <a:avLst/>
          </a:prstGeom>
          <a:noFill/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4AE77F90-05D7-81A2-AA19-BA4E94AACE03}"/>
              </a:ext>
            </a:extLst>
          </p:cNvPr>
          <p:cNvSpPr txBox="1"/>
          <p:nvPr/>
        </p:nvSpPr>
        <p:spPr>
          <a:xfrm>
            <a:off x="4408854" y="1818640"/>
            <a:ext cx="6858000" cy="50432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lvl="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pl-PL" sz="1400">
                <a:solidFill>
                  <a:schemeClr val="bg1"/>
                </a:solidFill>
                <a:cs typeface="Poppins Light" pitchFamily="2" charset="77"/>
              </a:rPr>
              <a:t>zmiany w preambule;</a:t>
            </a:r>
          </a:p>
          <a:p>
            <a:pPr marL="285750" lvl="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pl-PL" sz="1400">
                <a:solidFill>
                  <a:schemeClr val="bg1"/>
                </a:solidFill>
                <a:cs typeface="Poppins Light" pitchFamily="2" charset="77"/>
              </a:rPr>
              <a:t>§ 4 ust 9 - zmiana numerów rachunków bankowych Beneficjenta wskazanych w § 2 pkt 21;</a:t>
            </a:r>
          </a:p>
          <a:p>
            <a:pPr marL="285750" lvl="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pl-PL" sz="1400">
                <a:solidFill>
                  <a:schemeClr val="bg1"/>
                </a:solidFill>
                <a:cs typeface="Poppins Light" pitchFamily="2" charset="77"/>
              </a:rPr>
              <a:t>§ 4 ust 10 - zmiana działań informacyjnych i promocyjnych, określonych w załączniku nr 7 do Umowy o Dofinansowanie;</a:t>
            </a:r>
          </a:p>
          <a:p>
            <a:pPr marL="285750" lvl="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pl-PL" sz="1400">
                <a:solidFill>
                  <a:schemeClr val="bg1"/>
                </a:solidFill>
                <a:cs typeface="Poppins Light" pitchFamily="2" charset="77"/>
              </a:rPr>
              <a:t>§ 4 ust 12 - zmiana terminów wynikających z Harmonogramu projektu lub harmonogramu uzyskiwania decyzji, nie powodująca wydłużenia okresu realizacji projektu:</a:t>
            </a:r>
          </a:p>
          <a:p>
            <a:pPr lvl="0">
              <a:spcBef>
                <a:spcPts val="1200"/>
              </a:spcBef>
              <a:buClr>
                <a:schemeClr val="bg1"/>
              </a:buClr>
              <a:buSzPct val="130000"/>
              <a:defRPr/>
            </a:pPr>
            <a:r>
              <a:rPr lang="pl-PL" sz="1400">
                <a:solidFill>
                  <a:schemeClr val="bg1"/>
                </a:solidFill>
                <a:cs typeface="Poppins Light" pitchFamily="2" charset="77"/>
              </a:rPr>
              <a:t>	1) do 3 miesięcy może wystąpić jednorazowo i nie wymaga zgody Instytucji 	Wdrażającej, </a:t>
            </a:r>
          </a:p>
          <a:p>
            <a:pPr lvl="0">
              <a:spcBef>
                <a:spcPts val="1200"/>
              </a:spcBef>
              <a:buClr>
                <a:schemeClr val="bg1"/>
              </a:buClr>
              <a:buSzPct val="130000"/>
              <a:defRPr/>
            </a:pPr>
            <a:r>
              <a:rPr lang="pl-PL" sz="1400">
                <a:solidFill>
                  <a:schemeClr val="bg1"/>
                </a:solidFill>
                <a:cs typeface="Poppins Light" pitchFamily="2" charset="77"/>
              </a:rPr>
              <a:t>	2) każda kolejna zmiana terminów o okres do 3 miesięcy lub powyżej 3 miesięcy 	wymaga zgody IW wyrażonej nie później, niż na etapie zatwierdzania wniosku o 	płatność obejmującego tę zmianę, pod rygorem uznania wydatków za 	niekwalifikowane w całości lub w części;</a:t>
            </a:r>
            <a:endParaRPr lang="en-US" sz="1400">
              <a:solidFill>
                <a:schemeClr val="bg1"/>
              </a:solidFill>
              <a:cs typeface="Poppins Light" pitchFamily="2" charset="77"/>
            </a:endParaRPr>
          </a:p>
        </p:txBody>
      </p:sp>
      <p:sp>
        <p:nvSpPr>
          <p:cNvPr id="4" name="Symbol zastępczy numeru slajdu 3" hidden="1">
            <a:extLst>
              <a:ext uri="{FF2B5EF4-FFF2-40B4-BE49-F238E27FC236}">
                <a16:creationId xmlns:a16="http://schemas.microsoft.com/office/drawing/2014/main" id="{9ADAF9E9-0E48-6AF6-51D9-6998BB90695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77700" y="6654800"/>
            <a:ext cx="114300" cy="18415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pl-PL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pl-PL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9571972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6C20C0-D518-2402-6270-AC5BC0FAFA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D90CCEFD-2E11-2EB2-1EF0-8B89487282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8854" y="535712"/>
            <a:ext cx="6858000" cy="1282928"/>
          </a:xfrm>
        </p:spPr>
        <p:txBody>
          <a:bodyPr vert="horz" lIns="91440" tIns="45720" rIns="91440" bIns="45720" rtlCol="0" anchor="t" anchorCtr="0">
            <a:normAutofit fontScale="90000"/>
          </a:bodyPr>
          <a:lstStyle/>
          <a:p>
            <a:r>
              <a:rPr lang="pl-PL">
                <a:latin typeface="Calibri"/>
                <a:ea typeface="Calibri"/>
                <a:cs typeface="Calibri"/>
              </a:rPr>
              <a:t>Zmiany niewymagające aneksowania </a:t>
            </a:r>
            <a:r>
              <a:rPr lang="pl-PL" err="1">
                <a:latin typeface="Calibri"/>
                <a:ea typeface="Calibri"/>
                <a:cs typeface="Calibri"/>
              </a:rPr>
              <a:t>UoD</a:t>
            </a:r>
            <a:r>
              <a:rPr lang="pl-PL">
                <a:latin typeface="Calibri"/>
                <a:ea typeface="Calibri"/>
                <a:cs typeface="Calibri"/>
              </a:rPr>
              <a:t> cd:</a:t>
            </a:r>
            <a:br>
              <a:rPr lang="pl-PL">
                <a:latin typeface="Calibri"/>
                <a:ea typeface="Calibri"/>
                <a:cs typeface="Calibri"/>
              </a:rPr>
            </a:br>
            <a:r>
              <a:rPr lang="pl-PL">
                <a:latin typeface="Calibri"/>
                <a:ea typeface="Calibri"/>
                <a:cs typeface="Calibri"/>
              </a:rPr>
              <a:t> </a:t>
            </a:r>
            <a:br>
              <a:rPr lang="pl-PL"/>
            </a:br>
            <a:br>
              <a:rPr lang="pl-PL"/>
            </a:br>
            <a:br>
              <a:rPr lang="pl-PL"/>
            </a:br>
            <a:r>
              <a:rPr lang="en-US"/>
              <a:t> 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90B40B29-2CBB-C427-4FA8-7EA03CB0A1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" y="1"/>
            <a:ext cx="3428980" cy="6311589"/>
          </a:xfrm>
          <a:prstGeom prst="rect">
            <a:avLst/>
          </a:prstGeom>
          <a:noFill/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450B8EB3-0A43-6035-09BA-32786EB4EB1F}"/>
              </a:ext>
            </a:extLst>
          </p:cNvPr>
          <p:cNvSpPr txBox="1"/>
          <p:nvPr/>
        </p:nvSpPr>
        <p:spPr>
          <a:xfrm>
            <a:off x="4408854" y="1818640"/>
            <a:ext cx="6858000" cy="50432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lvl="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pl-PL" sz="1400">
                <a:solidFill>
                  <a:schemeClr val="bg1"/>
                </a:solidFill>
                <a:cs typeface="Poppins Light" pitchFamily="2" charset="77"/>
              </a:rPr>
              <a:t>§ 4 ust 16 - ustanowienie, zmiana lub uchylenie procedur w zakresie zawierania umów  związanych z realizacją projektu, jeśli BK realizuje Projekt zgodnie z własnymi procedurami kontroli wewnętrznej adekwatnymi do wielkości podmiotu i rodzaju projektu, zgodnymi z zasadami obowiązującymi w systemie realizacji </a:t>
            </a:r>
            <a:r>
              <a:rPr lang="pl-PL" sz="1400" err="1">
                <a:solidFill>
                  <a:schemeClr val="bg1"/>
                </a:solidFill>
                <a:cs typeface="Poppins Light" pitchFamily="2" charset="77"/>
              </a:rPr>
              <a:t>FEnIKS</a:t>
            </a:r>
            <a:r>
              <a:rPr lang="pl-PL" sz="1400">
                <a:solidFill>
                  <a:schemeClr val="bg1"/>
                </a:solidFill>
                <a:cs typeface="Poppins Light" pitchFamily="2" charset="77"/>
              </a:rPr>
              <a:t>, wymagają akceptacji IW. </a:t>
            </a:r>
          </a:p>
          <a:p>
            <a:pPr marL="263525" lvl="0">
              <a:spcBef>
                <a:spcPts val="1200"/>
              </a:spcBef>
              <a:buClr>
                <a:schemeClr val="bg1"/>
              </a:buClr>
              <a:buSzPct val="130000"/>
              <a:defRPr/>
            </a:pPr>
            <a:r>
              <a:rPr lang="pl-PL" sz="1400">
                <a:solidFill>
                  <a:schemeClr val="bg1"/>
                </a:solidFill>
                <a:cs typeface="Poppins Light" pitchFamily="2" charset="77"/>
              </a:rPr>
              <a:t>Jeżeli procedury w zakresie zawierania umów związanych z realizacją Projektu były przedmiotem weryfikacji Instytucji Wdrażającej na etapie oceny wniosku o dofinansowanie i zostały przez nią zaakceptowane, nie wymagają osobnej akceptacji na etapie realizacji Umowy. W takiej sytuacji akceptacji w trakcie realizacji Umowy podlegają jedynie zmiany lub uchylenie tych procedur.</a:t>
            </a:r>
          </a:p>
          <a:p>
            <a:pPr marL="285750" lvl="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pl-PL" sz="1400">
                <a:solidFill>
                  <a:schemeClr val="bg1"/>
                </a:solidFill>
                <a:cs typeface="Poppins Light" pitchFamily="2" charset="77"/>
              </a:rPr>
              <a:t>§ 4 ust 19 - zmiana miejsca publikacji przez Beneficjenta informacji o funkcjonowaniu mechanizmu umożliwiającego sygnalizowanie o potencjalnych nieprawidłowościach lub nadużyciach finansowych. Niezwłocznie po zmianie miejsca publikacji Beneficjent informuje o tym fakcie Instytucję Wdrażającą składając oświadczenie.</a:t>
            </a:r>
          </a:p>
        </p:txBody>
      </p:sp>
      <p:sp>
        <p:nvSpPr>
          <p:cNvPr id="4" name="Symbol zastępczy numeru slajdu 3" hidden="1">
            <a:extLst>
              <a:ext uri="{FF2B5EF4-FFF2-40B4-BE49-F238E27FC236}">
                <a16:creationId xmlns:a16="http://schemas.microsoft.com/office/drawing/2014/main" id="{98EB0DD8-F625-F0C1-E74C-750D5D4D19E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77700" y="6654800"/>
            <a:ext cx="114300" cy="18415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pl-PL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pl-PL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3925405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B32F29-E2FF-BDC5-246A-E65849EE86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799D5D97-0A75-38EA-285A-F8DF0238B24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l-PL">
                <a:latin typeface="Calibri"/>
                <a:ea typeface="Calibri"/>
                <a:cs typeface="Times New Roman"/>
              </a:rPr>
              <a:t>Konsekwencje naruszenia postanowień umowy o dofinansowanie</a:t>
            </a:r>
            <a:br>
              <a:rPr lang="pl-PL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pl-PL"/>
          </a:p>
        </p:txBody>
      </p: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223E575A-E6B1-6602-FC5F-367D7BB2F0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</p:spTree>
    <p:extLst>
      <p:ext uri="{BB962C8B-B14F-4D97-AF65-F5344CB8AC3E}">
        <p14:creationId xmlns:p14="http://schemas.microsoft.com/office/powerpoint/2010/main" val="3047130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32542-D51A-3523-8384-FC3D1F7EAD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E113CBB6-D0C2-67C5-4933-4B3C645D6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8854" y="535712"/>
            <a:ext cx="6858000" cy="1282928"/>
          </a:xfrm>
        </p:spPr>
        <p:txBody>
          <a:bodyPr vert="horz" lIns="91440" tIns="45720" rIns="91440" bIns="45720" rtlCol="0" anchor="t" anchorCtr="0">
            <a:normAutofit fontScale="90000"/>
          </a:bodyPr>
          <a:lstStyle/>
          <a:p>
            <a:r>
              <a:rPr lang="pl-PL">
                <a:latin typeface="Calibri"/>
                <a:ea typeface="Calibri"/>
                <a:cs typeface="Calibri"/>
              </a:rPr>
              <a:t>Wydatki poniesione niezgodnie z:</a:t>
            </a:r>
            <a:br>
              <a:rPr lang="pl-PL"/>
            </a:br>
            <a:br>
              <a:rPr lang="pl-PL"/>
            </a:br>
            <a:br>
              <a:rPr lang="pl-PL"/>
            </a:br>
            <a:r>
              <a:rPr lang="en-US">
                <a:cs typeface="Poppins"/>
              </a:rPr>
              <a:t> 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D205B3F6-D8AC-7EE4-8DFC-478E4A79CA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" y="1"/>
            <a:ext cx="3428980" cy="6311589"/>
          </a:xfrm>
          <a:prstGeom prst="rect">
            <a:avLst/>
          </a:prstGeom>
          <a:noFill/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74D9B5D9-FC24-2271-C849-07C6977E1849}"/>
              </a:ext>
            </a:extLst>
          </p:cNvPr>
          <p:cNvSpPr txBox="1"/>
          <p:nvPr/>
        </p:nvSpPr>
        <p:spPr>
          <a:xfrm>
            <a:off x="4408854" y="1666240"/>
            <a:ext cx="6858000" cy="51956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pl-PL" sz="1600">
                <a:solidFill>
                  <a:schemeClr val="bg1"/>
                </a:solidFill>
                <a:cs typeface="Poppins Light"/>
              </a:rPr>
              <a:t>Postanowieniami umowy o dofinansowanie, w tym </a:t>
            </a:r>
            <a:r>
              <a:rPr lang="pl-PL" sz="1600" err="1">
                <a:solidFill>
                  <a:schemeClr val="bg1"/>
                </a:solidFill>
                <a:cs typeface="Poppins Light"/>
              </a:rPr>
              <a:t>zał</a:t>
            </a:r>
            <a:r>
              <a:rPr lang="pl-PL" sz="1600">
                <a:solidFill>
                  <a:schemeClr val="bg1"/>
                </a:solidFill>
                <a:cs typeface="Poppins Light"/>
              </a:rPr>
              <a:t> 16, tj. Katalogiem kosztów pośrednich,</a:t>
            </a:r>
            <a:endParaRPr lang="en-US" sz="1600">
              <a:solidFill>
                <a:schemeClr val="bg1"/>
              </a:solidFill>
              <a:cs typeface="Poppins Light"/>
            </a:endParaRPr>
          </a:p>
          <a:p>
            <a:pPr marL="28575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en-US" sz="1600" err="1">
                <a:solidFill>
                  <a:schemeClr val="bg1"/>
                </a:solidFill>
              </a:rPr>
              <a:t>Wytycznymi</a:t>
            </a:r>
            <a:r>
              <a:rPr lang="en-US" sz="1600">
                <a:solidFill>
                  <a:schemeClr val="bg1"/>
                </a:solidFill>
              </a:rPr>
              <a:t> </a:t>
            </a:r>
            <a:r>
              <a:rPr lang="en-US" sz="1600" err="1">
                <a:solidFill>
                  <a:schemeClr val="bg1"/>
                </a:solidFill>
              </a:rPr>
              <a:t>dotyczącymi</a:t>
            </a:r>
            <a:r>
              <a:rPr lang="en-US" sz="1600">
                <a:solidFill>
                  <a:schemeClr val="bg1"/>
                </a:solidFill>
              </a:rPr>
              <a:t> </a:t>
            </a:r>
            <a:r>
              <a:rPr lang="en-US" sz="1600" err="1">
                <a:solidFill>
                  <a:schemeClr val="bg1"/>
                </a:solidFill>
              </a:rPr>
              <a:t>kwalifikowalności</a:t>
            </a:r>
            <a:r>
              <a:rPr lang="en-US" sz="1600">
                <a:solidFill>
                  <a:schemeClr val="bg1"/>
                </a:solidFill>
              </a:rPr>
              <a:t> </a:t>
            </a:r>
            <a:r>
              <a:rPr lang="en-US" sz="1600" err="1">
                <a:solidFill>
                  <a:schemeClr val="bg1"/>
                </a:solidFill>
              </a:rPr>
              <a:t>wydatków</a:t>
            </a:r>
            <a:r>
              <a:rPr lang="en-US" sz="1600">
                <a:solidFill>
                  <a:schemeClr val="bg1"/>
                </a:solidFill>
              </a:rPr>
              <a:t> </a:t>
            </a:r>
            <a:r>
              <a:rPr lang="en-US" sz="1600" err="1">
                <a:solidFill>
                  <a:schemeClr val="bg1"/>
                </a:solidFill>
              </a:rPr>
              <a:t>na</a:t>
            </a:r>
            <a:r>
              <a:rPr lang="en-US" sz="1600">
                <a:solidFill>
                  <a:schemeClr val="bg1"/>
                </a:solidFill>
              </a:rPr>
              <a:t> </a:t>
            </a:r>
            <a:r>
              <a:rPr lang="en-US" sz="1600" err="1">
                <a:solidFill>
                  <a:schemeClr val="bg1"/>
                </a:solidFill>
              </a:rPr>
              <a:t>lata</a:t>
            </a:r>
            <a:r>
              <a:rPr lang="en-US" sz="1600">
                <a:solidFill>
                  <a:schemeClr val="bg1"/>
                </a:solidFill>
              </a:rPr>
              <a:t> 2021-2027, w </a:t>
            </a:r>
            <a:r>
              <a:rPr lang="en-US" sz="1600" err="1">
                <a:solidFill>
                  <a:schemeClr val="bg1"/>
                </a:solidFill>
              </a:rPr>
              <a:t>tym</a:t>
            </a:r>
            <a:r>
              <a:rPr lang="en-US" sz="1600">
                <a:solidFill>
                  <a:schemeClr val="bg1"/>
                </a:solidFill>
              </a:rPr>
              <a:t> </a:t>
            </a:r>
            <a:r>
              <a:rPr lang="en-US" sz="1600" err="1">
                <a:solidFill>
                  <a:schemeClr val="bg1"/>
                </a:solidFill>
              </a:rPr>
              <a:t>zał</a:t>
            </a:r>
            <a:r>
              <a:rPr lang="en-US" sz="1600">
                <a:solidFill>
                  <a:schemeClr val="bg1"/>
                </a:solidFill>
              </a:rPr>
              <a:t>. 8 do </a:t>
            </a:r>
            <a:r>
              <a:rPr lang="en-US" sz="1600" err="1">
                <a:solidFill>
                  <a:schemeClr val="bg1"/>
                </a:solidFill>
              </a:rPr>
              <a:t>Regulaminu</a:t>
            </a:r>
            <a:r>
              <a:rPr lang="en-US" sz="1600">
                <a:solidFill>
                  <a:schemeClr val="bg1"/>
                </a:solidFill>
              </a:rPr>
              <a:t> </a:t>
            </a:r>
            <a:r>
              <a:rPr lang="en-US" sz="1600" err="1">
                <a:solidFill>
                  <a:schemeClr val="bg1"/>
                </a:solidFill>
              </a:rPr>
              <a:t>wyboru</a:t>
            </a:r>
            <a:r>
              <a:rPr lang="en-US" sz="1600">
                <a:solidFill>
                  <a:schemeClr val="bg1"/>
                </a:solidFill>
              </a:rPr>
              <a:t> </a:t>
            </a:r>
            <a:r>
              <a:rPr lang="en-US" sz="1600" err="1">
                <a:solidFill>
                  <a:schemeClr val="bg1"/>
                </a:solidFill>
              </a:rPr>
              <a:t>projektó</a:t>
            </a:r>
            <a:r>
              <a:rPr lang="en-US" sz="1600">
                <a:solidFill>
                  <a:schemeClr val="bg1"/>
                </a:solidFill>
              </a:rPr>
              <a:t>, </a:t>
            </a:r>
            <a:r>
              <a:rPr lang="en-US" sz="1600" err="1">
                <a:solidFill>
                  <a:schemeClr val="bg1"/>
                </a:solidFill>
              </a:rPr>
              <a:t>tj</a:t>
            </a:r>
            <a:r>
              <a:rPr lang="en-US" sz="1600">
                <a:solidFill>
                  <a:schemeClr val="bg1"/>
                </a:solidFill>
              </a:rPr>
              <a:t>. </a:t>
            </a:r>
            <a:r>
              <a:rPr lang="en-US" sz="1600" err="1">
                <a:solidFill>
                  <a:schemeClr val="bg1"/>
                </a:solidFill>
              </a:rPr>
              <a:t>Dodatkowymi</a:t>
            </a:r>
            <a:r>
              <a:rPr lang="en-US" sz="1600">
                <a:solidFill>
                  <a:schemeClr val="bg1"/>
                </a:solidFill>
              </a:rPr>
              <a:t> </a:t>
            </a:r>
            <a:r>
              <a:rPr lang="en-US" sz="1600" err="1">
                <a:solidFill>
                  <a:schemeClr val="bg1"/>
                </a:solidFill>
              </a:rPr>
              <a:t>warunkami</a:t>
            </a:r>
            <a:r>
              <a:rPr lang="en-US" sz="1600">
                <a:solidFill>
                  <a:schemeClr val="bg1"/>
                </a:solidFill>
              </a:rPr>
              <a:t> </a:t>
            </a:r>
            <a:r>
              <a:rPr lang="en-US" sz="1600" err="1">
                <a:solidFill>
                  <a:schemeClr val="bg1"/>
                </a:solidFill>
              </a:rPr>
              <a:t>kwalifikowalności</a:t>
            </a:r>
            <a:r>
              <a:rPr lang="en-US" sz="1600">
                <a:solidFill>
                  <a:schemeClr val="bg1"/>
                </a:solidFill>
              </a:rPr>
              <a:t>,</a:t>
            </a:r>
          </a:p>
          <a:p>
            <a:pPr marL="28575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en-US" sz="1600">
                <a:solidFill>
                  <a:schemeClr val="bg1"/>
                </a:solidFill>
              </a:rPr>
              <a:t>SZOP FENIKS</a:t>
            </a:r>
          </a:p>
          <a:p>
            <a:pPr algn="ctr">
              <a:spcBef>
                <a:spcPts val="1200"/>
              </a:spcBef>
              <a:buClr>
                <a:schemeClr val="bg1"/>
              </a:buClr>
              <a:buSzPct val="130000"/>
              <a:defRPr/>
            </a:pPr>
            <a:r>
              <a:rPr lang="en-US" sz="1600">
                <a:solidFill>
                  <a:schemeClr val="bg1"/>
                </a:solidFill>
                <a:cs typeface="Poppins Light"/>
              </a:rPr>
              <a:t>SĄ NIEKWALIFIKOWALNE</a:t>
            </a:r>
            <a:endParaRPr lang="en-US" sz="1600">
              <a:solidFill>
                <a:schemeClr val="bg1"/>
              </a:solidFill>
              <a:cs typeface="Poppins Light" pitchFamily="2" charset="77"/>
            </a:endParaRPr>
          </a:p>
          <a:p>
            <a:pPr>
              <a:spcBef>
                <a:spcPts val="1200"/>
              </a:spcBef>
              <a:buClr>
                <a:schemeClr val="bg1"/>
              </a:buClr>
              <a:buSzPct val="130000"/>
              <a:defRPr/>
            </a:pPr>
            <a:r>
              <a:rPr lang="pl-PL" sz="1600">
                <a:solidFill>
                  <a:schemeClr val="bg1"/>
                </a:solidFill>
                <a:cs typeface="Poppins Light"/>
              </a:rPr>
              <a:t>IW dokonuje oceny kwalifikowalności wydatków. Jeśli w ocenie IW uznanie wydatku w całości za niekwalifikowalny jest nieproporcjonalne do wagi naruszenia, Instytucja Wdrażająca może uznać wydatek za częściowo kwalifikowalny. IW ma prawo oceny, jaką wagę ma naruszenie warunków kwalifikowalności wydatków i ustala na tej podstawie wysokość kwoty, która powinna być uznana za niekwalifikowalną /§ 8 ust. 25/.</a:t>
            </a:r>
            <a:endParaRPr lang="pl-PL"/>
          </a:p>
          <a:p>
            <a:pPr marL="285750" lvl="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endParaRPr lang="pl-PL" sz="1600">
              <a:solidFill>
                <a:schemeClr val="bg1"/>
              </a:solidFill>
              <a:cs typeface="Poppins Light" pitchFamily="2" charset="77"/>
            </a:endParaRPr>
          </a:p>
        </p:txBody>
      </p:sp>
      <p:sp>
        <p:nvSpPr>
          <p:cNvPr id="4" name="Symbol zastępczy numeru slajdu 3" hidden="1">
            <a:extLst>
              <a:ext uri="{FF2B5EF4-FFF2-40B4-BE49-F238E27FC236}">
                <a16:creationId xmlns:a16="http://schemas.microsoft.com/office/drawing/2014/main" id="{E432A4BC-722D-7DF5-DF95-404B1375C1B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77700" y="6654800"/>
            <a:ext cx="114300" cy="18415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pl-PL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pl-PL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1726982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16BA5C-EC60-3A01-D588-1CD6F43D04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25EE49EC-74BB-20E5-A1D5-EC59970F0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8854" y="535712"/>
            <a:ext cx="6858000" cy="1282928"/>
          </a:xfrm>
        </p:spPr>
        <p:txBody>
          <a:bodyPr vert="horz" lIns="91440" tIns="45720" rIns="91440" bIns="45720" rtlCol="0" anchor="t" anchorCtr="0">
            <a:normAutofit fontScale="90000"/>
          </a:bodyPr>
          <a:lstStyle/>
          <a:p>
            <a:r>
              <a:rPr lang="pl-PL">
                <a:latin typeface="Calibri"/>
                <a:ea typeface="Calibri"/>
                <a:cs typeface="Calibri"/>
              </a:rPr>
              <a:t>Umowa o dofinansowanie § 8 ust 25 :</a:t>
            </a:r>
            <a:br>
              <a:rPr lang="pl-PL"/>
            </a:br>
            <a:br>
              <a:rPr lang="pl-PL"/>
            </a:br>
            <a:br>
              <a:rPr lang="pl-PL"/>
            </a:br>
            <a:r>
              <a:rPr lang="en-US"/>
              <a:t> 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21D273A0-799E-5778-5004-D6F1D7CB6D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" y="1"/>
            <a:ext cx="3428980" cy="6311589"/>
          </a:xfrm>
          <a:prstGeom prst="rect">
            <a:avLst/>
          </a:prstGeom>
          <a:noFill/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3DB96781-C512-F9AD-927E-4A400DE8D47D}"/>
              </a:ext>
            </a:extLst>
          </p:cNvPr>
          <p:cNvSpPr txBox="1"/>
          <p:nvPr/>
        </p:nvSpPr>
        <p:spPr>
          <a:xfrm>
            <a:off x="4408854" y="1666240"/>
            <a:ext cx="6858000" cy="51956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285750" lvl="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pl-PL" sz="1600">
                <a:solidFill>
                  <a:schemeClr val="bg1"/>
                </a:solidFill>
                <a:cs typeface="Poppins Light"/>
              </a:rPr>
              <a:t>W przypadku zaistnienia podejrzenia naruszenia prawa lub postanowień Umowy przez którykolwiek z podmiotów biorących udział w przygotowaniu, wyborze lub realizacji Projektu, IW może wstrzymać rozliczenie wydatków kwalifikowalnych lub przekazanie dofinansowania, do czasu wyjaśnienia, czy naruszenie ma wpływ na wysokość lub prawidłowość wydatków kwalifikowalnych w ramach Projektu.</a:t>
            </a:r>
            <a:endParaRPr lang="pl-PL" sz="1600">
              <a:solidFill>
                <a:schemeClr val="bg1"/>
              </a:solidFill>
              <a:cs typeface="Poppins Light" pitchFamily="2" charset="77"/>
            </a:endParaRPr>
          </a:p>
          <a:p>
            <a:pPr marL="285750" lvl="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pl-PL" sz="1600">
                <a:solidFill>
                  <a:schemeClr val="bg1"/>
                </a:solidFill>
                <a:cs typeface="Poppins Light" pitchFamily="2" charset="77"/>
              </a:rPr>
              <a:t>Wstrzymanie wypłat może trwać do czasu zakończenia postępowań prowadzonych przez odpowiednie organy ścigania lub inne uprawnione organy (w tym Prezesa UZP lub Prezesa UOKiK) w zakresie tego naruszenia, lub do czasu prawomocnego zakończenia postępowań sądowych. </a:t>
            </a:r>
          </a:p>
          <a:p>
            <a:pPr marL="285750" lvl="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pl-PL" sz="1600">
                <a:solidFill>
                  <a:schemeClr val="bg1"/>
                </a:solidFill>
                <a:cs typeface="Poppins Light" pitchFamily="2" charset="77"/>
              </a:rPr>
              <a:t>W uzasadnionych przypadkach IW może uznać wydatki odnoszące się do tej części Projektu, której dotyczy podejrzenie naruszenia prawa lub postanowień Umowy za niekwalifikowalne i zażądać ich zwrotu zgodnie z § 18 Umowy.</a:t>
            </a:r>
            <a:br>
              <a:rPr lang="pl-PL" sz="1600">
                <a:solidFill>
                  <a:schemeClr val="bg1"/>
                </a:solidFill>
                <a:cs typeface="Poppins Light" pitchFamily="2" charset="77"/>
              </a:rPr>
            </a:br>
            <a:endParaRPr lang="pl-PL" sz="1600">
              <a:solidFill>
                <a:schemeClr val="bg1"/>
              </a:solidFill>
              <a:cs typeface="Poppins Light" pitchFamily="2" charset="77"/>
            </a:endParaRPr>
          </a:p>
        </p:txBody>
      </p:sp>
      <p:sp>
        <p:nvSpPr>
          <p:cNvPr id="4" name="Symbol zastępczy numeru slajdu 3" hidden="1">
            <a:extLst>
              <a:ext uri="{FF2B5EF4-FFF2-40B4-BE49-F238E27FC236}">
                <a16:creationId xmlns:a16="http://schemas.microsoft.com/office/drawing/2014/main" id="{2CF1D41F-6309-9441-1538-F0D21EB1FB6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77700" y="6654800"/>
            <a:ext cx="114300" cy="18415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pl-PL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pl-PL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1858628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C45675-FECE-3471-BFCA-728842F46D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C2B58DEC-4DA2-6106-7F71-CA589E6EF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8854" y="535712"/>
            <a:ext cx="6858000" cy="1282928"/>
          </a:xfrm>
        </p:spPr>
        <p:txBody>
          <a:bodyPr vert="horz" lIns="91440" tIns="45720" rIns="91440" bIns="45720" rtlCol="0" anchor="t" anchorCtr="0">
            <a:normAutofit fontScale="90000"/>
          </a:bodyPr>
          <a:lstStyle/>
          <a:p>
            <a:r>
              <a:rPr lang="pl-PL">
                <a:latin typeface="Calibri"/>
                <a:ea typeface="Calibri"/>
                <a:cs typeface="Calibri"/>
              </a:rPr>
              <a:t>Umowa o dofinansowanie </a:t>
            </a:r>
            <a:r>
              <a:rPr lang="pl-PL">
                <a:cs typeface="Poppins Light" pitchFamily="2" charset="77"/>
              </a:rPr>
              <a:t>§ 18 </a:t>
            </a:r>
            <a:br>
              <a:rPr lang="pl-PL"/>
            </a:br>
            <a:br>
              <a:rPr lang="pl-PL"/>
            </a:br>
            <a:br>
              <a:rPr lang="pl-PL"/>
            </a:br>
            <a:r>
              <a:rPr lang="en-US"/>
              <a:t> 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3AFB8005-B9DD-E2FE-B7A3-BECD57DA00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" y="1"/>
            <a:ext cx="3428980" cy="6311589"/>
          </a:xfrm>
          <a:prstGeom prst="rect">
            <a:avLst/>
          </a:prstGeom>
          <a:noFill/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AC34DF28-0FB2-8E7F-9CFD-B94A209DB063}"/>
              </a:ext>
            </a:extLst>
          </p:cNvPr>
          <p:cNvSpPr txBox="1"/>
          <p:nvPr/>
        </p:nvSpPr>
        <p:spPr>
          <a:xfrm>
            <a:off x="4408854" y="1634247"/>
            <a:ext cx="6858000" cy="5227689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/>
          <a:p>
            <a:pPr marL="285750" lvl="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endParaRPr lang="pl-PL" sz="1400">
              <a:solidFill>
                <a:schemeClr val="bg1"/>
              </a:solidFill>
              <a:cs typeface="Poppins Light" pitchFamily="2" charset="77"/>
            </a:endParaRPr>
          </a:p>
          <a:p>
            <a:pPr lvl="0">
              <a:spcBef>
                <a:spcPts val="1200"/>
              </a:spcBef>
              <a:buClr>
                <a:schemeClr val="bg1"/>
              </a:buClr>
              <a:buSzPct val="130000"/>
              <a:defRPr/>
            </a:pPr>
            <a:r>
              <a:rPr lang="pl-PL" sz="2000">
                <a:solidFill>
                  <a:schemeClr val="bg1"/>
                </a:solidFill>
                <a:cs typeface="Poppins Light" pitchFamily="2" charset="77"/>
              </a:rPr>
              <a:t>W sytuacjach, gdy dofinansowanie udzielone Beneficjentowi zostało wykorzystane niezgodnie z przeznaczeniem, z naruszeniem procedur obowiązujących przy realizacji Projektu, pobrane nienależnie lub w nadmiernej wysokości IW wzywa niezwłocznie Beneficjenta do:</a:t>
            </a:r>
          </a:p>
          <a:p>
            <a:pPr marL="265113" lvl="0">
              <a:spcBef>
                <a:spcPts val="1200"/>
              </a:spcBef>
              <a:buClr>
                <a:schemeClr val="bg1"/>
              </a:buClr>
              <a:buSzPct val="130000"/>
              <a:defRPr/>
            </a:pPr>
            <a:r>
              <a:rPr lang="pl-PL" sz="2000">
                <a:solidFill>
                  <a:schemeClr val="bg1"/>
                </a:solidFill>
                <a:cs typeface="Poppins Light" pitchFamily="2" charset="77"/>
              </a:rPr>
              <a:t>1) zwrotu kwoty przypadającej do zwrotu wraz z odsetkami w wysokości określonej jak dla zaległości podatkowych lub</a:t>
            </a:r>
          </a:p>
          <a:p>
            <a:pPr marL="265113" lvl="0">
              <a:spcBef>
                <a:spcPts val="1200"/>
              </a:spcBef>
              <a:buClr>
                <a:schemeClr val="bg1"/>
              </a:buClr>
              <a:buSzPct val="130000"/>
              <a:defRPr/>
            </a:pPr>
            <a:r>
              <a:rPr lang="pl-PL" sz="2000">
                <a:solidFill>
                  <a:schemeClr val="bg1"/>
                </a:solidFill>
                <a:cs typeface="Poppins Light" pitchFamily="2" charset="77"/>
              </a:rPr>
              <a:t>2) wyrażenia pisemnej zgody na pomniejszenie kolejnych płatności na rzecz Beneficjenta o kwotę przypadającą do zwrotu wraz z odsetkami w wysokości określonej jak dla zaległości podatkowych</a:t>
            </a:r>
          </a:p>
          <a:p>
            <a:pPr lvl="0">
              <a:spcBef>
                <a:spcPts val="1200"/>
              </a:spcBef>
              <a:buClr>
                <a:schemeClr val="bg1"/>
              </a:buClr>
              <a:buSzPct val="130000"/>
              <a:defRPr/>
            </a:pPr>
            <a:r>
              <a:rPr lang="pl-PL" sz="2000">
                <a:solidFill>
                  <a:schemeClr val="bg1"/>
                </a:solidFill>
                <a:cs typeface="Poppins Light" pitchFamily="2" charset="77"/>
              </a:rPr>
              <a:t>- w terminie 14 dni od dnia doręczenia wezwania.</a:t>
            </a:r>
          </a:p>
          <a:p>
            <a:pPr marL="285750" lvl="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endParaRPr lang="pl-PL" sz="2000">
              <a:solidFill>
                <a:schemeClr val="bg1"/>
              </a:solidFill>
              <a:cs typeface="Poppins Light" pitchFamily="2" charset="77"/>
            </a:endParaRPr>
          </a:p>
          <a:p>
            <a:pPr lvl="0">
              <a:spcBef>
                <a:spcPts val="1200"/>
              </a:spcBef>
              <a:buClr>
                <a:schemeClr val="bg1"/>
              </a:buClr>
              <a:buSzPct val="130000"/>
              <a:defRPr/>
            </a:pPr>
            <a:endParaRPr lang="pl-PL">
              <a:solidFill>
                <a:schemeClr val="bg1"/>
              </a:solidFill>
              <a:cs typeface="Poppins Light" pitchFamily="2" charset="77"/>
            </a:endParaRPr>
          </a:p>
          <a:p>
            <a:pPr marL="285750" lvl="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endParaRPr lang="pl-PL" sz="1600">
              <a:solidFill>
                <a:schemeClr val="bg1"/>
              </a:solidFill>
              <a:cs typeface="Poppins Light" pitchFamily="2" charset="77"/>
            </a:endParaRPr>
          </a:p>
          <a:p>
            <a:pPr lvl="0">
              <a:spcBef>
                <a:spcPts val="1200"/>
              </a:spcBef>
              <a:buClr>
                <a:schemeClr val="bg1"/>
              </a:buClr>
              <a:buSzPct val="130000"/>
              <a:defRPr/>
            </a:pPr>
            <a:endParaRPr lang="pl-PL" sz="1600">
              <a:solidFill>
                <a:schemeClr val="bg1"/>
              </a:solidFill>
              <a:cs typeface="Poppins Light" pitchFamily="2" charset="77"/>
            </a:endParaRPr>
          </a:p>
          <a:p>
            <a:pPr lvl="0">
              <a:spcBef>
                <a:spcPts val="1200"/>
              </a:spcBef>
              <a:buClr>
                <a:schemeClr val="bg1"/>
              </a:buClr>
              <a:buSzPct val="130000"/>
              <a:defRPr/>
            </a:pPr>
            <a:br>
              <a:rPr lang="pl-PL" sz="1600">
                <a:solidFill>
                  <a:schemeClr val="bg1"/>
                </a:solidFill>
                <a:cs typeface="Poppins Light" pitchFamily="2" charset="77"/>
              </a:rPr>
            </a:br>
            <a:endParaRPr lang="pl-PL" sz="1600">
              <a:solidFill>
                <a:schemeClr val="bg1"/>
              </a:solidFill>
              <a:cs typeface="Poppins Light" pitchFamily="2" charset="77"/>
            </a:endParaRPr>
          </a:p>
        </p:txBody>
      </p:sp>
      <p:sp>
        <p:nvSpPr>
          <p:cNvPr id="4" name="Symbol zastępczy numeru slajdu 3" hidden="1">
            <a:extLst>
              <a:ext uri="{FF2B5EF4-FFF2-40B4-BE49-F238E27FC236}">
                <a16:creationId xmlns:a16="http://schemas.microsoft.com/office/drawing/2014/main" id="{BF3D79F7-07D4-A9A4-8AF9-B1F4BD9187F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77700" y="6654800"/>
            <a:ext cx="114300" cy="18415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pl-PL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pl-PL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702945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98F807-D66D-3D2C-17DE-7743F58CEB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BFCEA6-AD78-E2D6-61C2-B25CC43CE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7901" y="842957"/>
            <a:ext cx="3494314" cy="4768174"/>
          </a:xfrm>
        </p:spPr>
        <p:txBody>
          <a:bodyPr/>
          <a:lstStyle/>
          <a:p>
            <a:r>
              <a:rPr lang="pl-PL"/>
              <a:t>Paragraf 26 ust 6 </a:t>
            </a:r>
            <a:r>
              <a:rPr lang="pl-PL" err="1"/>
              <a:t>UoD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D166CE-52FC-195E-C0FB-F975E2B9692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04268" y="845711"/>
            <a:ext cx="7171154" cy="4769211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lang="pl-PL" sz="1400" b="1">
                <a:latin typeface="Source Sans 3"/>
                <a:ea typeface="Aptos" panose="020B0004020202020204" pitchFamily="34" charset="0"/>
                <a:cs typeface="Poppins Light"/>
              </a:rPr>
              <a:t>Wszelkie oświadczenia składane przez Strony </a:t>
            </a:r>
            <a:r>
              <a:rPr lang="pl-PL" sz="1400">
                <a:latin typeface="Source Sans 3"/>
                <a:ea typeface="Aptos" panose="020B0004020202020204" pitchFamily="34" charset="0"/>
                <a:cs typeface="Poppins Light"/>
              </a:rPr>
              <a:t>w związku z wykonywaniem Umowy </a:t>
            </a:r>
            <a:r>
              <a:rPr lang="pl-PL" sz="1400" b="1">
                <a:latin typeface="Source Sans 3"/>
                <a:ea typeface="Aptos" panose="020B0004020202020204" pitchFamily="34" charset="0"/>
                <a:cs typeface="Poppins Light"/>
              </a:rPr>
              <a:t>wymagają zachowania formy pisemnej pod rygorem nieważności</a:t>
            </a:r>
            <a:r>
              <a:rPr lang="pl-PL" sz="1400">
                <a:latin typeface="Source Sans 3"/>
                <a:ea typeface="Aptos" panose="020B0004020202020204" pitchFamily="34" charset="0"/>
                <a:cs typeface="Poppins Light"/>
              </a:rPr>
              <a:t>, chyba że Umowa lub przepis prawa powszechnie obowiązującego dla złożenia oświadczenia wymaga zachowania innej niż pisemna formy szczególnej lub przewiduje inny niż nieważność skutek niezachowania formy pisemnej. </a:t>
            </a:r>
            <a:r>
              <a:rPr lang="pl-PL" sz="1400" b="1">
                <a:latin typeface="Source Sans 3"/>
                <a:ea typeface="Aptos" panose="020B0004020202020204" pitchFamily="34" charset="0"/>
                <a:cs typeface="Poppins Light"/>
              </a:rPr>
              <a:t>Oświadczenia złożone w formie elektronicznej są równoważne z oświadczeniami woli złożonymi w formie pisemnej</a:t>
            </a:r>
            <a:r>
              <a:rPr lang="pl-PL" sz="1400">
                <a:latin typeface="Source Sans 3"/>
                <a:ea typeface="Aptos" panose="020B0004020202020204" pitchFamily="34" charset="0"/>
                <a:cs typeface="Poppins Light"/>
              </a:rPr>
              <a:t>. Oświadczenia składane w formie pisemnej lub innej formie szczególnej wymagającej sporządzenia dokumentu i własnoręcznego podpisu na dokumencie </a:t>
            </a:r>
            <a:r>
              <a:rPr lang="pl-PL" sz="1400" b="1">
                <a:latin typeface="Source Sans 3"/>
                <a:ea typeface="Aptos" panose="020B0004020202020204" pitchFamily="34" charset="0"/>
                <a:cs typeface="Poppins Light"/>
              </a:rPr>
              <a:t>powinny być doręczane na adres właściwej Strony wskazany w komparycji Umowy</a:t>
            </a:r>
            <a:r>
              <a:rPr lang="pl-PL" sz="1400">
                <a:latin typeface="Source Sans 3"/>
                <a:ea typeface="Aptos" panose="020B0004020202020204" pitchFamily="34" charset="0"/>
                <a:cs typeface="Poppins Light"/>
              </a:rPr>
              <a:t>. Strony zobowiązują się do wzajemnego informowania się o każdej zmianie adresu. W razie zaniedbania tego obowiązku dokument doręczony na adres dotychczasowy uważa się za doręczony prawidłowo. </a:t>
            </a:r>
            <a:r>
              <a:rPr lang="pl-PL" sz="1400" u="sng">
                <a:latin typeface="Source Sans 3"/>
                <a:ea typeface="Aptos" panose="020B0004020202020204" pitchFamily="34" charset="0"/>
                <a:cs typeface="Poppins Light"/>
              </a:rPr>
              <a:t>Oświadczenia składane w formie elektronicznej doręcza się wyłącznie za pośrednictwem SL2021, </a:t>
            </a:r>
            <a:r>
              <a:rPr lang="pl-PL" sz="1400" u="sng" err="1">
                <a:latin typeface="Source Sans 3"/>
                <a:ea typeface="Aptos" panose="020B0004020202020204" pitchFamily="34" charset="0"/>
                <a:cs typeface="Poppins Light"/>
              </a:rPr>
              <a:t>ePUAP</a:t>
            </a:r>
            <a:r>
              <a:rPr lang="pl-PL" sz="1400" u="sng">
                <a:latin typeface="Source Sans 3"/>
                <a:ea typeface="Aptos" panose="020B0004020202020204" pitchFamily="34" charset="0"/>
                <a:cs typeface="Poppins Light"/>
              </a:rPr>
              <a:t> lub z wykorzystaniem publicznej usługi rejestrowanego doręczenia elektronicznego </a:t>
            </a:r>
            <a:r>
              <a:rPr lang="pl-PL" sz="1400" b="1" u="sng">
                <a:latin typeface="Source Sans 3"/>
                <a:ea typeface="Aptos" panose="020B0004020202020204" pitchFamily="34" charset="0"/>
                <a:cs typeface="Poppins Light"/>
              </a:rPr>
              <a:t>lub publicznej usługi hybrydowej, </a:t>
            </a:r>
            <a:r>
              <a:rPr lang="pl-PL" sz="1400">
                <a:latin typeface="Source Sans 3"/>
                <a:ea typeface="Aptos" panose="020B0004020202020204" pitchFamily="34" charset="0"/>
                <a:cs typeface="Poppins Light"/>
              </a:rPr>
              <a:t>o których mowa w ustawie z dnia 18 listopada 2020 r. o doręczeniach elektronicznych (Dz. U. z 2023 r. poz. 285, z </a:t>
            </a:r>
            <a:r>
              <a:rPr lang="pl-PL" sz="1400" err="1">
                <a:latin typeface="Source Sans 3"/>
                <a:ea typeface="Aptos" panose="020B0004020202020204" pitchFamily="34" charset="0"/>
                <a:cs typeface="Poppins Light"/>
              </a:rPr>
              <a:t>późn</a:t>
            </a:r>
            <a:r>
              <a:rPr lang="pl-PL" sz="1400">
                <a:latin typeface="Source Sans 3"/>
                <a:ea typeface="Aptos" panose="020B0004020202020204" pitchFamily="34" charset="0"/>
                <a:cs typeface="Poppins Light"/>
              </a:rPr>
              <a:t>. zm.</a:t>
            </a:r>
            <a:endParaRPr lang="en-US" sz="1400">
              <a:latin typeface="Source Sans 3"/>
            </a:endParaRPr>
          </a:p>
        </p:txBody>
      </p:sp>
    </p:spTree>
    <p:extLst>
      <p:ext uri="{BB962C8B-B14F-4D97-AF65-F5344CB8AC3E}">
        <p14:creationId xmlns:p14="http://schemas.microsoft.com/office/powerpoint/2010/main" val="16445721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564EFA-DB0A-D6B3-48F8-DE00195CA9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D7B6EB06-96D5-4C08-0AF8-B278CAA037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8854" y="535712"/>
            <a:ext cx="6858000" cy="988288"/>
          </a:xfr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pl-PL" sz="3100">
                <a:latin typeface="Calibri"/>
                <a:ea typeface="Calibri"/>
                <a:cs typeface="Calibri"/>
              </a:rPr>
              <a:t>Wskaźniki projektu</a:t>
            </a:r>
            <a:r>
              <a:rPr lang="en-US">
                <a:cs typeface="Poppins"/>
              </a:rPr>
              <a:t> </a:t>
            </a:r>
            <a:endParaRPr lang="en-US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394A5B6B-7E11-2EC7-D1EB-9B14EEC4E1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" y="1"/>
            <a:ext cx="3428980" cy="6311589"/>
          </a:xfrm>
          <a:prstGeom prst="rect">
            <a:avLst/>
          </a:prstGeom>
          <a:noFill/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456A66D8-36A1-2EE4-D56F-1A8980E9D6C1}"/>
              </a:ext>
            </a:extLst>
          </p:cNvPr>
          <p:cNvSpPr txBox="1"/>
          <p:nvPr/>
        </p:nvSpPr>
        <p:spPr>
          <a:xfrm>
            <a:off x="4408854" y="1818640"/>
            <a:ext cx="6858000" cy="50432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pl-PL" sz="2000">
                <a:solidFill>
                  <a:schemeClr val="bg1"/>
                </a:solidFill>
                <a:latin typeface="Source Sans 3"/>
                <a:ea typeface="Calibri"/>
                <a:cs typeface="Poppins Light"/>
              </a:rPr>
              <a:t>Niewykonanie wskaźników Projektu – ich nieosiągnięcie lub niezachowanie, może skutkować stwierdzeniem nieprawidłowości i nałożeniem kary finansowej.</a:t>
            </a:r>
            <a:endParaRPr lang="en-US" sz="2000">
              <a:solidFill>
                <a:schemeClr val="bg1"/>
              </a:solidFill>
              <a:latin typeface="Source Sans 3"/>
              <a:cs typeface="Poppins Light"/>
            </a:endParaRPr>
          </a:p>
          <a:p>
            <a:pPr marL="28575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pl-PL" sz="2000">
                <a:solidFill>
                  <a:schemeClr val="bg1"/>
                </a:solidFill>
                <a:cs typeface="Poppins Light"/>
              </a:rPr>
              <a:t>Zmniejszenie wartości lub zmiany terminu osiągnięcia wartości docelowej wskaźników z załącznika nr 12 do </a:t>
            </a:r>
            <a:r>
              <a:rPr lang="pl-PL" sz="2000" err="1">
                <a:solidFill>
                  <a:schemeClr val="bg1"/>
                </a:solidFill>
                <a:cs typeface="Poppins Light"/>
              </a:rPr>
              <a:t>UoD</a:t>
            </a:r>
            <a:r>
              <a:rPr lang="pl-PL" sz="2000">
                <a:solidFill>
                  <a:schemeClr val="bg1"/>
                </a:solidFill>
                <a:cs typeface="Poppins Light"/>
              </a:rPr>
              <a:t> bez uzasadnienia oraz zgody IW, IP i aneksowania umowy może skutkować, zgodnym z zasadą proporcjonalności, pomniejszeniem dofinansowania.</a:t>
            </a:r>
            <a:endParaRPr lang="pl-PL" sz="2000">
              <a:solidFill>
                <a:schemeClr val="bg1"/>
              </a:solidFill>
            </a:endParaRPr>
          </a:p>
          <a:p>
            <a:pPr lvl="0">
              <a:spcBef>
                <a:spcPts val="1200"/>
              </a:spcBef>
              <a:buClr>
                <a:schemeClr val="bg1"/>
              </a:buClr>
              <a:buSzPct val="130000"/>
              <a:defRPr/>
            </a:pPr>
            <a:endParaRPr lang="pl-PL" sz="1400">
              <a:solidFill>
                <a:schemeClr val="bg1"/>
              </a:solidFill>
              <a:cs typeface="Poppins Light" pitchFamily="2" charset="77"/>
            </a:endParaRPr>
          </a:p>
          <a:p>
            <a:pPr lvl="0">
              <a:spcBef>
                <a:spcPts val="1200"/>
              </a:spcBef>
              <a:buClr>
                <a:schemeClr val="bg1"/>
              </a:buClr>
              <a:buSzPct val="130000"/>
              <a:defRPr/>
            </a:pPr>
            <a:endParaRPr lang="pl-PL" sz="1400">
              <a:solidFill>
                <a:schemeClr val="bg1"/>
              </a:solidFill>
              <a:cs typeface="Poppins Light" pitchFamily="2" charset="77"/>
            </a:endParaRPr>
          </a:p>
          <a:p>
            <a:pPr lvl="0">
              <a:spcBef>
                <a:spcPts val="1200"/>
              </a:spcBef>
              <a:buClr>
                <a:schemeClr val="bg1"/>
              </a:buClr>
              <a:buSzPct val="130000"/>
              <a:defRPr/>
            </a:pPr>
            <a:br>
              <a:rPr lang="pl-PL" sz="1400">
                <a:solidFill>
                  <a:schemeClr val="bg1"/>
                </a:solidFill>
                <a:cs typeface="Poppins Light" pitchFamily="2" charset="77"/>
              </a:rPr>
            </a:br>
            <a:endParaRPr lang="pl-PL" sz="1400">
              <a:solidFill>
                <a:schemeClr val="bg1"/>
              </a:solidFill>
              <a:cs typeface="Poppins Light" pitchFamily="2" charset="77"/>
            </a:endParaRPr>
          </a:p>
        </p:txBody>
      </p:sp>
      <p:sp>
        <p:nvSpPr>
          <p:cNvPr id="4" name="Symbol zastępczy numeru slajdu 3" hidden="1">
            <a:extLst>
              <a:ext uri="{FF2B5EF4-FFF2-40B4-BE49-F238E27FC236}">
                <a16:creationId xmlns:a16="http://schemas.microsoft.com/office/drawing/2014/main" id="{06AA2210-B9D1-A085-F3BC-60235AB9F70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77700" y="6654800"/>
            <a:ext cx="114300" cy="18415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pl-PL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pl-PL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31138124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140C03-EDEC-C37F-79D7-F2F4FFCB7C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0F1D4B8A-DDDF-6929-7A21-18E14EBC89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8854" y="535712"/>
            <a:ext cx="6858000" cy="537528"/>
          </a:xfr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pl-PL" sz="3100">
                <a:latin typeface="Calibri"/>
                <a:ea typeface="Calibri"/>
                <a:cs typeface="Calibri"/>
              </a:rPr>
              <a:t>Pozostałe naruszenia:</a:t>
            </a:r>
            <a:endParaRPr lang="en-US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FA9ED4D8-53AA-52BE-39EE-1196ED7579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" y="1"/>
            <a:ext cx="3428980" cy="6311589"/>
          </a:xfrm>
          <a:prstGeom prst="rect">
            <a:avLst/>
          </a:prstGeom>
          <a:noFill/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CD195C95-BC42-A7AC-5459-ED6029C9C5EF}"/>
              </a:ext>
            </a:extLst>
          </p:cNvPr>
          <p:cNvSpPr txBox="1"/>
          <p:nvPr/>
        </p:nvSpPr>
        <p:spPr>
          <a:xfrm>
            <a:off x="4408854" y="1121036"/>
            <a:ext cx="6858000" cy="574090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28575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/>
              <a:buChar char="§"/>
              <a:defRPr/>
            </a:pPr>
            <a:r>
              <a:rPr lang="pl-PL" sz="1600">
                <a:solidFill>
                  <a:schemeClr val="bg1"/>
                </a:solidFill>
                <a:ea typeface="+mn-lt"/>
                <a:cs typeface="+mn-lt"/>
              </a:rPr>
              <a:t>§ 19 ust. 7 – </a:t>
            </a:r>
            <a:r>
              <a:rPr lang="pl-PL" sz="1600">
                <a:solidFill>
                  <a:schemeClr val="bg1"/>
                </a:solidFill>
                <a:latin typeface="Source Sans 3"/>
                <a:ea typeface="Calibri"/>
                <a:cs typeface="Calibri"/>
              </a:rPr>
              <a:t>w przypadku niewywiązania się Beneficjenta z obowiązków dot. działań informacyjnych</a:t>
            </a:r>
            <a:r>
              <a:rPr lang="pl-PL" sz="1600">
                <a:solidFill>
                  <a:schemeClr val="bg1"/>
                </a:solidFill>
                <a:ea typeface="+mn-lt"/>
                <a:cs typeface="+mn-lt"/>
              </a:rPr>
              <a:t>, </a:t>
            </a:r>
            <a:r>
              <a:rPr lang="pl-PL" sz="1600">
                <a:solidFill>
                  <a:schemeClr val="bg1"/>
                </a:solidFill>
                <a:latin typeface="Source Sans 3"/>
                <a:ea typeface="Calibri"/>
                <a:cs typeface="Calibri"/>
              </a:rPr>
              <a:t> IW wzywa Beneficjenta do podjęcia działań zaradczych w określonym terminie. W przypadku braku wykonania </a:t>
            </a:r>
            <a:r>
              <a:rPr lang="pl-PL" sz="1600" err="1">
                <a:solidFill>
                  <a:schemeClr val="bg1"/>
                </a:solidFill>
                <a:latin typeface="Source Sans 3"/>
                <a:ea typeface="Calibri"/>
                <a:cs typeface="Calibri"/>
              </a:rPr>
              <a:t>ww</a:t>
            </a:r>
            <a:r>
              <a:rPr lang="pl-PL" sz="1600">
                <a:solidFill>
                  <a:schemeClr val="bg1"/>
                </a:solidFill>
                <a:latin typeface="Source Sans 3"/>
                <a:ea typeface="Calibri"/>
                <a:cs typeface="Calibri"/>
              </a:rPr>
              <a:t> działań, IW pomniejsza maksymalną kwotę dofinansowania, o nie więcej niż 3 % tego dofinansowania. Wykaz pomniejszenia wartości dofinansowania Projektu w zakresie obowiązków komunikacyjnych, stanowi załącznik nr 13 do </a:t>
            </a:r>
            <a:r>
              <a:rPr lang="pl-PL" sz="1600" err="1">
                <a:solidFill>
                  <a:schemeClr val="bg1"/>
                </a:solidFill>
                <a:latin typeface="Source Sans 3"/>
                <a:ea typeface="Calibri"/>
                <a:cs typeface="Calibri"/>
              </a:rPr>
              <a:t>UoD</a:t>
            </a:r>
            <a:r>
              <a:rPr lang="pl-PL" sz="1600">
                <a:solidFill>
                  <a:schemeClr val="bg1"/>
                </a:solidFill>
                <a:latin typeface="Source Sans 3"/>
                <a:ea typeface="Calibri"/>
                <a:cs typeface="Calibri"/>
              </a:rPr>
              <a:t>.</a:t>
            </a:r>
            <a:endParaRPr lang="en-US" sz="1600">
              <a:solidFill>
                <a:schemeClr val="bg1"/>
              </a:solidFill>
              <a:latin typeface="Source Sans 3"/>
              <a:ea typeface="Calibri"/>
              <a:cs typeface="Poppins Light"/>
            </a:endParaRPr>
          </a:p>
          <a:p>
            <a:pPr marL="28575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/>
              <a:buChar char="§"/>
              <a:defRPr/>
            </a:pPr>
            <a:r>
              <a:rPr lang="pl-PL" sz="1600">
                <a:solidFill>
                  <a:schemeClr val="bg1"/>
                </a:solidFill>
                <a:latin typeface="Source Sans 3"/>
                <a:ea typeface="Calibri"/>
                <a:cs typeface="Calibri"/>
              </a:rPr>
              <a:t>§ 4 ust. 15 – w przypadku stwierdzenia naruszeń Standardów dostępności będących załącznikiem do </a:t>
            </a:r>
            <a:r>
              <a:rPr lang="pl-PL" sz="1600" i="1">
                <a:solidFill>
                  <a:schemeClr val="bg1"/>
                </a:solidFill>
                <a:latin typeface="Source Sans 3"/>
                <a:ea typeface="Calibri"/>
                <a:cs typeface="Calibri"/>
              </a:rPr>
              <a:t>Wytycznych dotyczących realizacji zasad równościowych w ramach funduszy unijnych na lata 2021-2027</a:t>
            </a:r>
            <a:r>
              <a:rPr lang="pl-PL" sz="1600">
                <a:solidFill>
                  <a:schemeClr val="bg1"/>
                </a:solidFill>
                <a:latin typeface="Source Sans 3"/>
                <a:ea typeface="Calibri"/>
                <a:cs typeface="Calibri"/>
              </a:rPr>
              <a:t>, IW może zobowiązać Beneficjenta do realizacji działań naprawczych w określonym terminie.  Brak ich realizacji lub nieskuteczna realizacja może skutkować uznaniem części wydatków w Projekcie za niekwalifikowalne.</a:t>
            </a:r>
            <a:endParaRPr lang="pl-PL" sz="1600">
              <a:solidFill>
                <a:schemeClr val="bg1"/>
              </a:solidFill>
            </a:endParaRPr>
          </a:p>
          <a:p>
            <a:pPr marL="28575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pl-PL" sz="1600">
                <a:solidFill>
                  <a:schemeClr val="bg1"/>
                </a:solidFill>
                <a:cs typeface="Poppins Light"/>
              </a:rPr>
              <a:t>§ 7 ust. 16 i 17 - wartość stawki ryczałtowej dot. rozliczania kosztów pośrednich może zostać obniżona, w przypadku niewywiązywania się przez Beneficjenta z obowiązków określonych w Umowie, w szczególności związanych z kontrolą, przeciwdziałaniem nadużyciom finansowym, ochroną danych osobowych, stosowaniem zasad równościowych, </a:t>
            </a:r>
            <a:r>
              <a:rPr lang="pl-PL" sz="1600" u="sng">
                <a:solidFill>
                  <a:schemeClr val="bg1"/>
                </a:solidFill>
                <a:cs typeface="Poppins Light"/>
              </a:rPr>
              <a:t>w tym obowiązku niedyskryminacji i poszanowania praw podstawowych.</a:t>
            </a:r>
            <a:endParaRPr lang="pl-PL" sz="1600">
              <a:solidFill>
                <a:schemeClr val="bg1"/>
              </a:solidFill>
              <a:cs typeface="Poppins Light" pitchFamily="2" charset="77"/>
            </a:endParaRPr>
          </a:p>
          <a:p>
            <a:pPr marL="28575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pl-PL" sz="1600">
                <a:solidFill>
                  <a:schemeClr val="bg1"/>
                </a:solidFill>
                <a:cs typeface="Poppins Light"/>
              </a:rPr>
              <a:t>§ 17 ust. 4 – w przypadku niezachowania trwałości Projektu Beneficjent jest zobowiązany do zwrotu środków otrzymanych na realizację Projektu, wraz z odsetkami liczonymi jak dla zaległości podatkowych, proporcjonalnie do okresu w którym trwałość Projektu nie została zachowana – w trybie określonym w art. 207 ustawy o finansach publicznych . </a:t>
            </a:r>
          </a:p>
          <a:p>
            <a:pPr>
              <a:spcBef>
                <a:spcPts val="1200"/>
              </a:spcBef>
              <a:buClr>
                <a:schemeClr val="bg1"/>
              </a:buClr>
              <a:buSzPct val="130000"/>
              <a:defRPr/>
            </a:pPr>
            <a:endParaRPr lang="pl-PL" sz="1400">
              <a:solidFill>
                <a:schemeClr val="bg1"/>
              </a:solidFill>
              <a:cs typeface="Poppins Light" pitchFamily="2" charset="77"/>
            </a:endParaRPr>
          </a:p>
          <a:p>
            <a:pPr lvl="0">
              <a:spcBef>
                <a:spcPts val="1200"/>
              </a:spcBef>
              <a:buClr>
                <a:schemeClr val="bg1"/>
              </a:buClr>
              <a:buSzPct val="130000"/>
              <a:defRPr/>
            </a:pPr>
            <a:br>
              <a:rPr lang="pl-PL" sz="1400">
                <a:solidFill>
                  <a:schemeClr val="bg1"/>
                </a:solidFill>
                <a:cs typeface="Poppins Light" pitchFamily="2" charset="77"/>
              </a:rPr>
            </a:br>
            <a:endParaRPr lang="pl-PL" sz="1400">
              <a:solidFill>
                <a:schemeClr val="bg1"/>
              </a:solidFill>
              <a:cs typeface="Poppins Light" pitchFamily="2" charset="77"/>
            </a:endParaRPr>
          </a:p>
        </p:txBody>
      </p:sp>
      <p:sp>
        <p:nvSpPr>
          <p:cNvPr id="4" name="Symbol zastępczy numeru slajdu 3" hidden="1">
            <a:extLst>
              <a:ext uri="{FF2B5EF4-FFF2-40B4-BE49-F238E27FC236}">
                <a16:creationId xmlns:a16="http://schemas.microsoft.com/office/drawing/2014/main" id="{2460C271-9FAB-AB94-2AD6-5C65757C7EC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77700" y="6654800"/>
            <a:ext cx="114300" cy="18415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pl-PL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pl-PL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10687438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9CCC99-8FA6-1D68-EE86-D5251032AF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569A4574-0DDD-39F9-FC78-5DF8DE5B35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8854" y="535712"/>
            <a:ext cx="6858000" cy="1282928"/>
          </a:xfrm>
        </p:spPr>
        <p:txBody>
          <a:bodyPr vert="horz" lIns="91440" tIns="45720" rIns="91440" bIns="45720" rtlCol="0" anchor="t" anchorCtr="0">
            <a:normAutofit fontScale="90000"/>
          </a:bodyPr>
          <a:lstStyle/>
          <a:p>
            <a:r>
              <a:rPr lang="pl-PL">
                <a:latin typeface="Calibri"/>
                <a:ea typeface="Calibri"/>
                <a:cs typeface="Calibri"/>
              </a:rPr>
              <a:t>Zalecenia w zakresie kontroli i nieprawidłowości w ramach programu FENX 2021-2027 </a:t>
            </a:r>
            <a:br>
              <a:rPr lang="pl-PL"/>
            </a:br>
            <a:br>
              <a:rPr lang="pl-PL"/>
            </a:br>
            <a:br>
              <a:rPr lang="pl-PL"/>
            </a:br>
            <a:r>
              <a:rPr lang="en-US"/>
              <a:t> 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A4DF6642-C0FA-A38E-CDD0-6A4737D082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" y="1"/>
            <a:ext cx="3428980" cy="6311589"/>
          </a:xfrm>
          <a:prstGeom prst="rect">
            <a:avLst/>
          </a:prstGeom>
          <a:noFill/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E7EB06CE-097C-55CB-C8AD-D4D27050F935}"/>
              </a:ext>
            </a:extLst>
          </p:cNvPr>
          <p:cNvSpPr txBox="1"/>
          <p:nvPr/>
        </p:nvSpPr>
        <p:spPr>
          <a:xfrm>
            <a:off x="4408854" y="1818640"/>
            <a:ext cx="6858000" cy="50432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lvl="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endParaRPr lang="pl-PL" sz="1400">
              <a:solidFill>
                <a:schemeClr val="bg1"/>
              </a:solidFill>
              <a:cs typeface="Poppins Light" pitchFamily="2" charset="77"/>
            </a:endParaRPr>
          </a:p>
          <a:p>
            <a:pPr lvl="0">
              <a:spcBef>
                <a:spcPts val="1200"/>
              </a:spcBef>
              <a:buClr>
                <a:schemeClr val="bg1"/>
              </a:buClr>
              <a:buSzPct val="130000"/>
              <a:defRPr/>
            </a:pPr>
            <a:r>
              <a:rPr lang="pl-PL" sz="2000">
                <a:solidFill>
                  <a:schemeClr val="bg1"/>
                </a:solidFill>
                <a:cs typeface="Poppins Light" pitchFamily="2" charset="77"/>
              </a:rPr>
              <a:t>Jeśli dany wydatek jest obarczony podejrzeniem wystąpienia nieprawidłowości, w związku z postępowaniami prowadzonymi przez instytucje i organy spoza systemu wdrażania </a:t>
            </a:r>
            <a:r>
              <a:rPr lang="pl-PL" sz="2000" err="1">
                <a:solidFill>
                  <a:schemeClr val="bg1"/>
                </a:solidFill>
                <a:cs typeface="Poppins Light" pitchFamily="2" charset="77"/>
              </a:rPr>
              <a:t>FEnIKS</a:t>
            </a:r>
            <a:r>
              <a:rPr lang="pl-PL" sz="2000">
                <a:solidFill>
                  <a:schemeClr val="bg1"/>
                </a:solidFill>
                <a:cs typeface="Poppins Light" pitchFamily="2" charset="77"/>
              </a:rPr>
              <a:t> (np. UZP, NIK, RIO, KAS, organy ścigania, prokuratura), IW ocenia ryzyko wystąpienia nieprawidłowości i podejmuje decyzję czy dany wydatek zakwalifikować jako wydatek wątpliwy (rozdział VII ust. 1 pkt.1).</a:t>
            </a:r>
          </a:p>
          <a:p>
            <a:pPr marL="285750" lvl="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endParaRPr lang="pl-PL" sz="2000">
              <a:solidFill>
                <a:schemeClr val="bg1"/>
              </a:solidFill>
              <a:cs typeface="Poppins Light" pitchFamily="2" charset="77"/>
            </a:endParaRPr>
          </a:p>
          <a:p>
            <a:pPr lvl="0">
              <a:spcBef>
                <a:spcPts val="1200"/>
              </a:spcBef>
              <a:buClr>
                <a:schemeClr val="bg1"/>
              </a:buClr>
              <a:buSzPct val="130000"/>
              <a:defRPr/>
            </a:pPr>
            <a:endParaRPr lang="pl-PL">
              <a:solidFill>
                <a:schemeClr val="bg1"/>
              </a:solidFill>
              <a:cs typeface="Poppins Light" pitchFamily="2" charset="77"/>
            </a:endParaRPr>
          </a:p>
          <a:p>
            <a:pPr marL="285750" lvl="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endParaRPr lang="pl-PL" sz="1600">
              <a:solidFill>
                <a:schemeClr val="bg1"/>
              </a:solidFill>
              <a:cs typeface="Poppins Light" pitchFamily="2" charset="77"/>
            </a:endParaRPr>
          </a:p>
          <a:p>
            <a:pPr lvl="0">
              <a:spcBef>
                <a:spcPts val="1200"/>
              </a:spcBef>
              <a:buClr>
                <a:schemeClr val="bg1"/>
              </a:buClr>
              <a:buSzPct val="130000"/>
              <a:defRPr/>
            </a:pPr>
            <a:endParaRPr lang="pl-PL" sz="1600">
              <a:solidFill>
                <a:schemeClr val="bg1"/>
              </a:solidFill>
              <a:cs typeface="Poppins Light" pitchFamily="2" charset="77"/>
            </a:endParaRPr>
          </a:p>
          <a:p>
            <a:pPr lvl="0">
              <a:spcBef>
                <a:spcPts val="1200"/>
              </a:spcBef>
              <a:buClr>
                <a:schemeClr val="bg1"/>
              </a:buClr>
              <a:buSzPct val="130000"/>
              <a:defRPr/>
            </a:pPr>
            <a:br>
              <a:rPr lang="pl-PL" sz="1600">
                <a:solidFill>
                  <a:schemeClr val="bg1"/>
                </a:solidFill>
                <a:cs typeface="Poppins Light" pitchFamily="2" charset="77"/>
              </a:rPr>
            </a:br>
            <a:endParaRPr lang="pl-PL" sz="1600">
              <a:solidFill>
                <a:schemeClr val="bg1"/>
              </a:solidFill>
              <a:cs typeface="Poppins Light" pitchFamily="2" charset="77"/>
            </a:endParaRPr>
          </a:p>
        </p:txBody>
      </p:sp>
      <p:sp>
        <p:nvSpPr>
          <p:cNvPr id="4" name="Symbol zastępczy numeru slajdu 3" hidden="1">
            <a:extLst>
              <a:ext uri="{FF2B5EF4-FFF2-40B4-BE49-F238E27FC236}">
                <a16:creationId xmlns:a16="http://schemas.microsoft.com/office/drawing/2014/main" id="{5595B76C-A852-CDD3-2C93-FC158A18D48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77700" y="6654800"/>
            <a:ext cx="114300" cy="18415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pl-PL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pl-PL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8456996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C5FD21-BAFD-8C62-4403-D6354A0E7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54E7D60E-01A8-113D-9ED2-36D47A1D78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8854" y="535712"/>
            <a:ext cx="6858000" cy="1027199"/>
          </a:xfrm>
        </p:spPr>
        <p:txBody>
          <a:bodyPr vert="horz" lIns="91440" tIns="45720" rIns="91440" bIns="45720" rtlCol="0" anchor="t" anchorCtr="0">
            <a:normAutofit fontScale="90000"/>
          </a:bodyPr>
          <a:lstStyle/>
          <a:p>
            <a:r>
              <a:rPr lang="pl-PL" sz="3100">
                <a:ea typeface="Calibri"/>
                <a:cs typeface="Calibri"/>
              </a:rPr>
              <a:t>Umowa o dofinansowanie - § 8 ust 30:</a:t>
            </a:r>
            <a:br>
              <a:rPr lang="pl-PL" sz="3100"/>
            </a:br>
            <a:br>
              <a:rPr lang="pl-PL"/>
            </a:br>
            <a:br>
              <a:rPr lang="pl-PL"/>
            </a:br>
            <a:r>
              <a:rPr lang="en-US"/>
              <a:t> 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756AF5C6-CB97-4EA0-B821-DF699D28F5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" y="1"/>
            <a:ext cx="3428980" cy="6311589"/>
          </a:xfrm>
          <a:prstGeom prst="rect">
            <a:avLst/>
          </a:prstGeom>
          <a:noFill/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78D23DD3-DE5A-1ED3-D008-93CD17F0FFE1}"/>
              </a:ext>
            </a:extLst>
          </p:cNvPr>
          <p:cNvSpPr txBox="1"/>
          <p:nvPr/>
        </p:nvSpPr>
        <p:spPr>
          <a:xfrm>
            <a:off x="4408854" y="1913106"/>
            <a:ext cx="6858000" cy="49488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ts val="1200"/>
              </a:spcBef>
              <a:buClr>
                <a:schemeClr val="bg1"/>
              </a:buClr>
              <a:buSzPct val="130000"/>
              <a:defRPr/>
            </a:pPr>
            <a:r>
              <a:rPr lang="pl-PL" sz="2000">
                <a:solidFill>
                  <a:schemeClr val="bg1"/>
                </a:solidFill>
                <a:cs typeface="Poppins Light"/>
              </a:rPr>
              <a:t>Instytucja Wdrażająca nie ponosi odpowiedzialności za szkodę wynikającą ze wstrzymania zatwierdzenia i rozliczenia wydatków kwalifikowalnych lub uznania wydatków za niekwalifikowalne do czasu wyjaśnienia zastrzeżeń, co do prawidłowości wykorzystania środków, w przypadku zaistnienia podejrzenia naruszenia prawa lub postanowień umowy (podejrzenia nadużycia finansowego).</a:t>
            </a:r>
          </a:p>
          <a:p>
            <a:pPr marL="285750" lvl="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endParaRPr lang="pl-PL" sz="2000">
              <a:solidFill>
                <a:schemeClr val="bg1"/>
              </a:solidFill>
              <a:cs typeface="Poppins Light" pitchFamily="2" charset="77"/>
            </a:endParaRPr>
          </a:p>
          <a:p>
            <a:pPr marL="285750" lvl="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endParaRPr lang="pl-PL" sz="2000">
              <a:solidFill>
                <a:schemeClr val="bg1"/>
              </a:solidFill>
              <a:cs typeface="Poppins Light" pitchFamily="2" charset="77"/>
            </a:endParaRPr>
          </a:p>
          <a:p>
            <a:pPr lvl="0">
              <a:spcBef>
                <a:spcPts val="1200"/>
              </a:spcBef>
              <a:buClr>
                <a:schemeClr val="bg1"/>
              </a:buClr>
              <a:buSzPct val="130000"/>
              <a:defRPr/>
            </a:pPr>
            <a:endParaRPr lang="pl-PL" sz="1400">
              <a:solidFill>
                <a:schemeClr val="bg1"/>
              </a:solidFill>
              <a:cs typeface="Poppins Light" pitchFamily="2" charset="77"/>
            </a:endParaRPr>
          </a:p>
        </p:txBody>
      </p:sp>
      <p:sp>
        <p:nvSpPr>
          <p:cNvPr id="4" name="Symbol zastępczy numeru slajdu 3" hidden="1">
            <a:extLst>
              <a:ext uri="{FF2B5EF4-FFF2-40B4-BE49-F238E27FC236}">
                <a16:creationId xmlns:a16="http://schemas.microsoft.com/office/drawing/2014/main" id="{269D835E-A17B-72CF-983F-93A9A372214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77700" y="6654800"/>
            <a:ext cx="114300" cy="18415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pl-PL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pl-PL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19031582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879E09-C810-5574-9D56-B74F085FBE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5EFFB707-8DE5-306E-BB7A-D124AC73E3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8854" y="535712"/>
            <a:ext cx="6858000" cy="988288"/>
          </a:xfrm>
        </p:spPr>
        <p:txBody>
          <a:bodyPr vert="horz" lIns="91440" tIns="45720" rIns="91440" bIns="45720" rtlCol="0" anchor="t" anchorCtr="0">
            <a:normAutofit fontScale="90000"/>
          </a:bodyPr>
          <a:lstStyle/>
          <a:p>
            <a:r>
              <a:rPr lang="pl-PL" sz="3100">
                <a:latin typeface="Calibri"/>
                <a:ea typeface="Calibri"/>
                <a:cs typeface="Calibri"/>
              </a:rPr>
              <a:t>Baza danych o nadużyciach finansowych lub ich podejrzeni</a:t>
            </a:r>
            <a:r>
              <a:rPr lang="pl-PL">
                <a:latin typeface="Calibri"/>
                <a:ea typeface="Calibri"/>
                <a:cs typeface="Calibri"/>
              </a:rPr>
              <a:t>ach</a:t>
            </a:r>
            <a:br>
              <a:rPr lang="pl-PL"/>
            </a:br>
            <a:r>
              <a:rPr lang="en-US"/>
              <a:t> 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8F87D88F-C721-88B7-C68A-28F3FC5046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" y="1"/>
            <a:ext cx="3428980" cy="6311589"/>
          </a:xfrm>
          <a:prstGeom prst="rect">
            <a:avLst/>
          </a:prstGeom>
          <a:noFill/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351E20A1-9C8C-6357-0FAB-3D33C332ED28}"/>
              </a:ext>
            </a:extLst>
          </p:cNvPr>
          <p:cNvSpPr txBox="1"/>
          <p:nvPr/>
        </p:nvSpPr>
        <p:spPr>
          <a:xfrm>
            <a:off x="4408854" y="1818640"/>
            <a:ext cx="6858000" cy="504329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/>
          <a:p>
            <a:pPr marL="285750" lvl="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pl-PL" sz="1600">
                <a:solidFill>
                  <a:schemeClr val="bg1"/>
                </a:solidFill>
                <a:cs typeface="Poppins Light"/>
              </a:rPr>
              <a:t>Instytucja Wdrażająca poprzez </a:t>
            </a:r>
            <a:r>
              <a:rPr lang="pl-PL" sz="1600" i="1">
                <a:solidFill>
                  <a:schemeClr val="bg1"/>
                </a:solidFill>
                <a:cs typeface="Poppins Light"/>
              </a:rPr>
              <a:t>Bazę danych o nadużyciach finansowych lub ich podejrzeniach </a:t>
            </a:r>
            <a:r>
              <a:rPr lang="pl-PL" sz="1600">
                <a:solidFill>
                  <a:schemeClr val="bg1"/>
                </a:solidFill>
                <a:cs typeface="Poppins Light"/>
              </a:rPr>
              <a:t>monitoruje postępowania przed organami ścigania, dochodzeniowo-śledczymi, Prokuraturą, służbami specjalnymi, UOKiK i innymi, które dotyczą lub dotyczyły projektów realizowanych w ramach </a:t>
            </a:r>
            <a:r>
              <a:rPr lang="pl-PL" sz="1600" err="1">
                <a:solidFill>
                  <a:schemeClr val="bg1"/>
                </a:solidFill>
                <a:cs typeface="Poppins Light"/>
              </a:rPr>
              <a:t>FEnIKS</a:t>
            </a:r>
            <a:r>
              <a:rPr lang="pl-PL" sz="1600">
                <a:solidFill>
                  <a:schemeClr val="bg1"/>
                </a:solidFill>
                <a:cs typeface="Poppins Light"/>
              </a:rPr>
              <a:t>.</a:t>
            </a:r>
          </a:p>
          <a:p>
            <a:pPr marL="285750" lvl="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pl-PL" sz="1600">
                <a:solidFill>
                  <a:schemeClr val="bg1"/>
                </a:solidFill>
                <a:cs typeface="Poppins Light" pitchFamily="2" charset="77"/>
              </a:rPr>
              <a:t>W przypadku, gdy z pozyskanych informacji wynika, iż:</a:t>
            </a:r>
          </a:p>
          <a:p>
            <a:pPr marL="264795" lvl="0">
              <a:spcBef>
                <a:spcPts val="1200"/>
              </a:spcBef>
              <a:buClr>
                <a:schemeClr val="bg1"/>
              </a:buClr>
              <a:buSzPct val="130000"/>
              <a:defRPr/>
            </a:pPr>
            <a:r>
              <a:rPr lang="pl-PL" sz="1600">
                <a:solidFill>
                  <a:schemeClr val="bg1"/>
                </a:solidFill>
                <a:cs typeface="Poppins Light" pitchFamily="2" charset="77"/>
              </a:rPr>
              <a:t>- nastąpiło złamanie lub naruszenie przepisów prawa lub istnieje podejrzenie złamania lub naruszenia przepisów,</a:t>
            </a:r>
          </a:p>
          <a:p>
            <a:pPr marL="264795" lvl="0">
              <a:spcBef>
                <a:spcPts val="1200"/>
              </a:spcBef>
              <a:buClr>
                <a:schemeClr val="bg1"/>
              </a:buClr>
              <a:buSzPct val="130000"/>
              <a:defRPr/>
            </a:pPr>
            <a:r>
              <a:rPr lang="pl-PL" sz="1600">
                <a:solidFill>
                  <a:schemeClr val="bg1"/>
                </a:solidFill>
                <a:cs typeface="Poppins Light" pitchFamily="2" charset="77"/>
              </a:rPr>
              <a:t>- naruszenia przepisów prawa dotyczą kwalifikowanego zakresu projektu i spowodowały lub mogły spowodować szkodę w ogólnym budżecie UE,</a:t>
            </a:r>
          </a:p>
          <a:p>
            <a:pPr lvl="0">
              <a:spcBef>
                <a:spcPts val="1200"/>
              </a:spcBef>
              <a:buClr>
                <a:schemeClr val="bg1"/>
              </a:buClr>
              <a:buSzPct val="130000"/>
              <a:defRPr/>
            </a:pPr>
            <a:r>
              <a:rPr lang="pl-PL" sz="1600">
                <a:solidFill>
                  <a:schemeClr val="bg1"/>
                </a:solidFill>
                <a:cs typeface="Poppins Light" pitchFamily="2" charset="77"/>
              </a:rPr>
              <a:t>IW wstrzymuje certyfikację wydatków w projekcie oraz płatności dla beneficjenta.</a:t>
            </a:r>
          </a:p>
          <a:p>
            <a:pPr lvl="0">
              <a:spcBef>
                <a:spcPts val="1200"/>
              </a:spcBef>
              <a:buClr>
                <a:schemeClr val="bg1"/>
              </a:buClr>
              <a:buSzPct val="130000"/>
              <a:defRPr/>
            </a:pPr>
            <a:r>
              <a:rPr lang="pl-PL" sz="1600">
                <a:solidFill>
                  <a:schemeClr val="bg1"/>
                </a:solidFill>
                <a:cs typeface="Poppins Light" pitchFamily="2" charset="77"/>
              </a:rPr>
              <a:t>Informacje o toczącym się postępowaniu IW przekazuje do Instytucji </a:t>
            </a:r>
            <a:r>
              <a:rPr lang="pl-PL" sz="1600" err="1">
                <a:solidFill>
                  <a:schemeClr val="bg1"/>
                </a:solidFill>
                <a:cs typeface="Poppins Light" pitchFamily="2" charset="77"/>
              </a:rPr>
              <a:t>Pośredniczacej</a:t>
            </a:r>
            <a:r>
              <a:rPr lang="pl-PL" sz="1600">
                <a:solidFill>
                  <a:schemeClr val="bg1"/>
                </a:solidFill>
                <a:cs typeface="Poppins Light" pitchFamily="2" charset="77"/>
              </a:rPr>
              <a:t>.</a:t>
            </a:r>
          </a:p>
          <a:p>
            <a:pPr lvl="0">
              <a:spcBef>
                <a:spcPts val="1200"/>
              </a:spcBef>
              <a:buClr>
                <a:schemeClr val="bg1"/>
              </a:buClr>
              <a:buSzPct val="130000"/>
              <a:defRPr/>
            </a:pPr>
            <a:endParaRPr lang="pl-PL" sz="1400">
              <a:solidFill>
                <a:schemeClr val="bg1"/>
              </a:solidFill>
              <a:cs typeface="Poppins Light" pitchFamily="2" charset="77"/>
            </a:endParaRPr>
          </a:p>
          <a:p>
            <a:pPr lvl="0">
              <a:spcBef>
                <a:spcPts val="1200"/>
              </a:spcBef>
              <a:buClr>
                <a:schemeClr val="bg1"/>
              </a:buClr>
              <a:buSzPct val="130000"/>
              <a:defRPr/>
            </a:pPr>
            <a:endParaRPr lang="pl-PL" sz="1400">
              <a:solidFill>
                <a:schemeClr val="bg1"/>
              </a:solidFill>
              <a:cs typeface="Poppins Light" pitchFamily="2" charset="77"/>
            </a:endParaRPr>
          </a:p>
          <a:p>
            <a:pPr lvl="0">
              <a:spcBef>
                <a:spcPts val="1200"/>
              </a:spcBef>
              <a:buClr>
                <a:schemeClr val="bg1"/>
              </a:buClr>
              <a:buSzPct val="130000"/>
              <a:defRPr/>
            </a:pPr>
            <a:br>
              <a:rPr lang="pl-PL" sz="1400">
                <a:solidFill>
                  <a:schemeClr val="bg1"/>
                </a:solidFill>
                <a:cs typeface="Poppins Light" pitchFamily="2" charset="77"/>
              </a:rPr>
            </a:br>
            <a:endParaRPr lang="pl-PL" sz="1400">
              <a:solidFill>
                <a:schemeClr val="bg1"/>
              </a:solidFill>
              <a:cs typeface="Poppins Light" pitchFamily="2" charset="77"/>
            </a:endParaRPr>
          </a:p>
        </p:txBody>
      </p:sp>
      <p:sp>
        <p:nvSpPr>
          <p:cNvPr id="4" name="Symbol zastępczy numeru slajdu 3" hidden="1">
            <a:extLst>
              <a:ext uri="{FF2B5EF4-FFF2-40B4-BE49-F238E27FC236}">
                <a16:creationId xmlns:a16="http://schemas.microsoft.com/office/drawing/2014/main" id="{C5E7B625-63B4-CEB7-4284-C53A39EC822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77700" y="6654800"/>
            <a:ext cx="114300" cy="18415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pl-PL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pl-PL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9504033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E8F893-455A-E21C-B938-01A5B55DA9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BFB7B147-0CDC-75D0-9A9A-DA1BD71EDB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3816" y="4209348"/>
            <a:ext cx="10262223" cy="914400"/>
          </a:xfrm>
        </p:spPr>
        <p:txBody>
          <a:bodyPr/>
          <a:lstStyle/>
          <a:p>
            <a:r>
              <a:rPr lang="en-US" err="1"/>
              <a:t>Dziękujemy</a:t>
            </a:r>
            <a:r>
              <a:rPr lang="en-US"/>
              <a:t>!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4471ADA3-E1DD-0D7D-D559-EFC2D49211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123500"/>
            <a:ext cx="10478450" cy="328008"/>
          </a:xfrm>
        </p:spPr>
        <p:txBody>
          <a:bodyPr>
            <a:normAutofit fontScale="85000" lnSpcReduction="10000"/>
          </a:bodyPr>
          <a:lstStyle/>
          <a:p>
            <a:r>
              <a:rPr lang="en-US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www.nfosigw.gov.pl</a:t>
            </a:r>
            <a:endParaRPr lang="en-US"/>
          </a:p>
        </p:txBody>
      </p: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32148DF5-3788-2F79-3119-2FD6AA62B8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3778270"/>
          </a:xfr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7404955E-6E5D-388B-AB94-BBEF75C3C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40092" y="4911298"/>
            <a:ext cx="3230488" cy="1393121"/>
          </a:xfrm>
          <a:prstGeom prst="rect">
            <a:avLst/>
          </a:prstGeom>
        </p:spPr>
      </p:pic>
      <p:pic>
        <p:nvPicPr>
          <p:cNvPr id="3" name="Grafika 2">
            <a:hlinkClick r:id="rId6"/>
            <a:extLst>
              <a:ext uri="{FF2B5EF4-FFF2-40B4-BE49-F238E27FC236}">
                <a16:creationId xmlns:a16="http://schemas.microsoft.com/office/drawing/2014/main" id="{D9856368-6FDE-0C5B-8147-B2C752E0C1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18285" y="5555128"/>
            <a:ext cx="322834" cy="322834"/>
          </a:xfrm>
          <a:prstGeom prst="rect">
            <a:avLst/>
          </a:prstGeom>
        </p:spPr>
      </p:pic>
      <p:pic>
        <p:nvPicPr>
          <p:cNvPr id="4" name="Grafika 3">
            <a:hlinkClick r:id="rId8"/>
            <a:extLst>
              <a:ext uri="{FF2B5EF4-FFF2-40B4-BE49-F238E27FC236}">
                <a16:creationId xmlns:a16="http://schemas.microsoft.com/office/drawing/2014/main" id="{DFE8D816-2C15-46DC-6144-DA870A2413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361770" y="5555129"/>
            <a:ext cx="322834" cy="322834"/>
          </a:xfrm>
          <a:prstGeom prst="rect">
            <a:avLst/>
          </a:prstGeom>
        </p:spPr>
      </p:pic>
      <p:pic>
        <p:nvPicPr>
          <p:cNvPr id="5" name="Grafika 4">
            <a:hlinkClick r:id="rId10"/>
            <a:extLst>
              <a:ext uri="{FF2B5EF4-FFF2-40B4-BE49-F238E27FC236}">
                <a16:creationId xmlns:a16="http://schemas.microsoft.com/office/drawing/2014/main" id="{746D138C-60E6-BF8D-C712-1E431D1F8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805255" y="5555127"/>
            <a:ext cx="322835" cy="322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6727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311D99-02D3-CDEF-F9F5-A749A49DC2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E25E7682-16F2-C519-B5B4-4A37D15F570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l-PL"/>
              <a:t>Obowiązki Beneficjenta wynikające z umowy o dofinansowanie</a:t>
            </a:r>
          </a:p>
        </p:txBody>
      </p: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10EF7C3C-1DC8-00AA-4554-9DF17D45B8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</p:spTree>
    <p:extLst>
      <p:ext uri="{BB962C8B-B14F-4D97-AF65-F5344CB8AC3E}">
        <p14:creationId xmlns:p14="http://schemas.microsoft.com/office/powerpoint/2010/main" val="6727281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BEE984-10A0-BC38-7769-D4122BA6E1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31D550C4-18EB-E6D0-118F-7D2CD7050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8854" y="829325"/>
            <a:ext cx="6858000" cy="932688"/>
          </a:xfrm>
        </p:spPr>
        <p:txBody>
          <a:bodyPr vert="horz" lIns="91440" tIns="45720" rIns="91440" bIns="45720" rtlCol="0" anchor="t" anchorCtr="0">
            <a:normAutofit fontScale="90000"/>
          </a:bodyPr>
          <a:lstStyle/>
          <a:p>
            <a:r>
              <a:rPr lang="pl-PL"/>
              <a:t>Obowiązki Beneficjenta </a:t>
            </a:r>
            <a:r>
              <a:rPr lang="pl-PL" b="0"/>
              <a:t>§ </a:t>
            </a:r>
            <a:r>
              <a:rPr lang="pl-PL"/>
              <a:t>4 ust 1 </a:t>
            </a:r>
            <a:r>
              <a:rPr lang="pl-PL" err="1"/>
              <a:t>UoD</a:t>
            </a:r>
            <a:r>
              <a:rPr lang="pl-PL"/>
              <a:t> :</a:t>
            </a:r>
            <a:br>
              <a:rPr lang="pl-PL"/>
            </a:br>
            <a:br>
              <a:rPr lang="pl-PL"/>
            </a:br>
            <a:r>
              <a:rPr lang="en-US"/>
              <a:t> 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969CAA6E-9594-8C26-F414-BA81EF8B73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" y="1"/>
            <a:ext cx="3428980" cy="6311589"/>
          </a:xfrm>
          <a:prstGeom prst="rect">
            <a:avLst/>
          </a:prstGeom>
          <a:noFill/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56086F64-0A5E-F9A5-6C46-63744D441F65}"/>
              </a:ext>
            </a:extLst>
          </p:cNvPr>
          <p:cNvSpPr txBox="1"/>
          <p:nvPr/>
        </p:nvSpPr>
        <p:spPr>
          <a:xfrm>
            <a:off x="4408854" y="1878456"/>
            <a:ext cx="6858000" cy="4983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lvl="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endParaRPr lang="pl-PL">
              <a:solidFill>
                <a:schemeClr val="bg1"/>
              </a:solidFill>
              <a:cs typeface="Poppins Light" pitchFamily="2" charset="77"/>
            </a:endParaRPr>
          </a:p>
          <a:p>
            <a:pPr lvl="0">
              <a:spcBef>
                <a:spcPts val="1200"/>
              </a:spcBef>
              <a:buClr>
                <a:schemeClr val="bg1"/>
              </a:buClr>
              <a:buSzPct val="130000"/>
              <a:defRPr/>
            </a:pPr>
            <a:r>
              <a:rPr lang="pl-PL" sz="2000">
                <a:solidFill>
                  <a:schemeClr val="bg1"/>
                </a:solidFill>
                <a:cs typeface="Poppins Light" pitchFamily="2" charset="77"/>
              </a:rPr>
              <a:t>Beneficjent zobowiązuje się do zrealizowania Projektu </a:t>
            </a:r>
            <a:r>
              <a:rPr lang="pl-PL" sz="2000" b="1">
                <a:solidFill>
                  <a:schemeClr val="bg1"/>
                </a:solidFill>
                <a:cs typeface="Poppins Light" pitchFamily="2" charset="77"/>
              </a:rPr>
              <a:t>w pełnym zakresie, zgodnie z zatwierdzonym wnioskiem o dofinansowanie, Umową i jego załącznikami</a:t>
            </a:r>
            <a:r>
              <a:rPr lang="pl-PL" sz="2000">
                <a:solidFill>
                  <a:schemeClr val="bg1"/>
                </a:solidFill>
                <a:cs typeface="Poppins Light" pitchFamily="2" charset="77"/>
              </a:rPr>
              <a:t> z należytą starannością, zgodnie z przepisami prawa krajowego i unijnego oraz procedurami o których mowa w art. 184 ustawy o finansach publicznych, w tym do osiągnięcia i zachowania w okresie trwałości wynoszącym 5 lat od daty płatności końcowej na rzecz Beneficjenta celów Projektu. </a:t>
            </a:r>
          </a:p>
        </p:txBody>
      </p:sp>
      <p:sp>
        <p:nvSpPr>
          <p:cNvPr id="4" name="Symbol zastępczy numeru slajdu 3" hidden="1">
            <a:extLst>
              <a:ext uri="{FF2B5EF4-FFF2-40B4-BE49-F238E27FC236}">
                <a16:creationId xmlns:a16="http://schemas.microsoft.com/office/drawing/2014/main" id="{4637FF96-B4B4-DA1B-02EF-A7A5C3212AE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77700" y="6654800"/>
            <a:ext cx="114300" cy="18415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pl-PL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pl-PL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7794014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E975DC-D90E-95D0-782C-3ED6A6515A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BC653A35-F648-3CC7-573D-0624458EC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8854" y="829325"/>
            <a:ext cx="6858000" cy="932688"/>
          </a:xfrm>
        </p:spPr>
        <p:txBody>
          <a:bodyPr vert="horz" lIns="91440" tIns="45720" rIns="91440" bIns="45720" rtlCol="0" anchor="t" anchorCtr="0">
            <a:normAutofit fontScale="90000"/>
          </a:bodyPr>
          <a:lstStyle/>
          <a:p>
            <a:r>
              <a:rPr lang="pl-PL" sz="2900"/>
              <a:t>Obowiązki Beneficjenta </a:t>
            </a:r>
            <a:r>
              <a:rPr lang="pl-PL" sz="2900">
                <a:ea typeface="Open Sans" panose="020B0606030504020204" pitchFamily="34" charset="0"/>
                <a:cs typeface="Open Sans" panose="020B0606030504020204" pitchFamily="34" charset="0"/>
              </a:rPr>
              <a:t>§ 4 ust 26 </a:t>
            </a:r>
            <a:r>
              <a:rPr lang="pl-PL" sz="2900" err="1">
                <a:ea typeface="Open Sans" panose="020B0606030504020204" pitchFamily="34" charset="0"/>
                <a:cs typeface="Open Sans" panose="020B0606030504020204" pitchFamily="34" charset="0"/>
              </a:rPr>
              <a:t>UoD</a:t>
            </a:r>
            <a:r>
              <a:rPr lang="pl-PL" sz="2900"/>
              <a:t>:</a:t>
            </a:r>
            <a:br>
              <a:rPr lang="pl-PL" sz="2900"/>
            </a:br>
            <a:br>
              <a:rPr lang="pl-PL"/>
            </a:br>
            <a:r>
              <a:rPr lang="en-US"/>
              <a:t> 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EEADA34C-5CA8-91DC-CFD9-2153F0BB5D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" y="1"/>
            <a:ext cx="3428980" cy="6311589"/>
          </a:xfrm>
          <a:prstGeom prst="rect">
            <a:avLst/>
          </a:prstGeom>
          <a:noFill/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E58A2133-12D2-00DC-1E38-600BF8EE4543}"/>
              </a:ext>
            </a:extLst>
          </p:cNvPr>
          <p:cNvSpPr txBox="1"/>
          <p:nvPr/>
        </p:nvSpPr>
        <p:spPr>
          <a:xfrm>
            <a:off x="4408854" y="1666240"/>
            <a:ext cx="6858000" cy="5195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lvl="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pl-PL" b="1">
                <a:solidFill>
                  <a:schemeClr val="bg1"/>
                </a:solidFill>
                <a:cs typeface="Poppins Light" pitchFamily="2" charset="77"/>
              </a:rPr>
              <a:t>14 dni od dnia zawarcia umowy </a:t>
            </a:r>
            <a:r>
              <a:rPr lang="pl-PL">
                <a:solidFill>
                  <a:schemeClr val="bg1"/>
                </a:solidFill>
                <a:cs typeface="Poppins Light" pitchFamily="2" charset="77"/>
              </a:rPr>
              <a:t>Beneficjent informuje Instytucję Wdrażającą o ustanowieniu Pełnomocnika ds. Projektu , który będzie osobą właściwą do reprezentowania jego w kontaktach z Instytucją Wdrażającą w sprawach związanych z realizacją Umowy, wraz z informacją o zakresie umocowania Pełnomocnika ds. Projektu, w tym czy jest on uprawniony do składania oświadczeń woli w przedmiocie zmiany Umowy, a jeżeli tak, to w jakim zakresie </a:t>
            </a:r>
            <a:r>
              <a:rPr lang="pl-PL" b="1">
                <a:solidFill>
                  <a:schemeClr val="bg1"/>
                </a:solidFill>
                <a:cs typeface="Poppins Light" pitchFamily="2" charset="77"/>
              </a:rPr>
              <a:t>– jeśli dotyczy. </a:t>
            </a:r>
          </a:p>
          <a:p>
            <a:pPr marL="285750" lvl="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pl-PL">
                <a:solidFill>
                  <a:schemeClr val="bg1"/>
                </a:solidFill>
                <a:cs typeface="Poppins Light" pitchFamily="2" charset="77"/>
              </a:rPr>
              <a:t>W przypadku zmiany osoby Pełnomocnika ds. Projektu (odwołania Pełnomocnika bez powołania nowego) lub zmiany zakresu jego umocowania Beneficjent informuje IW - </a:t>
            </a:r>
            <a:r>
              <a:rPr lang="pl-PL" b="1">
                <a:solidFill>
                  <a:schemeClr val="bg1"/>
                </a:solidFill>
                <a:cs typeface="Poppins Light" pitchFamily="2" charset="77"/>
              </a:rPr>
              <a:t>niezwłocznie nie później jednak niż w terminie 14 dni od takiej zmiany – jeśli dotyczy.</a:t>
            </a:r>
            <a:endParaRPr lang="pl-PL">
              <a:solidFill>
                <a:schemeClr val="bg1"/>
              </a:solidFill>
              <a:cs typeface="Poppins Light" pitchFamily="2" charset="77"/>
            </a:endParaRPr>
          </a:p>
        </p:txBody>
      </p:sp>
      <p:sp>
        <p:nvSpPr>
          <p:cNvPr id="4" name="Symbol zastępczy numeru slajdu 3" hidden="1">
            <a:extLst>
              <a:ext uri="{FF2B5EF4-FFF2-40B4-BE49-F238E27FC236}">
                <a16:creationId xmlns:a16="http://schemas.microsoft.com/office/drawing/2014/main" id="{132A0323-2461-062F-2557-7902A37BF62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77700" y="6654800"/>
            <a:ext cx="114300" cy="18415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pl-PL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pl-PL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6487469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C21931-5450-5A13-78BB-BAF42CADEC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B5F5FC8E-9034-E42D-8A31-19F26B6A1B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8854" y="829325"/>
            <a:ext cx="6858000" cy="932688"/>
          </a:xfrm>
        </p:spPr>
        <p:txBody>
          <a:bodyPr vert="horz" lIns="91440" tIns="45720" rIns="91440" bIns="45720" rtlCol="0" anchor="t" anchorCtr="0">
            <a:normAutofit fontScale="90000"/>
          </a:bodyPr>
          <a:lstStyle/>
          <a:p>
            <a:r>
              <a:rPr lang="pl-PL" sz="2900"/>
              <a:t>Obowiązki Beneficjenta </a:t>
            </a:r>
            <a:r>
              <a:rPr lang="pl-PL" sz="2900">
                <a:ea typeface="Open Sans" panose="020B0606030504020204" pitchFamily="34" charset="0"/>
                <a:cs typeface="Open Sans" panose="020B0606030504020204" pitchFamily="34" charset="0"/>
              </a:rPr>
              <a:t>§ 20 ust 1 </a:t>
            </a:r>
            <a:r>
              <a:rPr lang="pl-PL" sz="2900" err="1">
                <a:ea typeface="Open Sans" panose="020B0606030504020204" pitchFamily="34" charset="0"/>
                <a:cs typeface="Open Sans" panose="020B0606030504020204" pitchFamily="34" charset="0"/>
              </a:rPr>
              <a:t>UoD</a:t>
            </a:r>
            <a:r>
              <a:rPr lang="pl-PL" sz="2900"/>
              <a:t>:</a:t>
            </a:r>
            <a:br>
              <a:rPr lang="pl-PL"/>
            </a:br>
            <a:br>
              <a:rPr lang="pl-PL"/>
            </a:br>
            <a:r>
              <a:rPr lang="en-US"/>
              <a:t> 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48AD5ABC-AB81-C4B2-03E6-B96CC41873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" y="1"/>
            <a:ext cx="3428980" cy="6311589"/>
          </a:xfrm>
          <a:prstGeom prst="rect">
            <a:avLst/>
          </a:prstGeom>
          <a:noFill/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C455DFF5-6F3B-E571-9124-E2E6C54DF3E3}"/>
              </a:ext>
            </a:extLst>
          </p:cNvPr>
          <p:cNvSpPr txBox="1"/>
          <p:nvPr/>
        </p:nvSpPr>
        <p:spPr>
          <a:xfrm>
            <a:off x="4408854" y="1428750"/>
            <a:ext cx="6858000" cy="54331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lvl="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pl-PL">
                <a:solidFill>
                  <a:schemeClr val="bg1"/>
                </a:solidFill>
                <a:cs typeface="Poppins Light" pitchFamily="2" charset="77"/>
              </a:rPr>
              <a:t>Od dnia zawarcia Umowy konieczność wykorzystywania SL2021 (CST2021) w procesie rozliczania Projektu i komunikacji z IW oraz przesyłania danych dotyczących:</a:t>
            </a:r>
          </a:p>
          <a:p>
            <a:pPr marL="357188" lvl="0">
              <a:spcBef>
                <a:spcPts val="1200"/>
              </a:spcBef>
              <a:buClr>
                <a:schemeClr val="bg1"/>
              </a:buClr>
              <a:buSzPct val="130000"/>
              <a:defRPr/>
            </a:pPr>
            <a:r>
              <a:rPr lang="pl-PL">
                <a:solidFill>
                  <a:schemeClr val="bg1"/>
                </a:solidFill>
                <a:cs typeface="Poppins Light" pitchFamily="2" charset="77"/>
              </a:rPr>
              <a:t>1) wniosków o płatność, ich weryfikacji, w tym zatwierdzania, poprawiania, odrzucania i wycofywania,</a:t>
            </a:r>
          </a:p>
          <a:p>
            <a:pPr marL="357188" lvl="0">
              <a:spcBef>
                <a:spcPts val="1200"/>
              </a:spcBef>
              <a:buClr>
                <a:schemeClr val="bg1"/>
              </a:buClr>
              <a:buSzPct val="130000"/>
              <a:defRPr/>
            </a:pPr>
            <a:r>
              <a:rPr lang="pl-PL">
                <a:solidFill>
                  <a:schemeClr val="bg1"/>
                </a:solidFill>
                <a:cs typeface="Poppins Light" pitchFamily="2" charset="77"/>
              </a:rPr>
              <a:t>2) Harmonogramu Projektu, jego weryfikacji, w tym zatwierdzania, poprawiania i wycofywania -  obowiązek przekazania Harmonogramu Płatności w SL2021 </a:t>
            </a:r>
            <a:r>
              <a:rPr lang="pl-PL" b="1">
                <a:solidFill>
                  <a:schemeClr val="bg1"/>
                </a:solidFill>
                <a:cs typeface="Poppins Light" pitchFamily="2" charset="77"/>
              </a:rPr>
              <a:t>w ciągu 3 dni od dnia zawarcia </a:t>
            </a:r>
            <a:r>
              <a:rPr lang="pl-PL" b="1" err="1">
                <a:solidFill>
                  <a:schemeClr val="bg1"/>
                </a:solidFill>
                <a:cs typeface="Poppins Light" pitchFamily="2" charset="77"/>
              </a:rPr>
              <a:t>UoD</a:t>
            </a:r>
            <a:r>
              <a:rPr lang="pl-PL">
                <a:solidFill>
                  <a:schemeClr val="bg1"/>
                </a:solidFill>
                <a:cs typeface="Poppins Light" pitchFamily="2" charset="77"/>
              </a:rPr>
              <a:t>/§ 2 ust 6 pkt 3)/</a:t>
            </a:r>
            <a:r>
              <a:rPr lang="pl-PL" b="1">
                <a:solidFill>
                  <a:schemeClr val="bg1"/>
                </a:solidFill>
                <a:cs typeface="Poppins Light" pitchFamily="2" charset="77"/>
              </a:rPr>
              <a:t>,</a:t>
            </a:r>
          </a:p>
          <a:p>
            <a:pPr marL="357188" lvl="0">
              <a:spcBef>
                <a:spcPts val="1200"/>
              </a:spcBef>
              <a:buClr>
                <a:schemeClr val="bg1"/>
              </a:buClr>
              <a:buSzPct val="130000"/>
              <a:defRPr/>
            </a:pPr>
            <a:r>
              <a:rPr lang="pl-PL">
                <a:solidFill>
                  <a:schemeClr val="bg1"/>
                </a:solidFill>
                <a:cs typeface="Poppins Light" pitchFamily="2" charset="77"/>
              </a:rPr>
              <a:t>3) zamówień publicznych, obejmujących w szczególności zakres, o którym mowa w załączniku XVII do rozporządzenia nr 2021/1060,</a:t>
            </a:r>
          </a:p>
          <a:p>
            <a:pPr marL="357188" lvl="0">
              <a:spcBef>
                <a:spcPts val="1200"/>
              </a:spcBef>
              <a:buClr>
                <a:schemeClr val="bg1"/>
              </a:buClr>
              <a:buSzPct val="130000"/>
              <a:defRPr/>
            </a:pPr>
            <a:r>
              <a:rPr lang="pl-PL">
                <a:solidFill>
                  <a:schemeClr val="bg1"/>
                </a:solidFill>
                <a:cs typeface="Poppins Light" pitchFamily="2" charset="77"/>
              </a:rPr>
              <a:t>4) personelu Projektu, tzw. bazy personelu, zgodnie z zakresem wskazanym w ust. 4.</a:t>
            </a:r>
          </a:p>
          <a:p>
            <a:pPr marL="285750" lvl="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endParaRPr lang="pl-PL" b="1">
              <a:solidFill>
                <a:schemeClr val="bg1"/>
              </a:solidFill>
              <a:cs typeface="Poppins Light" pitchFamily="2" charset="77"/>
            </a:endParaRPr>
          </a:p>
        </p:txBody>
      </p:sp>
      <p:sp>
        <p:nvSpPr>
          <p:cNvPr id="4" name="Symbol zastępczy numeru slajdu 3" hidden="1">
            <a:extLst>
              <a:ext uri="{FF2B5EF4-FFF2-40B4-BE49-F238E27FC236}">
                <a16:creationId xmlns:a16="http://schemas.microsoft.com/office/drawing/2014/main" id="{2F4C2B8B-02E5-736C-1CE9-2D61B954219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77700" y="6654800"/>
            <a:ext cx="114300" cy="18415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pl-PL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pl-PL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7405575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CB6C46-6167-1F0E-7CAD-4B82E3FAED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62CA776E-D5BD-9C42-89B0-234AFC529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8854" y="829325"/>
            <a:ext cx="6858000" cy="932688"/>
          </a:xfrm>
        </p:spPr>
        <p:txBody>
          <a:bodyPr vert="horz" lIns="91440" tIns="45720" rIns="91440" bIns="45720" rtlCol="0" anchor="t" anchorCtr="0">
            <a:normAutofit fontScale="90000"/>
          </a:bodyPr>
          <a:lstStyle/>
          <a:p>
            <a:r>
              <a:rPr lang="pl-PL" sz="2800">
                <a:cs typeface="Poppins"/>
              </a:rPr>
              <a:t>Obowiązki Beneficjenta </a:t>
            </a:r>
            <a:r>
              <a:rPr lang="pl-PL" sz="2800">
                <a:ea typeface="Open Sans"/>
                <a:cs typeface="Open Sans"/>
              </a:rPr>
              <a:t>§ 20 </a:t>
            </a:r>
            <a:r>
              <a:rPr lang="pl-PL" sz="2800" err="1">
                <a:ea typeface="Open Sans"/>
                <a:cs typeface="Open Sans"/>
              </a:rPr>
              <a:t>UoD</a:t>
            </a:r>
            <a:r>
              <a:rPr lang="pl-PL" sz="2800">
                <a:cs typeface="Poppins"/>
              </a:rPr>
              <a:t>:</a:t>
            </a:r>
            <a:br>
              <a:rPr lang="pl-PL" sz="2800"/>
            </a:br>
            <a:br>
              <a:rPr lang="pl-PL"/>
            </a:br>
            <a:r>
              <a:rPr lang="en-US">
                <a:cs typeface="Poppins"/>
              </a:rPr>
              <a:t> 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4F7A4738-71A6-1C64-71AA-E4FF276681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" y="1"/>
            <a:ext cx="3428980" cy="6311589"/>
          </a:xfrm>
          <a:prstGeom prst="rect">
            <a:avLst/>
          </a:prstGeom>
          <a:noFill/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7517324A-48B9-4F00-C181-7010E3195C6E}"/>
              </a:ext>
            </a:extLst>
          </p:cNvPr>
          <p:cNvSpPr txBox="1"/>
          <p:nvPr/>
        </p:nvSpPr>
        <p:spPr>
          <a:xfrm>
            <a:off x="4408854" y="1552896"/>
            <a:ext cx="6858000" cy="52991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lvl="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pl-PL">
                <a:solidFill>
                  <a:schemeClr val="bg1"/>
                </a:solidFill>
                <a:cs typeface="Poppins Light" pitchFamily="2" charset="77"/>
              </a:rPr>
              <a:t>ust 5 – </a:t>
            </a:r>
            <a:r>
              <a:rPr lang="pl-PL" b="1">
                <a:solidFill>
                  <a:schemeClr val="bg1"/>
                </a:solidFill>
                <a:cs typeface="Poppins Light" pitchFamily="2" charset="77"/>
              </a:rPr>
              <a:t>BK wyznacza osoby uprawnione do wykonywania w jego imieniu czynności związane z realizacją Projektu w SL2021</a:t>
            </a:r>
            <a:r>
              <a:rPr lang="pl-PL">
                <a:solidFill>
                  <a:schemeClr val="bg1"/>
                </a:solidFill>
                <a:cs typeface="Poppins Light" pitchFamily="2" charset="77"/>
              </a:rPr>
              <a:t> za pośrednictwem formularza stanowiącego załącznik nr 5 do Wytycznych dotyczących warunków gromadzenia i przekazywania danych w postaci elektronicznej na lata 2021-2027 .</a:t>
            </a:r>
          </a:p>
          <a:p>
            <a:pPr marL="285750" lvl="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pl-PL">
                <a:solidFill>
                  <a:schemeClr val="bg1"/>
                </a:solidFill>
                <a:cs typeface="Poppins Light" pitchFamily="2" charset="77"/>
              </a:rPr>
              <a:t>ust 6 - wykorzystanie przez osoby uprawnione, </a:t>
            </a:r>
            <a:r>
              <a:rPr lang="pl-PL" b="1">
                <a:solidFill>
                  <a:schemeClr val="bg1"/>
                </a:solidFill>
                <a:cs typeface="Poppins Light" pitchFamily="2" charset="77"/>
              </a:rPr>
              <a:t>kwalifikowanego podpisu elektronicznego do podpisywania wniosków o płatność w SL2021 lub certyfikatu niekwalifikowanego generowanego przez CST2021.</a:t>
            </a:r>
          </a:p>
          <a:p>
            <a:pPr marL="285750" lvl="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pl-PL">
                <a:solidFill>
                  <a:schemeClr val="bg1"/>
                </a:solidFill>
                <a:cs typeface="Poppins Light" pitchFamily="2" charset="77"/>
              </a:rPr>
              <a:t>ust 16 – wykorzystanie SL2021 w realizacji Projektu musi odbywać się zgodnie z przepisami prawa w zakresie bezpieczeństwa i poufności danych. W szczególności Beneficjent podejmie </a:t>
            </a:r>
            <a:r>
              <a:rPr lang="pl-PL" b="1">
                <a:solidFill>
                  <a:schemeClr val="bg1"/>
                </a:solidFill>
                <a:cs typeface="Poppins Light" pitchFamily="2" charset="77"/>
              </a:rPr>
              <a:t>niezbędne działania w celu wykluczenia dostępu do SL 2021 osób  nieupoważnionych.</a:t>
            </a:r>
          </a:p>
        </p:txBody>
      </p:sp>
      <p:sp>
        <p:nvSpPr>
          <p:cNvPr id="4" name="Symbol zastępczy numeru slajdu 3" hidden="1">
            <a:extLst>
              <a:ext uri="{FF2B5EF4-FFF2-40B4-BE49-F238E27FC236}">
                <a16:creationId xmlns:a16="http://schemas.microsoft.com/office/drawing/2014/main" id="{C3C34883-BC31-30AA-2000-2432365E17B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77700" y="6654800"/>
            <a:ext cx="114300" cy="18415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pl-PL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pl-PL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1648872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6F800C-7D27-20B8-A2CC-F2EA06EBEE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C2938736-65D8-740F-AF40-48C31206BD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8854" y="829325"/>
            <a:ext cx="6858000" cy="932688"/>
          </a:xfrm>
        </p:spPr>
        <p:txBody>
          <a:bodyPr vert="horz" lIns="91440" tIns="45720" rIns="91440" bIns="45720" rtlCol="0" anchor="t" anchorCtr="0">
            <a:normAutofit fontScale="90000"/>
          </a:bodyPr>
          <a:lstStyle/>
          <a:p>
            <a:r>
              <a:rPr lang="pl-PL"/>
              <a:t>Obowiązki Beneficjenta </a:t>
            </a:r>
            <a:r>
              <a:rPr lang="pl-PL">
                <a:ea typeface="Open Sans" panose="020B0606030504020204" pitchFamily="34" charset="0"/>
                <a:cs typeface="Open Sans" panose="020B0606030504020204" pitchFamily="34" charset="0"/>
              </a:rPr>
              <a:t>§ 16 ust 12 </a:t>
            </a:r>
            <a:r>
              <a:rPr lang="pl-PL" err="1">
                <a:ea typeface="Open Sans" panose="020B0606030504020204" pitchFamily="34" charset="0"/>
                <a:cs typeface="Open Sans" panose="020B0606030504020204" pitchFamily="34" charset="0"/>
              </a:rPr>
              <a:t>UoD</a:t>
            </a:r>
            <a:r>
              <a:rPr lang="pl-PL"/>
              <a:t>:</a:t>
            </a:r>
            <a:br>
              <a:rPr lang="pl-PL"/>
            </a:br>
            <a:br>
              <a:rPr lang="pl-PL"/>
            </a:br>
            <a:r>
              <a:rPr lang="en-US"/>
              <a:t> 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882BADAE-1DC6-9282-E7CB-DB42303277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" y="1"/>
            <a:ext cx="3428980" cy="6311589"/>
          </a:xfrm>
          <a:prstGeom prst="rect">
            <a:avLst/>
          </a:prstGeom>
          <a:noFill/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F534327F-F892-2757-5E22-C9272FFEF223}"/>
              </a:ext>
            </a:extLst>
          </p:cNvPr>
          <p:cNvSpPr txBox="1"/>
          <p:nvPr/>
        </p:nvSpPr>
        <p:spPr>
          <a:xfrm>
            <a:off x="4408854" y="1878456"/>
            <a:ext cx="6858000" cy="4983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lvl="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pl-PL">
                <a:solidFill>
                  <a:schemeClr val="bg1"/>
                </a:solidFill>
                <a:cs typeface="Poppins Light" pitchFamily="2" charset="77"/>
              </a:rPr>
              <a:t>w przypadku projektu zaawansowanego finansowo Beneficjent zobowiązany jest do przekazania do IW w terminie wskazanym przez Instytucję Wdrażającą </a:t>
            </a:r>
            <a:r>
              <a:rPr lang="pl-PL" b="1">
                <a:solidFill>
                  <a:schemeClr val="bg1"/>
                </a:solidFill>
                <a:cs typeface="Poppins Light" pitchFamily="2" charset="77"/>
              </a:rPr>
              <a:t>nie krótszym niż 14 dni od dnia zawarcia Umowy  w formie pisemnej</a:t>
            </a:r>
            <a:r>
              <a:rPr lang="pl-PL">
                <a:solidFill>
                  <a:schemeClr val="bg1"/>
                </a:solidFill>
                <a:cs typeface="Poppins Light" pitchFamily="2" charset="77"/>
              </a:rPr>
              <a:t>:</a:t>
            </a:r>
          </a:p>
          <a:p>
            <a:pPr marL="538163" lvl="0" indent="-538163">
              <a:spcBef>
                <a:spcPts val="1200"/>
              </a:spcBef>
              <a:buClr>
                <a:schemeClr val="bg1"/>
              </a:buClr>
              <a:buSzPct val="130000"/>
              <a:defRPr/>
            </a:pPr>
            <a:r>
              <a:rPr lang="pl-PL">
                <a:solidFill>
                  <a:schemeClr val="bg1"/>
                </a:solidFill>
                <a:cs typeface="Poppins Light" pitchFamily="2" charset="77"/>
              </a:rPr>
              <a:t>	1)	dokumentów i informacji określających rodzaj poniesionych wydatków, które zostaną przedstawione przez Beneficjenta we wniosku/ach o płatność w ramach Projektu, umożliwiających określenie stopnia zaawansowania finansowego Projektu ,</a:t>
            </a:r>
          </a:p>
          <a:p>
            <a:pPr marL="538163" lvl="0" indent="-538163">
              <a:spcBef>
                <a:spcPts val="1200"/>
              </a:spcBef>
              <a:buClr>
                <a:schemeClr val="bg1"/>
              </a:buClr>
              <a:buSzPct val="130000"/>
              <a:defRPr/>
            </a:pPr>
            <a:r>
              <a:rPr lang="pl-PL">
                <a:solidFill>
                  <a:schemeClr val="bg1"/>
                </a:solidFill>
                <a:cs typeface="Poppins Light" pitchFamily="2" charset="77"/>
              </a:rPr>
              <a:t>	2)	zestawienia umów dla zadań objętych Projektem zawartych przez Beneficjenta z wykonawcami przed dniem zawarcia </a:t>
            </a:r>
            <a:r>
              <a:rPr lang="pl-PL" err="1">
                <a:solidFill>
                  <a:schemeClr val="bg1"/>
                </a:solidFill>
                <a:cs typeface="Poppins Light" pitchFamily="2" charset="77"/>
              </a:rPr>
              <a:t>UoD</a:t>
            </a:r>
            <a:r>
              <a:rPr lang="pl-PL" b="1">
                <a:solidFill>
                  <a:schemeClr val="bg1"/>
                </a:solidFill>
                <a:cs typeface="Poppins Light" pitchFamily="2" charset="77"/>
              </a:rPr>
              <a:t>.</a:t>
            </a:r>
          </a:p>
          <a:p>
            <a:pPr marL="285750" lvl="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endParaRPr lang="pl-PL" b="1">
              <a:solidFill>
                <a:schemeClr val="bg1"/>
              </a:solidFill>
              <a:cs typeface="Poppins Light" pitchFamily="2" charset="77"/>
            </a:endParaRPr>
          </a:p>
        </p:txBody>
      </p:sp>
      <p:sp>
        <p:nvSpPr>
          <p:cNvPr id="4" name="Symbol zastępczy numeru slajdu 3" hidden="1">
            <a:extLst>
              <a:ext uri="{FF2B5EF4-FFF2-40B4-BE49-F238E27FC236}">
                <a16:creationId xmlns:a16="http://schemas.microsoft.com/office/drawing/2014/main" id="{43E74518-E466-3FB4-108F-B7B1A886477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77700" y="6654800"/>
            <a:ext cx="114300" cy="18415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pl-PL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pl-PL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81239896"/>
      </p:ext>
    </p:extLst>
  </p:cSld>
  <p:clrMapOvr>
    <a:masterClrMapping/>
  </p:clrMapOvr>
</p:sld>
</file>

<file path=ppt/theme/theme1.xml><?xml version="1.0" encoding="utf-8"?>
<a:theme xmlns:a="http://schemas.openxmlformats.org/drawingml/2006/main" name="Epic Nature">
  <a:themeElements>
    <a:clrScheme name="Niestandardowy 9">
      <a:dk1>
        <a:srgbClr val="208551"/>
      </a:dk1>
      <a:lt1>
        <a:srgbClr val="FFFFFF"/>
      </a:lt1>
      <a:dk2>
        <a:srgbClr val="004066"/>
      </a:dk2>
      <a:lt2>
        <a:srgbClr val="F5F5F5"/>
      </a:lt2>
      <a:accent1>
        <a:srgbClr val="3CBD86"/>
      </a:accent1>
      <a:accent2>
        <a:srgbClr val="0099CC"/>
      </a:accent2>
      <a:accent3>
        <a:srgbClr val="2CB349"/>
      </a:accent3>
      <a:accent4>
        <a:srgbClr val="004066"/>
      </a:accent4>
      <a:accent5>
        <a:srgbClr val="009999"/>
      </a:accent5>
      <a:accent6>
        <a:srgbClr val="4D4D4D"/>
      </a:accent6>
      <a:hlink>
        <a:srgbClr val="0099CC"/>
      </a:hlink>
      <a:folHlink>
        <a:srgbClr val="0099CC"/>
      </a:folHlink>
    </a:clrScheme>
    <a:fontScheme name="Niestandardowy 1">
      <a:majorFont>
        <a:latin typeface="Source Sans 3"/>
        <a:ea typeface=""/>
        <a:cs typeface=""/>
      </a:majorFont>
      <a:minorFont>
        <a:latin typeface="Source Sans 3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ctr">
          <a:defRPr sz="1100" b="1" dirty="0">
            <a:solidFill>
              <a:schemeClr val="accent6"/>
            </a:solidFill>
            <a:latin typeface="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&amp;W Minimalist Drama_Finance_win32_EF_v5" id="{2442EB39-5D7A-4DDC-AD9A-BB04F1C7B656}" vid="{B6686708-5202-4EB0-B50E-375235245A6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0E8F3BA84FA2946B6D914A8442B181B" ma:contentTypeVersion="16" ma:contentTypeDescription="Utwórz nowy dokument." ma:contentTypeScope="" ma:versionID="1abc57081607df241cdaa4ff3077c4cd">
  <xsd:schema xmlns:xsd="http://www.w3.org/2001/XMLSchema" xmlns:xs="http://www.w3.org/2001/XMLSchema" xmlns:p="http://schemas.microsoft.com/office/2006/metadata/properties" xmlns:ns2="97730884-5bf0-4adb-963c-097f91638024" xmlns:ns3="07042158-f47d-48be-ab93-8f6036e20404" targetNamespace="http://schemas.microsoft.com/office/2006/metadata/properties" ma:root="true" ma:fieldsID="e9d4e82fdb09977206570ecf0793c5e0" ns2:_="" ns3:_="">
    <xsd:import namespace="97730884-5bf0-4adb-963c-097f91638024"/>
    <xsd:import namespace="07042158-f47d-48be-ab93-8f6036e2040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BillingMetadata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730884-5bf0-4adb-963c-097f916380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14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Tagi obrazów" ma:readOnly="false" ma:fieldId="{5cf76f15-5ced-4ddc-b409-7134ff3c332f}" ma:taxonomyMulti="true" ma:sspId="739d19e1-0593-4d94-bef1-3da08a5e7cc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042158-f47d-48be-ab93-8f6036e20404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cf0364d3-a081-4094-9436-43db1c7b1509}" ma:internalName="TaxCatchAll" ma:showField="CatchAllData" ma:web="07042158-f47d-48be-ab93-8f6036e2040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7042158-f47d-48be-ab93-8f6036e20404" xsi:nil="true"/>
    <lcf76f155ced4ddcb4097134ff3c332f xmlns="97730884-5bf0-4adb-963c-097f91638024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A3C2273-4CCA-4A90-8F28-8D42713EF9BE}">
  <ds:schemaRefs>
    <ds:schemaRef ds:uri="07042158-f47d-48be-ab93-8f6036e20404"/>
    <ds:schemaRef ds:uri="97730884-5bf0-4adb-963c-097f9163802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5C4B9AF2-5B11-48FF-A8A8-964B2D972562}">
  <ds:schemaRefs>
    <ds:schemaRef ds:uri="07042158-f47d-48be-ab93-8f6036e20404"/>
    <ds:schemaRef ds:uri="97730884-5bf0-4adb-963c-097f91638024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37DD590A-8042-4F36-843F-743A8DB1784C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Application>Microsoft Office PowerPoint</Application>
  <PresentationFormat>Widescreen</PresentationFormat>
  <Slides>35</Slides>
  <Notes>35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Epic Nature</vt:lpstr>
      <vt:lpstr>Umowa o dofinansowanie w ramach FENX 2021-2027  Działanie 09.1 i 10.01</vt:lpstr>
      <vt:lpstr>Podpisanie Umowy o Dofinansowanie:   </vt:lpstr>
      <vt:lpstr>Paragraf 26 ust 6 UoD</vt:lpstr>
      <vt:lpstr>Obowiązki Beneficjenta wynikające z umowy o dofinansowanie</vt:lpstr>
      <vt:lpstr>Obowiązki Beneficjenta § 4 ust 1 UoD :   </vt:lpstr>
      <vt:lpstr>Obowiązki Beneficjenta § 4 ust 26 UoD:   </vt:lpstr>
      <vt:lpstr>Obowiązki Beneficjenta § 20 ust 1 UoD:   </vt:lpstr>
      <vt:lpstr>Obowiązki Beneficjenta § 20 UoD:   </vt:lpstr>
      <vt:lpstr>Obowiązki Beneficjenta § 16 ust 12 UoD:   </vt:lpstr>
      <vt:lpstr>Obowiązki Beneficjenta § 4 UoD:   </vt:lpstr>
      <vt:lpstr>Obowiązki Beneficjenta § 4 i 4c UoD:   </vt:lpstr>
      <vt:lpstr>Obowiązki Beneficjenta § 4 ust 32 UoD:   </vt:lpstr>
      <vt:lpstr>Obowiązki Beneficjenta § 8 UoD:   </vt:lpstr>
      <vt:lpstr>Obowiązki Beneficjenta cd:   </vt:lpstr>
      <vt:lpstr>Obowiązki informacyjne i promocyjne dotyczące wsparcia z Unii Europejskiej:   </vt:lpstr>
      <vt:lpstr>Obowiązki informacyjno-promocyjne dotyczące wsparcia z Unii Europejskiej cd:   </vt:lpstr>
      <vt:lpstr>Kontrola    </vt:lpstr>
      <vt:lpstr>Rzeczowe rozliczenie realizacji projektu - § 11 UOD:   </vt:lpstr>
      <vt:lpstr>Trwałość umowy - § 17 UOD:   </vt:lpstr>
      <vt:lpstr>zmiany Umowy o dofinansowanie</vt:lpstr>
      <vt:lpstr>Wprowadzanie zmian do Umowy o dofinansowanie </vt:lpstr>
      <vt:lpstr>Zmiana warunków realizacji Projektu - § 4 ust 5 UoD:   </vt:lpstr>
      <vt:lpstr>Aneksowanie UoD po uprzedniej zgodzie na zmiany wyrażonej przez IW i IP - § 4 ust 6 UoD:     </vt:lpstr>
      <vt:lpstr>Zmiany niewymagające aneksowania UoD:      </vt:lpstr>
      <vt:lpstr>Zmiany niewymagające aneksowania UoD cd:      </vt:lpstr>
      <vt:lpstr>Konsekwencje naruszenia postanowień umowy o dofinansowanie </vt:lpstr>
      <vt:lpstr>Wydatki poniesione niezgodnie z:    </vt:lpstr>
      <vt:lpstr>Umowa o dofinansowanie § 8 ust 25 :    </vt:lpstr>
      <vt:lpstr>Umowa o dofinansowanie § 18     </vt:lpstr>
      <vt:lpstr>Wskaźniki projektu </vt:lpstr>
      <vt:lpstr>Pozostałe naruszenia:</vt:lpstr>
      <vt:lpstr>Zalecenia w zakresie kontroli i nieprawidłowości w ramach programu FENX 2021-2027     </vt:lpstr>
      <vt:lpstr>Umowa o dofinansowanie - § 8 ust 30:    </vt:lpstr>
      <vt:lpstr>Baza danych o nadużyciach finansowych lub ich podejrzeniach  </vt:lpstr>
      <vt:lpstr>Dziękujemy!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Strona tytułowa prezentacji</dc:title>
  <dc:creator>Godz Agata</dc:creator>
  <cp:revision>1</cp:revision>
  <cp:lastPrinted>2025-11-17T12:18:44Z</cp:lastPrinted>
  <dcterms:created xsi:type="dcterms:W3CDTF">2024-06-26T20:20:27Z</dcterms:created>
  <dcterms:modified xsi:type="dcterms:W3CDTF">2026-06-23T09:13:36Z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0x01010020E8F3BA84FA2946B6D914A8442B181B</vt:lpwstr>
  </property>
  <property fmtid="{D5CDD505-2E9C-101B-9397-08002B2CF9AE}" pid="3" name="MediaServiceImageTags">
    <vt:lpwstr/>
  </property>
</Properties>
</file>