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9" r:id="rId2"/>
    <p:sldId id="280" r:id="rId3"/>
    <p:sldId id="320" r:id="rId4"/>
    <p:sldId id="324" r:id="rId5"/>
    <p:sldId id="323" r:id="rId6"/>
    <p:sldId id="328" r:id="rId7"/>
    <p:sldId id="282" r:id="rId8"/>
    <p:sldId id="331" r:id="rId9"/>
    <p:sldId id="329" r:id="rId10"/>
    <p:sldId id="342" r:id="rId11"/>
    <p:sldId id="345" r:id="rId12"/>
    <p:sldId id="343" r:id="rId13"/>
    <p:sldId id="344" r:id="rId14"/>
    <p:sldId id="281" r:id="rId15"/>
    <p:sldId id="287" r:id="rId16"/>
    <p:sldId id="337" r:id="rId17"/>
    <p:sldId id="338" r:id="rId18"/>
    <p:sldId id="339" r:id="rId19"/>
    <p:sldId id="340" r:id="rId20"/>
    <p:sldId id="341" r:id="rId21"/>
    <p:sldId id="319" r:id="rId22"/>
    <p:sldId id="313" r:id="rId23"/>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기본 구역" id="{4D86FA6D-4FBB-45D4-AFD4-2E847F0B1285}">
          <p14:sldIdLst>
            <p14:sldId id="279"/>
            <p14:sldId id="280"/>
            <p14:sldId id="320"/>
            <p14:sldId id="324"/>
            <p14:sldId id="323"/>
            <p14:sldId id="328"/>
            <p14:sldId id="282"/>
            <p14:sldId id="331"/>
            <p14:sldId id="329"/>
            <p14:sldId id="342"/>
            <p14:sldId id="345"/>
            <p14:sldId id="343"/>
            <p14:sldId id="344"/>
            <p14:sldId id="281"/>
            <p14:sldId id="287"/>
            <p14:sldId id="337"/>
            <p14:sldId id="338"/>
            <p14:sldId id="339"/>
            <p14:sldId id="340"/>
            <p14:sldId id="341"/>
            <p14:sldId id="319"/>
            <p14:sldId id="31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DB6"/>
    <a:srgbClr val="25A3CC"/>
    <a:srgbClr val="D41367"/>
    <a:srgbClr val="E6E6E6"/>
    <a:srgbClr val="FFFFFF"/>
    <a:srgbClr val="789904"/>
    <a:srgbClr val="4472C4"/>
    <a:srgbClr val="5B9BD5"/>
    <a:srgbClr val="004C9F"/>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밝은 스타일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DBED569-4797-4DF1-A0F4-6AAB3CD982D8}" styleName="밝은 스타일 3 - 강조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밝은 스타일 3 - 강조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60" autoAdjust="0"/>
    <p:restoredTop sz="95100" autoAdjust="0"/>
  </p:normalViewPr>
  <p:slideViewPr>
    <p:cSldViewPr snapToGrid="0">
      <p:cViewPr varScale="1">
        <p:scale>
          <a:sx n="150" d="100"/>
          <a:sy n="150" d="100"/>
        </p:scale>
        <p:origin x="876" y="1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6561B6-1620-4235-98C2-D21148E728E1}" type="doc">
      <dgm:prSet loTypeId="urn:microsoft.com/office/officeart/2005/8/layout/hList1" loCatId="list" qsTypeId="urn:microsoft.com/office/officeart/2005/8/quickstyle/simple1" qsCatId="simple" csTypeId="urn:microsoft.com/office/officeart/2005/8/colors/accent1_2" csCatId="accent1" phldr="1"/>
      <dgm:spPr/>
      <dgm:t>
        <a:bodyPr/>
        <a:lstStyle/>
        <a:p>
          <a:pPr latinLnBrk="1"/>
          <a:endParaRPr lang="ko-KR" altLang="en-US"/>
        </a:p>
      </dgm:t>
    </dgm:pt>
    <dgm:pt modelId="{BE41C0A6-6F9E-45FB-BB7E-49E5B0F51134}">
      <dgm:prSet/>
      <dgm:spPr/>
      <dgm:t>
        <a:bodyPr/>
        <a:lstStyle/>
        <a:p>
          <a:pPr latinLnBrk="1"/>
          <a:r>
            <a:rPr lang="en-US" b="1" dirty="0"/>
            <a:t>Poland's Strengths Korea Could Learn From:</a:t>
          </a:r>
          <a:endParaRPr lang="ko-KR" dirty="0"/>
        </a:p>
      </dgm:t>
    </dgm:pt>
    <dgm:pt modelId="{F583E9E0-2234-4936-BCF4-280B0E794B6B}" type="parTrans" cxnId="{C5539463-CC07-4951-9C99-62C650D9BE94}">
      <dgm:prSet/>
      <dgm:spPr/>
      <dgm:t>
        <a:bodyPr/>
        <a:lstStyle/>
        <a:p>
          <a:pPr latinLnBrk="1"/>
          <a:endParaRPr lang="ko-KR" altLang="en-US"/>
        </a:p>
      </dgm:t>
    </dgm:pt>
    <dgm:pt modelId="{F9F565A9-A7A9-4115-A305-C0CD26FDC414}" type="sibTrans" cxnId="{C5539463-CC07-4951-9C99-62C650D9BE94}">
      <dgm:prSet/>
      <dgm:spPr/>
      <dgm:t>
        <a:bodyPr/>
        <a:lstStyle/>
        <a:p>
          <a:pPr latinLnBrk="1"/>
          <a:endParaRPr lang="ko-KR" altLang="en-US"/>
        </a:p>
      </dgm:t>
    </dgm:pt>
    <dgm:pt modelId="{08704F04-460D-496B-8FCD-60697BFD6A7E}">
      <dgm:prSet/>
      <dgm:spPr/>
      <dgm:t>
        <a:bodyPr/>
        <a:lstStyle/>
        <a:p>
          <a:pPr latinLnBrk="0"/>
          <a:r>
            <a:rPr lang="en-US" b="1"/>
            <a:t>EU Integration Model</a:t>
          </a:r>
          <a:r>
            <a:rPr lang="en-US"/>
            <a:t>: Poland's experience with European cybersecurity frameworks offers insights for international cooperation and standardization</a:t>
          </a:r>
          <a:endParaRPr lang="ko-KR"/>
        </a:p>
      </dgm:t>
    </dgm:pt>
    <dgm:pt modelId="{3CC9C445-DB28-4C39-86AB-68D3C1B541AF}" type="parTrans" cxnId="{38761D88-DE1A-4381-B5DE-BC525C673416}">
      <dgm:prSet/>
      <dgm:spPr/>
      <dgm:t>
        <a:bodyPr/>
        <a:lstStyle/>
        <a:p>
          <a:pPr latinLnBrk="1"/>
          <a:endParaRPr lang="ko-KR" altLang="en-US"/>
        </a:p>
      </dgm:t>
    </dgm:pt>
    <dgm:pt modelId="{1CE277AA-58CE-4714-AF17-9AD0D990DD11}" type="sibTrans" cxnId="{38761D88-DE1A-4381-B5DE-BC525C673416}">
      <dgm:prSet/>
      <dgm:spPr/>
      <dgm:t>
        <a:bodyPr/>
        <a:lstStyle/>
        <a:p>
          <a:pPr latinLnBrk="1"/>
          <a:endParaRPr lang="ko-KR" altLang="en-US"/>
        </a:p>
      </dgm:t>
    </dgm:pt>
    <dgm:pt modelId="{CC66D8B0-29FF-4722-BCEB-E7BE82CD92F6}">
      <dgm:prSet/>
      <dgm:spPr/>
      <dgm:t>
        <a:bodyPr/>
        <a:lstStyle/>
        <a:p>
          <a:pPr latinLnBrk="0"/>
          <a:r>
            <a:rPr lang="en-US" b="1" dirty="0"/>
            <a:t>Technical Service Excellence</a:t>
          </a:r>
          <a:r>
            <a:rPr lang="en-US" dirty="0"/>
            <a:t>: EDIH </a:t>
          </a:r>
          <a:r>
            <a:rPr lang="en-US" dirty="0" err="1"/>
            <a:t>CyberSec's</a:t>
          </a:r>
          <a:r>
            <a:rPr lang="en-US" dirty="0"/>
            <a:t> professional-grade services demonstrate effective public-private collaboration models</a:t>
          </a:r>
          <a:endParaRPr lang="ko-KR" dirty="0"/>
        </a:p>
      </dgm:t>
    </dgm:pt>
    <dgm:pt modelId="{DBB083C9-AEFF-4D62-9676-1A3D1D1A5FD9}" type="parTrans" cxnId="{19B8B865-9FA0-41D8-9FE6-041E224E4677}">
      <dgm:prSet/>
      <dgm:spPr/>
      <dgm:t>
        <a:bodyPr/>
        <a:lstStyle/>
        <a:p>
          <a:pPr latinLnBrk="1"/>
          <a:endParaRPr lang="ko-KR" altLang="en-US"/>
        </a:p>
      </dgm:t>
    </dgm:pt>
    <dgm:pt modelId="{9740A2C9-8B8D-471E-8FA3-34ED5BCC19F9}" type="sibTrans" cxnId="{19B8B865-9FA0-41D8-9FE6-041E224E4677}">
      <dgm:prSet/>
      <dgm:spPr/>
      <dgm:t>
        <a:bodyPr/>
        <a:lstStyle/>
        <a:p>
          <a:pPr latinLnBrk="1"/>
          <a:endParaRPr lang="ko-KR" altLang="en-US"/>
        </a:p>
      </dgm:t>
    </dgm:pt>
    <dgm:pt modelId="{52D096FF-3460-4F7A-9B03-EF39CB73A38C}">
      <dgm:prSet/>
      <dgm:spPr/>
      <dgm:t>
        <a:bodyPr/>
        <a:lstStyle/>
        <a:p>
          <a:pPr latinLnBrk="0"/>
          <a:r>
            <a:rPr lang="en-US" b="1" dirty="0"/>
            <a:t>Cluster Development</a:t>
          </a:r>
          <a:r>
            <a:rPr lang="en-US" dirty="0"/>
            <a:t>: #</a:t>
          </a:r>
          <a:r>
            <a:rPr lang="en-US" dirty="0" err="1"/>
            <a:t>CyberMadeInPoland</a:t>
          </a:r>
          <a:r>
            <a:rPr lang="en-US" dirty="0"/>
            <a:t> shows successful industry networking with substantial funding support</a:t>
          </a:r>
          <a:endParaRPr lang="ko-KR" dirty="0"/>
        </a:p>
      </dgm:t>
    </dgm:pt>
    <dgm:pt modelId="{605E7CC5-77ED-4E92-883F-720DFFC64D05}" type="parTrans" cxnId="{3E3FAA82-8F15-417A-AE98-C4A2A21BDC75}">
      <dgm:prSet/>
      <dgm:spPr/>
      <dgm:t>
        <a:bodyPr/>
        <a:lstStyle/>
        <a:p>
          <a:pPr latinLnBrk="1"/>
          <a:endParaRPr lang="ko-KR" altLang="en-US"/>
        </a:p>
      </dgm:t>
    </dgm:pt>
    <dgm:pt modelId="{F5866D70-89F6-4067-AE88-CB754C9E1FE2}" type="sibTrans" cxnId="{3E3FAA82-8F15-417A-AE98-C4A2A21BDC75}">
      <dgm:prSet/>
      <dgm:spPr/>
      <dgm:t>
        <a:bodyPr/>
        <a:lstStyle/>
        <a:p>
          <a:pPr latinLnBrk="1"/>
          <a:endParaRPr lang="ko-KR" altLang="en-US"/>
        </a:p>
      </dgm:t>
    </dgm:pt>
    <dgm:pt modelId="{AF12199A-B4B5-4312-9F3E-4EA0E96DB893}" type="pres">
      <dgm:prSet presAssocID="{AC6561B6-1620-4235-98C2-D21148E728E1}" presName="Name0" presStyleCnt="0">
        <dgm:presLayoutVars>
          <dgm:dir/>
          <dgm:animLvl val="lvl"/>
          <dgm:resizeHandles val="exact"/>
        </dgm:presLayoutVars>
      </dgm:prSet>
      <dgm:spPr/>
    </dgm:pt>
    <dgm:pt modelId="{1E6E2952-A2F8-4499-B56B-1A8ADFCA7C26}" type="pres">
      <dgm:prSet presAssocID="{BE41C0A6-6F9E-45FB-BB7E-49E5B0F51134}" presName="composite" presStyleCnt="0"/>
      <dgm:spPr/>
    </dgm:pt>
    <dgm:pt modelId="{B7B9EF7D-BA9D-4466-ACA3-412AF76008EF}" type="pres">
      <dgm:prSet presAssocID="{BE41C0A6-6F9E-45FB-BB7E-49E5B0F51134}" presName="parTx" presStyleLbl="alignNode1" presStyleIdx="0" presStyleCnt="1" custLinFactNeighborX="0" custLinFactNeighborY="-4892">
        <dgm:presLayoutVars>
          <dgm:chMax val="0"/>
          <dgm:chPref val="0"/>
          <dgm:bulletEnabled val="1"/>
        </dgm:presLayoutVars>
      </dgm:prSet>
      <dgm:spPr/>
    </dgm:pt>
    <dgm:pt modelId="{E0E97DCE-054A-4BFD-BDED-287F6C74F96F}" type="pres">
      <dgm:prSet presAssocID="{BE41C0A6-6F9E-45FB-BB7E-49E5B0F51134}" presName="desTx" presStyleLbl="alignAccFollowNode1" presStyleIdx="0" presStyleCnt="1" custScaleY="121471" custLinFactNeighborY="10662">
        <dgm:presLayoutVars>
          <dgm:bulletEnabled val="1"/>
        </dgm:presLayoutVars>
      </dgm:prSet>
      <dgm:spPr/>
    </dgm:pt>
  </dgm:ptLst>
  <dgm:cxnLst>
    <dgm:cxn modelId="{F1B2383F-27F8-405E-9DDD-67677E110376}" type="presOf" srcId="{CC66D8B0-29FF-4722-BCEB-E7BE82CD92F6}" destId="{E0E97DCE-054A-4BFD-BDED-287F6C74F96F}" srcOrd="0" destOrd="1" presId="urn:microsoft.com/office/officeart/2005/8/layout/hList1"/>
    <dgm:cxn modelId="{C5539463-CC07-4951-9C99-62C650D9BE94}" srcId="{AC6561B6-1620-4235-98C2-D21148E728E1}" destId="{BE41C0A6-6F9E-45FB-BB7E-49E5B0F51134}" srcOrd="0" destOrd="0" parTransId="{F583E9E0-2234-4936-BCF4-280B0E794B6B}" sibTransId="{F9F565A9-A7A9-4115-A305-C0CD26FDC414}"/>
    <dgm:cxn modelId="{8837CA63-DFA0-46F6-8776-9055FBB86A01}" type="presOf" srcId="{52D096FF-3460-4F7A-9B03-EF39CB73A38C}" destId="{E0E97DCE-054A-4BFD-BDED-287F6C74F96F}" srcOrd="0" destOrd="2" presId="urn:microsoft.com/office/officeart/2005/8/layout/hList1"/>
    <dgm:cxn modelId="{19B8B865-9FA0-41D8-9FE6-041E224E4677}" srcId="{BE41C0A6-6F9E-45FB-BB7E-49E5B0F51134}" destId="{CC66D8B0-29FF-4722-BCEB-E7BE82CD92F6}" srcOrd="1" destOrd="0" parTransId="{DBB083C9-AEFF-4D62-9676-1A3D1D1A5FD9}" sibTransId="{9740A2C9-8B8D-471E-8FA3-34ED5BCC19F9}"/>
    <dgm:cxn modelId="{3E3FAA82-8F15-417A-AE98-C4A2A21BDC75}" srcId="{BE41C0A6-6F9E-45FB-BB7E-49E5B0F51134}" destId="{52D096FF-3460-4F7A-9B03-EF39CB73A38C}" srcOrd="2" destOrd="0" parTransId="{605E7CC5-77ED-4E92-883F-720DFFC64D05}" sibTransId="{F5866D70-89F6-4067-AE88-CB754C9E1FE2}"/>
    <dgm:cxn modelId="{38761D88-DE1A-4381-B5DE-BC525C673416}" srcId="{BE41C0A6-6F9E-45FB-BB7E-49E5B0F51134}" destId="{08704F04-460D-496B-8FCD-60697BFD6A7E}" srcOrd="0" destOrd="0" parTransId="{3CC9C445-DB28-4C39-86AB-68D3C1B541AF}" sibTransId="{1CE277AA-58CE-4714-AF17-9AD0D990DD11}"/>
    <dgm:cxn modelId="{9892FFDF-1022-4DC1-A52C-686D545A76BC}" type="presOf" srcId="{08704F04-460D-496B-8FCD-60697BFD6A7E}" destId="{E0E97DCE-054A-4BFD-BDED-287F6C74F96F}" srcOrd="0" destOrd="0" presId="urn:microsoft.com/office/officeart/2005/8/layout/hList1"/>
    <dgm:cxn modelId="{E46170E0-3759-4032-A590-FF070ADEAE1F}" type="presOf" srcId="{AC6561B6-1620-4235-98C2-D21148E728E1}" destId="{AF12199A-B4B5-4312-9F3E-4EA0E96DB893}" srcOrd="0" destOrd="0" presId="urn:microsoft.com/office/officeart/2005/8/layout/hList1"/>
    <dgm:cxn modelId="{8A1B6CED-BE76-4990-8D31-71C41CF5EC81}" type="presOf" srcId="{BE41C0A6-6F9E-45FB-BB7E-49E5B0F51134}" destId="{B7B9EF7D-BA9D-4466-ACA3-412AF76008EF}" srcOrd="0" destOrd="0" presId="urn:microsoft.com/office/officeart/2005/8/layout/hList1"/>
    <dgm:cxn modelId="{76344CE7-8B86-4879-B0CC-C86329BB6937}" type="presParOf" srcId="{AF12199A-B4B5-4312-9F3E-4EA0E96DB893}" destId="{1E6E2952-A2F8-4499-B56B-1A8ADFCA7C26}" srcOrd="0" destOrd="0" presId="urn:microsoft.com/office/officeart/2005/8/layout/hList1"/>
    <dgm:cxn modelId="{BE4C0A9E-E01D-4382-B2FD-8F35646C7291}" type="presParOf" srcId="{1E6E2952-A2F8-4499-B56B-1A8ADFCA7C26}" destId="{B7B9EF7D-BA9D-4466-ACA3-412AF76008EF}" srcOrd="0" destOrd="0" presId="urn:microsoft.com/office/officeart/2005/8/layout/hList1"/>
    <dgm:cxn modelId="{336CE5EC-499E-471C-9CD5-15C1154B854F}" type="presParOf" srcId="{1E6E2952-A2F8-4499-B56B-1A8ADFCA7C26}" destId="{E0E97DCE-054A-4BFD-BDED-287F6C74F96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6561B6-1620-4235-98C2-D21148E728E1}" type="doc">
      <dgm:prSet loTypeId="urn:microsoft.com/office/officeart/2005/8/layout/hList1" loCatId="list" qsTypeId="urn:microsoft.com/office/officeart/2005/8/quickstyle/simple1" qsCatId="simple" csTypeId="urn:microsoft.com/office/officeart/2005/8/colors/accent2_2" csCatId="accent2" phldr="1"/>
      <dgm:spPr/>
      <dgm:t>
        <a:bodyPr/>
        <a:lstStyle/>
        <a:p>
          <a:pPr latinLnBrk="1"/>
          <a:endParaRPr lang="ko-KR" altLang="en-US"/>
        </a:p>
      </dgm:t>
    </dgm:pt>
    <dgm:pt modelId="{BE41C0A6-6F9E-45FB-BB7E-49E5B0F51134}">
      <dgm:prSet/>
      <dgm:spPr/>
      <dgm:t>
        <a:bodyPr/>
        <a:lstStyle/>
        <a:p>
          <a:pPr latinLnBrk="1"/>
          <a:r>
            <a:rPr lang="en-US" b="1" dirty="0"/>
            <a:t>Korea's Approaches Poland Might Consider:</a:t>
          </a:r>
          <a:endParaRPr lang="ko-KR" dirty="0"/>
        </a:p>
      </dgm:t>
    </dgm:pt>
    <dgm:pt modelId="{F583E9E0-2234-4936-BCF4-280B0E794B6B}" type="parTrans" cxnId="{C5539463-CC07-4951-9C99-62C650D9BE94}">
      <dgm:prSet/>
      <dgm:spPr/>
      <dgm:t>
        <a:bodyPr/>
        <a:lstStyle/>
        <a:p>
          <a:pPr latinLnBrk="1"/>
          <a:endParaRPr lang="ko-KR" altLang="en-US"/>
        </a:p>
      </dgm:t>
    </dgm:pt>
    <dgm:pt modelId="{F9F565A9-A7A9-4115-A305-C0CD26FDC414}" type="sibTrans" cxnId="{C5539463-CC07-4951-9C99-62C650D9BE94}">
      <dgm:prSet/>
      <dgm:spPr/>
      <dgm:t>
        <a:bodyPr/>
        <a:lstStyle/>
        <a:p>
          <a:pPr latinLnBrk="1"/>
          <a:endParaRPr lang="ko-KR" altLang="en-US"/>
        </a:p>
      </dgm:t>
    </dgm:pt>
    <dgm:pt modelId="{B134ECD5-F59E-4DB2-B432-D8F3304F7558}">
      <dgm:prSet/>
      <dgm:spPr/>
      <dgm:t>
        <a:bodyPr/>
        <a:lstStyle/>
        <a:p>
          <a:pPr latinLnBrk="0">
            <a:buFont typeface="Arial" panose="020B0604020202020204" pitchFamily="34" charset="0"/>
            <a:buChar char="•"/>
          </a:pPr>
          <a:r>
            <a:rPr lang="en-US" b="1" dirty="0"/>
            <a:t>Regional Distribution Model</a:t>
          </a:r>
          <a:r>
            <a:rPr lang="en-US" dirty="0"/>
            <a:t>: Korea's network of specialized regional centers addresses geographic accessibility challenges</a:t>
          </a:r>
        </a:p>
      </dgm:t>
    </dgm:pt>
    <dgm:pt modelId="{5483F93F-0C12-445C-96D5-671D944F4249}" type="parTrans" cxnId="{E90C00CB-9743-44E1-94A6-B9AFC079C44B}">
      <dgm:prSet/>
      <dgm:spPr/>
      <dgm:t>
        <a:bodyPr/>
        <a:lstStyle/>
        <a:p>
          <a:pPr latinLnBrk="1"/>
          <a:endParaRPr lang="ko-KR" altLang="en-US"/>
        </a:p>
      </dgm:t>
    </dgm:pt>
    <dgm:pt modelId="{29437628-D87A-422E-B16B-F560186E0D08}" type="sibTrans" cxnId="{E90C00CB-9743-44E1-94A6-B9AFC079C44B}">
      <dgm:prSet/>
      <dgm:spPr/>
      <dgm:t>
        <a:bodyPr/>
        <a:lstStyle/>
        <a:p>
          <a:pPr latinLnBrk="1"/>
          <a:endParaRPr lang="ko-KR" altLang="en-US"/>
        </a:p>
      </dgm:t>
    </dgm:pt>
    <dgm:pt modelId="{7A4F4CC5-E43D-4394-9095-D7303C4C75C3}">
      <dgm:prSet/>
      <dgm:spPr/>
      <dgm:t>
        <a:bodyPr/>
        <a:lstStyle/>
        <a:p>
          <a:pPr latinLnBrk="0">
            <a:buFont typeface="Arial" panose="020B0604020202020204" pitchFamily="34" charset="0"/>
            <a:buChar char="•"/>
          </a:pPr>
          <a:r>
            <a:rPr lang="en-US" b="1" dirty="0"/>
            <a:t>Administrative Simplification</a:t>
          </a:r>
          <a:r>
            <a:rPr lang="en-US" dirty="0"/>
            <a:t>: Korea's certification streamlining demonstrates ways to reduce SME barriers while maintaining standards</a:t>
          </a:r>
        </a:p>
      </dgm:t>
    </dgm:pt>
    <dgm:pt modelId="{4E7662F4-989C-4384-86F1-48785116A53A}" type="parTrans" cxnId="{006E207C-F3D6-4662-A72A-CBEDDF625B9E}">
      <dgm:prSet/>
      <dgm:spPr/>
      <dgm:t>
        <a:bodyPr/>
        <a:lstStyle/>
        <a:p>
          <a:pPr latinLnBrk="1"/>
          <a:endParaRPr lang="ko-KR" altLang="en-US"/>
        </a:p>
      </dgm:t>
    </dgm:pt>
    <dgm:pt modelId="{847DE172-B85D-4318-96D5-F35EDE39BDBD}" type="sibTrans" cxnId="{006E207C-F3D6-4662-A72A-CBEDDF625B9E}">
      <dgm:prSet/>
      <dgm:spPr/>
      <dgm:t>
        <a:bodyPr/>
        <a:lstStyle/>
        <a:p>
          <a:pPr latinLnBrk="1"/>
          <a:endParaRPr lang="ko-KR" altLang="en-US"/>
        </a:p>
      </dgm:t>
    </dgm:pt>
    <dgm:pt modelId="{C4710D71-9171-46E8-A4B5-CCD99195C3B8}">
      <dgm:prSet/>
      <dgm:spPr/>
      <dgm:t>
        <a:bodyPr/>
        <a:lstStyle/>
        <a:p>
          <a:pPr latinLnBrk="0">
            <a:buFont typeface="Arial" panose="020B0604020202020204" pitchFamily="34" charset="0"/>
            <a:buChar char="•"/>
          </a:pPr>
          <a:r>
            <a:rPr lang="en-US" b="1" dirty="0"/>
            <a:t>Comprehensive Technology Protection</a:t>
          </a:r>
          <a:r>
            <a:rPr lang="en-US" dirty="0"/>
            <a:t>: Korea's four-phase lifecycle approach offers a systematic framework for IP protection</a:t>
          </a:r>
        </a:p>
      </dgm:t>
    </dgm:pt>
    <dgm:pt modelId="{1562CAF7-1E31-40C8-9183-1BF5AC43CBC6}" type="parTrans" cxnId="{164DEAEA-69B8-4B88-A3BD-9979925533BC}">
      <dgm:prSet/>
      <dgm:spPr/>
      <dgm:t>
        <a:bodyPr/>
        <a:lstStyle/>
        <a:p>
          <a:pPr latinLnBrk="1"/>
          <a:endParaRPr lang="ko-KR" altLang="en-US"/>
        </a:p>
      </dgm:t>
    </dgm:pt>
    <dgm:pt modelId="{2C2EA7A4-4D0B-4688-A9BA-F699C5775565}" type="sibTrans" cxnId="{164DEAEA-69B8-4B88-A3BD-9979925533BC}">
      <dgm:prSet/>
      <dgm:spPr/>
      <dgm:t>
        <a:bodyPr/>
        <a:lstStyle/>
        <a:p>
          <a:pPr latinLnBrk="1"/>
          <a:endParaRPr lang="ko-KR" altLang="en-US"/>
        </a:p>
      </dgm:t>
    </dgm:pt>
    <dgm:pt modelId="{AF12199A-B4B5-4312-9F3E-4EA0E96DB893}" type="pres">
      <dgm:prSet presAssocID="{AC6561B6-1620-4235-98C2-D21148E728E1}" presName="Name0" presStyleCnt="0">
        <dgm:presLayoutVars>
          <dgm:dir/>
          <dgm:animLvl val="lvl"/>
          <dgm:resizeHandles val="exact"/>
        </dgm:presLayoutVars>
      </dgm:prSet>
      <dgm:spPr/>
    </dgm:pt>
    <dgm:pt modelId="{1E6E2952-A2F8-4499-B56B-1A8ADFCA7C26}" type="pres">
      <dgm:prSet presAssocID="{BE41C0A6-6F9E-45FB-BB7E-49E5B0F51134}" presName="composite" presStyleCnt="0"/>
      <dgm:spPr/>
    </dgm:pt>
    <dgm:pt modelId="{B7B9EF7D-BA9D-4466-ACA3-412AF76008EF}" type="pres">
      <dgm:prSet presAssocID="{BE41C0A6-6F9E-45FB-BB7E-49E5B0F51134}" presName="parTx" presStyleLbl="alignNode1" presStyleIdx="0" presStyleCnt="1" custLinFactNeighborX="-5235" custLinFactNeighborY="2596">
        <dgm:presLayoutVars>
          <dgm:chMax val="0"/>
          <dgm:chPref val="0"/>
          <dgm:bulletEnabled val="1"/>
        </dgm:presLayoutVars>
      </dgm:prSet>
      <dgm:spPr/>
    </dgm:pt>
    <dgm:pt modelId="{E0E97DCE-054A-4BFD-BDED-287F6C74F96F}" type="pres">
      <dgm:prSet presAssocID="{BE41C0A6-6F9E-45FB-BB7E-49E5B0F51134}" presName="desTx" presStyleLbl="alignAccFollowNode1" presStyleIdx="0" presStyleCnt="1" custScaleY="109986" custLinFactNeighborY="6008">
        <dgm:presLayoutVars>
          <dgm:bulletEnabled val="1"/>
        </dgm:presLayoutVars>
      </dgm:prSet>
      <dgm:spPr/>
    </dgm:pt>
  </dgm:ptLst>
  <dgm:cxnLst>
    <dgm:cxn modelId="{171BF207-C530-4D02-BA77-7EA3097E5CF4}" type="presOf" srcId="{C4710D71-9171-46E8-A4B5-CCD99195C3B8}" destId="{E0E97DCE-054A-4BFD-BDED-287F6C74F96F}" srcOrd="0" destOrd="2" presId="urn:microsoft.com/office/officeart/2005/8/layout/hList1"/>
    <dgm:cxn modelId="{6C0A7726-CE9B-4828-A258-43E36B993037}" type="presOf" srcId="{B134ECD5-F59E-4DB2-B432-D8F3304F7558}" destId="{E0E97DCE-054A-4BFD-BDED-287F6C74F96F}" srcOrd="0" destOrd="0" presId="urn:microsoft.com/office/officeart/2005/8/layout/hList1"/>
    <dgm:cxn modelId="{C5539463-CC07-4951-9C99-62C650D9BE94}" srcId="{AC6561B6-1620-4235-98C2-D21148E728E1}" destId="{BE41C0A6-6F9E-45FB-BB7E-49E5B0F51134}" srcOrd="0" destOrd="0" parTransId="{F583E9E0-2234-4936-BCF4-280B0E794B6B}" sibTransId="{F9F565A9-A7A9-4115-A305-C0CD26FDC414}"/>
    <dgm:cxn modelId="{006E207C-F3D6-4662-A72A-CBEDDF625B9E}" srcId="{BE41C0A6-6F9E-45FB-BB7E-49E5B0F51134}" destId="{7A4F4CC5-E43D-4394-9095-D7303C4C75C3}" srcOrd="1" destOrd="0" parTransId="{4E7662F4-989C-4384-86F1-48785116A53A}" sibTransId="{847DE172-B85D-4318-96D5-F35EDE39BDBD}"/>
    <dgm:cxn modelId="{59F1C7A2-E682-4273-BA60-41F926AC89AF}" type="presOf" srcId="{7A4F4CC5-E43D-4394-9095-D7303C4C75C3}" destId="{E0E97DCE-054A-4BFD-BDED-287F6C74F96F}" srcOrd="0" destOrd="1" presId="urn:microsoft.com/office/officeart/2005/8/layout/hList1"/>
    <dgm:cxn modelId="{E90C00CB-9743-44E1-94A6-B9AFC079C44B}" srcId="{BE41C0A6-6F9E-45FB-BB7E-49E5B0F51134}" destId="{B134ECD5-F59E-4DB2-B432-D8F3304F7558}" srcOrd="0" destOrd="0" parTransId="{5483F93F-0C12-445C-96D5-671D944F4249}" sibTransId="{29437628-D87A-422E-B16B-F560186E0D08}"/>
    <dgm:cxn modelId="{E46170E0-3759-4032-A590-FF070ADEAE1F}" type="presOf" srcId="{AC6561B6-1620-4235-98C2-D21148E728E1}" destId="{AF12199A-B4B5-4312-9F3E-4EA0E96DB893}" srcOrd="0" destOrd="0" presId="urn:microsoft.com/office/officeart/2005/8/layout/hList1"/>
    <dgm:cxn modelId="{164DEAEA-69B8-4B88-A3BD-9979925533BC}" srcId="{BE41C0A6-6F9E-45FB-BB7E-49E5B0F51134}" destId="{C4710D71-9171-46E8-A4B5-CCD99195C3B8}" srcOrd="2" destOrd="0" parTransId="{1562CAF7-1E31-40C8-9183-1BF5AC43CBC6}" sibTransId="{2C2EA7A4-4D0B-4688-A9BA-F699C5775565}"/>
    <dgm:cxn modelId="{8A1B6CED-BE76-4990-8D31-71C41CF5EC81}" type="presOf" srcId="{BE41C0A6-6F9E-45FB-BB7E-49E5B0F51134}" destId="{B7B9EF7D-BA9D-4466-ACA3-412AF76008EF}" srcOrd="0" destOrd="0" presId="urn:microsoft.com/office/officeart/2005/8/layout/hList1"/>
    <dgm:cxn modelId="{76344CE7-8B86-4879-B0CC-C86329BB6937}" type="presParOf" srcId="{AF12199A-B4B5-4312-9F3E-4EA0E96DB893}" destId="{1E6E2952-A2F8-4499-B56B-1A8ADFCA7C26}" srcOrd="0" destOrd="0" presId="urn:microsoft.com/office/officeart/2005/8/layout/hList1"/>
    <dgm:cxn modelId="{BE4C0A9E-E01D-4382-B2FD-8F35646C7291}" type="presParOf" srcId="{1E6E2952-A2F8-4499-B56B-1A8ADFCA7C26}" destId="{B7B9EF7D-BA9D-4466-ACA3-412AF76008EF}" srcOrd="0" destOrd="0" presId="urn:microsoft.com/office/officeart/2005/8/layout/hList1"/>
    <dgm:cxn modelId="{336CE5EC-499E-471C-9CD5-15C1154B854F}" type="presParOf" srcId="{1E6E2952-A2F8-4499-B56B-1A8ADFCA7C26}" destId="{E0E97DCE-054A-4BFD-BDED-287F6C74F96F}"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B9EF7D-BA9D-4466-ACA3-412AF76008EF}">
      <dsp:nvSpPr>
        <dsp:cNvPr id="0" name=""/>
        <dsp:cNvSpPr/>
      </dsp:nvSpPr>
      <dsp:spPr>
        <a:xfrm>
          <a:off x="0" y="534822"/>
          <a:ext cx="4758907" cy="460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latinLnBrk="1">
            <a:lnSpc>
              <a:spcPct val="90000"/>
            </a:lnSpc>
            <a:spcBef>
              <a:spcPct val="0"/>
            </a:spcBef>
            <a:spcAft>
              <a:spcPct val="35000"/>
            </a:spcAft>
            <a:buNone/>
          </a:pPr>
          <a:r>
            <a:rPr lang="en-US" sz="1600" b="1" kern="1200" dirty="0"/>
            <a:t>Poland's Strengths Korea Could Learn From:</a:t>
          </a:r>
          <a:endParaRPr lang="ko-KR" sz="1600" kern="1200" dirty="0"/>
        </a:p>
      </dsp:txBody>
      <dsp:txXfrm>
        <a:off x="0" y="534822"/>
        <a:ext cx="4758907" cy="460800"/>
      </dsp:txXfrm>
    </dsp:sp>
    <dsp:sp modelId="{E0E97DCE-054A-4BFD-BDED-287F6C74F96F}">
      <dsp:nvSpPr>
        <dsp:cNvPr id="0" name=""/>
        <dsp:cNvSpPr/>
      </dsp:nvSpPr>
      <dsp:spPr>
        <a:xfrm>
          <a:off x="0" y="1015582"/>
          <a:ext cx="4758907" cy="426800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latinLnBrk="0">
            <a:lnSpc>
              <a:spcPct val="90000"/>
            </a:lnSpc>
            <a:spcBef>
              <a:spcPct val="0"/>
            </a:spcBef>
            <a:spcAft>
              <a:spcPct val="15000"/>
            </a:spcAft>
            <a:buChar char="•"/>
          </a:pPr>
          <a:r>
            <a:rPr lang="en-US" sz="1600" b="1" kern="1200"/>
            <a:t>EU Integration Model</a:t>
          </a:r>
          <a:r>
            <a:rPr lang="en-US" sz="1600" kern="1200"/>
            <a:t>: Poland's experience with European cybersecurity frameworks offers insights for international cooperation and standardization</a:t>
          </a:r>
          <a:endParaRPr lang="ko-KR" sz="1600" kern="1200"/>
        </a:p>
        <a:p>
          <a:pPr marL="171450" lvl="1" indent="-171450" algn="l" defTabSz="711200" latinLnBrk="0">
            <a:lnSpc>
              <a:spcPct val="90000"/>
            </a:lnSpc>
            <a:spcBef>
              <a:spcPct val="0"/>
            </a:spcBef>
            <a:spcAft>
              <a:spcPct val="15000"/>
            </a:spcAft>
            <a:buChar char="•"/>
          </a:pPr>
          <a:r>
            <a:rPr lang="en-US" sz="1600" b="1" kern="1200" dirty="0"/>
            <a:t>Technical Service Excellence</a:t>
          </a:r>
          <a:r>
            <a:rPr lang="en-US" sz="1600" kern="1200" dirty="0"/>
            <a:t>: EDIH </a:t>
          </a:r>
          <a:r>
            <a:rPr lang="en-US" sz="1600" kern="1200" dirty="0" err="1"/>
            <a:t>CyberSec's</a:t>
          </a:r>
          <a:r>
            <a:rPr lang="en-US" sz="1600" kern="1200" dirty="0"/>
            <a:t> professional-grade services demonstrate effective public-private collaboration models</a:t>
          </a:r>
          <a:endParaRPr lang="ko-KR" sz="1600" kern="1200" dirty="0"/>
        </a:p>
        <a:p>
          <a:pPr marL="171450" lvl="1" indent="-171450" algn="l" defTabSz="711200" latinLnBrk="0">
            <a:lnSpc>
              <a:spcPct val="90000"/>
            </a:lnSpc>
            <a:spcBef>
              <a:spcPct val="0"/>
            </a:spcBef>
            <a:spcAft>
              <a:spcPct val="15000"/>
            </a:spcAft>
            <a:buChar char="•"/>
          </a:pPr>
          <a:r>
            <a:rPr lang="en-US" sz="1600" b="1" kern="1200" dirty="0"/>
            <a:t>Cluster Development</a:t>
          </a:r>
          <a:r>
            <a:rPr lang="en-US" sz="1600" kern="1200" dirty="0"/>
            <a:t>: #</a:t>
          </a:r>
          <a:r>
            <a:rPr lang="en-US" sz="1600" kern="1200" dirty="0" err="1"/>
            <a:t>CyberMadeInPoland</a:t>
          </a:r>
          <a:r>
            <a:rPr lang="en-US" sz="1600" kern="1200" dirty="0"/>
            <a:t> shows successful industry networking with substantial funding support</a:t>
          </a:r>
          <a:endParaRPr lang="ko-KR" sz="1600" kern="1200" dirty="0"/>
        </a:p>
      </dsp:txBody>
      <dsp:txXfrm>
        <a:off x="0" y="1015582"/>
        <a:ext cx="4758907" cy="42680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B9EF7D-BA9D-4466-ACA3-412AF76008EF}">
      <dsp:nvSpPr>
        <dsp:cNvPr id="0" name=""/>
        <dsp:cNvSpPr/>
      </dsp:nvSpPr>
      <dsp:spPr>
        <a:xfrm>
          <a:off x="0" y="541276"/>
          <a:ext cx="4852360" cy="4896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latinLnBrk="1">
            <a:lnSpc>
              <a:spcPct val="90000"/>
            </a:lnSpc>
            <a:spcBef>
              <a:spcPct val="0"/>
            </a:spcBef>
            <a:spcAft>
              <a:spcPct val="35000"/>
            </a:spcAft>
            <a:buNone/>
          </a:pPr>
          <a:r>
            <a:rPr lang="en-US" sz="1700" b="1" kern="1200" dirty="0"/>
            <a:t>Korea's Approaches Poland Might Consider:</a:t>
          </a:r>
          <a:endParaRPr lang="ko-KR" sz="1700" kern="1200" dirty="0"/>
        </a:p>
      </dsp:txBody>
      <dsp:txXfrm>
        <a:off x="0" y="541276"/>
        <a:ext cx="4852360" cy="489600"/>
      </dsp:txXfrm>
    </dsp:sp>
    <dsp:sp modelId="{E0E97DCE-054A-4BFD-BDED-287F6C74F96F}">
      <dsp:nvSpPr>
        <dsp:cNvPr id="0" name=""/>
        <dsp:cNvSpPr/>
      </dsp:nvSpPr>
      <dsp:spPr>
        <a:xfrm>
          <a:off x="0" y="1056058"/>
          <a:ext cx="4852360" cy="4105997"/>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latinLnBrk="0">
            <a:lnSpc>
              <a:spcPct val="90000"/>
            </a:lnSpc>
            <a:spcBef>
              <a:spcPct val="0"/>
            </a:spcBef>
            <a:spcAft>
              <a:spcPct val="15000"/>
            </a:spcAft>
            <a:buFont typeface="Arial" panose="020B0604020202020204" pitchFamily="34" charset="0"/>
            <a:buChar char="•"/>
          </a:pPr>
          <a:r>
            <a:rPr lang="en-US" sz="1700" b="1" kern="1200" dirty="0"/>
            <a:t>Regional Distribution Model</a:t>
          </a:r>
          <a:r>
            <a:rPr lang="en-US" sz="1700" kern="1200" dirty="0"/>
            <a:t>: Korea's network of specialized regional centers addresses geographic accessibility challenges</a:t>
          </a:r>
        </a:p>
        <a:p>
          <a:pPr marL="171450" lvl="1" indent="-171450" algn="l" defTabSz="755650" latinLnBrk="0">
            <a:lnSpc>
              <a:spcPct val="90000"/>
            </a:lnSpc>
            <a:spcBef>
              <a:spcPct val="0"/>
            </a:spcBef>
            <a:spcAft>
              <a:spcPct val="15000"/>
            </a:spcAft>
            <a:buFont typeface="Arial" panose="020B0604020202020204" pitchFamily="34" charset="0"/>
            <a:buChar char="•"/>
          </a:pPr>
          <a:r>
            <a:rPr lang="en-US" sz="1700" b="1" kern="1200" dirty="0"/>
            <a:t>Administrative Simplification</a:t>
          </a:r>
          <a:r>
            <a:rPr lang="en-US" sz="1700" kern="1200" dirty="0"/>
            <a:t>: Korea's certification streamlining demonstrates ways to reduce SME barriers while maintaining standards</a:t>
          </a:r>
        </a:p>
        <a:p>
          <a:pPr marL="171450" lvl="1" indent="-171450" algn="l" defTabSz="755650" latinLnBrk="0">
            <a:lnSpc>
              <a:spcPct val="90000"/>
            </a:lnSpc>
            <a:spcBef>
              <a:spcPct val="0"/>
            </a:spcBef>
            <a:spcAft>
              <a:spcPct val="15000"/>
            </a:spcAft>
            <a:buFont typeface="Arial" panose="020B0604020202020204" pitchFamily="34" charset="0"/>
            <a:buChar char="•"/>
          </a:pPr>
          <a:r>
            <a:rPr lang="en-US" sz="1700" b="1" kern="1200" dirty="0"/>
            <a:t>Comprehensive Technology Protection</a:t>
          </a:r>
          <a:r>
            <a:rPr lang="en-US" sz="1700" kern="1200" dirty="0"/>
            <a:t>: Korea's four-phase lifecycle approach offers a systematic framework for IP protection</a:t>
          </a:r>
        </a:p>
      </dsp:txBody>
      <dsp:txXfrm>
        <a:off x="0" y="1056058"/>
        <a:ext cx="4852360" cy="410599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40C92E-1D75-4157-B999-5F0E74B4BE88}" type="datetimeFigureOut">
              <a:rPr lang="ko-KR" altLang="en-US" smtClean="0"/>
              <a:t>2025-07-19</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1D939E-87DA-43ED-B0D8-0FD64E73D7C8}" type="slidenum">
              <a:rPr lang="ko-KR" altLang="en-US" smtClean="0"/>
              <a:t>‹#›</a:t>
            </a:fld>
            <a:endParaRPr lang="ko-KR" altLang="en-US"/>
          </a:p>
        </p:txBody>
      </p:sp>
    </p:spTree>
    <p:extLst>
      <p:ext uri="{BB962C8B-B14F-4D97-AF65-F5344CB8AC3E}">
        <p14:creationId xmlns:p14="http://schemas.microsoft.com/office/powerpoint/2010/main" val="766277537"/>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fontAlgn="base" latinLnBrk="1"/>
            <a:r>
              <a:rPr lang="en-US" altLang="ko-KR" sz="1200" kern="1200" dirty="0">
                <a:solidFill>
                  <a:schemeClr val="tx1"/>
                </a:solidFill>
                <a:effectLst/>
                <a:latin typeface="+mn-lt"/>
                <a:ea typeface="+mn-ea"/>
                <a:cs typeface="+mn-cs"/>
              </a:rPr>
              <a:t>I am Professor Hyung-</a:t>
            </a:r>
            <a:r>
              <a:rPr lang="en-US" altLang="ko-KR" sz="1200" kern="1200" dirty="0" err="1">
                <a:solidFill>
                  <a:schemeClr val="tx1"/>
                </a:solidFill>
                <a:effectLst/>
                <a:latin typeface="+mn-lt"/>
                <a:ea typeface="+mn-ea"/>
                <a:cs typeface="+mn-cs"/>
              </a:rPr>
              <a:t>jong</a:t>
            </a:r>
            <a:r>
              <a:rPr lang="en-US" altLang="ko-KR" sz="1200" kern="1200" dirty="0">
                <a:solidFill>
                  <a:schemeClr val="tx1"/>
                </a:solidFill>
                <a:effectLst/>
                <a:latin typeface="+mn-lt"/>
                <a:ea typeface="+mn-ea"/>
                <a:cs typeface="+mn-cs"/>
              </a:rPr>
              <a:t> Kim from Seoul Women's University.</a:t>
            </a:r>
          </a:p>
          <a:p>
            <a:pPr fontAlgn="base" latinLnBrk="1"/>
            <a:r>
              <a:rPr lang="en-US" altLang="ko-KR" sz="1200" kern="1200" dirty="0">
                <a:solidFill>
                  <a:schemeClr val="tx1"/>
                </a:solidFill>
                <a:effectLst/>
                <a:latin typeface="+mn-lt"/>
                <a:ea typeface="+mn-ea"/>
                <a:cs typeface="+mn-cs"/>
              </a:rPr>
              <a:t>Thank you for having me again. During my last visit, I received such positive energy. </a:t>
            </a:r>
          </a:p>
          <a:p>
            <a:pPr fontAlgn="base" latinLnBrk="1"/>
            <a:r>
              <a:rPr lang="en-US" altLang="ko-KR" sz="1200" kern="1200" dirty="0">
                <a:solidFill>
                  <a:schemeClr val="tx1"/>
                </a:solidFill>
                <a:effectLst/>
                <a:latin typeface="+mn-lt"/>
                <a:ea typeface="+mn-ea"/>
                <a:cs typeface="+mn-cs"/>
              </a:rPr>
              <a:t>I've been looking forward to this meeting. I'm delighted to see you all again. I sincerely hope this project progresses successfully and becomes an opportunity to enlarge mutual understanding and build valuable knowledge-sharing between Poland and Korea.</a:t>
            </a:r>
          </a:p>
          <a:p>
            <a:pPr fontAlgn="base" latinLnBrk="1"/>
            <a:endParaRPr lang="en-US" altLang="ko-KR" sz="1200" kern="1200" dirty="0">
              <a:solidFill>
                <a:schemeClr val="tx1"/>
              </a:solidFill>
              <a:effectLst/>
              <a:latin typeface="+mn-lt"/>
              <a:ea typeface="+mn-ea"/>
              <a:cs typeface="+mn-cs"/>
            </a:endParaRPr>
          </a:p>
          <a:p>
            <a:pPr marL="0" marR="0" lvl="0" indent="0" algn="l" defTabSz="914400" rtl="0" eaLnBrk="1" fontAlgn="base" latinLnBrk="1" hangingPunct="1">
              <a:lnSpc>
                <a:spcPct val="100000"/>
              </a:lnSpc>
              <a:spcBef>
                <a:spcPts val="0"/>
              </a:spcBef>
              <a:spcAft>
                <a:spcPts val="0"/>
              </a:spcAft>
              <a:buClrTx/>
              <a:buSzTx/>
              <a:buFontTx/>
              <a:buNone/>
              <a:tabLst/>
              <a:defRPr/>
            </a:pPr>
            <a:r>
              <a:rPr lang="en-US" altLang="ko-KR" sz="1200" kern="1200" dirty="0">
                <a:solidFill>
                  <a:schemeClr val="tx1"/>
                </a:solidFill>
                <a:effectLst/>
                <a:latin typeface="+mn-lt"/>
                <a:ea typeface="+mn-ea"/>
                <a:cs typeface="+mn-cs"/>
              </a:rPr>
              <a:t>Today, I'll be presenting Topic 3 of our KSP project: 'Cybersecurity Innovation Echo-system and Regulation Reform Supporting SMEs Digital Transformation.'</a:t>
            </a:r>
          </a:p>
          <a:p>
            <a:pPr fontAlgn="base" latinLnBrk="1"/>
            <a:endParaRPr lang="en-US"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5"/>
          </p:nvPr>
        </p:nvSpPr>
        <p:spPr/>
        <p:txBody>
          <a:bodyPr/>
          <a:lstStyle/>
          <a:p>
            <a:fld id="{5299A5E6-E19A-47DC-BFF0-9F534DD9E529}" type="slidenum">
              <a:rPr lang="ko-KR" altLang="en-US" smtClean="0"/>
              <a:t>1</a:t>
            </a:fld>
            <a:endParaRPr lang="ko-KR" altLang="en-US"/>
          </a:p>
        </p:txBody>
      </p:sp>
    </p:spTree>
    <p:extLst>
      <p:ext uri="{BB962C8B-B14F-4D97-AF65-F5344CB8AC3E}">
        <p14:creationId xmlns:p14="http://schemas.microsoft.com/office/powerpoint/2010/main" val="2618081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"Finally, I want to acknowledge that the strategic directions I've presented today represent ideal goals that may face significant practical implementation challenges in reality.</a:t>
            </a:r>
          </a:p>
          <a:p>
            <a:r>
              <a:rPr lang="en-US" altLang="ko-KR" dirty="0"/>
              <a:t>Rather than viewing these as perfect solutions, I hope you'll consider them as strategic guidelines for long-term bilateral learning and gradual improvement between Korea and Poland.</a:t>
            </a:r>
          </a:p>
          <a:p>
            <a:r>
              <a:rPr lang="en-US" altLang="ko-KR" dirty="0"/>
              <a:t>While there's certainly a gap between policy aspirations and operational realities, I believe that by presenting these directions, we can explore cooperation approaches that will benefit both countries in our shared journey toward better SME cybersecurity support."</a:t>
            </a:r>
          </a:p>
          <a:p>
            <a:endParaRPr lang="en-US" altLang="ko-KR" dirty="0"/>
          </a:p>
          <a:p>
            <a:endParaRPr lang="en-US" altLang="ko-KR" dirty="0"/>
          </a:p>
          <a:p>
            <a:r>
              <a:rPr lang="en-US" altLang="ko-KR" dirty="0"/>
              <a:t>"</a:t>
            </a:r>
            <a:r>
              <a:rPr lang="ko-KR" altLang="en-US" dirty="0"/>
              <a:t>마지막으로 말씀드리고 싶은 것은</a:t>
            </a:r>
            <a:r>
              <a:rPr lang="en-US" altLang="ko-KR" dirty="0"/>
              <a:t>, </a:t>
            </a:r>
            <a:r>
              <a:rPr lang="ko-KR" altLang="en-US" dirty="0"/>
              <a:t>오늘 제시한 이러한 전략적 방향들이 매우 이상적인 목표라는 점입니다</a:t>
            </a:r>
            <a:r>
              <a:rPr lang="en-US" altLang="ko-KR" dirty="0"/>
              <a:t>. </a:t>
            </a:r>
            <a:r>
              <a:rPr lang="ko-KR" altLang="en-US" dirty="0"/>
              <a:t>실제 구현 과정에서는 다양한 현실적 어려움에 직면할 수 있습니다</a:t>
            </a:r>
            <a:r>
              <a:rPr lang="en-US" altLang="ko-KR" dirty="0"/>
              <a:t>.</a:t>
            </a:r>
          </a:p>
          <a:p>
            <a:r>
              <a:rPr lang="ko-KR" altLang="en-US" dirty="0"/>
              <a:t>이러한 제안들을 완벽한 </a:t>
            </a:r>
            <a:r>
              <a:rPr lang="ko-KR" altLang="en-US" dirty="0" err="1"/>
              <a:t>해결책이라기보다는</a:t>
            </a:r>
            <a:r>
              <a:rPr lang="en-US" altLang="ko-KR" dirty="0"/>
              <a:t>, </a:t>
            </a:r>
            <a:r>
              <a:rPr lang="ko-KR" altLang="en-US" dirty="0"/>
              <a:t>한국과 폴란드 양국이 장기적으로 함께 학습하고 점진적으로 개선해 나갈 수 있는 전략적 가이드라인으로 이해해 주시기 바랍니다</a:t>
            </a:r>
            <a:r>
              <a:rPr lang="en-US" altLang="ko-KR" dirty="0"/>
              <a:t>.</a:t>
            </a:r>
          </a:p>
          <a:p>
            <a:r>
              <a:rPr lang="ko-KR" altLang="en-US" dirty="0"/>
              <a:t>정책적 이상과 운영상의 현실 사이에는 분명 격차가 존재하지만</a:t>
            </a:r>
            <a:r>
              <a:rPr lang="en-US" altLang="ko-KR" dirty="0"/>
              <a:t>, </a:t>
            </a:r>
            <a:r>
              <a:rPr lang="ko-KR" altLang="en-US" dirty="0"/>
              <a:t>이러한 방향성을 제시함으로써 양국 모두에게 도움이 되는 협력 방안을 모색할 수 있을 것이라고 생각합니다</a:t>
            </a:r>
            <a:r>
              <a:rPr lang="en-US" altLang="ko-KR" dirty="0"/>
              <a:t>."</a:t>
            </a:r>
          </a:p>
          <a:p>
            <a:endParaRPr lang="ko-KR" altLang="en-US" dirty="0"/>
          </a:p>
        </p:txBody>
      </p:sp>
      <p:sp>
        <p:nvSpPr>
          <p:cNvPr id="4" name="슬라이드 번호 개체 틀 3"/>
          <p:cNvSpPr>
            <a:spLocks noGrp="1"/>
          </p:cNvSpPr>
          <p:nvPr>
            <p:ph type="sldNum" sz="quarter" idx="5"/>
          </p:nvPr>
        </p:nvSpPr>
        <p:spPr/>
        <p:txBody>
          <a:bodyPr/>
          <a:lstStyle/>
          <a:p>
            <a:fld id="{BB1D939E-87DA-43ED-B0D8-0FD64E73D7C8}" type="slidenum">
              <a:rPr lang="ko-KR" altLang="en-US" smtClean="0"/>
              <a:t>12</a:t>
            </a:fld>
            <a:endParaRPr lang="ko-KR" altLang="en-US"/>
          </a:p>
        </p:txBody>
      </p:sp>
    </p:spTree>
    <p:extLst>
      <p:ext uri="{BB962C8B-B14F-4D97-AF65-F5344CB8AC3E}">
        <p14:creationId xmlns:p14="http://schemas.microsoft.com/office/powerpoint/2010/main" val="1505581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"Finally, I want to acknowledge that the strategic directions I've presented today represent ideal goals that may face significant practical implementation challenges in reality.</a:t>
            </a:r>
          </a:p>
          <a:p>
            <a:r>
              <a:rPr lang="en-US" altLang="ko-KR" dirty="0"/>
              <a:t>Rather than viewing these as perfect solutions, I hope you'll consider them as strategic guidelines for long-term bilateral learning and gradual improvement between Korea and Poland.</a:t>
            </a:r>
          </a:p>
          <a:p>
            <a:r>
              <a:rPr lang="en-US" altLang="ko-KR" dirty="0"/>
              <a:t>While there's certainly a gap between policy aspirations and operational realities, I believe that by presenting these directions, we can explore cooperation approaches that will benefit both countries in our shared journey toward better SME cybersecurity support."</a:t>
            </a:r>
          </a:p>
          <a:p>
            <a:endParaRPr lang="en-US" altLang="ko-KR" dirty="0"/>
          </a:p>
          <a:p>
            <a:endParaRPr lang="en-US" altLang="ko-KR" dirty="0"/>
          </a:p>
          <a:p>
            <a:r>
              <a:rPr lang="en-US" altLang="ko-KR" dirty="0"/>
              <a:t>"</a:t>
            </a:r>
            <a:r>
              <a:rPr lang="ko-KR" altLang="en-US" dirty="0"/>
              <a:t>마지막으로 말씀드리고 싶은 것은</a:t>
            </a:r>
            <a:r>
              <a:rPr lang="en-US" altLang="ko-KR" dirty="0"/>
              <a:t>, </a:t>
            </a:r>
            <a:r>
              <a:rPr lang="ko-KR" altLang="en-US" dirty="0"/>
              <a:t>오늘 제시한 이러한 전략적 방향들이 매우 이상적인 목표라는 점입니다</a:t>
            </a:r>
            <a:r>
              <a:rPr lang="en-US" altLang="ko-KR" dirty="0"/>
              <a:t>. </a:t>
            </a:r>
            <a:r>
              <a:rPr lang="ko-KR" altLang="en-US" dirty="0"/>
              <a:t>실제 구현 과정에서는 다양한 현실적 어려움에 직면할 수 있습니다</a:t>
            </a:r>
            <a:r>
              <a:rPr lang="en-US" altLang="ko-KR" dirty="0"/>
              <a:t>.</a:t>
            </a:r>
          </a:p>
          <a:p>
            <a:r>
              <a:rPr lang="ko-KR" altLang="en-US" dirty="0"/>
              <a:t>이러한 제안들을 완벽한 </a:t>
            </a:r>
            <a:r>
              <a:rPr lang="ko-KR" altLang="en-US" dirty="0" err="1"/>
              <a:t>해결책이라기보다는</a:t>
            </a:r>
            <a:r>
              <a:rPr lang="en-US" altLang="ko-KR" dirty="0"/>
              <a:t>, </a:t>
            </a:r>
            <a:r>
              <a:rPr lang="ko-KR" altLang="en-US" dirty="0"/>
              <a:t>한국과 폴란드 양국이 장기적으로 함께 학습하고 점진적으로 개선해 나갈 수 있는 전략적 가이드라인으로 이해해 주시기 바랍니다</a:t>
            </a:r>
            <a:r>
              <a:rPr lang="en-US" altLang="ko-KR" dirty="0"/>
              <a:t>.</a:t>
            </a:r>
          </a:p>
          <a:p>
            <a:r>
              <a:rPr lang="ko-KR" altLang="en-US" dirty="0"/>
              <a:t>정책적 이상과 운영상의 현실 사이에는 분명 격차가 존재하지만</a:t>
            </a:r>
            <a:r>
              <a:rPr lang="en-US" altLang="ko-KR" dirty="0"/>
              <a:t>, </a:t>
            </a:r>
            <a:r>
              <a:rPr lang="ko-KR" altLang="en-US" dirty="0"/>
              <a:t>이러한 방향성을 제시함으로써 양국 모두에게 도움이 되는 협력 방안을 모색할 수 있을 것이라고 생각합니다</a:t>
            </a:r>
            <a:r>
              <a:rPr lang="en-US" altLang="ko-KR" dirty="0"/>
              <a:t>."</a:t>
            </a:r>
          </a:p>
          <a:p>
            <a:endParaRPr lang="ko-KR" altLang="en-US" dirty="0"/>
          </a:p>
        </p:txBody>
      </p:sp>
      <p:sp>
        <p:nvSpPr>
          <p:cNvPr id="4" name="슬라이드 번호 개체 틀 3"/>
          <p:cNvSpPr>
            <a:spLocks noGrp="1"/>
          </p:cNvSpPr>
          <p:nvPr>
            <p:ph type="sldNum" sz="quarter" idx="5"/>
          </p:nvPr>
        </p:nvSpPr>
        <p:spPr/>
        <p:txBody>
          <a:bodyPr/>
          <a:lstStyle/>
          <a:p>
            <a:fld id="{BB1D939E-87DA-43ED-B0D8-0FD64E73D7C8}" type="slidenum">
              <a:rPr lang="ko-KR" altLang="en-US" smtClean="0"/>
              <a:t>13</a:t>
            </a:fld>
            <a:endParaRPr lang="ko-KR" altLang="en-US"/>
          </a:p>
        </p:txBody>
      </p:sp>
    </p:spTree>
    <p:extLst>
      <p:ext uri="{BB962C8B-B14F-4D97-AF65-F5344CB8AC3E}">
        <p14:creationId xmlns:p14="http://schemas.microsoft.com/office/powerpoint/2010/main" val="287612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effectLst/>
                <a:latin typeface="+mn-lt"/>
                <a:ea typeface="+mn-ea"/>
                <a:cs typeface="+mn-cs"/>
              </a:rPr>
              <a:t>Let's start with KISA's SME support programs.</a:t>
            </a:r>
          </a:p>
          <a:p>
            <a:endParaRPr lang="ko-KR" altLang="en-US" dirty="0"/>
          </a:p>
        </p:txBody>
      </p:sp>
      <p:sp>
        <p:nvSpPr>
          <p:cNvPr id="4" name="슬라이드 번호 개체 틀 3"/>
          <p:cNvSpPr>
            <a:spLocks noGrp="1"/>
          </p:cNvSpPr>
          <p:nvPr>
            <p:ph type="sldNum" sz="quarter" idx="5"/>
          </p:nvPr>
        </p:nvSpPr>
        <p:spPr/>
        <p:txBody>
          <a:bodyPr/>
          <a:lstStyle/>
          <a:p>
            <a:fld id="{BB1D939E-87DA-43ED-B0D8-0FD64E73D7C8}" type="slidenum">
              <a:rPr lang="ko-KR" altLang="en-US" smtClean="0"/>
              <a:t>14</a:t>
            </a:fld>
            <a:endParaRPr lang="ko-KR" altLang="en-US"/>
          </a:p>
        </p:txBody>
      </p:sp>
    </p:spTree>
    <p:extLst>
      <p:ext uri="{BB962C8B-B14F-4D97-AF65-F5344CB8AC3E}">
        <p14:creationId xmlns:p14="http://schemas.microsoft.com/office/powerpoint/2010/main" val="4068342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fontAlgn="base" latinLnBrk="1"/>
            <a:r>
              <a:rPr lang="en-US" altLang="ko-KR" sz="1200" kern="1200" dirty="0">
                <a:solidFill>
                  <a:schemeClr val="tx1"/>
                </a:solidFill>
                <a:effectLst/>
                <a:latin typeface="+mn-lt"/>
                <a:ea typeface="+mn-ea"/>
                <a:cs typeface="+mn-cs"/>
              </a:rPr>
              <a:t>KISIA is a private organization focused on industry promotion and development, operating through member companies' fees. While the fees aren't substantial, they receive various government support. Currently, they're running educational programs to develop talent needed in the information security industry.</a:t>
            </a:r>
          </a:p>
          <a:p>
            <a:pPr fontAlgn="base" latinLnBrk="1"/>
            <a:r>
              <a:rPr lang="en-US" altLang="ko-KR" sz="1200" kern="1200" dirty="0">
                <a:solidFill>
                  <a:schemeClr val="tx1"/>
                </a:solidFill>
                <a:effectLst/>
                <a:latin typeface="+mn-lt"/>
                <a:ea typeface="+mn-ea"/>
                <a:cs typeface="+mn-cs"/>
              </a:rPr>
              <a:t>Additionally, they assist companies in the information security subcontracting sector. Since public procurement requirements in the information security field are complex, KISIA acts on behalf of the government to review and correct any inappropriate procurement requirements.</a:t>
            </a:r>
          </a:p>
          <a:p>
            <a:pPr fontAlgn="base" latinLnBrk="1"/>
            <a:r>
              <a:rPr lang="en-US" altLang="ko-KR" sz="1200" kern="1200" dirty="0">
                <a:solidFill>
                  <a:schemeClr val="tx1"/>
                </a:solidFill>
                <a:effectLst/>
                <a:latin typeface="+mn-lt"/>
                <a:ea typeface="+mn-ea"/>
                <a:cs typeface="+mn-cs"/>
              </a:rPr>
              <a:t>They also provide ransomware solution education and related training for SMEs.</a:t>
            </a:r>
          </a:p>
          <a:p>
            <a:pPr fontAlgn="base" latinLnBrk="1"/>
            <a:r>
              <a:rPr lang="en-US" altLang="ko-KR" sz="1200" kern="1200" dirty="0">
                <a:solidFill>
                  <a:schemeClr val="tx1"/>
                </a:solidFill>
                <a:effectLst/>
                <a:latin typeface="+mn-lt"/>
                <a:ea typeface="+mn-ea"/>
                <a:cs typeface="+mn-cs"/>
              </a:rPr>
              <a:t>KISIA serves as a unified voice for Korean cybersecurity SMEs, representing their interests and concerns to the government.</a:t>
            </a:r>
          </a:p>
          <a:p>
            <a:endParaRPr lang="ko-KR" altLang="en-US" dirty="0"/>
          </a:p>
        </p:txBody>
      </p:sp>
      <p:sp>
        <p:nvSpPr>
          <p:cNvPr id="4" name="슬라이드 번호 개체 틀 3"/>
          <p:cNvSpPr>
            <a:spLocks noGrp="1"/>
          </p:cNvSpPr>
          <p:nvPr>
            <p:ph type="sldNum" sz="quarter" idx="5"/>
          </p:nvPr>
        </p:nvSpPr>
        <p:spPr/>
        <p:txBody>
          <a:bodyPr/>
          <a:lstStyle/>
          <a:p>
            <a:fld id="{BB1D939E-87DA-43ED-B0D8-0FD64E73D7C8}" type="slidenum">
              <a:rPr lang="ko-KR" altLang="en-US" smtClean="0"/>
              <a:t>15</a:t>
            </a:fld>
            <a:endParaRPr lang="ko-KR" altLang="en-US"/>
          </a:p>
        </p:txBody>
      </p:sp>
    </p:spTree>
    <p:extLst>
      <p:ext uri="{BB962C8B-B14F-4D97-AF65-F5344CB8AC3E}">
        <p14:creationId xmlns:p14="http://schemas.microsoft.com/office/powerpoint/2010/main" val="3095192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fontAlgn="base" latinLnBrk="1"/>
            <a:r>
              <a:rPr lang="en-US" altLang="ko-KR" sz="1200" kern="1200" dirty="0">
                <a:solidFill>
                  <a:schemeClr val="tx1"/>
                </a:solidFill>
                <a:effectLst/>
                <a:latin typeface="+mn-lt"/>
                <a:ea typeface="+mn-ea"/>
                <a:cs typeface="+mn-cs"/>
              </a:rPr>
              <a:t>Next is our Local Information Protection Center program. As shown here, we address what we call 'blind spots' in national operations. Like many countries, Korea faces various gaps - generational, economic, gender, and particularly notable disparities between the Seoul/Gyeonggi metropolitan area and other regions. This extends to information security capabilities, with some regions facing geographical and resource limitations.</a:t>
            </a:r>
          </a:p>
          <a:p>
            <a:pPr fontAlgn="base" latinLnBrk="1"/>
            <a:r>
              <a:rPr lang="en-US" altLang="ko-KR" sz="1200" kern="1200" dirty="0">
                <a:solidFill>
                  <a:schemeClr val="tx1"/>
                </a:solidFill>
                <a:effectLst/>
                <a:latin typeface="+mn-lt"/>
                <a:ea typeface="+mn-ea"/>
                <a:cs typeface="+mn-cs"/>
              </a:rPr>
              <a:t>The Local Information Protection Center operates across ten regions, including Gangwon Province, Incheon-Gyeonggi, </a:t>
            </a:r>
            <a:r>
              <a:rPr lang="en-US" altLang="ko-KR" sz="1200" kern="1200" dirty="0" err="1">
                <a:solidFill>
                  <a:schemeClr val="tx1"/>
                </a:solidFill>
                <a:effectLst/>
                <a:latin typeface="+mn-lt"/>
                <a:ea typeface="+mn-ea"/>
                <a:cs typeface="+mn-cs"/>
              </a:rPr>
              <a:t>Chungnam</a:t>
            </a:r>
            <a:r>
              <a:rPr lang="en-US" altLang="ko-KR" sz="1200" kern="1200" dirty="0">
                <a:solidFill>
                  <a:schemeClr val="tx1"/>
                </a:solidFill>
                <a:effectLst/>
                <a:latin typeface="+mn-lt"/>
                <a:ea typeface="+mn-ea"/>
                <a:cs typeface="+mn-cs"/>
              </a:rPr>
              <a:t>, Central region, </a:t>
            </a:r>
            <a:r>
              <a:rPr lang="en-US" altLang="ko-KR" sz="1200" kern="1200" dirty="0" err="1">
                <a:solidFill>
                  <a:schemeClr val="tx1"/>
                </a:solidFill>
                <a:effectLst/>
                <a:latin typeface="+mn-lt"/>
                <a:ea typeface="+mn-ea"/>
                <a:cs typeface="+mn-cs"/>
              </a:rPr>
              <a:t>Gyeongbuk</a:t>
            </a:r>
            <a:r>
              <a:rPr lang="en-US" altLang="ko-KR" sz="1200" kern="1200" dirty="0">
                <a:solidFill>
                  <a:schemeClr val="tx1"/>
                </a:solidFill>
                <a:effectLst/>
                <a:latin typeface="+mn-lt"/>
                <a:ea typeface="+mn-ea"/>
                <a:cs typeface="+mn-cs"/>
              </a:rPr>
              <a:t>, Daegu, Ulsan Southeast, and </a:t>
            </a:r>
            <a:r>
              <a:rPr lang="en-US" altLang="ko-KR" sz="1200" kern="1200" dirty="0" err="1">
                <a:solidFill>
                  <a:schemeClr val="tx1"/>
                </a:solidFill>
                <a:effectLst/>
                <a:latin typeface="+mn-lt"/>
                <a:ea typeface="+mn-ea"/>
                <a:cs typeface="+mn-cs"/>
              </a:rPr>
              <a:t>Honam</a:t>
            </a:r>
            <a:r>
              <a:rPr lang="en-US" altLang="ko-KR" sz="1200" kern="1200" dirty="0">
                <a:solidFill>
                  <a:schemeClr val="tx1"/>
                </a:solidFill>
                <a:effectLst/>
                <a:latin typeface="+mn-lt"/>
                <a:ea typeface="+mn-ea"/>
                <a:cs typeface="+mn-cs"/>
              </a:rPr>
              <a:t>.</a:t>
            </a:r>
          </a:p>
          <a:p>
            <a:pPr fontAlgn="base" latinLnBrk="1"/>
            <a:r>
              <a:rPr lang="en-US" altLang="ko-KR" sz="1200" kern="1200" dirty="0">
                <a:solidFill>
                  <a:schemeClr val="tx1"/>
                </a:solidFill>
                <a:effectLst/>
                <a:latin typeface="+mn-lt"/>
                <a:ea typeface="+mn-ea"/>
                <a:cs typeface="+mn-cs"/>
              </a:rPr>
              <a:t>These centers operate core programs that include training for regional information security personnel to enhance capabilities. Importantly, they provide on-site incident response support for security breaches and implement the security consulting and solution provision programs mentioned earlier.</a:t>
            </a:r>
          </a:p>
          <a:p>
            <a:pPr fontAlgn="base" latinLnBrk="1"/>
            <a:r>
              <a:rPr lang="en-US" altLang="ko-KR" sz="1200" kern="1200" dirty="0">
                <a:solidFill>
                  <a:schemeClr val="tx1"/>
                </a:solidFill>
                <a:effectLst/>
                <a:latin typeface="+mn-lt"/>
                <a:ea typeface="+mn-ea"/>
                <a:cs typeface="+mn-cs"/>
              </a:rPr>
              <a:t>In terms of resource allocation, the Local Information Protection Centers address this by stationing KISA personnel in each region. These staff members utilize government funding to provide three types of services to regional businesses.</a:t>
            </a:r>
          </a:p>
          <a:p>
            <a:endParaRPr lang="ko-KR" altLang="en-US" dirty="0"/>
          </a:p>
        </p:txBody>
      </p:sp>
      <p:sp>
        <p:nvSpPr>
          <p:cNvPr id="4" name="슬라이드 번호 개체 틀 3"/>
          <p:cNvSpPr>
            <a:spLocks noGrp="1"/>
          </p:cNvSpPr>
          <p:nvPr>
            <p:ph type="sldNum" sz="quarter" idx="5"/>
          </p:nvPr>
        </p:nvSpPr>
        <p:spPr/>
        <p:txBody>
          <a:bodyPr/>
          <a:lstStyle/>
          <a:p>
            <a:fld id="{BB1D939E-87DA-43ED-B0D8-0FD64E73D7C8}" type="slidenum">
              <a:rPr lang="ko-KR" altLang="en-US" smtClean="0"/>
              <a:t>16</a:t>
            </a:fld>
            <a:endParaRPr lang="ko-KR" altLang="en-US"/>
          </a:p>
        </p:txBody>
      </p:sp>
    </p:spTree>
    <p:extLst>
      <p:ext uri="{BB962C8B-B14F-4D97-AF65-F5344CB8AC3E}">
        <p14:creationId xmlns:p14="http://schemas.microsoft.com/office/powerpoint/2010/main" val="3556901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fontAlgn="base" latinLnBrk="1"/>
            <a:r>
              <a:rPr lang="en-US" altLang="ko-KR" sz="1200" kern="1200" dirty="0">
                <a:solidFill>
                  <a:schemeClr val="tx1"/>
                </a:solidFill>
                <a:effectLst/>
                <a:latin typeface="+mn-lt"/>
                <a:ea typeface="+mn-ea"/>
                <a:cs typeface="+mn-cs"/>
              </a:rPr>
              <a:t>Next is our Local Information Protection Center program. As shown here, we address what we call 'blind spots' in national operations. Like many countries, Korea faces various gaps - generational, economic, gender, and particularly notable disparities between the Seoul/Gyeonggi metropolitan area and other regions. This extends to information security capabilities, with some regions facing geographical and resource limitations.</a:t>
            </a:r>
          </a:p>
          <a:p>
            <a:pPr fontAlgn="base" latinLnBrk="1"/>
            <a:r>
              <a:rPr lang="en-US" altLang="ko-KR" sz="1200" kern="1200" dirty="0">
                <a:solidFill>
                  <a:schemeClr val="tx1"/>
                </a:solidFill>
                <a:effectLst/>
                <a:latin typeface="+mn-lt"/>
                <a:ea typeface="+mn-ea"/>
                <a:cs typeface="+mn-cs"/>
              </a:rPr>
              <a:t>The Local Information Protection Center operates across ten regions, including Gangwon Province, Incheon-Gyeonggi, </a:t>
            </a:r>
            <a:r>
              <a:rPr lang="en-US" altLang="ko-KR" sz="1200" kern="1200" dirty="0" err="1">
                <a:solidFill>
                  <a:schemeClr val="tx1"/>
                </a:solidFill>
                <a:effectLst/>
                <a:latin typeface="+mn-lt"/>
                <a:ea typeface="+mn-ea"/>
                <a:cs typeface="+mn-cs"/>
              </a:rPr>
              <a:t>Chungnam</a:t>
            </a:r>
            <a:r>
              <a:rPr lang="en-US" altLang="ko-KR" sz="1200" kern="1200" dirty="0">
                <a:solidFill>
                  <a:schemeClr val="tx1"/>
                </a:solidFill>
                <a:effectLst/>
                <a:latin typeface="+mn-lt"/>
                <a:ea typeface="+mn-ea"/>
                <a:cs typeface="+mn-cs"/>
              </a:rPr>
              <a:t>, Central region, </a:t>
            </a:r>
            <a:r>
              <a:rPr lang="en-US" altLang="ko-KR" sz="1200" kern="1200" dirty="0" err="1">
                <a:solidFill>
                  <a:schemeClr val="tx1"/>
                </a:solidFill>
                <a:effectLst/>
                <a:latin typeface="+mn-lt"/>
                <a:ea typeface="+mn-ea"/>
                <a:cs typeface="+mn-cs"/>
              </a:rPr>
              <a:t>Gyeongbuk</a:t>
            </a:r>
            <a:r>
              <a:rPr lang="en-US" altLang="ko-KR" sz="1200" kern="1200" dirty="0">
                <a:solidFill>
                  <a:schemeClr val="tx1"/>
                </a:solidFill>
                <a:effectLst/>
                <a:latin typeface="+mn-lt"/>
                <a:ea typeface="+mn-ea"/>
                <a:cs typeface="+mn-cs"/>
              </a:rPr>
              <a:t>, Daegu, Ulsan Southeast, and </a:t>
            </a:r>
            <a:r>
              <a:rPr lang="en-US" altLang="ko-KR" sz="1200" kern="1200" dirty="0" err="1">
                <a:solidFill>
                  <a:schemeClr val="tx1"/>
                </a:solidFill>
                <a:effectLst/>
                <a:latin typeface="+mn-lt"/>
                <a:ea typeface="+mn-ea"/>
                <a:cs typeface="+mn-cs"/>
              </a:rPr>
              <a:t>Honam</a:t>
            </a:r>
            <a:r>
              <a:rPr lang="en-US" altLang="ko-KR" sz="1200" kern="1200" dirty="0">
                <a:solidFill>
                  <a:schemeClr val="tx1"/>
                </a:solidFill>
                <a:effectLst/>
                <a:latin typeface="+mn-lt"/>
                <a:ea typeface="+mn-ea"/>
                <a:cs typeface="+mn-cs"/>
              </a:rPr>
              <a:t>.</a:t>
            </a:r>
          </a:p>
          <a:p>
            <a:pPr fontAlgn="base" latinLnBrk="1"/>
            <a:r>
              <a:rPr lang="en-US" altLang="ko-KR" sz="1200" kern="1200" dirty="0">
                <a:solidFill>
                  <a:schemeClr val="tx1"/>
                </a:solidFill>
                <a:effectLst/>
                <a:latin typeface="+mn-lt"/>
                <a:ea typeface="+mn-ea"/>
                <a:cs typeface="+mn-cs"/>
              </a:rPr>
              <a:t>These centers operate core programs that include training for regional information security personnel to enhance capabilities. Importantly, they provide on-site incident response support for security breaches and implement the security consulting and solution provision programs mentioned earlier.</a:t>
            </a:r>
          </a:p>
          <a:p>
            <a:pPr fontAlgn="base" latinLnBrk="1"/>
            <a:r>
              <a:rPr lang="en-US" altLang="ko-KR" sz="1200" kern="1200" dirty="0">
                <a:solidFill>
                  <a:schemeClr val="tx1"/>
                </a:solidFill>
                <a:effectLst/>
                <a:latin typeface="+mn-lt"/>
                <a:ea typeface="+mn-ea"/>
                <a:cs typeface="+mn-cs"/>
              </a:rPr>
              <a:t>In terms of resource allocation, the Local Information Protection Centers address this by stationing KISA personnel in each region. These staff members utilize government funding to provide three types of services to regional businesses.</a:t>
            </a:r>
          </a:p>
          <a:p>
            <a:endParaRPr lang="ko-KR" altLang="en-US" dirty="0"/>
          </a:p>
        </p:txBody>
      </p:sp>
      <p:sp>
        <p:nvSpPr>
          <p:cNvPr id="4" name="슬라이드 번호 개체 틀 3"/>
          <p:cNvSpPr>
            <a:spLocks noGrp="1"/>
          </p:cNvSpPr>
          <p:nvPr>
            <p:ph type="sldNum" sz="quarter" idx="5"/>
          </p:nvPr>
        </p:nvSpPr>
        <p:spPr/>
        <p:txBody>
          <a:bodyPr/>
          <a:lstStyle/>
          <a:p>
            <a:fld id="{BB1D939E-87DA-43ED-B0D8-0FD64E73D7C8}" type="slidenum">
              <a:rPr lang="ko-KR" altLang="en-US" smtClean="0"/>
              <a:t>17</a:t>
            </a:fld>
            <a:endParaRPr lang="ko-KR" altLang="en-US"/>
          </a:p>
        </p:txBody>
      </p:sp>
    </p:spTree>
    <p:extLst>
      <p:ext uri="{BB962C8B-B14F-4D97-AF65-F5344CB8AC3E}">
        <p14:creationId xmlns:p14="http://schemas.microsoft.com/office/powerpoint/2010/main" val="2120090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fontAlgn="base" latinLnBrk="1"/>
            <a:r>
              <a:rPr lang="en-US" altLang="ko-KR" sz="1200" kern="1200" dirty="0">
                <a:solidFill>
                  <a:schemeClr val="tx1"/>
                </a:solidFill>
                <a:effectLst/>
                <a:latin typeface="+mn-lt"/>
                <a:ea typeface="+mn-ea"/>
                <a:cs typeface="+mn-cs"/>
              </a:rPr>
              <a:t>Next is our Local Information Protection Center program. As shown here, we address what we call 'blind spots' in national operations. Like many countries, Korea faces various gaps - generational, economic, gender, and particularly notable disparities between the Seoul/Gyeonggi metropolitan area and other regions. This extends to information security capabilities, with some regions facing geographical and resource limitations.</a:t>
            </a:r>
          </a:p>
          <a:p>
            <a:pPr fontAlgn="base" latinLnBrk="1"/>
            <a:r>
              <a:rPr lang="en-US" altLang="ko-KR" sz="1200" kern="1200" dirty="0">
                <a:solidFill>
                  <a:schemeClr val="tx1"/>
                </a:solidFill>
                <a:effectLst/>
                <a:latin typeface="+mn-lt"/>
                <a:ea typeface="+mn-ea"/>
                <a:cs typeface="+mn-cs"/>
              </a:rPr>
              <a:t>The Local Information Protection Center operates across ten regions, including Gangwon Province, Incheon-Gyeonggi, </a:t>
            </a:r>
            <a:r>
              <a:rPr lang="en-US" altLang="ko-KR" sz="1200" kern="1200" dirty="0" err="1">
                <a:solidFill>
                  <a:schemeClr val="tx1"/>
                </a:solidFill>
                <a:effectLst/>
                <a:latin typeface="+mn-lt"/>
                <a:ea typeface="+mn-ea"/>
                <a:cs typeface="+mn-cs"/>
              </a:rPr>
              <a:t>Chungnam</a:t>
            </a:r>
            <a:r>
              <a:rPr lang="en-US" altLang="ko-KR" sz="1200" kern="1200" dirty="0">
                <a:solidFill>
                  <a:schemeClr val="tx1"/>
                </a:solidFill>
                <a:effectLst/>
                <a:latin typeface="+mn-lt"/>
                <a:ea typeface="+mn-ea"/>
                <a:cs typeface="+mn-cs"/>
              </a:rPr>
              <a:t>, Central region, </a:t>
            </a:r>
            <a:r>
              <a:rPr lang="en-US" altLang="ko-KR" sz="1200" kern="1200" dirty="0" err="1">
                <a:solidFill>
                  <a:schemeClr val="tx1"/>
                </a:solidFill>
                <a:effectLst/>
                <a:latin typeface="+mn-lt"/>
                <a:ea typeface="+mn-ea"/>
                <a:cs typeface="+mn-cs"/>
              </a:rPr>
              <a:t>Gyeongbuk</a:t>
            </a:r>
            <a:r>
              <a:rPr lang="en-US" altLang="ko-KR" sz="1200" kern="1200" dirty="0">
                <a:solidFill>
                  <a:schemeClr val="tx1"/>
                </a:solidFill>
                <a:effectLst/>
                <a:latin typeface="+mn-lt"/>
                <a:ea typeface="+mn-ea"/>
                <a:cs typeface="+mn-cs"/>
              </a:rPr>
              <a:t>, Daegu, Ulsan Southeast, and </a:t>
            </a:r>
            <a:r>
              <a:rPr lang="en-US" altLang="ko-KR" sz="1200" kern="1200" dirty="0" err="1">
                <a:solidFill>
                  <a:schemeClr val="tx1"/>
                </a:solidFill>
                <a:effectLst/>
                <a:latin typeface="+mn-lt"/>
                <a:ea typeface="+mn-ea"/>
                <a:cs typeface="+mn-cs"/>
              </a:rPr>
              <a:t>Honam</a:t>
            </a:r>
            <a:r>
              <a:rPr lang="en-US" altLang="ko-KR" sz="1200" kern="1200" dirty="0">
                <a:solidFill>
                  <a:schemeClr val="tx1"/>
                </a:solidFill>
                <a:effectLst/>
                <a:latin typeface="+mn-lt"/>
                <a:ea typeface="+mn-ea"/>
                <a:cs typeface="+mn-cs"/>
              </a:rPr>
              <a:t>.</a:t>
            </a:r>
          </a:p>
          <a:p>
            <a:pPr fontAlgn="base" latinLnBrk="1"/>
            <a:r>
              <a:rPr lang="en-US" altLang="ko-KR" sz="1200" kern="1200" dirty="0">
                <a:solidFill>
                  <a:schemeClr val="tx1"/>
                </a:solidFill>
                <a:effectLst/>
                <a:latin typeface="+mn-lt"/>
                <a:ea typeface="+mn-ea"/>
                <a:cs typeface="+mn-cs"/>
              </a:rPr>
              <a:t>These centers operate core programs that include training for regional information security personnel to enhance capabilities. Importantly, they provide on-site incident response support for security breaches and implement the security consulting and solution provision programs mentioned earlier.</a:t>
            </a:r>
          </a:p>
          <a:p>
            <a:pPr fontAlgn="base" latinLnBrk="1"/>
            <a:r>
              <a:rPr lang="en-US" altLang="ko-KR" sz="1200" kern="1200" dirty="0">
                <a:solidFill>
                  <a:schemeClr val="tx1"/>
                </a:solidFill>
                <a:effectLst/>
                <a:latin typeface="+mn-lt"/>
                <a:ea typeface="+mn-ea"/>
                <a:cs typeface="+mn-cs"/>
              </a:rPr>
              <a:t>In terms of resource allocation, the Local Information Protection Centers address this by stationing KISA personnel in each region. These staff members utilize government funding to provide three types of services to regional businesses.</a:t>
            </a:r>
          </a:p>
          <a:p>
            <a:endParaRPr lang="ko-KR" altLang="en-US" dirty="0"/>
          </a:p>
        </p:txBody>
      </p:sp>
      <p:sp>
        <p:nvSpPr>
          <p:cNvPr id="4" name="슬라이드 번호 개체 틀 3"/>
          <p:cNvSpPr>
            <a:spLocks noGrp="1"/>
          </p:cNvSpPr>
          <p:nvPr>
            <p:ph type="sldNum" sz="quarter" idx="5"/>
          </p:nvPr>
        </p:nvSpPr>
        <p:spPr/>
        <p:txBody>
          <a:bodyPr/>
          <a:lstStyle/>
          <a:p>
            <a:fld id="{BB1D939E-87DA-43ED-B0D8-0FD64E73D7C8}" type="slidenum">
              <a:rPr lang="ko-KR" altLang="en-US" smtClean="0"/>
              <a:t>18</a:t>
            </a:fld>
            <a:endParaRPr lang="ko-KR" altLang="en-US"/>
          </a:p>
        </p:txBody>
      </p:sp>
    </p:spTree>
    <p:extLst>
      <p:ext uri="{BB962C8B-B14F-4D97-AF65-F5344CB8AC3E}">
        <p14:creationId xmlns:p14="http://schemas.microsoft.com/office/powerpoint/2010/main" val="1340239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fontAlgn="base" latinLnBrk="1"/>
            <a:r>
              <a:rPr lang="en-US" altLang="ko-KR" sz="1200" kern="1200" dirty="0">
                <a:solidFill>
                  <a:schemeClr val="tx1"/>
                </a:solidFill>
                <a:effectLst/>
                <a:latin typeface="+mn-lt"/>
                <a:ea typeface="+mn-ea"/>
                <a:cs typeface="+mn-cs"/>
              </a:rPr>
              <a:t>Next is our Local Information Protection Center program. As shown here, we address what we call 'blind spots' in national operations. Like many countries, Korea faces various gaps - generational, economic, gender, and particularly notable disparities between the Seoul/Gyeonggi metropolitan area and other regions. This extends to information security capabilities, with some regions facing geographical and resource limitations.</a:t>
            </a:r>
          </a:p>
          <a:p>
            <a:pPr fontAlgn="base" latinLnBrk="1"/>
            <a:r>
              <a:rPr lang="en-US" altLang="ko-KR" sz="1200" kern="1200" dirty="0">
                <a:solidFill>
                  <a:schemeClr val="tx1"/>
                </a:solidFill>
                <a:effectLst/>
                <a:latin typeface="+mn-lt"/>
                <a:ea typeface="+mn-ea"/>
                <a:cs typeface="+mn-cs"/>
              </a:rPr>
              <a:t>The Local Information Protection Center operates across ten regions, including Gangwon Province, Incheon-Gyeonggi, </a:t>
            </a:r>
            <a:r>
              <a:rPr lang="en-US" altLang="ko-KR" sz="1200" kern="1200" dirty="0" err="1">
                <a:solidFill>
                  <a:schemeClr val="tx1"/>
                </a:solidFill>
                <a:effectLst/>
                <a:latin typeface="+mn-lt"/>
                <a:ea typeface="+mn-ea"/>
                <a:cs typeface="+mn-cs"/>
              </a:rPr>
              <a:t>Chungnam</a:t>
            </a:r>
            <a:r>
              <a:rPr lang="en-US" altLang="ko-KR" sz="1200" kern="1200" dirty="0">
                <a:solidFill>
                  <a:schemeClr val="tx1"/>
                </a:solidFill>
                <a:effectLst/>
                <a:latin typeface="+mn-lt"/>
                <a:ea typeface="+mn-ea"/>
                <a:cs typeface="+mn-cs"/>
              </a:rPr>
              <a:t>, Central region, </a:t>
            </a:r>
            <a:r>
              <a:rPr lang="en-US" altLang="ko-KR" sz="1200" kern="1200" dirty="0" err="1">
                <a:solidFill>
                  <a:schemeClr val="tx1"/>
                </a:solidFill>
                <a:effectLst/>
                <a:latin typeface="+mn-lt"/>
                <a:ea typeface="+mn-ea"/>
                <a:cs typeface="+mn-cs"/>
              </a:rPr>
              <a:t>Gyeongbuk</a:t>
            </a:r>
            <a:r>
              <a:rPr lang="en-US" altLang="ko-KR" sz="1200" kern="1200" dirty="0">
                <a:solidFill>
                  <a:schemeClr val="tx1"/>
                </a:solidFill>
                <a:effectLst/>
                <a:latin typeface="+mn-lt"/>
                <a:ea typeface="+mn-ea"/>
                <a:cs typeface="+mn-cs"/>
              </a:rPr>
              <a:t>, Daegu, Ulsan Southeast, and </a:t>
            </a:r>
            <a:r>
              <a:rPr lang="en-US" altLang="ko-KR" sz="1200" kern="1200" dirty="0" err="1">
                <a:solidFill>
                  <a:schemeClr val="tx1"/>
                </a:solidFill>
                <a:effectLst/>
                <a:latin typeface="+mn-lt"/>
                <a:ea typeface="+mn-ea"/>
                <a:cs typeface="+mn-cs"/>
              </a:rPr>
              <a:t>Honam</a:t>
            </a:r>
            <a:r>
              <a:rPr lang="en-US" altLang="ko-KR" sz="1200" kern="1200" dirty="0">
                <a:solidFill>
                  <a:schemeClr val="tx1"/>
                </a:solidFill>
                <a:effectLst/>
                <a:latin typeface="+mn-lt"/>
                <a:ea typeface="+mn-ea"/>
                <a:cs typeface="+mn-cs"/>
              </a:rPr>
              <a:t>.</a:t>
            </a:r>
          </a:p>
          <a:p>
            <a:pPr fontAlgn="base" latinLnBrk="1"/>
            <a:r>
              <a:rPr lang="en-US" altLang="ko-KR" sz="1200" kern="1200" dirty="0">
                <a:solidFill>
                  <a:schemeClr val="tx1"/>
                </a:solidFill>
                <a:effectLst/>
                <a:latin typeface="+mn-lt"/>
                <a:ea typeface="+mn-ea"/>
                <a:cs typeface="+mn-cs"/>
              </a:rPr>
              <a:t>These centers operate core programs that include training for regional information security personnel to enhance capabilities. Importantly, they provide on-site incident response support for security breaches and implement the security consulting and solution provision programs mentioned earlier.</a:t>
            </a:r>
          </a:p>
          <a:p>
            <a:pPr fontAlgn="base" latinLnBrk="1"/>
            <a:r>
              <a:rPr lang="en-US" altLang="ko-KR" sz="1200" kern="1200" dirty="0">
                <a:solidFill>
                  <a:schemeClr val="tx1"/>
                </a:solidFill>
                <a:effectLst/>
                <a:latin typeface="+mn-lt"/>
                <a:ea typeface="+mn-ea"/>
                <a:cs typeface="+mn-cs"/>
              </a:rPr>
              <a:t>In terms of resource allocation, the Local Information Protection Centers address this by stationing KISA personnel in each region. These staff members utilize government funding to provide three types of services to regional businesses.</a:t>
            </a:r>
          </a:p>
          <a:p>
            <a:endParaRPr lang="ko-KR" altLang="en-US" dirty="0"/>
          </a:p>
        </p:txBody>
      </p:sp>
      <p:sp>
        <p:nvSpPr>
          <p:cNvPr id="4" name="슬라이드 번호 개체 틀 3"/>
          <p:cNvSpPr>
            <a:spLocks noGrp="1"/>
          </p:cNvSpPr>
          <p:nvPr>
            <p:ph type="sldNum" sz="quarter" idx="5"/>
          </p:nvPr>
        </p:nvSpPr>
        <p:spPr/>
        <p:txBody>
          <a:bodyPr/>
          <a:lstStyle/>
          <a:p>
            <a:fld id="{BB1D939E-87DA-43ED-B0D8-0FD64E73D7C8}" type="slidenum">
              <a:rPr lang="ko-KR" altLang="en-US" smtClean="0"/>
              <a:t>19</a:t>
            </a:fld>
            <a:endParaRPr lang="ko-KR" altLang="en-US"/>
          </a:p>
        </p:txBody>
      </p:sp>
    </p:spTree>
    <p:extLst>
      <p:ext uri="{BB962C8B-B14F-4D97-AF65-F5344CB8AC3E}">
        <p14:creationId xmlns:p14="http://schemas.microsoft.com/office/powerpoint/2010/main" val="2850396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effectLst/>
                <a:latin typeface="+mn-lt"/>
                <a:ea typeface="+mn-ea"/>
                <a:cs typeface="+mn-cs"/>
              </a:rPr>
              <a:t>These three topics I've presented today were carefully selected based on our previous discussions. I hope this has been helpful, and I'm happy to provide additional information or data as needed.</a:t>
            </a:r>
          </a:p>
          <a:p>
            <a:endParaRPr lang="ko-KR" altLang="en-US" dirty="0"/>
          </a:p>
        </p:txBody>
      </p:sp>
      <p:sp>
        <p:nvSpPr>
          <p:cNvPr id="4" name="슬라이드 번호 개체 틀 3"/>
          <p:cNvSpPr>
            <a:spLocks noGrp="1"/>
          </p:cNvSpPr>
          <p:nvPr>
            <p:ph type="sldNum" sz="quarter" idx="5"/>
          </p:nvPr>
        </p:nvSpPr>
        <p:spPr/>
        <p:txBody>
          <a:bodyPr/>
          <a:lstStyle/>
          <a:p>
            <a:fld id="{BB1D939E-87DA-43ED-B0D8-0FD64E73D7C8}" type="slidenum">
              <a:rPr lang="ko-KR" altLang="en-US" smtClean="0"/>
              <a:t>21</a:t>
            </a:fld>
            <a:endParaRPr lang="ko-KR" altLang="en-US"/>
          </a:p>
        </p:txBody>
      </p:sp>
    </p:spTree>
    <p:extLst>
      <p:ext uri="{BB962C8B-B14F-4D97-AF65-F5344CB8AC3E}">
        <p14:creationId xmlns:p14="http://schemas.microsoft.com/office/powerpoint/2010/main" val="2221455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2A49D-C8F6-58D5-61CD-994A415B7238}"/>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4E374F69-487F-49BA-A14B-5F14B6B7BD27}"/>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1348E66F-42FF-19B2-0F3D-80743C225D15}"/>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effectLst/>
                <a:latin typeface="+mn-lt"/>
                <a:ea typeface="+mn-ea"/>
                <a:cs typeface="+mn-cs"/>
              </a:rPr>
              <a:t>Thank you for your attention.</a:t>
            </a:r>
          </a:p>
          <a:p>
            <a:endParaRPr lang="ko-KR" altLang="en-US" dirty="0"/>
          </a:p>
        </p:txBody>
      </p:sp>
      <p:sp>
        <p:nvSpPr>
          <p:cNvPr id="4" name="슬라이드 번호 개체 틀 3">
            <a:extLst>
              <a:ext uri="{FF2B5EF4-FFF2-40B4-BE49-F238E27FC236}">
                <a16:creationId xmlns:a16="http://schemas.microsoft.com/office/drawing/2014/main" id="{87B2835A-7169-6CCA-D01B-89032B3E6115}"/>
              </a:ext>
            </a:extLst>
          </p:cNvPr>
          <p:cNvSpPr>
            <a:spLocks noGrp="1"/>
          </p:cNvSpPr>
          <p:nvPr>
            <p:ph type="sldNum" sz="quarter" idx="5"/>
          </p:nvPr>
        </p:nvSpPr>
        <p:spPr/>
        <p:txBody>
          <a:bodyPr/>
          <a:lstStyle/>
          <a:p>
            <a:fld id="{5299A5E6-E19A-47DC-BFF0-9F534DD9E529}" type="slidenum">
              <a:rPr lang="ko-KR" altLang="en-US" smtClean="0"/>
              <a:t>22</a:t>
            </a:fld>
            <a:endParaRPr lang="ko-KR" altLang="en-US"/>
          </a:p>
        </p:txBody>
      </p:sp>
    </p:spTree>
    <p:extLst>
      <p:ext uri="{BB962C8B-B14F-4D97-AF65-F5344CB8AC3E}">
        <p14:creationId xmlns:p14="http://schemas.microsoft.com/office/powerpoint/2010/main" val="2334891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fontAlgn="base" latinLnBrk="1"/>
            <a:endParaRPr lang="en-US" altLang="ko-KR" sz="1200" kern="1200" dirty="0">
              <a:solidFill>
                <a:schemeClr val="tx1"/>
              </a:solidFill>
              <a:effectLst/>
              <a:latin typeface="+mn-lt"/>
              <a:ea typeface="+mn-ea"/>
              <a:cs typeface="+mn-cs"/>
            </a:endParaRPr>
          </a:p>
          <a:p>
            <a:pPr fontAlgn="base" latinLnBrk="1"/>
            <a:r>
              <a:rPr lang="en-US" altLang="ko-KR" sz="1200" kern="1200" dirty="0">
                <a:solidFill>
                  <a:schemeClr val="tx1"/>
                </a:solidFill>
                <a:effectLst/>
                <a:latin typeface="+mn-lt"/>
                <a:ea typeface="+mn-ea"/>
                <a:cs typeface="+mn-cs"/>
              </a:rPr>
              <a:t>For today's presentation, I'll cover three main topics. First, I'll present KISA's programs. As our national agency responsible for private sector cybersecurity, KISA plays a crucial role in supporting SMEs' security initiatives.</a:t>
            </a:r>
          </a:p>
          <a:p>
            <a:pPr fontAlgn="base" latinLnBrk="1"/>
            <a:r>
              <a:rPr lang="en-US" altLang="ko-KR" sz="1200" kern="1200" dirty="0">
                <a:solidFill>
                  <a:schemeClr val="tx1"/>
                </a:solidFill>
                <a:effectLst/>
                <a:latin typeface="+mn-lt"/>
                <a:ea typeface="+mn-ea"/>
                <a:cs typeface="+mn-cs"/>
              </a:rPr>
              <a:t>Second, I'll introduce KISIA, a private organization for the information security industry, and present an overview of Korean cybersecurity SMEs through statistical data. This data will help us understand the current landscape and significance of SMEs in Korea's cybersecurity sector.</a:t>
            </a:r>
          </a:p>
          <a:p>
            <a:pPr fontAlgn="base" latinLnBrk="1"/>
            <a:r>
              <a:rPr lang="en-US" altLang="ko-KR" sz="1200" kern="1200" dirty="0">
                <a:solidFill>
                  <a:schemeClr val="tx1"/>
                </a:solidFill>
                <a:effectLst/>
                <a:latin typeface="+mn-lt"/>
                <a:ea typeface="+mn-ea"/>
                <a:cs typeface="+mn-cs"/>
              </a:rPr>
              <a:t>Finally, I'll explain how the Ministry of SMEs and Startups operates systems to protect technology from SMEs.</a:t>
            </a:r>
          </a:p>
          <a:p>
            <a:endParaRPr lang="ko-KR" altLang="en-US" dirty="0"/>
          </a:p>
        </p:txBody>
      </p:sp>
      <p:sp>
        <p:nvSpPr>
          <p:cNvPr id="4" name="슬라이드 번호 개체 틀 3"/>
          <p:cNvSpPr>
            <a:spLocks noGrp="1"/>
          </p:cNvSpPr>
          <p:nvPr>
            <p:ph type="sldNum" sz="quarter" idx="5"/>
          </p:nvPr>
        </p:nvSpPr>
        <p:spPr/>
        <p:txBody>
          <a:bodyPr/>
          <a:lstStyle/>
          <a:p>
            <a:fld id="{BB1D939E-87DA-43ED-B0D8-0FD64E73D7C8}" type="slidenum">
              <a:rPr lang="ko-KR" altLang="en-US" smtClean="0"/>
              <a:t>2</a:t>
            </a:fld>
            <a:endParaRPr lang="ko-KR" altLang="en-US"/>
          </a:p>
        </p:txBody>
      </p:sp>
    </p:spTree>
    <p:extLst>
      <p:ext uri="{BB962C8B-B14F-4D97-AF65-F5344CB8AC3E}">
        <p14:creationId xmlns:p14="http://schemas.microsoft.com/office/powerpoint/2010/main" val="2127333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effectLst/>
                <a:latin typeface="+mn-lt"/>
                <a:ea typeface="+mn-ea"/>
                <a:cs typeface="+mn-cs"/>
              </a:rPr>
              <a:t>Let's start with KISA's SME support programs.</a:t>
            </a:r>
          </a:p>
          <a:p>
            <a:endParaRPr lang="ko-KR" altLang="en-US" dirty="0"/>
          </a:p>
        </p:txBody>
      </p:sp>
      <p:sp>
        <p:nvSpPr>
          <p:cNvPr id="4" name="슬라이드 번호 개체 틀 3"/>
          <p:cNvSpPr>
            <a:spLocks noGrp="1"/>
          </p:cNvSpPr>
          <p:nvPr>
            <p:ph type="sldNum" sz="quarter" idx="5"/>
          </p:nvPr>
        </p:nvSpPr>
        <p:spPr/>
        <p:txBody>
          <a:bodyPr/>
          <a:lstStyle/>
          <a:p>
            <a:fld id="{BB1D939E-87DA-43ED-B0D8-0FD64E73D7C8}" type="slidenum">
              <a:rPr lang="ko-KR" altLang="en-US" smtClean="0"/>
              <a:t>3</a:t>
            </a:fld>
            <a:endParaRPr lang="ko-KR" altLang="en-US"/>
          </a:p>
        </p:txBody>
      </p:sp>
    </p:spTree>
    <p:extLst>
      <p:ext uri="{BB962C8B-B14F-4D97-AF65-F5344CB8AC3E}">
        <p14:creationId xmlns:p14="http://schemas.microsoft.com/office/powerpoint/2010/main" val="3160682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fontAlgn="base" latinLnBrk="1"/>
            <a:r>
              <a:rPr lang="en-US" altLang="ko-KR" sz="1200" kern="1200" dirty="0">
                <a:solidFill>
                  <a:schemeClr val="tx1"/>
                </a:solidFill>
                <a:effectLst/>
                <a:latin typeface="+mn-lt"/>
                <a:ea typeface="+mn-ea"/>
                <a:cs typeface="+mn-cs"/>
              </a:rPr>
              <a:t>The first program is Information Protection Consulting and Security Solution Support.</a:t>
            </a:r>
          </a:p>
          <a:p>
            <a:pPr fontAlgn="base" latinLnBrk="1"/>
            <a:r>
              <a:rPr lang="en-US" altLang="ko-KR" sz="1200" kern="1200" dirty="0">
                <a:solidFill>
                  <a:schemeClr val="tx1"/>
                </a:solidFill>
                <a:effectLst/>
                <a:latin typeface="+mn-lt"/>
                <a:ea typeface="+mn-ea"/>
                <a:cs typeface="+mn-cs"/>
              </a:rPr>
              <a:t>Since SMEs typically lack fundamental knowledge about information security, the government connects them with consulting firms to build this essential knowledge base. Beyond consulting, they also recommend and support implementing specific security solutions these companies need.</a:t>
            </a:r>
          </a:p>
          <a:p>
            <a:pPr fontAlgn="base" latinLnBrk="1"/>
            <a:r>
              <a:rPr lang="en-US" altLang="ko-KR" sz="1200" kern="1200" dirty="0">
                <a:solidFill>
                  <a:schemeClr val="tx1"/>
                </a:solidFill>
                <a:effectLst/>
                <a:latin typeface="+mn-lt"/>
                <a:ea typeface="+mn-ea"/>
                <a:cs typeface="+mn-cs"/>
              </a:rPr>
              <a:t>The process begins with application screening, followed by consulting, with current emphasis on ransomware concerns. Based on identified threats and vulnerabilities during consultation, appropriate security solutions are proposed. As with all government programs, we conduct performance reviews and satisfaction surveys to evaluate effectiveness.</a:t>
            </a:r>
          </a:p>
          <a:p>
            <a:endParaRPr lang="ko-KR" altLang="en-US" dirty="0"/>
          </a:p>
        </p:txBody>
      </p:sp>
      <p:sp>
        <p:nvSpPr>
          <p:cNvPr id="4" name="슬라이드 번호 개체 틀 3"/>
          <p:cNvSpPr>
            <a:spLocks noGrp="1"/>
          </p:cNvSpPr>
          <p:nvPr>
            <p:ph type="sldNum" sz="quarter" idx="5"/>
          </p:nvPr>
        </p:nvSpPr>
        <p:spPr/>
        <p:txBody>
          <a:bodyPr/>
          <a:lstStyle/>
          <a:p>
            <a:fld id="{BB1D939E-87DA-43ED-B0D8-0FD64E73D7C8}" type="slidenum">
              <a:rPr lang="ko-KR" altLang="en-US" smtClean="0"/>
              <a:t>6</a:t>
            </a:fld>
            <a:endParaRPr lang="ko-KR" altLang="en-US"/>
          </a:p>
        </p:txBody>
      </p:sp>
    </p:spTree>
    <p:extLst>
      <p:ext uri="{BB962C8B-B14F-4D97-AF65-F5344CB8AC3E}">
        <p14:creationId xmlns:p14="http://schemas.microsoft.com/office/powerpoint/2010/main" val="207613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fontAlgn="base" latinLnBrk="1"/>
            <a:r>
              <a:rPr lang="en-US" altLang="ko-KR" sz="1200" kern="1200" dirty="0">
                <a:solidFill>
                  <a:schemeClr val="tx1"/>
                </a:solidFill>
                <a:effectLst/>
                <a:latin typeface="+mn-lt"/>
                <a:ea typeface="+mn-ea"/>
                <a:cs typeface="+mn-cs"/>
              </a:rPr>
              <a:t>A key aspect of solution delivery is the transition to cloud-based Security as a Service. For SMEs, managing on-premise solutions can be challenging. Since this program requires annual support, it operates on a one-year subscription model for specific Security as a Service.</a:t>
            </a:r>
          </a:p>
          <a:p>
            <a:pPr fontAlgn="base" latinLnBrk="1"/>
            <a:r>
              <a:rPr lang="en-US" altLang="ko-KR" sz="1200" kern="1200" dirty="0">
                <a:solidFill>
                  <a:schemeClr val="tx1"/>
                </a:solidFill>
                <a:effectLst/>
                <a:latin typeface="+mn-lt"/>
                <a:ea typeface="+mn-ea"/>
                <a:cs typeface="+mn-cs"/>
              </a:rPr>
              <a:t>This approach helps SMEs become more familiar with security solutions and recognize their value. The goal is for them to view security solutions as essential as standard business software like Microsoft Office, encouraging future security investments.</a:t>
            </a:r>
          </a:p>
          <a:p>
            <a:endParaRPr lang="ko-KR" altLang="en-US" dirty="0"/>
          </a:p>
        </p:txBody>
      </p:sp>
      <p:sp>
        <p:nvSpPr>
          <p:cNvPr id="4" name="슬라이드 번호 개체 틀 3"/>
          <p:cNvSpPr>
            <a:spLocks noGrp="1"/>
          </p:cNvSpPr>
          <p:nvPr>
            <p:ph type="sldNum" sz="quarter" idx="5"/>
          </p:nvPr>
        </p:nvSpPr>
        <p:spPr/>
        <p:txBody>
          <a:bodyPr/>
          <a:lstStyle/>
          <a:p>
            <a:fld id="{BB1D939E-87DA-43ED-B0D8-0FD64E73D7C8}" type="slidenum">
              <a:rPr lang="ko-KR" altLang="en-US" smtClean="0"/>
              <a:t>7</a:t>
            </a:fld>
            <a:endParaRPr lang="ko-KR" altLang="en-US"/>
          </a:p>
        </p:txBody>
      </p:sp>
    </p:spTree>
    <p:extLst>
      <p:ext uri="{BB962C8B-B14F-4D97-AF65-F5344CB8AC3E}">
        <p14:creationId xmlns:p14="http://schemas.microsoft.com/office/powerpoint/2010/main" val="1864021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BB1D939E-87DA-43ED-B0D8-0FD64E73D7C8}" type="slidenum">
              <a:rPr lang="ko-KR" altLang="en-US" smtClean="0"/>
              <a:t>8</a:t>
            </a:fld>
            <a:endParaRPr lang="ko-KR" altLang="en-US"/>
          </a:p>
        </p:txBody>
      </p:sp>
    </p:spTree>
    <p:extLst>
      <p:ext uri="{BB962C8B-B14F-4D97-AF65-F5344CB8AC3E}">
        <p14:creationId xmlns:p14="http://schemas.microsoft.com/office/powerpoint/2010/main" val="674680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"Finally, I want to acknowledge that the strategic directions I've presented today represent ideal goals that may face significant practical implementation challenges in reality.</a:t>
            </a:r>
          </a:p>
          <a:p>
            <a:r>
              <a:rPr lang="en-US" altLang="ko-KR" dirty="0"/>
              <a:t>Rather than viewing these as perfect solutions, I hope you'll consider them as strategic guidelines for long-term bilateral learning and gradual improvement between Korea and Poland.</a:t>
            </a:r>
          </a:p>
          <a:p>
            <a:r>
              <a:rPr lang="en-US" altLang="ko-KR" dirty="0"/>
              <a:t>While there's certainly a gap between policy aspirations and operational realities, I believe that by presenting these directions, we can explore cooperation approaches that will benefit both countries in our shared journey toward better SME cybersecurity support."</a:t>
            </a:r>
          </a:p>
          <a:p>
            <a:endParaRPr lang="en-US" altLang="ko-KR" dirty="0"/>
          </a:p>
          <a:p>
            <a:endParaRPr lang="en-US" altLang="ko-KR" dirty="0"/>
          </a:p>
          <a:p>
            <a:r>
              <a:rPr lang="en-US" altLang="ko-KR" dirty="0"/>
              <a:t>"</a:t>
            </a:r>
            <a:r>
              <a:rPr lang="ko-KR" altLang="en-US" dirty="0"/>
              <a:t>마지막으로 말씀드리고 싶은 것은</a:t>
            </a:r>
            <a:r>
              <a:rPr lang="en-US" altLang="ko-KR" dirty="0"/>
              <a:t>, </a:t>
            </a:r>
            <a:r>
              <a:rPr lang="ko-KR" altLang="en-US" dirty="0"/>
              <a:t>오늘 제시한 이러한 전략적 방향들이 매우 이상적인 목표라는 점입니다</a:t>
            </a:r>
            <a:r>
              <a:rPr lang="en-US" altLang="ko-KR" dirty="0"/>
              <a:t>. </a:t>
            </a:r>
            <a:r>
              <a:rPr lang="ko-KR" altLang="en-US" dirty="0"/>
              <a:t>실제 구현 과정에서는 다양한 현실적 어려움에 직면할 수 있습니다</a:t>
            </a:r>
            <a:r>
              <a:rPr lang="en-US" altLang="ko-KR" dirty="0"/>
              <a:t>.</a:t>
            </a:r>
          </a:p>
          <a:p>
            <a:r>
              <a:rPr lang="ko-KR" altLang="en-US" dirty="0"/>
              <a:t>이러한 제안들을 완벽한 </a:t>
            </a:r>
            <a:r>
              <a:rPr lang="ko-KR" altLang="en-US" dirty="0" err="1"/>
              <a:t>해결책이라기보다는</a:t>
            </a:r>
            <a:r>
              <a:rPr lang="en-US" altLang="ko-KR" dirty="0"/>
              <a:t>, </a:t>
            </a:r>
            <a:r>
              <a:rPr lang="ko-KR" altLang="en-US" dirty="0"/>
              <a:t>한국과 폴란드 양국이 장기적으로 함께 학습하고 점진적으로 개선해 나갈 수 있는 전략적 가이드라인으로 이해해 주시기 바랍니다</a:t>
            </a:r>
            <a:r>
              <a:rPr lang="en-US" altLang="ko-KR" dirty="0"/>
              <a:t>.</a:t>
            </a:r>
          </a:p>
          <a:p>
            <a:r>
              <a:rPr lang="ko-KR" altLang="en-US" dirty="0"/>
              <a:t>정책적 이상과 운영상의 현실 사이에는 분명 격차가 존재하지만</a:t>
            </a:r>
            <a:r>
              <a:rPr lang="en-US" altLang="ko-KR" dirty="0"/>
              <a:t>, </a:t>
            </a:r>
            <a:r>
              <a:rPr lang="ko-KR" altLang="en-US" dirty="0"/>
              <a:t>이러한 방향성을 제시함으로써 양국 모두에게 도움이 되는 협력 방안을 모색할 수 있을 것이라고 생각합니다</a:t>
            </a:r>
            <a:r>
              <a:rPr lang="en-US" altLang="ko-KR" dirty="0"/>
              <a:t>."</a:t>
            </a:r>
          </a:p>
          <a:p>
            <a:endParaRPr lang="ko-KR" altLang="en-US" dirty="0"/>
          </a:p>
        </p:txBody>
      </p:sp>
      <p:sp>
        <p:nvSpPr>
          <p:cNvPr id="4" name="슬라이드 번호 개체 틀 3"/>
          <p:cNvSpPr>
            <a:spLocks noGrp="1"/>
          </p:cNvSpPr>
          <p:nvPr>
            <p:ph type="sldNum" sz="quarter" idx="5"/>
          </p:nvPr>
        </p:nvSpPr>
        <p:spPr/>
        <p:txBody>
          <a:bodyPr/>
          <a:lstStyle/>
          <a:p>
            <a:fld id="{BB1D939E-87DA-43ED-B0D8-0FD64E73D7C8}" type="slidenum">
              <a:rPr lang="ko-KR" altLang="en-US" smtClean="0"/>
              <a:t>9</a:t>
            </a:fld>
            <a:endParaRPr lang="ko-KR" altLang="en-US"/>
          </a:p>
        </p:txBody>
      </p:sp>
    </p:spTree>
    <p:extLst>
      <p:ext uri="{BB962C8B-B14F-4D97-AF65-F5344CB8AC3E}">
        <p14:creationId xmlns:p14="http://schemas.microsoft.com/office/powerpoint/2010/main" val="86110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"Finally, I want to acknowledge that the strategic directions I've presented today represent ideal goals that may face significant practical implementation challenges in reality.</a:t>
            </a:r>
          </a:p>
          <a:p>
            <a:r>
              <a:rPr lang="en-US" altLang="ko-KR" dirty="0"/>
              <a:t>Rather than viewing these as perfect solutions, I hope you'll consider them as strategic guidelines for long-term bilateral learning and gradual improvement between Korea and Poland.</a:t>
            </a:r>
          </a:p>
          <a:p>
            <a:r>
              <a:rPr lang="en-US" altLang="ko-KR" dirty="0"/>
              <a:t>While there's certainly a gap between policy aspirations and operational realities, I believe that by presenting these directions, we can explore cooperation approaches that will benefit both countries in our shared journey toward better SME cybersecurity support."</a:t>
            </a:r>
          </a:p>
          <a:p>
            <a:endParaRPr lang="en-US" altLang="ko-KR" dirty="0"/>
          </a:p>
          <a:p>
            <a:endParaRPr lang="en-US" altLang="ko-KR" dirty="0"/>
          </a:p>
          <a:p>
            <a:r>
              <a:rPr lang="en-US" altLang="ko-KR" dirty="0"/>
              <a:t>"</a:t>
            </a:r>
            <a:r>
              <a:rPr lang="ko-KR" altLang="en-US" dirty="0"/>
              <a:t>마지막으로 말씀드리고 싶은 것은</a:t>
            </a:r>
            <a:r>
              <a:rPr lang="en-US" altLang="ko-KR" dirty="0"/>
              <a:t>, </a:t>
            </a:r>
            <a:r>
              <a:rPr lang="ko-KR" altLang="en-US" dirty="0"/>
              <a:t>오늘 제시한 이러한 전략적 방향들이 매우 이상적인 목표라는 점입니다</a:t>
            </a:r>
            <a:r>
              <a:rPr lang="en-US" altLang="ko-KR" dirty="0"/>
              <a:t>. </a:t>
            </a:r>
            <a:r>
              <a:rPr lang="ko-KR" altLang="en-US" dirty="0"/>
              <a:t>실제 구현 과정에서는 다양한 현실적 어려움에 직면할 수 있습니다</a:t>
            </a:r>
            <a:r>
              <a:rPr lang="en-US" altLang="ko-KR" dirty="0"/>
              <a:t>.</a:t>
            </a:r>
          </a:p>
          <a:p>
            <a:r>
              <a:rPr lang="ko-KR" altLang="en-US" dirty="0"/>
              <a:t>이러한 제안들을 완벽한 </a:t>
            </a:r>
            <a:r>
              <a:rPr lang="ko-KR" altLang="en-US" dirty="0" err="1"/>
              <a:t>해결책이라기보다는</a:t>
            </a:r>
            <a:r>
              <a:rPr lang="en-US" altLang="ko-KR" dirty="0"/>
              <a:t>, </a:t>
            </a:r>
            <a:r>
              <a:rPr lang="ko-KR" altLang="en-US" dirty="0"/>
              <a:t>한국과 폴란드 양국이 장기적으로 함께 학습하고 점진적으로 개선해 나갈 수 있는 전략적 가이드라인으로 이해해 주시기 바랍니다</a:t>
            </a:r>
            <a:r>
              <a:rPr lang="en-US" altLang="ko-KR" dirty="0"/>
              <a:t>.</a:t>
            </a:r>
          </a:p>
          <a:p>
            <a:r>
              <a:rPr lang="ko-KR" altLang="en-US" dirty="0"/>
              <a:t>정책적 이상과 운영상의 현실 사이에는 분명 격차가 존재하지만</a:t>
            </a:r>
            <a:r>
              <a:rPr lang="en-US" altLang="ko-KR" dirty="0"/>
              <a:t>, </a:t>
            </a:r>
            <a:r>
              <a:rPr lang="ko-KR" altLang="en-US" dirty="0"/>
              <a:t>이러한 방향성을 제시함으로써 양국 모두에게 도움이 되는 협력 방안을 모색할 수 있을 것이라고 생각합니다</a:t>
            </a:r>
            <a:r>
              <a:rPr lang="en-US" altLang="ko-KR" dirty="0"/>
              <a:t>."</a:t>
            </a:r>
          </a:p>
          <a:p>
            <a:endParaRPr lang="ko-KR" altLang="en-US" dirty="0"/>
          </a:p>
        </p:txBody>
      </p:sp>
      <p:sp>
        <p:nvSpPr>
          <p:cNvPr id="4" name="슬라이드 번호 개체 틀 3"/>
          <p:cNvSpPr>
            <a:spLocks noGrp="1"/>
          </p:cNvSpPr>
          <p:nvPr>
            <p:ph type="sldNum" sz="quarter" idx="5"/>
          </p:nvPr>
        </p:nvSpPr>
        <p:spPr/>
        <p:txBody>
          <a:bodyPr/>
          <a:lstStyle/>
          <a:p>
            <a:fld id="{BB1D939E-87DA-43ED-B0D8-0FD64E73D7C8}" type="slidenum">
              <a:rPr lang="ko-KR" altLang="en-US" smtClean="0"/>
              <a:t>10</a:t>
            </a:fld>
            <a:endParaRPr lang="ko-KR" altLang="en-US"/>
          </a:p>
        </p:txBody>
      </p:sp>
    </p:spTree>
    <p:extLst>
      <p:ext uri="{BB962C8B-B14F-4D97-AF65-F5344CB8AC3E}">
        <p14:creationId xmlns:p14="http://schemas.microsoft.com/office/powerpoint/2010/main" val="3568048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"Finally, I want to acknowledge that the strategic directions I've presented today represent ideal goals that may face significant practical implementation challenges in reality.</a:t>
            </a:r>
          </a:p>
          <a:p>
            <a:r>
              <a:rPr lang="en-US" altLang="ko-KR" dirty="0"/>
              <a:t>Rather than viewing these as perfect solutions, I hope you'll consider them as strategic guidelines for long-term bilateral learning and gradual improvement between Korea and Poland.</a:t>
            </a:r>
          </a:p>
          <a:p>
            <a:r>
              <a:rPr lang="en-US" altLang="ko-KR" dirty="0"/>
              <a:t>While there's certainly a gap between policy aspirations and operational realities, I believe that by presenting these directions, we can explore cooperation approaches that will benefit both countries in our shared journey toward better SME cybersecurity support."</a:t>
            </a:r>
          </a:p>
          <a:p>
            <a:endParaRPr lang="en-US" altLang="ko-KR" dirty="0"/>
          </a:p>
          <a:p>
            <a:endParaRPr lang="en-US" altLang="ko-KR" dirty="0"/>
          </a:p>
          <a:p>
            <a:r>
              <a:rPr lang="en-US" altLang="ko-KR" dirty="0"/>
              <a:t>"</a:t>
            </a:r>
            <a:r>
              <a:rPr lang="ko-KR" altLang="en-US" dirty="0"/>
              <a:t>마지막으로 말씀드리고 싶은 것은</a:t>
            </a:r>
            <a:r>
              <a:rPr lang="en-US" altLang="ko-KR" dirty="0"/>
              <a:t>, </a:t>
            </a:r>
            <a:r>
              <a:rPr lang="ko-KR" altLang="en-US" dirty="0"/>
              <a:t>오늘 제시한 이러한 전략적 방향들이 매우 이상적인 목표라는 점입니다</a:t>
            </a:r>
            <a:r>
              <a:rPr lang="en-US" altLang="ko-KR" dirty="0"/>
              <a:t>. </a:t>
            </a:r>
            <a:r>
              <a:rPr lang="ko-KR" altLang="en-US" dirty="0"/>
              <a:t>실제 구현 과정에서는 다양한 현실적 어려움에 직면할 수 있습니다</a:t>
            </a:r>
            <a:r>
              <a:rPr lang="en-US" altLang="ko-KR" dirty="0"/>
              <a:t>.</a:t>
            </a:r>
          </a:p>
          <a:p>
            <a:r>
              <a:rPr lang="ko-KR" altLang="en-US" dirty="0"/>
              <a:t>이러한 제안들을 완벽한 </a:t>
            </a:r>
            <a:r>
              <a:rPr lang="ko-KR" altLang="en-US" dirty="0" err="1"/>
              <a:t>해결책이라기보다는</a:t>
            </a:r>
            <a:r>
              <a:rPr lang="en-US" altLang="ko-KR" dirty="0"/>
              <a:t>, </a:t>
            </a:r>
            <a:r>
              <a:rPr lang="ko-KR" altLang="en-US" dirty="0"/>
              <a:t>한국과 폴란드 양국이 장기적으로 함께 학습하고 점진적으로 개선해 나갈 수 있는 전략적 가이드라인으로 이해해 주시기 바랍니다</a:t>
            </a:r>
            <a:r>
              <a:rPr lang="en-US" altLang="ko-KR" dirty="0"/>
              <a:t>.</a:t>
            </a:r>
          </a:p>
          <a:p>
            <a:r>
              <a:rPr lang="ko-KR" altLang="en-US" dirty="0"/>
              <a:t>정책적 이상과 운영상의 현실 사이에는 분명 격차가 존재하지만</a:t>
            </a:r>
            <a:r>
              <a:rPr lang="en-US" altLang="ko-KR" dirty="0"/>
              <a:t>, </a:t>
            </a:r>
            <a:r>
              <a:rPr lang="ko-KR" altLang="en-US" dirty="0"/>
              <a:t>이러한 방향성을 제시함으로써 양국 모두에게 도움이 되는 협력 방안을 모색할 수 있을 것이라고 생각합니다</a:t>
            </a:r>
            <a:r>
              <a:rPr lang="en-US" altLang="ko-KR" dirty="0"/>
              <a:t>."</a:t>
            </a:r>
          </a:p>
          <a:p>
            <a:endParaRPr lang="ko-KR" altLang="en-US" dirty="0"/>
          </a:p>
        </p:txBody>
      </p:sp>
      <p:sp>
        <p:nvSpPr>
          <p:cNvPr id="4" name="슬라이드 번호 개체 틀 3"/>
          <p:cNvSpPr>
            <a:spLocks noGrp="1"/>
          </p:cNvSpPr>
          <p:nvPr>
            <p:ph type="sldNum" sz="quarter" idx="5"/>
          </p:nvPr>
        </p:nvSpPr>
        <p:spPr/>
        <p:txBody>
          <a:bodyPr/>
          <a:lstStyle/>
          <a:p>
            <a:fld id="{BB1D939E-87DA-43ED-B0D8-0FD64E73D7C8}" type="slidenum">
              <a:rPr lang="ko-KR" altLang="en-US" smtClean="0"/>
              <a:t>11</a:t>
            </a:fld>
            <a:endParaRPr lang="ko-KR" altLang="en-US"/>
          </a:p>
        </p:txBody>
      </p:sp>
    </p:spTree>
    <p:extLst>
      <p:ext uri="{BB962C8B-B14F-4D97-AF65-F5344CB8AC3E}">
        <p14:creationId xmlns:p14="http://schemas.microsoft.com/office/powerpoint/2010/main" val="95278249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제목 및 내용">
    <p:spTree>
      <p:nvGrpSpPr>
        <p:cNvPr id="1" name=""/>
        <p:cNvGrpSpPr/>
        <p:nvPr/>
      </p:nvGrpSpPr>
      <p:grpSpPr>
        <a:xfrm>
          <a:off x="0" y="0"/>
          <a:ext cx="0" cy="0"/>
          <a:chOff x="0" y="0"/>
          <a:chExt cx="0" cy="0"/>
        </a:xfrm>
      </p:grpSpPr>
      <p:grpSp>
        <p:nvGrpSpPr>
          <p:cNvPr id="14" name="그룹 13">
            <a:extLst>
              <a:ext uri="{FF2B5EF4-FFF2-40B4-BE49-F238E27FC236}">
                <a16:creationId xmlns:a16="http://schemas.microsoft.com/office/drawing/2014/main" id="{8938A1D6-98C1-4D28-990E-8F36B81E087A}"/>
              </a:ext>
            </a:extLst>
          </p:cNvPr>
          <p:cNvGrpSpPr/>
          <p:nvPr userDrawn="1"/>
        </p:nvGrpSpPr>
        <p:grpSpPr>
          <a:xfrm>
            <a:off x="-768590" y="-28381"/>
            <a:ext cx="546340" cy="2905988"/>
            <a:chOff x="-673340" y="-28381"/>
            <a:chExt cx="434518" cy="2311206"/>
          </a:xfrm>
        </p:grpSpPr>
        <p:sp>
          <p:nvSpPr>
            <p:cNvPr id="15" name="타원 14">
              <a:extLst>
                <a:ext uri="{FF2B5EF4-FFF2-40B4-BE49-F238E27FC236}">
                  <a16:creationId xmlns:a16="http://schemas.microsoft.com/office/drawing/2014/main" id="{47C6B1BC-BF74-42AD-8F8C-9066AB20E478}"/>
                </a:ext>
              </a:extLst>
            </p:cNvPr>
            <p:cNvSpPr/>
            <p:nvPr/>
          </p:nvSpPr>
          <p:spPr>
            <a:xfrm>
              <a:off x="-673340" y="-28381"/>
              <a:ext cx="433884" cy="433884"/>
            </a:xfrm>
            <a:prstGeom prst="ellipse">
              <a:avLst/>
            </a:prstGeom>
            <a:solidFill>
              <a:srgbClr val="152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타원 15">
              <a:extLst>
                <a:ext uri="{FF2B5EF4-FFF2-40B4-BE49-F238E27FC236}">
                  <a16:creationId xmlns:a16="http://schemas.microsoft.com/office/drawing/2014/main" id="{3021F224-A2AA-45B9-A98B-FC2B605B602C}"/>
                </a:ext>
              </a:extLst>
            </p:cNvPr>
            <p:cNvSpPr/>
            <p:nvPr/>
          </p:nvSpPr>
          <p:spPr>
            <a:xfrm>
              <a:off x="-672706" y="440949"/>
              <a:ext cx="433884" cy="433884"/>
            </a:xfrm>
            <a:prstGeom prst="ellipse">
              <a:avLst/>
            </a:prstGeom>
            <a:solidFill>
              <a:srgbClr val="006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타원 16">
              <a:extLst>
                <a:ext uri="{FF2B5EF4-FFF2-40B4-BE49-F238E27FC236}">
                  <a16:creationId xmlns:a16="http://schemas.microsoft.com/office/drawing/2014/main" id="{48816152-27D6-4E99-A5C8-ED232C07671C}"/>
                </a:ext>
              </a:extLst>
            </p:cNvPr>
            <p:cNvSpPr/>
            <p:nvPr/>
          </p:nvSpPr>
          <p:spPr>
            <a:xfrm>
              <a:off x="-673340" y="910279"/>
              <a:ext cx="433884" cy="433884"/>
            </a:xfrm>
            <a:prstGeom prst="ellipse">
              <a:avLst/>
            </a:prstGeom>
            <a:solidFill>
              <a:srgbClr val="25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타원 17">
              <a:extLst>
                <a:ext uri="{FF2B5EF4-FFF2-40B4-BE49-F238E27FC236}">
                  <a16:creationId xmlns:a16="http://schemas.microsoft.com/office/drawing/2014/main" id="{235FFA74-F05A-4E82-9711-32D57D7B50C7}"/>
                </a:ext>
              </a:extLst>
            </p:cNvPr>
            <p:cNvSpPr/>
            <p:nvPr/>
          </p:nvSpPr>
          <p:spPr>
            <a:xfrm>
              <a:off x="-672706" y="1379609"/>
              <a:ext cx="433884" cy="433884"/>
            </a:xfrm>
            <a:prstGeom prst="ellipse">
              <a:avLst/>
            </a:prstGeom>
            <a:solidFill>
              <a:srgbClr val="789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타원 18">
              <a:extLst>
                <a:ext uri="{FF2B5EF4-FFF2-40B4-BE49-F238E27FC236}">
                  <a16:creationId xmlns:a16="http://schemas.microsoft.com/office/drawing/2014/main" id="{22191AAB-3D66-40D8-A52E-CBC200BB3A59}"/>
                </a:ext>
              </a:extLst>
            </p:cNvPr>
            <p:cNvSpPr/>
            <p:nvPr/>
          </p:nvSpPr>
          <p:spPr>
            <a:xfrm>
              <a:off x="-673340" y="1848941"/>
              <a:ext cx="433884" cy="433884"/>
            </a:xfrm>
            <a:prstGeom prst="ellipse">
              <a:avLst/>
            </a:prstGeom>
            <a:solidFill>
              <a:srgbClr val="D413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8" name="그룹 7">
            <a:extLst>
              <a:ext uri="{FF2B5EF4-FFF2-40B4-BE49-F238E27FC236}">
                <a16:creationId xmlns:a16="http://schemas.microsoft.com/office/drawing/2014/main" id="{0CB2AEF1-FFA7-448F-8934-B67448AA04AD}"/>
              </a:ext>
            </a:extLst>
          </p:cNvPr>
          <p:cNvGrpSpPr/>
          <p:nvPr userDrawn="1"/>
        </p:nvGrpSpPr>
        <p:grpSpPr>
          <a:xfrm>
            <a:off x="0" y="-2"/>
            <a:ext cx="4315966" cy="473649"/>
            <a:chOff x="0" y="-2"/>
            <a:chExt cx="4315966" cy="473649"/>
          </a:xfrm>
        </p:grpSpPr>
        <p:pic>
          <p:nvPicPr>
            <p:cNvPr id="9" name="그래픽 8">
              <a:extLst>
                <a:ext uri="{FF2B5EF4-FFF2-40B4-BE49-F238E27FC236}">
                  <a16:creationId xmlns:a16="http://schemas.microsoft.com/office/drawing/2014/main" id="{35FFE134-EABC-4556-88CB-A023D5DF1F30}"/>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867"/>
            <a:stretch/>
          </p:blipFill>
          <p:spPr>
            <a:xfrm rot="10800000">
              <a:off x="429768" y="-2"/>
              <a:ext cx="3886198" cy="473649"/>
            </a:xfrm>
            <a:prstGeom prst="rect">
              <a:avLst/>
            </a:prstGeom>
          </p:spPr>
        </p:pic>
        <p:pic>
          <p:nvPicPr>
            <p:cNvPr id="10" name="그래픽 9">
              <a:extLst>
                <a:ext uri="{FF2B5EF4-FFF2-40B4-BE49-F238E27FC236}">
                  <a16:creationId xmlns:a16="http://schemas.microsoft.com/office/drawing/2014/main" id="{C803C6B1-C72D-47D6-8054-B2075B235E48}"/>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867"/>
            <a:stretch/>
          </p:blipFill>
          <p:spPr>
            <a:xfrm rot="10800000">
              <a:off x="0" y="-2"/>
              <a:ext cx="3886198" cy="473649"/>
            </a:xfrm>
            <a:prstGeom prst="rect">
              <a:avLst/>
            </a:prstGeom>
          </p:spPr>
        </p:pic>
      </p:grpSp>
      <p:pic>
        <p:nvPicPr>
          <p:cNvPr id="11" name="그래픽 10">
            <a:extLst>
              <a:ext uri="{FF2B5EF4-FFF2-40B4-BE49-F238E27FC236}">
                <a16:creationId xmlns:a16="http://schemas.microsoft.com/office/drawing/2014/main" id="{C2CF78E6-53E8-473E-97F4-A3947D1B4330}"/>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992"/>
          <a:stretch/>
        </p:blipFill>
        <p:spPr>
          <a:xfrm>
            <a:off x="5880100" y="6087741"/>
            <a:ext cx="6311900" cy="770260"/>
          </a:xfrm>
          <a:prstGeom prst="rect">
            <a:avLst/>
          </a:prstGeom>
        </p:spPr>
      </p:pic>
      <p:pic>
        <p:nvPicPr>
          <p:cNvPr id="12" name="그래픽 11">
            <a:extLst>
              <a:ext uri="{FF2B5EF4-FFF2-40B4-BE49-F238E27FC236}">
                <a16:creationId xmlns:a16="http://schemas.microsoft.com/office/drawing/2014/main" id="{0BB80F5B-C89B-457D-9D80-574943D22A3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634953" y="3714160"/>
            <a:ext cx="3077622" cy="3040452"/>
          </a:xfrm>
          <a:prstGeom prst="rect">
            <a:avLst/>
          </a:prstGeom>
        </p:spPr>
      </p:pic>
      <p:pic>
        <p:nvPicPr>
          <p:cNvPr id="13" name="그래픽 12">
            <a:extLst>
              <a:ext uri="{FF2B5EF4-FFF2-40B4-BE49-F238E27FC236}">
                <a16:creationId xmlns:a16="http://schemas.microsoft.com/office/drawing/2014/main" id="{7F84E9A5-682B-4D94-9E5E-1D0FE0631FC3}"/>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459644" y="728748"/>
            <a:ext cx="1521555" cy="1501623"/>
          </a:xfrm>
          <a:prstGeom prst="rect">
            <a:avLst/>
          </a:prstGeom>
        </p:spPr>
      </p:pic>
      <p:pic>
        <p:nvPicPr>
          <p:cNvPr id="20" name="그래픽 19">
            <a:extLst>
              <a:ext uri="{FF2B5EF4-FFF2-40B4-BE49-F238E27FC236}">
                <a16:creationId xmlns:a16="http://schemas.microsoft.com/office/drawing/2014/main" id="{E24B6C46-D71D-444D-8D9C-E22CAE83ADAC}"/>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0700605" y="293007"/>
            <a:ext cx="1127659" cy="716643"/>
          </a:xfrm>
          <a:prstGeom prst="rect">
            <a:avLst/>
          </a:prstGeom>
        </p:spPr>
      </p:pic>
      <p:sp>
        <p:nvSpPr>
          <p:cNvPr id="21" name="TextBox 20">
            <a:extLst>
              <a:ext uri="{FF2B5EF4-FFF2-40B4-BE49-F238E27FC236}">
                <a16:creationId xmlns:a16="http://schemas.microsoft.com/office/drawing/2014/main" id="{542266A0-2DAB-4A0E-9C6C-F1C0F0B189AE}"/>
              </a:ext>
            </a:extLst>
          </p:cNvPr>
          <p:cNvSpPr txBox="1"/>
          <p:nvPr userDrawn="1"/>
        </p:nvSpPr>
        <p:spPr>
          <a:xfrm>
            <a:off x="440807" y="111308"/>
            <a:ext cx="6480928" cy="246221"/>
          </a:xfrm>
          <a:prstGeom prst="rect">
            <a:avLst/>
          </a:prstGeom>
          <a:noFill/>
        </p:spPr>
        <p:txBody>
          <a:bodyPr wrap="square">
            <a:spAutoFit/>
          </a:bodyPr>
          <a:lstStyle/>
          <a:p>
            <a:r>
              <a:rPr lang="en-US" altLang="ko-KR" sz="1000" spc="-50" dirty="0">
                <a:solidFill>
                  <a:schemeClr val="bg1"/>
                </a:solidFill>
                <a:latin typeface="Pretendard" panose="02000503000000020004" pitchFamily="2" charset="-127"/>
                <a:ea typeface="Pretendard" panose="02000503000000020004" pitchFamily="2" charset="-127"/>
                <a:cs typeface="Pretendard" panose="02000503000000020004" pitchFamily="2" charset="-127"/>
              </a:rPr>
              <a:t>2024 Knowledge Sharing Program Dissemination Conference</a:t>
            </a:r>
            <a:endParaRPr lang="ko-KR" altLang="en-US" sz="1000" spc="-50" dirty="0">
              <a:solidFill>
                <a:schemeClr val="bg1"/>
              </a:solidFill>
              <a:latin typeface="Pretendard" panose="02000503000000020004" pitchFamily="2" charset="-127"/>
              <a:ea typeface="Pretendard" panose="02000503000000020004" pitchFamily="2" charset="-127"/>
              <a:cs typeface="Pretendard" panose="02000503000000020004" pitchFamily="2" charset="-127"/>
            </a:endParaRPr>
          </a:p>
        </p:txBody>
      </p:sp>
      <p:cxnSp>
        <p:nvCxnSpPr>
          <p:cNvPr id="22" name="직선 연결선 21">
            <a:extLst>
              <a:ext uri="{FF2B5EF4-FFF2-40B4-BE49-F238E27FC236}">
                <a16:creationId xmlns:a16="http://schemas.microsoft.com/office/drawing/2014/main" id="{6E15DF46-DBD8-41B3-93D0-B0F6FB01ABA7}"/>
              </a:ext>
            </a:extLst>
          </p:cNvPr>
          <p:cNvCxnSpPr>
            <a:cxnSpLocks/>
          </p:cNvCxnSpPr>
          <p:nvPr userDrawn="1"/>
        </p:nvCxnSpPr>
        <p:spPr>
          <a:xfrm>
            <a:off x="640740" y="3418384"/>
            <a:ext cx="1091052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715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6461751-6E8D-450C-9F30-E6B29DF92FA9}"/>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708DD5BA-63A2-441F-A4CC-5DBBA2DF7F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a:extLst>
              <a:ext uri="{FF2B5EF4-FFF2-40B4-BE49-F238E27FC236}">
                <a16:creationId xmlns:a16="http://schemas.microsoft.com/office/drawing/2014/main" id="{BA775C12-513E-4676-A816-5AA8358F32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a:extLst>
              <a:ext uri="{FF2B5EF4-FFF2-40B4-BE49-F238E27FC236}">
                <a16:creationId xmlns:a16="http://schemas.microsoft.com/office/drawing/2014/main" id="{432A142B-B769-4C6E-8955-14AB7847EE10}"/>
              </a:ext>
            </a:extLst>
          </p:cNvPr>
          <p:cNvSpPr>
            <a:spLocks noGrp="1"/>
          </p:cNvSpPr>
          <p:nvPr>
            <p:ph type="dt" sz="half" idx="10"/>
          </p:nvPr>
        </p:nvSpPr>
        <p:spPr/>
        <p:txBody>
          <a:bodyPr/>
          <a:lstStyle/>
          <a:p>
            <a:fld id="{55AB70E8-D916-404F-A14D-4C306E09D478}" type="datetimeFigureOut">
              <a:rPr lang="ko-KR" altLang="en-US" smtClean="0"/>
              <a:t>2025-07-19</a:t>
            </a:fld>
            <a:endParaRPr lang="ko-KR" altLang="en-US"/>
          </a:p>
        </p:txBody>
      </p:sp>
      <p:sp>
        <p:nvSpPr>
          <p:cNvPr id="6" name="바닥글 개체 틀 5">
            <a:extLst>
              <a:ext uri="{FF2B5EF4-FFF2-40B4-BE49-F238E27FC236}">
                <a16:creationId xmlns:a16="http://schemas.microsoft.com/office/drawing/2014/main" id="{ED67F263-EB3C-4D61-A5A0-FCFBC270D2D9}"/>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EB9B2B12-557D-45F7-AFB9-5D969FB87B02}"/>
              </a:ext>
            </a:extLst>
          </p:cNvPr>
          <p:cNvSpPr>
            <a:spLocks noGrp="1"/>
          </p:cNvSpPr>
          <p:nvPr>
            <p:ph type="sldNum" sz="quarter" idx="12"/>
          </p:nvPr>
        </p:nvSpPr>
        <p:spPr/>
        <p:txBody>
          <a:bodyPr/>
          <a:lstStyle/>
          <a:p>
            <a:fld id="{40AF6A7A-D919-4C6F-9E31-2142B26D0C34}" type="slidenum">
              <a:rPr lang="ko-KR" altLang="en-US" smtClean="0"/>
              <a:t>‹#›</a:t>
            </a:fld>
            <a:endParaRPr lang="ko-KR" altLang="en-US"/>
          </a:p>
        </p:txBody>
      </p:sp>
    </p:spTree>
    <p:extLst>
      <p:ext uri="{BB962C8B-B14F-4D97-AF65-F5344CB8AC3E}">
        <p14:creationId xmlns:p14="http://schemas.microsoft.com/office/powerpoint/2010/main" val="2646472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2CE3F18-76F6-4A0C-AF4D-B6209AE92DF4}"/>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1C096582-3B4A-4895-BF98-CC01A00EE7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a16="http://schemas.microsoft.com/office/drawing/2014/main" id="{B1D4FEE9-3469-47CC-9C33-8F7235F263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a:extLst>
              <a:ext uri="{FF2B5EF4-FFF2-40B4-BE49-F238E27FC236}">
                <a16:creationId xmlns:a16="http://schemas.microsoft.com/office/drawing/2014/main" id="{6E63BF0E-6690-486B-BF49-D79B99274E1E}"/>
              </a:ext>
            </a:extLst>
          </p:cNvPr>
          <p:cNvSpPr>
            <a:spLocks noGrp="1"/>
          </p:cNvSpPr>
          <p:nvPr>
            <p:ph type="dt" sz="half" idx="10"/>
          </p:nvPr>
        </p:nvSpPr>
        <p:spPr/>
        <p:txBody>
          <a:bodyPr/>
          <a:lstStyle/>
          <a:p>
            <a:fld id="{55AB70E8-D916-404F-A14D-4C306E09D478}" type="datetimeFigureOut">
              <a:rPr lang="ko-KR" altLang="en-US" smtClean="0"/>
              <a:t>2025-07-19</a:t>
            </a:fld>
            <a:endParaRPr lang="ko-KR" altLang="en-US"/>
          </a:p>
        </p:txBody>
      </p:sp>
      <p:sp>
        <p:nvSpPr>
          <p:cNvPr id="6" name="바닥글 개체 틀 5">
            <a:extLst>
              <a:ext uri="{FF2B5EF4-FFF2-40B4-BE49-F238E27FC236}">
                <a16:creationId xmlns:a16="http://schemas.microsoft.com/office/drawing/2014/main" id="{863DA094-71D7-44A5-B445-C7BE6F32845B}"/>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112D3800-C818-46F3-9CFA-1F0A87855A2B}"/>
              </a:ext>
            </a:extLst>
          </p:cNvPr>
          <p:cNvSpPr>
            <a:spLocks noGrp="1"/>
          </p:cNvSpPr>
          <p:nvPr>
            <p:ph type="sldNum" sz="quarter" idx="12"/>
          </p:nvPr>
        </p:nvSpPr>
        <p:spPr/>
        <p:txBody>
          <a:bodyPr/>
          <a:lstStyle/>
          <a:p>
            <a:fld id="{40AF6A7A-D919-4C6F-9E31-2142B26D0C34}" type="slidenum">
              <a:rPr lang="ko-KR" altLang="en-US" smtClean="0"/>
              <a:t>‹#›</a:t>
            </a:fld>
            <a:endParaRPr lang="ko-KR" altLang="en-US"/>
          </a:p>
        </p:txBody>
      </p:sp>
    </p:spTree>
    <p:extLst>
      <p:ext uri="{BB962C8B-B14F-4D97-AF65-F5344CB8AC3E}">
        <p14:creationId xmlns:p14="http://schemas.microsoft.com/office/powerpoint/2010/main" val="2729432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F9A8528-0D2E-422B-AFEE-28199A2072D7}"/>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D9E67474-4E2C-40BB-A09B-71F71D5EA26E}"/>
              </a:ext>
            </a:extLst>
          </p:cNvPr>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7CEC3A86-D047-488F-BFC7-7B02D35D2E43}"/>
              </a:ext>
            </a:extLst>
          </p:cNvPr>
          <p:cNvSpPr>
            <a:spLocks noGrp="1"/>
          </p:cNvSpPr>
          <p:nvPr>
            <p:ph type="dt" sz="half" idx="10"/>
          </p:nvPr>
        </p:nvSpPr>
        <p:spPr/>
        <p:txBody>
          <a:bodyPr/>
          <a:lstStyle/>
          <a:p>
            <a:fld id="{55AB70E8-D916-404F-A14D-4C306E09D478}" type="datetimeFigureOut">
              <a:rPr lang="ko-KR" altLang="en-US" smtClean="0"/>
              <a:t>2025-07-19</a:t>
            </a:fld>
            <a:endParaRPr lang="ko-KR" altLang="en-US"/>
          </a:p>
        </p:txBody>
      </p:sp>
      <p:sp>
        <p:nvSpPr>
          <p:cNvPr id="5" name="바닥글 개체 틀 4">
            <a:extLst>
              <a:ext uri="{FF2B5EF4-FFF2-40B4-BE49-F238E27FC236}">
                <a16:creationId xmlns:a16="http://schemas.microsoft.com/office/drawing/2014/main" id="{7220511A-0BE5-4EE6-A84E-60FEB7090F38}"/>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2BF208BF-83E1-4978-A931-684980A9C33E}"/>
              </a:ext>
            </a:extLst>
          </p:cNvPr>
          <p:cNvSpPr>
            <a:spLocks noGrp="1"/>
          </p:cNvSpPr>
          <p:nvPr>
            <p:ph type="sldNum" sz="quarter" idx="12"/>
          </p:nvPr>
        </p:nvSpPr>
        <p:spPr/>
        <p:txBody>
          <a:bodyPr/>
          <a:lstStyle/>
          <a:p>
            <a:fld id="{40AF6A7A-D919-4C6F-9E31-2142B26D0C34}" type="slidenum">
              <a:rPr lang="ko-KR" altLang="en-US" smtClean="0"/>
              <a:t>‹#›</a:t>
            </a:fld>
            <a:endParaRPr lang="ko-KR" altLang="en-US"/>
          </a:p>
        </p:txBody>
      </p:sp>
    </p:spTree>
    <p:extLst>
      <p:ext uri="{BB962C8B-B14F-4D97-AF65-F5344CB8AC3E}">
        <p14:creationId xmlns:p14="http://schemas.microsoft.com/office/powerpoint/2010/main" val="2761626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BC0EFED6-D175-4158-BDF5-995A28C14E5F}"/>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31D8A5BF-22F9-4BB0-9291-671A7A05FDC4}"/>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1C9B1258-B5F1-4054-AE18-6B8FFB8B2825}"/>
              </a:ext>
            </a:extLst>
          </p:cNvPr>
          <p:cNvSpPr>
            <a:spLocks noGrp="1"/>
          </p:cNvSpPr>
          <p:nvPr>
            <p:ph type="dt" sz="half" idx="10"/>
          </p:nvPr>
        </p:nvSpPr>
        <p:spPr/>
        <p:txBody>
          <a:bodyPr/>
          <a:lstStyle/>
          <a:p>
            <a:fld id="{55AB70E8-D916-404F-A14D-4C306E09D478}" type="datetimeFigureOut">
              <a:rPr lang="ko-KR" altLang="en-US" smtClean="0"/>
              <a:t>2025-07-19</a:t>
            </a:fld>
            <a:endParaRPr lang="ko-KR" altLang="en-US"/>
          </a:p>
        </p:txBody>
      </p:sp>
      <p:sp>
        <p:nvSpPr>
          <p:cNvPr id="5" name="바닥글 개체 틀 4">
            <a:extLst>
              <a:ext uri="{FF2B5EF4-FFF2-40B4-BE49-F238E27FC236}">
                <a16:creationId xmlns:a16="http://schemas.microsoft.com/office/drawing/2014/main" id="{30DCDBB9-EAC8-4391-B2BE-D36994E78ADA}"/>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1C991BB2-3180-43F4-9F3E-B01815E85B12}"/>
              </a:ext>
            </a:extLst>
          </p:cNvPr>
          <p:cNvSpPr>
            <a:spLocks noGrp="1"/>
          </p:cNvSpPr>
          <p:nvPr>
            <p:ph type="sldNum" sz="quarter" idx="12"/>
          </p:nvPr>
        </p:nvSpPr>
        <p:spPr/>
        <p:txBody>
          <a:bodyPr/>
          <a:lstStyle/>
          <a:p>
            <a:fld id="{40AF6A7A-D919-4C6F-9E31-2142B26D0C34}" type="slidenum">
              <a:rPr lang="ko-KR" altLang="en-US" smtClean="0"/>
              <a:t>‹#›</a:t>
            </a:fld>
            <a:endParaRPr lang="ko-KR" altLang="en-US"/>
          </a:p>
        </p:txBody>
      </p:sp>
    </p:spTree>
    <p:extLst>
      <p:ext uri="{BB962C8B-B14F-4D97-AF65-F5344CB8AC3E}">
        <p14:creationId xmlns:p14="http://schemas.microsoft.com/office/powerpoint/2010/main" val="2824426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제목 슬라이드">
    <p:spTree>
      <p:nvGrpSpPr>
        <p:cNvPr id="1" name=""/>
        <p:cNvGrpSpPr/>
        <p:nvPr/>
      </p:nvGrpSpPr>
      <p:grpSpPr>
        <a:xfrm>
          <a:off x="0" y="0"/>
          <a:ext cx="0" cy="0"/>
          <a:chOff x="0" y="0"/>
          <a:chExt cx="0" cy="0"/>
        </a:xfrm>
      </p:grpSpPr>
      <p:sp>
        <p:nvSpPr>
          <p:cNvPr id="6" name="자유형: 도형 5">
            <a:extLst>
              <a:ext uri="{FF2B5EF4-FFF2-40B4-BE49-F238E27FC236}">
                <a16:creationId xmlns:a16="http://schemas.microsoft.com/office/drawing/2014/main" id="{621421A7-F022-4640-9482-3B63B25FE0D3}"/>
              </a:ext>
            </a:extLst>
          </p:cNvPr>
          <p:cNvSpPr/>
          <p:nvPr/>
        </p:nvSpPr>
        <p:spPr>
          <a:xfrm>
            <a:off x="7908163" y="599868"/>
            <a:ext cx="4283837" cy="175700"/>
          </a:xfrm>
          <a:custGeom>
            <a:avLst/>
            <a:gdLst>
              <a:gd name="connsiteX0" fmla="*/ 472822 w 4295800"/>
              <a:gd name="connsiteY0" fmla="*/ 0 h 175700"/>
              <a:gd name="connsiteX1" fmla="*/ 2821412 w 4295800"/>
              <a:gd name="connsiteY1" fmla="*/ 0 h 175700"/>
              <a:gd name="connsiteX2" fmla="*/ 2821412 w 4295800"/>
              <a:gd name="connsiteY2" fmla="*/ 3 h 175700"/>
              <a:gd name="connsiteX3" fmla="*/ 4295800 w 4295800"/>
              <a:gd name="connsiteY3" fmla="*/ 3 h 175700"/>
              <a:gd name="connsiteX4" fmla="*/ 4295800 w 4295800"/>
              <a:gd name="connsiteY4" fmla="*/ 175700 h 175700"/>
              <a:gd name="connsiteX5" fmla="*/ 1799112 w 4295800"/>
              <a:gd name="connsiteY5" fmla="*/ 175700 h 175700"/>
              <a:gd name="connsiteX6" fmla="*/ 1799117 w 4295800"/>
              <a:gd name="connsiteY6" fmla="*/ 175697 h 175700"/>
              <a:gd name="connsiteX7" fmla="*/ 0 w 4295800"/>
              <a:gd name="connsiteY7" fmla="*/ 175697 h 175700"/>
              <a:gd name="connsiteX8" fmla="*/ 253057 w 4295800"/>
              <a:gd name="connsiteY8" fmla="*/ 46480 h 175700"/>
              <a:gd name="connsiteX9" fmla="*/ 472822 w 4295800"/>
              <a:gd name="connsiteY9" fmla="*/ 0 h 17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95800" h="175700">
                <a:moveTo>
                  <a:pt x="472822" y="0"/>
                </a:moveTo>
                <a:lnTo>
                  <a:pt x="2821412" y="0"/>
                </a:lnTo>
                <a:lnTo>
                  <a:pt x="2821412" y="3"/>
                </a:lnTo>
                <a:lnTo>
                  <a:pt x="4295800" y="3"/>
                </a:lnTo>
                <a:lnTo>
                  <a:pt x="4295800" y="175700"/>
                </a:lnTo>
                <a:lnTo>
                  <a:pt x="1799112" y="175700"/>
                </a:lnTo>
                <a:lnTo>
                  <a:pt x="1799117" y="175697"/>
                </a:lnTo>
                <a:lnTo>
                  <a:pt x="0" y="175697"/>
                </a:lnTo>
                <a:lnTo>
                  <a:pt x="253057" y="46480"/>
                </a:lnTo>
                <a:cubicBezTo>
                  <a:pt x="303102" y="20925"/>
                  <a:pt x="402033" y="0"/>
                  <a:pt x="472822" y="0"/>
                </a:cubicBezTo>
                <a:close/>
              </a:path>
            </a:pathLst>
          </a:custGeom>
          <a:gradFill flip="none" rotWithShape="1">
            <a:gsLst>
              <a:gs pos="0">
                <a:srgbClr val="D41367"/>
              </a:gs>
              <a:gs pos="74000">
                <a:srgbClr val="789904"/>
              </a:gs>
            </a:gsLst>
            <a:lin ang="0" scaled="1"/>
            <a:tileRect/>
          </a:gradFill>
          <a:ln w="6415" cap="flat">
            <a:noFill/>
            <a:prstDash val="solid"/>
            <a:miter/>
          </a:ln>
        </p:spPr>
        <p:txBody>
          <a:bodyPr rtlCol="0" anchor="ctr"/>
          <a:lstStyle/>
          <a:p>
            <a:endParaRPr lang="ko-KR" altLang="en-US"/>
          </a:p>
        </p:txBody>
      </p:sp>
      <p:sp>
        <p:nvSpPr>
          <p:cNvPr id="7" name="자유형: 도형 6">
            <a:extLst>
              <a:ext uri="{FF2B5EF4-FFF2-40B4-BE49-F238E27FC236}">
                <a16:creationId xmlns:a16="http://schemas.microsoft.com/office/drawing/2014/main" id="{B670CE70-7F5D-4CD5-9873-F6B9C42CB7AF}"/>
              </a:ext>
            </a:extLst>
          </p:cNvPr>
          <p:cNvSpPr/>
          <p:nvPr/>
        </p:nvSpPr>
        <p:spPr>
          <a:xfrm>
            <a:off x="-1" y="776287"/>
            <a:ext cx="7917316" cy="176400"/>
          </a:xfrm>
          <a:custGeom>
            <a:avLst/>
            <a:gdLst>
              <a:gd name="connsiteX0" fmla="*/ 0 w 7939426"/>
              <a:gd name="connsiteY0" fmla="*/ 0 h 176400"/>
              <a:gd name="connsiteX1" fmla="*/ 5118014 w 7939426"/>
              <a:gd name="connsiteY1" fmla="*/ 0 h 176400"/>
              <a:gd name="connsiteX2" fmla="*/ 6054119 w 7939426"/>
              <a:gd name="connsiteY2" fmla="*/ 0 h 176400"/>
              <a:gd name="connsiteX3" fmla="*/ 7939426 w 7939426"/>
              <a:gd name="connsiteY3" fmla="*/ 0 h 176400"/>
              <a:gd name="connsiteX4" fmla="*/ 7686369 w 7939426"/>
              <a:gd name="connsiteY4" fmla="*/ 129217 h 176400"/>
              <a:gd name="connsiteX5" fmla="*/ 7466604 w 7939426"/>
              <a:gd name="connsiteY5" fmla="*/ 175697 h 176400"/>
              <a:gd name="connsiteX6" fmla="*/ 6054119 w 7939426"/>
              <a:gd name="connsiteY6" fmla="*/ 175697 h 176400"/>
              <a:gd name="connsiteX7" fmla="*/ 6054119 w 7939426"/>
              <a:gd name="connsiteY7" fmla="*/ 176400 h 176400"/>
              <a:gd name="connsiteX8" fmla="*/ 0 w 7939426"/>
              <a:gd name="connsiteY8" fmla="*/ 176400 h 1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39426" h="176400">
                <a:moveTo>
                  <a:pt x="0" y="0"/>
                </a:moveTo>
                <a:lnTo>
                  <a:pt x="5118014" y="0"/>
                </a:lnTo>
                <a:lnTo>
                  <a:pt x="6054119" y="0"/>
                </a:lnTo>
                <a:lnTo>
                  <a:pt x="7939426" y="0"/>
                </a:lnTo>
                <a:lnTo>
                  <a:pt x="7686369" y="129217"/>
                </a:lnTo>
                <a:cubicBezTo>
                  <a:pt x="7636324" y="154772"/>
                  <a:pt x="7537393" y="175697"/>
                  <a:pt x="7466604" y="175697"/>
                </a:cubicBezTo>
                <a:lnTo>
                  <a:pt x="6054119" y="175697"/>
                </a:lnTo>
                <a:lnTo>
                  <a:pt x="6054119" y="176400"/>
                </a:lnTo>
                <a:lnTo>
                  <a:pt x="0" y="176400"/>
                </a:lnTo>
                <a:close/>
              </a:path>
            </a:pathLst>
          </a:custGeom>
          <a:gradFill>
            <a:gsLst>
              <a:gs pos="0">
                <a:srgbClr val="152B5E"/>
              </a:gs>
              <a:gs pos="100000">
                <a:srgbClr val="006DB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9" name="직사각형 8">
            <a:extLst>
              <a:ext uri="{FF2B5EF4-FFF2-40B4-BE49-F238E27FC236}">
                <a16:creationId xmlns:a16="http://schemas.microsoft.com/office/drawing/2014/main" id="{4D127B50-154E-4F1F-91D0-71A0D74FE0EB}"/>
              </a:ext>
            </a:extLst>
          </p:cNvPr>
          <p:cNvSpPr/>
          <p:nvPr userDrawn="1"/>
        </p:nvSpPr>
        <p:spPr>
          <a:xfrm>
            <a:off x="11462516" y="6512278"/>
            <a:ext cx="352533" cy="246221"/>
          </a:xfrm>
          <a:prstGeom prst="rect">
            <a:avLst/>
          </a:prstGeom>
        </p:spPr>
        <p:txBody>
          <a:bodyPr wrap="none">
            <a:spAutoFit/>
            <a:scene3d>
              <a:camera prst="orthographicFront"/>
              <a:lightRig rig="threePt" dir="t"/>
            </a:scene3d>
            <a:sp3d contourW="1270"/>
          </a:bodyPr>
          <a:lstStyle/>
          <a:p>
            <a:pPr lvl="0" algn="r"/>
            <a:r>
              <a:rPr lang="en-US" altLang="ko-KR" sz="1000" spc="-54" baseline="0">
                <a:solidFill>
                  <a:schemeClr val="tx1">
                    <a:lumMod val="95000"/>
                    <a:lumOff val="5000"/>
                  </a:schemeClr>
                </a:solidFill>
                <a:latin typeface="Pretendard" panose="02000503000000020004" pitchFamily="2" charset="-127"/>
                <a:ea typeface="Pretendard" panose="02000503000000020004" pitchFamily="2" charset="-127"/>
                <a:cs typeface="Pretendard" panose="02000503000000020004" pitchFamily="2" charset="-127"/>
              </a:rPr>
              <a:t> </a:t>
            </a:r>
            <a:fld id="{E3FAEBF4-7460-4F39-B64E-B79D0777BE81}" type="slidenum">
              <a:rPr lang="en-US" altLang="ko-KR" sz="1000" spc="-54" baseline="0" smtClean="0">
                <a:solidFill>
                  <a:schemeClr val="tx1">
                    <a:lumMod val="95000"/>
                    <a:lumOff val="5000"/>
                  </a:schemeClr>
                </a:solidFill>
                <a:latin typeface="Pretendard" panose="02000503000000020004" pitchFamily="2" charset="-127"/>
                <a:ea typeface="Pretendard" panose="02000503000000020004" pitchFamily="2" charset="-127"/>
                <a:cs typeface="Pretendard" panose="02000503000000020004" pitchFamily="2" charset="-127"/>
              </a:rPr>
              <a:pPr lvl="0" algn="r"/>
              <a:t>‹#›</a:t>
            </a:fld>
            <a:endParaRPr lang="ko-KR" altLang="en-US" sz="1000" spc="-54" baseline="0">
              <a:solidFill>
                <a:schemeClr val="tx1">
                  <a:lumMod val="95000"/>
                  <a:lumOff val="5000"/>
                </a:schemeClr>
              </a:solidFill>
              <a:latin typeface="Pretendard" panose="02000503000000020004" pitchFamily="2" charset="-127"/>
              <a:ea typeface="Pretendard" panose="02000503000000020004" pitchFamily="2" charset="-127"/>
              <a:cs typeface="Pretendard" panose="02000503000000020004" pitchFamily="2" charset="-127"/>
            </a:endParaRPr>
          </a:p>
        </p:txBody>
      </p:sp>
      <p:pic>
        <p:nvPicPr>
          <p:cNvPr id="13" name="그래픽 12">
            <a:extLst>
              <a:ext uri="{FF2B5EF4-FFF2-40B4-BE49-F238E27FC236}">
                <a16:creationId xmlns:a16="http://schemas.microsoft.com/office/drawing/2014/main" id="{4EC73DC4-FC37-4A56-A180-13C771996B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6631" y="6366470"/>
            <a:ext cx="638363" cy="405689"/>
          </a:xfrm>
          <a:prstGeom prst="rect">
            <a:avLst/>
          </a:prstGeom>
        </p:spPr>
      </p:pic>
      <p:grpSp>
        <p:nvGrpSpPr>
          <p:cNvPr id="16" name="그룹 15">
            <a:extLst>
              <a:ext uri="{FF2B5EF4-FFF2-40B4-BE49-F238E27FC236}">
                <a16:creationId xmlns:a16="http://schemas.microsoft.com/office/drawing/2014/main" id="{DCC652EE-A381-49B3-8FE7-2115795E09F1}"/>
              </a:ext>
            </a:extLst>
          </p:cNvPr>
          <p:cNvGrpSpPr/>
          <p:nvPr userDrawn="1"/>
        </p:nvGrpSpPr>
        <p:grpSpPr>
          <a:xfrm>
            <a:off x="-768590" y="-28381"/>
            <a:ext cx="546340" cy="2905988"/>
            <a:chOff x="-673340" y="-28381"/>
            <a:chExt cx="434518" cy="2311206"/>
          </a:xfrm>
        </p:grpSpPr>
        <p:sp>
          <p:nvSpPr>
            <p:cNvPr id="17" name="타원 16">
              <a:extLst>
                <a:ext uri="{FF2B5EF4-FFF2-40B4-BE49-F238E27FC236}">
                  <a16:creationId xmlns:a16="http://schemas.microsoft.com/office/drawing/2014/main" id="{5AB980A5-4B8F-4ECC-914B-1E5EABA02604}"/>
                </a:ext>
              </a:extLst>
            </p:cNvPr>
            <p:cNvSpPr/>
            <p:nvPr/>
          </p:nvSpPr>
          <p:spPr>
            <a:xfrm>
              <a:off x="-673340" y="-28381"/>
              <a:ext cx="433884" cy="433884"/>
            </a:xfrm>
            <a:prstGeom prst="ellipse">
              <a:avLst/>
            </a:prstGeom>
            <a:solidFill>
              <a:srgbClr val="152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타원 17">
              <a:extLst>
                <a:ext uri="{FF2B5EF4-FFF2-40B4-BE49-F238E27FC236}">
                  <a16:creationId xmlns:a16="http://schemas.microsoft.com/office/drawing/2014/main" id="{D7A0A4AB-1524-46A5-9B23-EED608F04F2D}"/>
                </a:ext>
              </a:extLst>
            </p:cNvPr>
            <p:cNvSpPr/>
            <p:nvPr/>
          </p:nvSpPr>
          <p:spPr>
            <a:xfrm>
              <a:off x="-672706" y="440949"/>
              <a:ext cx="433884" cy="433884"/>
            </a:xfrm>
            <a:prstGeom prst="ellipse">
              <a:avLst/>
            </a:prstGeom>
            <a:solidFill>
              <a:srgbClr val="006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타원 18">
              <a:extLst>
                <a:ext uri="{FF2B5EF4-FFF2-40B4-BE49-F238E27FC236}">
                  <a16:creationId xmlns:a16="http://schemas.microsoft.com/office/drawing/2014/main" id="{23591B03-0411-480A-B8FE-E8341110B302}"/>
                </a:ext>
              </a:extLst>
            </p:cNvPr>
            <p:cNvSpPr/>
            <p:nvPr/>
          </p:nvSpPr>
          <p:spPr>
            <a:xfrm>
              <a:off x="-673340" y="910279"/>
              <a:ext cx="433884" cy="433884"/>
            </a:xfrm>
            <a:prstGeom prst="ellipse">
              <a:avLst/>
            </a:prstGeom>
            <a:solidFill>
              <a:srgbClr val="25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타원 19">
              <a:extLst>
                <a:ext uri="{FF2B5EF4-FFF2-40B4-BE49-F238E27FC236}">
                  <a16:creationId xmlns:a16="http://schemas.microsoft.com/office/drawing/2014/main" id="{790C81C3-8188-4706-ACAB-BAC1BE1A0360}"/>
                </a:ext>
              </a:extLst>
            </p:cNvPr>
            <p:cNvSpPr/>
            <p:nvPr/>
          </p:nvSpPr>
          <p:spPr>
            <a:xfrm>
              <a:off x="-672706" y="1379609"/>
              <a:ext cx="433884" cy="433884"/>
            </a:xfrm>
            <a:prstGeom prst="ellipse">
              <a:avLst/>
            </a:prstGeom>
            <a:solidFill>
              <a:srgbClr val="789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타원 20">
              <a:extLst>
                <a:ext uri="{FF2B5EF4-FFF2-40B4-BE49-F238E27FC236}">
                  <a16:creationId xmlns:a16="http://schemas.microsoft.com/office/drawing/2014/main" id="{C91FB281-F6E9-4FF9-965D-A6D40173D2C1}"/>
                </a:ext>
              </a:extLst>
            </p:cNvPr>
            <p:cNvSpPr/>
            <p:nvPr/>
          </p:nvSpPr>
          <p:spPr>
            <a:xfrm>
              <a:off x="-673340" y="1848941"/>
              <a:ext cx="433884" cy="433884"/>
            </a:xfrm>
            <a:prstGeom prst="ellipse">
              <a:avLst/>
            </a:prstGeom>
            <a:solidFill>
              <a:srgbClr val="D413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0" name="그래픽 9">
            <a:extLst>
              <a:ext uri="{FF2B5EF4-FFF2-40B4-BE49-F238E27FC236}">
                <a16:creationId xmlns:a16="http://schemas.microsoft.com/office/drawing/2014/main" id="{94279561-E36F-4167-9BDD-53A66178131D}"/>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45776" t="45688" r="13475" b="50705"/>
          <a:stretch/>
        </p:blipFill>
        <p:spPr>
          <a:xfrm>
            <a:off x="8966200" y="599868"/>
            <a:ext cx="3225799" cy="177372"/>
          </a:xfrm>
          <a:prstGeom prst="rect">
            <a:avLst/>
          </a:prstGeom>
        </p:spPr>
      </p:pic>
    </p:spTree>
    <p:extLst>
      <p:ext uri="{BB962C8B-B14F-4D97-AF65-F5344CB8AC3E}">
        <p14:creationId xmlns:p14="http://schemas.microsoft.com/office/powerpoint/2010/main" val="274250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955A941-876B-4258-A51C-128529A5A47E}"/>
              </a:ext>
            </a:extLst>
          </p:cNvPr>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a:extLst>
              <a:ext uri="{FF2B5EF4-FFF2-40B4-BE49-F238E27FC236}">
                <a16:creationId xmlns:a16="http://schemas.microsoft.com/office/drawing/2014/main" id="{33A99227-7C04-4F85-B356-34AA17F8D9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a:extLst>
              <a:ext uri="{FF2B5EF4-FFF2-40B4-BE49-F238E27FC236}">
                <a16:creationId xmlns:a16="http://schemas.microsoft.com/office/drawing/2014/main" id="{1688B96D-FE08-4330-A424-3EF2AF18A54D}"/>
              </a:ext>
            </a:extLst>
          </p:cNvPr>
          <p:cNvSpPr>
            <a:spLocks noGrp="1"/>
          </p:cNvSpPr>
          <p:nvPr>
            <p:ph type="dt" sz="half" idx="10"/>
          </p:nvPr>
        </p:nvSpPr>
        <p:spPr/>
        <p:txBody>
          <a:bodyPr/>
          <a:lstStyle/>
          <a:p>
            <a:fld id="{55AB70E8-D916-404F-A14D-4C306E09D478}" type="datetimeFigureOut">
              <a:rPr lang="ko-KR" altLang="en-US" smtClean="0"/>
              <a:t>2025-07-19</a:t>
            </a:fld>
            <a:endParaRPr lang="ko-KR" altLang="en-US"/>
          </a:p>
        </p:txBody>
      </p:sp>
      <p:sp>
        <p:nvSpPr>
          <p:cNvPr id="5" name="바닥글 개체 틀 4">
            <a:extLst>
              <a:ext uri="{FF2B5EF4-FFF2-40B4-BE49-F238E27FC236}">
                <a16:creationId xmlns:a16="http://schemas.microsoft.com/office/drawing/2014/main" id="{F763A768-A50C-4CB0-9808-F98C9040B568}"/>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B8463376-D4FD-4743-A3D6-C9816B00BEF7}"/>
              </a:ext>
            </a:extLst>
          </p:cNvPr>
          <p:cNvSpPr>
            <a:spLocks noGrp="1"/>
          </p:cNvSpPr>
          <p:nvPr>
            <p:ph type="sldNum" sz="quarter" idx="12"/>
          </p:nvPr>
        </p:nvSpPr>
        <p:spPr/>
        <p:txBody>
          <a:bodyPr/>
          <a:lstStyle/>
          <a:p>
            <a:fld id="{40AF6A7A-D919-4C6F-9E31-2142B26D0C34}" type="slidenum">
              <a:rPr lang="ko-KR" altLang="en-US" smtClean="0"/>
              <a:t>‹#›</a:t>
            </a:fld>
            <a:endParaRPr lang="ko-KR" altLang="en-US"/>
          </a:p>
        </p:txBody>
      </p:sp>
    </p:spTree>
    <p:extLst>
      <p:ext uri="{BB962C8B-B14F-4D97-AF65-F5344CB8AC3E}">
        <p14:creationId xmlns:p14="http://schemas.microsoft.com/office/powerpoint/2010/main" val="2402888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BBA4476-8692-47A2-91F7-4C9EBAD945A1}"/>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10020527-7E0C-42BC-8864-C392EECCD452}"/>
              </a:ext>
            </a:extLst>
          </p:cNvPr>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556B03FF-187B-49B2-A2C7-1959758B10D1}"/>
              </a:ext>
            </a:extLst>
          </p:cNvPr>
          <p:cNvSpPr>
            <a:spLocks noGrp="1"/>
          </p:cNvSpPr>
          <p:nvPr>
            <p:ph type="dt" sz="half" idx="10"/>
          </p:nvPr>
        </p:nvSpPr>
        <p:spPr/>
        <p:txBody>
          <a:bodyPr/>
          <a:lstStyle/>
          <a:p>
            <a:fld id="{55AB70E8-D916-404F-A14D-4C306E09D478}" type="datetimeFigureOut">
              <a:rPr lang="ko-KR" altLang="en-US" smtClean="0"/>
              <a:t>2025-07-19</a:t>
            </a:fld>
            <a:endParaRPr lang="ko-KR" altLang="en-US"/>
          </a:p>
        </p:txBody>
      </p:sp>
      <p:sp>
        <p:nvSpPr>
          <p:cNvPr id="5" name="바닥글 개체 틀 4">
            <a:extLst>
              <a:ext uri="{FF2B5EF4-FFF2-40B4-BE49-F238E27FC236}">
                <a16:creationId xmlns:a16="http://schemas.microsoft.com/office/drawing/2014/main" id="{37028407-8E42-47AD-A4FF-D34F27F9751C}"/>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82334A44-E28F-4178-B7CE-3007371C2D47}"/>
              </a:ext>
            </a:extLst>
          </p:cNvPr>
          <p:cNvSpPr>
            <a:spLocks noGrp="1"/>
          </p:cNvSpPr>
          <p:nvPr>
            <p:ph type="sldNum" sz="quarter" idx="12"/>
          </p:nvPr>
        </p:nvSpPr>
        <p:spPr/>
        <p:txBody>
          <a:bodyPr/>
          <a:lstStyle/>
          <a:p>
            <a:fld id="{40AF6A7A-D919-4C6F-9E31-2142B26D0C34}" type="slidenum">
              <a:rPr lang="ko-KR" altLang="en-US" smtClean="0"/>
              <a:t>‹#›</a:t>
            </a:fld>
            <a:endParaRPr lang="ko-KR" altLang="en-US"/>
          </a:p>
        </p:txBody>
      </p:sp>
    </p:spTree>
    <p:extLst>
      <p:ext uri="{BB962C8B-B14F-4D97-AF65-F5344CB8AC3E}">
        <p14:creationId xmlns:p14="http://schemas.microsoft.com/office/powerpoint/2010/main" val="3236756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41E6125-32BD-46E5-8DD1-79861DADEFCC}"/>
              </a:ext>
            </a:extLst>
          </p:cNvPr>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a16="http://schemas.microsoft.com/office/drawing/2014/main" id="{1795B12C-4057-4481-9624-D3595538C2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4" name="날짜 개체 틀 3">
            <a:extLst>
              <a:ext uri="{FF2B5EF4-FFF2-40B4-BE49-F238E27FC236}">
                <a16:creationId xmlns:a16="http://schemas.microsoft.com/office/drawing/2014/main" id="{4BA9B037-AB9D-485B-924C-7F9FB7D37990}"/>
              </a:ext>
            </a:extLst>
          </p:cNvPr>
          <p:cNvSpPr>
            <a:spLocks noGrp="1"/>
          </p:cNvSpPr>
          <p:nvPr>
            <p:ph type="dt" sz="half" idx="10"/>
          </p:nvPr>
        </p:nvSpPr>
        <p:spPr/>
        <p:txBody>
          <a:bodyPr/>
          <a:lstStyle/>
          <a:p>
            <a:fld id="{55AB70E8-D916-404F-A14D-4C306E09D478}" type="datetimeFigureOut">
              <a:rPr lang="ko-KR" altLang="en-US" smtClean="0"/>
              <a:t>2025-07-19</a:t>
            </a:fld>
            <a:endParaRPr lang="ko-KR" altLang="en-US"/>
          </a:p>
        </p:txBody>
      </p:sp>
      <p:sp>
        <p:nvSpPr>
          <p:cNvPr id="5" name="바닥글 개체 틀 4">
            <a:extLst>
              <a:ext uri="{FF2B5EF4-FFF2-40B4-BE49-F238E27FC236}">
                <a16:creationId xmlns:a16="http://schemas.microsoft.com/office/drawing/2014/main" id="{36087938-2F59-457F-9E37-D3F939946386}"/>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88AF25E6-9AB0-4D13-A40C-32862B90CBFC}"/>
              </a:ext>
            </a:extLst>
          </p:cNvPr>
          <p:cNvSpPr>
            <a:spLocks noGrp="1"/>
          </p:cNvSpPr>
          <p:nvPr>
            <p:ph type="sldNum" sz="quarter" idx="12"/>
          </p:nvPr>
        </p:nvSpPr>
        <p:spPr/>
        <p:txBody>
          <a:bodyPr/>
          <a:lstStyle/>
          <a:p>
            <a:fld id="{40AF6A7A-D919-4C6F-9E31-2142B26D0C34}" type="slidenum">
              <a:rPr lang="ko-KR" altLang="en-US" smtClean="0"/>
              <a:t>‹#›</a:t>
            </a:fld>
            <a:endParaRPr lang="ko-KR" altLang="en-US"/>
          </a:p>
        </p:txBody>
      </p:sp>
    </p:spTree>
    <p:extLst>
      <p:ext uri="{BB962C8B-B14F-4D97-AF65-F5344CB8AC3E}">
        <p14:creationId xmlns:p14="http://schemas.microsoft.com/office/powerpoint/2010/main" val="1700751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6A9E054-8AD6-419F-AEB5-4B676EC7B691}"/>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4587D6ED-5CA3-4D0C-8AB0-221BFB030468}"/>
              </a:ext>
            </a:extLst>
          </p:cNvPr>
          <p:cNvSpPr>
            <a:spLocks noGrp="1"/>
          </p:cNvSpPr>
          <p:nvPr>
            <p:ph sz="half" idx="1"/>
          </p:nvPr>
        </p:nvSpPr>
        <p:spPr>
          <a:xfrm>
            <a:off x="838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a:extLst>
              <a:ext uri="{FF2B5EF4-FFF2-40B4-BE49-F238E27FC236}">
                <a16:creationId xmlns:a16="http://schemas.microsoft.com/office/drawing/2014/main" id="{605BB9BC-61D0-4C20-99AB-DC84B1AAC23B}"/>
              </a:ext>
            </a:extLst>
          </p:cNvPr>
          <p:cNvSpPr>
            <a:spLocks noGrp="1"/>
          </p:cNvSpPr>
          <p:nvPr>
            <p:ph sz="half" idx="2"/>
          </p:nvPr>
        </p:nvSpPr>
        <p:spPr>
          <a:xfrm>
            <a:off x="6172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a:extLst>
              <a:ext uri="{FF2B5EF4-FFF2-40B4-BE49-F238E27FC236}">
                <a16:creationId xmlns:a16="http://schemas.microsoft.com/office/drawing/2014/main" id="{98FC4BF9-7A94-4B09-AF12-D16E5C2B9F99}"/>
              </a:ext>
            </a:extLst>
          </p:cNvPr>
          <p:cNvSpPr>
            <a:spLocks noGrp="1"/>
          </p:cNvSpPr>
          <p:nvPr>
            <p:ph type="dt" sz="half" idx="10"/>
          </p:nvPr>
        </p:nvSpPr>
        <p:spPr/>
        <p:txBody>
          <a:bodyPr/>
          <a:lstStyle/>
          <a:p>
            <a:fld id="{55AB70E8-D916-404F-A14D-4C306E09D478}" type="datetimeFigureOut">
              <a:rPr lang="ko-KR" altLang="en-US" smtClean="0"/>
              <a:t>2025-07-19</a:t>
            </a:fld>
            <a:endParaRPr lang="ko-KR" altLang="en-US"/>
          </a:p>
        </p:txBody>
      </p:sp>
      <p:sp>
        <p:nvSpPr>
          <p:cNvPr id="6" name="바닥글 개체 틀 5">
            <a:extLst>
              <a:ext uri="{FF2B5EF4-FFF2-40B4-BE49-F238E27FC236}">
                <a16:creationId xmlns:a16="http://schemas.microsoft.com/office/drawing/2014/main" id="{E8B3CDA0-CA6E-4394-9956-22B4550522E7}"/>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BEE948D4-DF66-4474-B384-68B1B560CF1E}"/>
              </a:ext>
            </a:extLst>
          </p:cNvPr>
          <p:cNvSpPr>
            <a:spLocks noGrp="1"/>
          </p:cNvSpPr>
          <p:nvPr>
            <p:ph type="sldNum" sz="quarter" idx="12"/>
          </p:nvPr>
        </p:nvSpPr>
        <p:spPr/>
        <p:txBody>
          <a:bodyPr/>
          <a:lstStyle/>
          <a:p>
            <a:fld id="{40AF6A7A-D919-4C6F-9E31-2142B26D0C34}" type="slidenum">
              <a:rPr lang="ko-KR" altLang="en-US" smtClean="0"/>
              <a:t>‹#›</a:t>
            </a:fld>
            <a:endParaRPr lang="ko-KR" altLang="en-US"/>
          </a:p>
        </p:txBody>
      </p:sp>
    </p:spTree>
    <p:extLst>
      <p:ext uri="{BB962C8B-B14F-4D97-AF65-F5344CB8AC3E}">
        <p14:creationId xmlns:p14="http://schemas.microsoft.com/office/powerpoint/2010/main" val="1987600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A76093F-A61E-47F9-AA01-9AA38474C5A0}"/>
              </a:ext>
            </a:extLst>
          </p:cNvPr>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A9696357-0539-471F-B8E8-1B5A6372A5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내용 개체 틀 3">
            <a:extLst>
              <a:ext uri="{FF2B5EF4-FFF2-40B4-BE49-F238E27FC236}">
                <a16:creationId xmlns:a16="http://schemas.microsoft.com/office/drawing/2014/main" id="{52947FD8-CA72-420E-BC3A-EBDF05BA10BD}"/>
              </a:ext>
            </a:extLst>
          </p:cNvPr>
          <p:cNvSpPr>
            <a:spLocks noGrp="1"/>
          </p:cNvSpPr>
          <p:nvPr>
            <p:ph sz="half" idx="2"/>
          </p:nvPr>
        </p:nvSpPr>
        <p:spPr>
          <a:xfrm>
            <a:off x="839788" y="2505075"/>
            <a:ext cx="5157787"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a:extLst>
              <a:ext uri="{FF2B5EF4-FFF2-40B4-BE49-F238E27FC236}">
                <a16:creationId xmlns:a16="http://schemas.microsoft.com/office/drawing/2014/main" id="{4FB629F7-AC5D-4B97-91C4-F287D4EFD4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내용 개체 틀 5">
            <a:extLst>
              <a:ext uri="{FF2B5EF4-FFF2-40B4-BE49-F238E27FC236}">
                <a16:creationId xmlns:a16="http://schemas.microsoft.com/office/drawing/2014/main" id="{DD88BB06-C76A-4910-88EC-2C8009AA14CB}"/>
              </a:ext>
            </a:extLst>
          </p:cNvPr>
          <p:cNvSpPr>
            <a:spLocks noGrp="1"/>
          </p:cNvSpPr>
          <p:nvPr>
            <p:ph sz="quarter" idx="4"/>
          </p:nvPr>
        </p:nvSpPr>
        <p:spPr>
          <a:xfrm>
            <a:off x="6172200" y="2505075"/>
            <a:ext cx="5183188"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a:extLst>
              <a:ext uri="{FF2B5EF4-FFF2-40B4-BE49-F238E27FC236}">
                <a16:creationId xmlns:a16="http://schemas.microsoft.com/office/drawing/2014/main" id="{7ADF8842-D5A3-4F7F-9C27-910E10AEEDA9}"/>
              </a:ext>
            </a:extLst>
          </p:cNvPr>
          <p:cNvSpPr>
            <a:spLocks noGrp="1"/>
          </p:cNvSpPr>
          <p:nvPr>
            <p:ph type="dt" sz="half" idx="10"/>
          </p:nvPr>
        </p:nvSpPr>
        <p:spPr/>
        <p:txBody>
          <a:bodyPr/>
          <a:lstStyle/>
          <a:p>
            <a:fld id="{55AB70E8-D916-404F-A14D-4C306E09D478}" type="datetimeFigureOut">
              <a:rPr lang="ko-KR" altLang="en-US" smtClean="0"/>
              <a:t>2025-07-19</a:t>
            </a:fld>
            <a:endParaRPr lang="ko-KR" altLang="en-US"/>
          </a:p>
        </p:txBody>
      </p:sp>
      <p:sp>
        <p:nvSpPr>
          <p:cNvPr id="8" name="바닥글 개체 틀 7">
            <a:extLst>
              <a:ext uri="{FF2B5EF4-FFF2-40B4-BE49-F238E27FC236}">
                <a16:creationId xmlns:a16="http://schemas.microsoft.com/office/drawing/2014/main" id="{5E0D121E-EE6F-4B14-B507-0E007F68A0C3}"/>
              </a:ext>
            </a:extLst>
          </p:cNvPr>
          <p:cNvSpPr>
            <a:spLocks noGrp="1"/>
          </p:cNvSpPr>
          <p:nvPr>
            <p:ph type="ftr" sz="quarter" idx="11"/>
          </p:nvPr>
        </p:nvSpPr>
        <p:spPr/>
        <p:txBody>
          <a:bodyPr/>
          <a:lstStyle/>
          <a:p>
            <a:endParaRPr lang="ko-KR" altLang="en-US"/>
          </a:p>
        </p:txBody>
      </p:sp>
      <p:sp>
        <p:nvSpPr>
          <p:cNvPr id="9" name="슬라이드 번호 개체 틀 8">
            <a:extLst>
              <a:ext uri="{FF2B5EF4-FFF2-40B4-BE49-F238E27FC236}">
                <a16:creationId xmlns:a16="http://schemas.microsoft.com/office/drawing/2014/main" id="{3DBC0580-128C-4D29-ADD9-43403DBB4E1C}"/>
              </a:ext>
            </a:extLst>
          </p:cNvPr>
          <p:cNvSpPr>
            <a:spLocks noGrp="1"/>
          </p:cNvSpPr>
          <p:nvPr>
            <p:ph type="sldNum" sz="quarter" idx="12"/>
          </p:nvPr>
        </p:nvSpPr>
        <p:spPr/>
        <p:txBody>
          <a:bodyPr/>
          <a:lstStyle/>
          <a:p>
            <a:fld id="{40AF6A7A-D919-4C6F-9E31-2142B26D0C34}" type="slidenum">
              <a:rPr lang="ko-KR" altLang="en-US" smtClean="0"/>
              <a:t>‹#›</a:t>
            </a:fld>
            <a:endParaRPr lang="ko-KR" altLang="en-US"/>
          </a:p>
        </p:txBody>
      </p:sp>
    </p:spTree>
    <p:extLst>
      <p:ext uri="{BB962C8B-B14F-4D97-AF65-F5344CB8AC3E}">
        <p14:creationId xmlns:p14="http://schemas.microsoft.com/office/powerpoint/2010/main" val="3561275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79969EB-2E1A-4EE1-870C-D77F1F9F2C6E}"/>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id="{4EC46754-D973-4ECC-91A0-40B36535E524}"/>
              </a:ext>
            </a:extLst>
          </p:cNvPr>
          <p:cNvSpPr>
            <a:spLocks noGrp="1"/>
          </p:cNvSpPr>
          <p:nvPr>
            <p:ph type="dt" sz="half" idx="10"/>
          </p:nvPr>
        </p:nvSpPr>
        <p:spPr/>
        <p:txBody>
          <a:bodyPr/>
          <a:lstStyle/>
          <a:p>
            <a:fld id="{55AB70E8-D916-404F-A14D-4C306E09D478}" type="datetimeFigureOut">
              <a:rPr lang="ko-KR" altLang="en-US" smtClean="0"/>
              <a:t>2025-07-19</a:t>
            </a:fld>
            <a:endParaRPr lang="ko-KR" altLang="en-US"/>
          </a:p>
        </p:txBody>
      </p:sp>
      <p:sp>
        <p:nvSpPr>
          <p:cNvPr id="4" name="바닥글 개체 틀 3">
            <a:extLst>
              <a:ext uri="{FF2B5EF4-FFF2-40B4-BE49-F238E27FC236}">
                <a16:creationId xmlns:a16="http://schemas.microsoft.com/office/drawing/2014/main" id="{0EC051D2-5E6F-4BF4-97B6-F3B7E9A10390}"/>
              </a:ext>
            </a:extLst>
          </p:cNvPr>
          <p:cNvSpPr>
            <a:spLocks noGrp="1"/>
          </p:cNvSpPr>
          <p:nvPr>
            <p:ph type="ftr" sz="quarter" idx="11"/>
          </p:nvPr>
        </p:nvSpPr>
        <p:spPr/>
        <p:txBody>
          <a:bodyPr/>
          <a:lstStyle/>
          <a:p>
            <a:endParaRPr lang="ko-KR" altLang="en-US"/>
          </a:p>
        </p:txBody>
      </p:sp>
      <p:sp>
        <p:nvSpPr>
          <p:cNvPr id="5" name="슬라이드 번호 개체 틀 4">
            <a:extLst>
              <a:ext uri="{FF2B5EF4-FFF2-40B4-BE49-F238E27FC236}">
                <a16:creationId xmlns:a16="http://schemas.microsoft.com/office/drawing/2014/main" id="{DA0F1051-C65D-42C8-9881-C74B2702E36A}"/>
              </a:ext>
            </a:extLst>
          </p:cNvPr>
          <p:cNvSpPr>
            <a:spLocks noGrp="1"/>
          </p:cNvSpPr>
          <p:nvPr>
            <p:ph type="sldNum" sz="quarter" idx="12"/>
          </p:nvPr>
        </p:nvSpPr>
        <p:spPr/>
        <p:txBody>
          <a:bodyPr/>
          <a:lstStyle/>
          <a:p>
            <a:fld id="{40AF6A7A-D919-4C6F-9E31-2142B26D0C34}" type="slidenum">
              <a:rPr lang="ko-KR" altLang="en-US" smtClean="0"/>
              <a:t>‹#›</a:t>
            </a:fld>
            <a:endParaRPr lang="ko-KR" altLang="en-US"/>
          </a:p>
        </p:txBody>
      </p:sp>
    </p:spTree>
    <p:extLst>
      <p:ext uri="{BB962C8B-B14F-4D97-AF65-F5344CB8AC3E}">
        <p14:creationId xmlns:p14="http://schemas.microsoft.com/office/powerpoint/2010/main" val="4073853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F7A992BA-6EA5-42BC-9791-B7B576DCB43B}"/>
              </a:ext>
            </a:extLst>
          </p:cNvPr>
          <p:cNvSpPr>
            <a:spLocks noGrp="1"/>
          </p:cNvSpPr>
          <p:nvPr>
            <p:ph type="dt" sz="half" idx="10"/>
          </p:nvPr>
        </p:nvSpPr>
        <p:spPr/>
        <p:txBody>
          <a:bodyPr/>
          <a:lstStyle/>
          <a:p>
            <a:fld id="{55AB70E8-D916-404F-A14D-4C306E09D478}" type="datetimeFigureOut">
              <a:rPr lang="ko-KR" altLang="en-US" smtClean="0"/>
              <a:t>2025-07-19</a:t>
            </a:fld>
            <a:endParaRPr lang="ko-KR" altLang="en-US"/>
          </a:p>
        </p:txBody>
      </p:sp>
      <p:sp>
        <p:nvSpPr>
          <p:cNvPr id="3" name="바닥글 개체 틀 2">
            <a:extLst>
              <a:ext uri="{FF2B5EF4-FFF2-40B4-BE49-F238E27FC236}">
                <a16:creationId xmlns:a16="http://schemas.microsoft.com/office/drawing/2014/main" id="{F48A7CA2-A86C-4997-AABD-5C8143EAB0BA}"/>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2C985132-A536-42D5-B037-0B3EE69ABB6A}"/>
              </a:ext>
            </a:extLst>
          </p:cNvPr>
          <p:cNvSpPr>
            <a:spLocks noGrp="1"/>
          </p:cNvSpPr>
          <p:nvPr>
            <p:ph type="sldNum" sz="quarter" idx="12"/>
          </p:nvPr>
        </p:nvSpPr>
        <p:spPr/>
        <p:txBody>
          <a:bodyPr/>
          <a:lstStyle/>
          <a:p>
            <a:fld id="{40AF6A7A-D919-4C6F-9E31-2142B26D0C34}" type="slidenum">
              <a:rPr lang="ko-KR" altLang="en-US" smtClean="0"/>
              <a:t>‹#›</a:t>
            </a:fld>
            <a:endParaRPr lang="ko-KR" altLang="en-US"/>
          </a:p>
        </p:txBody>
      </p:sp>
    </p:spTree>
    <p:extLst>
      <p:ext uri="{BB962C8B-B14F-4D97-AF65-F5344CB8AC3E}">
        <p14:creationId xmlns:p14="http://schemas.microsoft.com/office/powerpoint/2010/main" val="448957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A2D45ED0-3586-40F0-B9FF-0D1CC129FE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094C7908-8270-4D33-9225-ECA9BEFA12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A20F62F7-B08D-486B-890B-93C6BAC5C1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AB70E8-D916-404F-A14D-4C306E09D478}" type="datetimeFigureOut">
              <a:rPr lang="ko-KR" altLang="en-US" smtClean="0"/>
              <a:t>2025-07-19</a:t>
            </a:fld>
            <a:endParaRPr lang="ko-KR" altLang="en-US"/>
          </a:p>
        </p:txBody>
      </p:sp>
      <p:sp>
        <p:nvSpPr>
          <p:cNvPr id="5" name="바닥글 개체 틀 4">
            <a:extLst>
              <a:ext uri="{FF2B5EF4-FFF2-40B4-BE49-F238E27FC236}">
                <a16:creationId xmlns:a16="http://schemas.microsoft.com/office/drawing/2014/main" id="{BE172397-2489-4F89-AE7D-C7D846B522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id="{4CAB9821-B69D-4650-911A-B4473A8A07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AF6A7A-D919-4C6F-9E31-2142B26D0C34}" type="slidenum">
              <a:rPr lang="ko-KR" altLang="en-US" smtClean="0"/>
              <a:t>‹#›</a:t>
            </a:fld>
            <a:endParaRPr lang="ko-KR" altLang="en-US"/>
          </a:p>
        </p:txBody>
      </p:sp>
    </p:spTree>
    <p:extLst>
      <p:ext uri="{BB962C8B-B14F-4D97-AF65-F5344CB8AC3E}">
        <p14:creationId xmlns:p14="http://schemas.microsoft.com/office/powerpoint/2010/main" val="44427875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4.sv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8.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7.sv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7.sv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3.png"/><Relationship Id="rId7"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4.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그래픽 18">
            <a:extLst>
              <a:ext uri="{FF2B5EF4-FFF2-40B4-BE49-F238E27FC236}">
                <a16:creationId xmlns:a16="http://schemas.microsoft.com/office/drawing/2014/main" id="{C426787E-D9F8-48C2-92AB-B0C8800628EC}"/>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5776" t="11691" r="13475" b="11691"/>
          <a:stretch/>
        </p:blipFill>
        <p:spPr>
          <a:xfrm>
            <a:off x="6928700" y="784002"/>
            <a:ext cx="5263299" cy="6073998"/>
          </a:xfrm>
          <a:prstGeom prst="rect">
            <a:avLst/>
          </a:prstGeom>
        </p:spPr>
      </p:pic>
      <p:pic>
        <p:nvPicPr>
          <p:cNvPr id="7" name="그래픽 6">
            <a:extLst>
              <a:ext uri="{FF2B5EF4-FFF2-40B4-BE49-F238E27FC236}">
                <a16:creationId xmlns:a16="http://schemas.microsoft.com/office/drawing/2014/main" id="{EBA8C02D-365A-4423-A163-EA873F4E360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0085" y="293007"/>
            <a:ext cx="1357473" cy="862693"/>
          </a:xfrm>
          <a:prstGeom prst="rect">
            <a:avLst/>
          </a:prstGeom>
        </p:spPr>
      </p:pic>
      <p:pic>
        <p:nvPicPr>
          <p:cNvPr id="11" name="Picture 2" descr="D:\[개인자료] 모음\[참고자료] @work\1. useful sources\1. 샘플모음\영문계획안용_로고.JPG">
            <a:extLst>
              <a:ext uri="{FF2B5EF4-FFF2-40B4-BE49-F238E27FC236}">
                <a16:creationId xmlns:a16="http://schemas.microsoft.com/office/drawing/2014/main" id="{C7D7A87D-FA2E-4906-80B8-31CB2532F7FE}"/>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28701"/>
          <a:stretch/>
        </p:blipFill>
        <p:spPr bwMode="auto">
          <a:xfrm>
            <a:off x="547661" y="6325079"/>
            <a:ext cx="2099140" cy="289801"/>
          </a:xfrm>
          <a:prstGeom prst="rect">
            <a:avLst/>
          </a:prstGeom>
          <a:noFill/>
          <a:extLst>
            <a:ext uri="{909E8E84-426E-40DD-AFC4-6F175D3DCCD1}">
              <a14:hiddenFill xmlns:a14="http://schemas.microsoft.com/office/drawing/2010/main">
                <a:solidFill>
                  <a:srgbClr val="FFFFFF"/>
                </a:solidFill>
              </a14:hiddenFill>
            </a:ext>
          </a:extLst>
        </p:spPr>
      </p:pic>
      <p:sp>
        <p:nvSpPr>
          <p:cNvPr id="12" name="Shape 194">
            <a:extLst>
              <a:ext uri="{FF2B5EF4-FFF2-40B4-BE49-F238E27FC236}">
                <a16:creationId xmlns:a16="http://schemas.microsoft.com/office/drawing/2014/main" id="{EAF5242B-11AB-42F9-A772-BCE050428056}"/>
              </a:ext>
            </a:extLst>
          </p:cNvPr>
          <p:cNvSpPr/>
          <p:nvPr/>
        </p:nvSpPr>
        <p:spPr>
          <a:xfrm>
            <a:off x="561453" y="3232208"/>
            <a:ext cx="6367248" cy="157992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l" latinLnBrk="0">
              <a:defRPr sz="3800" b="1">
                <a:solidFill>
                  <a:srgbClr val="002452"/>
                </a:solidFill>
                <a:latin typeface="Arial"/>
                <a:ea typeface="Arial"/>
                <a:cs typeface="Arial"/>
                <a:sym typeface="Arial"/>
              </a:defRPr>
            </a:pPr>
            <a:r>
              <a:rPr lang="en-US" altLang="ko-KR" sz="2400" b="1" dirty="0">
                <a:effectLst/>
                <a:latin typeface="Arial" panose="020B0604020202020204" pitchFamily="34" charset="0"/>
                <a:ea typeface="Malgun Gothic" panose="020B0503020000020004" pitchFamily="34" charset="-127"/>
                <a:cs typeface="Times New Roman" panose="02020603050405020304" pitchFamily="18" charset="0"/>
              </a:rPr>
              <a:t>TOPIC 3.</a:t>
            </a:r>
          </a:p>
          <a:p>
            <a:pPr latinLnBrk="0">
              <a:defRPr sz="3800" b="1">
                <a:solidFill>
                  <a:srgbClr val="002452"/>
                </a:solidFill>
                <a:latin typeface="Arial"/>
                <a:ea typeface="Arial"/>
                <a:cs typeface="Arial"/>
                <a:sym typeface="Arial"/>
              </a:defRPr>
            </a:pPr>
            <a:r>
              <a:rPr lang="en-US" sz="2400" b="1" dirty="0">
                <a:latin typeface="Arial" panose="020B0604020202020204" pitchFamily="34" charset="0"/>
                <a:ea typeface="Malgun Gothic" panose="020B0503020000020004" pitchFamily="34" charset="-127"/>
                <a:cs typeface="Times New Roman" panose="02020603050405020304" pitchFamily="18" charset="0"/>
              </a:rPr>
              <a:t>Cybersecurity Innovation Ecosystem &amp; Regulatory Reform: Supporting SME Digital Transformation</a:t>
            </a:r>
            <a:endParaRPr lang="en-KR" sz="2400" b="1" dirty="0">
              <a:latin typeface="Arial" panose="020B0604020202020204" pitchFamily="34" charset="0"/>
              <a:ea typeface="Malgun Gothic" panose="020B0503020000020004" pitchFamily="34" charset="-127"/>
              <a:cs typeface="Times New Roman" panose="02020603050405020304" pitchFamily="18" charset="0"/>
            </a:endParaRPr>
          </a:p>
        </p:txBody>
      </p:sp>
      <p:sp>
        <p:nvSpPr>
          <p:cNvPr id="14" name="Shape 193">
            <a:extLst>
              <a:ext uri="{FF2B5EF4-FFF2-40B4-BE49-F238E27FC236}">
                <a16:creationId xmlns:a16="http://schemas.microsoft.com/office/drawing/2014/main" id="{EBD2B277-C8D9-45DC-B68B-84DAFD20C2F4}"/>
              </a:ext>
            </a:extLst>
          </p:cNvPr>
          <p:cNvSpPr/>
          <p:nvPr/>
        </p:nvSpPr>
        <p:spPr>
          <a:xfrm>
            <a:off x="561452" y="5023316"/>
            <a:ext cx="5157117" cy="1025922"/>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a:defRPr sz="3200" b="1">
                <a:solidFill>
                  <a:srgbClr val="53585F"/>
                </a:solidFill>
                <a:latin typeface="Arial"/>
                <a:ea typeface="Arial"/>
                <a:cs typeface="Arial"/>
                <a:sym typeface="Arial"/>
              </a:defRPr>
            </a:pPr>
            <a:r>
              <a:rPr lang="en-US" altLang="ko-KR" sz="2000" dirty="0"/>
              <a:t>Hyung-Jong Kim</a:t>
            </a:r>
          </a:p>
          <a:p>
            <a:pPr algn="l">
              <a:defRPr sz="3200" b="1">
                <a:solidFill>
                  <a:srgbClr val="53585F"/>
                </a:solidFill>
                <a:latin typeface="Arial"/>
                <a:ea typeface="Arial"/>
                <a:cs typeface="Arial"/>
                <a:sym typeface="Arial"/>
              </a:defRPr>
            </a:pPr>
            <a:r>
              <a:rPr lang="en-US" altLang="ko-KR" sz="2000" dirty="0"/>
              <a:t>Professor, School of Information Security</a:t>
            </a:r>
          </a:p>
          <a:p>
            <a:pPr algn="l">
              <a:defRPr sz="3200" b="1">
                <a:solidFill>
                  <a:srgbClr val="53585F"/>
                </a:solidFill>
                <a:latin typeface="Arial"/>
                <a:ea typeface="Arial"/>
                <a:cs typeface="Arial"/>
                <a:sym typeface="Arial"/>
              </a:defRPr>
            </a:pPr>
            <a:r>
              <a:rPr lang="en-US" altLang="ko-KR" sz="2000" dirty="0"/>
              <a:t>Seoul Women’s University</a:t>
            </a:r>
            <a:endParaRPr lang="en-US" sz="1400" dirty="0"/>
          </a:p>
        </p:txBody>
      </p:sp>
      <p:sp>
        <p:nvSpPr>
          <p:cNvPr id="18" name="Shape 145">
            <a:extLst>
              <a:ext uri="{FF2B5EF4-FFF2-40B4-BE49-F238E27FC236}">
                <a16:creationId xmlns:a16="http://schemas.microsoft.com/office/drawing/2014/main" id="{DB5C352D-A5C0-4910-BE67-02C921AAE332}"/>
              </a:ext>
            </a:extLst>
          </p:cNvPr>
          <p:cNvSpPr/>
          <p:nvPr/>
        </p:nvSpPr>
        <p:spPr>
          <a:xfrm>
            <a:off x="561452" y="1796140"/>
            <a:ext cx="7751409" cy="127214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l">
              <a:defRPr sz="2400">
                <a:solidFill>
                  <a:srgbClr val="FFFFFF"/>
                </a:solidFill>
                <a:latin typeface="Arial"/>
                <a:ea typeface="Arial"/>
                <a:cs typeface="Arial"/>
                <a:sym typeface="Arial"/>
              </a:defRPr>
            </a:pPr>
            <a:r>
              <a:rPr lang="en-US" sz="3600" b="1" dirty="0">
                <a:solidFill>
                  <a:srgbClr val="002452"/>
                </a:solidFill>
                <a:latin typeface="Cambria Math" pitchFamily="18" charset="0"/>
                <a:ea typeface="Cambria Math" pitchFamily="18" charset="0"/>
              </a:rPr>
              <a:t>2024/25 KSP with Poland</a:t>
            </a:r>
          </a:p>
          <a:p>
            <a:pPr>
              <a:defRPr sz="2400">
                <a:solidFill>
                  <a:srgbClr val="FFFFFF"/>
                </a:solidFill>
                <a:latin typeface="Arial"/>
                <a:ea typeface="Arial"/>
                <a:cs typeface="Arial"/>
                <a:sym typeface="Arial"/>
              </a:defRPr>
            </a:pPr>
            <a:r>
              <a:rPr lang="en-US" sz="2000" b="1" dirty="0">
                <a:solidFill>
                  <a:srgbClr val="53585F"/>
                </a:solidFill>
                <a:latin typeface="Cambria Math" pitchFamily="18" charset="0"/>
                <a:ea typeface="Cambria Math" pitchFamily="18" charset="0"/>
              </a:rPr>
              <a:t>Final Reporting Workshop</a:t>
            </a:r>
          </a:p>
          <a:p>
            <a:pPr>
              <a:defRPr sz="2400">
                <a:solidFill>
                  <a:srgbClr val="FFFFFF"/>
                </a:solidFill>
                <a:latin typeface="Arial"/>
                <a:ea typeface="Arial"/>
                <a:cs typeface="Arial"/>
                <a:sym typeface="Arial"/>
              </a:defRPr>
            </a:pPr>
            <a:r>
              <a:rPr lang="en-US" sz="2000" b="1" dirty="0">
                <a:solidFill>
                  <a:srgbClr val="53585F"/>
                </a:solidFill>
                <a:latin typeface="Cambria Math" pitchFamily="18" charset="0"/>
                <a:ea typeface="Cambria Math" pitchFamily="18" charset="0"/>
              </a:rPr>
              <a:t>July 2025</a:t>
            </a:r>
            <a:endParaRPr lang="en-US" sz="2400" b="1" dirty="0">
              <a:solidFill>
                <a:srgbClr val="53585F"/>
              </a:solidFill>
              <a:latin typeface="Cambria Math" pitchFamily="18" charset="0"/>
              <a:ea typeface="Cambria Math" pitchFamily="18" charset="0"/>
            </a:endParaRPr>
          </a:p>
        </p:txBody>
      </p:sp>
    </p:spTree>
    <p:extLst>
      <p:ext uri="{BB962C8B-B14F-4D97-AF65-F5344CB8AC3E}">
        <p14:creationId xmlns:p14="http://schemas.microsoft.com/office/powerpoint/2010/main" val="2029383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8">
            <a:extLst>
              <a:ext uri="{FF2B5EF4-FFF2-40B4-BE49-F238E27FC236}">
                <a16:creationId xmlns:a16="http://schemas.microsoft.com/office/drawing/2014/main" id="{8E25E1E7-6B65-4992-B3DF-22EAC36EC300}"/>
              </a:ext>
            </a:extLst>
          </p:cNvPr>
          <p:cNvSpPr txBox="1">
            <a:spLocks/>
          </p:cNvSpPr>
          <p:nvPr/>
        </p:nvSpPr>
        <p:spPr>
          <a:xfrm>
            <a:off x="-1" y="180459"/>
            <a:ext cx="12332473" cy="480131"/>
          </a:xfrm>
          <a:prstGeom prst="rect">
            <a:avLst/>
          </a:prstGeom>
          <a:noFill/>
        </p:spPr>
        <p:txBody>
          <a:bodyPr vert="horz" wrap="square" lIns="91440" tIns="45720" rIns="91440" bIns="45720" rtlCol="0" anchor="ctr">
            <a:sp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z="2800" dirty="0"/>
              <a:t>Promoting Information Security Industry </a:t>
            </a:r>
            <a:endParaRPr lang="ko-KR" altLang="en-US" sz="2800" dirty="0">
              <a:solidFill>
                <a:srgbClr val="152B5E"/>
              </a:solidFill>
              <a:latin typeface="+mn-lt"/>
              <a:ea typeface="Pretendard SemiBold" panose="02000703000000020004" pitchFamily="2" charset="-127"/>
              <a:cs typeface="+mn-cs"/>
            </a:endParaRPr>
          </a:p>
        </p:txBody>
      </p:sp>
      <p:pic>
        <p:nvPicPr>
          <p:cNvPr id="3" name="그림 2">
            <a:extLst>
              <a:ext uri="{FF2B5EF4-FFF2-40B4-BE49-F238E27FC236}">
                <a16:creationId xmlns:a16="http://schemas.microsoft.com/office/drawing/2014/main" id="{90300ECF-28D8-46B5-83E2-9F8A529BC15F}"/>
              </a:ext>
            </a:extLst>
          </p:cNvPr>
          <p:cNvPicPr>
            <a:picLocks noChangeAspect="1"/>
          </p:cNvPicPr>
          <p:nvPr/>
        </p:nvPicPr>
        <p:blipFill>
          <a:blip r:embed="rId3"/>
          <a:stretch>
            <a:fillRect/>
          </a:stretch>
        </p:blipFill>
        <p:spPr>
          <a:xfrm>
            <a:off x="1149860" y="955624"/>
            <a:ext cx="10299450" cy="5721917"/>
          </a:xfrm>
          <a:prstGeom prst="rect">
            <a:avLst/>
          </a:prstGeom>
        </p:spPr>
      </p:pic>
    </p:spTree>
    <p:extLst>
      <p:ext uri="{BB962C8B-B14F-4D97-AF65-F5344CB8AC3E}">
        <p14:creationId xmlns:p14="http://schemas.microsoft.com/office/powerpoint/2010/main" val="383269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8">
            <a:extLst>
              <a:ext uri="{FF2B5EF4-FFF2-40B4-BE49-F238E27FC236}">
                <a16:creationId xmlns:a16="http://schemas.microsoft.com/office/drawing/2014/main" id="{8E25E1E7-6B65-4992-B3DF-22EAC36EC300}"/>
              </a:ext>
            </a:extLst>
          </p:cNvPr>
          <p:cNvSpPr txBox="1">
            <a:spLocks/>
          </p:cNvSpPr>
          <p:nvPr/>
        </p:nvSpPr>
        <p:spPr>
          <a:xfrm>
            <a:off x="-1" y="180459"/>
            <a:ext cx="12332473" cy="480131"/>
          </a:xfrm>
          <a:prstGeom prst="rect">
            <a:avLst/>
          </a:prstGeom>
          <a:noFill/>
        </p:spPr>
        <p:txBody>
          <a:bodyPr vert="horz" wrap="square" lIns="91440" tIns="45720" rIns="91440" bIns="45720" rtlCol="0" anchor="ctr">
            <a:sp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z="2800" dirty="0"/>
              <a:t>Promoting Information Security Industry </a:t>
            </a:r>
            <a:endParaRPr lang="ko-KR" altLang="en-US" sz="2800" dirty="0">
              <a:solidFill>
                <a:srgbClr val="152B5E"/>
              </a:solidFill>
              <a:ea typeface="Pretendard SemiBold" panose="02000703000000020004" pitchFamily="2" charset="-127"/>
            </a:endParaRPr>
          </a:p>
        </p:txBody>
      </p:sp>
      <p:pic>
        <p:nvPicPr>
          <p:cNvPr id="6" name="그림 5">
            <a:extLst>
              <a:ext uri="{FF2B5EF4-FFF2-40B4-BE49-F238E27FC236}">
                <a16:creationId xmlns:a16="http://schemas.microsoft.com/office/drawing/2014/main" id="{1FEFAEC8-BDE1-42EA-A291-04760B395C58}"/>
              </a:ext>
            </a:extLst>
          </p:cNvPr>
          <p:cNvPicPr>
            <a:picLocks noChangeAspect="1"/>
          </p:cNvPicPr>
          <p:nvPr/>
        </p:nvPicPr>
        <p:blipFill>
          <a:blip r:embed="rId3"/>
          <a:stretch>
            <a:fillRect/>
          </a:stretch>
        </p:blipFill>
        <p:spPr>
          <a:xfrm>
            <a:off x="1752600" y="936171"/>
            <a:ext cx="8366996" cy="1861409"/>
          </a:xfrm>
          <a:prstGeom prst="rect">
            <a:avLst/>
          </a:prstGeom>
        </p:spPr>
      </p:pic>
      <p:pic>
        <p:nvPicPr>
          <p:cNvPr id="7" name="그림 6">
            <a:extLst>
              <a:ext uri="{FF2B5EF4-FFF2-40B4-BE49-F238E27FC236}">
                <a16:creationId xmlns:a16="http://schemas.microsoft.com/office/drawing/2014/main" id="{9E0FA73E-0665-400A-A3C2-1E758C76B0C5}"/>
              </a:ext>
            </a:extLst>
          </p:cNvPr>
          <p:cNvPicPr>
            <a:picLocks noChangeAspect="1"/>
          </p:cNvPicPr>
          <p:nvPr/>
        </p:nvPicPr>
        <p:blipFill>
          <a:blip r:embed="rId4"/>
          <a:stretch>
            <a:fillRect/>
          </a:stretch>
        </p:blipFill>
        <p:spPr>
          <a:xfrm>
            <a:off x="1635877" y="2975067"/>
            <a:ext cx="8483719" cy="3882933"/>
          </a:xfrm>
          <a:prstGeom prst="rect">
            <a:avLst/>
          </a:prstGeom>
        </p:spPr>
      </p:pic>
    </p:spTree>
    <p:extLst>
      <p:ext uri="{BB962C8B-B14F-4D97-AF65-F5344CB8AC3E}">
        <p14:creationId xmlns:p14="http://schemas.microsoft.com/office/powerpoint/2010/main" val="245301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8">
            <a:extLst>
              <a:ext uri="{FF2B5EF4-FFF2-40B4-BE49-F238E27FC236}">
                <a16:creationId xmlns:a16="http://schemas.microsoft.com/office/drawing/2014/main" id="{8E25E1E7-6B65-4992-B3DF-22EAC36EC300}"/>
              </a:ext>
            </a:extLst>
          </p:cNvPr>
          <p:cNvSpPr txBox="1">
            <a:spLocks/>
          </p:cNvSpPr>
          <p:nvPr/>
        </p:nvSpPr>
        <p:spPr>
          <a:xfrm>
            <a:off x="-1" y="180459"/>
            <a:ext cx="12332473" cy="480131"/>
          </a:xfrm>
          <a:prstGeom prst="rect">
            <a:avLst/>
          </a:prstGeom>
          <a:noFill/>
        </p:spPr>
        <p:txBody>
          <a:bodyPr vert="horz" wrap="square" lIns="91440" tIns="45720" rIns="91440" bIns="45720" rtlCol="0" anchor="ctr">
            <a:sp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z="2800" dirty="0"/>
              <a:t>Promoting Information Security Industry </a:t>
            </a:r>
            <a:endParaRPr lang="ko-KR" altLang="en-US" sz="2800" dirty="0">
              <a:solidFill>
                <a:srgbClr val="152B5E"/>
              </a:solidFill>
              <a:ea typeface="Pretendard SemiBold" panose="02000703000000020004" pitchFamily="2" charset="-127"/>
            </a:endParaRPr>
          </a:p>
        </p:txBody>
      </p:sp>
      <p:pic>
        <p:nvPicPr>
          <p:cNvPr id="5" name="그림 4">
            <a:extLst>
              <a:ext uri="{FF2B5EF4-FFF2-40B4-BE49-F238E27FC236}">
                <a16:creationId xmlns:a16="http://schemas.microsoft.com/office/drawing/2014/main" id="{CC0DB8E5-0CD2-413C-A00D-73CB4B9A70EE}"/>
              </a:ext>
            </a:extLst>
          </p:cNvPr>
          <p:cNvPicPr>
            <a:picLocks noChangeAspect="1"/>
          </p:cNvPicPr>
          <p:nvPr/>
        </p:nvPicPr>
        <p:blipFill>
          <a:blip r:embed="rId3"/>
          <a:stretch>
            <a:fillRect/>
          </a:stretch>
        </p:blipFill>
        <p:spPr>
          <a:xfrm>
            <a:off x="533399" y="1230529"/>
            <a:ext cx="11257545" cy="5125821"/>
          </a:xfrm>
          <a:prstGeom prst="rect">
            <a:avLst/>
          </a:prstGeom>
        </p:spPr>
      </p:pic>
    </p:spTree>
    <p:extLst>
      <p:ext uri="{BB962C8B-B14F-4D97-AF65-F5344CB8AC3E}">
        <p14:creationId xmlns:p14="http://schemas.microsoft.com/office/powerpoint/2010/main" val="4143677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8">
            <a:extLst>
              <a:ext uri="{FF2B5EF4-FFF2-40B4-BE49-F238E27FC236}">
                <a16:creationId xmlns:a16="http://schemas.microsoft.com/office/drawing/2014/main" id="{8E25E1E7-6B65-4992-B3DF-22EAC36EC300}"/>
              </a:ext>
            </a:extLst>
          </p:cNvPr>
          <p:cNvSpPr txBox="1">
            <a:spLocks/>
          </p:cNvSpPr>
          <p:nvPr/>
        </p:nvSpPr>
        <p:spPr>
          <a:xfrm>
            <a:off x="-1" y="180459"/>
            <a:ext cx="12332473" cy="480131"/>
          </a:xfrm>
          <a:prstGeom prst="rect">
            <a:avLst/>
          </a:prstGeom>
          <a:noFill/>
        </p:spPr>
        <p:txBody>
          <a:bodyPr vert="horz" wrap="square" lIns="91440" tIns="45720" rIns="91440" bIns="45720" rtlCol="0" anchor="ctr">
            <a:sp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z="2800" dirty="0"/>
              <a:t>Promoting Information Security Industry </a:t>
            </a:r>
            <a:endParaRPr lang="ko-KR" altLang="en-US" sz="2800" dirty="0">
              <a:solidFill>
                <a:srgbClr val="152B5E"/>
              </a:solidFill>
              <a:ea typeface="Pretendard SemiBold" panose="02000703000000020004" pitchFamily="2" charset="-127"/>
            </a:endParaRPr>
          </a:p>
        </p:txBody>
      </p:sp>
      <p:pic>
        <p:nvPicPr>
          <p:cNvPr id="4" name="그림 3">
            <a:extLst>
              <a:ext uri="{FF2B5EF4-FFF2-40B4-BE49-F238E27FC236}">
                <a16:creationId xmlns:a16="http://schemas.microsoft.com/office/drawing/2014/main" id="{C5E693A2-90CA-45A4-8E14-4477CC493DCA}"/>
              </a:ext>
            </a:extLst>
          </p:cNvPr>
          <p:cNvPicPr>
            <a:picLocks noChangeAspect="1"/>
          </p:cNvPicPr>
          <p:nvPr/>
        </p:nvPicPr>
        <p:blipFill>
          <a:blip r:embed="rId3"/>
          <a:stretch>
            <a:fillRect/>
          </a:stretch>
        </p:blipFill>
        <p:spPr>
          <a:xfrm>
            <a:off x="826398" y="1014043"/>
            <a:ext cx="10019402" cy="5362361"/>
          </a:xfrm>
          <a:prstGeom prst="rect">
            <a:avLst/>
          </a:prstGeom>
        </p:spPr>
      </p:pic>
    </p:spTree>
    <p:extLst>
      <p:ext uri="{BB962C8B-B14F-4D97-AF65-F5344CB8AC3E}">
        <p14:creationId xmlns:p14="http://schemas.microsoft.com/office/powerpoint/2010/main" val="4010168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id="{EE494225-424C-4A11-AAC9-E057D3AA7972}"/>
              </a:ext>
            </a:extLst>
          </p:cNvPr>
          <p:cNvSpPr txBox="1"/>
          <p:nvPr/>
        </p:nvSpPr>
        <p:spPr>
          <a:xfrm>
            <a:off x="1349490" y="2745923"/>
            <a:ext cx="10341479" cy="646331"/>
          </a:xfrm>
          <a:prstGeom prst="rect">
            <a:avLst/>
          </a:prstGeom>
          <a:noFill/>
        </p:spPr>
        <p:txBody>
          <a:bodyPr wrap="square">
            <a:spAutoFit/>
          </a:bodyPr>
          <a:lstStyle/>
          <a:p>
            <a:r>
              <a:rPr lang="en-US" altLang="ko-KR" sz="3600" dirty="0"/>
              <a:t>FINAL POLICY RECOMMENDATIONS</a:t>
            </a:r>
            <a:endParaRPr lang="ko-KR" altLang="en-US" sz="3600" dirty="0">
              <a:solidFill>
                <a:srgbClr val="152B5E"/>
              </a:solidFill>
              <a:latin typeface="Pretendard SemiBold" panose="02000703000000020004" pitchFamily="2" charset="-127"/>
              <a:ea typeface="Pretendard SemiBold" panose="02000703000000020004" pitchFamily="2" charset="-127"/>
              <a:cs typeface="Pretendard SemiBold" panose="02000703000000020004" pitchFamily="2" charset="-127"/>
            </a:endParaRPr>
          </a:p>
        </p:txBody>
      </p:sp>
      <p:sp>
        <p:nvSpPr>
          <p:cNvPr id="44" name="TextBox 43">
            <a:extLst>
              <a:ext uri="{FF2B5EF4-FFF2-40B4-BE49-F238E27FC236}">
                <a16:creationId xmlns:a16="http://schemas.microsoft.com/office/drawing/2014/main" id="{21322F7A-A753-404F-A73C-CE6E426F4466}"/>
              </a:ext>
            </a:extLst>
          </p:cNvPr>
          <p:cNvSpPr txBox="1"/>
          <p:nvPr/>
        </p:nvSpPr>
        <p:spPr>
          <a:xfrm>
            <a:off x="501030" y="2745923"/>
            <a:ext cx="1365477" cy="646331"/>
          </a:xfrm>
          <a:prstGeom prst="rect">
            <a:avLst/>
          </a:prstGeom>
          <a:noFill/>
        </p:spPr>
        <p:txBody>
          <a:bodyPr wrap="square">
            <a:spAutoFit/>
          </a:bodyPr>
          <a:lstStyle/>
          <a:p>
            <a:r>
              <a:rPr lang="en-US" altLang="ko-KR" sz="3600" spc="-50" dirty="0">
                <a:solidFill>
                  <a:srgbClr val="D41367"/>
                </a:solidFill>
                <a:latin typeface="Pretendard ExtraBold" panose="02000903000000020004" pitchFamily="2" charset="-127"/>
                <a:ea typeface="Pretendard ExtraBold" panose="02000903000000020004" pitchFamily="2" charset="-127"/>
                <a:cs typeface="Pretendard ExtraBold" panose="02000903000000020004" pitchFamily="2" charset="-127"/>
              </a:rPr>
              <a:t>02</a:t>
            </a:r>
            <a:endParaRPr lang="ko-KR" altLang="en-US" sz="3600" spc="-50" dirty="0">
              <a:solidFill>
                <a:srgbClr val="D41367"/>
              </a:solidFill>
              <a:latin typeface="Pretendard ExtraBold" panose="02000903000000020004" pitchFamily="2" charset="-127"/>
              <a:ea typeface="Pretendard ExtraBold" panose="02000903000000020004" pitchFamily="2" charset="-127"/>
              <a:cs typeface="Pretendard ExtraBold" panose="02000903000000020004" pitchFamily="2" charset="-127"/>
            </a:endParaRPr>
          </a:p>
        </p:txBody>
      </p:sp>
    </p:spTree>
    <p:extLst>
      <p:ext uri="{BB962C8B-B14F-4D97-AF65-F5344CB8AC3E}">
        <p14:creationId xmlns:p14="http://schemas.microsoft.com/office/powerpoint/2010/main" val="1511699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964D8-5E71-06CC-DBC2-AB7E912B38B0}"/>
            </a:ext>
          </a:extLst>
        </p:cNvPr>
        <p:cNvGrpSpPr/>
        <p:nvPr/>
      </p:nvGrpSpPr>
      <p:grpSpPr>
        <a:xfrm>
          <a:off x="0" y="0"/>
          <a:ext cx="0" cy="0"/>
          <a:chOff x="0" y="0"/>
          <a:chExt cx="0" cy="0"/>
        </a:xfrm>
      </p:grpSpPr>
      <p:sp>
        <p:nvSpPr>
          <p:cNvPr id="7" name="제목 8">
            <a:extLst>
              <a:ext uri="{FF2B5EF4-FFF2-40B4-BE49-F238E27FC236}">
                <a16:creationId xmlns:a16="http://schemas.microsoft.com/office/drawing/2014/main" id="{9BA70677-2CB5-1198-6838-A078941EEA66}"/>
              </a:ext>
            </a:extLst>
          </p:cNvPr>
          <p:cNvSpPr txBox="1">
            <a:spLocks/>
          </p:cNvSpPr>
          <p:nvPr/>
        </p:nvSpPr>
        <p:spPr>
          <a:xfrm>
            <a:off x="0" y="180459"/>
            <a:ext cx="10515600" cy="480131"/>
          </a:xfrm>
          <a:prstGeom prst="rect">
            <a:avLst/>
          </a:prstGeom>
          <a:noFill/>
        </p:spPr>
        <p:txBody>
          <a:bodyPr vert="horz" wrap="square" lIns="91440" tIns="45720" rIns="91440" bIns="45720" rtlCol="0" anchor="ctr">
            <a:sp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z="2800" dirty="0">
                <a:solidFill>
                  <a:srgbClr val="152B5E"/>
                </a:solidFill>
                <a:latin typeface="+mn-lt"/>
                <a:ea typeface="Pretendard SemiBold" panose="02000703000000020004" pitchFamily="2" charset="-127"/>
                <a:cs typeface="+mn-cs"/>
              </a:rPr>
              <a:t>Comparative Analysis: Poland and Korea</a:t>
            </a:r>
            <a:endParaRPr lang="ko-KR" altLang="en-US" sz="2800" dirty="0">
              <a:solidFill>
                <a:srgbClr val="152B5E"/>
              </a:solidFill>
              <a:latin typeface="+mn-lt"/>
              <a:ea typeface="Pretendard SemiBold" panose="02000703000000020004" pitchFamily="2" charset="-127"/>
              <a:cs typeface="+mn-cs"/>
            </a:endParaRPr>
          </a:p>
        </p:txBody>
      </p:sp>
      <p:graphicFrame>
        <p:nvGraphicFramePr>
          <p:cNvPr id="3" name="표 2">
            <a:extLst>
              <a:ext uri="{FF2B5EF4-FFF2-40B4-BE49-F238E27FC236}">
                <a16:creationId xmlns:a16="http://schemas.microsoft.com/office/drawing/2014/main" id="{1BDE120C-C79E-46FF-BB44-52B2A6BC7A14}"/>
              </a:ext>
            </a:extLst>
          </p:cNvPr>
          <p:cNvGraphicFramePr>
            <a:graphicFrameLocks noGrp="1"/>
          </p:cNvGraphicFramePr>
          <p:nvPr>
            <p:extLst>
              <p:ext uri="{D42A27DB-BD31-4B8C-83A1-F6EECF244321}">
                <p14:modId xmlns:p14="http://schemas.microsoft.com/office/powerpoint/2010/main" val="501844278"/>
              </p:ext>
            </p:extLst>
          </p:nvPr>
        </p:nvGraphicFramePr>
        <p:xfrm>
          <a:off x="551679" y="1543516"/>
          <a:ext cx="11024970" cy="4802478"/>
        </p:xfrm>
        <a:graphic>
          <a:graphicData uri="http://schemas.openxmlformats.org/drawingml/2006/table">
            <a:tbl>
              <a:tblPr>
                <a:tableStyleId>{BDBED569-4797-4DF1-A0F4-6AAB3CD982D8}</a:tableStyleId>
              </a:tblPr>
              <a:tblGrid>
                <a:gridCol w="1745953">
                  <a:extLst>
                    <a:ext uri="{9D8B030D-6E8A-4147-A177-3AD203B41FA5}">
                      <a16:colId xmlns:a16="http://schemas.microsoft.com/office/drawing/2014/main" val="3219367660"/>
                    </a:ext>
                  </a:extLst>
                </a:gridCol>
                <a:gridCol w="5077953">
                  <a:extLst>
                    <a:ext uri="{9D8B030D-6E8A-4147-A177-3AD203B41FA5}">
                      <a16:colId xmlns:a16="http://schemas.microsoft.com/office/drawing/2014/main" val="1838901469"/>
                    </a:ext>
                  </a:extLst>
                </a:gridCol>
                <a:gridCol w="4201064">
                  <a:extLst>
                    <a:ext uri="{9D8B030D-6E8A-4147-A177-3AD203B41FA5}">
                      <a16:colId xmlns:a16="http://schemas.microsoft.com/office/drawing/2014/main" val="2234430182"/>
                    </a:ext>
                  </a:extLst>
                </a:gridCol>
              </a:tblGrid>
              <a:tr h="233237">
                <a:tc>
                  <a:txBody>
                    <a:bodyPr/>
                    <a:lstStyle/>
                    <a:p>
                      <a:pPr algn="ctr" latinLnBrk="0"/>
                      <a:r>
                        <a:rPr lang="en-US" sz="1400" b="1" dirty="0">
                          <a:solidFill>
                            <a:schemeClr val="bg1"/>
                          </a:solidFill>
                        </a:rPr>
                        <a:t>Program Element</a:t>
                      </a:r>
                    </a:p>
                  </a:txBody>
                  <a:tcPr marL="39558" marR="39558" marT="19779" marB="19779" anchor="ctr">
                    <a:solidFill>
                      <a:schemeClr val="accent1">
                        <a:lumMod val="40000"/>
                        <a:lumOff val="60000"/>
                      </a:schemeClr>
                    </a:solidFill>
                  </a:tcPr>
                </a:tc>
                <a:tc>
                  <a:txBody>
                    <a:bodyPr/>
                    <a:lstStyle/>
                    <a:p>
                      <a:pPr algn="ctr" latinLnBrk="0"/>
                      <a:r>
                        <a:rPr lang="en-US" sz="1400" b="1" dirty="0">
                          <a:solidFill>
                            <a:schemeClr val="bg1"/>
                          </a:solidFill>
                        </a:rPr>
                        <a:t>Poland</a:t>
                      </a:r>
                    </a:p>
                  </a:txBody>
                  <a:tcPr marL="39558" marR="39558" marT="19779" marB="19779" anchor="ctr">
                    <a:solidFill>
                      <a:schemeClr val="accent1">
                        <a:lumMod val="40000"/>
                        <a:lumOff val="60000"/>
                      </a:schemeClr>
                    </a:solidFill>
                  </a:tcPr>
                </a:tc>
                <a:tc>
                  <a:txBody>
                    <a:bodyPr/>
                    <a:lstStyle/>
                    <a:p>
                      <a:pPr algn="ctr" latinLnBrk="0"/>
                      <a:r>
                        <a:rPr lang="en-US" sz="1400" b="1" dirty="0">
                          <a:solidFill>
                            <a:schemeClr val="bg1"/>
                          </a:solidFill>
                        </a:rPr>
                        <a:t>Korea</a:t>
                      </a:r>
                    </a:p>
                  </a:txBody>
                  <a:tcPr marL="39558" marR="39558" marT="19779" marB="19779" anchor="ctr">
                    <a:solidFill>
                      <a:schemeClr val="accent1">
                        <a:lumMod val="40000"/>
                        <a:lumOff val="60000"/>
                      </a:schemeClr>
                    </a:solidFill>
                  </a:tcPr>
                </a:tc>
                <a:extLst>
                  <a:ext uri="{0D108BD9-81ED-4DB2-BD59-A6C34878D82A}">
                    <a16:rowId xmlns:a16="http://schemas.microsoft.com/office/drawing/2014/main" val="979460004"/>
                  </a:ext>
                </a:extLst>
              </a:tr>
              <a:tr h="663650">
                <a:tc>
                  <a:txBody>
                    <a:bodyPr/>
                    <a:lstStyle/>
                    <a:p>
                      <a:pPr latinLnBrk="0"/>
                      <a:r>
                        <a:rPr lang="en-US" sz="1400" dirty="0"/>
                        <a:t>Regional Support Infrastructure</a:t>
                      </a:r>
                    </a:p>
                  </a:txBody>
                  <a:tcPr marL="39558" marR="39558" marT="19779" marB="19779" anchor="ctr"/>
                </a:tc>
                <a:tc>
                  <a:txBody>
                    <a:bodyPr/>
                    <a:lstStyle/>
                    <a:p>
                      <a:pPr latinLnBrk="0"/>
                      <a:r>
                        <a:rPr lang="en-US" sz="1400" dirty="0"/>
                        <a:t>• SME support programs active through</a:t>
                      </a:r>
                      <a:r>
                        <a:rPr lang="ko-KR" altLang="en-US" sz="1400" dirty="0"/>
                        <a:t> </a:t>
                      </a:r>
                      <a:r>
                        <a:rPr lang="en-US" altLang="ko-KR" sz="1400" dirty="0"/>
                        <a:t>special</a:t>
                      </a:r>
                      <a:r>
                        <a:rPr lang="ko-KR" altLang="en-US" sz="1400" dirty="0"/>
                        <a:t> </a:t>
                      </a:r>
                      <a:r>
                        <a:rPr lang="en-US" altLang="ko-KR" sz="1400" dirty="0"/>
                        <a:t>economic</a:t>
                      </a:r>
                      <a:r>
                        <a:rPr lang="ko-KR" altLang="en-US" sz="1400" dirty="0"/>
                        <a:t> </a:t>
                      </a:r>
                      <a:r>
                        <a:rPr lang="en-US" altLang="ko-KR" sz="1400" dirty="0"/>
                        <a:t>zone</a:t>
                      </a:r>
                      <a:endParaRPr lang="en-US" sz="1400" dirty="0"/>
                    </a:p>
                    <a:p>
                      <a:pPr latinLnBrk="0"/>
                      <a:r>
                        <a:rPr lang="en-US" sz="1400" dirty="0"/>
                        <a:t>• </a:t>
                      </a:r>
                      <a:r>
                        <a:rPr lang="en-US" altLang="ko-KR" sz="1400" dirty="0"/>
                        <a:t>Efforts underway to develop cybersecurity-specific measures for SMEs</a:t>
                      </a:r>
                      <a:endParaRPr lang="en-US" sz="1400" dirty="0"/>
                    </a:p>
                  </a:txBody>
                  <a:tcPr marL="39558" marR="39558" marT="19779" marB="19779" anchor="ctr"/>
                </a:tc>
                <a:tc>
                  <a:txBody>
                    <a:bodyPr/>
                    <a:lstStyle/>
                    <a:p>
                      <a:pPr latinLnBrk="0"/>
                      <a:r>
                        <a:rPr lang="en-US" sz="1400" dirty="0"/>
                        <a:t>• Network of 10 regional information protection centers</a:t>
                      </a:r>
                    </a:p>
                    <a:p>
                      <a:pPr latinLnBrk="0"/>
                      <a:r>
                        <a:rPr lang="en-US" sz="1400" dirty="0"/>
                        <a:t>• Region-specific industry focus with local personnel deployment</a:t>
                      </a:r>
                    </a:p>
                  </a:txBody>
                  <a:tcPr marL="39558" marR="39558" marT="19779" marB="19779" anchor="ctr"/>
                </a:tc>
                <a:extLst>
                  <a:ext uri="{0D108BD9-81ED-4DB2-BD59-A6C34878D82A}">
                    <a16:rowId xmlns:a16="http://schemas.microsoft.com/office/drawing/2014/main" val="3309524742"/>
                  </a:ext>
                </a:extLst>
              </a:tr>
              <a:tr h="539216">
                <a:tc>
                  <a:txBody>
                    <a:bodyPr/>
                    <a:lstStyle/>
                    <a:p>
                      <a:pPr latinLnBrk="0"/>
                      <a:r>
                        <a:rPr lang="en-US" sz="1400"/>
                        <a:t>Certification Processes</a:t>
                      </a:r>
                    </a:p>
                  </a:txBody>
                  <a:tcPr marL="39558" marR="39558" marT="19779" marB="19779"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a:t>
                      </a:r>
                      <a:r>
                        <a:rPr lang="en-US" altLang="ko-KR" sz="1400" dirty="0"/>
                        <a:t> NASK's "</a:t>
                      </a:r>
                      <a:r>
                        <a:rPr lang="en-US" altLang="ko-KR" sz="1400" dirty="0" err="1"/>
                        <a:t>Firma</a:t>
                      </a:r>
                      <a:r>
                        <a:rPr lang="en-US" altLang="ko-KR" sz="1400" dirty="0"/>
                        <a:t> </a:t>
                      </a:r>
                      <a:r>
                        <a:rPr lang="en-US" altLang="ko-KR" sz="1400" dirty="0" err="1"/>
                        <a:t>Bezpieczna</a:t>
                      </a:r>
                      <a:r>
                        <a:rPr lang="en-US" altLang="ko-KR" sz="1400" dirty="0"/>
                        <a:t> </a:t>
                      </a:r>
                      <a:r>
                        <a:rPr lang="en-US" altLang="ko-KR" sz="1400" dirty="0" err="1"/>
                        <a:t>Cyfrowo</a:t>
                      </a:r>
                      <a:r>
                        <a:rPr lang="en-US" altLang="ko-KR" sz="1400" dirty="0"/>
                        <a:t>" certification program</a:t>
                      </a:r>
                    </a:p>
                  </a:txBody>
                  <a:tcPr marL="39558" marR="39558" marT="19779" marB="19779" anchor="ctr"/>
                </a:tc>
                <a:tc>
                  <a:txBody>
                    <a:bodyPr/>
                    <a:lstStyle/>
                    <a:p>
                      <a:pPr latinLnBrk="0"/>
                      <a:r>
                        <a:rPr lang="en-US" sz="1400" dirty="0"/>
                        <a:t>• Simplified ISMS (50% reduction in requirements)</a:t>
                      </a:r>
                    </a:p>
                    <a:p>
                      <a:pPr latinLnBrk="0"/>
                      <a:r>
                        <a:rPr lang="en-US" sz="1400" dirty="0"/>
                        <a:t>• Streamlined CSAP for cloud services</a:t>
                      </a:r>
                    </a:p>
                  </a:txBody>
                  <a:tcPr marL="39558" marR="39558" marT="19779" marB="19779" anchor="ctr"/>
                </a:tc>
                <a:extLst>
                  <a:ext uri="{0D108BD9-81ED-4DB2-BD59-A6C34878D82A}">
                    <a16:rowId xmlns:a16="http://schemas.microsoft.com/office/drawing/2014/main" val="3673712261"/>
                  </a:ext>
                </a:extLst>
              </a:tr>
              <a:tr h="663650">
                <a:tc>
                  <a:txBody>
                    <a:bodyPr/>
                    <a:lstStyle/>
                    <a:p>
                      <a:pPr latinLnBrk="0"/>
                      <a:r>
                        <a:rPr lang="en-US" sz="1400"/>
                        <a:t>Technology Protection</a:t>
                      </a:r>
                    </a:p>
                  </a:txBody>
                  <a:tcPr marL="39558" marR="39558" marT="19779" marB="19779" anchor="ctr"/>
                </a:tc>
                <a:tc>
                  <a:txBody>
                    <a:bodyPr/>
                    <a:lstStyle/>
                    <a:p>
                      <a:pPr latinLnBrk="0"/>
                      <a:r>
                        <a:rPr lang="en-US" sz="1400" dirty="0"/>
                        <a:t>• EDIH technical services including vulnerability assessments and penetration testing</a:t>
                      </a:r>
                    </a:p>
                  </a:txBody>
                  <a:tcPr marL="39558" marR="39558" marT="19779" marB="19779" anchor="ctr"/>
                </a:tc>
                <a:tc>
                  <a:txBody>
                    <a:bodyPr/>
                    <a:lstStyle/>
                    <a:p>
                      <a:pPr latinLnBrk="0"/>
                      <a:r>
                        <a:rPr lang="en-US" sz="1400" dirty="0"/>
                        <a:t>• Comprehensive four-phase protection system</a:t>
                      </a:r>
                    </a:p>
                    <a:p>
                      <a:pPr latinLnBrk="0"/>
                      <a:r>
                        <a:rPr lang="en-US" sz="1400" dirty="0"/>
                        <a:t>• Technology escrow service with specialized legal support and insurance subsidies</a:t>
                      </a:r>
                    </a:p>
                  </a:txBody>
                  <a:tcPr marL="39558" marR="39558" marT="19779" marB="19779" anchor="ctr"/>
                </a:tc>
                <a:extLst>
                  <a:ext uri="{0D108BD9-81ED-4DB2-BD59-A6C34878D82A}">
                    <a16:rowId xmlns:a16="http://schemas.microsoft.com/office/drawing/2014/main" val="2954594698"/>
                  </a:ext>
                </a:extLst>
              </a:tr>
              <a:tr h="616755">
                <a:tc>
                  <a:txBody>
                    <a:bodyPr/>
                    <a:lstStyle/>
                    <a:p>
                      <a:pPr latinLnBrk="0"/>
                      <a:r>
                        <a:rPr lang="en-US" sz="1400"/>
                        <a:t>Procurement Access</a:t>
                      </a:r>
                    </a:p>
                  </a:txBody>
                  <a:tcPr marL="39558" marR="39558" marT="19779" marB="19779" anchor="ctr"/>
                </a:tc>
                <a:tc>
                  <a:txBody>
                    <a:bodyPr/>
                    <a:lstStyle/>
                    <a:p>
                      <a:pPr latinLnBrk="0"/>
                      <a:r>
                        <a:rPr lang="en-US" sz="1400" dirty="0"/>
                        <a:t>• [Information not available]</a:t>
                      </a:r>
                    </a:p>
                  </a:txBody>
                  <a:tcPr marL="39558" marR="39558" marT="19779" marB="19779" anchor="ctr"/>
                </a:tc>
                <a:tc>
                  <a:txBody>
                    <a:bodyPr/>
                    <a:lstStyle/>
                    <a:p>
                      <a:pPr latinLnBrk="0"/>
                      <a:r>
                        <a:rPr lang="en-US" sz="1400" dirty="0"/>
                        <a:t>• Technology Market Platform with direct contracting mechanisms</a:t>
                      </a:r>
                    </a:p>
                    <a:p>
                      <a:pPr latinLnBrk="0"/>
                      <a:r>
                        <a:rPr lang="en-US" sz="1400" dirty="0"/>
                        <a:t>• List price allowances for evaluated technologies</a:t>
                      </a:r>
                    </a:p>
                  </a:txBody>
                  <a:tcPr marL="39558" marR="39558" marT="19779" marB="19779" anchor="ctr"/>
                </a:tc>
                <a:extLst>
                  <a:ext uri="{0D108BD9-81ED-4DB2-BD59-A6C34878D82A}">
                    <a16:rowId xmlns:a16="http://schemas.microsoft.com/office/drawing/2014/main" val="340672155"/>
                  </a:ext>
                </a:extLst>
              </a:tr>
              <a:tr h="663650">
                <a:tc>
                  <a:txBody>
                    <a:bodyPr/>
                    <a:lstStyle/>
                    <a:p>
                      <a:pPr latinLnBrk="0"/>
                      <a:r>
                        <a:rPr lang="en-US" sz="1400" dirty="0"/>
                        <a:t>Technical Services</a:t>
                      </a:r>
                    </a:p>
                  </a:txBody>
                  <a:tcPr marL="39558" marR="39558" marT="19779" marB="19779" anchor="ctr"/>
                </a:tc>
                <a:tc>
                  <a:txBody>
                    <a:bodyPr/>
                    <a:lstStyle/>
                    <a:p>
                      <a:pPr latinLnBrk="0"/>
                      <a:r>
                        <a:rPr lang="en-US" sz="1400" dirty="0"/>
                        <a:t>• EDIH </a:t>
                      </a:r>
                      <a:r>
                        <a:rPr lang="en-US" sz="1400" dirty="0" err="1"/>
                        <a:t>CyberSec</a:t>
                      </a:r>
                      <a:r>
                        <a:rPr lang="en-US" sz="1400" dirty="0"/>
                        <a:t> providing comprehensive technical support</a:t>
                      </a:r>
                    </a:p>
                    <a:p>
                      <a:pPr latinLnBrk="0"/>
                      <a:r>
                        <a:rPr lang="en-US" sz="1400" dirty="0"/>
                        <a:t>• Free/subsidized professional services through EU Digital Europe </a:t>
                      </a:r>
                      <a:r>
                        <a:rPr lang="en-US" sz="1400" dirty="0" err="1"/>
                        <a:t>Programme</a:t>
                      </a:r>
                      <a:endParaRPr lang="en-US" sz="1400" dirty="0"/>
                    </a:p>
                  </a:txBody>
                  <a:tcPr marL="39558" marR="39558" marT="19779" marB="19779" anchor="ctr"/>
                </a:tc>
                <a:tc>
                  <a:txBody>
                    <a:bodyPr/>
                    <a:lstStyle/>
                    <a:p>
                      <a:pPr latinLnBrk="0"/>
                      <a:r>
                        <a:rPr lang="en-US" sz="1400" dirty="0"/>
                        <a:t>• Cloud-based Security-as-a-Service model</a:t>
                      </a:r>
                    </a:p>
                    <a:p>
                      <a:pPr latinLnBrk="0"/>
                      <a:r>
                        <a:rPr lang="en-US" sz="1400" dirty="0"/>
                        <a:t>• Portfolio of 190 security solutions</a:t>
                      </a:r>
                    </a:p>
                  </a:txBody>
                  <a:tcPr marL="39558" marR="39558" marT="19779" marB="19779" anchor="ctr"/>
                </a:tc>
                <a:extLst>
                  <a:ext uri="{0D108BD9-81ED-4DB2-BD59-A6C34878D82A}">
                    <a16:rowId xmlns:a16="http://schemas.microsoft.com/office/drawing/2014/main" val="1461111961"/>
                  </a:ext>
                </a:extLst>
              </a:tr>
              <a:tr h="539216">
                <a:tc>
                  <a:txBody>
                    <a:bodyPr/>
                    <a:lstStyle/>
                    <a:p>
                      <a:pPr latinLnBrk="0"/>
                      <a:r>
                        <a:rPr lang="en-US" sz="1400" dirty="0"/>
                        <a:t>Industry Association Role</a:t>
                      </a:r>
                    </a:p>
                  </a:txBody>
                  <a:tcPr marL="39558" marR="39558" marT="19779" marB="19779" anchor="ctr"/>
                </a:tc>
                <a:tc>
                  <a:txBody>
                    <a:bodyPr/>
                    <a:lstStyle/>
                    <a:p>
                      <a:pPr latinLnBrk="0"/>
                      <a:r>
                        <a:rPr lang="en-US" sz="1400" dirty="0"/>
                        <a:t>• #</a:t>
                      </a:r>
                      <a:r>
                        <a:rPr lang="en-US" sz="1400" dirty="0" err="1"/>
                        <a:t>CyberMadeInPoland</a:t>
                      </a:r>
                      <a:r>
                        <a:rPr lang="en-US" sz="1400" dirty="0"/>
                        <a:t> cluster connecting 30+ SMEs</a:t>
                      </a:r>
                    </a:p>
                    <a:p>
                      <a:pPr latinLnBrk="0"/>
                      <a:r>
                        <a:rPr lang="en-US" sz="1400" dirty="0"/>
                        <a:t>• Substantial funding support (€1.8M grants)</a:t>
                      </a:r>
                    </a:p>
                  </a:txBody>
                  <a:tcPr marL="39558" marR="39558" marT="19779" marB="19779" anchor="ctr"/>
                </a:tc>
                <a:tc>
                  <a:txBody>
                    <a:bodyPr/>
                    <a:lstStyle/>
                    <a:p>
                      <a:pPr latinLnBrk="0"/>
                      <a:r>
                        <a:rPr lang="en-US" sz="1400" dirty="0"/>
                        <a:t>• KISIA as centralized industry representative</a:t>
                      </a:r>
                    </a:p>
                    <a:p>
                      <a:pPr latinLnBrk="0"/>
                      <a:r>
                        <a:rPr lang="en-US" sz="1400" dirty="0"/>
                        <a:t>• Comprehensive advocacy and support functions</a:t>
                      </a:r>
                    </a:p>
                  </a:txBody>
                  <a:tcPr marL="39558" marR="39558" marT="19779" marB="19779" anchor="ctr"/>
                </a:tc>
                <a:extLst>
                  <a:ext uri="{0D108BD9-81ED-4DB2-BD59-A6C34878D82A}">
                    <a16:rowId xmlns:a16="http://schemas.microsoft.com/office/drawing/2014/main" val="724900336"/>
                  </a:ext>
                </a:extLst>
              </a:tr>
              <a:tr h="539216">
                <a:tc>
                  <a:txBody>
                    <a:bodyPr/>
                    <a:lstStyle/>
                    <a:p>
                      <a:pPr latinLnBrk="0"/>
                      <a:r>
                        <a:rPr lang="en-US" sz="1400" dirty="0"/>
                        <a:t>Educational Programs</a:t>
                      </a:r>
                    </a:p>
                  </a:txBody>
                  <a:tcPr marL="39558" marR="39558" marT="19779" marB="19779" anchor="ctr"/>
                </a:tc>
                <a:tc>
                  <a:txBody>
                    <a:bodyPr/>
                    <a:lstStyle/>
                    <a:p>
                      <a:pPr latinLnBrk="0"/>
                      <a:r>
                        <a:rPr lang="en-US" sz="1400" dirty="0"/>
                        <a:t>• PARP's </a:t>
                      </a:r>
                      <a:r>
                        <a:rPr lang="en-US" sz="1400" dirty="0" err="1"/>
                        <a:t>Akademia</a:t>
                      </a:r>
                      <a:r>
                        <a:rPr lang="en-US" sz="1400" dirty="0"/>
                        <a:t> PARP: free e-learning, certifications, webinars</a:t>
                      </a:r>
                    </a:p>
                  </a:txBody>
                  <a:tcPr marL="39558" marR="39558" marT="19779" marB="19779" anchor="ctr"/>
                </a:tc>
                <a:tc>
                  <a:txBody>
                    <a:bodyPr/>
                    <a:lstStyle/>
                    <a:p>
                      <a:pPr latinLnBrk="0"/>
                      <a:r>
                        <a:rPr lang="en-US" altLang="ko-KR" sz="1400" dirty="0"/>
                        <a:t>• Regional center training programs</a:t>
                      </a:r>
                    </a:p>
                    <a:p>
                      <a:pPr latinLnBrk="0"/>
                      <a:r>
                        <a:rPr lang="en-US" altLang="ko-KR" sz="1400" dirty="0"/>
                        <a:t>• SME-focused ransomware defense training</a:t>
                      </a:r>
                      <a:endParaRPr lang="en-US" sz="1400" dirty="0"/>
                    </a:p>
                  </a:txBody>
                  <a:tcPr marL="39558" marR="39558" marT="19779" marB="19779" anchor="ctr"/>
                </a:tc>
                <a:extLst>
                  <a:ext uri="{0D108BD9-81ED-4DB2-BD59-A6C34878D82A}">
                    <a16:rowId xmlns:a16="http://schemas.microsoft.com/office/drawing/2014/main" val="3033161451"/>
                  </a:ext>
                </a:extLst>
              </a:tr>
            </a:tbl>
          </a:graphicData>
        </a:graphic>
      </p:graphicFrame>
      <p:sp>
        <p:nvSpPr>
          <p:cNvPr id="5" name="Rectangle 1">
            <a:extLst>
              <a:ext uri="{FF2B5EF4-FFF2-40B4-BE49-F238E27FC236}">
                <a16:creationId xmlns:a16="http://schemas.microsoft.com/office/drawing/2014/main" id="{AA458C8F-2A18-4352-909D-C9579D162FC1}"/>
              </a:ext>
            </a:extLst>
          </p:cNvPr>
          <p:cNvSpPr>
            <a:spLocks noChangeArrowheads="1"/>
          </p:cNvSpPr>
          <p:nvPr/>
        </p:nvSpPr>
        <p:spPr bwMode="auto">
          <a:xfrm>
            <a:off x="685469" y="1074882"/>
            <a:ext cx="604377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2000" b="1" i="0" u="none" strike="noStrike" cap="none" normalizeH="0" baseline="0" dirty="0" err="1">
                <a:ln>
                  <a:noFill/>
                </a:ln>
                <a:solidFill>
                  <a:schemeClr val="tx1"/>
                </a:solidFill>
                <a:effectLst/>
                <a:latin typeface="Arial" panose="020B0604020202020204" pitchFamily="34" charset="0"/>
              </a:rPr>
              <a:t>Comparative</a:t>
            </a:r>
            <a:r>
              <a:rPr kumimoji="0" lang="ko-KR" altLang="ko-KR" sz="2000" b="1" i="0" u="none" strike="noStrike" cap="none" normalizeH="0" baseline="0" dirty="0">
                <a:ln>
                  <a:noFill/>
                </a:ln>
                <a:solidFill>
                  <a:schemeClr val="tx1"/>
                </a:solidFill>
                <a:effectLst/>
                <a:latin typeface="Arial" panose="020B0604020202020204" pitchFamily="34" charset="0"/>
              </a:rPr>
              <a:t> </a:t>
            </a:r>
            <a:r>
              <a:rPr kumimoji="0" lang="ko-KR" altLang="ko-KR" sz="2000" b="1" i="0" u="none" strike="noStrike" cap="none" normalizeH="0" baseline="0" dirty="0" err="1">
                <a:ln>
                  <a:noFill/>
                </a:ln>
                <a:solidFill>
                  <a:schemeClr val="tx1"/>
                </a:solidFill>
                <a:effectLst/>
                <a:latin typeface="Arial" panose="020B0604020202020204" pitchFamily="34" charset="0"/>
              </a:rPr>
              <a:t>Analysis</a:t>
            </a:r>
            <a:r>
              <a:rPr kumimoji="0" lang="ko-KR" altLang="ko-KR" sz="2000" b="1" i="0" u="none" strike="noStrike" cap="none" normalizeH="0" baseline="0" dirty="0">
                <a:ln>
                  <a:noFill/>
                </a:ln>
                <a:solidFill>
                  <a:schemeClr val="tx1"/>
                </a:solidFill>
                <a:effectLst/>
                <a:latin typeface="Arial" panose="020B0604020202020204" pitchFamily="34" charset="0"/>
              </a:rPr>
              <a:t> of </a:t>
            </a:r>
            <a:r>
              <a:rPr kumimoji="0" lang="ko-KR" altLang="ko-KR" sz="2000" b="1" i="0" u="none" strike="noStrike" cap="none" normalizeH="0" baseline="0" dirty="0" err="1">
                <a:ln>
                  <a:noFill/>
                </a:ln>
                <a:solidFill>
                  <a:schemeClr val="tx1"/>
                </a:solidFill>
                <a:effectLst/>
                <a:latin typeface="Arial" panose="020B0604020202020204" pitchFamily="34" charset="0"/>
              </a:rPr>
              <a:t>Key</a:t>
            </a:r>
            <a:r>
              <a:rPr kumimoji="0" lang="ko-KR" altLang="ko-KR" sz="2000" b="1" i="0" u="none" strike="noStrike" cap="none" normalizeH="0" baseline="0" dirty="0">
                <a:ln>
                  <a:noFill/>
                </a:ln>
                <a:solidFill>
                  <a:schemeClr val="tx1"/>
                </a:solidFill>
                <a:effectLst/>
                <a:latin typeface="Arial" panose="020B0604020202020204" pitchFamily="34" charset="0"/>
              </a:rPr>
              <a:t> </a:t>
            </a:r>
            <a:r>
              <a:rPr kumimoji="0" lang="ko-KR" altLang="ko-KR" sz="2000" b="1" i="0" u="none" strike="noStrike" cap="none" normalizeH="0" baseline="0" dirty="0" err="1">
                <a:ln>
                  <a:noFill/>
                </a:ln>
                <a:solidFill>
                  <a:schemeClr val="tx1"/>
                </a:solidFill>
                <a:effectLst/>
                <a:latin typeface="Arial" panose="020B0604020202020204" pitchFamily="34" charset="0"/>
              </a:rPr>
              <a:t>Program</a:t>
            </a:r>
            <a:r>
              <a:rPr kumimoji="0" lang="ko-KR" altLang="ko-KR" sz="2000" b="1" i="0" u="none" strike="noStrike" cap="none" normalizeH="0" baseline="0" dirty="0">
                <a:ln>
                  <a:noFill/>
                </a:ln>
                <a:solidFill>
                  <a:schemeClr val="tx1"/>
                </a:solidFill>
                <a:effectLst/>
                <a:latin typeface="Arial" panose="020B0604020202020204" pitchFamily="34" charset="0"/>
              </a:rPr>
              <a:t> </a:t>
            </a:r>
            <a:r>
              <a:rPr kumimoji="0" lang="ko-KR" altLang="ko-KR" sz="2000" b="1" i="0" u="none" strike="noStrike" cap="none" normalizeH="0" baseline="0" dirty="0" err="1">
                <a:ln>
                  <a:noFill/>
                </a:ln>
                <a:solidFill>
                  <a:schemeClr val="tx1"/>
                </a:solidFill>
                <a:effectLst/>
                <a:latin typeface="Arial" panose="020B0604020202020204" pitchFamily="34" charset="0"/>
              </a:rPr>
              <a:t>Elements</a:t>
            </a:r>
            <a:endParaRPr kumimoji="0" lang="ko-KR" altLang="ko-KR" sz="800" b="1" i="0" u="none" strike="noStrike" cap="none" normalizeH="0" baseline="0" dirty="0">
              <a:ln>
                <a:noFill/>
              </a:ln>
              <a:solidFill>
                <a:schemeClr val="tx1"/>
              </a:solidFill>
              <a:effectLst/>
              <a:latin typeface="Arial" panose="020B0604020202020204" pitchFamily="34" charset="0"/>
            </a:endParaRPr>
          </a:p>
        </p:txBody>
      </p:sp>
      <p:grpSp>
        <p:nvGrpSpPr>
          <p:cNvPr id="12" name="그룹 11">
            <a:extLst>
              <a:ext uri="{FF2B5EF4-FFF2-40B4-BE49-F238E27FC236}">
                <a16:creationId xmlns:a16="http://schemas.microsoft.com/office/drawing/2014/main" id="{1E4DBD3D-4DED-4A19-B8D0-875BD846F15B}"/>
              </a:ext>
            </a:extLst>
          </p:cNvPr>
          <p:cNvGrpSpPr/>
          <p:nvPr/>
        </p:nvGrpSpPr>
        <p:grpSpPr>
          <a:xfrm>
            <a:off x="489402" y="1192972"/>
            <a:ext cx="196067" cy="197951"/>
            <a:chOff x="701590" y="2067884"/>
            <a:chExt cx="105515" cy="107358"/>
          </a:xfrm>
        </p:grpSpPr>
        <p:sp>
          <p:nvSpPr>
            <p:cNvPr id="13" name="직사각형 12">
              <a:extLst>
                <a:ext uri="{FF2B5EF4-FFF2-40B4-BE49-F238E27FC236}">
                  <a16:creationId xmlns:a16="http://schemas.microsoft.com/office/drawing/2014/main" id="{D04CA19A-4616-439C-882C-219FA53DE4D2}"/>
                </a:ext>
              </a:extLst>
            </p:cNvPr>
            <p:cNvSpPr/>
            <p:nvPr/>
          </p:nvSpPr>
          <p:spPr>
            <a:xfrm>
              <a:off x="701590" y="2067884"/>
              <a:ext cx="72000" cy="70194"/>
            </a:xfrm>
            <a:prstGeom prst="rect">
              <a:avLst/>
            </a:prstGeom>
            <a:solidFill>
              <a:srgbClr val="D4136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0" i="0" u="none" strike="noStrike" kern="0" cap="none" spc="0" normalizeH="0" baseline="0" noProof="0">
                <a:ln>
                  <a:noFill/>
                </a:ln>
                <a:solidFill>
                  <a:prstClr val="white"/>
                </a:solidFill>
                <a:effectLst/>
                <a:uLnTx/>
                <a:uFillTx/>
                <a:latin typeface="Pretendard ExtraLight"/>
                <a:ea typeface="Pretendard Medium"/>
                <a:cs typeface="+mn-cs"/>
              </a:endParaRPr>
            </a:p>
          </p:txBody>
        </p:sp>
        <p:sp>
          <p:nvSpPr>
            <p:cNvPr id="14" name="직사각형 13">
              <a:extLst>
                <a:ext uri="{FF2B5EF4-FFF2-40B4-BE49-F238E27FC236}">
                  <a16:creationId xmlns:a16="http://schemas.microsoft.com/office/drawing/2014/main" id="{53F3E2BF-91AD-4167-B0C4-ACE5009B9B7D}"/>
                </a:ext>
              </a:extLst>
            </p:cNvPr>
            <p:cNvSpPr/>
            <p:nvPr/>
          </p:nvSpPr>
          <p:spPr>
            <a:xfrm>
              <a:off x="735105" y="2105048"/>
              <a:ext cx="72000" cy="70194"/>
            </a:xfrm>
            <a:prstGeom prst="rect">
              <a:avLst/>
            </a:prstGeom>
            <a:solidFill>
              <a:srgbClr val="006DB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0" i="0" u="none" strike="noStrike" kern="0" cap="none" spc="0" normalizeH="0" baseline="0" noProof="0">
                <a:ln>
                  <a:noFill/>
                </a:ln>
                <a:solidFill>
                  <a:prstClr val="white"/>
                </a:solidFill>
                <a:effectLst/>
                <a:uLnTx/>
                <a:uFillTx/>
                <a:latin typeface="Pretendard ExtraLight"/>
                <a:ea typeface="Pretendard Medium"/>
                <a:cs typeface="+mn-cs"/>
              </a:endParaRPr>
            </a:p>
          </p:txBody>
        </p:sp>
      </p:grpSp>
    </p:spTree>
    <p:extLst>
      <p:ext uri="{BB962C8B-B14F-4D97-AF65-F5344CB8AC3E}">
        <p14:creationId xmlns:p14="http://schemas.microsoft.com/office/powerpoint/2010/main" val="14021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제목 1">
            <a:extLst>
              <a:ext uri="{FF2B5EF4-FFF2-40B4-BE49-F238E27FC236}">
                <a16:creationId xmlns:a16="http://schemas.microsoft.com/office/drawing/2014/main" id="{2149D882-E9B7-4AC4-9AD4-74BA5408E48B}"/>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endParaRPr lang="ko-KR" altLang="en-US" sz="4000" dirty="0"/>
          </a:p>
        </p:txBody>
      </p:sp>
      <p:sp>
        <p:nvSpPr>
          <p:cNvPr id="9" name="제목 8">
            <a:extLst>
              <a:ext uri="{FF2B5EF4-FFF2-40B4-BE49-F238E27FC236}">
                <a16:creationId xmlns:a16="http://schemas.microsoft.com/office/drawing/2014/main" id="{DC17A167-13CB-4EE0-9E2C-34B055FD3892}"/>
              </a:ext>
            </a:extLst>
          </p:cNvPr>
          <p:cNvSpPr>
            <a:spLocks noGrp="1"/>
          </p:cNvSpPr>
          <p:nvPr>
            <p:ph type="title" idx="4294967295"/>
          </p:nvPr>
        </p:nvSpPr>
        <p:spPr>
          <a:xfrm>
            <a:off x="0" y="180459"/>
            <a:ext cx="10515600" cy="480131"/>
          </a:xfrm>
          <a:noFill/>
        </p:spPr>
        <p:txBody>
          <a:bodyPr wrap="square">
            <a:spAutoFit/>
          </a:bodyPr>
          <a:lstStyle/>
          <a:p>
            <a:r>
              <a:rPr lang="en-US" altLang="ko-KR" sz="2800" dirty="0">
                <a:solidFill>
                  <a:srgbClr val="152B5E"/>
                </a:solidFill>
                <a:ea typeface="Pretendard SemiBold" panose="02000703000000020004" pitchFamily="2" charset="-127"/>
              </a:rPr>
              <a:t>Comparative Analysis: Poland and Korea</a:t>
            </a:r>
            <a:endParaRPr lang="ko-KR" altLang="en-US" sz="2800" dirty="0">
              <a:solidFill>
                <a:srgbClr val="152B5E"/>
              </a:solidFill>
              <a:ea typeface="Pretendard SemiBold" panose="02000703000000020004" pitchFamily="2" charset="-127"/>
            </a:endParaRPr>
          </a:p>
        </p:txBody>
      </p:sp>
      <p:grpSp>
        <p:nvGrpSpPr>
          <p:cNvPr id="11" name="그룹 10">
            <a:extLst>
              <a:ext uri="{FF2B5EF4-FFF2-40B4-BE49-F238E27FC236}">
                <a16:creationId xmlns:a16="http://schemas.microsoft.com/office/drawing/2014/main" id="{C8B08514-612A-4BCA-857F-9CD6B7513753}"/>
              </a:ext>
            </a:extLst>
          </p:cNvPr>
          <p:cNvGrpSpPr/>
          <p:nvPr/>
        </p:nvGrpSpPr>
        <p:grpSpPr>
          <a:xfrm>
            <a:off x="489402" y="1298796"/>
            <a:ext cx="196067" cy="197951"/>
            <a:chOff x="701590" y="2067884"/>
            <a:chExt cx="105515" cy="107358"/>
          </a:xfrm>
        </p:grpSpPr>
        <p:sp>
          <p:nvSpPr>
            <p:cNvPr id="12" name="직사각형 11">
              <a:extLst>
                <a:ext uri="{FF2B5EF4-FFF2-40B4-BE49-F238E27FC236}">
                  <a16:creationId xmlns:a16="http://schemas.microsoft.com/office/drawing/2014/main" id="{EED600D3-ABA3-4DEF-A82A-844E44687654}"/>
                </a:ext>
              </a:extLst>
            </p:cNvPr>
            <p:cNvSpPr/>
            <p:nvPr/>
          </p:nvSpPr>
          <p:spPr>
            <a:xfrm>
              <a:off x="701590" y="2067884"/>
              <a:ext cx="72000" cy="70194"/>
            </a:xfrm>
            <a:prstGeom prst="rect">
              <a:avLst/>
            </a:prstGeom>
            <a:solidFill>
              <a:srgbClr val="D4136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0" i="0" u="none" strike="noStrike" kern="0" cap="none" spc="0" normalizeH="0" baseline="0" noProof="0">
                <a:ln>
                  <a:noFill/>
                </a:ln>
                <a:solidFill>
                  <a:prstClr val="white"/>
                </a:solidFill>
                <a:effectLst/>
                <a:uLnTx/>
                <a:uFillTx/>
                <a:latin typeface="Pretendard ExtraLight"/>
                <a:ea typeface="Pretendard Medium"/>
                <a:cs typeface="+mn-cs"/>
              </a:endParaRPr>
            </a:p>
          </p:txBody>
        </p:sp>
        <p:sp>
          <p:nvSpPr>
            <p:cNvPr id="14" name="직사각형 13">
              <a:extLst>
                <a:ext uri="{FF2B5EF4-FFF2-40B4-BE49-F238E27FC236}">
                  <a16:creationId xmlns:a16="http://schemas.microsoft.com/office/drawing/2014/main" id="{657C478D-EC0E-4EDC-9AFD-6C0D24621B42}"/>
                </a:ext>
              </a:extLst>
            </p:cNvPr>
            <p:cNvSpPr/>
            <p:nvPr/>
          </p:nvSpPr>
          <p:spPr>
            <a:xfrm>
              <a:off x="735105" y="2105048"/>
              <a:ext cx="72000" cy="70194"/>
            </a:xfrm>
            <a:prstGeom prst="rect">
              <a:avLst/>
            </a:prstGeom>
            <a:solidFill>
              <a:srgbClr val="006DB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0" i="0" u="none" strike="noStrike" kern="0" cap="none" spc="0" normalizeH="0" baseline="0" noProof="0">
                <a:ln>
                  <a:noFill/>
                </a:ln>
                <a:solidFill>
                  <a:prstClr val="white"/>
                </a:solidFill>
                <a:effectLst/>
                <a:uLnTx/>
                <a:uFillTx/>
                <a:latin typeface="Pretendard ExtraLight"/>
                <a:ea typeface="Pretendard Medium"/>
                <a:cs typeface="+mn-cs"/>
              </a:endParaRPr>
            </a:p>
          </p:txBody>
        </p:sp>
      </p:grpSp>
      <p:sp>
        <p:nvSpPr>
          <p:cNvPr id="15" name="TextBox 14">
            <a:extLst>
              <a:ext uri="{FF2B5EF4-FFF2-40B4-BE49-F238E27FC236}">
                <a16:creationId xmlns:a16="http://schemas.microsoft.com/office/drawing/2014/main" id="{330AF2C9-80EC-431D-B012-866DFC3DED3B}"/>
              </a:ext>
            </a:extLst>
          </p:cNvPr>
          <p:cNvSpPr txBox="1"/>
          <p:nvPr/>
        </p:nvSpPr>
        <p:spPr>
          <a:xfrm>
            <a:off x="775923" y="1225560"/>
            <a:ext cx="8825607" cy="307777"/>
          </a:xfrm>
          <a:prstGeom prst="rect">
            <a:avLst/>
          </a:prstGeom>
          <a:noFill/>
        </p:spPr>
        <p:txBody>
          <a:bodyPr wrap="square" lIns="0" tIns="0" rIns="0" bIns="0" rtlCol="0" anchor="ctr">
            <a:spAutoFit/>
          </a:bodyPr>
          <a:lstStyle>
            <a:defPPr>
              <a:defRPr lang="ko-KR"/>
            </a:defPPr>
            <a:lvl1pPr>
              <a:defRPr sz="2000" b="1" kern="0" spc="-60">
                <a:solidFill>
                  <a:schemeClr val="tx1">
                    <a:lumMod val="95000"/>
                    <a:lumOff val="5000"/>
                  </a:schemeClr>
                </a:solidFill>
                <a:ea typeface="Pretendard SemiBold" panose="02000703000000020004" pitchFamily="2" charset="-127"/>
              </a:defRPr>
            </a:lvl1pPr>
          </a:lstStyle>
          <a:p>
            <a:pPr latinLnBrk="0"/>
            <a:r>
              <a:rPr lang="en-US" altLang="ko-KR" dirty="0"/>
              <a:t>Poland's Key Characteristics:</a:t>
            </a:r>
            <a:endParaRPr lang="ko-KR" altLang="ko-KR" dirty="0"/>
          </a:p>
        </p:txBody>
      </p:sp>
      <p:sp>
        <p:nvSpPr>
          <p:cNvPr id="16" name="직사각형 15">
            <a:extLst>
              <a:ext uri="{FF2B5EF4-FFF2-40B4-BE49-F238E27FC236}">
                <a16:creationId xmlns:a16="http://schemas.microsoft.com/office/drawing/2014/main" id="{FC45038F-62B1-4FBF-AF8E-BB87B13ED98A}"/>
              </a:ext>
            </a:extLst>
          </p:cNvPr>
          <p:cNvSpPr/>
          <p:nvPr/>
        </p:nvSpPr>
        <p:spPr>
          <a:xfrm>
            <a:off x="581871" y="1546378"/>
            <a:ext cx="11355571" cy="2146742"/>
          </a:xfrm>
          <a:prstGeom prst="rect">
            <a:avLst/>
          </a:prstGeom>
          <a:noFill/>
        </p:spPr>
        <p:txBody>
          <a:bodyPr wrap="square">
            <a:spAutoFit/>
          </a:bodyPr>
          <a:lstStyle/>
          <a:p>
            <a:pPr marL="180975" indent="-180975">
              <a:spcAft>
                <a:spcPts val="300"/>
              </a:spcAft>
              <a:buClr>
                <a:srgbClr val="D41367"/>
              </a:buClr>
              <a:buFont typeface="Arial" panose="020B0604020202020204" pitchFamily="34" charset="0"/>
              <a:buChar char="•"/>
            </a:pPr>
            <a:r>
              <a:rPr lang="en-US" altLang="ko-KR" b="1" dirty="0">
                <a:ln>
                  <a:solidFill>
                    <a:schemeClr val="accent1">
                      <a:shade val="50000"/>
                      <a:alpha val="0"/>
                    </a:schemeClr>
                  </a:solidFill>
                </a:ln>
                <a:ea typeface="Pretendard" panose="02000503000000020004"/>
              </a:rPr>
              <a:t>EU Integration Excellence: </a:t>
            </a:r>
            <a:r>
              <a:rPr lang="en-US" altLang="ko-KR" dirty="0">
                <a:ln>
                  <a:solidFill>
                    <a:schemeClr val="accent1">
                      <a:shade val="50000"/>
                      <a:alpha val="0"/>
                    </a:schemeClr>
                  </a:solidFill>
                </a:ln>
                <a:ea typeface="Pretendard" panose="02000503000000020004"/>
              </a:rPr>
              <a:t>Strong alignment with European cybersecurity frameworks enabling cross-border cooperation</a:t>
            </a:r>
          </a:p>
          <a:p>
            <a:pPr marL="180975" indent="-180975">
              <a:spcAft>
                <a:spcPts val="300"/>
              </a:spcAft>
              <a:buClr>
                <a:srgbClr val="D41367"/>
              </a:buClr>
              <a:buFont typeface="Arial" panose="020B0604020202020204" pitchFamily="34" charset="0"/>
              <a:buChar char="•"/>
            </a:pPr>
            <a:r>
              <a:rPr lang="en-US" altLang="ko-KR" b="1" dirty="0">
                <a:ln>
                  <a:solidFill>
                    <a:schemeClr val="accent1">
                      <a:shade val="50000"/>
                      <a:alpha val="0"/>
                    </a:schemeClr>
                  </a:solidFill>
                </a:ln>
                <a:ea typeface="Pretendard" panose="02000503000000020004"/>
              </a:rPr>
              <a:t>Technical Service Quality: </a:t>
            </a:r>
            <a:r>
              <a:rPr lang="en-US" altLang="ko-KR" dirty="0">
                <a:ln>
                  <a:solidFill>
                    <a:schemeClr val="accent1">
                      <a:shade val="50000"/>
                      <a:alpha val="0"/>
                    </a:schemeClr>
                  </a:solidFill>
                </a:ln>
                <a:ea typeface="Pretendard" panose="02000503000000020004"/>
              </a:rPr>
              <a:t>EDIH </a:t>
            </a:r>
            <a:r>
              <a:rPr lang="en-US" altLang="ko-KR" dirty="0" err="1">
                <a:ln>
                  <a:solidFill>
                    <a:schemeClr val="accent1">
                      <a:shade val="50000"/>
                      <a:alpha val="0"/>
                    </a:schemeClr>
                  </a:solidFill>
                </a:ln>
                <a:ea typeface="Pretendard" panose="02000503000000020004"/>
              </a:rPr>
              <a:t>CyberSec</a:t>
            </a:r>
            <a:r>
              <a:rPr lang="en-US" altLang="ko-KR" dirty="0">
                <a:ln>
                  <a:solidFill>
                    <a:schemeClr val="accent1">
                      <a:shade val="50000"/>
                      <a:alpha val="0"/>
                    </a:schemeClr>
                  </a:solidFill>
                </a:ln>
                <a:ea typeface="Pretendard" panose="02000503000000020004"/>
              </a:rPr>
              <a:t> provides professional-grade vulnerability assessments and penetration testing</a:t>
            </a:r>
          </a:p>
          <a:p>
            <a:pPr marL="180975" indent="-180975">
              <a:spcAft>
                <a:spcPts val="300"/>
              </a:spcAft>
              <a:buClr>
                <a:srgbClr val="D41367"/>
              </a:buClr>
              <a:buFont typeface="Arial" panose="020B0604020202020204" pitchFamily="34" charset="0"/>
              <a:buChar char="•"/>
            </a:pPr>
            <a:r>
              <a:rPr lang="en-US" altLang="ko-KR" b="1" dirty="0">
                <a:ln>
                  <a:solidFill>
                    <a:schemeClr val="accent1">
                      <a:shade val="50000"/>
                      <a:alpha val="0"/>
                    </a:schemeClr>
                  </a:solidFill>
                </a:ln>
                <a:ea typeface="Pretendard" panose="02000503000000020004"/>
              </a:rPr>
              <a:t>Cluster Development: </a:t>
            </a:r>
            <a:r>
              <a:rPr lang="en-US" altLang="ko-KR" dirty="0">
                <a:ln>
                  <a:solidFill>
                    <a:schemeClr val="accent1">
                      <a:shade val="50000"/>
                      <a:alpha val="0"/>
                    </a:schemeClr>
                  </a:solidFill>
                </a:ln>
                <a:ea typeface="Pretendard" panose="02000503000000020004"/>
              </a:rPr>
              <a:t>#</a:t>
            </a:r>
            <a:r>
              <a:rPr lang="en-US" altLang="ko-KR" dirty="0" err="1">
                <a:ln>
                  <a:solidFill>
                    <a:schemeClr val="accent1">
                      <a:shade val="50000"/>
                      <a:alpha val="0"/>
                    </a:schemeClr>
                  </a:solidFill>
                </a:ln>
                <a:ea typeface="Pretendard" panose="02000503000000020004"/>
              </a:rPr>
              <a:t>CyberMadeInPoland</a:t>
            </a:r>
            <a:r>
              <a:rPr lang="en-US" altLang="ko-KR" dirty="0">
                <a:ln>
                  <a:solidFill>
                    <a:schemeClr val="accent1">
                      <a:shade val="50000"/>
                      <a:alpha val="0"/>
                    </a:schemeClr>
                  </a:solidFill>
                </a:ln>
                <a:ea typeface="Pretendard" panose="02000503000000020004"/>
              </a:rPr>
              <a:t> demonstrates effective industry networking with substantial funding support</a:t>
            </a:r>
          </a:p>
          <a:p>
            <a:pPr marL="180975" indent="-180975">
              <a:spcAft>
                <a:spcPts val="300"/>
              </a:spcAft>
              <a:buClr>
                <a:srgbClr val="D41367"/>
              </a:buClr>
              <a:buFont typeface="Arial" panose="020B0604020202020204" pitchFamily="34" charset="0"/>
              <a:buChar char="•"/>
            </a:pPr>
            <a:r>
              <a:rPr lang="en-US" altLang="ko-KR" b="1" dirty="0">
                <a:ln>
                  <a:solidFill>
                    <a:schemeClr val="accent1">
                      <a:shade val="50000"/>
                      <a:alpha val="0"/>
                    </a:schemeClr>
                  </a:solidFill>
                </a:ln>
                <a:ea typeface="Pretendard" panose="02000503000000020004"/>
              </a:rPr>
              <a:t>International Standards: </a:t>
            </a:r>
            <a:r>
              <a:rPr lang="en-US" altLang="ko-KR" dirty="0">
                <a:ln>
                  <a:solidFill>
                    <a:schemeClr val="accent1">
                      <a:shade val="50000"/>
                      <a:alpha val="0"/>
                    </a:schemeClr>
                  </a:solidFill>
                </a:ln>
                <a:ea typeface="Pretendard" panose="02000503000000020004"/>
              </a:rPr>
              <a:t>Maintains European compliance standards ensuring global compatibility</a:t>
            </a:r>
          </a:p>
        </p:txBody>
      </p:sp>
      <p:grpSp>
        <p:nvGrpSpPr>
          <p:cNvPr id="10" name="그룹 9">
            <a:extLst>
              <a:ext uri="{FF2B5EF4-FFF2-40B4-BE49-F238E27FC236}">
                <a16:creationId xmlns:a16="http://schemas.microsoft.com/office/drawing/2014/main" id="{63F644EE-FAAE-4C36-B748-F2AC36935833}"/>
              </a:ext>
            </a:extLst>
          </p:cNvPr>
          <p:cNvGrpSpPr/>
          <p:nvPr/>
        </p:nvGrpSpPr>
        <p:grpSpPr>
          <a:xfrm>
            <a:off x="398948" y="3815987"/>
            <a:ext cx="196067" cy="197951"/>
            <a:chOff x="701590" y="2067884"/>
            <a:chExt cx="105515" cy="107358"/>
          </a:xfrm>
        </p:grpSpPr>
        <p:sp>
          <p:nvSpPr>
            <p:cNvPr id="17" name="직사각형 16">
              <a:extLst>
                <a:ext uri="{FF2B5EF4-FFF2-40B4-BE49-F238E27FC236}">
                  <a16:creationId xmlns:a16="http://schemas.microsoft.com/office/drawing/2014/main" id="{4B5BAD19-4370-4DB2-83D9-619E43F042C4}"/>
                </a:ext>
              </a:extLst>
            </p:cNvPr>
            <p:cNvSpPr/>
            <p:nvPr/>
          </p:nvSpPr>
          <p:spPr>
            <a:xfrm>
              <a:off x="701590" y="2067884"/>
              <a:ext cx="72000" cy="70194"/>
            </a:xfrm>
            <a:prstGeom prst="rect">
              <a:avLst/>
            </a:prstGeom>
            <a:solidFill>
              <a:srgbClr val="D4136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0" i="0" u="none" strike="noStrike" kern="0" cap="none" spc="0" normalizeH="0" baseline="0" noProof="0">
                <a:ln>
                  <a:noFill/>
                </a:ln>
                <a:solidFill>
                  <a:prstClr val="white"/>
                </a:solidFill>
                <a:effectLst/>
                <a:uLnTx/>
                <a:uFillTx/>
                <a:latin typeface="Pretendard ExtraLight"/>
                <a:ea typeface="Pretendard Medium"/>
                <a:cs typeface="+mn-cs"/>
              </a:endParaRPr>
            </a:p>
          </p:txBody>
        </p:sp>
        <p:sp>
          <p:nvSpPr>
            <p:cNvPr id="18" name="직사각형 17">
              <a:extLst>
                <a:ext uri="{FF2B5EF4-FFF2-40B4-BE49-F238E27FC236}">
                  <a16:creationId xmlns:a16="http://schemas.microsoft.com/office/drawing/2014/main" id="{67584ED6-4202-4F84-A2D2-217FBFF3AD5C}"/>
                </a:ext>
              </a:extLst>
            </p:cNvPr>
            <p:cNvSpPr/>
            <p:nvPr/>
          </p:nvSpPr>
          <p:spPr>
            <a:xfrm>
              <a:off x="735105" y="2105048"/>
              <a:ext cx="72000" cy="70194"/>
            </a:xfrm>
            <a:prstGeom prst="rect">
              <a:avLst/>
            </a:prstGeom>
            <a:solidFill>
              <a:srgbClr val="006DB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0" i="0" u="none" strike="noStrike" kern="0" cap="none" spc="0" normalizeH="0" baseline="0" noProof="0">
                <a:ln>
                  <a:noFill/>
                </a:ln>
                <a:solidFill>
                  <a:prstClr val="white"/>
                </a:solidFill>
                <a:effectLst/>
                <a:uLnTx/>
                <a:uFillTx/>
                <a:latin typeface="Pretendard ExtraLight"/>
                <a:ea typeface="Pretendard Medium"/>
                <a:cs typeface="+mn-cs"/>
              </a:endParaRPr>
            </a:p>
          </p:txBody>
        </p:sp>
      </p:grpSp>
      <p:sp>
        <p:nvSpPr>
          <p:cNvPr id="19" name="TextBox 18">
            <a:extLst>
              <a:ext uri="{FF2B5EF4-FFF2-40B4-BE49-F238E27FC236}">
                <a16:creationId xmlns:a16="http://schemas.microsoft.com/office/drawing/2014/main" id="{77E65D62-A3CF-4C84-9A69-1F378549D637}"/>
              </a:ext>
            </a:extLst>
          </p:cNvPr>
          <p:cNvSpPr txBox="1"/>
          <p:nvPr/>
        </p:nvSpPr>
        <p:spPr>
          <a:xfrm>
            <a:off x="685469" y="3742751"/>
            <a:ext cx="8825607" cy="307777"/>
          </a:xfrm>
          <a:prstGeom prst="rect">
            <a:avLst/>
          </a:prstGeom>
          <a:noFill/>
        </p:spPr>
        <p:txBody>
          <a:bodyPr wrap="square" lIns="0" tIns="0" rIns="0" bIns="0" rtlCol="0" anchor="ctr">
            <a:spAutoFit/>
          </a:bodyPr>
          <a:lstStyle>
            <a:defPPr>
              <a:defRPr lang="ko-KR"/>
            </a:defPPr>
            <a:lvl1pPr>
              <a:defRPr sz="2000" b="1" kern="0" spc="-60">
                <a:solidFill>
                  <a:schemeClr val="tx1">
                    <a:lumMod val="95000"/>
                    <a:lumOff val="5000"/>
                  </a:schemeClr>
                </a:solidFill>
                <a:ea typeface="Pretendard SemiBold" panose="02000703000000020004" pitchFamily="2" charset="-127"/>
              </a:defRPr>
            </a:lvl1pPr>
          </a:lstStyle>
          <a:p>
            <a:pPr latinLnBrk="0"/>
            <a:r>
              <a:rPr lang="en-US" altLang="ko-KR" dirty="0"/>
              <a:t>Korea's Key Characteristics:</a:t>
            </a:r>
            <a:endParaRPr lang="ko-KR" altLang="ko-KR" dirty="0"/>
          </a:p>
        </p:txBody>
      </p:sp>
      <p:sp>
        <p:nvSpPr>
          <p:cNvPr id="20" name="직사각형 19">
            <a:extLst>
              <a:ext uri="{FF2B5EF4-FFF2-40B4-BE49-F238E27FC236}">
                <a16:creationId xmlns:a16="http://schemas.microsoft.com/office/drawing/2014/main" id="{AD72538C-51D7-4E95-A338-EB5FA8E85F53}"/>
              </a:ext>
            </a:extLst>
          </p:cNvPr>
          <p:cNvSpPr/>
          <p:nvPr/>
        </p:nvSpPr>
        <p:spPr>
          <a:xfrm>
            <a:off x="491417" y="4063569"/>
            <a:ext cx="11355571" cy="2146742"/>
          </a:xfrm>
          <a:prstGeom prst="rect">
            <a:avLst/>
          </a:prstGeom>
          <a:noFill/>
        </p:spPr>
        <p:txBody>
          <a:bodyPr wrap="square">
            <a:spAutoFit/>
          </a:bodyPr>
          <a:lstStyle/>
          <a:p>
            <a:pPr marL="180975" indent="-180975">
              <a:spcAft>
                <a:spcPts val="300"/>
              </a:spcAft>
              <a:buClr>
                <a:srgbClr val="D41367"/>
              </a:buClr>
              <a:buFont typeface="Arial" panose="020B0604020202020204" pitchFamily="34" charset="0"/>
              <a:buChar char="•"/>
            </a:pPr>
            <a:r>
              <a:rPr lang="en-US" altLang="ko-KR" b="1" dirty="0">
                <a:ln>
                  <a:solidFill>
                    <a:schemeClr val="accent1">
                      <a:shade val="50000"/>
                      <a:alpha val="0"/>
                    </a:schemeClr>
                  </a:solidFill>
                </a:ln>
                <a:ea typeface="Pretendard" panose="02000503000000020004"/>
              </a:rPr>
              <a:t>Regional Accessibility: </a:t>
            </a:r>
            <a:r>
              <a:rPr lang="en-US" altLang="ko-KR" dirty="0">
                <a:ln>
                  <a:solidFill>
                    <a:schemeClr val="accent1">
                      <a:shade val="50000"/>
                      <a:alpha val="0"/>
                    </a:schemeClr>
                  </a:solidFill>
                </a:ln>
                <a:ea typeface="Pretendard" panose="02000503000000020004"/>
              </a:rPr>
              <a:t>Distributed center model addresses geographic disparities in cybersecurity support</a:t>
            </a:r>
          </a:p>
          <a:p>
            <a:pPr marL="180975" indent="-180975">
              <a:spcAft>
                <a:spcPts val="300"/>
              </a:spcAft>
              <a:buClr>
                <a:srgbClr val="D41367"/>
              </a:buClr>
              <a:buFont typeface="Arial" panose="020B0604020202020204" pitchFamily="34" charset="0"/>
              <a:buChar char="•"/>
            </a:pPr>
            <a:r>
              <a:rPr lang="en-US" altLang="ko-KR" b="1" dirty="0">
                <a:ln>
                  <a:solidFill>
                    <a:schemeClr val="accent1">
                      <a:shade val="50000"/>
                      <a:alpha val="0"/>
                    </a:schemeClr>
                  </a:solidFill>
                </a:ln>
                <a:ea typeface="Pretendard" panose="02000503000000020004"/>
              </a:rPr>
              <a:t>Administrative Simplification: </a:t>
            </a:r>
            <a:r>
              <a:rPr lang="en-US" altLang="ko-KR" dirty="0">
                <a:ln>
                  <a:solidFill>
                    <a:schemeClr val="accent1">
                      <a:shade val="50000"/>
                      <a:alpha val="0"/>
                    </a:schemeClr>
                  </a:solidFill>
                </a:ln>
                <a:ea typeface="Pretendard" panose="02000503000000020004"/>
              </a:rPr>
              <a:t>Systematic reduction of certification barriers while maintaining security effectiveness</a:t>
            </a:r>
          </a:p>
          <a:p>
            <a:pPr marL="180975" indent="-180975">
              <a:spcAft>
                <a:spcPts val="300"/>
              </a:spcAft>
              <a:buClr>
                <a:srgbClr val="D41367"/>
              </a:buClr>
              <a:buFont typeface="Arial" panose="020B0604020202020204" pitchFamily="34" charset="0"/>
              <a:buChar char="•"/>
            </a:pPr>
            <a:r>
              <a:rPr lang="en-US" altLang="ko-KR" b="1" dirty="0">
                <a:ln>
                  <a:solidFill>
                    <a:schemeClr val="accent1">
                      <a:shade val="50000"/>
                      <a:alpha val="0"/>
                    </a:schemeClr>
                  </a:solidFill>
                </a:ln>
                <a:ea typeface="Pretendard" panose="02000503000000020004"/>
              </a:rPr>
              <a:t>Lifecycle Protection: </a:t>
            </a:r>
            <a:r>
              <a:rPr lang="en-US" altLang="ko-KR" dirty="0">
                <a:ln>
                  <a:solidFill>
                    <a:schemeClr val="accent1">
                      <a:shade val="50000"/>
                      <a:alpha val="0"/>
                    </a:schemeClr>
                  </a:solidFill>
                </a:ln>
                <a:ea typeface="Pretendard" panose="02000503000000020004"/>
              </a:rPr>
              <a:t>Comprehensive four-phase technology protection from prevention to damage relief</a:t>
            </a:r>
          </a:p>
          <a:p>
            <a:pPr marL="180975" indent="-180975">
              <a:spcAft>
                <a:spcPts val="300"/>
              </a:spcAft>
              <a:buClr>
                <a:srgbClr val="D41367"/>
              </a:buClr>
              <a:buFont typeface="Arial" panose="020B0604020202020204" pitchFamily="34" charset="0"/>
              <a:buChar char="•"/>
            </a:pPr>
            <a:r>
              <a:rPr lang="en-US" altLang="ko-KR" b="1" dirty="0">
                <a:ln>
                  <a:solidFill>
                    <a:schemeClr val="accent1">
                      <a:shade val="50000"/>
                      <a:alpha val="0"/>
                    </a:schemeClr>
                  </a:solidFill>
                </a:ln>
                <a:ea typeface="Pretendard" panose="02000503000000020004"/>
              </a:rPr>
              <a:t>Market Integration: </a:t>
            </a:r>
            <a:r>
              <a:rPr lang="en-US" altLang="ko-KR" dirty="0">
                <a:ln>
                  <a:solidFill>
                    <a:schemeClr val="accent1">
                      <a:shade val="50000"/>
                      <a:alpha val="0"/>
                    </a:schemeClr>
                  </a:solidFill>
                </a:ln>
                <a:ea typeface="Pretendard" panose="02000503000000020004"/>
              </a:rPr>
              <a:t>Direct procurement pathways creating business incentives for cybersecurity investment</a:t>
            </a:r>
          </a:p>
        </p:txBody>
      </p:sp>
    </p:spTree>
    <p:extLst>
      <p:ext uri="{BB962C8B-B14F-4D97-AF65-F5344CB8AC3E}">
        <p14:creationId xmlns:p14="http://schemas.microsoft.com/office/powerpoint/2010/main" val="1608414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a:extLst>
              <a:ext uri="{FF2B5EF4-FFF2-40B4-BE49-F238E27FC236}">
                <a16:creationId xmlns:a16="http://schemas.microsoft.com/office/drawing/2014/main" id="{31A6532B-A383-45C5-8053-C17B544667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110" b="4159"/>
          <a:stretch/>
        </p:blipFill>
        <p:spPr bwMode="auto">
          <a:xfrm>
            <a:off x="6272674" y="1564430"/>
            <a:ext cx="5918494" cy="2632984"/>
          </a:xfrm>
          <a:prstGeom prst="rect">
            <a:avLst/>
          </a:prstGeom>
          <a:noFill/>
          <a:extLst>
            <a:ext uri="{909E8E84-426E-40DD-AFC4-6F175D3DCCD1}">
              <a14:hiddenFill xmlns:a14="http://schemas.microsoft.com/office/drawing/2010/main">
                <a:solidFill>
                  <a:srgbClr val="FFFFFF"/>
                </a:solidFill>
              </a14:hiddenFill>
            </a:ext>
          </a:extLst>
        </p:spPr>
      </p:pic>
      <p:sp>
        <p:nvSpPr>
          <p:cNvPr id="13" name="제목 1">
            <a:extLst>
              <a:ext uri="{FF2B5EF4-FFF2-40B4-BE49-F238E27FC236}">
                <a16:creationId xmlns:a16="http://schemas.microsoft.com/office/drawing/2014/main" id="{2149D882-E9B7-4AC4-9AD4-74BA5408E48B}"/>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endParaRPr lang="ko-KR" altLang="en-US" sz="4000" dirty="0"/>
          </a:p>
        </p:txBody>
      </p:sp>
      <p:sp>
        <p:nvSpPr>
          <p:cNvPr id="9" name="제목 8">
            <a:extLst>
              <a:ext uri="{FF2B5EF4-FFF2-40B4-BE49-F238E27FC236}">
                <a16:creationId xmlns:a16="http://schemas.microsoft.com/office/drawing/2014/main" id="{DC17A167-13CB-4EE0-9E2C-34B055FD3892}"/>
              </a:ext>
            </a:extLst>
          </p:cNvPr>
          <p:cNvSpPr>
            <a:spLocks noGrp="1"/>
          </p:cNvSpPr>
          <p:nvPr>
            <p:ph type="title" idx="4294967295"/>
          </p:nvPr>
        </p:nvSpPr>
        <p:spPr>
          <a:xfrm>
            <a:off x="0" y="180459"/>
            <a:ext cx="10515600" cy="480131"/>
          </a:xfrm>
          <a:noFill/>
        </p:spPr>
        <p:txBody>
          <a:bodyPr wrap="square">
            <a:spAutoFit/>
          </a:bodyPr>
          <a:lstStyle/>
          <a:p>
            <a:r>
              <a:rPr lang="en-US" altLang="ko-KR" sz="2800" dirty="0">
                <a:solidFill>
                  <a:srgbClr val="152B5E"/>
                </a:solidFill>
                <a:ea typeface="Pretendard SemiBold" panose="02000703000000020004" pitchFamily="2" charset="-127"/>
              </a:rPr>
              <a:t>Comparative Analysis: Poland and Korea</a:t>
            </a:r>
            <a:endParaRPr lang="ko-KR" altLang="en-US" sz="2800" dirty="0">
              <a:solidFill>
                <a:srgbClr val="152B5E"/>
              </a:solidFill>
              <a:ea typeface="Pretendard SemiBold" panose="02000703000000020004" pitchFamily="2" charset="-127"/>
            </a:endParaRPr>
          </a:p>
        </p:txBody>
      </p:sp>
      <p:grpSp>
        <p:nvGrpSpPr>
          <p:cNvPr id="11" name="그룹 10">
            <a:extLst>
              <a:ext uri="{FF2B5EF4-FFF2-40B4-BE49-F238E27FC236}">
                <a16:creationId xmlns:a16="http://schemas.microsoft.com/office/drawing/2014/main" id="{C8B08514-612A-4BCA-857F-9CD6B7513753}"/>
              </a:ext>
            </a:extLst>
          </p:cNvPr>
          <p:cNvGrpSpPr/>
          <p:nvPr/>
        </p:nvGrpSpPr>
        <p:grpSpPr>
          <a:xfrm>
            <a:off x="526160" y="1153931"/>
            <a:ext cx="196067" cy="197951"/>
            <a:chOff x="701590" y="2067884"/>
            <a:chExt cx="105515" cy="107358"/>
          </a:xfrm>
        </p:grpSpPr>
        <p:sp>
          <p:nvSpPr>
            <p:cNvPr id="12" name="직사각형 11">
              <a:extLst>
                <a:ext uri="{FF2B5EF4-FFF2-40B4-BE49-F238E27FC236}">
                  <a16:creationId xmlns:a16="http://schemas.microsoft.com/office/drawing/2014/main" id="{EED600D3-ABA3-4DEF-A82A-844E44687654}"/>
                </a:ext>
              </a:extLst>
            </p:cNvPr>
            <p:cNvSpPr/>
            <p:nvPr/>
          </p:nvSpPr>
          <p:spPr>
            <a:xfrm>
              <a:off x="701590" y="2067884"/>
              <a:ext cx="72000" cy="70194"/>
            </a:xfrm>
            <a:prstGeom prst="rect">
              <a:avLst/>
            </a:prstGeom>
            <a:solidFill>
              <a:srgbClr val="D4136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0" i="0" u="none" strike="noStrike" kern="0" cap="none" spc="0" normalizeH="0" baseline="0" noProof="0">
                <a:ln>
                  <a:noFill/>
                </a:ln>
                <a:solidFill>
                  <a:prstClr val="white"/>
                </a:solidFill>
                <a:effectLst/>
                <a:uLnTx/>
                <a:uFillTx/>
                <a:latin typeface="Pretendard ExtraLight"/>
                <a:ea typeface="Pretendard Medium"/>
                <a:cs typeface="+mn-cs"/>
              </a:endParaRPr>
            </a:p>
          </p:txBody>
        </p:sp>
        <p:sp>
          <p:nvSpPr>
            <p:cNvPr id="14" name="직사각형 13">
              <a:extLst>
                <a:ext uri="{FF2B5EF4-FFF2-40B4-BE49-F238E27FC236}">
                  <a16:creationId xmlns:a16="http://schemas.microsoft.com/office/drawing/2014/main" id="{657C478D-EC0E-4EDC-9AFD-6C0D24621B42}"/>
                </a:ext>
              </a:extLst>
            </p:cNvPr>
            <p:cNvSpPr/>
            <p:nvPr/>
          </p:nvSpPr>
          <p:spPr>
            <a:xfrm>
              <a:off x="735105" y="2105048"/>
              <a:ext cx="72000" cy="70194"/>
            </a:xfrm>
            <a:prstGeom prst="rect">
              <a:avLst/>
            </a:prstGeom>
            <a:solidFill>
              <a:srgbClr val="006DB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0" i="0" u="none" strike="noStrike" kern="0" cap="none" spc="0" normalizeH="0" baseline="0" noProof="0">
                <a:ln>
                  <a:noFill/>
                </a:ln>
                <a:solidFill>
                  <a:prstClr val="white"/>
                </a:solidFill>
                <a:effectLst/>
                <a:uLnTx/>
                <a:uFillTx/>
                <a:latin typeface="Pretendard ExtraLight"/>
                <a:ea typeface="Pretendard Medium"/>
                <a:cs typeface="+mn-cs"/>
              </a:endParaRPr>
            </a:p>
          </p:txBody>
        </p:sp>
      </p:grpSp>
      <p:sp>
        <p:nvSpPr>
          <p:cNvPr id="15" name="TextBox 14">
            <a:extLst>
              <a:ext uri="{FF2B5EF4-FFF2-40B4-BE49-F238E27FC236}">
                <a16:creationId xmlns:a16="http://schemas.microsoft.com/office/drawing/2014/main" id="{330AF2C9-80EC-431D-B012-866DFC3DED3B}"/>
              </a:ext>
            </a:extLst>
          </p:cNvPr>
          <p:cNvSpPr txBox="1"/>
          <p:nvPr/>
        </p:nvSpPr>
        <p:spPr>
          <a:xfrm>
            <a:off x="775923" y="1068241"/>
            <a:ext cx="10304827" cy="369332"/>
          </a:xfrm>
          <a:prstGeom prst="rect">
            <a:avLst/>
          </a:prstGeom>
          <a:noFill/>
        </p:spPr>
        <p:txBody>
          <a:bodyPr wrap="square" lIns="0" tIns="0" rIns="0" bIns="0" rtlCol="0" anchor="ctr">
            <a:spAutoFit/>
          </a:bodyPr>
          <a:lstStyle>
            <a:defPPr>
              <a:defRPr lang="ko-KR"/>
            </a:defPPr>
            <a:lvl1pPr>
              <a:defRPr sz="2000" b="1" kern="0" spc="-60">
                <a:solidFill>
                  <a:schemeClr val="tx1">
                    <a:lumMod val="95000"/>
                    <a:lumOff val="5000"/>
                  </a:schemeClr>
                </a:solidFill>
                <a:ea typeface="Pretendard SemiBold" panose="02000703000000020004" pitchFamily="2" charset="-127"/>
              </a:defRPr>
            </a:lvl1pPr>
          </a:lstStyle>
          <a:p>
            <a:pPr>
              <a:spcAft>
                <a:spcPts val="300"/>
              </a:spcAft>
              <a:buClr>
                <a:srgbClr val="D41367"/>
              </a:buClr>
            </a:pPr>
            <a:r>
              <a:rPr lang="en-US" altLang="ko-KR" sz="2400" dirty="0"/>
              <a:t>Differences in Foundational Frameworks for SME Support</a:t>
            </a:r>
            <a:endParaRPr lang="en-US" altLang="ko-KR" sz="2400" dirty="0">
              <a:ln>
                <a:solidFill>
                  <a:schemeClr val="accent1">
                    <a:shade val="50000"/>
                    <a:alpha val="0"/>
                  </a:schemeClr>
                </a:solidFill>
              </a:ln>
              <a:ea typeface="Pretendard" panose="02000503000000020004"/>
            </a:endParaRPr>
          </a:p>
        </p:txBody>
      </p:sp>
      <p:sp>
        <p:nvSpPr>
          <p:cNvPr id="16" name="직사각형 15">
            <a:extLst>
              <a:ext uri="{FF2B5EF4-FFF2-40B4-BE49-F238E27FC236}">
                <a16:creationId xmlns:a16="http://schemas.microsoft.com/office/drawing/2014/main" id="{FC45038F-62B1-4FBF-AF8E-BB87B13ED98A}"/>
              </a:ext>
            </a:extLst>
          </p:cNvPr>
          <p:cNvSpPr/>
          <p:nvPr/>
        </p:nvSpPr>
        <p:spPr>
          <a:xfrm>
            <a:off x="582581" y="1474532"/>
            <a:ext cx="5945713" cy="1977464"/>
          </a:xfrm>
          <a:prstGeom prst="rect">
            <a:avLst/>
          </a:prstGeom>
          <a:noFill/>
        </p:spPr>
        <p:txBody>
          <a:bodyPr wrap="square">
            <a:spAutoFit/>
          </a:bodyPr>
          <a:lstStyle/>
          <a:p>
            <a:pPr marL="180975" indent="-180975">
              <a:spcAft>
                <a:spcPts val="300"/>
              </a:spcAft>
              <a:buClr>
                <a:srgbClr val="D41367"/>
              </a:buClr>
              <a:buFont typeface="Arial" panose="020B0604020202020204" pitchFamily="34" charset="0"/>
              <a:buChar char="•"/>
            </a:pPr>
            <a:r>
              <a:rPr lang="en-US" altLang="ko-KR" sz="2000" b="1" dirty="0">
                <a:ln>
                  <a:solidFill>
                    <a:schemeClr val="accent1">
                      <a:shade val="50000"/>
                      <a:alpha val="0"/>
                    </a:schemeClr>
                  </a:solidFill>
                </a:ln>
                <a:ea typeface="Pretendard" panose="02000503000000020004"/>
              </a:rPr>
              <a:t>EU Integration Models: </a:t>
            </a:r>
            <a:r>
              <a:rPr lang="en-US" altLang="ko-KR" sz="2000" dirty="0"/>
              <a:t>Poland's experience with European frameworks provides valuable insights for international cooperation models</a:t>
            </a:r>
          </a:p>
          <a:p>
            <a:pPr marL="180975" indent="-180975">
              <a:spcAft>
                <a:spcPts val="300"/>
              </a:spcAft>
              <a:buClr>
                <a:srgbClr val="D41367"/>
              </a:buClr>
              <a:buFont typeface="Arial" panose="020B0604020202020204" pitchFamily="34" charset="0"/>
              <a:buChar char="•"/>
            </a:pPr>
            <a:r>
              <a:rPr lang="en-US" altLang="ko-KR" sz="2000" b="1" dirty="0">
                <a:ln>
                  <a:solidFill>
                    <a:schemeClr val="accent1">
                      <a:shade val="50000"/>
                      <a:alpha val="0"/>
                    </a:schemeClr>
                  </a:solidFill>
                </a:ln>
                <a:ea typeface="Pretendard" panose="02000503000000020004"/>
              </a:rPr>
              <a:t>Regional Distribution: </a:t>
            </a:r>
            <a:r>
              <a:rPr lang="en-US" altLang="ko-KR" sz="2000" dirty="0"/>
              <a:t>Korea's regional center-based approach offers lessons for improving geographic accessibility</a:t>
            </a:r>
            <a:endParaRPr lang="en-US" altLang="ko-KR" sz="2000" dirty="0">
              <a:ln>
                <a:solidFill>
                  <a:schemeClr val="accent1">
                    <a:shade val="50000"/>
                    <a:alpha val="0"/>
                  </a:schemeClr>
                </a:solidFill>
              </a:ln>
              <a:ea typeface="Pretendard" panose="02000503000000020004"/>
            </a:endParaRPr>
          </a:p>
        </p:txBody>
      </p:sp>
      <p:grpSp>
        <p:nvGrpSpPr>
          <p:cNvPr id="17" name="그룹 16">
            <a:extLst>
              <a:ext uri="{FF2B5EF4-FFF2-40B4-BE49-F238E27FC236}">
                <a16:creationId xmlns:a16="http://schemas.microsoft.com/office/drawing/2014/main" id="{BBD2A2BC-17AC-4202-92CB-FF327677CC18}"/>
              </a:ext>
            </a:extLst>
          </p:cNvPr>
          <p:cNvGrpSpPr/>
          <p:nvPr/>
        </p:nvGrpSpPr>
        <p:grpSpPr>
          <a:xfrm>
            <a:off x="530778" y="3886264"/>
            <a:ext cx="196067" cy="197951"/>
            <a:chOff x="701590" y="2067884"/>
            <a:chExt cx="105515" cy="107358"/>
          </a:xfrm>
        </p:grpSpPr>
        <p:sp>
          <p:nvSpPr>
            <p:cNvPr id="18" name="직사각형 17">
              <a:extLst>
                <a:ext uri="{FF2B5EF4-FFF2-40B4-BE49-F238E27FC236}">
                  <a16:creationId xmlns:a16="http://schemas.microsoft.com/office/drawing/2014/main" id="{C6470717-7A04-41C3-A52D-B53EC2DBD118}"/>
                </a:ext>
              </a:extLst>
            </p:cNvPr>
            <p:cNvSpPr/>
            <p:nvPr/>
          </p:nvSpPr>
          <p:spPr>
            <a:xfrm>
              <a:off x="701590" y="2067884"/>
              <a:ext cx="72000" cy="70194"/>
            </a:xfrm>
            <a:prstGeom prst="rect">
              <a:avLst/>
            </a:prstGeom>
            <a:solidFill>
              <a:srgbClr val="D4136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0" i="0" u="none" strike="noStrike" kern="0" cap="none" spc="0" normalizeH="0" baseline="0" noProof="0">
                <a:ln>
                  <a:noFill/>
                </a:ln>
                <a:solidFill>
                  <a:prstClr val="white"/>
                </a:solidFill>
                <a:effectLst/>
                <a:uLnTx/>
                <a:uFillTx/>
                <a:latin typeface="Pretendard ExtraLight"/>
                <a:ea typeface="Pretendard Medium"/>
                <a:cs typeface="+mn-cs"/>
              </a:endParaRPr>
            </a:p>
          </p:txBody>
        </p:sp>
        <p:sp>
          <p:nvSpPr>
            <p:cNvPr id="19" name="직사각형 18">
              <a:extLst>
                <a:ext uri="{FF2B5EF4-FFF2-40B4-BE49-F238E27FC236}">
                  <a16:creationId xmlns:a16="http://schemas.microsoft.com/office/drawing/2014/main" id="{1269B748-0CFD-415B-AACF-AFC5D89F233B}"/>
                </a:ext>
              </a:extLst>
            </p:cNvPr>
            <p:cNvSpPr/>
            <p:nvPr/>
          </p:nvSpPr>
          <p:spPr>
            <a:xfrm>
              <a:off x="735105" y="2105048"/>
              <a:ext cx="72000" cy="70194"/>
            </a:xfrm>
            <a:prstGeom prst="rect">
              <a:avLst/>
            </a:prstGeom>
            <a:solidFill>
              <a:srgbClr val="006DB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0" i="0" u="none" strike="noStrike" kern="0" cap="none" spc="0" normalizeH="0" baseline="0" noProof="0">
                <a:ln>
                  <a:noFill/>
                </a:ln>
                <a:solidFill>
                  <a:prstClr val="white"/>
                </a:solidFill>
                <a:effectLst/>
                <a:uLnTx/>
                <a:uFillTx/>
                <a:latin typeface="Pretendard ExtraLight"/>
                <a:ea typeface="Pretendard Medium"/>
                <a:cs typeface="+mn-cs"/>
              </a:endParaRPr>
            </a:p>
          </p:txBody>
        </p:sp>
      </p:grpSp>
      <p:sp>
        <p:nvSpPr>
          <p:cNvPr id="20" name="TextBox 19">
            <a:extLst>
              <a:ext uri="{FF2B5EF4-FFF2-40B4-BE49-F238E27FC236}">
                <a16:creationId xmlns:a16="http://schemas.microsoft.com/office/drawing/2014/main" id="{6161EA50-87D1-4913-8878-CC89B2D5B8B7}"/>
              </a:ext>
            </a:extLst>
          </p:cNvPr>
          <p:cNvSpPr txBox="1"/>
          <p:nvPr/>
        </p:nvSpPr>
        <p:spPr>
          <a:xfrm>
            <a:off x="838200" y="3800574"/>
            <a:ext cx="10304827" cy="369332"/>
          </a:xfrm>
          <a:prstGeom prst="rect">
            <a:avLst/>
          </a:prstGeom>
          <a:noFill/>
        </p:spPr>
        <p:txBody>
          <a:bodyPr wrap="square" lIns="0" tIns="0" rIns="0" bIns="0" rtlCol="0" anchor="ctr">
            <a:spAutoFit/>
          </a:bodyPr>
          <a:lstStyle>
            <a:defPPr>
              <a:defRPr lang="ko-KR"/>
            </a:defPPr>
            <a:lvl1pPr>
              <a:defRPr sz="2000" b="1" kern="0" spc="-60">
                <a:solidFill>
                  <a:schemeClr val="tx1">
                    <a:lumMod val="95000"/>
                    <a:lumOff val="5000"/>
                  </a:schemeClr>
                </a:solidFill>
                <a:ea typeface="Pretendard SemiBold" panose="02000703000000020004" pitchFamily="2" charset="-127"/>
              </a:defRPr>
            </a:lvl1pPr>
          </a:lstStyle>
          <a:p>
            <a:pPr>
              <a:spcAft>
                <a:spcPts val="300"/>
              </a:spcAft>
              <a:buClr>
                <a:srgbClr val="D41367"/>
              </a:buClr>
            </a:pPr>
            <a:r>
              <a:rPr lang="en-US" altLang="ko-KR" sz="2400" dirty="0">
                <a:ln>
                  <a:solidFill>
                    <a:schemeClr val="accent1">
                      <a:shade val="50000"/>
                      <a:alpha val="0"/>
                    </a:schemeClr>
                  </a:solidFill>
                </a:ln>
                <a:ea typeface="Pretendard" panose="02000503000000020004"/>
              </a:rPr>
              <a:t>Areas for Continuous Mutual Reference and Learning</a:t>
            </a:r>
          </a:p>
        </p:txBody>
      </p:sp>
      <p:sp>
        <p:nvSpPr>
          <p:cNvPr id="2" name="직사각형 1">
            <a:extLst>
              <a:ext uri="{FF2B5EF4-FFF2-40B4-BE49-F238E27FC236}">
                <a16:creationId xmlns:a16="http://schemas.microsoft.com/office/drawing/2014/main" id="{62659DC3-8EA6-49C6-930F-CB7FBA8C60F7}"/>
              </a:ext>
            </a:extLst>
          </p:cNvPr>
          <p:cNvSpPr/>
          <p:nvPr/>
        </p:nvSpPr>
        <p:spPr>
          <a:xfrm>
            <a:off x="659950" y="4157633"/>
            <a:ext cx="10488918" cy="1669688"/>
          </a:xfrm>
          <a:prstGeom prst="rect">
            <a:avLst/>
          </a:prstGeom>
        </p:spPr>
        <p:txBody>
          <a:bodyPr wrap="square">
            <a:spAutoFit/>
          </a:bodyPr>
          <a:lstStyle/>
          <a:p>
            <a:pPr marL="180975" lvl="0" indent="-180975">
              <a:spcAft>
                <a:spcPts val="300"/>
              </a:spcAft>
              <a:buClr>
                <a:srgbClr val="D41367"/>
              </a:buClr>
              <a:buFont typeface="Arial" panose="020B0604020202020204" pitchFamily="34" charset="0"/>
              <a:buChar char="•"/>
            </a:pPr>
            <a:r>
              <a:rPr lang="en-US" altLang="ko-KR" sz="2000" b="1" dirty="0">
                <a:ln>
                  <a:solidFill>
                    <a:srgbClr val="4472C4">
                      <a:shade val="50000"/>
                      <a:alpha val="0"/>
                    </a:srgbClr>
                  </a:solidFill>
                </a:ln>
                <a:solidFill>
                  <a:prstClr val="black"/>
                </a:solidFill>
                <a:ea typeface="Pretendard" panose="02000503000000020004"/>
              </a:rPr>
              <a:t>Security Service Delivery to SMEs: </a:t>
            </a:r>
            <a:r>
              <a:rPr lang="en-US" altLang="ko-KR" sz="2000" dirty="0"/>
              <a:t>Both countries employ different approaches while actively working to address multiple barriers—financial, technical, and organizational—that hinder SME cybersecurity investment</a:t>
            </a:r>
            <a:endParaRPr lang="en-US" altLang="ko-KR" sz="2000" dirty="0">
              <a:ln>
                <a:solidFill>
                  <a:srgbClr val="4472C4">
                    <a:shade val="50000"/>
                    <a:alpha val="0"/>
                  </a:srgbClr>
                </a:solidFill>
              </a:ln>
              <a:solidFill>
                <a:prstClr val="black"/>
              </a:solidFill>
              <a:ea typeface="Pretendard" panose="02000503000000020004"/>
            </a:endParaRPr>
          </a:p>
          <a:p>
            <a:pPr marL="180975" lvl="0" indent="-180975">
              <a:spcAft>
                <a:spcPts val="300"/>
              </a:spcAft>
              <a:buClr>
                <a:srgbClr val="D41367"/>
              </a:buClr>
              <a:buFont typeface="Arial" panose="020B0604020202020204" pitchFamily="34" charset="0"/>
              <a:buChar char="•"/>
            </a:pPr>
            <a:r>
              <a:rPr lang="en-US" altLang="ko-KR" sz="2000" b="1" dirty="0">
                <a:solidFill>
                  <a:prstClr val="black"/>
                </a:solidFill>
              </a:rPr>
              <a:t>Cybersecurity Industry Development: </a:t>
            </a:r>
            <a:r>
              <a:rPr lang="en-US" altLang="ko-KR" sz="2000" dirty="0">
                <a:solidFill>
                  <a:prstClr val="black"/>
                </a:solidFill>
              </a:rPr>
              <a:t>Each system represents distinct approaches shaped by national contexts and strategic priorities</a:t>
            </a:r>
            <a:endParaRPr lang="en-US" altLang="ko-KR" sz="2000" dirty="0">
              <a:ln>
                <a:solidFill>
                  <a:srgbClr val="4472C4">
                    <a:shade val="50000"/>
                    <a:alpha val="0"/>
                  </a:srgbClr>
                </a:solidFill>
              </a:ln>
              <a:solidFill>
                <a:prstClr val="black"/>
              </a:solidFill>
              <a:ea typeface="Pretendard" panose="02000503000000020004"/>
            </a:endParaRPr>
          </a:p>
        </p:txBody>
      </p:sp>
    </p:spTree>
    <p:extLst>
      <p:ext uri="{BB962C8B-B14F-4D97-AF65-F5344CB8AC3E}">
        <p14:creationId xmlns:p14="http://schemas.microsoft.com/office/powerpoint/2010/main" val="890476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제목 1">
            <a:extLst>
              <a:ext uri="{FF2B5EF4-FFF2-40B4-BE49-F238E27FC236}">
                <a16:creationId xmlns:a16="http://schemas.microsoft.com/office/drawing/2014/main" id="{2149D882-E9B7-4AC4-9AD4-74BA5408E48B}"/>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latinLnBrk="0"/>
            <a:endParaRPr lang="ko-KR" altLang="en-US" sz="4000" dirty="0"/>
          </a:p>
        </p:txBody>
      </p:sp>
      <p:sp>
        <p:nvSpPr>
          <p:cNvPr id="9" name="제목 8">
            <a:extLst>
              <a:ext uri="{FF2B5EF4-FFF2-40B4-BE49-F238E27FC236}">
                <a16:creationId xmlns:a16="http://schemas.microsoft.com/office/drawing/2014/main" id="{DC17A167-13CB-4EE0-9E2C-34B055FD3892}"/>
              </a:ext>
            </a:extLst>
          </p:cNvPr>
          <p:cNvSpPr>
            <a:spLocks noGrp="1"/>
          </p:cNvSpPr>
          <p:nvPr>
            <p:ph type="title" idx="4294967295"/>
          </p:nvPr>
        </p:nvSpPr>
        <p:spPr>
          <a:xfrm>
            <a:off x="0" y="180459"/>
            <a:ext cx="10515600" cy="480131"/>
          </a:xfrm>
          <a:noFill/>
        </p:spPr>
        <p:txBody>
          <a:bodyPr wrap="square">
            <a:spAutoFit/>
          </a:bodyPr>
          <a:lstStyle/>
          <a:p>
            <a:pPr latinLnBrk="0"/>
            <a:r>
              <a:rPr lang="en-US" altLang="ko-KR" sz="2800" dirty="0">
                <a:solidFill>
                  <a:srgbClr val="152B5E"/>
                </a:solidFill>
                <a:ea typeface="Pretendard SemiBold" panose="02000703000000020004" pitchFamily="2" charset="-127"/>
              </a:rPr>
              <a:t>Comparative Analysis: Poland and Korea</a:t>
            </a:r>
            <a:endParaRPr lang="ko-KR" altLang="en-US" sz="2800" dirty="0">
              <a:solidFill>
                <a:srgbClr val="152B5E"/>
              </a:solidFill>
              <a:ea typeface="Pretendard SemiBold" panose="02000703000000020004" pitchFamily="2" charset="-127"/>
            </a:endParaRPr>
          </a:p>
        </p:txBody>
      </p:sp>
      <p:graphicFrame>
        <p:nvGraphicFramePr>
          <p:cNvPr id="3" name="다이어그램 2">
            <a:extLst>
              <a:ext uri="{FF2B5EF4-FFF2-40B4-BE49-F238E27FC236}">
                <a16:creationId xmlns:a16="http://schemas.microsoft.com/office/drawing/2014/main" id="{ADA3D961-E431-4D56-9E55-82E4F3D1AF72}"/>
              </a:ext>
            </a:extLst>
          </p:cNvPr>
          <p:cNvGraphicFramePr/>
          <p:nvPr>
            <p:extLst>
              <p:ext uri="{D42A27DB-BD31-4B8C-83A1-F6EECF244321}">
                <p14:modId xmlns:p14="http://schemas.microsoft.com/office/powerpoint/2010/main" val="1367154813"/>
              </p:ext>
            </p:extLst>
          </p:nvPr>
        </p:nvGraphicFramePr>
        <p:xfrm>
          <a:off x="563591" y="807652"/>
          <a:ext cx="4758907" cy="5466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7" name="다이어그램 16">
            <a:extLst>
              <a:ext uri="{FF2B5EF4-FFF2-40B4-BE49-F238E27FC236}">
                <a16:creationId xmlns:a16="http://schemas.microsoft.com/office/drawing/2014/main" id="{156A6E70-F4BC-45AD-BF81-AA03F26E3CCC}"/>
              </a:ext>
            </a:extLst>
          </p:cNvPr>
          <p:cNvGraphicFramePr/>
          <p:nvPr>
            <p:extLst>
              <p:ext uri="{D42A27DB-BD31-4B8C-83A1-F6EECF244321}">
                <p14:modId xmlns:p14="http://schemas.microsoft.com/office/powerpoint/2010/main" val="1094632009"/>
              </p:ext>
            </p:extLst>
          </p:nvPr>
        </p:nvGraphicFramePr>
        <p:xfrm>
          <a:off x="6776048" y="897146"/>
          <a:ext cx="4852360" cy="54663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화살표: 오른쪽 3">
            <a:extLst>
              <a:ext uri="{FF2B5EF4-FFF2-40B4-BE49-F238E27FC236}">
                <a16:creationId xmlns:a16="http://schemas.microsoft.com/office/drawing/2014/main" id="{B2C52716-6B5B-42EC-BAE7-B0DB4193D7AB}"/>
              </a:ext>
            </a:extLst>
          </p:cNvPr>
          <p:cNvSpPr/>
          <p:nvPr/>
        </p:nvSpPr>
        <p:spPr>
          <a:xfrm>
            <a:off x="5681932" y="2628748"/>
            <a:ext cx="828136" cy="646981"/>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화살표: 오른쪽 17">
            <a:extLst>
              <a:ext uri="{FF2B5EF4-FFF2-40B4-BE49-F238E27FC236}">
                <a16:creationId xmlns:a16="http://schemas.microsoft.com/office/drawing/2014/main" id="{FB1DB8E3-A158-4D03-8747-776B933255CF}"/>
              </a:ext>
            </a:extLst>
          </p:cNvPr>
          <p:cNvSpPr/>
          <p:nvPr/>
        </p:nvSpPr>
        <p:spPr>
          <a:xfrm rot="10800000">
            <a:off x="5681932" y="4049231"/>
            <a:ext cx="828136" cy="646981"/>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6" name="그림 5">
            <a:extLst>
              <a:ext uri="{FF2B5EF4-FFF2-40B4-BE49-F238E27FC236}">
                <a16:creationId xmlns:a16="http://schemas.microsoft.com/office/drawing/2014/main" id="{1B96944E-4FCF-4A5C-BAAB-FC6E24D33E21}"/>
              </a:ext>
            </a:extLst>
          </p:cNvPr>
          <p:cNvPicPr>
            <a:picLocks noChangeAspect="1"/>
          </p:cNvPicPr>
          <p:nvPr/>
        </p:nvPicPr>
        <p:blipFill>
          <a:blip r:embed="rId13"/>
          <a:stretch>
            <a:fillRect/>
          </a:stretch>
        </p:blipFill>
        <p:spPr>
          <a:xfrm>
            <a:off x="3556001" y="5574166"/>
            <a:ext cx="1701799" cy="1063624"/>
          </a:xfrm>
          <a:prstGeom prst="rect">
            <a:avLst/>
          </a:prstGeom>
          <a:ln>
            <a:noFill/>
          </a:ln>
          <a:effectLst>
            <a:outerShdw blurRad="190500" algn="tl" rotWithShape="0">
              <a:srgbClr val="000000">
                <a:alpha val="70000"/>
              </a:srgbClr>
            </a:outerShdw>
          </a:effectLst>
        </p:spPr>
      </p:pic>
      <p:pic>
        <p:nvPicPr>
          <p:cNvPr id="5124" name="Picture 4" descr="https://www.lallemandpharma.com/wp-content/uploads/2017/12/225px-Flag_of_South_Korea.svg_.png">
            <a:extLst>
              <a:ext uri="{FF2B5EF4-FFF2-40B4-BE49-F238E27FC236}">
                <a16:creationId xmlns:a16="http://schemas.microsoft.com/office/drawing/2014/main" id="{1A0258DE-53AF-4E8B-9D75-028DE24329C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40746" y="5574165"/>
            <a:ext cx="1598404" cy="106560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607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제목 1">
            <a:extLst>
              <a:ext uri="{FF2B5EF4-FFF2-40B4-BE49-F238E27FC236}">
                <a16:creationId xmlns:a16="http://schemas.microsoft.com/office/drawing/2014/main" id="{2149D882-E9B7-4AC4-9AD4-74BA5408E48B}"/>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endParaRPr lang="ko-KR" altLang="en-US" sz="4000" dirty="0"/>
          </a:p>
        </p:txBody>
      </p:sp>
      <p:sp>
        <p:nvSpPr>
          <p:cNvPr id="9" name="제목 8">
            <a:extLst>
              <a:ext uri="{FF2B5EF4-FFF2-40B4-BE49-F238E27FC236}">
                <a16:creationId xmlns:a16="http://schemas.microsoft.com/office/drawing/2014/main" id="{DC17A167-13CB-4EE0-9E2C-34B055FD3892}"/>
              </a:ext>
            </a:extLst>
          </p:cNvPr>
          <p:cNvSpPr>
            <a:spLocks noGrp="1"/>
          </p:cNvSpPr>
          <p:nvPr>
            <p:ph type="title" idx="4294967295"/>
          </p:nvPr>
        </p:nvSpPr>
        <p:spPr>
          <a:xfrm>
            <a:off x="0" y="180459"/>
            <a:ext cx="10515600" cy="480131"/>
          </a:xfrm>
          <a:noFill/>
        </p:spPr>
        <p:txBody>
          <a:bodyPr wrap="square">
            <a:spAutoFit/>
          </a:bodyPr>
          <a:lstStyle/>
          <a:p>
            <a:r>
              <a:rPr lang="en-US" altLang="ko-KR" sz="2800" dirty="0"/>
              <a:t>Joint Research &amp; Knowledge Exchange Opportunities</a:t>
            </a:r>
            <a:endParaRPr lang="ko-KR" altLang="en-US" sz="2800" dirty="0">
              <a:solidFill>
                <a:srgbClr val="152B5E"/>
              </a:solidFill>
              <a:ea typeface="Pretendard SemiBold" panose="02000703000000020004" pitchFamily="2" charset="-127"/>
            </a:endParaRPr>
          </a:p>
        </p:txBody>
      </p:sp>
      <p:grpSp>
        <p:nvGrpSpPr>
          <p:cNvPr id="11" name="그룹 10">
            <a:extLst>
              <a:ext uri="{FF2B5EF4-FFF2-40B4-BE49-F238E27FC236}">
                <a16:creationId xmlns:a16="http://schemas.microsoft.com/office/drawing/2014/main" id="{C8B08514-612A-4BCA-857F-9CD6B7513753}"/>
              </a:ext>
            </a:extLst>
          </p:cNvPr>
          <p:cNvGrpSpPr/>
          <p:nvPr/>
        </p:nvGrpSpPr>
        <p:grpSpPr>
          <a:xfrm>
            <a:off x="489402" y="2374801"/>
            <a:ext cx="196067" cy="197951"/>
            <a:chOff x="701590" y="2067884"/>
            <a:chExt cx="105515" cy="107358"/>
          </a:xfrm>
        </p:grpSpPr>
        <p:sp>
          <p:nvSpPr>
            <p:cNvPr id="12" name="직사각형 11">
              <a:extLst>
                <a:ext uri="{FF2B5EF4-FFF2-40B4-BE49-F238E27FC236}">
                  <a16:creationId xmlns:a16="http://schemas.microsoft.com/office/drawing/2014/main" id="{EED600D3-ABA3-4DEF-A82A-844E44687654}"/>
                </a:ext>
              </a:extLst>
            </p:cNvPr>
            <p:cNvSpPr/>
            <p:nvPr/>
          </p:nvSpPr>
          <p:spPr>
            <a:xfrm>
              <a:off x="701590" y="2067884"/>
              <a:ext cx="72000" cy="70194"/>
            </a:xfrm>
            <a:prstGeom prst="rect">
              <a:avLst/>
            </a:prstGeom>
            <a:solidFill>
              <a:srgbClr val="D4136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0" i="0" u="none" strike="noStrike" kern="0" cap="none" spc="0" normalizeH="0" baseline="0" noProof="0">
                <a:ln>
                  <a:noFill/>
                </a:ln>
                <a:solidFill>
                  <a:prstClr val="white"/>
                </a:solidFill>
                <a:effectLst/>
                <a:uLnTx/>
                <a:uFillTx/>
                <a:latin typeface="Pretendard ExtraLight"/>
                <a:ea typeface="Pretendard Medium"/>
                <a:cs typeface="+mn-cs"/>
              </a:endParaRPr>
            </a:p>
          </p:txBody>
        </p:sp>
        <p:sp>
          <p:nvSpPr>
            <p:cNvPr id="14" name="직사각형 13">
              <a:extLst>
                <a:ext uri="{FF2B5EF4-FFF2-40B4-BE49-F238E27FC236}">
                  <a16:creationId xmlns:a16="http://schemas.microsoft.com/office/drawing/2014/main" id="{657C478D-EC0E-4EDC-9AFD-6C0D24621B42}"/>
                </a:ext>
              </a:extLst>
            </p:cNvPr>
            <p:cNvSpPr/>
            <p:nvPr/>
          </p:nvSpPr>
          <p:spPr>
            <a:xfrm>
              <a:off x="735105" y="2105048"/>
              <a:ext cx="72000" cy="70194"/>
            </a:xfrm>
            <a:prstGeom prst="rect">
              <a:avLst/>
            </a:prstGeom>
            <a:solidFill>
              <a:srgbClr val="006DB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0" i="0" u="none" strike="noStrike" kern="0" cap="none" spc="0" normalizeH="0" baseline="0" noProof="0">
                <a:ln>
                  <a:noFill/>
                </a:ln>
                <a:solidFill>
                  <a:prstClr val="white"/>
                </a:solidFill>
                <a:effectLst/>
                <a:uLnTx/>
                <a:uFillTx/>
                <a:latin typeface="Pretendard ExtraLight"/>
                <a:ea typeface="Pretendard Medium"/>
                <a:cs typeface="+mn-cs"/>
              </a:endParaRPr>
            </a:p>
          </p:txBody>
        </p:sp>
      </p:grpSp>
      <p:sp>
        <p:nvSpPr>
          <p:cNvPr id="15" name="TextBox 14">
            <a:extLst>
              <a:ext uri="{FF2B5EF4-FFF2-40B4-BE49-F238E27FC236}">
                <a16:creationId xmlns:a16="http://schemas.microsoft.com/office/drawing/2014/main" id="{330AF2C9-80EC-431D-B012-866DFC3DED3B}"/>
              </a:ext>
            </a:extLst>
          </p:cNvPr>
          <p:cNvSpPr txBox="1"/>
          <p:nvPr/>
        </p:nvSpPr>
        <p:spPr>
          <a:xfrm>
            <a:off x="775923" y="2301565"/>
            <a:ext cx="8825607" cy="307777"/>
          </a:xfrm>
          <a:prstGeom prst="rect">
            <a:avLst/>
          </a:prstGeom>
          <a:noFill/>
        </p:spPr>
        <p:txBody>
          <a:bodyPr wrap="square" lIns="0" tIns="0" rIns="0" bIns="0" rtlCol="0" anchor="ctr">
            <a:spAutoFit/>
          </a:bodyPr>
          <a:lstStyle>
            <a:defPPr>
              <a:defRPr lang="ko-KR"/>
            </a:defPPr>
            <a:lvl1pPr>
              <a:defRPr sz="2000" b="1" kern="0" spc="-60">
                <a:solidFill>
                  <a:schemeClr val="tx1">
                    <a:lumMod val="95000"/>
                    <a:lumOff val="5000"/>
                  </a:schemeClr>
                </a:solidFill>
                <a:ea typeface="Pretendard SemiBold" panose="02000703000000020004" pitchFamily="2" charset="-127"/>
              </a:defRPr>
            </a:lvl1pPr>
          </a:lstStyle>
          <a:p>
            <a:pPr latinLnBrk="0"/>
            <a:r>
              <a:rPr lang="en-US" altLang="ko-KR" dirty="0">
                <a:ln>
                  <a:solidFill>
                    <a:schemeClr val="accent1">
                      <a:shade val="50000"/>
                      <a:alpha val="0"/>
                    </a:schemeClr>
                  </a:solidFill>
                </a:ln>
                <a:ea typeface="Pretendard" panose="02000503000000020004"/>
              </a:rPr>
              <a:t>Joint Research Opportunities:</a:t>
            </a:r>
            <a:endParaRPr lang="ko-KR" altLang="ko-KR" dirty="0"/>
          </a:p>
        </p:txBody>
      </p:sp>
      <p:sp>
        <p:nvSpPr>
          <p:cNvPr id="16" name="직사각형 15">
            <a:extLst>
              <a:ext uri="{FF2B5EF4-FFF2-40B4-BE49-F238E27FC236}">
                <a16:creationId xmlns:a16="http://schemas.microsoft.com/office/drawing/2014/main" id="{FC45038F-62B1-4FBF-AF8E-BB87B13ED98A}"/>
              </a:ext>
            </a:extLst>
          </p:cNvPr>
          <p:cNvSpPr/>
          <p:nvPr/>
        </p:nvSpPr>
        <p:spPr>
          <a:xfrm>
            <a:off x="551679" y="2602427"/>
            <a:ext cx="11355571" cy="1277273"/>
          </a:xfrm>
          <a:prstGeom prst="rect">
            <a:avLst/>
          </a:prstGeom>
          <a:noFill/>
        </p:spPr>
        <p:txBody>
          <a:bodyPr wrap="square">
            <a:spAutoFit/>
          </a:bodyPr>
          <a:lstStyle/>
          <a:p>
            <a:pPr marL="180975" indent="-180975">
              <a:spcAft>
                <a:spcPts val="300"/>
              </a:spcAft>
              <a:buClr>
                <a:srgbClr val="D41367"/>
              </a:buClr>
              <a:buFont typeface="Arial" panose="020B0604020202020204" pitchFamily="34" charset="0"/>
              <a:buChar char="•"/>
            </a:pPr>
            <a:r>
              <a:rPr lang="en-US" altLang="ko-KR" b="1" dirty="0">
                <a:ln>
                  <a:solidFill>
                    <a:schemeClr val="accent1">
                      <a:shade val="50000"/>
                      <a:alpha val="0"/>
                    </a:schemeClr>
                  </a:solidFill>
                </a:ln>
                <a:ea typeface="Pretendard" panose="02000503000000020004"/>
              </a:rPr>
              <a:t>Implementation Gap Solutions: </a:t>
            </a:r>
            <a:r>
              <a:rPr lang="en-US" altLang="ko-KR" dirty="0">
                <a:ln>
                  <a:solidFill>
                    <a:schemeClr val="accent1">
                      <a:shade val="50000"/>
                      <a:alpha val="0"/>
                    </a:schemeClr>
                  </a:solidFill>
                </a:ln>
                <a:ea typeface="Pretendard" panose="02000503000000020004"/>
              </a:rPr>
              <a:t>Both countries face challenges in translating available programs into actual SME adoption</a:t>
            </a:r>
          </a:p>
          <a:p>
            <a:pPr marL="180975" indent="-180975">
              <a:spcAft>
                <a:spcPts val="300"/>
              </a:spcAft>
              <a:buClr>
                <a:srgbClr val="D41367"/>
              </a:buClr>
              <a:buFont typeface="Arial" panose="020B0604020202020204" pitchFamily="34" charset="0"/>
              <a:buChar char="•"/>
            </a:pPr>
            <a:r>
              <a:rPr lang="en-US" altLang="ko-KR" b="1" dirty="0">
                <a:ln>
                  <a:solidFill>
                    <a:schemeClr val="accent1">
                      <a:shade val="50000"/>
                      <a:alpha val="0"/>
                    </a:schemeClr>
                  </a:solidFill>
                </a:ln>
                <a:ea typeface="Pretendard" panose="02000503000000020004"/>
              </a:rPr>
              <a:t>Turnkey Solution Development: </a:t>
            </a:r>
            <a:r>
              <a:rPr lang="en-US" altLang="ko-KR" dirty="0">
                <a:ln>
                  <a:solidFill>
                    <a:schemeClr val="accent1">
                      <a:shade val="50000"/>
                      <a:alpha val="0"/>
                    </a:schemeClr>
                  </a:solidFill>
                </a:ln>
                <a:ea typeface="Pretendard" panose="02000503000000020004"/>
              </a:rPr>
              <a:t>Shared interest in simplified, ready-to-implement security solutions</a:t>
            </a:r>
          </a:p>
          <a:p>
            <a:pPr marL="180975" indent="-180975">
              <a:spcAft>
                <a:spcPts val="300"/>
              </a:spcAft>
              <a:buClr>
                <a:srgbClr val="D41367"/>
              </a:buClr>
              <a:buFont typeface="Arial" panose="020B0604020202020204" pitchFamily="34" charset="0"/>
              <a:buChar char="•"/>
            </a:pPr>
            <a:r>
              <a:rPr lang="en-US" altLang="ko-KR" b="1" dirty="0">
                <a:ln>
                  <a:solidFill>
                    <a:schemeClr val="accent1">
                      <a:shade val="50000"/>
                      <a:alpha val="0"/>
                    </a:schemeClr>
                  </a:solidFill>
                </a:ln>
                <a:ea typeface="Pretendard" panose="02000503000000020004"/>
              </a:rPr>
              <a:t>Regional vs. Centralized Models: </a:t>
            </a:r>
            <a:r>
              <a:rPr lang="en-US" altLang="ko-KR" dirty="0">
                <a:ln>
                  <a:solidFill>
                    <a:schemeClr val="accent1">
                      <a:shade val="50000"/>
                      <a:alpha val="0"/>
                    </a:schemeClr>
                  </a:solidFill>
                </a:ln>
                <a:ea typeface="Pretendard" panose="02000503000000020004"/>
              </a:rPr>
              <a:t>Comparative study of different geographic distribution approaches</a:t>
            </a:r>
          </a:p>
        </p:txBody>
      </p:sp>
      <p:sp>
        <p:nvSpPr>
          <p:cNvPr id="10" name="직사각형 9">
            <a:extLst>
              <a:ext uri="{FF2B5EF4-FFF2-40B4-BE49-F238E27FC236}">
                <a16:creationId xmlns:a16="http://schemas.microsoft.com/office/drawing/2014/main" id="{83024203-5144-41E2-8E3A-6425A44D63D4}"/>
              </a:ext>
            </a:extLst>
          </p:cNvPr>
          <p:cNvSpPr/>
          <p:nvPr/>
        </p:nvSpPr>
        <p:spPr>
          <a:xfrm>
            <a:off x="618574" y="4323553"/>
            <a:ext cx="11355571" cy="1000274"/>
          </a:xfrm>
          <a:prstGeom prst="rect">
            <a:avLst/>
          </a:prstGeom>
          <a:noFill/>
        </p:spPr>
        <p:txBody>
          <a:bodyPr wrap="square">
            <a:spAutoFit/>
          </a:bodyPr>
          <a:lstStyle/>
          <a:p>
            <a:pPr marL="180975" indent="-180975">
              <a:spcAft>
                <a:spcPts val="300"/>
              </a:spcAft>
              <a:buClr>
                <a:srgbClr val="D41367"/>
              </a:buClr>
              <a:buFont typeface="Arial" panose="020B0604020202020204" pitchFamily="34" charset="0"/>
              <a:buChar char="•"/>
            </a:pPr>
            <a:r>
              <a:rPr lang="en-US" altLang="ko-KR" b="1" dirty="0">
                <a:ln>
                  <a:solidFill>
                    <a:schemeClr val="accent1">
                      <a:shade val="50000"/>
                      <a:alpha val="0"/>
                    </a:schemeClr>
                  </a:solidFill>
                </a:ln>
                <a:ea typeface="Pretendard" panose="02000503000000020004"/>
              </a:rPr>
              <a:t>Best Practice Sharing: </a:t>
            </a:r>
            <a:r>
              <a:rPr lang="en-US" altLang="ko-KR" dirty="0">
                <a:ln>
                  <a:solidFill>
                    <a:schemeClr val="accent1">
                      <a:shade val="50000"/>
                      <a:alpha val="0"/>
                    </a:schemeClr>
                  </a:solidFill>
                </a:ln>
                <a:ea typeface="Pretendard" panose="02000503000000020004"/>
              </a:rPr>
              <a:t>Regular exchanges on effective SME support mechanisms</a:t>
            </a:r>
          </a:p>
          <a:p>
            <a:pPr marL="180975" indent="-180975">
              <a:spcAft>
                <a:spcPts val="300"/>
              </a:spcAft>
              <a:buClr>
                <a:srgbClr val="D41367"/>
              </a:buClr>
              <a:buFont typeface="Arial" panose="020B0604020202020204" pitchFamily="34" charset="0"/>
              <a:buChar char="•"/>
            </a:pPr>
            <a:r>
              <a:rPr lang="en-US" altLang="ko-KR" b="1" dirty="0">
                <a:ln>
                  <a:solidFill>
                    <a:schemeClr val="accent1">
                      <a:shade val="50000"/>
                      <a:alpha val="0"/>
                    </a:schemeClr>
                  </a:solidFill>
                </a:ln>
                <a:ea typeface="Pretendard" panose="02000503000000020004"/>
              </a:rPr>
              <a:t>Policy Innovation: </a:t>
            </a:r>
            <a:r>
              <a:rPr lang="en-US" altLang="ko-KR" dirty="0">
                <a:ln>
                  <a:solidFill>
                    <a:schemeClr val="accent1">
                      <a:shade val="50000"/>
                      <a:alpha val="0"/>
                    </a:schemeClr>
                  </a:solidFill>
                </a:ln>
                <a:ea typeface="Pretendard" panose="02000503000000020004"/>
              </a:rPr>
              <a:t>Collaborative development of SME-friendly cybersecurity frameworks</a:t>
            </a:r>
          </a:p>
          <a:p>
            <a:pPr marL="180975" indent="-180975">
              <a:spcAft>
                <a:spcPts val="300"/>
              </a:spcAft>
              <a:buClr>
                <a:srgbClr val="D41367"/>
              </a:buClr>
              <a:buFont typeface="Arial" panose="020B0604020202020204" pitchFamily="34" charset="0"/>
              <a:buChar char="•"/>
            </a:pPr>
            <a:r>
              <a:rPr lang="en-US" altLang="ko-KR" b="1" dirty="0">
                <a:ln>
                  <a:solidFill>
                    <a:schemeClr val="accent1">
                      <a:shade val="50000"/>
                      <a:alpha val="0"/>
                    </a:schemeClr>
                  </a:solidFill>
                </a:ln>
                <a:ea typeface="Pretendard" panose="02000503000000020004"/>
              </a:rPr>
              <a:t>Industry Development: </a:t>
            </a:r>
            <a:r>
              <a:rPr lang="en-US" altLang="ko-KR" dirty="0">
                <a:ln>
                  <a:solidFill>
                    <a:schemeClr val="accent1">
                      <a:shade val="50000"/>
                      <a:alpha val="0"/>
                    </a:schemeClr>
                  </a:solidFill>
                </a:ln>
                <a:ea typeface="Pretendard" panose="02000503000000020004"/>
              </a:rPr>
              <a:t>Joint approaches to building robust domestic cybersecurity ecosystems</a:t>
            </a:r>
          </a:p>
        </p:txBody>
      </p:sp>
      <p:grpSp>
        <p:nvGrpSpPr>
          <p:cNvPr id="17" name="그룹 16">
            <a:extLst>
              <a:ext uri="{FF2B5EF4-FFF2-40B4-BE49-F238E27FC236}">
                <a16:creationId xmlns:a16="http://schemas.microsoft.com/office/drawing/2014/main" id="{C41B7982-A4F3-4FCC-B434-7A690184BB8C}"/>
              </a:ext>
            </a:extLst>
          </p:cNvPr>
          <p:cNvGrpSpPr/>
          <p:nvPr/>
        </p:nvGrpSpPr>
        <p:grpSpPr>
          <a:xfrm>
            <a:off x="489402" y="4101914"/>
            <a:ext cx="196067" cy="197951"/>
            <a:chOff x="701590" y="2067884"/>
            <a:chExt cx="105515" cy="107358"/>
          </a:xfrm>
        </p:grpSpPr>
        <p:sp>
          <p:nvSpPr>
            <p:cNvPr id="18" name="직사각형 17">
              <a:extLst>
                <a:ext uri="{FF2B5EF4-FFF2-40B4-BE49-F238E27FC236}">
                  <a16:creationId xmlns:a16="http://schemas.microsoft.com/office/drawing/2014/main" id="{AC0A4229-5F08-44E3-B0E4-738CB741BE5F}"/>
                </a:ext>
              </a:extLst>
            </p:cNvPr>
            <p:cNvSpPr/>
            <p:nvPr/>
          </p:nvSpPr>
          <p:spPr>
            <a:xfrm>
              <a:off x="701590" y="2067884"/>
              <a:ext cx="72000" cy="70194"/>
            </a:xfrm>
            <a:prstGeom prst="rect">
              <a:avLst/>
            </a:prstGeom>
            <a:solidFill>
              <a:srgbClr val="D4136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400" b="0" i="0" u="none" strike="noStrike" kern="0" cap="none" spc="0" normalizeH="0" baseline="0" noProof="0">
                <a:ln>
                  <a:noFill/>
                </a:ln>
                <a:solidFill>
                  <a:prstClr val="white"/>
                </a:solidFill>
                <a:effectLst/>
                <a:uLnTx/>
                <a:uFillTx/>
                <a:latin typeface="Pretendard ExtraLight"/>
                <a:ea typeface="Pretendard Medium"/>
                <a:cs typeface="+mn-cs"/>
              </a:endParaRPr>
            </a:p>
          </p:txBody>
        </p:sp>
        <p:sp>
          <p:nvSpPr>
            <p:cNvPr id="19" name="직사각형 18">
              <a:extLst>
                <a:ext uri="{FF2B5EF4-FFF2-40B4-BE49-F238E27FC236}">
                  <a16:creationId xmlns:a16="http://schemas.microsoft.com/office/drawing/2014/main" id="{729294AA-566B-4C19-BD73-D4A585294436}"/>
                </a:ext>
              </a:extLst>
            </p:cNvPr>
            <p:cNvSpPr/>
            <p:nvPr/>
          </p:nvSpPr>
          <p:spPr>
            <a:xfrm>
              <a:off x="735105" y="2105048"/>
              <a:ext cx="72000" cy="70194"/>
            </a:xfrm>
            <a:prstGeom prst="rect">
              <a:avLst/>
            </a:prstGeom>
            <a:solidFill>
              <a:srgbClr val="006DB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400" b="0" i="0" u="none" strike="noStrike" kern="0" cap="none" spc="0" normalizeH="0" baseline="0" noProof="0">
                <a:ln>
                  <a:noFill/>
                </a:ln>
                <a:solidFill>
                  <a:prstClr val="white"/>
                </a:solidFill>
                <a:effectLst/>
                <a:uLnTx/>
                <a:uFillTx/>
                <a:latin typeface="Pretendard ExtraLight"/>
                <a:ea typeface="Pretendard Medium"/>
                <a:cs typeface="+mn-cs"/>
              </a:endParaRPr>
            </a:p>
          </p:txBody>
        </p:sp>
      </p:grpSp>
      <p:sp>
        <p:nvSpPr>
          <p:cNvPr id="20" name="TextBox 19">
            <a:extLst>
              <a:ext uri="{FF2B5EF4-FFF2-40B4-BE49-F238E27FC236}">
                <a16:creationId xmlns:a16="http://schemas.microsoft.com/office/drawing/2014/main" id="{2368B58D-E05B-4B01-8D8C-0C95FDE4A6AF}"/>
              </a:ext>
            </a:extLst>
          </p:cNvPr>
          <p:cNvSpPr txBox="1"/>
          <p:nvPr/>
        </p:nvSpPr>
        <p:spPr>
          <a:xfrm>
            <a:off x="775923" y="4028678"/>
            <a:ext cx="8825607" cy="307777"/>
          </a:xfrm>
          <a:prstGeom prst="rect">
            <a:avLst/>
          </a:prstGeom>
          <a:noFill/>
        </p:spPr>
        <p:txBody>
          <a:bodyPr wrap="square" lIns="0" tIns="0" rIns="0" bIns="0" rtlCol="0" anchor="ctr">
            <a:spAutoFit/>
          </a:bodyPr>
          <a:lstStyle>
            <a:defPPr>
              <a:defRPr lang="ko-KR"/>
            </a:defPPr>
            <a:lvl1pPr>
              <a:defRPr sz="2000" b="1" kern="0" spc="-60">
                <a:solidFill>
                  <a:schemeClr val="tx1">
                    <a:lumMod val="95000"/>
                    <a:lumOff val="5000"/>
                  </a:schemeClr>
                </a:solidFill>
                <a:ea typeface="Pretendard SemiBold" panose="02000703000000020004" pitchFamily="2" charset="-127"/>
              </a:defRPr>
            </a:lvl1pPr>
          </a:lstStyle>
          <a:p>
            <a:r>
              <a:rPr lang="en-US" altLang="ko-KR" dirty="0"/>
              <a:t>Knowledge Exchange Programs:</a:t>
            </a:r>
          </a:p>
        </p:txBody>
      </p:sp>
      <p:sp>
        <p:nvSpPr>
          <p:cNvPr id="3" name="직사각형 2">
            <a:extLst>
              <a:ext uri="{FF2B5EF4-FFF2-40B4-BE49-F238E27FC236}">
                <a16:creationId xmlns:a16="http://schemas.microsoft.com/office/drawing/2014/main" id="{34A21BEB-F57E-4CEB-ABA9-71E26F1A0B9B}"/>
              </a:ext>
            </a:extLst>
          </p:cNvPr>
          <p:cNvSpPr/>
          <p:nvPr/>
        </p:nvSpPr>
        <p:spPr>
          <a:xfrm>
            <a:off x="551679" y="1014890"/>
            <a:ext cx="10999090" cy="1200329"/>
          </a:xfrm>
          <a:prstGeom prst="rect">
            <a:avLst/>
          </a:prstGeom>
          <a:solidFill>
            <a:srgbClr val="D41367"/>
          </a:soli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altLang="ko-KR" sz="2400" dirty="0"/>
              <a:t>Translation of available cybersecurity support into </a:t>
            </a:r>
            <a:r>
              <a:rPr lang="en-US" altLang="ko-KR" sz="2400" b="1" dirty="0">
                <a:effectLst>
                  <a:outerShdw blurRad="38100" dist="38100" dir="2700000" algn="tl">
                    <a:srgbClr val="000000">
                      <a:alpha val="43137"/>
                    </a:srgbClr>
                  </a:outerShdw>
                </a:effectLst>
              </a:rPr>
              <a:t>actual</a:t>
            </a:r>
            <a:r>
              <a:rPr lang="en-US" altLang="ko-KR" sz="2400" dirty="0"/>
              <a:t> SME implementation remains a shared challenge, presenting opportunities for </a:t>
            </a:r>
            <a:r>
              <a:rPr lang="en-US" altLang="ko-KR" sz="2400" b="1" dirty="0"/>
              <a:t>joint research and mutual learning</a:t>
            </a:r>
            <a:r>
              <a:rPr lang="en-US" altLang="ko-KR" sz="2400" dirty="0"/>
              <a:t> to strengthen both nations' approaches</a:t>
            </a:r>
            <a:endParaRPr lang="ko-KR" altLang="en-US" sz="2400" dirty="0"/>
          </a:p>
        </p:txBody>
      </p:sp>
    </p:spTree>
    <p:extLst>
      <p:ext uri="{BB962C8B-B14F-4D97-AF65-F5344CB8AC3E}">
        <p14:creationId xmlns:p14="http://schemas.microsoft.com/office/powerpoint/2010/main" val="676384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직사각형 94">
            <a:extLst>
              <a:ext uri="{FF2B5EF4-FFF2-40B4-BE49-F238E27FC236}">
                <a16:creationId xmlns:a16="http://schemas.microsoft.com/office/drawing/2014/main" id="{B7DF0453-070B-4D99-B372-8EC2FE0B835C}"/>
              </a:ext>
            </a:extLst>
          </p:cNvPr>
          <p:cNvSpPr/>
          <p:nvPr/>
        </p:nvSpPr>
        <p:spPr>
          <a:xfrm>
            <a:off x="0" y="2183480"/>
            <a:ext cx="12192000" cy="2794920"/>
          </a:xfrm>
          <a:prstGeom prst="rect">
            <a:avLst/>
          </a:prstGeom>
          <a:gradFill>
            <a:gsLst>
              <a:gs pos="0">
                <a:schemeClr val="accent5">
                  <a:lumMod val="20000"/>
                  <a:lumOff val="80000"/>
                  <a:alpha val="50000"/>
                </a:schemeClr>
              </a:gs>
              <a:gs pos="100000">
                <a:schemeClr val="accent5">
                  <a:lumMod val="20000"/>
                  <a:lumOff val="80000"/>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a:extLst>
              <a:ext uri="{FF2B5EF4-FFF2-40B4-BE49-F238E27FC236}">
                <a16:creationId xmlns:a16="http://schemas.microsoft.com/office/drawing/2014/main" id="{4EDD22CF-685E-4A46-B6FE-01DBCFF281EE}"/>
              </a:ext>
            </a:extLst>
          </p:cNvPr>
          <p:cNvSpPr txBox="1"/>
          <p:nvPr/>
        </p:nvSpPr>
        <p:spPr>
          <a:xfrm>
            <a:off x="392783" y="1412776"/>
            <a:ext cx="2420856" cy="584775"/>
          </a:xfrm>
          <a:prstGeom prst="rect">
            <a:avLst/>
          </a:prstGeom>
          <a:noFill/>
        </p:spPr>
        <p:txBody>
          <a:bodyPr wrap="none" rtlCol="0">
            <a:spAutoFit/>
          </a:bodyPr>
          <a:lstStyle/>
          <a:p>
            <a:r>
              <a:rPr lang="en-US" altLang="ko-KR" sz="3200" dirty="0">
                <a:solidFill>
                  <a:srgbClr val="D41367"/>
                </a:solidFill>
                <a:latin typeface="Pretendard ExtraBold" panose="02000903000000020004" pitchFamily="2" charset="-127"/>
                <a:ea typeface="Pretendard ExtraBold" panose="02000903000000020004" pitchFamily="2" charset="-127"/>
                <a:cs typeface="Pretendard ExtraBold" panose="02000903000000020004" pitchFamily="2" charset="-127"/>
              </a:rPr>
              <a:t>CONTENTS</a:t>
            </a:r>
            <a:endParaRPr lang="ko-KR" altLang="en-US" sz="3200" dirty="0">
              <a:solidFill>
                <a:srgbClr val="D41367"/>
              </a:solidFill>
              <a:latin typeface="Pretendard ExtraBold" panose="02000903000000020004" pitchFamily="2" charset="-127"/>
              <a:ea typeface="Pretendard ExtraBold" panose="02000903000000020004" pitchFamily="2" charset="-127"/>
              <a:cs typeface="Pretendard ExtraBold" panose="02000903000000020004" pitchFamily="2" charset="-127"/>
            </a:endParaRPr>
          </a:p>
        </p:txBody>
      </p:sp>
      <p:pic>
        <p:nvPicPr>
          <p:cNvPr id="6" name="그래픽 5">
            <a:extLst>
              <a:ext uri="{FF2B5EF4-FFF2-40B4-BE49-F238E27FC236}">
                <a16:creationId xmlns:a16="http://schemas.microsoft.com/office/drawing/2014/main" id="{4E28A361-81D1-421A-BA5A-CC958A7AB72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5776" t="11691" r="13475" b="11691"/>
          <a:stretch/>
        </p:blipFill>
        <p:spPr>
          <a:xfrm>
            <a:off x="7466462" y="1404594"/>
            <a:ext cx="4725538" cy="5453406"/>
          </a:xfrm>
          <a:prstGeom prst="rect">
            <a:avLst/>
          </a:prstGeom>
        </p:spPr>
      </p:pic>
      <p:pic>
        <p:nvPicPr>
          <p:cNvPr id="94" name="그래픽 93">
            <a:extLst>
              <a:ext uri="{FF2B5EF4-FFF2-40B4-BE49-F238E27FC236}">
                <a16:creationId xmlns:a16="http://schemas.microsoft.com/office/drawing/2014/main" id="{8551EA73-B5A5-4F40-9223-5063341870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00605" y="293007"/>
            <a:ext cx="1127659" cy="716643"/>
          </a:xfrm>
          <a:prstGeom prst="rect">
            <a:avLst/>
          </a:prstGeom>
        </p:spPr>
      </p:pic>
      <p:sp>
        <p:nvSpPr>
          <p:cNvPr id="15" name="타원 14">
            <a:extLst>
              <a:ext uri="{FF2B5EF4-FFF2-40B4-BE49-F238E27FC236}">
                <a16:creationId xmlns:a16="http://schemas.microsoft.com/office/drawing/2014/main" id="{143581A8-7C43-44F2-8734-1009F90BE7B7}"/>
              </a:ext>
            </a:extLst>
          </p:cNvPr>
          <p:cNvSpPr/>
          <p:nvPr/>
        </p:nvSpPr>
        <p:spPr>
          <a:xfrm>
            <a:off x="511008" y="3039712"/>
            <a:ext cx="325190" cy="325190"/>
          </a:xfrm>
          <a:prstGeom prst="ellipse">
            <a:avLst/>
          </a:prstGeom>
          <a:solidFill>
            <a:srgbClr val="78990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400">
                <a:latin typeface="Pretendard" panose="02000503000000020004" pitchFamily="2" charset="-127"/>
                <a:ea typeface="Pretendard" panose="02000503000000020004" pitchFamily="2" charset="-127"/>
                <a:cs typeface="Pretendard" panose="02000503000000020004" pitchFamily="2" charset="-127"/>
              </a:rPr>
              <a:t>01</a:t>
            </a:r>
            <a:endParaRPr lang="ko-KR" altLang="en-US" sz="1400">
              <a:latin typeface="Pretendard" panose="02000503000000020004" pitchFamily="2" charset="-127"/>
              <a:ea typeface="Pretendard" panose="02000503000000020004" pitchFamily="2" charset="-127"/>
              <a:cs typeface="Pretendard" panose="02000503000000020004" pitchFamily="2" charset="-127"/>
            </a:endParaRPr>
          </a:p>
        </p:txBody>
      </p:sp>
      <p:sp>
        <p:nvSpPr>
          <p:cNvPr id="16" name="TextBox 15">
            <a:extLst>
              <a:ext uri="{FF2B5EF4-FFF2-40B4-BE49-F238E27FC236}">
                <a16:creationId xmlns:a16="http://schemas.microsoft.com/office/drawing/2014/main" id="{9B27971A-E803-4024-A7AE-6C819596D67F}"/>
              </a:ext>
            </a:extLst>
          </p:cNvPr>
          <p:cNvSpPr txBox="1"/>
          <p:nvPr/>
        </p:nvSpPr>
        <p:spPr>
          <a:xfrm>
            <a:off x="1063478" y="3017641"/>
            <a:ext cx="4202754" cy="369332"/>
          </a:xfrm>
          <a:prstGeom prst="rect">
            <a:avLst/>
          </a:prstGeom>
          <a:noFill/>
        </p:spPr>
        <p:txBody>
          <a:bodyPr wrap="none" rtlCol="0">
            <a:spAutoFit/>
          </a:bodyPr>
          <a:lstStyle/>
          <a:p>
            <a:r>
              <a:rPr lang="en-US" altLang="ko-KR" dirty="0">
                <a:solidFill>
                  <a:srgbClr val="152B5E"/>
                </a:solidFill>
                <a:ea typeface="Pretendard SemiBold" panose="02000703000000020004" pitchFamily="2" charset="-127"/>
              </a:rPr>
              <a:t>POLAND &amp; KOREA CURRENT STATUS </a:t>
            </a:r>
          </a:p>
        </p:txBody>
      </p:sp>
      <p:cxnSp>
        <p:nvCxnSpPr>
          <p:cNvPr id="17" name="직선 연결선 16">
            <a:extLst>
              <a:ext uri="{FF2B5EF4-FFF2-40B4-BE49-F238E27FC236}">
                <a16:creationId xmlns:a16="http://schemas.microsoft.com/office/drawing/2014/main" id="{271FDBE2-FCDC-4D13-929C-42BBAAE97AC4}"/>
              </a:ext>
            </a:extLst>
          </p:cNvPr>
          <p:cNvCxnSpPr>
            <a:cxnSpLocks/>
          </p:cNvCxnSpPr>
          <p:nvPr/>
        </p:nvCxnSpPr>
        <p:spPr>
          <a:xfrm>
            <a:off x="930199" y="3202307"/>
            <a:ext cx="134395" cy="0"/>
          </a:xfrm>
          <a:prstGeom prst="line">
            <a:avLst/>
          </a:prstGeom>
          <a:ln w="6350">
            <a:solidFill>
              <a:srgbClr val="789904"/>
            </a:solidFill>
          </a:ln>
        </p:spPr>
        <p:style>
          <a:lnRef idx="1">
            <a:schemeClr val="accent1"/>
          </a:lnRef>
          <a:fillRef idx="0">
            <a:schemeClr val="accent1"/>
          </a:fillRef>
          <a:effectRef idx="0">
            <a:schemeClr val="accent1"/>
          </a:effectRef>
          <a:fontRef idx="minor">
            <a:schemeClr val="tx1"/>
          </a:fontRef>
        </p:style>
      </p:cxnSp>
      <p:sp>
        <p:nvSpPr>
          <p:cNvPr id="18" name="타원 17">
            <a:extLst>
              <a:ext uri="{FF2B5EF4-FFF2-40B4-BE49-F238E27FC236}">
                <a16:creationId xmlns:a16="http://schemas.microsoft.com/office/drawing/2014/main" id="{E290D015-B104-436C-B1EB-4FD14B400340}"/>
              </a:ext>
            </a:extLst>
          </p:cNvPr>
          <p:cNvSpPr/>
          <p:nvPr/>
        </p:nvSpPr>
        <p:spPr>
          <a:xfrm>
            <a:off x="511008" y="3569937"/>
            <a:ext cx="325190" cy="325190"/>
          </a:xfrm>
          <a:prstGeom prst="ellipse">
            <a:avLst/>
          </a:prstGeom>
          <a:solidFill>
            <a:srgbClr val="78990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400">
                <a:latin typeface="Pretendard" panose="02000503000000020004" pitchFamily="2" charset="-127"/>
                <a:ea typeface="Pretendard" panose="02000503000000020004" pitchFamily="2" charset="-127"/>
                <a:cs typeface="Pretendard" panose="02000503000000020004" pitchFamily="2" charset="-127"/>
              </a:rPr>
              <a:t>02</a:t>
            </a:r>
            <a:endParaRPr lang="ko-KR" altLang="en-US" sz="1400">
              <a:latin typeface="Pretendard" panose="02000503000000020004" pitchFamily="2" charset="-127"/>
              <a:ea typeface="Pretendard" panose="02000503000000020004" pitchFamily="2" charset="-127"/>
              <a:cs typeface="Pretendard" panose="02000503000000020004" pitchFamily="2" charset="-127"/>
            </a:endParaRPr>
          </a:p>
        </p:txBody>
      </p:sp>
      <p:sp>
        <p:nvSpPr>
          <p:cNvPr id="21" name="TextBox 20">
            <a:extLst>
              <a:ext uri="{FF2B5EF4-FFF2-40B4-BE49-F238E27FC236}">
                <a16:creationId xmlns:a16="http://schemas.microsoft.com/office/drawing/2014/main" id="{42B126F5-C6A1-477A-A519-D87D9608A815}"/>
              </a:ext>
            </a:extLst>
          </p:cNvPr>
          <p:cNvSpPr txBox="1"/>
          <p:nvPr/>
        </p:nvSpPr>
        <p:spPr>
          <a:xfrm>
            <a:off x="1063478" y="3547866"/>
            <a:ext cx="3982629" cy="369332"/>
          </a:xfrm>
          <a:prstGeom prst="rect">
            <a:avLst/>
          </a:prstGeom>
          <a:noFill/>
        </p:spPr>
        <p:txBody>
          <a:bodyPr wrap="none" rtlCol="0">
            <a:spAutoFit/>
          </a:bodyPr>
          <a:lstStyle/>
          <a:p>
            <a:r>
              <a:rPr lang="en-US" altLang="ko-KR" dirty="0"/>
              <a:t>FINAL POLICY RECOMMENDATIONS</a:t>
            </a:r>
            <a:endParaRPr lang="ko-KR" altLang="en-US" dirty="0">
              <a:solidFill>
                <a:srgbClr val="152B5E"/>
              </a:solidFill>
              <a:latin typeface="Pretendard SemiBold" panose="02000703000000020004" pitchFamily="2" charset="-127"/>
              <a:ea typeface="Pretendard SemiBold" panose="02000703000000020004" pitchFamily="2" charset="-127"/>
              <a:cs typeface="Pretendard SemiBold" panose="02000703000000020004" pitchFamily="2" charset="-127"/>
            </a:endParaRPr>
          </a:p>
        </p:txBody>
      </p:sp>
      <p:cxnSp>
        <p:nvCxnSpPr>
          <p:cNvPr id="22" name="직선 연결선 21">
            <a:extLst>
              <a:ext uri="{FF2B5EF4-FFF2-40B4-BE49-F238E27FC236}">
                <a16:creationId xmlns:a16="http://schemas.microsoft.com/office/drawing/2014/main" id="{0263756F-34F6-45F8-AC12-3984F148E206}"/>
              </a:ext>
            </a:extLst>
          </p:cNvPr>
          <p:cNvCxnSpPr>
            <a:cxnSpLocks/>
          </p:cNvCxnSpPr>
          <p:nvPr/>
        </p:nvCxnSpPr>
        <p:spPr>
          <a:xfrm>
            <a:off x="930199" y="3732532"/>
            <a:ext cx="134395" cy="0"/>
          </a:xfrm>
          <a:prstGeom prst="line">
            <a:avLst/>
          </a:prstGeom>
          <a:ln w="6350">
            <a:solidFill>
              <a:srgbClr val="789904"/>
            </a:solidFill>
          </a:ln>
        </p:spPr>
        <p:style>
          <a:lnRef idx="1">
            <a:schemeClr val="accent1"/>
          </a:lnRef>
          <a:fillRef idx="0">
            <a:schemeClr val="accent1"/>
          </a:fillRef>
          <a:effectRef idx="0">
            <a:schemeClr val="accent1"/>
          </a:effectRef>
          <a:fontRef idx="minor">
            <a:schemeClr val="tx1"/>
          </a:fontRef>
        </p:style>
      </p:cxnSp>
      <p:sp>
        <p:nvSpPr>
          <p:cNvPr id="2" name="슬라이드 번호 개체 틀 1">
            <a:extLst>
              <a:ext uri="{FF2B5EF4-FFF2-40B4-BE49-F238E27FC236}">
                <a16:creationId xmlns:a16="http://schemas.microsoft.com/office/drawing/2014/main" id="{44714935-C43D-4D1F-A74E-B85F2E2F0E6B}"/>
              </a:ext>
            </a:extLst>
          </p:cNvPr>
          <p:cNvSpPr>
            <a:spLocks noGrp="1"/>
          </p:cNvSpPr>
          <p:nvPr>
            <p:ph type="sldNum" sz="quarter" idx="12"/>
          </p:nvPr>
        </p:nvSpPr>
        <p:spPr/>
        <p:txBody>
          <a:bodyPr/>
          <a:lstStyle/>
          <a:p>
            <a:fld id="{40AF6A7A-D919-4C6F-9E31-2142B26D0C34}" type="slidenum">
              <a:rPr lang="ko-KR" altLang="en-US" smtClean="0"/>
              <a:t>2</a:t>
            </a:fld>
            <a:endParaRPr lang="ko-KR" altLang="en-US"/>
          </a:p>
        </p:txBody>
      </p:sp>
    </p:spTree>
    <p:extLst>
      <p:ext uri="{BB962C8B-B14F-4D97-AF65-F5344CB8AC3E}">
        <p14:creationId xmlns:p14="http://schemas.microsoft.com/office/powerpoint/2010/main" val="2084519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사각형: 둥근 모서리 15">
            <a:extLst>
              <a:ext uri="{FF2B5EF4-FFF2-40B4-BE49-F238E27FC236}">
                <a16:creationId xmlns:a16="http://schemas.microsoft.com/office/drawing/2014/main" id="{E94DF31E-6533-47A7-9712-682F5B050324}"/>
              </a:ext>
            </a:extLst>
          </p:cNvPr>
          <p:cNvSpPr/>
          <p:nvPr/>
        </p:nvSpPr>
        <p:spPr>
          <a:xfrm>
            <a:off x="4310441" y="5207000"/>
            <a:ext cx="3713661" cy="1460500"/>
          </a:xfrm>
          <a:prstGeom prst="roundRect">
            <a:avLst>
              <a:gd name="adj" fmla="val 13624"/>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사각형: 둥근 모서리 19">
            <a:extLst>
              <a:ext uri="{FF2B5EF4-FFF2-40B4-BE49-F238E27FC236}">
                <a16:creationId xmlns:a16="http://schemas.microsoft.com/office/drawing/2014/main" id="{2EA659AB-B542-44AF-BF61-68E6DCA53733}"/>
              </a:ext>
            </a:extLst>
          </p:cNvPr>
          <p:cNvSpPr/>
          <p:nvPr/>
        </p:nvSpPr>
        <p:spPr>
          <a:xfrm>
            <a:off x="4605253" y="5461811"/>
            <a:ext cx="3124033" cy="220165"/>
          </a:xfrm>
          <a:prstGeom prst="roundRect">
            <a:avLst>
              <a:gd name="adj" fmla="val 50000"/>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사각형: 둥근 모서리 11">
            <a:extLst>
              <a:ext uri="{FF2B5EF4-FFF2-40B4-BE49-F238E27FC236}">
                <a16:creationId xmlns:a16="http://schemas.microsoft.com/office/drawing/2014/main" id="{BB19477A-979D-4871-8BED-DE8A2A5A97A0}"/>
              </a:ext>
            </a:extLst>
          </p:cNvPr>
          <p:cNvSpPr/>
          <p:nvPr/>
        </p:nvSpPr>
        <p:spPr>
          <a:xfrm>
            <a:off x="8144647" y="5207000"/>
            <a:ext cx="2699684" cy="1460500"/>
          </a:xfrm>
          <a:prstGeom prst="roundRect">
            <a:avLst>
              <a:gd name="adj" fmla="val 13624"/>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사각형: 둥근 모서리 10">
            <a:extLst>
              <a:ext uri="{FF2B5EF4-FFF2-40B4-BE49-F238E27FC236}">
                <a16:creationId xmlns:a16="http://schemas.microsoft.com/office/drawing/2014/main" id="{1AD9332C-D92C-4EDD-8E3A-E0BE0B0FFC77}"/>
              </a:ext>
            </a:extLst>
          </p:cNvPr>
          <p:cNvSpPr/>
          <p:nvPr/>
        </p:nvSpPr>
        <p:spPr>
          <a:xfrm>
            <a:off x="1468053" y="5207000"/>
            <a:ext cx="2699684" cy="1460500"/>
          </a:xfrm>
          <a:prstGeom prst="roundRect">
            <a:avLst>
              <a:gd name="adj" fmla="val 13624"/>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사각형: 둥근 모서리 1">
            <a:extLst>
              <a:ext uri="{FF2B5EF4-FFF2-40B4-BE49-F238E27FC236}">
                <a16:creationId xmlns:a16="http://schemas.microsoft.com/office/drawing/2014/main" id="{5A6EBEF9-284E-4C18-ABE2-AB65A482EA06}"/>
              </a:ext>
            </a:extLst>
          </p:cNvPr>
          <p:cNvSpPr/>
          <p:nvPr/>
        </p:nvSpPr>
        <p:spPr>
          <a:xfrm>
            <a:off x="1162050" y="1130300"/>
            <a:ext cx="10115550" cy="679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u="sng" dirty="0">
                <a:solidFill>
                  <a:srgbClr val="FFFFFF"/>
                </a:solidFill>
                <a:latin typeface="Arial" panose="020B0604020202020204" pitchFamily="34" charset="0"/>
              </a:rPr>
              <a:t>Korea-Poland SME Cybersecurity Cooperation Framework</a:t>
            </a:r>
          </a:p>
          <a:p>
            <a:pPr algn="ctr"/>
            <a:r>
              <a:rPr lang="en-US" altLang="ko-KR" sz="1400" dirty="0">
                <a:solidFill>
                  <a:srgbClr val="FFFFFF"/>
                </a:solidFill>
                <a:latin typeface="Arial" panose="020B0604020202020204" pitchFamily="34" charset="0"/>
              </a:rPr>
              <a:t>Three-Pillar Approach for Adaptive Learning &amp; Bilateral Cooperation</a:t>
            </a:r>
          </a:p>
        </p:txBody>
      </p:sp>
      <p:sp>
        <p:nvSpPr>
          <p:cNvPr id="3" name="사각형: 둥근 모서리 2">
            <a:extLst>
              <a:ext uri="{FF2B5EF4-FFF2-40B4-BE49-F238E27FC236}">
                <a16:creationId xmlns:a16="http://schemas.microsoft.com/office/drawing/2014/main" id="{606A0EC5-8469-4866-A613-538C93F6C778}"/>
              </a:ext>
            </a:extLst>
          </p:cNvPr>
          <p:cNvSpPr/>
          <p:nvPr/>
        </p:nvSpPr>
        <p:spPr>
          <a:xfrm>
            <a:off x="1468053" y="1898650"/>
            <a:ext cx="2699684" cy="3219450"/>
          </a:xfrm>
          <a:prstGeom prst="roundRect">
            <a:avLst>
              <a:gd name="adj" fmla="val 7904"/>
            </a:avLst>
          </a:prstGeom>
          <a:solidFill>
            <a:srgbClr val="25A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사각형: 둥근 모서리 3">
            <a:extLst>
              <a:ext uri="{FF2B5EF4-FFF2-40B4-BE49-F238E27FC236}">
                <a16:creationId xmlns:a16="http://schemas.microsoft.com/office/drawing/2014/main" id="{E5A8D736-C7F0-41C5-B6A5-8FF0771270A6}"/>
              </a:ext>
            </a:extLst>
          </p:cNvPr>
          <p:cNvSpPr/>
          <p:nvPr/>
        </p:nvSpPr>
        <p:spPr>
          <a:xfrm>
            <a:off x="4806350" y="1898650"/>
            <a:ext cx="2699684" cy="3219450"/>
          </a:xfrm>
          <a:prstGeom prst="roundRect">
            <a:avLst>
              <a:gd name="adj" fmla="val 7904"/>
            </a:avLst>
          </a:prstGeom>
          <a:solidFill>
            <a:srgbClr val="7899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사각형: 둥근 모서리 4">
            <a:extLst>
              <a:ext uri="{FF2B5EF4-FFF2-40B4-BE49-F238E27FC236}">
                <a16:creationId xmlns:a16="http://schemas.microsoft.com/office/drawing/2014/main" id="{87A9258E-3AD4-4CA1-A26E-66B4C7F8C699}"/>
              </a:ext>
            </a:extLst>
          </p:cNvPr>
          <p:cNvSpPr/>
          <p:nvPr/>
        </p:nvSpPr>
        <p:spPr>
          <a:xfrm>
            <a:off x="8144647" y="1898650"/>
            <a:ext cx="2699684" cy="3219450"/>
          </a:xfrm>
          <a:prstGeom prst="roundRect">
            <a:avLst>
              <a:gd name="adj" fmla="val 7904"/>
            </a:avLst>
          </a:prstGeom>
          <a:solidFill>
            <a:srgbClr val="D413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직사각형 5">
            <a:extLst>
              <a:ext uri="{FF2B5EF4-FFF2-40B4-BE49-F238E27FC236}">
                <a16:creationId xmlns:a16="http://schemas.microsoft.com/office/drawing/2014/main" id="{36A7F1D6-0288-4917-AD7D-AC663638F696}"/>
              </a:ext>
            </a:extLst>
          </p:cNvPr>
          <p:cNvSpPr/>
          <p:nvPr/>
        </p:nvSpPr>
        <p:spPr>
          <a:xfrm>
            <a:off x="1468053" y="2123380"/>
            <a:ext cx="2699684" cy="2769989"/>
          </a:xfrm>
          <a:prstGeom prst="rect">
            <a:avLst/>
          </a:prstGeom>
        </p:spPr>
        <p:txBody>
          <a:bodyPr wrap="square">
            <a:spAutoFit/>
          </a:bodyPr>
          <a:lstStyle/>
          <a:p>
            <a:pPr algn="ctr"/>
            <a:r>
              <a:rPr lang="en-US" altLang="ko-KR" sz="2000" b="1" dirty="0">
                <a:solidFill>
                  <a:srgbClr val="FFFFFF"/>
                </a:solidFill>
                <a:effectLst>
                  <a:outerShdw blurRad="38100" dist="38100" dir="2700000" algn="tl">
                    <a:srgbClr val="000000">
                      <a:alpha val="43137"/>
                    </a:srgbClr>
                  </a:outerShdw>
                </a:effectLst>
                <a:latin typeface="Arial" panose="020B0604020202020204" pitchFamily="34" charset="0"/>
              </a:rPr>
              <a:t>PILLAR 1</a:t>
            </a:r>
          </a:p>
          <a:p>
            <a:pPr algn="ctr"/>
            <a:endParaRPr lang="en-US" altLang="ko-KR" sz="1400" i="1" dirty="0">
              <a:solidFill>
                <a:srgbClr val="FFFFFF"/>
              </a:solidFill>
              <a:latin typeface="Arial" panose="020B0604020202020204" pitchFamily="34" charset="0"/>
            </a:endParaRPr>
          </a:p>
          <a:p>
            <a:pPr algn="ctr"/>
            <a:r>
              <a:rPr lang="en-US" altLang="ko-KR" sz="1400" i="1" u="sng" dirty="0">
                <a:solidFill>
                  <a:srgbClr val="FFFF00"/>
                </a:solidFill>
                <a:latin typeface="Arial" panose="020B0604020202020204" pitchFamily="34" charset="0"/>
              </a:rPr>
              <a:t>Policy Discussion &amp;</a:t>
            </a:r>
            <a:br>
              <a:rPr lang="en-US" altLang="ko-KR" sz="1400" i="1" u="sng" dirty="0">
                <a:solidFill>
                  <a:srgbClr val="FFFF00"/>
                </a:solidFill>
                <a:latin typeface="Arial" panose="020B0604020202020204" pitchFamily="34" charset="0"/>
              </a:rPr>
            </a:br>
            <a:r>
              <a:rPr lang="en-US" altLang="ko-KR" sz="1400" i="1" u="sng" dirty="0">
                <a:solidFill>
                  <a:srgbClr val="FFFF00"/>
                </a:solidFill>
                <a:latin typeface="Arial" panose="020B0604020202020204" pitchFamily="34" charset="0"/>
              </a:rPr>
              <a:t>Knowledge Sharing</a:t>
            </a:r>
          </a:p>
          <a:p>
            <a:pPr algn="ctr"/>
            <a:endParaRPr lang="en-US" altLang="ko-KR" sz="1400" b="1" dirty="0">
              <a:solidFill>
                <a:srgbClr val="FFFFFF"/>
              </a:solidFill>
              <a:latin typeface="Arial" panose="020B0604020202020204" pitchFamily="34" charset="0"/>
            </a:endParaRPr>
          </a:p>
          <a:p>
            <a:pPr algn="ctr"/>
            <a:r>
              <a:rPr lang="en-US" altLang="ko-KR" sz="1400" b="1" dirty="0">
                <a:solidFill>
                  <a:srgbClr val="FFFFFF"/>
                </a:solidFill>
                <a:latin typeface="Arial" panose="020B0604020202020204" pitchFamily="34" charset="0"/>
              </a:rPr>
              <a:t>KEY ACTIONS:</a:t>
            </a:r>
          </a:p>
          <a:p>
            <a:pPr marL="285750" indent="-285750">
              <a:buFont typeface="Arial" panose="020B0604020202020204" pitchFamily="34" charset="0"/>
              <a:buChar char="•"/>
            </a:pPr>
            <a:r>
              <a:rPr lang="en-US" altLang="ko-KR" sz="1400" dirty="0">
                <a:solidFill>
                  <a:srgbClr val="FFFFFF"/>
                </a:solidFill>
                <a:latin typeface="Arial" panose="020B0604020202020204" pitchFamily="34" charset="0"/>
              </a:rPr>
              <a:t>KDI-hosted Policy Development Workshops</a:t>
            </a:r>
          </a:p>
          <a:p>
            <a:pPr marL="285750" indent="-285750">
              <a:buFont typeface="Arial" panose="020B0604020202020204" pitchFamily="34" charset="0"/>
              <a:buChar char="•"/>
            </a:pPr>
            <a:r>
              <a:rPr lang="en-US" altLang="ko-KR" sz="1400" dirty="0">
                <a:solidFill>
                  <a:srgbClr val="FFFFFF"/>
                </a:solidFill>
                <a:latin typeface="Arial" panose="020B0604020202020204" pitchFamily="34" charset="0"/>
              </a:rPr>
              <a:t>Joint Policy Effectiveness Research</a:t>
            </a:r>
          </a:p>
          <a:p>
            <a:pPr marL="285750" indent="-285750">
              <a:buFont typeface="Arial" panose="020B0604020202020204" pitchFamily="34" charset="0"/>
              <a:buChar char="•"/>
            </a:pPr>
            <a:r>
              <a:rPr lang="en-US" altLang="ko-KR" sz="1400" dirty="0">
                <a:solidFill>
                  <a:srgbClr val="FFFFFF"/>
                </a:solidFill>
                <a:latin typeface="Arial" panose="020B0604020202020204" pitchFamily="34" charset="0"/>
              </a:rPr>
              <a:t>Bi-annual Meetings &amp; Cooperation Sessions</a:t>
            </a:r>
            <a:endParaRPr lang="en-US" altLang="ko-KR" sz="1400" b="0" i="0" dirty="0">
              <a:solidFill>
                <a:srgbClr val="FFFFFF"/>
              </a:solidFill>
              <a:effectLst/>
              <a:latin typeface="Arial" panose="020B0604020202020204" pitchFamily="34" charset="0"/>
            </a:endParaRPr>
          </a:p>
        </p:txBody>
      </p:sp>
      <p:sp>
        <p:nvSpPr>
          <p:cNvPr id="7" name="직사각형 6">
            <a:extLst>
              <a:ext uri="{FF2B5EF4-FFF2-40B4-BE49-F238E27FC236}">
                <a16:creationId xmlns:a16="http://schemas.microsoft.com/office/drawing/2014/main" id="{60DE26E3-F6F3-4526-889A-5C2600477FE9}"/>
              </a:ext>
            </a:extLst>
          </p:cNvPr>
          <p:cNvSpPr/>
          <p:nvPr/>
        </p:nvSpPr>
        <p:spPr>
          <a:xfrm>
            <a:off x="4806350" y="2123380"/>
            <a:ext cx="2699684" cy="2862322"/>
          </a:xfrm>
          <a:prstGeom prst="rect">
            <a:avLst/>
          </a:prstGeom>
        </p:spPr>
        <p:txBody>
          <a:bodyPr wrap="square">
            <a:spAutoFit/>
          </a:bodyPr>
          <a:lstStyle/>
          <a:p>
            <a:pPr algn="ctr"/>
            <a:r>
              <a:rPr lang="en-US" altLang="ko-KR" sz="2000" b="1" dirty="0">
                <a:solidFill>
                  <a:srgbClr val="FFFFFF"/>
                </a:solidFill>
                <a:effectLst>
                  <a:outerShdw blurRad="38100" dist="38100" dir="2700000" algn="tl">
                    <a:srgbClr val="000000">
                      <a:alpha val="43137"/>
                    </a:srgbClr>
                  </a:outerShdw>
                </a:effectLst>
                <a:latin typeface="Arial" panose="020B0604020202020204" pitchFamily="34" charset="0"/>
              </a:rPr>
              <a:t>PILLAR 2</a:t>
            </a:r>
          </a:p>
          <a:p>
            <a:pPr algn="ctr"/>
            <a:endParaRPr lang="en-US" altLang="ko-KR" sz="1400" b="1" dirty="0">
              <a:solidFill>
                <a:srgbClr val="FFFFFF"/>
              </a:solidFill>
              <a:effectLst>
                <a:outerShdw blurRad="38100" dist="38100" dir="2700000" algn="tl">
                  <a:srgbClr val="000000">
                    <a:alpha val="43137"/>
                  </a:srgbClr>
                </a:outerShdw>
              </a:effectLst>
              <a:latin typeface="Arial" panose="020B0604020202020204" pitchFamily="34" charset="0"/>
            </a:endParaRPr>
          </a:p>
          <a:p>
            <a:pPr algn="ctr"/>
            <a:r>
              <a:rPr lang="en-US" altLang="ko-KR" sz="1400" i="1" u="sng" dirty="0">
                <a:solidFill>
                  <a:srgbClr val="FFFF00"/>
                </a:solidFill>
                <a:latin typeface="Arial" panose="020B0604020202020204" pitchFamily="34" charset="0"/>
              </a:rPr>
              <a:t>Joint Research &amp;</a:t>
            </a:r>
            <a:br>
              <a:rPr lang="en-US" altLang="ko-KR" sz="1400" i="1" u="sng" dirty="0">
                <a:solidFill>
                  <a:srgbClr val="FFFF00"/>
                </a:solidFill>
                <a:latin typeface="Arial" panose="020B0604020202020204" pitchFamily="34" charset="0"/>
              </a:rPr>
            </a:br>
            <a:r>
              <a:rPr lang="en-US" altLang="ko-KR" sz="1400" i="1" u="sng" dirty="0">
                <a:solidFill>
                  <a:srgbClr val="FFFF00"/>
                </a:solidFill>
                <a:latin typeface="Arial" panose="020B0604020202020204" pitchFamily="34" charset="0"/>
              </a:rPr>
              <a:t>Technology Transfer</a:t>
            </a:r>
          </a:p>
          <a:p>
            <a:pPr algn="ctr"/>
            <a:endParaRPr lang="en-US" altLang="ko-KR" sz="1400" b="1" dirty="0">
              <a:solidFill>
                <a:srgbClr val="FFFFFF"/>
              </a:solidFill>
              <a:latin typeface="Arial" panose="020B0604020202020204" pitchFamily="34" charset="0"/>
            </a:endParaRPr>
          </a:p>
          <a:p>
            <a:pPr algn="ctr"/>
            <a:r>
              <a:rPr lang="en-US" altLang="ko-KR" sz="1400" b="1" dirty="0">
                <a:solidFill>
                  <a:srgbClr val="FFFFFF"/>
                </a:solidFill>
                <a:latin typeface="Arial" panose="020B0604020202020204" pitchFamily="34" charset="0"/>
              </a:rPr>
              <a:t>KEY ACTIONS:</a:t>
            </a:r>
          </a:p>
          <a:p>
            <a:pPr marL="285750" indent="-285750">
              <a:buFont typeface="Arial" panose="020B0604020202020204" pitchFamily="34" charset="0"/>
              <a:buChar char="•"/>
            </a:pPr>
            <a:r>
              <a:rPr lang="en-US" altLang="ko-KR" sz="1400" dirty="0" err="1">
                <a:solidFill>
                  <a:srgbClr val="FFFFFF"/>
                </a:solidFill>
                <a:latin typeface="Arial" panose="020B0604020202020204" pitchFamily="34" charset="0"/>
              </a:rPr>
              <a:t>SecaaS</a:t>
            </a:r>
            <a:r>
              <a:rPr lang="en-US" altLang="ko-KR" sz="1400" dirty="0">
                <a:solidFill>
                  <a:srgbClr val="FFFFFF"/>
                </a:solidFill>
                <a:latin typeface="Arial" panose="020B0604020202020204" pitchFamily="34" charset="0"/>
              </a:rPr>
              <a:t> Model Localization Studies</a:t>
            </a:r>
          </a:p>
          <a:p>
            <a:pPr marL="285750" indent="-285750">
              <a:buFont typeface="Arial" panose="020B0604020202020204" pitchFamily="34" charset="0"/>
              <a:buChar char="•"/>
            </a:pPr>
            <a:r>
              <a:rPr lang="en-US" altLang="ko-KR" sz="1400" dirty="0">
                <a:solidFill>
                  <a:srgbClr val="FFFFFF"/>
                </a:solidFill>
                <a:latin typeface="Arial" panose="020B0604020202020204" pitchFamily="34" charset="0"/>
              </a:rPr>
              <a:t>Technology Exchange Programs</a:t>
            </a:r>
          </a:p>
          <a:p>
            <a:pPr marL="285750" indent="-285750">
              <a:buFont typeface="Arial" panose="020B0604020202020204" pitchFamily="34" charset="0"/>
              <a:buChar char="•"/>
            </a:pPr>
            <a:r>
              <a:rPr lang="en-US" altLang="ko-KR" sz="1400" dirty="0">
                <a:solidFill>
                  <a:srgbClr val="FFFFFF"/>
                </a:solidFill>
                <a:latin typeface="Arial" panose="020B0604020202020204" pitchFamily="34" charset="0"/>
              </a:rPr>
              <a:t>Inter-Ministry Cooperation Framework</a:t>
            </a:r>
          </a:p>
        </p:txBody>
      </p:sp>
      <p:sp>
        <p:nvSpPr>
          <p:cNvPr id="8" name="직사각형 7">
            <a:extLst>
              <a:ext uri="{FF2B5EF4-FFF2-40B4-BE49-F238E27FC236}">
                <a16:creationId xmlns:a16="http://schemas.microsoft.com/office/drawing/2014/main" id="{9A0C46AD-5E51-4C30-A6CB-E7DEACD42689}"/>
              </a:ext>
            </a:extLst>
          </p:cNvPr>
          <p:cNvSpPr/>
          <p:nvPr/>
        </p:nvSpPr>
        <p:spPr>
          <a:xfrm>
            <a:off x="8144647" y="2123380"/>
            <a:ext cx="2699684" cy="2769989"/>
          </a:xfrm>
          <a:prstGeom prst="rect">
            <a:avLst/>
          </a:prstGeom>
        </p:spPr>
        <p:txBody>
          <a:bodyPr wrap="square">
            <a:spAutoFit/>
          </a:bodyPr>
          <a:lstStyle/>
          <a:p>
            <a:pPr algn="ctr"/>
            <a:r>
              <a:rPr lang="en-US" altLang="ko-KR" sz="2000" b="1" dirty="0">
                <a:solidFill>
                  <a:srgbClr val="FFFFFF"/>
                </a:solidFill>
                <a:effectLst>
                  <a:outerShdw blurRad="38100" dist="38100" dir="2700000" algn="tl">
                    <a:srgbClr val="000000">
                      <a:alpha val="43137"/>
                    </a:srgbClr>
                  </a:outerShdw>
                </a:effectLst>
                <a:latin typeface="Arial" panose="020B0604020202020204" pitchFamily="34" charset="0"/>
              </a:rPr>
              <a:t>PILLAR 3</a:t>
            </a:r>
          </a:p>
          <a:p>
            <a:pPr algn="ctr"/>
            <a:endParaRPr lang="en-US" altLang="ko-KR" sz="1400" b="1" dirty="0">
              <a:solidFill>
                <a:srgbClr val="FFFFFF"/>
              </a:solidFill>
              <a:effectLst>
                <a:outerShdw blurRad="38100" dist="38100" dir="2700000" algn="tl">
                  <a:srgbClr val="000000">
                    <a:alpha val="43137"/>
                  </a:srgbClr>
                </a:outerShdw>
              </a:effectLst>
              <a:latin typeface="Arial" panose="020B0604020202020204" pitchFamily="34" charset="0"/>
            </a:endParaRPr>
          </a:p>
          <a:p>
            <a:pPr algn="ctr"/>
            <a:r>
              <a:rPr lang="en-US" altLang="ko-KR" sz="1400" i="1" u="sng" dirty="0">
                <a:solidFill>
                  <a:srgbClr val="FFFF00"/>
                </a:solidFill>
                <a:latin typeface="Arial" panose="020B0604020202020204" pitchFamily="34" charset="0"/>
              </a:rPr>
              <a:t>Public-Private Partnership</a:t>
            </a:r>
          </a:p>
          <a:p>
            <a:pPr algn="ctr"/>
            <a:r>
              <a:rPr lang="en-US" altLang="ko-KR" sz="1400" i="1" u="sng" dirty="0">
                <a:solidFill>
                  <a:srgbClr val="FFFF00"/>
                </a:solidFill>
                <a:latin typeface="Arial" panose="020B0604020202020204" pitchFamily="34" charset="0"/>
              </a:rPr>
              <a:t>for SME Protection</a:t>
            </a:r>
          </a:p>
          <a:p>
            <a:pPr algn="ctr"/>
            <a:endParaRPr lang="en-US" altLang="ko-KR" sz="1400" b="1" dirty="0">
              <a:solidFill>
                <a:srgbClr val="FFFFFF"/>
              </a:solidFill>
              <a:latin typeface="Arial" panose="020B0604020202020204" pitchFamily="34" charset="0"/>
            </a:endParaRPr>
          </a:p>
          <a:p>
            <a:pPr algn="ctr"/>
            <a:r>
              <a:rPr lang="en-US" altLang="ko-KR" sz="1400" b="1" dirty="0">
                <a:solidFill>
                  <a:srgbClr val="FFFFFF"/>
                </a:solidFill>
                <a:latin typeface="Arial" panose="020B0604020202020204" pitchFamily="34" charset="0"/>
              </a:rPr>
              <a:t>KEY ACTIONS:</a:t>
            </a:r>
          </a:p>
          <a:p>
            <a:pPr marL="285750" indent="-285750">
              <a:buFont typeface="Arial" panose="020B0604020202020204" pitchFamily="34" charset="0"/>
              <a:buChar char="•"/>
            </a:pPr>
            <a:r>
              <a:rPr lang="en-US" altLang="ko-KR" sz="1400" dirty="0">
                <a:solidFill>
                  <a:srgbClr val="FFFFFF"/>
                </a:solidFill>
                <a:latin typeface="Arial" panose="020B0604020202020204" pitchFamily="34" charset="0"/>
              </a:rPr>
              <a:t>Joint SME Cybersecurity Assessment</a:t>
            </a:r>
          </a:p>
          <a:p>
            <a:pPr marL="285750" indent="-285750">
              <a:buFont typeface="Arial" panose="020B0604020202020204" pitchFamily="34" charset="0"/>
              <a:buChar char="•"/>
            </a:pPr>
            <a:r>
              <a:rPr lang="en-US" altLang="ko-KR" sz="1400" dirty="0">
                <a:solidFill>
                  <a:srgbClr val="FFFFFF"/>
                </a:solidFill>
                <a:latin typeface="Arial" panose="020B0604020202020204" pitchFamily="34" charset="0"/>
              </a:rPr>
              <a:t>Comparative Technology Protection Studies</a:t>
            </a:r>
          </a:p>
          <a:p>
            <a:pPr marL="285750" indent="-285750">
              <a:buFont typeface="Arial" panose="020B0604020202020204" pitchFamily="34" charset="0"/>
              <a:buChar char="•"/>
            </a:pPr>
            <a:r>
              <a:rPr lang="en-US" altLang="ko-KR" sz="1400" dirty="0">
                <a:solidFill>
                  <a:srgbClr val="FFFFFF"/>
                </a:solidFill>
                <a:latin typeface="Arial" panose="020B0604020202020204" pitchFamily="34" charset="0"/>
              </a:rPr>
              <a:t>KDI-KISA-NASK Research Framework</a:t>
            </a:r>
          </a:p>
        </p:txBody>
      </p:sp>
      <p:pic>
        <p:nvPicPr>
          <p:cNvPr id="9" name="그림 8">
            <a:extLst>
              <a:ext uri="{FF2B5EF4-FFF2-40B4-BE49-F238E27FC236}">
                <a16:creationId xmlns:a16="http://schemas.microsoft.com/office/drawing/2014/main" id="{B20AC979-EFDA-43AF-99E3-6F6DBA84F687}"/>
              </a:ext>
            </a:extLst>
          </p:cNvPr>
          <p:cNvPicPr>
            <a:picLocks noChangeAspect="1"/>
          </p:cNvPicPr>
          <p:nvPr/>
        </p:nvPicPr>
        <p:blipFill>
          <a:blip r:embed="rId2"/>
          <a:stretch>
            <a:fillRect/>
          </a:stretch>
        </p:blipFill>
        <p:spPr>
          <a:xfrm>
            <a:off x="8287352" y="5271466"/>
            <a:ext cx="456328" cy="285205"/>
          </a:xfrm>
          <a:prstGeom prst="rect">
            <a:avLst/>
          </a:prstGeom>
          <a:ln>
            <a:noFill/>
          </a:ln>
          <a:effectLst>
            <a:outerShdw blurRad="190500" algn="tl" rotWithShape="0">
              <a:srgbClr val="000000">
                <a:alpha val="70000"/>
              </a:srgbClr>
            </a:outerShdw>
          </a:effectLst>
        </p:spPr>
      </p:pic>
      <p:pic>
        <p:nvPicPr>
          <p:cNvPr id="10" name="Picture 4" descr="https://www.lallemandpharma.com/wp-content/uploads/2017/12/225px-Flag_of_South_Korea.svg_.png">
            <a:extLst>
              <a:ext uri="{FF2B5EF4-FFF2-40B4-BE49-F238E27FC236}">
                <a16:creationId xmlns:a16="http://schemas.microsoft.com/office/drawing/2014/main" id="{F1C6454C-D910-4E31-8058-1F93D6C9ED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8104" y="5271466"/>
            <a:ext cx="427808" cy="28520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4" name="직사각형 13">
            <a:extLst>
              <a:ext uri="{FF2B5EF4-FFF2-40B4-BE49-F238E27FC236}">
                <a16:creationId xmlns:a16="http://schemas.microsoft.com/office/drawing/2014/main" id="{5D361B7B-E83E-4483-84A6-7FA42499140B}"/>
              </a:ext>
            </a:extLst>
          </p:cNvPr>
          <p:cNvSpPr/>
          <p:nvPr/>
        </p:nvSpPr>
        <p:spPr>
          <a:xfrm>
            <a:off x="1588597" y="5642726"/>
            <a:ext cx="2458596" cy="938719"/>
          </a:xfrm>
          <a:prstGeom prst="rect">
            <a:avLst/>
          </a:prstGeom>
        </p:spPr>
        <p:txBody>
          <a:bodyPr wrap="square">
            <a:spAutoFit/>
          </a:bodyPr>
          <a:lstStyle/>
          <a:p>
            <a:pPr marL="88900" indent="-88900">
              <a:buFont typeface="Arial" panose="020B0604020202020204" pitchFamily="34" charset="0"/>
              <a:buChar char="•"/>
              <a:tabLst>
                <a:tab pos="88900" algn="l"/>
              </a:tabLst>
            </a:pPr>
            <a:r>
              <a:rPr lang="en-US" altLang="ko-KR" sz="1100" dirty="0">
                <a:solidFill>
                  <a:srgbClr val="555555"/>
                </a:solidFill>
                <a:latin typeface="Arial" panose="020B0604020202020204" pitchFamily="34" charset="0"/>
              </a:rPr>
              <a:t>KISA Regional Centers (10)</a:t>
            </a:r>
          </a:p>
          <a:p>
            <a:pPr marL="88900" indent="-88900">
              <a:buFont typeface="Arial" panose="020B0604020202020204" pitchFamily="34" charset="0"/>
              <a:buChar char="•"/>
              <a:tabLst>
                <a:tab pos="88900" algn="l"/>
              </a:tabLst>
            </a:pPr>
            <a:r>
              <a:rPr lang="en-US" altLang="ko-KR" sz="1100" dirty="0">
                <a:solidFill>
                  <a:srgbClr val="555555"/>
                </a:solidFill>
                <a:latin typeface="Arial" panose="020B0604020202020204" pitchFamily="34" charset="0"/>
              </a:rPr>
              <a:t>ISMS Simplification (80→40 items)</a:t>
            </a:r>
          </a:p>
          <a:p>
            <a:pPr marL="88900" indent="-88900">
              <a:buFont typeface="Arial" panose="020B0604020202020204" pitchFamily="34" charset="0"/>
              <a:buChar char="•"/>
              <a:tabLst>
                <a:tab pos="88900" algn="l"/>
              </a:tabLst>
            </a:pPr>
            <a:r>
              <a:rPr lang="en-US" altLang="ko-KR" sz="1100" dirty="0" err="1">
                <a:solidFill>
                  <a:srgbClr val="555555"/>
                </a:solidFill>
                <a:latin typeface="Arial" panose="020B0604020202020204" pitchFamily="34" charset="0"/>
              </a:rPr>
              <a:t>SecaaS</a:t>
            </a:r>
            <a:r>
              <a:rPr lang="en-US" altLang="ko-KR" sz="1100" dirty="0">
                <a:solidFill>
                  <a:srgbClr val="555555"/>
                </a:solidFill>
                <a:latin typeface="Arial" panose="020B0604020202020204" pitchFamily="34" charset="0"/>
              </a:rPr>
              <a:t> Portfolio (190 solutions)</a:t>
            </a:r>
          </a:p>
          <a:p>
            <a:pPr marL="88900" indent="-88900">
              <a:buFont typeface="Arial" panose="020B0604020202020204" pitchFamily="34" charset="0"/>
              <a:buChar char="•"/>
              <a:tabLst>
                <a:tab pos="88900" algn="l"/>
              </a:tabLst>
            </a:pPr>
            <a:r>
              <a:rPr lang="en-US" altLang="ko-KR" sz="1100" dirty="0">
                <a:solidFill>
                  <a:srgbClr val="555555"/>
                </a:solidFill>
                <a:latin typeface="Arial" panose="020B0604020202020204" pitchFamily="34" charset="0"/>
              </a:rPr>
              <a:t>SME Technology Protection Act</a:t>
            </a:r>
          </a:p>
          <a:p>
            <a:pPr marL="88900" indent="-88900">
              <a:buFont typeface="Arial" panose="020B0604020202020204" pitchFamily="34" charset="0"/>
              <a:buChar char="•"/>
              <a:tabLst>
                <a:tab pos="88900" algn="l"/>
              </a:tabLst>
            </a:pPr>
            <a:r>
              <a:rPr lang="en-US" altLang="ko-KR" sz="1100" dirty="0">
                <a:solidFill>
                  <a:srgbClr val="555555"/>
                </a:solidFill>
                <a:latin typeface="Arial" panose="020B0604020202020204" pitchFamily="34" charset="0"/>
              </a:rPr>
              <a:t>Technology Escrow Service</a:t>
            </a:r>
            <a:endParaRPr lang="en-US" altLang="ko-KR" sz="1100" b="0" i="0" dirty="0">
              <a:solidFill>
                <a:srgbClr val="555555"/>
              </a:solidFill>
              <a:effectLst/>
              <a:latin typeface="Arial" panose="020B0604020202020204" pitchFamily="34" charset="0"/>
            </a:endParaRPr>
          </a:p>
        </p:txBody>
      </p:sp>
      <p:sp>
        <p:nvSpPr>
          <p:cNvPr id="15" name="직사각형 14">
            <a:extLst>
              <a:ext uri="{FF2B5EF4-FFF2-40B4-BE49-F238E27FC236}">
                <a16:creationId xmlns:a16="http://schemas.microsoft.com/office/drawing/2014/main" id="{6CC3B016-1D70-446B-8450-194BCFC58D30}"/>
              </a:ext>
            </a:extLst>
          </p:cNvPr>
          <p:cNvSpPr/>
          <p:nvPr/>
        </p:nvSpPr>
        <p:spPr>
          <a:xfrm>
            <a:off x="8254788" y="5621137"/>
            <a:ext cx="2458596" cy="938719"/>
          </a:xfrm>
          <a:prstGeom prst="rect">
            <a:avLst/>
          </a:prstGeom>
        </p:spPr>
        <p:txBody>
          <a:bodyPr wrap="square">
            <a:spAutoFit/>
          </a:bodyPr>
          <a:lstStyle/>
          <a:p>
            <a:pPr marL="88900" indent="-88900">
              <a:buFont typeface="Arial" panose="020B0604020202020204" pitchFamily="34" charset="0"/>
              <a:buChar char="•"/>
              <a:tabLst>
                <a:tab pos="88900" algn="l"/>
              </a:tabLst>
            </a:pPr>
            <a:r>
              <a:rPr lang="en-US" altLang="ko-KR" sz="1100" dirty="0">
                <a:solidFill>
                  <a:srgbClr val="555555"/>
                </a:solidFill>
                <a:latin typeface="Arial" panose="020B0604020202020204" pitchFamily="34" charset="0"/>
              </a:rPr>
              <a:t>PARP Academy Online Education</a:t>
            </a:r>
          </a:p>
          <a:p>
            <a:pPr marL="88900" indent="-88900">
              <a:buFont typeface="Arial" panose="020B0604020202020204" pitchFamily="34" charset="0"/>
              <a:buChar char="•"/>
              <a:tabLst>
                <a:tab pos="88900" algn="l"/>
              </a:tabLst>
            </a:pPr>
            <a:r>
              <a:rPr lang="en-US" altLang="ko-KR" sz="1100" dirty="0">
                <a:solidFill>
                  <a:srgbClr val="555555"/>
                </a:solidFill>
                <a:latin typeface="Arial" panose="020B0604020202020204" pitchFamily="34" charset="0"/>
              </a:rPr>
              <a:t>EU NIS2 Directive Implementation</a:t>
            </a:r>
          </a:p>
          <a:p>
            <a:pPr marL="88900" indent="-88900">
              <a:buFont typeface="Arial" panose="020B0604020202020204" pitchFamily="34" charset="0"/>
              <a:buChar char="•"/>
              <a:tabLst>
                <a:tab pos="88900" algn="l"/>
              </a:tabLst>
            </a:pPr>
            <a:r>
              <a:rPr lang="en-US" altLang="ko-KR" sz="1100" dirty="0">
                <a:solidFill>
                  <a:srgbClr val="555555"/>
                </a:solidFill>
                <a:latin typeface="Arial" panose="020B0604020202020204" pitchFamily="34" charset="0"/>
              </a:rPr>
              <a:t>EDIH </a:t>
            </a:r>
            <a:r>
              <a:rPr lang="en-US" altLang="ko-KR" sz="1100" dirty="0" err="1">
                <a:solidFill>
                  <a:srgbClr val="555555"/>
                </a:solidFill>
                <a:latin typeface="Arial" panose="020B0604020202020204" pitchFamily="34" charset="0"/>
              </a:rPr>
              <a:t>CyberSec</a:t>
            </a:r>
            <a:r>
              <a:rPr lang="en-US" altLang="ko-KR" sz="1100" dirty="0">
                <a:solidFill>
                  <a:srgbClr val="555555"/>
                </a:solidFill>
                <a:latin typeface="Arial" panose="020B0604020202020204" pitchFamily="34" charset="0"/>
              </a:rPr>
              <a:t> Services</a:t>
            </a:r>
          </a:p>
          <a:p>
            <a:pPr marL="88900" indent="-88900">
              <a:buFont typeface="Arial" panose="020B0604020202020204" pitchFamily="34" charset="0"/>
              <a:buChar char="•"/>
              <a:tabLst>
                <a:tab pos="88900" algn="l"/>
              </a:tabLst>
            </a:pPr>
            <a:r>
              <a:rPr lang="en-US" altLang="ko-KR" sz="1100" dirty="0">
                <a:solidFill>
                  <a:srgbClr val="555555"/>
                </a:solidFill>
                <a:latin typeface="Arial" panose="020B0604020202020204" pitchFamily="34" charset="0"/>
              </a:rPr>
              <a:t>PFR R&amp;D Funding</a:t>
            </a:r>
          </a:p>
          <a:p>
            <a:pPr marL="88900" indent="-88900">
              <a:buFont typeface="Arial" panose="020B0604020202020204" pitchFamily="34" charset="0"/>
              <a:buChar char="•"/>
              <a:tabLst>
                <a:tab pos="88900" algn="l"/>
              </a:tabLst>
            </a:pPr>
            <a:r>
              <a:rPr lang="en-US" altLang="ko-KR" sz="1100" dirty="0">
                <a:solidFill>
                  <a:srgbClr val="555555"/>
                </a:solidFill>
                <a:latin typeface="Arial" panose="020B0604020202020204" pitchFamily="34" charset="0"/>
              </a:rPr>
              <a:t>#</a:t>
            </a:r>
            <a:r>
              <a:rPr lang="en-US" altLang="ko-KR" sz="1100" dirty="0" err="1">
                <a:solidFill>
                  <a:srgbClr val="555555"/>
                </a:solidFill>
                <a:latin typeface="Arial" panose="020B0604020202020204" pitchFamily="34" charset="0"/>
              </a:rPr>
              <a:t>CyberMadeInPoland</a:t>
            </a:r>
            <a:r>
              <a:rPr lang="en-US" altLang="ko-KR" sz="1100" dirty="0">
                <a:solidFill>
                  <a:srgbClr val="555555"/>
                </a:solidFill>
                <a:latin typeface="Arial" panose="020B0604020202020204" pitchFamily="34" charset="0"/>
              </a:rPr>
              <a:t> Cluster</a:t>
            </a:r>
            <a:endParaRPr lang="en-US" altLang="ko-KR" sz="1100" b="0" i="0" dirty="0">
              <a:solidFill>
                <a:srgbClr val="555555"/>
              </a:solidFill>
              <a:effectLst/>
              <a:latin typeface="Arial" panose="020B0604020202020204" pitchFamily="34" charset="0"/>
            </a:endParaRPr>
          </a:p>
        </p:txBody>
      </p:sp>
      <p:sp>
        <p:nvSpPr>
          <p:cNvPr id="17" name="직사각형 16">
            <a:extLst>
              <a:ext uri="{FF2B5EF4-FFF2-40B4-BE49-F238E27FC236}">
                <a16:creationId xmlns:a16="http://schemas.microsoft.com/office/drawing/2014/main" id="{B2F0910B-7CEB-4E08-842C-CF0EC8E486D4}"/>
              </a:ext>
            </a:extLst>
          </p:cNvPr>
          <p:cNvSpPr/>
          <p:nvPr/>
        </p:nvSpPr>
        <p:spPr>
          <a:xfrm>
            <a:off x="4581358" y="5187339"/>
            <a:ext cx="3171825" cy="307777"/>
          </a:xfrm>
          <a:prstGeom prst="rect">
            <a:avLst/>
          </a:prstGeom>
        </p:spPr>
        <p:txBody>
          <a:bodyPr wrap="square">
            <a:spAutoFit/>
          </a:bodyPr>
          <a:lstStyle/>
          <a:p>
            <a:pPr algn="ctr"/>
            <a:r>
              <a:rPr lang="en-US" altLang="ko-KR" sz="1400" b="1" dirty="0">
                <a:solidFill>
                  <a:srgbClr val="1976D2"/>
                </a:solidFill>
                <a:latin typeface="Arial" panose="020B0604020202020204" pitchFamily="34" charset="0"/>
              </a:rPr>
              <a:t>COOPERATION BENEFITS</a:t>
            </a:r>
          </a:p>
        </p:txBody>
      </p:sp>
      <p:sp>
        <p:nvSpPr>
          <p:cNvPr id="18" name="직사각형 17">
            <a:extLst>
              <a:ext uri="{FF2B5EF4-FFF2-40B4-BE49-F238E27FC236}">
                <a16:creationId xmlns:a16="http://schemas.microsoft.com/office/drawing/2014/main" id="{6DFA729D-E4F0-451D-A143-022D60548DEE}"/>
              </a:ext>
            </a:extLst>
          </p:cNvPr>
          <p:cNvSpPr/>
          <p:nvPr/>
        </p:nvSpPr>
        <p:spPr>
          <a:xfrm>
            <a:off x="5212401" y="5433394"/>
            <a:ext cx="1969449" cy="276999"/>
          </a:xfrm>
          <a:prstGeom prst="rect">
            <a:avLst/>
          </a:prstGeom>
        </p:spPr>
        <p:txBody>
          <a:bodyPr wrap="square">
            <a:spAutoFit/>
          </a:bodyPr>
          <a:lstStyle/>
          <a:p>
            <a:r>
              <a:rPr lang="en-US" altLang="ko-KR" sz="1200" b="1" dirty="0">
                <a:solidFill>
                  <a:schemeClr val="bg1"/>
                </a:solidFill>
                <a:latin typeface="Arial" panose="020B0604020202020204" pitchFamily="34" charset="0"/>
              </a:rPr>
              <a:t>Effective Policy Making</a:t>
            </a:r>
            <a:endParaRPr lang="ko-KR" altLang="en-US" sz="1200" b="1" dirty="0">
              <a:solidFill>
                <a:schemeClr val="bg1"/>
              </a:solidFill>
            </a:endParaRPr>
          </a:p>
        </p:txBody>
      </p:sp>
      <p:sp>
        <p:nvSpPr>
          <p:cNvPr id="21" name="사각형: 둥근 모서리 20">
            <a:extLst>
              <a:ext uri="{FF2B5EF4-FFF2-40B4-BE49-F238E27FC236}">
                <a16:creationId xmlns:a16="http://schemas.microsoft.com/office/drawing/2014/main" id="{7A72195E-5767-45A1-AE85-8C612FEFC071}"/>
              </a:ext>
            </a:extLst>
          </p:cNvPr>
          <p:cNvSpPr/>
          <p:nvPr/>
        </p:nvSpPr>
        <p:spPr>
          <a:xfrm>
            <a:off x="4611603" y="5703111"/>
            <a:ext cx="3124033" cy="220165"/>
          </a:xfrm>
          <a:prstGeom prst="roundRect">
            <a:avLst>
              <a:gd name="adj" fmla="val 50000"/>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직사각형 21">
            <a:extLst>
              <a:ext uri="{FF2B5EF4-FFF2-40B4-BE49-F238E27FC236}">
                <a16:creationId xmlns:a16="http://schemas.microsoft.com/office/drawing/2014/main" id="{BDCB07ED-2B80-49C0-8774-E4DD55527502}"/>
              </a:ext>
            </a:extLst>
          </p:cNvPr>
          <p:cNvSpPr/>
          <p:nvPr/>
        </p:nvSpPr>
        <p:spPr>
          <a:xfrm>
            <a:off x="4762501" y="5674694"/>
            <a:ext cx="3039198" cy="276999"/>
          </a:xfrm>
          <a:prstGeom prst="rect">
            <a:avLst/>
          </a:prstGeom>
        </p:spPr>
        <p:txBody>
          <a:bodyPr wrap="square">
            <a:spAutoFit/>
          </a:bodyPr>
          <a:lstStyle/>
          <a:p>
            <a:r>
              <a:rPr lang="en-US" altLang="ko-KR" sz="1200" b="1" dirty="0">
                <a:solidFill>
                  <a:schemeClr val="bg1"/>
                </a:solidFill>
                <a:latin typeface="Arial" panose="020B0604020202020204" pitchFamily="34" charset="0"/>
              </a:rPr>
              <a:t>Cybersecurity Technology Exchange</a:t>
            </a:r>
          </a:p>
        </p:txBody>
      </p:sp>
      <p:sp>
        <p:nvSpPr>
          <p:cNvPr id="23" name="사각형: 둥근 모서리 22">
            <a:extLst>
              <a:ext uri="{FF2B5EF4-FFF2-40B4-BE49-F238E27FC236}">
                <a16:creationId xmlns:a16="http://schemas.microsoft.com/office/drawing/2014/main" id="{8C12E186-7D18-416C-A33A-2AE60E321A75}"/>
              </a:ext>
            </a:extLst>
          </p:cNvPr>
          <p:cNvSpPr/>
          <p:nvPr/>
        </p:nvSpPr>
        <p:spPr>
          <a:xfrm>
            <a:off x="4605253" y="5950932"/>
            <a:ext cx="3124033" cy="220165"/>
          </a:xfrm>
          <a:prstGeom prst="roundRect">
            <a:avLst>
              <a:gd name="adj" fmla="val 50000"/>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직사각형 23">
            <a:extLst>
              <a:ext uri="{FF2B5EF4-FFF2-40B4-BE49-F238E27FC236}">
                <a16:creationId xmlns:a16="http://schemas.microsoft.com/office/drawing/2014/main" id="{AE32BBFA-6DF1-4C12-B0D2-86F1292455C0}"/>
              </a:ext>
            </a:extLst>
          </p:cNvPr>
          <p:cNvSpPr/>
          <p:nvPr/>
        </p:nvSpPr>
        <p:spPr>
          <a:xfrm>
            <a:off x="4756151" y="5922515"/>
            <a:ext cx="3039198" cy="276999"/>
          </a:xfrm>
          <a:prstGeom prst="rect">
            <a:avLst/>
          </a:prstGeom>
        </p:spPr>
        <p:txBody>
          <a:bodyPr wrap="square">
            <a:spAutoFit/>
          </a:bodyPr>
          <a:lstStyle/>
          <a:p>
            <a:r>
              <a:rPr lang="en-US" altLang="ko-KR" sz="1200" b="1" dirty="0">
                <a:solidFill>
                  <a:schemeClr val="bg1"/>
                </a:solidFill>
                <a:latin typeface="Arial" panose="020B0604020202020204" pitchFamily="34" charset="0"/>
              </a:rPr>
              <a:t>Joint Research on </a:t>
            </a:r>
            <a:r>
              <a:rPr lang="en-US" altLang="ko-KR" sz="1200" b="1" dirty="0" err="1">
                <a:solidFill>
                  <a:schemeClr val="bg1"/>
                </a:solidFill>
                <a:latin typeface="Arial" panose="020B0604020202020204" pitchFamily="34" charset="0"/>
              </a:rPr>
              <a:t>CyberSec</a:t>
            </a:r>
            <a:r>
              <a:rPr lang="en-US" altLang="ko-KR" sz="1200" b="1" dirty="0">
                <a:solidFill>
                  <a:schemeClr val="bg1"/>
                </a:solidFill>
                <a:latin typeface="Arial" panose="020B0604020202020204" pitchFamily="34" charset="0"/>
              </a:rPr>
              <a:t> for SMEs</a:t>
            </a:r>
          </a:p>
        </p:txBody>
      </p:sp>
      <p:sp>
        <p:nvSpPr>
          <p:cNvPr id="25" name="사각형: 둥근 모서리 24">
            <a:extLst>
              <a:ext uri="{FF2B5EF4-FFF2-40B4-BE49-F238E27FC236}">
                <a16:creationId xmlns:a16="http://schemas.microsoft.com/office/drawing/2014/main" id="{4CF223B0-2896-42FB-9F96-271363C68748}"/>
              </a:ext>
            </a:extLst>
          </p:cNvPr>
          <p:cNvSpPr/>
          <p:nvPr/>
        </p:nvSpPr>
        <p:spPr>
          <a:xfrm>
            <a:off x="4611603" y="6192232"/>
            <a:ext cx="3124033" cy="220165"/>
          </a:xfrm>
          <a:prstGeom prst="roundRect">
            <a:avLst>
              <a:gd name="adj" fmla="val 50000"/>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직사각형 25">
            <a:extLst>
              <a:ext uri="{FF2B5EF4-FFF2-40B4-BE49-F238E27FC236}">
                <a16:creationId xmlns:a16="http://schemas.microsoft.com/office/drawing/2014/main" id="{C3590020-B3B0-4BE2-83A5-84A638A88DBA}"/>
              </a:ext>
            </a:extLst>
          </p:cNvPr>
          <p:cNvSpPr/>
          <p:nvPr/>
        </p:nvSpPr>
        <p:spPr>
          <a:xfrm>
            <a:off x="4762501" y="6163815"/>
            <a:ext cx="3039198" cy="276999"/>
          </a:xfrm>
          <a:prstGeom prst="rect">
            <a:avLst/>
          </a:prstGeom>
        </p:spPr>
        <p:txBody>
          <a:bodyPr wrap="square">
            <a:spAutoFit/>
          </a:bodyPr>
          <a:lstStyle/>
          <a:p>
            <a:r>
              <a:rPr lang="en-US" altLang="ko-KR" sz="1200" b="1" dirty="0">
                <a:solidFill>
                  <a:schemeClr val="bg1"/>
                </a:solidFill>
                <a:latin typeface="Arial" panose="020B0604020202020204" pitchFamily="34" charset="0"/>
              </a:rPr>
              <a:t>SMEs Intellectual Property Protection</a:t>
            </a:r>
          </a:p>
        </p:txBody>
      </p:sp>
      <p:sp>
        <p:nvSpPr>
          <p:cNvPr id="27" name="사각형: 둥근 모서리 26">
            <a:extLst>
              <a:ext uri="{FF2B5EF4-FFF2-40B4-BE49-F238E27FC236}">
                <a16:creationId xmlns:a16="http://schemas.microsoft.com/office/drawing/2014/main" id="{6524AD00-FD80-4B7C-AB68-97DF54F5AD94}"/>
              </a:ext>
            </a:extLst>
          </p:cNvPr>
          <p:cNvSpPr/>
          <p:nvPr/>
        </p:nvSpPr>
        <p:spPr>
          <a:xfrm>
            <a:off x="4611603" y="6428724"/>
            <a:ext cx="3124033" cy="220165"/>
          </a:xfrm>
          <a:prstGeom prst="roundRect">
            <a:avLst>
              <a:gd name="adj" fmla="val 50000"/>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직사각형 27">
            <a:extLst>
              <a:ext uri="{FF2B5EF4-FFF2-40B4-BE49-F238E27FC236}">
                <a16:creationId xmlns:a16="http://schemas.microsoft.com/office/drawing/2014/main" id="{1D8631D2-1080-4078-B30D-7AD985588D83}"/>
              </a:ext>
            </a:extLst>
          </p:cNvPr>
          <p:cNvSpPr/>
          <p:nvPr/>
        </p:nvSpPr>
        <p:spPr>
          <a:xfrm>
            <a:off x="4800601" y="6400307"/>
            <a:ext cx="3039198" cy="276999"/>
          </a:xfrm>
          <a:prstGeom prst="rect">
            <a:avLst/>
          </a:prstGeom>
        </p:spPr>
        <p:txBody>
          <a:bodyPr wrap="square">
            <a:spAutoFit/>
          </a:bodyPr>
          <a:lstStyle/>
          <a:p>
            <a:r>
              <a:rPr lang="en-US" altLang="ko-KR" sz="1200" b="1" dirty="0">
                <a:solidFill>
                  <a:schemeClr val="bg1"/>
                </a:solidFill>
                <a:latin typeface="Arial" panose="020B0604020202020204" pitchFamily="34" charset="0"/>
              </a:rPr>
              <a:t>Capacity Building Program Sharing</a:t>
            </a:r>
          </a:p>
        </p:txBody>
      </p:sp>
      <p:sp>
        <p:nvSpPr>
          <p:cNvPr id="29" name="TextBox 28">
            <a:extLst>
              <a:ext uri="{FF2B5EF4-FFF2-40B4-BE49-F238E27FC236}">
                <a16:creationId xmlns:a16="http://schemas.microsoft.com/office/drawing/2014/main" id="{C7A81575-D0D1-4F99-9417-32CDFA06DF38}"/>
              </a:ext>
            </a:extLst>
          </p:cNvPr>
          <p:cNvSpPr txBox="1"/>
          <p:nvPr/>
        </p:nvSpPr>
        <p:spPr>
          <a:xfrm>
            <a:off x="2089870" y="5270975"/>
            <a:ext cx="1463862" cy="307777"/>
          </a:xfrm>
          <a:prstGeom prst="rect">
            <a:avLst/>
          </a:prstGeom>
          <a:noFill/>
        </p:spPr>
        <p:txBody>
          <a:bodyPr wrap="none" rtlCol="0">
            <a:spAutoFit/>
          </a:bodyPr>
          <a:lstStyle/>
          <a:p>
            <a:r>
              <a:rPr lang="en-US" altLang="ko-KR" sz="1400" b="1" dirty="0">
                <a:effectLst>
                  <a:outerShdw blurRad="38100" dist="38100" dir="2700000" algn="tl">
                    <a:srgbClr val="000000">
                      <a:alpha val="43137"/>
                    </a:srgbClr>
                  </a:outerShdw>
                </a:effectLst>
              </a:rPr>
              <a:t>MSIP/MSS/KDI</a:t>
            </a:r>
            <a:endParaRPr lang="ko-KR" altLang="en-US" sz="1400" b="1" dirty="0">
              <a:effectLst>
                <a:outerShdw blurRad="38100" dist="38100" dir="2700000" algn="tl">
                  <a:srgbClr val="000000">
                    <a:alpha val="43137"/>
                  </a:srgbClr>
                </a:outerShdw>
              </a:effectLst>
            </a:endParaRPr>
          </a:p>
        </p:txBody>
      </p:sp>
      <p:sp>
        <p:nvSpPr>
          <p:cNvPr id="30" name="TextBox 29">
            <a:extLst>
              <a:ext uri="{FF2B5EF4-FFF2-40B4-BE49-F238E27FC236}">
                <a16:creationId xmlns:a16="http://schemas.microsoft.com/office/drawing/2014/main" id="{D315AFA8-4068-4328-87F9-C28D252B6571}"/>
              </a:ext>
            </a:extLst>
          </p:cNvPr>
          <p:cNvSpPr txBox="1"/>
          <p:nvPr/>
        </p:nvSpPr>
        <p:spPr>
          <a:xfrm>
            <a:off x="8762558" y="5259509"/>
            <a:ext cx="1192955" cy="307777"/>
          </a:xfrm>
          <a:prstGeom prst="rect">
            <a:avLst/>
          </a:prstGeom>
          <a:noFill/>
        </p:spPr>
        <p:txBody>
          <a:bodyPr wrap="none" rtlCol="0">
            <a:spAutoFit/>
          </a:bodyPr>
          <a:lstStyle/>
          <a:p>
            <a:r>
              <a:rPr lang="en-US" altLang="ko-KR" sz="1400" b="1" dirty="0" err="1"/>
              <a:t>MRiT</a:t>
            </a:r>
            <a:r>
              <a:rPr lang="en-US" altLang="ko-KR" sz="1400" b="1" dirty="0"/>
              <a:t>/NASK</a:t>
            </a:r>
            <a:endParaRPr lang="ko-KR" altLang="en-US" sz="1400" b="1" dirty="0">
              <a:effectLst>
                <a:outerShdw blurRad="38100" dist="38100" dir="2700000" algn="tl">
                  <a:srgbClr val="000000">
                    <a:alpha val="43137"/>
                  </a:srgbClr>
                </a:outerShdw>
              </a:effectLst>
            </a:endParaRPr>
          </a:p>
        </p:txBody>
      </p:sp>
      <p:sp>
        <p:nvSpPr>
          <p:cNvPr id="13" name="직사각형 12">
            <a:extLst>
              <a:ext uri="{FF2B5EF4-FFF2-40B4-BE49-F238E27FC236}">
                <a16:creationId xmlns:a16="http://schemas.microsoft.com/office/drawing/2014/main" id="{55DED8F9-BD74-4D50-9729-6757D4F1BD37}"/>
              </a:ext>
            </a:extLst>
          </p:cNvPr>
          <p:cNvSpPr/>
          <p:nvPr/>
        </p:nvSpPr>
        <p:spPr>
          <a:xfrm>
            <a:off x="56579" y="166402"/>
            <a:ext cx="10656805" cy="480131"/>
          </a:xfrm>
          <a:prstGeom prst="rect">
            <a:avLst/>
          </a:prstGeom>
          <a:noFill/>
        </p:spPr>
        <p:txBody>
          <a:bodyPr vert="horz" wrap="square" lIns="91440" tIns="45720" rIns="91440" bIns="45720" rtlCol="0" anchor="ctr">
            <a:spAutoFit/>
          </a:bodyPr>
          <a:lstStyle/>
          <a:p>
            <a:pPr latinLnBrk="0">
              <a:lnSpc>
                <a:spcPct val="90000"/>
              </a:lnSpc>
              <a:spcBef>
                <a:spcPct val="0"/>
              </a:spcBef>
            </a:pPr>
            <a:r>
              <a:rPr lang="en-US" altLang="ko-KR" sz="2800" dirty="0">
                <a:solidFill>
                  <a:srgbClr val="152B5E"/>
                </a:solidFill>
                <a:latin typeface="+mj-lt"/>
                <a:ea typeface="Pretendard SemiBold" panose="02000703000000020004" pitchFamily="2" charset="-127"/>
                <a:cs typeface="+mj-cs"/>
              </a:rPr>
              <a:t>Korea-Poland SME Cybersecurity Cooperation Framework</a:t>
            </a:r>
          </a:p>
        </p:txBody>
      </p:sp>
    </p:spTree>
    <p:extLst>
      <p:ext uri="{BB962C8B-B14F-4D97-AF65-F5344CB8AC3E}">
        <p14:creationId xmlns:p14="http://schemas.microsoft.com/office/powerpoint/2010/main" val="1789896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직사각형 94">
            <a:extLst>
              <a:ext uri="{FF2B5EF4-FFF2-40B4-BE49-F238E27FC236}">
                <a16:creationId xmlns:a16="http://schemas.microsoft.com/office/drawing/2014/main" id="{B7DF0453-070B-4D99-B372-8EC2FE0B835C}"/>
              </a:ext>
            </a:extLst>
          </p:cNvPr>
          <p:cNvSpPr/>
          <p:nvPr/>
        </p:nvSpPr>
        <p:spPr>
          <a:xfrm>
            <a:off x="0" y="2183480"/>
            <a:ext cx="12192000" cy="2794920"/>
          </a:xfrm>
          <a:prstGeom prst="rect">
            <a:avLst/>
          </a:prstGeom>
          <a:gradFill>
            <a:gsLst>
              <a:gs pos="0">
                <a:schemeClr val="accent5">
                  <a:lumMod val="20000"/>
                  <a:lumOff val="80000"/>
                  <a:alpha val="50000"/>
                </a:schemeClr>
              </a:gs>
              <a:gs pos="100000">
                <a:schemeClr val="accent5">
                  <a:lumMod val="20000"/>
                  <a:lumOff val="80000"/>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a:extLst>
              <a:ext uri="{FF2B5EF4-FFF2-40B4-BE49-F238E27FC236}">
                <a16:creationId xmlns:a16="http://schemas.microsoft.com/office/drawing/2014/main" id="{4EDD22CF-685E-4A46-B6FE-01DBCFF281EE}"/>
              </a:ext>
            </a:extLst>
          </p:cNvPr>
          <p:cNvSpPr txBox="1"/>
          <p:nvPr/>
        </p:nvSpPr>
        <p:spPr>
          <a:xfrm>
            <a:off x="392783" y="1412776"/>
            <a:ext cx="2420856" cy="584775"/>
          </a:xfrm>
          <a:prstGeom prst="rect">
            <a:avLst/>
          </a:prstGeom>
          <a:noFill/>
        </p:spPr>
        <p:txBody>
          <a:bodyPr wrap="none" rtlCol="0">
            <a:spAutoFit/>
          </a:bodyPr>
          <a:lstStyle/>
          <a:p>
            <a:r>
              <a:rPr lang="en-US" altLang="ko-KR" sz="3200" dirty="0">
                <a:solidFill>
                  <a:srgbClr val="D41367"/>
                </a:solidFill>
                <a:latin typeface="Pretendard ExtraBold" panose="02000903000000020004" pitchFamily="2" charset="-127"/>
                <a:ea typeface="Pretendard ExtraBold" panose="02000903000000020004" pitchFamily="2" charset="-127"/>
                <a:cs typeface="Pretendard ExtraBold" panose="02000903000000020004" pitchFamily="2" charset="-127"/>
              </a:rPr>
              <a:t>CONTENTS</a:t>
            </a:r>
            <a:endParaRPr lang="ko-KR" altLang="en-US" sz="3200" dirty="0">
              <a:solidFill>
                <a:srgbClr val="D41367"/>
              </a:solidFill>
              <a:latin typeface="Pretendard ExtraBold" panose="02000903000000020004" pitchFamily="2" charset="-127"/>
              <a:ea typeface="Pretendard ExtraBold" panose="02000903000000020004" pitchFamily="2" charset="-127"/>
              <a:cs typeface="Pretendard ExtraBold" panose="02000903000000020004" pitchFamily="2" charset="-127"/>
            </a:endParaRPr>
          </a:p>
        </p:txBody>
      </p:sp>
      <p:pic>
        <p:nvPicPr>
          <p:cNvPr id="6" name="그래픽 5">
            <a:extLst>
              <a:ext uri="{FF2B5EF4-FFF2-40B4-BE49-F238E27FC236}">
                <a16:creationId xmlns:a16="http://schemas.microsoft.com/office/drawing/2014/main" id="{4E28A361-81D1-421A-BA5A-CC958A7AB72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5776" t="11691" r="13475" b="11691"/>
          <a:stretch/>
        </p:blipFill>
        <p:spPr>
          <a:xfrm>
            <a:off x="7466462" y="1404594"/>
            <a:ext cx="4725538" cy="5453406"/>
          </a:xfrm>
          <a:prstGeom prst="rect">
            <a:avLst/>
          </a:prstGeom>
        </p:spPr>
      </p:pic>
      <p:pic>
        <p:nvPicPr>
          <p:cNvPr id="94" name="그래픽 93">
            <a:extLst>
              <a:ext uri="{FF2B5EF4-FFF2-40B4-BE49-F238E27FC236}">
                <a16:creationId xmlns:a16="http://schemas.microsoft.com/office/drawing/2014/main" id="{8551EA73-B5A5-4F40-9223-5063341870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00605" y="293007"/>
            <a:ext cx="1127659" cy="716643"/>
          </a:xfrm>
          <a:prstGeom prst="rect">
            <a:avLst/>
          </a:prstGeom>
        </p:spPr>
      </p:pic>
      <p:sp>
        <p:nvSpPr>
          <p:cNvPr id="19" name="타원 18">
            <a:extLst>
              <a:ext uri="{FF2B5EF4-FFF2-40B4-BE49-F238E27FC236}">
                <a16:creationId xmlns:a16="http://schemas.microsoft.com/office/drawing/2014/main" id="{C88D4E47-AFCB-403B-B6F1-F7909148067B}"/>
              </a:ext>
            </a:extLst>
          </p:cNvPr>
          <p:cNvSpPr/>
          <p:nvPr/>
        </p:nvSpPr>
        <p:spPr>
          <a:xfrm>
            <a:off x="511008" y="3039712"/>
            <a:ext cx="325190" cy="325190"/>
          </a:xfrm>
          <a:prstGeom prst="ellipse">
            <a:avLst/>
          </a:prstGeom>
          <a:solidFill>
            <a:srgbClr val="78990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400">
                <a:latin typeface="Pretendard" panose="02000503000000020004" pitchFamily="2" charset="-127"/>
                <a:ea typeface="Pretendard" panose="02000503000000020004" pitchFamily="2" charset="-127"/>
                <a:cs typeface="Pretendard" panose="02000503000000020004" pitchFamily="2" charset="-127"/>
              </a:rPr>
              <a:t>01</a:t>
            </a:r>
            <a:endParaRPr lang="ko-KR" altLang="en-US" sz="1400">
              <a:latin typeface="Pretendard" panose="02000503000000020004" pitchFamily="2" charset="-127"/>
              <a:ea typeface="Pretendard" panose="02000503000000020004" pitchFamily="2" charset="-127"/>
              <a:cs typeface="Pretendard" panose="02000503000000020004" pitchFamily="2" charset="-127"/>
            </a:endParaRPr>
          </a:p>
        </p:txBody>
      </p:sp>
      <p:sp>
        <p:nvSpPr>
          <p:cNvPr id="20" name="TextBox 19">
            <a:extLst>
              <a:ext uri="{FF2B5EF4-FFF2-40B4-BE49-F238E27FC236}">
                <a16:creationId xmlns:a16="http://schemas.microsoft.com/office/drawing/2014/main" id="{6EAF07FC-6EAE-4D5C-94AD-F12A37CCBB7C}"/>
              </a:ext>
            </a:extLst>
          </p:cNvPr>
          <p:cNvSpPr txBox="1"/>
          <p:nvPr/>
        </p:nvSpPr>
        <p:spPr>
          <a:xfrm>
            <a:off x="1063478" y="3017641"/>
            <a:ext cx="4202754" cy="369332"/>
          </a:xfrm>
          <a:prstGeom prst="rect">
            <a:avLst/>
          </a:prstGeom>
          <a:noFill/>
        </p:spPr>
        <p:txBody>
          <a:bodyPr wrap="none" rtlCol="0">
            <a:spAutoFit/>
          </a:bodyPr>
          <a:lstStyle/>
          <a:p>
            <a:r>
              <a:rPr lang="en-US" altLang="ko-KR" dirty="0">
                <a:solidFill>
                  <a:srgbClr val="152B5E"/>
                </a:solidFill>
                <a:ea typeface="Pretendard SemiBold" panose="02000703000000020004" pitchFamily="2" charset="-127"/>
              </a:rPr>
              <a:t>POLAND &amp; KOREA CURRENT STATUS </a:t>
            </a:r>
          </a:p>
        </p:txBody>
      </p:sp>
      <p:cxnSp>
        <p:nvCxnSpPr>
          <p:cNvPr id="26" name="직선 연결선 25">
            <a:extLst>
              <a:ext uri="{FF2B5EF4-FFF2-40B4-BE49-F238E27FC236}">
                <a16:creationId xmlns:a16="http://schemas.microsoft.com/office/drawing/2014/main" id="{4B7F2965-9148-4E0F-8D87-D14E92CC6710}"/>
              </a:ext>
            </a:extLst>
          </p:cNvPr>
          <p:cNvCxnSpPr>
            <a:cxnSpLocks/>
          </p:cNvCxnSpPr>
          <p:nvPr/>
        </p:nvCxnSpPr>
        <p:spPr>
          <a:xfrm>
            <a:off x="930199" y="3202307"/>
            <a:ext cx="134395" cy="0"/>
          </a:xfrm>
          <a:prstGeom prst="line">
            <a:avLst/>
          </a:prstGeom>
          <a:ln w="6350">
            <a:solidFill>
              <a:srgbClr val="789904"/>
            </a:solidFill>
          </a:ln>
        </p:spPr>
        <p:style>
          <a:lnRef idx="1">
            <a:schemeClr val="accent1"/>
          </a:lnRef>
          <a:fillRef idx="0">
            <a:schemeClr val="accent1"/>
          </a:fillRef>
          <a:effectRef idx="0">
            <a:schemeClr val="accent1"/>
          </a:effectRef>
          <a:fontRef idx="minor">
            <a:schemeClr val="tx1"/>
          </a:fontRef>
        </p:style>
      </p:cxnSp>
      <p:sp>
        <p:nvSpPr>
          <p:cNvPr id="27" name="타원 26">
            <a:extLst>
              <a:ext uri="{FF2B5EF4-FFF2-40B4-BE49-F238E27FC236}">
                <a16:creationId xmlns:a16="http://schemas.microsoft.com/office/drawing/2014/main" id="{E04150E0-69F7-43A9-AB26-FC86C24ECADA}"/>
              </a:ext>
            </a:extLst>
          </p:cNvPr>
          <p:cNvSpPr/>
          <p:nvPr/>
        </p:nvSpPr>
        <p:spPr>
          <a:xfrm>
            <a:off x="511008" y="3569937"/>
            <a:ext cx="325190" cy="325190"/>
          </a:xfrm>
          <a:prstGeom prst="ellipse">
            <a:avLst/>
          </a:prstGeom>
          <a:solidFill>
            <a:srgbClr val="78990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400">
                <a:latin typeface="Pretendard" panose="02000503000000020004" pitchFamily="2" charset="-127"/>
                <a:ea typeface="Pretendard" panose="02000503000000020004" pitchFamily="2" charset="-127"/>
                <a:cs typeface="Pretendard" panose="02000503000000020004" pitchFamily="2" charset="-127"/>
              </a:rPr>
              <a:t>02</a:t>
            </a:r>
            <a:endParaRPr lang="ko-KR" altLang="en-US" sz="1400">
              <a:latin typeface="Pretendard" panose="02000503000000020004" pitchFamily="2" charset="-127"/>
              <a:ea typeface="Pretendard" panose="02000503000000020004" pitchFamily="2" charset="-127"/>
              <a:cs typeface="Pretendard" panose="02000503000000020004" pitchFamily="2" charset="-127"/>
            </a:endParaRPr>
          </a:p>
        </p:txBody>
      </p:sp>
      <p:sp>
        <p:nvSpPr>
          <p:cNvPr id="31" name="TextBox 30">
            <a:extLst>
              <a:ext uri="{FF2B5EF4-FFF2-40B4-BE49-F238E27FC236}">
                <a16:creationId xmlns:a16="http://schemas.microsoft.com/office/drawing/2014/main" id="{1D489D82-BC9A-4C31-B6B7-B0F8D9E93509}"/>
              </a:ext>
            </a:extLst>
          </p:cNvPr>
          <p:cNvSpPr txBox="1"/>
          <p:nvPr/>
        </p:nvSpPr>
        <p:spPr>
          <a:xfrm>
            <a:off x="1063478" y="3547866"/>
            <a:ext cx="3982629" cy="369332"/>
          </a:xfrm>
          <a:prstGeom prst="rect">
            <a:avLst/>
          </a:prstGeom>
          <a:noFill/>
        </p:spPr>
        <p:txBody>
          <a:bodyPr wrap="none" rtlCol="0">
            <a:spAutoFit/>
          </a:bodyPr>
          <a:lstStyle/>
          <a:p>
            <a:r>
              <a:rPr lang="en-US" altLang="ko-KR" dirty="0"/>
              <a:t>FINAL POLICY RECOMMENDATIONS</a:t>
            </a:r>
            <a:endParaRPr lang="ko-KR" altLang="en-US" dirty="0">
              <a:solidFill>
                <a:srgbClr val="152B5E"/>
              </a:solidFill>
              <a:latin typeface="Pretendard SemiBold" panose="02000703000000020004" pitchFamily="2" charset="-127"/>
              <a:ea typeface="Pretendard SemiBold" panose="02000703000000020004" pitchFamily="2" charset="-127"/>
              <a:cs typeface="Pretendard SemiBold" panose="02000703000000020004" pitchFamily="2" charset="-127"/>
            </a:endParaRPr>
          </a:p>
        </p:txBody>
      </p:sp>
      <p:cxnSp>
        <p:nvCxnSpPr>
          <p:cNvPr id="32" name="직선 연결선 31">
            <a:extLst>
              <a:ext uri="{FF2B5EF4-FFF2-40B4-BE49-F238E27FC236}">
                <a16:creationId xmlns:a16="http://schemas.microsoft.com/office/drawing/2014/main" id="{1B87FEC8-075C-4B01-8D77-FCCC8A53088C}"/>
              </a:ext>
            </a:extLst>
          </p:cNvPr>
          <p:cNvCxnSpPr>
            <a:cxnSpLocks/>
          </p:cNvCxnSpPr>
          <p:nvPr/>
        </p:nvCxnSpPr>
        <p:spPr>
          <a:xfrm>
            <a:off x="930199" y="3732532"/>
            <a:ext cx="134395" cy="0"/>
          </a:xfrm>
          <a:prstGeom prst="line">
            <a:avLst/>
          </a:prstGeom>
          <a:ln w="6350">
            <a:solidFill>
              <a:srgbClr val="78990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1907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5351D-4187-182E-D1C6-22CBB6B9E03A}"/>
            </a:ext>
          </a:extLst>
        </p:cNvPr>
        <p:cNvGrpSpPr/>
        <p:nvPr/>
      </p:nvGrpSpPr>
      <p:grpSpPr>
        <a:xfrm>
          <a:off x="0" y="0"/>
          <a:ext cx="0" cy="0"/>
          <a:chOff x="0" y="0"/>
          <a:chExt cx="0" cy="0"/>
        </a:xfrm>
      </p:grpSpPr>
      <p:pic>
        <p:nvPicPr>
          <p:cNvPr id="19" name="그래픽 18">
            <a:extLst>
              <a:ext uri="{FF2B5EF4-FFF2-40B4-BE49-F238E27FC236}">
                <a16:creationId xmlns:a16="http://schemas.microsoft.com/office/drawing/2014/main" id="{62AB1890-D78C-FC29-3EC0-4B58E80B491C}"/>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5776" t="11691" r="13475" b="11691"/>
          <a:stretch/>
        </p:blipFill>
        <p:spPr>
          <a:xfrm>
            <a:off x="6928700" y="784002"/>
            <a:ext cx="5263299" cy="6073998"/>
          </a:xfrm>
          <a:prstGeom prst="rect">
            <a:avLst/>
          </a:prstGeom>
        </p:spPr>
      </p:pic>
      <p:pic>
        <p:nvPicPr>
          <p:cNvPr id="7" name="그래픽 6">
            <a:extLst>
              <a:ext uri="{FF2B5EF4-FFF2-40B4-BE49-F238E27FC236}">
                <a16:creationId xmlns:a16="http://schemas.microsoft.com/office/drawing/2014/main" id="{E2E8EE41-CBA4-9C0F-0EF1-B35BA2927CA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0085" y="293007"/>
            <a:ext cx="1357473" cy="862693"/>
          </a:xfrm>
          <a:prstGeom prst="rect">
            <a:avLst/>
          </a:prstGeom>
        </p:spPr>
      </p:pic>
      <p:pic>
        <p:nvPicPr>
          <p:cNvPr id="11" name="Picture 2" descr="D:\[개인자료] 모음\[참고자료] @work\1. useful sources\1. 샘플모음\영문계획안용_로고.JPG">
            <a:extLst>
              <a:ext uri="{FF2B5EF4-FFF2-40B4-BE49-F238E27FC236}">
                <a16:creationId xmlns:a16="http://schemas.microsoft.com/office/drawing/2014/main" id="{7A41D065-A1F1-62D2-4819-AFBCA125F441}"/>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28701"/>
          <a:stretch/>
        </p:blipFill>
        <p:spPr bwMode="auto">
          <a:xfrm>
            <a:off x="547661" y="6325079"/>
            <a:ext cx="2099140" cy="289801"/>
          </a:xfrm>
          <a:prstGeom prst="rect">
            <a:avLst/>
          </a:prstGeom>
          <a:noFill/>
          <a:extLst>
            <a:ext uri="{909E8E84-426E-40DD-AFC4-6F175D3DCCD1}">
              <a14:hiddenFill xmlns:a14="http://schemas.microsoft.com/office/drawing/2010/main">
                <a:solidFill>
                  <a:srgbClr val="FFFFFF"/>
                </a:solidFill>
              </a14:hiddenFill>
            </a:ext>
          </a:extLst>
        </p:spPr>
      </p:pic>
      <p:sp>
        <p:nvSpPr>
          <p:cNvPr id="18" name="Shape 145">
            <a:extLst>
              <a:ext uri="{FF2B5EF4-FFF2-40B4-BE49-F238E27FC236}">
                <a16:creationId xmlns:a16="http://schemas.microsoft.com/office/drawing/2014/main" id="{8421CD0F-D13C-482F-3856-08B60AC3A9B6}"/>
              </a:ext>
            </a:extLst>
          </p:cNvPr>
          <p:cNvSpPr/>
          <p:nvPr/>
        </p:nvSpPr>
        <p:spPr>
          <a:xfrm>
            <a:off x="547661" y="1881216"/>
            <a:ext cx="7751409" cy="2441694"/>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l">
              <a:defRPr sz="2400">
                <a:solidFill>
                  <a:srgbClr val="FFFFFF"/>
                </a:solidFill>
                <a:latin typeface="Arial"/>
                <a:ea typeface="Arial"/>
                <a:cs typeface="Arial"/>
                <a:sym typeface="Arial"/>
              </a:defRPr>
            </a:pPr>
            <a:r>
              <a:rPr lang="en-US" sz="3600" b="1" dirty="0">
                <a:solidFill>
                  <a:srgbClr val="002452"/>
                </a:solidFill>
                <a:latin typeface="Cambria Math" pitchFamily="18" charset="0"/>
                <a:ea typeface="Cambria Math" pitchFamily="18" charset="0"/>
              </a:rPr>
              <a:t>2024/25 KSP with Poland</a:t>
            </a:r>
          </a:p>
          <a:p>
            <a:pPr>
              <a:defRPr sz="2400">
                <a:solidFill>
                  <a:srgbClr val="FFFFFF"/>
                </a:solidFill>
                <a:latin typeface="Arial"/>
                <a:ea typeface="Arial"/>
                <a:cs typeface="Arial"/>
                <a:sym typeface="Arial"/>
              </a:defRPr>
            </a:pPr>
            <a:r>
              <a:rPr lang="en-US" altLang="ko-KR" sz="2000" b="1" dirty="0">
                <a:solidFill>
                  <a:srgbClr val="53585F"/>
                </a:solidFill>
                <a:latin typeface="Cambria Math" pitchFamily="18" charset="0"/>
                <a:ea typeface="Cambria Math" pitchFamily="18" charset="0"/>
              </a:rPr>
              <a:t>Final Reporting Workshop</a:t>
            </a:r>
          </a:p>
          <a:p>
            <a:pPr>
              <a:defRPr sz="2400">
                <a:solidFill>
                  <a:srgbClr val="FFFFFF"/>
                </a:solidFill>
                <a:latin typeface="Arial"/>
                <a:ea typeface="Arial"/>
                <a:cs typeface="Arial"/>
                <a:sym typeface="Arial"/>
              </a:defRPr>
            </a:pPr>
            <a:r>
              <a:rPr lang="en-US" altLang="ko-KR" sz="2000" b="1" dirty="0">
                <a:solidFill>
                  <a:srgbClr val="53585F"/>
                </a:solidFill>
                <a:latin typeface="Cambria Math" pitchFamily="18" charset="0"/>
                <a:ea typeface="Cambria Math" pitchFamily="18" charset="0"/>
              </a:rPr>
              <a:t>July 2025</a:t>
            </a:r>
            <a:endParaRPr lang="en-US" altLang="ko-KR" sz="2400" b="1" dirty="0">
              <a:solidFill>
                <a:srgbClr val="53585F"/>
              </a:solidFill>
              <a:latin typeface="Cambria Math" pitchFamily="18" charset="0"/>
              <a:ea typeface="Cambria Math" pitchFamily="18" charset="0"/>
            </a:endParaRPr>
          </a:p>
          <a:p>
            <a:pPr algn="l">
              <a:defRPr sz="2400">
                <a:solidFill>
                  <a:srgbClr val="FFFFFF"/>
                </a:solidFill>
                <a:latin typeface="Arial"/>
                <a:ea typeface="Arial"/>
                <a:cs typeface="Arial"/>
                <a:sym typeface="Arial"/>
              </a:defRPr>
            </a:pPr>
            <a:endParaRPr lang="en-US" sz="2000" b="1" dirty="0">
              <a:solidFill>
                <a:srgbClr val="53585F"/>
              </a:solidFill>
              <a:latin typeface="Cambria Math" pitchFamily="18" charset="0"/>
              <a:ea typeface="Cambria Math" pitchFamily="18" charset="0"/>
            </a:endParaRPr>
          </a:p>
          <a:p>
            <a:pPr algn="l">
              <a:defRPr sz="2400">
                <a:solidFill>
                  <a:srgbClr val="FFFFFF"/>
                </a:solidFill>
                <a:latin typeface="Arial"/>
                <a:ea typeface="Arial"/>
                <a:cs typeface="Arial"/>
                <a:sym typeface="Arial"/>
              </a:defRPr>
            </a:pPr>
            <a:endParaRPr lang="en-US" sz="2000" b="1" dirty="0">
              <a:solidFill>
                <a:srgbClr val="53585F"/>
              </a:solidFill>
              <a:latin typeface="Cambria Math" pitchFamily="18" charset="0"/>
              <a:ea typeface="Cambria Math" pitchFamily="18" charset="0"/>
            </a:endParaRPr>
          </a:p>
          <a:p>
            <a:pPr marL="0" marR="0" lvl="0" indent="0" algn="l" defTabSz="914400" rtl="0" eaLnBrk="1" fontAlgn="auto" latinLnBrk="1" hangingPunct="1">
              <a:lnSpc>
                <a:spcPct val="100000"/>
              </a:lnSpc>
              <a:spcBef>
                <a:spcPts val="0"/>
              </a:spcBef>
              <a:spcAft>
                <a:spcPts val="0"/>
              </a:spcAft>
              <a:buClrTx/>
              <a:buSzTx/>
              <a:buFontTx/>
              <a:buNone/>
              <a:tabLst/>
              <a:defRPr sz="2400">
                <a:solidFill>
                  <a:srgbClr val="FFFFFF"/>
                </a:solidFill>
                <a:latin typeface="Arial"/>
                <a:ea typeface="Arial"/>
                <a:cs typeface="Arial"/>
                <a:sym typeface="Arial"/>
              </a:defRPr>
            </a:pPr>
            <a:r>
              <a:rPr kumimoji="0" lang="en-US" altLang="ko-KR" sz="3600" b="1" i="0" u="none" strike="noStrike" kern="1200" cap="none" spc="0" normalizeH="0" baseline="0" noProof="0" dirty="0">
                <a:ln>
                  <a:noFill/>
                </a:ln>
                <a:solidFill>
                  <a:srgbClr val="002452"/>
                </a:solidFill>
                <a:effectLst/>
                <a:uLnTx/>
                <a:uFillTx/>
                <a:latin typeface="Cambria Math" pitchFamily="18" charset="0"/>
                <a:ea typeface="Cambria Math" pitchFamily="18" charset="0"/>
                <a:cs typeface="Arial"/>
                <a:sym typeface="Arial"/>
              </a:rPr>
              <a:t>Thank you</a:t>
            </a:r>
          </a:p>
        </p:txBody>
      </p:sp>
      <p:pic>
        <p:nvPicPr>
          <p:cNvPr id="2" name="그림 1">
            <a:extLst>
              <a:ext uri="{FF2B5EF4-FFF2-40B4-BE49-F238E27FC236}">
                <a16:creationId xmlns:a16="http://schemas.microsoft.com/office/drawing/2014/main" id="{3C606157-550F-8A95-AEE7-D1BF92F100DE}"/>
              </a:ext>
            </a:extLst>
          </p:cNvPr>
          <p:cNvPicPr>
            <a:picLocks noChangeAspect="1"/>
          </p:cNvPicPr>
          <p:nvPr/>
        </p:nvPicPr>
        <p:blipFill>
          <a:blip r:embed="rId8"/>
          <a:stretch>
            <a:fillRect/>
          </a:stretch>
        </p:blipFill>
        <p:spPr>
          <a:xfrm>
            <a:off x="2952598" y="6389732"/>
            <a:ext cx="538745" cy="180512"/>
          </a:xfrm>
          <a:prstGeom prst="rect">
            <a:avLst/>
          </a:prstGeom>
        </p:spPr>
      </p:pic>
    </p:spTree>
    <p:extLst>
      <p:ext uri="{BB962C8B-B14F-4D97-AF65-F5344CB8AC3E}">
        <p14:creationId xmlns:p14="http://schemas.microsoft.com/office/powerpoint/2010/main" val="4101299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id="{EE494225-424C-4A11-AAC9-E057D3AA7972}"/>
              </a:ext>
            </a:extLst>
          </p:cNvPr>
          <p:cNvSpPr txBox="1"/>
          <p:nvPr/>
        </p:nvSpPr>
        <p:spPr>
          <a:xfrm>
            <a:off x="1349490" y="2745923"/>
            <a:ext cx="10341479" cy="646331"/>
          </a:xfrm>
          <a:prstGeom prst="rect">
            <a:avLst/>
          </a:prstGeom>
          <a:noFill/>
        </p:spPr>
        <p:txBody>
          <a:bodyPr wrap="square">
            <a:spAutoFit/>
          </a:bodyPr>
          <a:lstStyle/>
          <a:p>
            <a:r>
              <a:rPr lang="en-US" altLang="ko-KR" sz="3600" dirty="0"/>
              <a:t>POLAND &amp; KOREA CURRENT STATUS</a:t>
            </a:r>
            <a:endParaRPr lang="en-US" altLang="ko-KR" sz="3600" spc="-80" dirty="0">
              <a:solidFill>
                <a:srgbClr val="152B5E"/>
              </a:solidFill>
              <a:latin typeface="Pretendard ExtraBold" panose="02000903000000020004" pitchFamily="2" charset="-127"/>
              <a:ea typeface="Pretendard ExtraBold" panose="02000903000000020004" pitchFamily="2" charset="-127"/>
              <a:cs typeface="Pretendard ExtraBold" panose="02000903000000020004" pitchFamily="2" charset="-127"/>
            </a:endParaRPr>
          </a:p>
        </p:txBody>
      </p:sp>
      <p:sp>
        <p:nvSpPr>
          <p:cNvPr id="44" name="TextBox 43">
            <a:extLst>
              <a:ext uri="{FF2B5EF4-FFF2-40B4-BE49-F238E27FC236}">
                <a16:creationId xmlns:a16="http://schemas.microsoft.com/office/drawing/2014/main" id="{21322F7A-A753-404F-A73C-CE6E426F4466}"/>
              </a:ext>
            </a:extLst>
          </p:cNvPr>
          <p:cNvSpPr txBox="1"/>
          <p:nvPr/>
        </p:nvSpPr>
        <p:spPr>
          <a:xfrm>
            <a:off x="501030" y="2745923"/>
            <a:ext cx="1365477" cy="646331"/>
          </a:xfrm>
          <a:prstGeom prst="rect">
            <a:avLst/>
          </a:prstGeom>
          <a:noFill/>
        </p:spPr>
        <p:txBody>
          <a:bodyPr wrap="square">
            <a:spAutoFit/>
          </a:bodyPr>
          <a:lstStyle/>
          <a:p>
            <a:r>
              <a:rPr lang="en-US" altLang="ko-KR" sz="3600" spc="-50">
                <a:solidFill>
                  <a:srgbClr val="D41367"/>
                </a:solidFill>
                <a:latin typeface="Pretendard ExtraBold" panose="02000903000000020004" pitchFamily="2" charset="-127"/>
                <a:ea typeface="Pretendard ExtraBold" panose="02000903000000020004" pitchFamily="2" charset="-127"/>
                <a:cs typeface="Pretendard ExtraBold" panose="02000903000000020004" pitchFamily="2" charset="-127"/>
              </a:rPr>
              <a:t>01</a:t>
            </a:r>
            <a:endParaRPr lang="ko-KR" altLang="en-US" sz="3600" spc="-50">
              <a:solidFill>
                <a:srgbClr val="D41367"/>
              </a:solidFill>
              <a:latin typeface="Pretendard ExtraBold" panose="02000903000000020004" pitchFamily="2" charset="-127"/>
              <a:ea typeface="Pretendard ExtraBold" panose="02000903000000020004" pitchFamily="2" charset="-127"/>
              <a:cs typeface="Pretendard ExtraBold" panose="02000903000000020004" pitchFamily="2" charset="-127"/>
            </a:endParaRPr>
          </a:p>
        </p:txBody>
      </p:sp>
    </p:spTree>
    <p:extLst>
      <p:ext uri="{BB962C8B-B14F-4D97-AF65-F5344CB8AC3E}">
        <p14:creationId xmlns:p14="http://schemas.microsoft.com/office/powerpoint/2010/main" val="1042272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사각형: 둥근 모서리 1">
            <a:extLst>
              <a:ext uri="{FF2B5EF4-FFF2-40B4-BE49-F238E27FC236}">
                <a16:creationId xmlns:a16="http://schemas.microsoft.com/office/drawing/2014/main" id="{19402088-4B4B-4332-893E-0592D371F14B}"/>
              </a:ext>
            </a:extLst>
          </p:cNvPr>
          <p:cNvSpPr/>
          <p:nvPr/>
        </p:nvSpPr>
        <p:spPr>
          <a:xfrm>
            <a:off x="446572" y="2092035"/>
            <a:ext cx="11201400" cy="2781402"/>
          </a:xfrm>
          <a:prstGeom prst="roundRect">
            <a:avLst>
              <a:gd name="adj" fmla="val 7889"/>
            </a:avLst>
          </a:prstGeom>
          <a:solidFill>
            <a:schemeClr val="bg1">
              <a:lumMod val="95000"/>
            </a:schemeClr>
          </a:solidFill>
          <a:ln w="5715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o-KR" altLang="en-US"/>
          </a:p>
        </p:txBody>
      </p:sp>
      <p:sp>
        <p:nvSpPr>
          <p:cNvPr id="39" name="TextBox 38">
            <a:extLst>
              <a:ext uri="{FF2B5EF4-FFF2-40B4-BE49-F238E27FC236}">
                <a16:creationId xmlns:a16="http://schemas.microsoft.com/office/drawing/2014/main" id="{8308CC8B-7AF6-4AFA-ACAB-9DC660F0104F}"/>
              </a:ext>
            </a:extLst>
          </p:cNvPr>
          <p:cNvSpPr txBox="1"/>
          <p:nvPr/>
        </p:nvSpPr>
        <p:spPr>
          <a:xfrm>
            <a:off x="8339230" y="3203361"/>
            <a:ext cx="3127716" cy="646331"/>
          </a:xfrm>
          <a:prstGeom prst="rect">
            <a:avLst/>
          </a:prstGeom>
          <a:solidFill>
            <a:schemeClr val="bg1">
              <a:lumMod val="95000"/>
            </a:schemeClr>
          </a:solidFill>
          <a:effectLst>
            <a:innerShdw blurRad="63500" dist="50800" dir="2700000">
              <a:prstClr val="black">
                <a:alpha val="50000"/>
              </a:prstClr>
            </a:innerShdw>
          </a:effectLst>
          <a:scene3d>
            <a:camera prst="obliqueBottomRight"/>
            <a:lightRig rig="threePt" dir="t"/>
          </a:scene3d>
        </p:spPr>
        <p:txBody>
          <a:bodyPr wrap="none" rtlCol="0">
            <a:spAutoFit/>
          </a:bodyPr>
          <a:lstStyle>
            <a:defPPr>
              <a:defRPr lang="ko-KR"/>
            </a:defPPr>
          </a:lstStyle>
          <a:p>
            <a:r>
              <a:rPr lang="en-US" altLang="ko-KR" dirty="0"/>
              <a:t>Defcon</a:t>
            </a:r>
            <a:r>
              <a:rPr lang="ko-KR" altLang="en-US" dirty="0"/>
              <a:t> </a:t>
            </a:r>
            <a:r>
              <a:rPr lang="en-US" altLang="ko-KR" dirty="0"/>
              <a:t>Winners</a:t>
            </a:r>
          </a:p>
          <a:p>
            <a:r>
              <a:rPr lang="en-US" altLang="ko-KR" dirty="0"/>
              <a:t>SMEs in Cybersecurity Area</a:t>
            </a:r>
            <a:endParaRPr lang="ko-KR" altLang="en-US" dirty="0"/>
          </a:p>
        </p:txBody>
      </p:sp>
      <p:sp>
        <p:nvSpPr>
          <p:cNvPr id="3" name="직사각형 2">
            <a:extLst>
              <a:ext uri="{FF2B5EF4-FFF2-40B4-BE49-F238E27FC236}">
                <a16:creationId xmlns:a16="http://schemas.microsoft.com/office/drawing/2014/main" id="{2E268B8E-B846-4206-AD65-F64456B6DB30}"/>
              </a:ext>
            </a:extLst>
          </p:cNvPr>
          <p:cNvSpPr/>
          <p:nvPr/>
        </p:nvSpPr>
        <p:spPr>
          <a:xfrm>
            <a:off x="0" y="101945"/>
            <a:ext cx="11612880" cy="369332"/>
          </a:xfrm>
          <a:prstGeom prst="rect">
            <a:avLst/>
          </a:prstGeom>
        </p:spPr>
        <p:txBody>
          <a:bodyPr wrap="square">
            <a:spAutoFit/>
          </a:bodyPr>
          <a:lstStyle/>
          <a:p>
            <a:endParaRPr lang="ko-KR" altLang="en-US" dirty="0"/>
          </a:p>
        </p:txBody>
      </p:sp>
      <p:grpSp>
        <p:nvGrpSpPr>
          <p:cNvPr id="4" name="그룹 3">
            <a:extLst>
              <a:ext uri="{FF2B5EF4-FFF2-40B4-BE49-F238E27FC236}">
                <a16:creationId xmlns:a16="http://schemas.microsoft.com/office/drawing/2014/main" id="{A352B957-CAF6-4843-9F34-91640EF77D1A}"/>
              </a:ext>
            </a:extLst>
          </p:cNvPr>
          <p:cNvGrpSpPr/>
          <p:nvPr/>
        </p:nvGrpSpPr>
        <p:grpSpPr>
          <a:xfrm>
            <a:off x="601557" y="1133437"/>
            <a:ext cx="196067" cy="197951"/>
            <a:chOff x="701590" y="2067884"/>
            <a:chExt cx="105515" cy="107358"/>
          </a:xfrm>
        </p:grpSpPr>
        <p:sp>
          <p:nvSpPr>
            <p:cNvPr id="5" name="직사각형 4">
              <a:extLst>
                <a:ext uri="{FF2B5EF4-FFF2-40B4-BE49-F238E27FC236}">
                  <a16:creationId xmlns:a16="http://schemas.microsoft.com/office/drawing/2014/main" id="{539A02AA-1CF3-48EE-A6E0-44B86742D313}"/>
                </a:ext>
              </a:extLst>
            </p:cNvPr>
            <p:cNvSpPr/>
            <p:nvPr/>
          </p:nvSpPr>
          <p:spPr>
            <a:xfrm>
              <a:off x="701590" y="2067884"/>
              <a:ext cx="72000" cy="70194"/>
            </a:xfrm>
            <a:prstGeom prst="rect">
              <a:avLst/>
            </a:prstGeom>
            <a:solidFill>
              <a:srgbClr val="D4136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0" i="0" u="none" strike="noStrike" kern="0" cap="none" spc="0" normalizeH="0" baseline="0" noProof="0">
                <a:ln>
                  <a:noFill/>
                </a:ln>
                <a:solidFill>
                  <a:prstClr val="white"/>
                </a:solidFill>
                <a:effectLst/>
                <a:uLnTx/>
                <a:uFillTx/>
                <a:latin typeface="Pretendard ExtraLight"/>
                <a:ea typeface="Pretendard Medium"/>
                <a:cs typeface="+mn-cs"/>
              </a:endParaRPr>
            </a:p>
          </p:txBody>
        </p:sp>
        <p:sp>
          <p:nvSpPr>
            <p:cNvPr id="6" name="직사각형 5">
              <a:extLst>
                <a:ext uri="{FF2B5EF4-FFF2-40B4-BE49-F238E27FC236}">
                  <a16:creationId xmlns:a16="http://schemas.microsoft.com/office/drawing/2014/main" id="{ECA7B98F-EEC5-41D9-9B3A-5C2B51EACE92}"/>
                </a:ext>
              </a:extLst>
            </p:cNvPr>
            <p:cNvSpPr/>
            <p:nvPr/>
          </p:nvSpPr>
          <p:spPr>
            <a:xfrm>
              <a:off x="735105" y="2105048"/>
              <a:ext cx="72000" cy="70194"/>
            </a:xfrm>
            <a:prstGeom prst="rect">
              <a:avLst/>
            </a:prstGeom>
            <a:solidFill>
              <a:srgbClr val="006DB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0" i="0" u="none" strike="noStrike" kern="0" cap="none" spc="0" normalizeH="0" baseline="0" noProof="0">
                <a:ln>
                  <a:noFill/>
                </a:ln>
                <a:solidFill>
                  <a:prstClr val="white"/>
                </a:solidFill>
                <a:effectLst/>
                <a:uLnTx/>
                <a:uFillTx/>
                <a:latin typeface="Pretendard ExtraLight"/>
                <a:ea typeface="Pretendard Medium"/>
                <a:cs typeface="+mn-cs"/>
              </a:endParaRPr>
            </a:p>
          </p:txBody>
        </p:sp>
      </p:grpSp>
      <p:sp>
        <p:nvSpPr>
          <p:cNvPr id="8" name="직사각형 7">
            <a:extLst>
              <a:ext uri="{FF2B5EF4-FFF2-40B4-BE49-F238E27FC236}">
                <a16:creationId xmlns:a16="http://schemas.microsoft.com/office/drawing/2014/main" id="{E7595A55-FA0A-44DD-9034-37D0B40A3DBB}"/>
              </a:ext>
            </a:extLst>
          </p:cNvPr>
          <p:cNvSpPr/>
          <p:nvPr/>
        </p:nvSpPr>
        <p:spPr>
          <a:xfrm>
            <a:off x="893144" y="1073438"/>
            <a:ext cx="10308256" cy="830997"/>
          </a:xfrm>
          <a:prstGeom prst="rect">
            <a:avLst/>
          </a:prstGeom>
        </p:spPr>
        <p:txBody>
          <a:bodyPr wrap="square">
            <a:spAutoFit/>
          </a:bodyPr>
          <a:lstStyle/>
          <a:p>
            <a:pPr lvl="0" eaLnBrk="0" fontAlgn="base" latinLnBrk="0" hangingPunct="0">
              <a:spcBef>
                <a:spcPct val="0"/>
              </a:spcBef>
              <a:spcAft>
                <a:spcPct val="0"/>
              </a:spcAft>
            </a:pPr>
            <a:r>
              <a:rPr lang="en-US" altLang="ko-KR" sz="2400" b="1" dirty="0"/>
              <a:t>Shared Background</a:t>
            </a:r>
            <a:r>
              <a:rPr lang="en-US" altLang="ko-KR" sz="2400" dirty="0"/>
              <a:t>: Both countries face similar cybersecurity challenges with neighboring countries</a:t>
            </a:r>
            <a:endParaRPr lang="ko-KR" altLang="ko-KR" sz="2400" dirty="0">
              <a:latin typeface="Arial" panose="020B0604020202020204" pitchFamily="34" charset="0"/>
            </a:endParaRPr>
          </a:p>
        </p:txBody>
      </p:sp>
      <p:grpSp>
        <p:nvGrpSpPr>
          <p:cNvPr id="9" name="그룹 8">
            <a:extLst>
              <a:ext uri="{FF2B5EF4-FFF2-40B4-BE49-F238E27FC236}">
                <a16:creationId xmlns:a16="http://schemas.microsoft.com/office/drawing/2014/main" id="{3F8A9E6C-6B59-46AC-B7E6-FDE554F22720}"/>
              </a:ext>
            </a:extLst>
          </p:cNvPr>
          <p:cNvGrpSpPr/>
          <p:nvPr/>
        </p:nvGrpSpPr>
        <p:grpSpPr>
          <a:xfrm>
            <a:off x="601557" y="5132292"/>
            <a:ext cx="196067" cy="197951"/>
            <a:chOff x="701590" y="2067884"/>
            <a:chExt cx="105515" cy="107358"/>
          </a:xfrm>
        </p:grpSpPr>
        <p:sp>
          <p:nvSpPr>
            <p:cNvPr id="10" name="직사각형 9">
              <a:extLst>
                <a:ext uri="{FF2B5EF4-FFF2-40B4-BE49-F238E27FC236}">
                  <a16:creationId xmlns:a16="http://schemas.microsoft.com/office/drawing/2014/main" id="{CE2AC08D-C269-4822-AC3B-35CA51BCC1C1}"/>
                </a:ext>
              </a:extLst>
            </p:cNvPr>
            <p:cNvSpPr/>
            <p:nvPr/>
          </p:nvSpPr>
          <p:spPr>
            <a:xfrm>
              <a:off x="701590" y="2067884"/>
              <a:ext cx="72000" cy="70194"/>
            </a:xfrm>
            <a:prstGeom prst="rect">
              <a:avLst/>
            </a:prstGeom>
            <a:solidFill>
              <a:srgbClr val="D4136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0" i="0" u="none" strike="noStrike" kern="0" cap="none" spc="0" normalizeH="0" baseline="0" noProof="0">
                <a:ln>
                  <a:noFill/>
                </a:ln>
                <a:solidFill>
                  <a:prstClr val="white"/>
                </a:solidFill>
                <a:effectLst/>
                <a:uLnTx/>
                <a:uFillTx/>
                <a:latin typeface="Pretendard ExtraLight"/>
                <a:ea typeface="Pretendard Medium"/>
                <a:cs typeface="+mn-cs"/>
              </a:endParaRPr>
            </a:p>
          </p:txBody>
        </p:sp>
        <p:sp>
          <p:nvSpPr>
            <p:cNvPr id="11" name="직사각형 10">
              <a:extLst>
                <a:ext uri="{FF2B5EF4-FFF2-40B4-BE49-F238E27FC236}">
                  <a16:creationId xmlns:a16="http://schemas.microsoft.com/office/drawing/2014/main" id="{1D469624-83EF-4F54-8A56-00E8270AA12C}"/>
                </a:ext>
              </a:extLst>
            </p:cNvPr>
            <p:cNvSpPr/>
            <p:nvPr/>
          </p:nvSpPr>
          <p:spPr>
            <a:xfrm>
              <a:off x="735105" y="2105048"/>
              <a:ext cx="72000" cy="70194"/>
            </a:xfrm>
            <a:prstGeom prst="rect">
              <a:avLst/>
            </a:prstGeom>
            <a:solidFill>
              <a:srgbClr val="006DB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0" i="0" u="none" strike="noStrike" kern="0" cap="none" spc="0" normalizeH="0" baseline="0" noProof="0">
                <a:ln>
                  <a:noFill/>
                </a:ln>
                <a:solidFill>
                  <a:prstClr val="white"/>
                </a:solidFill>
                <a:effectLst/>
                <a:uLnTx/>
                <a:uFillTx/>
                <a:latin typeface="Pretendard ExtraLight"/>
                <a:ea typeface="Pretendard Medium"/>
                <a:cs typeface="+mn-cs"/>
              </a:endParaRPr>
            </a:p>
          </p:txBody>
        </p:sp>
      </p:grpSp>
      <p:sp>
        <p:nvSpPr>
          <p:cNvPr id="12" name="직사각형 11">
            <a:extLst>
              <a:ext uri="{FF2B5EF4-FFF2-40B4-BE49-F238E27FC236}">
                <a16:creationId xmlns:a16="http://schemas.microsoft.com/office/drawing/2014/main" id="{C2D17D38-DAE8-4E0F-A94D-EA1DF41AECA9}"/>
              </a:ext>
            </a:extLst>
          </p:cNvPr>
          <p:cNvSpPr/>
          <p:nvPr/>
        </p:nvSpPr>
        <p:spPr>
          <a:xfrm>
            <a:off x="893144" y="5000436"/>
            <a:ext cx="10308256" cy="830997"/>
          </a:xfrm>
          <a:prstGeom prst="rect">
            <a:avLst/>
          </a:prstGeom>
        </p:spPr>
        <p:txBody>
          <a:bodyPr wrap="square">
            <a:spAutoFit/>
          </a:bodyPr>
          <a:lstStyle/>
          <a:p>
            <a:pPr eaLnBrk="0" fontAlgn="base" latinLnBrk="0" hangingPunct="0">
              <a:spcBef>
                <a:spcPct val="0"/>
              </a:spcBef>
              <a:spcAft>
                <a:spcPct val="0"/>
              </a:spcAft>
            </a:pPr>
            <a:r>
              <a:rPr lang="en-US" altLang="ko-KR" sz="2400" b="1" dirty="0">
                <a:latin typeface="Arial" panose="020B0604020202020204" pitchFamily="34" charset="0"/>
              </a:rPr>
              <a:t>SME Vulnerability: </a:t>
            </a:r>
            <a:r>
              <a:rPr lang="en-US" altLang="ko-KR" sz="2400" dirty="0">
                <a:latin typeface="Arial" panose="020B0604020202020204" pitchFamily="34" charset="0"/>
              </a:rPr>
              <a:t>Poland (99.8% SMEs) &amp; Korea (84.4% of cyber incidents target SMEs)</a:t>
            </a:r>
            <a:endParaRPr lang="ko-KR" altLang="ko-KR" sz="2400" dirty="0">
              <a:latin typeface="Arial" panose="020B0604020202020204" pitchFamily="34" charset="0"/>
            </a:endParaRPr>
          </a:p>
        </p:txBody>
      </p:sp>
      <p:grpSp>
        <p:nvGrpSpPr>
          <p:cNvPr id="18" name="그룹 17">
            <a:extLst>
              <a:ext uri="{FF2B5EF4-FFF2-40B4-BE49-F238E27FC236}">
                <a16:creationId xmlns:a16="http://schemas.microsoft.com/office/drawing/2014/main" id="{3B1BF15E-DF08-49E6-A72F-360B384FE397}"/>
              </a:ext>
            </a:extLst>
          </p:cNvPr>
          <p:cNvGrpSpPr/>
          <p:nvPr/>
        </p:nvGrpSpPr>
        <p:grpSpPr>
          <a:xfrm>
            <a:off x="601557" y="6000690"/>
            <a:ext cx="196067" cy="197951"/>
            <a:chOff x="701590" y="2067884"/>
            <a:chExt cx="105515" cy="107358"/>
          </a:xfrm>
        </p:grpSpPr>
        <p:sp>
          <p:nvSpPr>
            <p:cNvPr id="19" name="직사각형 18">
              <a:extLst>
                <a:ext uri="{FF2B5EF4-FFF2-40B4-BE49-F238E27FC236}">
                  <a16:creationId xmlns:a16="http://schemas.microsoft.com/office/drawing/2014/main" id="{D2A152B6-E033-42C0-988A-05EB9C816D85}"/>
                </a:ext>
              </a:extLst>
            </p:cNvPr>
            <p:cNvSpPr/>
            <p:nvPr/>
          </p:nvSpPr>
          <p:spPr>
            <a:xfrm>
              <a:off x="701590" y="2067884"/>
              <a:ext cx="72000" cy="70194"/>
            </a:xfrm>
            <a:prstGeom prst="rect">
              <a:avLst/>
            </a:prstGeom>
            <a:solidFill>
              <a:srgbClr val="D4136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0" i="0" u="none" strike="noStrike" kern="0" cap="none" spc="0" normalizeH="0" baseline="0" noProof="0">
                <a:ln>
                  <a:noFill/>
                </a:ln>
                <a:solidFill>
                  <a:prstClr val="white"/>
                </a:solidFill>
                <a:effectLst/>
                <a:uLnTx/>
                <a:uFillTx/>
                <a:latin typeface="Pretendard ExtraLight"/>
                <a:ea typeface="Pretendard Medium"/>
                <a:cs typeface="+mn-cs"/>
              </a:endParaRPr>
            </a:p>
          </p:txBody>
        </p:sp>
        <p:sp>
          <p:nvSpPr>
            <p:cNvPr id="20" name="직사각형 19">
              <a:extLst>
                <a:ext uri="{FF2B5EF4-FFF2-40B4-BE49-F238E27FC236}">
                  <a16:creationId xmlns:a16="http://schemas.microsoft.com/office/drawing/2014/main" id="{E0616BE8-9691-4CED-9A8B-BDE8566B1B6E}"/>
                </a:ext>
              </a:extLst>
            </p:cNvPr>
            <p:cNvSpPr/>
            <p:nvPr/>
          </p:nvSpPr>
          <p:spPr>
            <a:xfrm>
              <a:off x="735105" y="2105048"/>
              <a:ext cx="72000" cy="70194"/>
            </a:xfrm>
            <a:prstGeom prst="rect">
              <a:avLst/>
            </a:prstGeom>
            <a:solidFill>
              <a:srgbClr val="006DB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0" i="0" u="none" strike="noStrike" kern="0" cap="none" spc="0" normalizeH="0" baseline="0" noProof="0">
                <a:ln>
                  <a:noFill/>
                </a:ln>
                <a:solidFill>
                  <a:prstClr val="white"/>
                </a:solidFill>
                <a:effectLst/>
                <a:uLnTx/>
                <a:uFillTx/>
                <a:latin typeface="Pretendard ExtraLight"/>
                <a:ea typeface="Pretendard Medium"/>
                <a:cs typeface="+mn-cs"/>
              </a:endParaRPr>
            </a:p>
          </p:txBody>
        </p:sp>
      </p:grpSp>
      <p:sp>
        <p:nvSpPr>
          <p:cNvPr id="21" name="직사각형 20">
            <a:extLst>
              <a:ext uri="{FF2B5EF4-FFF2-40B4-BE49-F238E27FC236}">
                <a16:creationId xmlns:a16="http://schemas.microsoft.com/office/drawing/2014/main" id="{46160DE7-C7CA-440A-85B0-94D952B88692}"/>
              </a:ext>
            </a:extLst>
          </p:cNvPr>
          <p:cNvSpPr/>
          <p:nvPr/>
        </p:nvSpPr>
        <p:spPr>
          <a:xfrm>
            <a:off x="914576" y="5868834"/>
            <a:ext cx="10308256" cy="461665"/>
          </a:xfrm>
          <a:prstGeom prst="rect">
            <a:avLst/>
          </a:prstGeom>
        </p:spPr>
        <p:txBody>
          <a:bodyPr wrap="square">
            <a:spAutoFit/>
          </a:bodyPr>
          <a:lstStyle/>
          <a:p>
            <a:pPr>
              <a:spcAft>
                <a:spcPts val="300"/>
              </a:spcAft>
              <a:buClr>
                <a:srgbClr val="D41367"/>
              </a:buClr>
            </a:pPr>
            <a:r>
              <a:rPr lang="en-US" altLang="ko-KR" sz="2400" b="1" dirty="0"/>
              <a:t>Implementation Gap: </a:t>
            </a:r>
            <a:r>
              <a:rPr lang="en-US" altLang="ko-KR" sz="2400" dirty="0"/>
              <a:t>Strong legal frameworks but weak SME adoption</a:t>
            </a:r>
            <a:endParaRPr lang="ko-KR" altLang="ko-KR" sz="2400" dirty="0"/>
          </a:p>
        </p:txBody>
      </p:sp>
      <p:sp>
        <p:nvSpPr>
          <p:cNvPr id="7" name="직사각형 6">
            <a:extLst>
              <a:ext uri="{FF2B5EF4-FFF2-40B4-BE49-F238E27FC236}">
                <a16:creationId xmlns:a16="http://schemas.microsoft.com/office/drawing/2014/main" id="{B2835BF1-5B3F-4B66-9143-3D8956FBCEB1}"/>
              </a:ext>
            </a:extLst>
          </p:cNvPr>
          <p:cNvSpPr/>
          <p:nvPr/>
        </p:nvSpPr>
        <p:spPr>
          <a:xfrm>
            <a:off x="247412" y="182812"/>
            <a:ext cx="8131044" cy="480131"/>
          </a:xfrm>
          <a:prstGeom prst="rect">
            <a:avLst/>
          </a:prstGeom>
          <a:noFill/>
        </p:spPr>
        <p:txBody>
          <a:bodyPr vert="horz" wrap="square" lIns="91440" tIns="45720" rIns="91440" bIns="45720" rtlCol="0" anchor="ctr">
            <a:spAutoFit/>
          </a:bodyPr>
          <a:lstStyle/>
          <a:p>
            <a:pPr>
              <a:lnSpc>
                <a:spcPct val="90000"/>
              </a:lnSpc>
              <a:spcBef>
                <a:spcPct val="0"/>
              </a:spcBef>
            </a:pPr>
            <a:r>
              <a:rPr lang="en-US" altLang="ko-KR" sz="2800" b="1" dirty="0">
                <a:latin typeface="+mj-lt"/>
                <a:ea typeface="+mj-ea"/>
                <a:cs typeface="+mj-cs"/>
              </a:rPr>
              <a:t>Introduction &amp; Common Challenges</a:t>
            </a:r>
            <a:endParaRPr lang="ko-KR" altLang="en-US" sz="2800" b="1" dirty="0">
              <a:latin typeface="+mj-lt"/>
              <a:ea typeface="+mj-ea"/>
              <a:cs typeface="+mj-cs"/>
            </a:endParaRPr>
          </a:p>
        </p:txBody>
      </p:sp>
      <p:sp>
        <p:nvSpPr>
          <p:cNvPr id="16" name="타원 15">
            <a:extLst>
              <a:ext uri="{FF2B5EF4-FFF2-40B4-BE49-F238E27FC236}">
                <a16:creationId xmlns:a16="http://schemas.microsoft.com/office/drawing/2014/main" id="{DA15ED13-4293-46F9-8B55-4F278304D36D}"/>
              </a:ext>
            </a:extLst>
          </p:cNvPr>
          <p:cNvSpPr/>
          <p:nvPr/>
        </p:nvSpPr>
        <p:spPr>
          <a:xfrm>
            <a:off x="4805968" y="2659069"/>
            <a:ext cx="2199640" cy="2000199"/>
          </a:xfrm>
          <a:prstGeom prst="ellipse">
            <a:avLst/>
          </a:prstGeom>
          <a:solidFill>
            <a:srgbClr val="D41367"/>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7" name="TextBox 16">
            <a:extLst>
              <a:ext uri="{FF2B5EF4-FFF2-40B4-BE49-F238E27FC236}">
                <a16:creationId xmlns:a16="http://schemas.microsoft.com/office/drawing/2014/main" id="{6D6E41FC-D9CF-4810-8FB3-C162E0941EC0}"/>
              </a:ext>
            </a:extLst>
          </p:cNvPr>
          <p:cNvSpPr txBox="1"/>
          <p:nvPr/>
        </p:nvSpPr>
        <p:spPr>
          <a:xfrm>
            <a:off x="4826554" y="3337178"/>
            <a:ext cx="2158475" cy="646331"/>
          </a:xfrm>
          <a:prstGeom prst="rect">
            <a:avLst/>
          </a:prstGeom>
          <a:noFill/>
        </p:spPr>
        <p:txBody>
          <a:bodyPr wrap="none" rtlCol="0">
            <a:spAutoFit/>
          </a:bodyPr>
          <a:lstStyle/>
          <a:p>
            <a:pPr algn="ctr"/>
            <a:r>
              <a:rPr lang="en-US" altLang="ko-KR" b="1" dirty="0">
                <a:solidFill>
                  <a:schemeClr val="bg1"/>
                </a:solidFill>
              </a:rPr>
              <a:t>Cybersecurity for </a:t>
            </a:r>
          </a:p>
          <a:p>
            <a:pPr algn="ctr"/>
            <a:r>
              <a:rPr lang="en-US" altLang="ko-KR" b="1" dirty="0">
                <a:solidFill>
                  <a:schemeClr val="bg1"/>
                </a:solidFill>
              </a:rPr>
              <a:t>SMEs</a:t>
            </a:r>
          </a:p>
        </p:txBody>
      </p:sp>
      <p:sp>
        <p:nvSpPr>
          <p:cNvPr id="22" name="TextBox 21">
            <a:extLst>
              <a:ext uri="{FF2B5EF4-FFF2-40B4-BE49-F238E27FC236}">
                <a16:creationId xmlns:a16="http://schemas.microsoft.com/office/drawing/2014/main" id="{AE415AAB-03B3-494F-95C2-7FF93046D72F}"/>
              </a:ext>
            </a:extLst>
          </p:cNvPr>
          <p:cNvSpPr txBox="1"/>
          <p:nvPr/>
        </p:nvSpPr>
        <p:spPr>
          <a:xfrm>
            <a:off x="7620914" y="2231863"/>
            <a:ext cx="1552926" cy="646331"/>
          </a:xfrm>
          <a:prstGeom prst="rect">
            <a:avLst/>
          </a:prstGeom>
          <a:solidFill>
            <a:schemeClr val="bg1">
              <a:lumMod val="95000"/>
            </a:schemeClr>
          </a:solidFill>
          <a:effectLst>
            <a:innerShdw blurRad="63500" dist="50800" dir="2700000">
              <a:prstClr val="black">
                <a:alpha val="50000"/>
              </a:prstClr>
            </a:innerShdw>
          </a:effectLst>
          <a:scene3d>
            <a:camera prst="obliqueBottomRight"/>
            <a:lightRig rig="threePt" dir="t"/>
          </a:scene3d>
        </p:spPr>
        <p:txBody>
          <a:bodyPr wrap="none" rtlCol="0">
            <a:spAutoFit/>
          </a:bodyPr>
          <a:lstStyle>
            <a:defPPr>
              <a:defRPr lang="ko-KR"/>
            </a:defPPr>
          </a:lstStyle>
          <a:p>
            <a:r>
              <a:rPr lang="en-US" altLang="ko-KR" dirty="0"/>
              <a:t>Network Law</a:t>
            </a:r>
            <a:endParaRPr lang="ko-KR" altLang="en-US" dirty="0"/>
          </a:p>
          <a:p>
            <a:r>
              <a:rPr lang="en-US" altLang="ko-KR" dirty="0"/>
              <a:t>PIPL</a:t>
            </a:r>
            <a:endParaRPr lang="ko-KR" altLang="en-US" dirty="0"/>
          </a:p>
        </p:txBody>
      </p:sp>
      <p:sp>
        <p:nvSpPr>
          <p:cNvPr id="23" name="TextBox 22">
            <a:extLst>
              <a:ext uri="{FF2B5EF4-FFF2-40B4-BE49-F238E27FC236}">
                <a16:creationId xmlns:a16="http://schemas.microsoft.com/office/drawing/2014/main" id="{DD6EC1C5-F1C3-44E7-82BC-1EE2DF6E243B}"/>
              </a:ext>
            </a:extLst>
          </p:cNvPr>
          <p:cNvSpPr txBox="1"/>
          <p:nvPr/>
        </p:nvSpPr>
        <p:spPr>
          <a:xfrm>
            <a:off x="2353382" y="2177692"/>
            <a:ext cx="1733167" cy="646331"/>
          </a:xfrm>
          <a:prstGeom prst="rect">
            <a:avLst/>
          </a:prstGeom>
          <a:solidFill>
            <a:schemeClr val="bg1">
              <a:lumMod val="95000"/>
            </a:schemeClr>
          </a:solidFill>
          <a:effectLst>
            <a:innerShdw blurRad="63500" dist="50800" dir="2700000">
              <a:prstClr val="black">
                <a:alpha val="50000"/>
              </a:prstClr>
            </a:innerShdw>
          </a:effectLst>
          <a:scene3d>
            <a:camera prst="obliqueBottomRight"/>
            <a:lightRig rig="threePt" dir="t"/>
          </a:scene3d>
        </p:spPr>
        <p:txBody>
          <a:bodyPr wrap="none" rtlCol="0">
            <a:spAutoFit/>
          </a:bodyPr>
          <a:lstStyle/>
          <a:p>
            <a:r>
              <a:rPr lang="en-US" altLang="ko-KR" dirty="0"/>
              <a:t>ANCS (EU NIS)</a:t>
            </a:r>
          </a:p>
          <a:p>
            <a:r>
              <a:rPr lang="en-US" altLang="ko-KR" dirty="0"/>
              <a:t>PDPA (GDPR)</a:t>
            </a:r>
            <a:endParaRPr lang="ko-KR" altLang="en-US" dirty="0"/>
          </a:p>
        </p:txBody>
      </p:sp>
      <p:sp>
        <p:nvSpPr>
          <p:cNvPr id="29" name="자유형: 도형 28">
            <a:extLst>
              <a:ext uri="{FF2B5EF4-FFF2-40B4-BE49-F238E27FC236}">
                <a16:creationId xmlns:a16="http://schemas.microsoft.com/office/drawing/2014/main" id="{682165E9-856A-46C7-AF1B-475D9C8D78D8}"/>
              </a:ext>
            </a:extLst>
          </p:cNvPr>
          <p:cNvSpPr/>
          <p:nvPr/>
        </p:nvSpPr>
        <p:spPr>
          <a:xfrm>
            <a:off x="6871708" y="2680027"/>
            <a:ext cx="787306" cy="517451"/>
          </a:xfrm>
          <a:custGeom>
            <a:avLst/>
            <a:gdLst>
              <a:gd name="connsiteX0" fmla="*/ 0 w 779721"/>
              <a:gd name="connsiteY0" fmla="*/ 517451 h 517451"/>
              <a:gd name="connsiteX1" fmla="*/ 538716 w 779721"/>
              <a:gd name="connsiteY1" fmla="*/ 489098 h 517451"/>
              <a:gd name="connsiteX2" fmla="*/ 779721 w 779721"/>
              <a:gd name="connsiteY2" fmla="*/ 0 h 517451"/>
            </a:gdLst>
            <a:ahLst/>
            <a:cxnLst>
              <a:cxn ang="0">
                <a:pos x="connsiteX0" y="connsiteY0"/>
              </a:cxn>
              <a:cxn ang="0">
                <a:pos x="connsiteX1" y="connsiteY1"/>
              </a:cxn>
              <a:cxn ang="0">
                <a:pos x="connsiteX2" y="connsiteY2"/>
              </a:cxn>
            </a:cxnLst>
            <a:rect l="l" t="t" r="r" b="b"/>
            <a:pathLst>
              <a:path w="779721" h="517451">
                <a:moveTo>
                  <a:pt x="0" y="517451"/>
                </a:moveTo>
                <a:lnTo>
                  <a:pt x="538716" y="489098"/>
                </a:lnTo>
                <a:lnTo>
                  <a:pt x="779721" y="0"/>
                </a:lnTo>
              </a:path>
            </a:pathLst>
          </a:custGeom>
          <a:noFill/>
          <a:ln>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자유형: 도형 29">
            <a:extLst>
              <a:ext uri="{FF2B5EF4-FFF2-40B4-BE49-F238E27FC236}">
                <a16:creationId xmlns:a16="http://schemas.microsoft.com/office/drawing/2014/main" id="{CF45EB8E-17CF-4032-AF5A-EB6D0F3D5E09}"/>
              </a:ext>
            </a:extLst>
          </p:cNvPr>
          <p:cNvSpPr/>
          <p:nvPr/>
        </p:nvSpPr>
        <p:spPr>
          <a:xfrm flipH="1">
            <a:off x="3973443" y="2721904"/>
            <a:ext cx="925614" cy="517451"/>
          </a:xfrm>
          <a:custGeom>
            <a:avLst/>
            <a:gdLst>
              <a:gd name="connsiteX0" fmla="*/ 0 w 779721"/>
              <a:gd name="connsiteY0" fmla="*/ 517451 h 517451"/>
              <a:gd name="connsiteX1" fmla="*/ 538716 w 779721"/>
              <a:gd name="connsiteY1" fmla="*/ 489098 h 517451"/>
              <a:gd name="connsiteX2" fmla="*/ 779721 w 779721"/>
              <a:gd name="connsiteY2" fmla="*/ 0 h 517451"/>
            </a:gdLst>
            <a:ahLst/>
            <a:cxnLst>
              <a:cxn ang="0">
                <a:pos x="connsiteX0" y="connsiteY0"/>
              </a:cxn>
              <a:cxn ang="0">
                <a:pos x="connsiteX1" y="connsiteY1"/>
              </a:cxn>
              <a:cxn ang="0">
                <a:pos x="connsiteX2" y="connsiteY2"/>
              </a:cxn>
            </a:cxnLst>
            <a:rect l="l" t="t" r="r" b="b"/>
            <a:pathLst>
              <a:path w="779721" h="517451">
                <a:moveTo>
                  <a:pt x="0" y="517451"/>
                </a:moveTo>
                <a:lnTo>
                  <a:pt x="538716" y="489098"/>
                </a:lnTo>
                <a:lnTo>
                  <a:pt x="779721" y="0"/>
                </a:lnTo>
              </a:path>
            </a:pathLst>
          </a:custGeom>
          <a:noFill/>
          <a:ln>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TextBox 30">
            <a:extLst>
              <a:ext uri="{FF2B5EF4-FFF2-40B4-BE49-F238E27FC236}">
                <a16:creationId xmlns:a16="http://schemas.microsoft.com/office/drawing/2014/main" id="{30AFBC74-54E4-4506-986E-124E5ECF75A9}"/>
              </a:ext>
            </a:extLst>
          </p:cNvPr>
          <p:cNvSpPr txBox="1"/>
          <p:nvPr/>
        </p:nvSpPr>
        <p:spPr>
          <a:xfrm>
            <a:off x="7997419" y="4286807"/>
            <a:ext cx="1257075" cy="369332"/>
          </a:xfrm>
          <a:prstGeom prst="rect">
            <a:avLst/>
          </a:prstGeom>
          <a:solidFill>
            <a:schemeClr val="bg1">
              <a:lumMod val="95000"/>
            </a:schemeClr>
          </a:solidFill>
          <a:effectLst>
            <a:innerShdw blurRad="63500" dist="50800" dir="2700000">
              <a:prstClr val="black">
                <a:alpha val="50000"/>
              </a:prstClr>
            </a:innerShdw>
          </a:effectLst>
          <a:scene3d>
            <a:camera prst="obliqueBottomRight"/>
            <a:lightRig rig="threePt" dir="t"/>
          </a:scene3d>
        </p:spPr>
        <p:txBody>
          <a:bodyPr wrap="none" rtlCol="0">
            <a:spAutoFit/>
          </a:bodyPr>
          <a:lstStyle>
            <a:defPPr>
              <a:defRPr lang="ko-KR"/>
            </a:defPPr>
          </a:lstStyle>
          <a:p>
            <a:r>
              <a:rPr lang="en-US" altLang="ko-KR" dirty="0"/>
              <a:t>KISA/NSRI</a:t>
            </a:r>
            <a:endParaRPr lang="ko-KR" altLang="en-US" dirty="0"/>
          </a:p>
        </p:txBody>
      </p:sp>
      <p:sp>
        <p:nvSpPr>
          <p:cNvPr id="32" name="TextBox 31">
            <a:extLst>
              <a:ext uri="{FF2B5EF4-FFF2-40B4-BE49-F238E27FC236}">
                <a16:creationId xmlns:a16="http://schemas.microsoft.com/office/drawing/2014/main" id="{12F1C394-4D95-4FAD-8AF5-6D5DE0071646}"/>
              </a:ext>
            </a:extLst>
          </p:cNvPr>
          <p:cNvSpPr txBox="1"/>
          <p:nvPr/>
        </p:nvSpPr>
        <p:spPr>
          <a:xfrm>
            <a:off x="2785238" y="4229718"/>
            <a:ext cx="938077" cy="369332"/>
          </a:xfrm>
          <a:prstGeom prst="rect">
            <a:avLst/>
          </a:prstGeom>
          <a:solidFill>
            <a:schemeClr val="bg1">
              <a:lumMod val="95000"/>
            </a:schemeClr>
          </a:solidFill>
          <a:effectLst>
            <a:innerShdw blurRad="63500" dist="50800" dir="2700000">
              <a:prstClr val="black">
                <a:alpha val="50000"/>
              </a:prstClr>
            </a:innerShdw>
          </a:effectLst>
          <a:scene3d>
            <a:camera prst="obliqueBottomRight"/>
            <a:lightRig rig="threePt" dir="t"/>
          </a:scene3d>
        </p:spPr>
        <p:txBody>
          <a:bodyPr wrap="none" rtlCol="0">
            <a:spAutoFit/>
          </a:bodyPr>
          <a:lstStyle>
            <a:defPPr>
              <a:defRPr lang="ko-KR"/>
            </a:defPPr>
          </a:lstStyle>
          <a:p>
            <a:r>
              <a:rPr lang="en-US" altLang="ko-KR" dirty="0"/>
              <a:t>NASK  </a:t>
            </a:r>
            <a:endParaRPr lang="ko-KR" altLang="en-US" dirty="0"/>
          </a:p>
        </p:txBody>
      </p:sp>
      <p:sp>
        <p:nvSpPr>
          <p:cNvPr id="33" name="자유형: 도형 32">
            <a:extLst>
              <a:ext uri="{FF2B5EF4-FFF2-40B4-BE49-F238E27FC236}">
                <a16:creationId xmlns:a16="http://schemas.microsoft.com/office/drawing/2014/main" id="{3C53EF2B-F898-4D64-A476-EB3804B18FA2}"/>
              </a:ext>
            </a:extLst>
          </p:cNvPr>
          <p:cNvSpPr/>
          <p:nvPr/>
        </p:nvSpPr>
        <p:spPr>
          <a:xfrm>
            <a:off x="3578738" y="4163779"/>
            <a:ext cx="1389321" cy="375683"/>
          </a:xfrm>
          <a:custGeom>
            <a:avLst/>
            <a:gdLst>
              <a:gd name="connsiteX0" fmla="*/ 1332614 w 1332614"/>
              <a:gd name="connsiteY0" fmla="*/ 0 h 375683"/>
              <a:gd name="connsiteX1" fmla="*/ 800986 w 1332614"/>
              <a:gd name="connsiteY1" fmla="*/ 375683 h 375683"/>
              <a:gd name="connsiteX2" fmla="*/ 0 w 1332614"/>
              <a:gd name="connsiteY2" fmla="*/ 354418 h 375683"/>
            </a:gdLst>
            <a:ahLst/>
            <a:cxnLst>
              <a:cxn ang="0">
                <a:pos x="connsiteX0" y="connsiteY0"/>
              </a:cxn>
              <a:cxn ang="0">
                <a:pos x="connsiteX1" y="connsiteY1"/>
              </a:cxn>
              <a:cxn ang="0">
                <a:pos x="connsiteX2" y="connsiteY2"/>
              </a:cxn>
            </a:cxnLst>
            <a:rect l="l" t="t" r="r" b="b"/>
            <a:pathLst>
              <a:path w="1332614" h="375683">
                <a:moveTo>
                  <a:pt x="1332614" y="0"/>
                </a:moveTo>
                <a:lnTo>
                  <a:pt x="800986" y="375683"/>
                </a:lnTo>
                <a:lnTo>
                  <a:pt x="0" y="354418"/>
                </a:lnTo>
              </a:path>
            </a:pathLst>
          </a:custGeom>
          <a:noFill/>
          <a:ln>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자유형: 도형 33">
            <a:extLst>
              <a:ext uri="{FF2B5EF4-FFF2-40B4-BE49-F238E27FC236}">
                <a16:creationId xmlns:a16="http://schemas.microsoft.com/office/drawing/2014/main" id="{F4470959-C7A1-485D-A842-27EB8A27E9E1}"/>
              </a:ext>
            </a:extLst>
          </p:cNvPr>
          <p:cNvSpPr/>
          <p:nvPr/>
        </p:nvSpPr>
        <p:spPr>
          <a:xfrm flipH="1">
            <a:off x="6794305" y="4223367"/>
            <a:ext cx="1257074" cy="375683"/>
          </a:xfrm>
          <a:custGeom>
            <a:avLst/>
            <a:gdLst>
              <a:gd name="connsiteX0" fmla="*/ 1332614 w 1332614"/>
              <a:gd name="connsiteY0" fmla="*/ 0 h 375683"/>
              <a:gd name="connsiteX1" fmla="*/ 800986 w 1332614"/>
              <a:gd name="connsiteY1" fmla="*/ 375683 h 375683"/>
              <a:gd name="connsiteX2" fmla="*/ 0 w 1332614"/>
              <a:gd name="connsiteY2" fmla="*/ 354418 h 375683"/>
            </a:gdLst>
            <a:ahLst/>
            <a:cxnLst>
              <a:cxn ang="0">
                <a:pos x="connsiteX0" y="connsiteY0"/>
              </a:cxn>
              <a:cxn ang="0">
                <a:pos x="connsiteX1" y="connsiteY1"/>
              </a:cxn>
              <a:cxn ang="0">
                <a:pos x="connsiteX2" y="connsiteY2"/>
              </a:cxn>
            </a:cxnLst>
            <a:rect l="l" t="t" r="r" b="b"/>
            <a:pathLst>
              <a:path w="1332614" h="375683">
                <a:moveTo>
                  <a:pt x="1332614" y="0"/>
                </a:moveTo>
                <a:lnTo>
                  <a:pt x="800986" y="375683"/>
                </a:lnTo>
                <a:lnTo>
                  <a:pt x="0" y="354418"/>
                </a:lnTo>
              </a:path>
            </a:pathLst>
          </a:custGeom>
          <a:noFill/>
          <a:ln>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직사각형 34">
            <a:extLst>
              <a:ext uri="{FF2B5EF4-FFF2-40B4-BE49-F238E27FC236}">
                <a16:creationId xmlns:a16="http://schemas.microsoft.com/office/drawing/2014/main" id="{B2AD5E46-1108-44EC-B1C8-AE8533B92956}"/>
              </a:ext>
            </a:extLst>
          </p:cNvPr>
          <p:cNvSpPr/>
          <p:nvPr/>
        </p:nvSpPr>
        <p:spPr>
          <a:xfrm>
            <a:off x="4589603" y="1896812"/>
            <a:ext cx="2528256" cy="584775"/>
          </a:xfrm>
          <a:prstGeom prst="rect">
            <a:avLst/>
          </a:prstGeom>
          <a:solidFill>
            <a:srgbClr val="006DB6"/>
          </a:solidFill>
        </p:spPr>
        <p:txBody>
          <a:bodyPr wrap="none">
            <a:spAutoFit/>
          </a:bodyPr>
          <a:lstStyle/>
          <a:p>
            <a:r>
              <a:rPr lang="en-US" altLang="ko-KR" sz="1600" b="1" dirty="0">
                <a:solidFill>
                  <a:schemeClr val="bg1"/>
                </a:solidFill>
              </a:rPr>
              <a:t>Both Countries are </a:t>
            </a:r>
          </a:p>
          <a:p>
            <a:r>
              <a:rPr lang="en-US" altLang="ko-KR" sz="1600" b="1" dirty="0">
                <a:solidFill>
                  <a:schemeClr val="bg1"/>
                </a:solidFill>
              </a:rPr>
              <a:t>geopolitical buffer zone</a:t>
            </a:r>
            <a:endParaRPr lang="ko-KR" altLang="en-US" sz="1600" b="1" dirty="0">
              <a:solidFill>
                <a:schemeClr val="bg1"/>
              </a:solidFill>
            </a:endParaRPr>
          </a:p>
        </p:txBody>
      </p:sp>
      <p:sp>
        <p:nvSpPr>
          <p:cNvPr id="36" name="직사각형 35">
            <a:extLst>
              <a:ext uri="{FF2B5EF4-FFF2-40B4-BE49-F238E27FC236}">
                <a16:creationId xmlns:a16="http://schemas.microsoft.com/office/drawing/2014/main" id="{99FE3421-42D8-4156-B84D-48C3F3807FDB}"/>
              </a:ext>
            </a:extLst>
          </p:cNvPr>
          <p:cNvSpPr/>
          <p:nvPr/>
        </p:nvSpPr>
        <p:spPr>
          <a:xfrm>
            <a:off x="976647" y="3246244"/>
            <a:ext cx="2558008" cy="646331"/>
          </a:xfrm>
          <a:prstGeom prst="rect">
            <a:avLst/>
          </a:prstGeom>
          <a:solidFill>
            <a:schemeClr val="bg1">
              <a:lumMod val="95000"/>
            </a:schemeClr>
          </a:solidFill>
          <a:effectLst>
            <a:innerShdw blurRad="63500" dist="50800" dir="2700000">
              <a:prstClr val="black">
                <a:alpha val="50000"/>
              </a:prstClr>
            </a:innerShdw>
          </a:effectLst>
          <a:scene3d>
            <a:camera prst="obliqueBottomRight"/>
            <a:lightRig rig="threePt" dir="t"/>
          </a:scene3d>
        </p:spPr>
        <p:txBody>
          <a:bodyPr wrap="none" rtlCol="0">
            <a:spAutoFit/>
          </a:bodyPr>
          <a:lstStyle/>
          <a:p>
            <a:r>
              <a:rPr lang="en-US" altLang="ko-KR" dirty="0"/>
              <a:t>Enigma Codebreaking</a:t>
            </a:r>
          </a:p>
          <a:p>
            <a:r>
              <a:rPr lang="en-US" altLang="ko-KR" dirty="0"/>
              <a:t>Vulnerability Discovery</a:t>
            </a:r>
          </a:p>
        </p:txBody>
      </p:sp>
      <p:sp>
        <p:nvSpPr>
          <p:cNvPr id="37" name="자유형: 도형 36">
            <a:extLst>
              <a:ext uri="{FF2B5EF4-FFF2-40B4-BE49-F238E27FC236}">
                <a16:creationId xmlns:a16="http://schemas.microsoft.com/office/drawing/2014/main" id="{E912EE5F-CFA0-4721-9A6B-2F0E58FEC12F}"/>
              </a:ext>
            </a:extLst>
          </p:cNvPr>
          <p:cNvSpPr/>
          <p:nvPr/>
        </p:nvSpPr>
        <p:spPr>
          <a:xfrm rot="21242679">
            <a:off x="3458237" y="3730533"/>
            <a:ext cx="1346791" cy="219739"/>
          </a:xfrm>
          <a:custGeom>
            <a:avLst/>
            <a:gdLst>
              <a:gd name="connsiteX0" fmla="*/ 1346791 w 1346791"/>
              <a:gd name="connsiteY0" fmla="*/ 28353 h 219739"/>
              <a:gd name="connsiteX1" fmla="*/ 595424 w 1346791"/>
              <a:gd name="connsiteY1" fmla="*/ 219739 h 219739"/>
              <a:gd name="connsiteX2" fmla="*/ 0 w 1346791"/>
              <a:gd name="connsiteY2" fmla="*/ 0 h 219739"/>
            </a:gdLst>
            <a:ahLst/>
            <a:cxnLst>
              <a:cxn ang="0">
                <a:pos x="connsiteX0" y="connsiteY0"/>
              </a:cxn>
              <a:cxn ang="0">
                <a:pos x="connsiteX1" y="connsiteY1"/>
              </a:cxn>
              <a:cxn ang="0">
                <a:pos x="connsiteX2" y="connsiteY2"/>
              </a:cxn>
            </a:cxnLst>
            <a:rect l="l" t="t" r="r" b="b"/>
            <a:pathLst>
              <a:path w="1346791" h="219739">
                <a:moveTo>
                  <a:pt x="1346791" y="28353"/>
                </a:moveTo>
                <a:lnTo>
                  <a:pt x="595424" y="219739"/>
                </a:lnTo>
                <a:lnTo>
                  <a:pt x="0" y="0"/>
                </a:lnTo>
              </a:path>
            </a:pathLst>
          </a:custGeom>
          <a:noFill/>
          <a:ln>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자유형: 도형 37">
            <a:extLst>
              <a:ext uri="{FF2B5EF4-FFF2-40B4-BE49-F238E27FC236}">
                <a16:creationId xmlns:a16="http://schemas.microsoft.com/office/drawing/2014/main" id="{67132845-D245-4AA5-9CA1-6868BCCA61B6}"/>
              </a:ext>
            </a:extLst>
          </p:cNvPr>
          <p:cNvSpPr/>
          <p:nvPr/>
        </p:nvSpPr>
        <p:spPr>
          <a:xfrm flipH="1">
            <a:off x="7005608" y="3774630"/>
            <a:ext cx="1389321" cy="219739"/>
          </a:xfrm>
          <a:custGeom>
            <a:avLst/>
            <a:gdLst>
              <a:gd name="connsiteX0" fmla="*/ 1346791 w 1346791"/>
              <a:gd name="connsiteY0" fmla="*/ 28353 h 219739"/>
              <a:gd name="connsiteX1" fmla="*/ 595424 w 1346791"/>
              <a:gd name="connsiteY1" fmla="*/ 219739 h 219739"/>
              <a:gd name="connsiteX2" fmla="*/ 0 w 1346791"/>
              <a:gd name="connsiteY2" fmla="*/ 0 h 219739"/>
            </a:gdLst>
            <a:ahLst/>
            <a:cxnLst>
              <a:cxn ang="0">
                <a:pos x="connsiteX0" y="connsiteY0"/>
              </a:cxn>
              <a:cxn ang="0">
                <a:pos x="connsiteX1" y="connsiteY1"/>
              </a:cxn>
              <a:cxn ang="0">
                <a:pos x="connsiteX2" y="connsiteY2"/>
              </a:cxn>
            </a:cxnLst>
            <a:rect l="l" t="t" r="r" b="b"/>
            <a:pathLst>
              <a:path w="1346791" h="219739">
                <a:moveTo>
                  <a:pt x="1346791" y="28353"/>
                </a:moveTo>
                <a:lnTo>
                  <a:pt x="595424" y="219739"/>
                </a:lnTo>
                <a:lnTo>
                  <a:pt x="0" y="0"/>
                </a:lnTo>
              </a:path>
            </a:pathLst>
          </a:custGeom>
          <a:noFill/>
          <a:ln>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40" name="그림 39">
            <a:extLst>
              <a:ext uri="{FF2B5EF4-FFF2-40B4-BE49-F238E27FC236}">
                <a16:creationId xmlns:a16="http://schemas.microsoft.com/office/drawing/2014/main" id="{631ABBDE-750F-4424-884E-6CE1CFF314B2}"/>
              </a:ext>
            </a:extLst>
          </p:cNvPr>
          <p:cNvPicPr>
            <a:picLocks noChangeAspect="1"/>
          </p:cNvPicPr>
          <p:nvPr/>
        </p:nvPicPr>
        <p:blipFill>
          <a:blip r:embed="rId2"/>
          <a:stretch>
            <a:fillRect/>
          </a:stretch>
        </p:blipFill>
        <p:spPr>
          <a:xfrm>
            <a:off x="762082" y="2195928"/>
            <a:ext cx="1209949" cy="756218"/>
          </a:xfrm>
          <a:prstGeom prst="rect">
            <a:avLst/>
          </a:prstGeom>
          <a:ln>
            <a:noFill/>
          </a:ln>
          <a:effectLst>
            <a:outerShdw blurRad="190500" algn="tl" rotWithShape="0">
              <a:srgbClr val="000000">
                <a:alpha val="70000"/>
              </a:srgbClr>
            </a:outerShdw>
          </a:effectLst>
        </p:spPr>
      </p:pic>
      <p:pic>
        <p:nvPicPr>
          <p:cNvPr id="41" name="Picture 4" descr="https://www.lallemandpharma.com/wp-content/uploads/2017/12/225px-Flag_of_South_Korea.svg_.png">
            <a:extLst>
              <a:ext uri="{FF2B5EF4-FFF2-40B4-BE49-F238E27FC236}">
                <a16:creationId xmlns:a16="http://schemas.microsoft.com/office/drawing/2014/main" id="{98802E04-36D4-470D-82E9-5ACEB76067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4754" y="2193395"/>
            <a:ext cx="1157425" cy="77161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94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2E268B8E-B846-4206-AD65-F64456B6DB30}"/>
              </a:ext>
            </a:extLst>
          </p:cNvPr>
          <p:cNvSpPr/>
          <p:nvPr/>
        </p:nvSpPr>
        <p:spPr>
          <a:xfrm>
            <a:off x="0" y="117307"/>
            <a:ext cx="11612880" cy="523220"/>
          </a:xfrm>
          <a:prstGeom prst="rect">
            <a:avLst/>
          </a:prstGeom>
        </p:spPr>
        <p:txBody>
          <a:bodyPr wrap="square">
            <a:spAutoFit/>
          </a:bodyPr>
          <a:lstStyle/>
          <a:p>
            <a:r>
              <a:rPr lang="en-US" altLang="ko-KR" sz="2800" b="1" dirty="0">
                <a:solidFill>
                  <a:prstClr val="black"/>
                </a:solidFill>
                <a:latin typeface="맑은 고딕" panose="020F0302020204030204"/>
                <a:cs typeface="+mj-cs"/>
              </a:rPr>
              <a:t>SME</a:t>
            </a:r>
            <a:r>
              <a:rPr lang="en-US" altLang="ko-KR" sz="2800" dirty="0">
                <a:solidFill>
                  <a:prstClr val="black"/>
                </a:solidFill>
                <a:latin typeface="맑은 고딕" panose="020F0302020204030204"/>
                <a:cs typeface="+mj-cs"/>
              </a:rPr>
              <a:t> Cybersecurity Vulnerabilities and Implementation Challenges</a:t>
            </a:r>
            <a:endParaRPr lang="ko-KR" altLang="en-US" dirty="0"/>
          </a:p>
        </p:txBody>
      </p:sp>
      <p:grpSp>
        <p:nvGrpSpPr>
          <p:cNvPr id="4" name="그룹 3">
            <a:extLst>
              <a:ext uri="{FF2B5EF4-FFF2-40B4-BE49-F238E27FC236}">
                <a16:creationId xmlns:a16="http://schemas.microsoft.com/office/drawing/2014/main" id="{A352B957-CAF6-4843-9F34-91640EF77D1A}"/>
              </a:ext>
            </a:extLst>
          </p:cNvPr>
          <p:cNvGrpSpPr/>
          <p:nvPr/>
        </p:nvGrpSpPr>
        <p:grpSpPr>
          <a:xfrm>
            <a:off x="601557" y="1133437"/>
            <a:ext cx="196067" cy="197951"/>
            <a:chOff x="701590" y="2067884"/>
            <a:chExt cx="105515" cy="107358"/>
          </a:xfrm>
        </p:grpSpPr>
        <p:sp>
          <p:nvSpPr>
            <p:cNvPr id="5" name="직사각형 4">
              <a:extLst>
                <a:ext uri="{FF2B5EF4-FFF2-40B4-BE49-F238E27FC236}">
                  <a16:creationId xmlns:a16="http://schemas.microsoft.com/office/drawing/2014/main" id="{539A02AA-1CF3-48EE-A6E0-44B86742D313}"/>
                </a:ext>
              </a:extLst>
            </p:cNvPr>
            <p:cNvSpPr/>
            <p:nvPr/>
          </p:nvSpPr>
          <p:spPr>
            <a:xfrm>
              <a:off x="701590" y="2067884"/>
              <a:ext cx="72000" cy="70194"/>
            </a:xfrm>
            <a:prstGeom prst="rect">
              <a:avLst/>
            </a:prstGeom>
            <a:solidFill>
              <a:srgbClr val="D4136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0" i="0" u="none" strike="noStrike" kern="0" cap="none" spc="0" normalizeH="0" baseline="0" noProof="0">
                <a:ln>
                  <a:noFill/>
                </a:ln>
                <a:solidFill>
                  <a:prstClr val="white"/>
                </a:solidFill>
                <a:effectLst/>
                <a:uLnTx/>
                <a:uFillTx/>
                <a:latin typeface="Pretendard ExtraLight"/>
                <a:ea typeface="Pretendard Medium"/>
                <a:cs typeface="+mn-cs"/>
              </a:endParaRPr>
            </a:p>
          </p:txBody>
        </p:sp>
        <p:sp>
          <p:nvSpPr>
            <p:cNvPr id="6" name="직사각형 5">
              <a:extLst>
                <a:ext uri="{FF2B5EF4-FFF2-40B4-BE49-F238E27FC236}">
                  <a16:creationId xmlns:a16="http://schemas.microsoft.com/office/drawing/2014/main" id="{ECA7B98F-EEC5-41D9-9B3A-5C2B51EACE92}"/>
                </a:ext>
              </a:extLst>
            </p:cNvPr>
            <p:cNvSpPr/>
            <p:nvPr/>
          </p:nvSpPr>
          <p:spPr>
            <a:xfrm>
              <a:off x="735105" y="2105048"/>
              <a:ext cx="72000" cy="70194"/>
            </a:xfrm>
            <a:prstGeom prst="rect">
              <a:avLst/>
            </a:prstGeom>
            <a:solidFill>
              <a:srgbClr val="006DB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0" i="0" u="none" strike="noStrike" kern="0" cap="none" spc="0" normalizeH="0" baseline="0" noProof="0">
                <a:ln>
                  <a:noFill/>
                </a:ln>
                <a:solidFill>
                  <a:prstClr val="white"/>
                </a:solidFill>
                <a:effectLst/>
                <a:uLnTx/>
                <a:uFillTx/>
                <a:latin typeface="Pretendard ExtraLight"/>
                <a:ea typeface="Pretendard Medium"/>
                <a:cs typeface="+mn-cs"/>
              </a:endParaRPr>
            </a:p>
          </p:txBody>
        </p:sp>
      </p:grpSp>
      <p:sp>
        <p:nvSpPr>
          <p:cNvPr id="7" name="TextBox 6">
            <a:extLst>
              <a:ext uri="{FF2B5EF4-FFF2-40B4-BE49-F238E27FC236}">
                <a16:creationId xmlns:a16="http://schemas.microsoft.com/office/drawing/2014/main" id="{F0EA2035-847A-42FF-A7BB-ABFD808DB1CE}"/>
              </a:ext>
            </a:extLst>
          </p:cNvPr>
          <p:cNvSpPr txBox="1"/>
          <p:nvPr/>
        </p:nvSpPr>
        <p:spPr>
          <a:xfrm>
            <a:off x="797624" y="1417496"/>
            <a:ext cx="11127241" cy="238526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ko-KR"/>
            </a:defPPr>
            <a:lvl1pPr marL="342900" indent="-342900">
              <a:spcAft>
                <a:spcPts val="300"/>
              </a:spcAft>
              <a:buClr>
                <a:srgbClr val="D41367"/>
              </a:buClr>
              <a:buFont typeface="Arial" panose="020B0604020202020204" pitchFamily="34" charset="0"/>
              <a:buChar char="•"/>
              <a:defRPr sz="2000" b="1"/>
            </a:lvl1pPr>
          </a:lstStyle>
          <a:p>
            <a:r>
              <a:rPr lang="en-US" altLang="ko-KR" sz="2400" dirty="0"/>
              <a:t>Low Risk Awareness: </a:t>
            </a:r>
            <a:r>
              <a:rPr lang="en-US" altLang="ko-KR" sz="2400" b="0" dirty="0">
                <a:latin typeface="Arial" panose="020B0604020202020204" pitchFamily="34" charset="0"/>
              </a:rPr>
              <a:t>84% perceive themselves as "safe" despite minimal investment</a:t>
            </a:r>
          </a:p>
          <a:p>
            <a:r>
              <a:rPr lang="en-US" altLang="ko-KR" sz="2400" dirty="0"/>
              <a:t>Resource Constraints: </a:t>
            </a:r>
            <a:r>
              <a:rPr lang="en-US" altLang="ko-KR" sz="2400" b="0" dirty="0"/>
              <a:t>84% lack dedicated staff, &lt;50% have security policies</a:t>
            </a:r>
          </a:p>
          <a:p>
            <a:r>
              <a:rPr lang="en-US" altLang="ko-KR" sz="2400" dirty="0"/>
              <a:t>Basic Protection Only: </a:t>
            </a:r>
            <a:r>
              <a:rPr lang="en-US" altLang="ko-KR" sz="2400" b="0" dirty="0"/>
              <a:t>Focus on low-cost measures (password management 86%, software updates 83%)</a:t>
            </a:r>
            <a:endParaRPr lang="en-US" altLang="ko-KR" sz="2000" b="0" dirty="0"/>
          </a:p>
        </p:txBody>
      </p:sp>
      <p:sp>
        <p:nvSpPr>
          <p:cNvPr id="10" name="직사각형 9">
            <a:extLst>
              <a:ext uri="{FF2B5EF4-FFF2-40B4-BE49-F238E27FC236}">
                <a16:creationId xmlns:a16="http://schemas.microsoft.com/office/drawing/2014/main" id="{47B43985-F149-4881-894D-BC9A730D659F}"/>
              </a:ext>
            </a:extLst>
          </p:cNvPr>
          <p:cNvSpPr/>
          <p:nvPr/>
        </p:nvSpPr>
        <p:spPr>
          <a:xfrm>
            <a:off x="859901" y="1032031"/>
            <a:ext cx="5879110" cy="461665"/>
          </a:xfrm>
          <a:prstGeom prst="rect">
            <a:avLst/>
          </a:prstGeom>
        </p:spPr>
        <p:txBody>
          <a:bodyPr wrap="none">
            <a:spAutoFit/>
          </a:bodyPr>
          <a:lstStyle/>
          <a:p>
            <a:r>
              <a:rPr lang="en-US" altLang="ko-KR" sz="2400" b="1" dirty="0"/>
              <a:t>Poland's SME Cybersecurity Landscape</a:t>
            </a:r>
          </a:p>
        </p:txBody>
      </p:sp>
      <p:grpSp>
        <p:nvGrpSpPr>
          <p:cNvPr id="11" name="그룹 10">
            <a:extLst>
              <a:ext uri="{FF2B5EF4-FFF2-40B4-BE49-F238E27FC236}">
                <a16:creationId xmlns:a16="http://schemas.microsoft.com/office/drawing/2014/main" id="{C7CF02AC-FAD1-4CC6-865B-11DCF2B7F515}"/>
              </a:ext>
            </a:extLst>
          </p:cNvPr>
          <p:cNvGrpSpPr/>
          <p:nvPr/>
        </p:nvGrpSpPr>
        <p:grpSpPr>
          <a:xfrm>
            <a:off x="601557" y="3964878"/>
            <a:ext cx="196067" cy="197951"/>
            <a:chOff x="701590" y="2067884"/>
            <a:chExt cx="105515" cy="107358"/>
          </a:xfrm>
        </p:grpSpPr>
        <p:sp>
          <p:nvSpPr>
            <p:cNvPr id="12" name="직사각형 11">
              <a:extLst>
                <a:ext uri="{FF2B5EF4-FFF2-40B4-BE49-F238E27FC236}">
                  <a16:creationId xmlns:a16="http://schemas.microsoft.com/office/drawing/2014/main" id="{27A13C44-8788-466D-89C9-C9AC40277295}"/>
                </a:ext>
              </a:extLst>
            </p:cNvPr>
            <p:cNvSpPr/>
            <p:nvPr/>
          </p:nvSpPr>
          <p:spPr>
            <a:xfrm>
              <a:off x="701590" y="2067884"/>
              <a:ext cx="72000" cy="70194"/>
            </a:xfrm>
            <a:prstGeom prst="rect">
              <a:avLst/>
            </a:prstGeom>
            <a:solidFill>
              <a:srgbClr val="D4136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0" i="0" u="none" strike="noStrike" kern="0" cap="none" spc="0" normalizeH="0" baseline="0" noProof="0">
                <a:ln>
                  <a:noFill/>
                </a:ln>
                <a:solidFill>
                  <a:prstClr val="white"/>
                </a:solidFill>
                <a:effectLst/>
                <a:uLnTx/>
                <a:uFillTx/>
                <a:latin typeface="Pretendard ExtraLight"/>
                <a:ea typeface="Pretendard Medium"/>
                <a:cs typeface="+mn-cs"/>
              </a:endParaRPr>
            </a:p>
          </p:txBody>
        </p:sp>
        <p:sp>
          <p:nvSpPr>
            <p:cNvPr id="13" name="직사각형 12">
              <a:extLst>
                <a:ext uri="{FF2B5EF4-FFF2-40B4-BE49-F238E27FC236}">
                  <a16:creationId xmlns:a16="http://schemas.microsoft.com/office/drawing/2014/main" id="{226366B7-7375-40A3-AD8A-B43BC35880D5}"/>
                </a:ext>
              </a:extLst>
            </p:cNvPr>
            <p:cNvSpPr/>
            <p:nvPr/>
          </p:nvSpPr>
          <p:spPr>
            <a:xfrm>
              <a:off x="735105" y="2105048"/>
              <a:ext cx="72000" cy="70194"/>
            </a:xfrm>
            <a:prstGeom prst="rect">
              <a:avLst/>
            </a:prstGeom>
            <a:solidFill>
              <a:srgbClr val="006DB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0" i="0" u="none" strike="noStrike" kern="0" cap="none" spc="0" normalizeH="0" baseline="0" noProof="0">
                <a:ln>
                  <a:noFill/>
                </a:ln>
                <a:solidFill>
                  <a:prstClr val="white"/>
                </a:solidFill>
                <a:effectLst/>
                <a:uLnTx/>
                <a:uFillTx/>
                <a:latin typeface="Pretendard ExtraLight"/>
                <a:ea typeface="Pretendard Medium"/>
                <a:cs typeface="+mn-cs"/>
              </a:endParaRPr>
            </a:p>
          </p:txBody>
        </p:sp>
      </p:grpSp>
      <p:sp>
        <p:nvSpPr>
          <p:cNvPr id="14" name="TextBox 13">
            <a:extLst>
              <a:ext uri="{FF2B5EF4-FFF2-40B4-BE49-F238E27FC236}">
                <a16:creationId xmlns:a16="http://schemas.microsoft.com/office/drawing/2014/main" id="{2D5461B3-9BB2-4C7C-AD40-8A9084AC5ABB}"/>
              </a:ext>
            </a:extLst>
          </p:cNvPr>
          <p:cNvSpPr txBox="1"/>
          <p:nvPr/>
        </p:nvSpPr>
        <p:spPr>
          <a:xfrm>
            <a:off x="797624" y="4248937"/>
            <a:ext cx="11127241" cy="205440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ko-KR"/>
            </a:defPPr>
            <a:lvl1pPr marL="342900" indent="-342900">
              <a:spcAft>
                <a:spcPts val="300"/>
              </a:spcAft>
              <a:buClr>
                <a:srgbClr val="D41367"/>
              </a:buClr>
              <a:buFont typeface="Arial" panose="020B0604020202020204" pitchFamily="34" charset="0"/>
              <a:buChar char="•"/>
              <a:defRPr sz="2000" b="1"/>
            </a:lvl1pPr>
          </a:lstStyle>
          <a:p>
            <a:r>
              <a:rPr lang="en-US" altLang="ko-KR" sz="2400" dirty="0"/>
              <a:t>High Threat Recognition: </a:t>
            </a:r>
            <a:r>
              <a:rPr lang="en-US" altLang="ko-KR" sz="2400" b="0" dirty="0"/>
              <a:t>79% recognize security importance</a:t>
            </a:r>
          </a:p>
          <a:p>
            <a:r>
              <a:rPr lang="en-US" altLang="ko-KR" sz="2400" dirty="0"/>
              <a:t>Budget Challenges: </a:t>
            </a:r>
            <a:r>
              <a:rPr lang="en-US" altLang="ko-KR" sz="2400" b="0" dirty="0"/>
              <a:t>64.5% lack formal security budget</a:t>
            </a:r>
          </a:p>
          <a:p>
            <a:r>
              <a:rPr lang="en-US" altLang="ko-KR" sz="2400" dirty="0"/>
              <a:t>Government Dependency: </a:t>
            </a:r>
            <a:r>
              <a:rPr lang="en-US" altLang="ko-KR" sz="2400" b="0" dirty="0"/>
              <a:t>Security investment virtually non-existent without government support</a:t>
            </a:r>
          </a:p>
          <a:p>
            <a:r>
              <a:rPr lang="en-US" altLang="ko-KR" sz="2400" dirty="0"/>
              <a:t>Progress: </a:t>
            </a:r>
            <a:r>
              <a:rPr lang="en-US" altLang="ko-KR" sz="2400" b="0" dirty="0"/>
              <a:t>Policy adoption approaching 60% with government assistance</a:t>
            </a:r>
            <a:endParaRPr lang="en-US" altLang="ko-KR" sz="2000" b="0" dirty="0"/>
          </a:p>
        </p:txBody>
      </p:sp>
      <p:sp>
        <p:nvSpPr>
          <p:cNvPr id="15" name="직사각형 14">
            <a:extLst>
              <a:ext uri="{FF2B5EF4-FFF2-40B4-BE49-F238E27FC236}">
                <a16:creationId xmlns:a16="http://schemas.microsoft.com/office/drawing/2014/main" id="{6BB30FF3-31FD-4C94-886F-D48FB71EE16A}"/>
              </a:ext>
            </a:extLst>
          </p:cNvPr>
          <p:cNvSpPr/>
          <p:nvPr/>
        </p:nvSpPr>
        <p:spPr>
          <a:xfrm>
            <a:off x="859901" y="3863472"/>
            <a:ext cx="5094985" cy="461665"/>
          </a:xfrm>
          <a:prstGeom prst="rect">
            <a:avLst/>
          </a:prstGeom>
        </p:spPr>
        <p:txBody>
          <a:bodyPr wrap="none">
            <a:spAutoFit/>
          </a:bodyPr>
          <a:lstStyle/>
          <a:p>
            <a:r>
              <a:rPr lang="en-US" altLang="ko-KR" sz="2400" b="1" dirty="0"/>
              <a:t>Korea's SME Cybersecurity Status</a:t>
            </a:r>
          </a:p>
        </p:txBody>
      </p:sp>
    </p:spTree>
    <p:extLst>
      <p:ext uri="{BB962C8B-B14F-4D97-AF65-F5344CB8AC3E}">
        <p14:creationId xmlns:p14="http://schemas.microsoft.com/office/powerpoint/2010/main" val="2148194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제목 1">
            <a:extLst>
              <a:ext uri="{FF2B5EF4-FFF2-40B4-BE49-F238E27FC236}">
                <a16:creationId xmlns:a16="http://schemas.microsoft.com/office/drawing/2014/main" id="{2149D882-E9B7-4AC4-9AD4-74BA5408E48B}"/>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endParaRPr lang="ko-KR" altLang="en-US" sz="4000" dirty="0"/>
          </a:p>
        </p:txBody>
      </p:sp>
      <p:sp>
        <p:nvSpPr>
          <p:cNvPr id="9" name="제목 8">
            <a:extLst>
              <a:ext uri="{FF2B5EF4-FFF2-40B4-BE49-F238E27FC236}">
                <a16:creationId xmlns:a16="http://schemas.microsoft.com/office/drawing/2014/main" id="{DC17A167-13CB-4EE0-9E2C-34B055FD3892}"/>
              </a:ext>
            </a:extLst>
          </p:cNvPr>
          <p:cNvSpPr>
            <a:spLocks noGrp="1"/>
          </p:cNvSpPr>
          <p:nvPr>
            <p:ph type="title" idx="4294967295"/>
          </p:nvPr>
        </p:nvSpPr>
        <p:spPr>
          <a:xfrm>
            <a:off x="0" y="180459"/>
            <a:ext cx="10515600" cy="480131"/>
          </a:xfrm>
          <a:noFill/>
        </p:spPr>
        <p:txBody>
          <a:bodyPr wrap="square">
            <a:spAutoFit/>
          </a:bodyPr>
          <a:lstStyle/>
          <a:p>
            <a:r>
              <a:rPr lang="en-US" altLang="ko-KR" sz="2800" dirty="0">
                <a:solidFill>
                  <a:srgbClr val="152B5E"/>
                </a:solidFill>
                <a:latin typeface="+mn-lt"/>
                <a:ea typeface="Pretendard SemiBold" panose="02000703000000020004" pitchFamily="2" charset="-127"/>
                <a:cs typeface="+mn-cs"/>
              </a:rPr>
              <a:t>SME Cybersecurity Support Programs Categories in Poland</a:t>
            </a:r>
            <a:endParaRPr lang="ko-KR" altLang="en-US" sz="2800" dirty="0">
              <a:solidFill>
                <a:srgbClr val="152B5E"/>
              </a:solidFill>
              <a:latin typeface="+mn-lt"/>
              <a:ea typeface="Pretendard SemiBold" panose="02000703000000020004" pitchFamily="2" charset="-127"/>
              <a:cs typeface="+mn-cs"/>
            </a:endParaRPr>
          </a:p>
        </p:txBody>
      </p:sp>
      <p:grpSp>
        <p:nvGrpSpPr>
          <p:cNvPr id="11" name="그룹 10">
            <a:extLst>
              <a:ext uri="{FF2B5EF4-FFF2-40B4-BE49-F238E27FC236}">
                <a16:creationId xmlns:a16="http://schemas.microsoft.com/office/drawing/2014/main" id="{C8B08514-612A-4BCA-857F-9CD6B7513753}"/>
              </a:ext>
            </a:extLst>
          </p:cNvPr>
          <p:cNvGrpSpPr/>
          <p:nvPr/>
        </p:nvGrpSpPr>
        <p:grpSpPr>
          <a:xfrm>
            <a:off x="489402" y="1192972"/>
            <a:ext cx="196067" cy="197951"/>
            <a:chOff x="701590" y="2067884"/>
            <a:chExt cx="105515" cy="107358"/>
          </a:xfrm>
        </p:grpSpPr>
        <p:sp>
          <p:nvSpPr>
            <p:cNvPr id="12" name="직사각형 11">
              <a:extLst>
                <a:ext uri="{FF2B5EF4-FFF2-40B4-BE49-F238E27FC236}">
                  <a16:creationId xmlns:a16="http://schemas.microsoft.com/office/drawing/2014/main" id="{EED600D3-ABA3-4DEF-A82A-844E44687654}"/>
                </a:ext>
              </a:extLst>
            </p:cNvPr>
            <p:cNvSpPr/>
            <p:nvPr/>
          </p:nvSpPr>
          <p:spPr>
            <a:xfrm>
              <a:off x="701590" y="2067884"/>
              <a:ext cx="72000" cy="70194"/>
            </a:xfrm>
            <a:prstGeom prst="rect">
              <a:avLst/>
            </a:prstGeom>
            <a:solidFill>
              <a:srgbClr val="D4136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0" i="0" u="none" strike="noStrike" kern="0" cap="none" spc="0" normalizeH="0" baseline="0" noProof="0">
                <a:ln>
                  <a:noFill/>
                </a:ln>
                <a:solidFill>
                  <a:prstClr val="white"/>
                </a:solidFill>
                <a:effectLst/>
                <a:uLnTx/>
                <a:uFillTx/>
                <a:latin typeface="Pretendard ExtraLight"/>
                <a:ea typeface="Pretendard Medium"/>
                <a:cs typeface="+mn-cs"/>
              </a:endParaRPr>
            </a:p>
          </p:txBody>
        </p:sp>
        <p:sp>
          <p:nvSpPr>
            <p:cNvPr id="14" name="직사각형 13">
              <a:extLst>
                <a:ext uri="{FF2B5EF4-FFF2-40B4-BE49-F238E27FC236}">
                  <a16:creationId xmlns:a16="http://schemas.microsoft.com/office/drawing/2014/main" id="{657C478D-EC0E-4EDC-9AFD-6C0D24621B42}"/>
                </a:ext>
              </a:extLst>
            </p:cNvPr>
            <p:cNvSpPr/>
            <p:nvPr/>
          </p:nvSpPr>
          <p:spPr>
            <a:xfrm>
              <a:off x="735105" y="2105048"/>
              <a:ext cx="72000" cy="70194"/>
            </a:xfrm>
            <a:prstGeom prst="rect">
              <a:avLst/>
            </a:prstGeom>
            <a:solidFill>
              <a:srgbClr val="006DB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0" i="0" u="none" strike="noStrike" kern="0" cap="none" spc="0" normalizeH="0" baseline="0" noProof="0">
                <a:ln>
                  <a:noFill/>
                </a:ln>
                <a:solidFill>
                  <a:prstClr val="white"/>
                </a:solidFill>
                <a:effectLst/>
                <a:uLnTx/>
                <a:uFillTx/>
                <a:latin typeface="Pretendard ExtraLight"/>
                <a:ea typeface="Pretendard Medium"/>
                <a:cs typeface="+mn-cs"/>
              </a:endParaRPr>
            </a:p>
          </p:txBody>
        </p:sp>
      </p:grpSp>
      <p:sp>
        <p:nvSpPr>
          <p:cNvPr id="15" name="TextBox 14">
            <a:extLst>
              <a:ext uri="{FF2B5EF4-FFF2-40B4-BE49-F238E27FC236}">
                <a16:creationId xmlns:a16="http://schemas.microsoft.com/office/drawing/2014/main" id="{330AF2C9-80EC-431D-B012-866DFC3DED3B}"/>
              </a:ext>
            </a:extLst>
          </p:cNvPr>
          <p:cNvSpPr txBox="1"/>
          <p:nvPr/>
        </p:nvSpPr>
        <p:spPr>
          <a:xfrm>
            <a:off x="838200" y="1088408"/>
            <a:ext cx="10802121" cy="338554"/>
          </a:xfrm>
          <a:prstGeom prst="rect">
            <a:avLst/>
          </a:prstGeom>
          <a:noFill/>
        </p:spPr>
        <p:txBody>
          <a:bodyPr wrap="square" lIns="0" tIns="0" rIns="0" bIns="0" rtlCol="0" anchor="ctr">
            <a:spAutoFit/>
          </a:bodyPr>
          <a:lstStyle/>
          <a:p>
            <a:pPr>
              <a:defRPr/>
            </a:pPr>
            <a:r>
              <a:rPr lang="en-US" altLang="ko-KR" sz="2200" b="1" kern="0" spc="-60" dirty="0">
                <a:solidFill>
                  <a:schemeClr val="tx1">
                    <a:lumMod val="95000"/>
                    <a:lumOff val="5000"/>
                  </a:schemeClr>
                </a:solidFill>
                <a:ea typeface="Pretendard SemiBold" panose="02000703000000020004" pitchFamily="2" charset="-127"/>
              </a:rPr>
              <a:t>4 Categories of SME supporting program are recognized</a:t>
            </a:r>
          </a:p>
        </p:txBody>
      </p:sp>
      <p:pic>
        <p:nvPicPr>
          <p:cNvPr id="3" name="그림 2">
            <a:extLst>
              <a:ext uri="{FF2B5EF4-FFF2-40B4-BE49-F238E27FC236}">
                <a16:creationId xmlns:a16="http://schemas.microsoft.com/office/drawing/2014/main" id="{1DBBE6F2-FD83-4766-A092-6C7B7CF3E064}"/>
              </a:ext>
            </a:extLst>
          </p:cNvPr>
          <p:cNvPicPr>
            <a:picLocks noChangeAspect="1"/>
          </p:cNvPicPr>
          <p:nvPr/>
        </p:nvPicPr>
        <p:blipFill>
          <a:blip r:embed="rId3"/>
          <a:stretch>
            <a:fillRect/>
          </a:stretch>
        </p:blipFill>
        <p:spPr>
          <a:xfrm>
            <a:off x="685469" y="1595018"/>
            <a:ext cx="11128949" cy="4558132"/>
          </a:xfrm>
          <a:prstGeom prst="rect">
            <a:avLst/>
          </a:prstGeom>
        </p:spPr>
      </p:pic>
    </p:spTree>
    <p:extLst>
      <p:ext uri="{BB962C8B-B14F-4D97-AF65-F5344CB8AC3E}">
        <p14:creationId xmlns:p14="http://schemas.microsoft.com/office/powerpoint/2010/main" val="4188082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제목 1">
            <a:extLst>
              <a:ext uri="{FF2B5EF4-FFF2-40B4-BE49-F238E27FC236}">
                <a16:creationId xmlns:a16="http://schemas.microsoft.com/office/drawing/2014/main" id="{2149D882-E9B7-4AC4-9AD4-74BA5408E48B}"/>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pPr algn="l"/>
            <a:endParaRPr lang="ko-KR" altLang="en-US" sz="4000" dirty="0"/>
          </a:p>
        </p:txBody>
      </p:sp>
      <p:sp>
        <p:nvSpPr>
          <p:cNvPr id="9" name="제목 8">
            <a:extLst>
              <a:ext uri="{FF2B5EF4-FFF2-40B4-BE49-F238E27FC236}">
                <a16:creationId xmlns:a16="http://schemas.microsoft.com/office/drawing/2014/main" id="{DC17A167-13CB-4EE0-9E2C-34B055FD3892}"/>
              </a:ext>
            </a:extLst>
          </p:cNvPr>
          <p:cNvSpPr>
            <a:spLocks noGrp="1"/>
          </p:cNvSpPr>
          <p:nvPr>
            <p:ph type="title" idx="4294967295"/>
          </p:nvPr>
        </p:nvSpPr>
        <p:spPr>
          <a:xfrm>
            <a:off x="-1" y="180459"/>
            <a:ext cx="12332473" cy="480131"/>
          </a:xfrm>
          <a:noFill/>
        </p:spPr>
        <p:txBody>
          <a:bodyPr wrap="square">
            <a:spAutoFit/>
          </a:bodyPr>
          <a:lstStyle/>
          <a:p>
            <a:r>
              <a:rPr lang="en-US" altLang="ko-KR" sz="2800" dirty="0"/>
              <a:t>Field Interview Insights and Strategic Directions for SME Cybersecurity</a:t>
            </a:r>
            <a:endParaRPr lang="ko-KR" altLang="en-US" sz="2800" dirty="0">
              <a:solidFill>
                <a:srgbClr val="152B5E"/>
              </a:solidFill>
              <a:latin typeface="+mn-lt"/>
              <a:ea typeface="Pretendard SemiBold" panose="02000703000000020004" pitchFamily="2" charset="-127"/>
              <a:cs typeface="+mn-cs"/>
            </a:endParaRPr>
          </a:p>
        </p:txBody>
      </p:sp>
      <p:sp>
        <p:nvSpPr>
          <p:cNvPr id="2" name="직사각형 1">
            <a:extLst>
              <a:ext uri="{FF2B5EF4-FFF2-40B4-BE49-F238E27FC236}">
                <a16:creationId xmlns:a16="http://schemas.microsoft.com/office/drawing/2014/main" id="{EC2E14AD-60DE-4F9F-9922-9D6B9A0E17CC}"/>
              </a:ext>
            </a:extLst>
          </p:cNvPr>
          <p:cNvSpPr/>
          <p:nvPr/>
        </p:nvSpPr>
        <p:spPr>
          <a:xfrm>
            <a:off x="545805" y="1557761"/>
            <a:ext cx="11355571" cy="1361911"/>
          </a:xfrm>
          <a:prstGeom prst="rect">
            <a:avLst/>
          </a:prstGeom>
          <a:noFill/>
        </p:spPr>
        <p:txBody>
          <a:bodyPr wrap="square">
            <a:spAutoFit/>
          </a:bodyPr>
          <a:lstStyle/>
          <a:p>
            <a:pPr marL="180975" indent="-180975">
              <a:spcAft>
                <a:spcPts val="300"/>
              </a:spcAft>
              <a:buClr>
                <a:srgbClr val="D41367"/>
              </a:buClr>
              <a:buFont typeface="Arial" panose="020B0604020202020204" pitchFamily="34" charset="0"/>
              <a:buChar char="•"/>
            </a:pPr>
            <a:r>
              <a:rPr lang="en-US" altLang="ko-KR" sz="2000" b="1" dirty="0">
                <a:ln>
                  <a:solidFill>
                    <a:schemeClr val="accent1">
                      <a:shade val="50000"/>
                      <a:alpha val="0"/>
                    </a:schemeClr>
                  </a:solidFill>
                </a:ln>
                <a:ea typeface="Pretendard" panose="02000503000000020004"/>
              </a:rPr>
              <a:t>Turnkey Solution Preference: </a:t>
            </a:r>
            <a:r>
              <a:rPr lang="en-US" altLang="ko-KR" sz="2000" dirty="0">
                <a:ln>
                  <a:solidFill>
                    <a:schemeClr val="accent1">
                      <a:shade val="50000"/>
                      <a:alpha val="0"/>
                    </a:schemeClr>
                  </a:solidFill>
                </a:ln>
                <a:ea typeface="Pretendard" panose="02000503000000020004"/>
              </a:rPr>
              <a:t>SMEs expressed strong demand for pre-configured, ready-to-use cybersecurity tools requiring minimal technical interpretation</a:t>
            </a:r>
          </a:p>
          <a:p>
            <a:pPr marL="180975" indent="-180975">
              <a:spcAft>
                <a:spcPts val="300"/>
              </a:spcAft>
              <a:buClr>
                <a:srgbClr val="D41367"/>
              </a:buClr>
              <a:buFont typeface="Arial" panose="020B0604020202020204" pitchFamily="34" charset="0"/>
              <a:buChar char="•"/>
            </a:pPr>
            <a:r>
              <a:rPr lang="en-US" altLang="ko-KR" sz="2000" b="1" dirty="0">
                <a:ln>
                  <a:solidFill>
                    <a:schemeClr val="accent1">
                      <a:shade val="50000"/>
                      <a:alpha val="0"/>
                    </a:schemeClr>
                  </a:solidFill>
                </a:ln>
                <a:ea typeface="Pretendard" panose="02000503000000020004"/>
              </a:rPr>
              <a:t>Awareness Gap Reality: </a:t>
            </a:r>
            <a:r>
              <a:rPr lang="en-US" altLang="ko-KR" sz="2000" dirty="0">
                <a:ln>
                  <a:solidFill>
                    <a:schemeClr val="accent1">
                      <a:shade val="50000"/>
                      <a:alpha val="0"/>
                    </a:schemeClr>
                  </a:solidFill>
                </a:ln>
                <a:ea typeface="Pretendard" panose="02000503000000020004"/>
              </a:rPr>
              <a:t>Significant cybersecurity knowledge deficits observed, particularly in traditional industries within the special economic zone</a:t>
            </a:r>
          </a:p>
        </p:txBody>
      </p:sp>
      <p:grpSp>
        <p:nvGrpSpPr>
          <p:cNvPr id="11" name="그룹 10">
            <a:extLst>
              <a:ext uri="{FF2B5EF4-FFF2-40B4-BE49-F238E27FC236}">
                <a16:creationId xmlns:a16="http://schemas.microsoft.com/office/drawing/2014/main" id="{C8B08514-612A-4BCA-857F-9CD6B7513753}"/>
              </a:ext>
            </a:extLst>
          </p:cNvPr>
          <p:cNvGrpSpPr/>
          <p:nvPr/>
        </p:nvGrpSpPr>
        <p:grpSpPr>
          <a:xfrm>
            <a:off x="489402" y="1192972"/>
            <a:ext cx="196067" cy="197951"/>
            <a:chOff x="701590" y="2067884"/>
            <a:chExt cx="105515" cy="107358"/>
          </a:xfrm>
        </p:grpSpPr>
        <p:sp>
          <p:nvSpPr>
            <p:cNvPr id="12" name="직사각형 11">
              <a:extLst>
                <a:ext uri="{FF2B5EF4-FFF2-40B4-BE49-F238E27FC236}">
                  <a16:creationId xmlns:a16="http://schemas.microsoft.com/office/drawing/2014/main" id="{EED600D3-ABA3-4DEF-A82A-844E44687654}"/>
                </a:ext>
              </a:extLst>
            </p:cNvPr>
            <p:cNvSpPr/>
            <p:nvPr/>
          </p:nvSpPr>
          <p:spPr>
            <a:xfrm>
              <a:off x="701590" y="2067884"/>
              <a:ext cx="72000" cy="70194"/>
            </a:xfrm>
            <a:prstGeom prst="rect">
              <a:avLst/>
            </a:prstGeom>
            <a:solidFill>
              <a:srgbClr val="D4136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0" i="0" u="none" strike="noStrike" kern="0" cap="none" spc="0" normalizeH="0" baseline="0" noProof="0">
                <a:ln>
                  <a:noFill/>
                </a:ln>
                <a:solidFill>
                  <a:prstClr val="white"/>
                </a:solidFill>
                <a:effectLst/>
                <a:uLnTx/>
                <a:uFillTx/>
                <a:latin typeface="Pretendard ExtraLight"/>
                <a:ea typeface="Pretendard Medium"/>
                <a:cs typeface="+mn-cs"/>
              </a:endParaRPr>
            </a:p>
          </p:txBody>
        </p:sp>
        <p:sp>
          <p:nvSpPr>
            <p:cNvPr id="14" name="직사각형 13">
              <a:extLst>
                <a:ext uri="{FF2B5EF4-FFF2-40B4-BE49-F238E27FC236}">
                  <a16:creationId xmlns:a16="http://schemas.microsoft.com/office/drawing/2014/main" id="{657C478D-EC0E-4EDC-9AFD-6C0D24621B42}"/>
                </a:ext>
              </a:extLst>
            </p:cNvPr>
            <p:cNvSpPr/>
            <p:nvPr/>
          </p:nvSpPr>
          <p:spPr>
            <a:xfrm>
              <a:off x="735105" y="2105048"/>
              <a:ext cx="72000" cy="70194"/>
            </a:xfrm>
            <a:prstGeom prst="rect">
              <a:avLst/>
            </a:prstGeom>
            <a:solidFill>
              <a:srgbClr val="006DB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0" i="0" u="none" strike="noStrike" kern="0" cap="none" spc="0" normalizeH="0" baseline="0" noProof="0">
                <a:ln>
                  <a:noFill/>
                </a:ln>
                <a:solidFill>
                  <a:prstClr val="white"/>
                </a:solidFill>
                <a:effectLst/>
                <a:uLnTx/>
                <a:uFillTx/>
                <a:latin typeface="Pretendard ExtraLight"/>
                <a:ea typeface="Pretendard Medium"/>
                <a:cs typeface="+mn-cs"/>
              </a:endParaRPr>
            </a:p>
          </p:txBody>
        </p:sp>
      </p:grpSp>
      <p:sp>
        <p:nvSpPr>
          <p:cNvPr id="15" name="TextBox 14">
            <a:extLst>
              <a:ext uri="{FF2B5EF4-FFF2-40B4-BE49-F238E27FC236}">
                <a16:creationId xmlns:a16="http://schemas.microsoft.com/office/drawing/2014/main" id="{330AF2C9-80EC-431D-B012-866DFC3DED3B}"/>
              </a:ext>
            </a:extLst>
          </p:cNvPr>
          <p:cNvSpPr txBox="1"/>
          <p:nvPr/>
        </p:nvSpPr>
        <p:spPr>
          <a:xfrm>
            <a:off x="747746" y="1105010"/>
            <a:ext cx="12133690" cy="369332"/>
          </a:xfrm>
          <a:prstGeom prst="rect">
            <a:avLst/>
          </a:prstGeom>
          <a:noFill/>
        </p:spPr>
        <p:txBody>
          <a:bodyPr wrap="square" lIns="0" tIns="0" rIns="0" bIns="0" rtlCol="0" anchor="ctr">
            <a:spAutoFit/>
          </a:bodyPr>
          <a:lstStyle/>
          <a:p>
            <a:pPr>
              <a:defRPr/>
            </a:pPr>
            <a:r>
              <a:rPr lang="en-US" altLang="ko-KR" sz="2400" b="1" dirty="0"/>
              <a:t>Direct Field Interview Findings</a:t>
            </a:r>
            <a:r>
              <a:rPr lang="en-US" altLang="ko-KR" sz="2400" dirty="0"/>
              <a:t> </a:t>
            </a:r>
            <a:r>
              <a:rPr lang="en-US" altLang="ko-KR" sz="2000" dirty="0"/>
              <a:t>(Manufacturing facility &amp; Special Economic Zone):</a:t>
            </a:r>
            <a:endParaRPr lang="en-US" altLang="ko-KR" sz="2400" b="1" kern="0" spc="-60" dirty="0">
              <a:solidFill>
                <a:schemeClr val="tx1">
                  <a:lumMod val="95000"/>
                  <a:lumOff val="5000"/>
                </a:schemeClr>
              </a:solidFill>
              <a:ea typeface="Pretendard SemiBold" panose="02000703000000020004" pitchFamily="2" charset="-127"/>
            </a:endParaRPr>
          </a:p>
        </p:txBody>
      </p:sp>
      <p:sp>
        <p:nvSpPr>
          <p:cNvPr id="17" name="직사각형 16">
            <a:extLst>
              <a:ext uri="{FF2B5EF4-FFF2-40B4-BE49-F238E27FC236}">
                <a16:creationId xmlns:a16="http://schemas.microsoft.com/office/drawing/2014/main" id="{1AE25DA2-7E7A-43B9-8DF8-DE8EC495398C}"/>
              </a:ext>
            </a:extLst>
          </p:cNvPr>
          <p:cNvSpPr/>
          <p:nvPr/>
        </p:nvSpPr>
        <p:spPr>
          <a:xfrm>
            <a:off x="489402" y="3461627"/>
            <a:ext cx="11355571" cy="746358"/>
          </a:xfrm>
          <a:prstGeom prst="rect">
            <a:avLst/>
          </a:prstGeom>
          <a:noFill/>
        </p:spPr>
        <p:txBody>
          <a:bodyPr wrap="square">
            <a:spAutoFit/>
          </a:bodyPr>
          <a:lstStyle/>
          <a:p>
            <a:pPr marL="180975" indent="-180975">
              <a:spcAft>
                <a:spcPts val="300"/>
              </a:spcAft>
              <a:buClr>
                <a:srgbClr val="D41367"/>
              </a:buClr>
              <a:buFont typeface="Arial" panose="020B0604020202020204" pitchFamily="34" charset="0"/>
              <a:buChar char="•"/>
            </a:pPr>
            <a:r>
              <a:rPr lang="en-US" altLang="ko-KR" sz="2000" dirty="0">
                <a:ln>
                  <a:solidFill>
                    <a:schemeClr val="accent1">
                      <a:shade val="50000"/>
                      <a:alpha val="0"/>
                    </a:schemeClr>
                  </a:solidFill>
                </a:ln>
                <a:ea typeface="Pretendard" panose="02000503000000020004"/>
              </a:rPr>
              <a:t>Digital sectors generally demonstrate better preparedness</a:t>
            </a:r>
          </a:p>
          <a:p>
            <a:pPr marL="180975" indent="-180975">
              <a:spcAft>
                <a:spcPts val="300"/>
              </a:spcAft>
              <a:buClr>
                <a:srgbClr val="D41367"/>
              </a:buClr>
              <a:buFont typeface="Arial" panose="020B0604020202020204" pitchFamily="34" charset="0"/>
              <a:buChar char="•"/>
            </a:pPr>
            <a:r>
              <a:rPr lang="en-US" altLang="ko-KR" sz="2000" dirty="0">
                <a:ln>
                  <a:solidFill>
                    <a:schemeClr val="accent1">
                      <a:shade val="50000"/>
                      <a:alpha val="0"/>
                    </a:schemeClr>
                  </a:solidFill>
                </a:ln>
                <a:ea typeface="Pretendard" panose="02000503000000020004"/>
              </a:rPr>
              <a:t>Traditional sectors show concerning awareness gaps even at management level</a:t>
            </a:r>
          </a:p>
        </p:txBody>
      </p:sp>
      <p:grpSp>
        <p:nvGrpSpPr>
          <p:cNvPr id="18" name="그룹 17">
            <a:extLst>
              <a:ext uri="{FF2B5EF4-FFF2-40B4-BE49-F238E27FC236}">
                <a16:creationId xmlns:a16="http://schemas.microsoft.com/office/drawing/2014/main" id="{C1DAA195-A088-4E40-B0E5-B8E3821A5B0C}"/>
              </a:ext>
            </a:extLst>
          </p:cNvPr>
          <p:cNvGrpSpPr/>
          <p:nvPr/>
        </p:nvGrpSpPr>
        <p:grpSpPr>
          <a:xfrm>
            <a:off x="432999" y="3174472"/>
            <a:ext cx="196067" cy="197951"/>
            <a:chOff x="701590" y="2067884"/>
            <a:chExt cx="105515" cy="107358"/>
          </a:xfrm>
        </p:grpSpPr>
        <p:sp>
          <p:nvSpPr>
            <p:cNvPr id="19" name="직사각형 18">
              <a:extLst>
                <a:ext uri="{FF2B5EF4-FFF2-40B4-BE49-F238E27FC236}">
                  <a16:creationId xmlns:a16="http://schemas.microsoft.com/office/drawing/2014/main" id="{F485FB25-6A16-4239-BA60-253D30389353}"/>
                </a:ext>
              </a:extLst>
            </p:cNvPr>
            <p:cNvSpPr/>
            <p:nvPr/>
          </p:nvSpPr>
          <p:spPr>
            <a:xfrm>
              <a:off x="701590" y="2067884"/>
              <a:ext cx="72000" cy="70194"/>
            </a:xfrm>
            <a:prstGeom prst="rect">
              <a:avLst/>
            </a:prstGeom>
            <a:solidFill>
              <a:srgbClr val="D4136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0" i="0" u="none" strike="noStrike" kern="0" cap="none" spc="0" normalizeH="0" baseline="0" noProof="0">
                <a:ln>
                  <a:noFill/>
                </a:ln>
                <a:solidFill>
                  <a:prstClr val="white"/>
                </a:solidFill>
                <a:effectLst/>
                <a:uLnTx/>
                <a:uFillTx/>
                <a:latin typeface="Pretendard ExtraLight"/>
                <a:ea typeface="Pretendard Medium"/>
                <a:cs typeface="+mn-cs"/>
              </a:endParaRPr>
            </a:p>
          </p:txBody>
        </p:sp>
        <p:sp>
          <p:nvSpPr>
            <p:cNvPr id="20" name="직사각형 19">
              <a:extLst>
                <a:ext uri="{FF2B5EF4-FFF2-40B4-BE49-F238E27FC236}">
                  <a16:creationId xmlns:a16="http://schemas.microsoft.com/office/drawing/2014/main" id="{1FB90F2D-182D-4BC0-AC0A-563A9D224948}"/>
                </a:ext>
              </a:extLst>
            </p:cNvPr>
            <p:cNvSpPr/>
            <p:nvPr/>
          </p:nvSpPr>
          <p:spPr>
            <a:xfrm>
              <a:off x="735105" y="2105048"/>
              <a:ext cx="72000" cy="70194"/>
            </a:xfrm>
            <a:prstGeom prst="rect">
              <a:avLst/>
            </a:prstGeom>
            <a:solidFill>
              <a:srgbClr val="006DB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0" i="0" u="none" strike="noStrike" kern="0" cap="none" spc="0" normalizeH="0" baseline="0" noProof="0">
                <a:ln>
                  <a:noFill/>
                </a:ln>
                <a:solidFill>
                  <a:prstClr val="white"/>
                </a:solidFill>
                <a:effectLst/>
                <a:uLnTx/>
                <a:uFillTx/>
                <a:latin typeface="Pretendard ExtraLight"/>
                <a:ea typeface="Pretendard Medium"/>
                <a:cs typeface="+mn-cs"/>
              </a:endParaRPr>
            </a:p>
          </p:txBody>
        </p:sp>
      </p:grpSp>
      <p:sp>
        <p:nvSpPr>
          <p:cNvPr id="21" name="TextBox 20">
            <a:extLst>
              <a:ext uri="{FF2B5EF4-FFF2-40B4-BE49-F238E27FC236}">
                <a16:creationId xmlns:a16="http://schemas.microsoft.com/office/drawing/2014/main" id="{FA57BDA4-7893-4F70-B6CB-73FD67F7529C}"/>
              </a:ext>
            </a:extLst>
          </p:cNvPr>
          <p:cNvSpPr txBox="1"/>
          <p:nvPr/>
        </p:nvSpPr>
        <p:spPr>
          <a:xfrm>
            <a:off x="691343" y="3086510"/>
            <a:ext cx="12133690" cy="369332"/>
          </a:xfrm>
          <a:prstGeom prst="rect">
            <a:avLst/>
          </a:prstGeom>
          <a:noFill/>
        </p:spPr>
        <p:txBody>
          <a:bodyPr wrap="square" lIns="0" tIns="0" rIns="0" bIns="0" rtlCol="0" anchor="ctr">
            <a:spAutoFit/>
          </a:bodyPr>
          <a:lstStyle/>
          <a:p>
            <a:r>
              <a:rPr lang="en-US" altLang="ko-KR" sz="2400" b="1" dirty="0"/>
              <a:t>Industry Pattern Analysis</a:t>
            </a:r>
            <a:r>
              <a:rPr lang="en-US" altLang="ko-KR" sz="2400" dirty="0"/>
              <a:t> </a:t>
            </a:r>
            <a:r>
              <a:rPr lang="en-US" altLang="ko-KR" sz="2000" dirty="0"/>
              <a:t>(Based on interviews and comparative understanding): </a:t>
            </a:r>
            <a:endParaRPr lang="en-US" altLang="ko-KR" sz="2400" dirty="0"/>
          </a:p>
        </p:txBody>
      </p:sp>
      <p:pic>
        <p:nvPicPr>
          <p:cNvPr id="3" name="그림 2">
            <a:extLst>
              <a:ext uri="{FF2B5EF4-FFF2-40B4-BE49-F238E27FC236}">
                <a16:creationId xmlns:a16="http://schemas.microsoft.com/office/drawing/2014/main" id="{FC187BEE-4B90-4D6D-8B37-6498DD0F66D6}"/>
              </a:ext>
            </a:extLst>
          </p:cNvPr>
          <p:cNvPicPr>
            <a:picLocks noChangeAspect="1"/>
          </p:cNvPicPr>
          <p:nvPr/>
        </p:nvPicPr>
        <p:blipFill>
          <a:blip r:embed="rId3"/>
          <a:stretch>
            <a:fillRect/>
          </a:stretch>
        </p:blipFill>
        <p:spPr>
          <a:xfrm>
            <a:off x="786262" y="4285619"/>
            <a:ext cx="2430679" cy="2112194"/>
          </a:xfrm>
          <a:prstGeom prst="rect">
            <a:avLst/>
          </a:prstGeom>
        </p:spPr>
      </p:pic>
      <p:pic>
        <p:nvPicPr>
          <p:cNvPr id="4" name="그림 3">
            <a:extLst>
              <a:ext uri="{FF2B5EF4-FFF2-40B4-BE49-F238E27FC236}">
                <a16:creationId xmlns:a16="http://schemas.microsoft.com/office/drawing/2014/main" id="{08FF80D0-A680-4660-AFFD-2750D15B6F56}"/>
              </a:ext>
            </a:extLst>
          </p:cNvPr>
          <p:cNvPicPr>
            <a:picLocks noChangeAspect="1"/>
          </p:cNvPicPr>
          <p:nvPr/>
        </p:nvPicPr>
        <p:blipFill>
          <a:blip r:embed="rId4"/>
          <a:stretch>
            <a:fillRect/>
          </a:stretch>
        </p:blipFill>
        <p:spPr>
          <a:xfrm>
            <a:off x="3318867" y="4285619"/>
            <a:ext cx="3741151" cy="2115181"/>
          </a:xfrm>
          <a:prstGeom prst="rect">
            <a:avLst/>
          </a:prstGeom>
        </p:spPr>
      </p:pic>
      <p:pic>
        <p:nvPicPr>
          <p:cNvPr id="5" name="그림 4">
            <a:extLst>
              <a:ext uri="{FF2B5EF4-FFF2-40B4-BE49-F238E27FC236}">
                <a16:creationId xmlns:a16="http://schemas.microsoft.com/office/drawing/2014/main" id="{4857FA3D-BEDB-4172-9E8C-6EFBB6B2293D}"/>
              </a:ext>
            </a:extLst>
          </p:cNvPr>
          <p:cNvPicPr>
            <a:picLocks noChangeAspect="1"/>
          </p:cNvPicPr>
          <p:nvPr/>
        </p:nvPicPr>
        <p:blipFill>
          <a:blip r:embed="rId5"/>
          <a:stretch>
            <a:fillRect/>
          </a:stretch>
        </p:blipFill>
        <p:spPr>
          <a:xfrm>
            <a:off x="7161944" y="4285619"/>
            <a:ext cx="4739432" cy="2115181"/>
          </a:xfrm>
          <a:prstGeom prst="rect">
            <a:avLst/>
          </a:prstGeom>
        </p:spPr>
      </p:pic>
    </p:spTree>
    <p:extLst>
      <p:ext uri="{BB962C8B-B14F-4D97-AF65-F5344CB8AC3E}">
        <p14:creationId xmlns:p14="http://schemas.microsoft.com/office/powerpoint/2010/main" val="2532682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8">
            <a:extLst>
              <a:ext uri="{FF2B5EF4-FFF2-40B4-BE49-F238E27FC236}">
                <a16:creationId xmlns:a16="http://schemas.microsoft.com/office/drawing/2014/main" id="{8E25E1E7-6B65-4992-B3DF-22EAC36EC300}"/>
              </a:ext>
            </a:extLst>
          </p:cNvPr>
          <p:cNvSpPr txBox="1">
            <a:spLocks/>
          </p:cNvSpPr>
          <p:nvPr/>
        </p:nvSpPr>
        <p:spPr>
          <a:xfrm>
            <a:off x="-1" y="180459"/>
            <a:ext cx="12332473" cy="480131"/>
          </a:xfrm>
          <a:prstGeom prst="rect">
            <a:avLst/>
          </a:prstGeom>
          <a:noFill/>
        </p:spPr>
        <p:txBody>
          <a:bodyPr vert="horz" wrap="square" lIns="91440" tIns="45720" rIns="91440" bIns="45720" rtlCol="0" anchor="ctr">
            <a:sp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z="2800" b="1" dirty="0"/>
              <a:t>Korea's SME Cybersecurity Support Programs</a:t>
            </a:r>
          </a:p>
        </p:txBody>
      </p:sp>
      <p:grpSp>
        <p:nvGrpSpPr>
          <p:cNvPr id="15" name="그룹 14">
            <a:extLst>
              <a:ext uri="{FF2B5EF4-FFF2-40B4-BE49-F238E27FC236}">
                <a16:creationId xmlns:a16="http://schemas.microsoft.com/office/drawing/2014/main" id="{4E364CB4-C0C4-468C-A3C8-6D0FCB5C2A8D}"/>
              </a:ext>
            </a:extLst>
          </p:cNvPr>
          <p:cNvGrpSpPr/>
          <p:nvPr/>
        </p:nvGrpSpPr>
        <p:grpSpPr>
          <a:xfrm>
            <a:off x="551679" y="1188916"/>
            <a:ext cx="196067" cy="197951"/>
            <a:chOff x="701590" y="2067884"/>
            <a:chExt cx="105515" cy="107358"/>
          </a:xfrm>
        </p:grpSpPr>
        <p:sp>
          <p:nvSpPr>
            <p:cNvPr id="16" name="직사각형 15">
              <a:extLst>
                <a:ext uri="{FF2B5EF4-FFF2-40B4-BE49-F238E27FC236}">
                  <a16:creationId xmlns:a16="http://schemas.microsoft.com/office/drawing/2014/main" id="{90A715BA-0788-4BC4-840C-3EA41714999A}"/>
                </a:ext>
              </a:extLst>
            </p:cNvPr>
            <p:cNvSpPr/>
            <p:nvPr/>
          </p:nvSpPr>
          <p:spPr>
            <a:xfrm>
              <a:off x="701590" y="2067884"/>
              <a:ext cx="72000" cy="70194"/>
            </a:xfrm>
            <a:prstGeom prst="rect">
              <a:avLst/>
            </a:prstGeom>
            <a:solidFill>
              <a:srgbClr val="D4136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0" i="0" u="none" strike="noStrike" kern="0" cap="none" spc="0" normalizeH="0" baseline="0" noProof="0">
                <a:ln>
                  <a:noFill/>
                </a:ln>
                <a:solidFill>
                  <a:prstClr val="white"/>
                </a:solidFill>
                <a:effectLst/>
                <a:uLnTx/>
                <a:uFillTx/>
                <a:latin typeface="Pretendard ExtraLight"/>
                <a:ea typeface="Pretendard Medium"/>
                <a:cs typeface="+mn-cs"/>
              </a:endParaRPr>
            </a:p>
          </p:txBody>
        </p:sp>
        <p:sp>
          <p:nvSpPr>
            <p:cNvPr id="17" name="직사각형 16">
              <a:extLst>
                <a:ext uri="{FF2B5EF4-FFF2-40B4-BE49-F238E27FC236}">
                  <a16:creationId xmlns:a16="http://schemas.microsoft.com/office/drawing/2014/main" id="{A50325DC-990D-4758-B3B9-E2DE57C74ACE}"/>
                </a:ext>
              </a:extLst>
            </p:cNvPr>
            <p:cNvSpPr/>
            <p:nvPr/>
          </p:nvSpPr>
          <p:spPr>
            <a:xfrm>
              <a:off x="735105" y="2105048"/>
              <a:ext cx="72000" cy="70194"/>
            </a:xfrm>
            <a:prstGeom prst="rect">
              <a:avLst/>
            </a:prstGeom>
            <a:solidFill>
              <a:srgbClr val="006DB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0" i="0" u="none" strike="noStrike" kern="0" cap="none" spc="0" normalizeH="0" baseline="0" noProof="0">
                <a:ln>
                  <a:noFill/>
                </a:ln>
                <a:solidFill>
                  <a:prstClr val="white"/>
                </a:solidFill>
                <a:effectLst/>
                <a:uLnTx/>
                <a:uFillTx/>
                <a:latin typeface="Pretendard ExtraLight"/>
                <a:ea typeface="Pretendard Medium"/>
                <a:cs typeface="+mn-cs"/>
              </a:endParaRPr>
            </a:p>
          </p:txBody>
        </p:sp>
      </p:grpSp>
      <p:sp>
        <p:nvSpPr>
          <p:cNvPr id="18" name="TextBox 17">
            <a:extLst>
              <a:ext uri="{FF2B5EF4-FFF2-40B4-BE49-F238E27FC236}">
                <a16:creationId xmlns:a16="http://schemas.microsoft.com/office/drawing/2014/main" id="{EE5DE3DA-2270-4CC6-91B4-EB2D29E52273}"/>
              </a:ext>
            </a:extLst>
          </p:cNvPr>
          <p:cNvSpPr txBox="1"/>
          <p:nvPr/>
        </p:nvSpPr>
        <p:spPr>
          <a:xfrm>
            <a:off x="820041" y="1104376"/>
            <a:ext cx="11070443" cy="738664"/>
          </a:xfrm>
          <a:prstGeom prst="rect">
            <a:avLst/>
          </a:prstGeom>
          <a:noFill/>
        </p:spPr>
        <p:txBody>
          <a:bodyPr wrap="square" lIns="0" tIns="0" rIns="0" bIns="0" rtlCol="0" anchor="ctr">
            <a:spAutoFit/>
          </a:bodyPr>
          <a:lstStyle/>
          <a:p>
            <a:pPr lvl="0" eaLnBrk="0" fontAlgn="base" latinLnBrk="0" hangingPunct="0">
              <a:spcBef>
                <a:spcPct val="0"/>
              </a:spcBef>
              <a:spcAft>
                <a:spcPct val="0"/>
              </a:spcAft>
            </a:pPr>
            <a:r>
              <a:rPr lang="en-US" altLang="ko-KR" sz="2400" b="1" dirty="0"/>
              <a:t>Regional Support Infrastructure: </a:t>
            </a:r>
            <a:r>
              <a:rPr lang="en-US" altLang="ko-KR" sz="2400" dirty="0"/>
              <a:t>10 Regional Information Protection Centers with industry-specific expertise</a:t>
            </a:r>
            <a:endParaRPr lang="ko-KR" altLang="ko-KR" sz="2400" dirty="0">
              <a:latin typeface="Arial" panose="020B0604020202020204" pitchFamily="34" charset="0"/>
            </a:endParaRPr>
          </a:p>
        </p:txBody>
      </p:sp>
      <p:grpSp>
        <p:nvGrpSpPr>
          <p:cNvPr id="28" name="그룹 27">
            <a:extLst>
              <a:ext uri="{FF2B5EF4-FFF2-40B4-BE49-F238E27FC236}">
                <a16:creationId xmlns:a16="http://schemas.microsoft.com/office/drawing/2014/main" id="{2BC0C964-E9F7-41CD-8FCB-5A2C05D077D8}"/>
              </a:ext>
            </a:extLst>
          </p:cNvPr>
          <p:cNvGrpSpPr/>
          <p:nvPr/>
        </p:nvGrpSpPr>
        <p:grpSpPr>
          <a:xfrm>
            <a:off x="515922" y="2014179"/>
            <a:ext cx="196067" cy="197951"/>
            <a:chOff x="701590" y="2067884"/>
            <a:chExt cx="105515" cy="107358"/>
          </a:xfrm>
        </p:grpSpPr>
        <p:sp>
          <p:nvSpPr>
            <p:cNvPr id="29" name="직사각형 28">
              <a:extLst>
                <a:ext uri="{FF2B5EF4-FFF2-40B4-BE49-F238E27FC236}">
                  <a16:creationId xmlns:a16="http://schemas.microsoft.com/office/drawing/2014/main" id="{E1D8884F-C28F-4F47-9825-8444752575B2}"/>
                </a:ext>
              </a:extLst>
            </p:cNvPr>
            <p:cNvSpPr/>
            <p:nvPr/>
          </p:nvSpPr>
          <p:spPr>
            <a:xfrm>
              <a:off x="701590" y="2067884"/>
              <a:ext cx="72000" cy="70194"/>
            </a:xfrm>
            <a:prstGeom prst="rect">
              <a:avLst/>
            </a:prstGeom>
            <a:solidFill>
              <a:srgbClr val="D4136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0" i="0" u="none" strike="noStrike" kern="0" cap="none" spc="0" normalizeH="0" baseline="0" noProof="0">
                <a:ln>
                  <a:noFill/>
                </a:ln>
                <a:solidFill>
                  <a:prstClr val="white"/>
                </a:solidFill>
                <a:effectLst/>
                <a:uLnTx/>
                <a:uFillTx/>
                <a:latin typeface="Pretendard ExtraLight"/>
                <a:ea typeface="Pretendard Medium"/>
                <a:cs typeface="+mn-cs"/>
              </a:endParaRPr>
            </a:p>
          </p:txBody>
        </p:sp>
        <p:sp>
          <p:nvSpPr>
            <p:cNvPr id="30" name="직사각형 29">
              <a:extLst>
                <a:ext uri="{FF2B5EF4-FFF2-40B4-BE49-F238E27FC236}">
                  <a16:creationId xmlns:a16="http://schemas.microsoft.com/office/drawing/2014/main" id="{367D7468-D523-4DA4-B4BE-858846E7FE66}"/>
                </a:ext>
              </a:extLst>
            </p:cNvPr>
            <p:cNvSpPr/>
            <p:nvPr/>
          </p:nvSpPr>
          <p:spPr>
            <a:xfrm>
              <a:off x="735105" y="2105048"/>
              <a:ext cx="72000" cy="70194"/>
            </a:xfrm>
            <a:prstGeom prst="rect">
              <a:avLst/>
            </a:prstGeom>
            <a:solidFill>
              <a:srgbClr val="006DB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0" i="0" u="none" strike="noStrike" kern="0" cap="none" spc="0" normalizeH="0" baseline="0" noProof="0">
                <a:ln>
                  <a:noFill/>
                </a:ln>
                <a:solidFill>
                  <a:prstClr val="white"/>
                </a:solidFill>
                <a:effectLst/>
                <a:uLnTx/>
                <a:uFillTx/>
                <a:latin typeface="Pretendard ExtraLight"/>
                <a:ea typeface="Pretendard Medium"/>
                <a:cs typeface="+mn-cs"/>
              </a:endParaRPr>
            </a:p>
          </p:txBody>
        </p:sp>
      </p:grpSp>
      <p:sp>
        <p:nvSpPr>
          <p:cNvPr id="31" name="TextBox 30">
            <a:extLst>
              <a:ext uri="{FF2B5EF4-FFF2-40B4-BE49-F238E27FC236}">
                <a16:creationId xmlns:a16="http://schemas.microsoft.com/office/drawing/2014/main" id="{788B50D6-CF98-4F60-B2C9-90B3C2D60CD3}"/>
              </a:ext>
            </a:extLst>
          </p:cNvPr>
          <p:cNvSpPr txBox="1"/>
          <p:nvPr/>
        </p:nvSpPr>
        <p:spPr>
          <a:xfrm>
            <a:off x="774266" y="1921192"/>
            <a:ext cx="11070443" cy="369332"/>
          </a:xfrm>
          <a:prstGeom prst="rect">
            <a:avLst/>
          </a:prstGeom>
          <a:noFill/>
        </p:spPr>
        <p:txBody>
          <a:bodyPr wrap="square" lIns="0" tIns="0" rIns="0" bIns="0" rtlCol="0" anchor="ctr">
            <a:spAutoFit/>
          </a:bodyPr>
          <a:lstStyle/>
          <a:p>
            <a:pPr lvl="0" eaLnBrk="0" fontAlgn="base" latinLnBrk="0" hangingPunct="0">
              <a:spcBef>
                <a:spcPct val="0"/>
              </a:spcBef>
              <a:spcAft>
                <a:spcPct val="0"/>
              </a:spcAft>
            </a:pPr>
            <a:r>
              <a:rPr lang="en-US" altLang="ko-KR" sz="2400" b="1" dirty="0"/>
              <a:t>Simplified Certification Framework</a:t>
            </a:r>
            <a:endParaRPr lang="ko-KR" altLang="ko-KR" sz="2400" dirty="0">
              <a:latin typeface="Arial" panose="020B0604020202020204" pitchFamily="34" charset="0"/>
            </a:endParaRPr>
          </a:p>
        </p:txBody>
      </p:sp>
      <p:grpSp>
        <p:nvGrpSpPr>
          <p:cNvPr id="32" name="그룹 31">
            <a:extLst>
              <a:ext uri="{FF2B5EF4-FFF2-40B4-BE49-F238E27FC236}">
                <a16:creationId xmlns:a16="http://schemas.microsoft.com/office/drawing/2014/main" id="{959A14F1-13FA-4A81-9904-A39968BF2773}"/>
              </a:ext>
            </a:extLst>
          </p:cNvPr>
          <p:cNvGrpSpPr/>
          <p:nvPr/>
        </p:nvGrpSpPr>
        <p:grpSpPr>
          <a:xfrm>
            <a:off x="505901" y="3136699"/>
            <a:ext cx="196067" cy="197951"/>
            <a:chOff x="701590" y="2067884"/>
            <a:chExt cx="105515" cy="107358"/>
          </a:xfrm>
        </p:grpSpPr>
        <p:sp>
          <p:nvSpPr>
            <p:cNvPr id="33" name="직사각형 32">
              <a:extLst>
                <a:ext uri="{FF2B5EF4-FFF2-40B4-BE49-F238E27FC236}">
                  <a16:creationId xmlns:a16="http://schemas.microsoft.com/office/drawing/2014/main" id="{FA38D257-6557-4648-8A06-B5FD0545273F}"/>
                </a:ext>
              </a:extLst>
            </p:cNvPr>
            <p:cNvSpPr/>
            <p:nvPr/>
          </p:nvSpPr>
          <p:spPr>
            <a:xfrm>
              <a:off x="701590" y="2067884"/>
              <a:ext cx="72000" cy="70194"/>
            </a:xfrm>
            <a:prstGeom prst="rect">
              <a:avLst/>
            </a:prstGeom>
            <a:solidFill>
              <a:srgbClr val="D4136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0" i="0" u="none" strike="noStrike" kern="0" cap="none" spc="0" normalizeH="0" baseline="0" noProof="0">
                <a:ln>
                  <a:noFill/>
                </a:ln>
                <a:solidFill>
                  <a:prstClr val="white"/>
                </a:solidFill>
                <a:effectLst/>
                <a:uLnTx/>
                <a:uFillTx/>
                <a:latin typeface="Pretendard ExtraLight"/>
                <a:ea typeface="Pretendard Medium"/>
                <a:cs typeface="+mn-cs"/>
              </a:endParaRPr>
            </a:p>
          </p:txBody>
        </p:sp>
        <p:sp>
          <p:nvSpPr>
            <p:cNvPr id="34" name="직사각형 33">
              <a:extLst>
                <a:ext uri="{FF2B5EF4-FFF2-40B4-BE49-F238E27FC236}">
                  <a16:creationId xmlns:a16="http://schemas.microsoft.com/office/drawing/2014/main" id="{C5AB69BE-CD1F-4FA2-A498-30115612F1C4}"/>
                </a:ext>
              </a:extLst>
            </p:cNvPr>
            <p:cNvSpPr/>
            <p:nvPr/>
          </p:nvSpPr>
          <p:spPr>
            <a:xfrm>
              <a:off x="735105" y="2105048"/>
              <a:ext cx="72000" cy="70194"/>
            </a:xfrm>
            <a:prstGeom prst="rect">
              <a:avLst/>
            </a:prstGeom>
            <a:solidFill>
              <a:srgbClr val="006DB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0" i="0" u="none" strike="noStrike" kern="0" cap="none" spc="0" normalizeH="0" baseline="0" noProof="0">
                <a:ln>
                  <a:noFill/>
                </a:ln>
                <a:solidFill>
                  <a:prstClr val="white"/>
                </a:solidFill>
                <a:effectLst/>
                <a:uLnTx/>
                <a:uFillTx/>
                <a:latin typeface="Pretendard ExtraLight"/>
                <a:ea typeface="Pretendard Medium"/>
                <a:cs typeface="+mn-cs"/>
              </a:endParaRPr>
            </a:p>
          </p:txBody>
        </p:sp>
      </p:grpSp>
      <p:sp>
        <p:nvSpPr>
          <p:cNvPr id="35" name="TextBox 34">
            <a:extLst>
              <a:ext uri="{FF2B5EF4-FFF2-40B4-BE49-F238E27FC236}">
                <a16:creationId xmlns:a16="http://schemas.microsoft.com/office/drawing/2014/main" id="{130325FC-CAD9-4845-8EC4-38967F57BE65}"/>
              </a:ext>
            </a:extLst>
          </p:cNvPr>
          <p:cNvSpPr txBox="1"/>
          <p:nvPr/>
        </p:nvSpPr>
        <p:spPr>
          <a:xfrm>
            <a:off x="820041" y="3016746"/>
            <a:ext cx="11070443" cy="369332"/>
          </a:xfrm>
          <a:prstGeom prst="rect">
            <a:avLst/>
          </a:prstGeom>
          <a:noFill/>
        </p:spPr>
        <p:txBody>
          <a:bodyPr wrap="square" lIns="0" tIns="0" rIns="0" bIns="0" rtlCol="0" anchor="ctr">
            <a:spAutoFit/>
          </a:bodyPr>
          <a:lstStyle/>
          <a:p>
            <a:pPr lvl="0" eaLnBrk="0" fontAlgn="base" latinLnBrk="0" hangingPunct="0">
              <a:spcBef>
                <a:spcPct val="0"/>
              </a:spcBef>
              <a:spcAft>
                <a:spcPct val="0"/>
              </a:spcAft>
            </a:pPr>
            <a:r>
              <a:rPr lang="en-US" altLang="ko-KR" sz="2400" b="1" dirty="0"/>
              <a:t>Technical Services &amp; Solutions: </a:t>
            </a:r>
            <a:endParaRPr lang="ko-KR" altLang="ko-KR" sz="2400" dirty="0">
              <a:latin typeface="Arial" panose="020B0604020202020204" pitchFamily="34" charset="0"/>
            </a:endParaRPr>
          </a:p>
        </p:txBody>
      </p:sp>
      <p:grpSp>
        <p:nvGrpSpPr>
          <p:cNvPr id="36" name="그룹 35">
            <a:extLst>
              <a:ext uri="{FF2B5EF4-FFF2-40B4-BE49-F238E27FC236}">
                <a16:creationId xmlns:a16="http://schemas.microsoft.com/office/drawing/2014/main" id="{D26B4553-B395-452D-A0AC-E407D0988ED2}"/>
              </a:ext>
            </a:extLst>
          </p:cNvPr>
          <p:cNvGrpSpPr/>
          <p:nvPr/>
        </p:nvGrpSpPr>
        <p:grpSpPr>
          <a:xfrm>
            <a:off x="551679" y="4091827"/>
            <a:ext cx="196067" cy="197951"/>
            <a:chOff x="701590" y="2067884"/>
            <a:chExt cx="105515" cy="107358"/>
          </a:xfrm>
        </p:grpSpPr>
        <p:sp>
          <p:nvSpPr>
            <p:cNvPr id="37" name="직사각형 36">
              <a:extLst>
                <a:ext uri="{FF2B5EF4-FFF2-40B4-BE49-F238E27FC236}">
                  <a16:creationId xmlns:a16="http://schemas.microsoft.com/office/drawing/2014/main" id="{317811C4-3882-48AF-8384-191AF714806E}"/>
                </a:ext>
              </a:extLst>
            </p:cNvPr>
            <p:cNvSpPr/>
            <p:nvPr/>
          </p:nvSpPr>
          <p:spPr>
            <a:xfrm>
              <a:off x="701590" y="2067884"/>
              <a:ext cx="72000" cy="70194"/>
            </a:xfrm>
            <a:prstGeom prst="rect">
              <a:avLst/>
            </a:prstGeom>
            <a:solidFill>
              <a:srgbClr val="D4136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0" i="0" u="none" strike="noStrike" kern="0" cap="none" spc="0" normalizeH="0" baseline="0" noProof="0">
                <a:ln>
                  <a:noFill/>
                </a:ln>
                <a:solidFill>
                  <a:prstClr val="white"/>
                </a:solidFill>
                <a:effectLst/>
                <a:uLnTx/>
                <a:uFillTx/>
                <a:latin typeface="Pretendard ExtraLight"/>
                <a:ea typeface="Pretendard Medium"/>
                <a:cs typeface="+mn-cs"/>
              </a:endParaRPr>
            </a:p>
          </p:txBody>
        </p:sp>
        <p:sp>
          <p:nvSpPr>
            <p:cNvPr id="38" name="직사각형 37">
              <a:extLst>
                <a:ext uri="{FF2B5EF4-FFF2-40B4-BE49-F238E27FC236}">
                  <a16:creationId xmlns:a16="http://schemas.microsoft.com/office/drawing/2014/main" id="{8E0B358A-2DD8-4339-A8FE-6511F2800066}"/>
                </a:ext>
              </a:extLst>
            </p:cNvPr>
            <p:cNvSpPr/>
            <p:nvPr/>
          </p:nvSpPr>
          <p:spPr>
            <a:xfrm>
              <a:off x="735105" y="2105048"/>
              <a:ext cx="72000" cy="70194"/>
            </a:xfrm>
            <a:prstGeom prst="rect">
              <a:avLst/>
            </a:prstGeom>
            <a:solidFill>
              <a:srgbClr val="006DB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0" i="0" u="none" strike="noStrike" kern="0" cap="none" spc="0" normalizeH="0" baseline="0" noProof="0">
                <a:ln>
                  <a:noFill/>
                </a:ln>
                <a:solidFill>
                  <a:prstClr val="white"/>
                </a:solidFill>
                <a:effectLst/>
                <a:uLnTx/>
                <a:uFillTx/>
                <a:latin typeface="Pretendard ExtraLight"/>
                <a:ea typeface="Pretendard Medium"/>
                <a:cs typeface="+mn-cs"/>
              </a:endParaRPr>
            </a:p>
          </p:txBody>
        </p:sp>
      </p:grpSp>
      <p:sp>
        <p:nvSpPr>
          <p:cNvPr id="39" name="TextBox 38">
            <a:extLst>
              <a:ext uri="{FF2B5EF4-FFF2-40B4-BE49-F238E27FC236}">
                <a16:creationId xmlns:a16="http://schemas.microsoft.com/office/drawing/2014/main" id="{F58B6B51-7F76-4D1A-B6B1-982F5ED01BE6}"/>
              </a:ext>
            </a:extLst>
          </p:cNvPr>
          <p:cNvSpPr txBox="1"/>
          <p:nvPr/>
        </p:nvSpPr>
        <p:spPr>
          <a:xfrm>
            <a:off x="820042" y="4006946"/>
            <a:ext cx="8178358" cy="738664"/>
          </a:xfrm>
          <a:prstGeom prst="rect">
            <a:avLst/>
          </a:prstGeom>
          <a:noFill/>
        </p:spPr>
        <p:txBody>
          <a:bodyPr wrap="square" lIns="0" tIns="0" rIns="0" bIns="0" rtlCol="0" anchor="ctr">
            <a:spAutoFit/>
          </a:bodyPr>
          <a:lstStyle/>
          <a:p>
            <a:pPr lvl="0" eaLnBrk="0" fontAlgn="base" latinLnBrk="0" hangingPunct="0">
              <a:spcBef>
                <a:spcPct val="0"/>
              </a:spcBef>
              <a:spcAft>
                <a:spcPct val="0"/>
              </a:spcAft>
            </a:pPr>
            <a:r>
              <a:rPr lang="en-US" altLang="ko-KR" sz="2400" b="1" dirty="0"/>
              <a:t>Comprehensive Technology Protection: “</a:t>
            </a:r>
            <a:r>
              <a:rPr lang="en-US" altLang="ko-KR" sz="2400" dirty="0"/>
              <a:t>4-Phase Lifecycle Protection”</a:t>
            </a:r>
            <a:endParaRPr lang="ko-KR" altLang="ko-KR" sz="2400" dirty="0">
              <a:latin typeface="Arial" panose="020B0604020202020204" pitchFamily="34" charset="0"/>
            </a:endParaRPr>
          </a:p>
        </p:txBody>
      </p:sp>
      <p:grpSp>
        <p:nvGrpSpPr>
          <p:cNvPr id="40" name="그룹 39">
            <a:extLst>
              <a:ext uri="{FF2B5EF4-FFF2-40B4-BE49-F238E27FC236}">
                <a16:creationId xmlns:a16="http://schemas.microsoft.com/office/drawing/2014/main" id="{D8E977C5-498E-4A1C-A8C1-F09CEC564C46}"/>
              </a:ext>
            </a:extLst>
          </p:cNvPr>
          <p:cNvGrpSpPr/>
          <p:nvPr/>
        </p:nvGrpSpPr>
        <p:grpSpPr>
          <a:xfrm>
            <a:off x="515922" y="4876436"/>
            <a:ext cx="196067" cy="197951"/>
            <a:chOff x="701590" y="2067884"/>
            <a:chExt cx="105515" cy="107358"/>
          </a:xfrm>
        </p:grpSpPr>
        <p:sp>
          <p:nvSpPr>
            <p:cNvPr id="41" name="직사각형 40">
              <a:extLst>
                <a:ext uri="{FF2B5EF4-FFF2-40B4-BE49-F238E27FC236}">
                  <a16:creationId xmlns:a16="http://schemas.microsoft.com/office/drawing/2014/main" id="{86149280-6BF5-4483-B065-DBA37081B883}"/>
                </a:ext>
              </a:extLst>
            </p:cNvPr>
            <p:cNvSpPr/>
            <p:nvPr/>
          </p:nvSpPr>
          <p:spPr>
            <a:xfrm>
              <a:off x="701590" y="2067884"/>
              <a:ext cx="72000" cy="70194"/>
            </a:xfrm>
            <a:prstGeom prst="rect">
              <a:avLst/>
            </a:prstGeom>
            <a:solidFill>
              <a:srgbClr val="D4136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0" i="0" u="none" strike="noStrike" kern="0" cap="none" spc="0" normalizeH="0" baseline="0" noProof="0">
                <a:ln>
                  <a:noFill/>
                </a:ln>
                <a:solidFill>
                  <a:prstClr val="white"/>
                </a:solidFill>
                <a:effectLst/>
                <a:uLnTx/>
                <a:uFillTx/>
                <a:latin typeface="Pretendard ExtraLight"/>
                <a:ea typeface="Pretendard Medium"/>
                <a:cs typeface="+mn-cs"/>
              </a:endParaRPr>
            </a:p>
          </p:txBody>
        </p:sp>
        <p:sp>
          <p:nvSpPr>
            <p:cNvPr id="42" name="직사각형 41">
              <a:extLst>
                <a:ext uri="{FF2B5EF4-FFF2-40B4-BE49-F238E27FC236}">
                  <a16:creationId xmlns:a16="http://schemas.microsoft.com/office/drawing/2014/main" id="{94B31753-8F19-4128-BE74-F7A61736C9AB}"/>
                </a:ext>
              </a:extLst>
            </p:cNvPr>
            <p:cNvSpPr/>
            <p:nvPr/>
          </p:nvSpPr>
          <p:spPr>
            <a:xfrm>
              <a:off x="735105" y="2105048"/>
              <a:ext cx="72000" cy="70194"/>
            </a:xfrm>
            <a:prstGeom prst="rect">
              <a:avLst/>
            </a:prstGeom>
            <a:solidFill>
              <a:srgbClr val="006DB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0" i="0" u="none" strike="noStrike" kern="0" cap="none" spc="0" normalizeH="0" baseline="0" noProof="0">
                <a:ln>
                  <a:noFill/>
                </a:ln>
                <a:solidFill>
                  <a:prstClr val="white"/>
                </a:solidFill>
                <a:effectLst/>
                <a:uLnTx/>
                <a:uFillTx/>
                <a:latin typeface="Pretendard ExtraLight"/>
                <a:ea typeface="Pretendard Medium"/>
                <a:cs typeface="+mn-cs"/>
              </a:endParaRPr>
            </a:p>
          </p:txBody>
        </p:sp>
      </p:grpSp>
      <p:sp>
        <p:nvSpPr>
          <p:cNvPr id="43" name="TextBox 42">
            <a:extLst>
              <a:ext uri="{FF2B5EF4-FFF2-40B4-BE49-F238E27FC236}">
                <a16:creationId xmlns:a16="http://schemas.microsoft.com/office/drawing/2014/main" id="{8D6BA689-9050-4044-AE80-D01E0BEF9B98}"/>
              </a:ext>
            </a:extLst>
          </p:cNvPr>
          <p:cNvSpPr txBox="1"/>
          <p:nvPr/>
        </p:nvSpPr>
        <p:spPr>
          <a:xfrm>
            <a:off x="774265" y="4789841"/>
            <a:ext cx="11070443" cy="738664"/>
          </a:xfrm>
          <a:prstGeom prst="rect">
            <a:avLst/>
          </a:prstGeom>
          <a:noFill/>
        </p:spPr>
        <p:txBody>
          <a:bodyPr wrap="square" lIns="0" tIns="0" rIns="0" bIns="0" rtlCol="0" anchor="ctr">
            <a:spAutoFit/>
          </a:bodyPr>
          <a:lstStyle/>
          <a:p>
            <a:r>
              <a:rPr lang="en-US" altLang="ko-KR" sz="2400" b="1" dirty="0"/>
              <a:t>Market Access &amp; Procurement: “</a:t>
            </a:r>
            <a:r>
              <a:rPr lang="en-US" altLang="ko-KR" sz="2400" dirty="0"/>
              <a:t>Technology Market Platform” Direct government contracting without bidding, List Price Sales for 3 years</a:t>
            </a:r>
          </a:p>
        </p:txBody>
      </p:sp>
      <p:grpSp>
        <p:nvGrpSpPr>
          <p:cNvPr id="23" name="그룹 22">
            <a:extLst>
              <a:ext uri="{FF2B5EF4-FFF2-40B4-BE49-F238E27FC236}">
                <a16:creationId xmlns:a16="http://schemas.microsoft.com/office/drawing/2014/main" id="{378079B9-AC9A-4D50-AC73-27704EAF5FBA}"/>
              </a:ext>
            </a:extLst>
          </p:cNvPr>
          <p:cNvGrpSpPr/>
          <p:nvPr/>
        </p:nvGrpSpPr>
        <p:grpSpPr>
          <a:xfrm>
            <a:off x="551679" y="5742494"/>
            <a:ext cx="196067" cy="197951"/>
            <a:chOff x="701590" y="2067884"/>
            <a:chExt cx="105515" cy="107358"/>
          </a:xfrm>
        </p:grpSpPr>
        <p:sp>
          <p:nvSpPr>
            <p:cNvPr id="24" name="직사각형 23">
              <a:extLst>
                <a:ext uri="{FF2B5EF4-FFF2-40B4-BE49-F238E27FC236}">
                  <a16:creationId xmlns:a16="http://schemas.microsoft.com/office/drawing/2014/main" id="{929EC570-0EDE-42A4-B8C2-2D2E4CC4A882}"/>
                </a:ext>
              </a:extLst>
            </p:cNvPr>
            <p:cNvSpPr/>
            <p:nvPr/>
          </p:nvSpPr>
          <p:spPr>
            <a:xfrm>
              <a:off x="701590" y="2067884"/>
              <a:ext cx="72000" cy="70194"/>
            </a:xfrm>
            <a:prstGeom prst="rect">
              <a:avLst/>
            </a:prstGeom>
            <a:solidFill>
              <a:srgbClr val="D4136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0" i="0" u="none" strike="noStrike" kern="0" cap="none" spc="0" normalizeH="0" baseline="0" noProof="0">
                <a:ln>
                  <a:noFill/>
                </a:ln>
                <a:solidFill>
                  <a:prstClr val="white"/>
                </a:solidFill>
                <a:effectLst/>
                <a:uLnTx/>
                <a:uFillTx/>
                <a:latin typeface="Pretendard ExtraLight"/>
                <a:ea typeface="Pretendard Medium"/>
                <a:cs typeface="+mn-cs"/>
              </a:endParaRPr>
            </a:p>
          </p:txBody>
        </p:sp>
        <p:sp>
          <p:nvSpPr>
            <p:cNvPr id="25" name="직사각형 24">
              <a:extLst>
                <a:ext uri="{FF2B5EF4-FFF2-40B4-BE49-F238E27FC236}">
                  <a16:creationId xmlns:a16="http://schemas.microsoft.com/office/drawing/2014/main" id="{250D3968-E5B2-4CB9-9C7D-EDC11A70D5CD}"/>
                </a:ext>
              </a:extLst>
            </p:cNvPr>
            <p:cNvSpPr/>
            <p:nvPr/>
          </p:nvSpPr>
          <p:spPr>
            <a:xfrm>
              <a:off x="735105" y="2105048"/>
              <a:ext cx="72000" cy="70194"/>
            </a:xfrm>
            <a:prstGeom prst="rect">
              <a:avLst/>
            </a:prstGeom>
            <a:solidFill>
              <a:srgbClr val="006DB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0" i="0" u="none" strike="noStrike" kern="0" cap="none" spc="0" normalizeH="0" baseline="0" noProof="0">
                <a:ln>
                  <a:noFill/>
                </a:ln>
                <a:solidFill>
                  <a:prstClr val="white"/>
                </a:solidFill>
                <a:effectLst/>
                <a:uLnTx/>
                <a:uFillTx/>
                <a:latin typeface="Pretendard ExtraLight"/>
                <a:ea typeface="Pretendard Medium"/>
                <a:cs typeface="+mn-cs"/>
              </a:endParaRPr>
            </a:p>
          </p:txBody>
        </p:sp>
      </p:grpSp>
      <p:sp>
        <p:nvSpPr>
          <p:cNvPr id="26" name="TextBox 25">
            <a:extLst>
              <a:ext uri="{FF2B5EF4-FFF2-40B4-BE49-F238E27FC236}">
                <a16:creationId xmlns:a16="http://schemas.microsoft.com/office/drawing/2014/main" id="{AC343529-3E4D-493F-9D2F-3FFEA43C7F37}"/>
              </a:ext>
            </a:extLst>
          </p:cNvPr>
          <p:cNvSpPr txBox="1"/>
          <p:nvPr/>
        </p:nvSpPr>
        <p:spPr>
          <a:xfrm>
            <a:off x="820041" y="5656262"/>
            <a:ext cx="11070443" cy="738664"/>
          </a:xfrm>
          <a:prstGeom prst="rect">
            <a:avLst/>
          </a:prstGeom>
          <a:noFill/>
        </p:spPr>
        <p:txBody>
          <a:bodyPr wrap="square" lIns="0" tIns="0" rIns="0" bIns="0" rtlCol="0" anchor="ctr">
            <a:spAutoFit/>
          </a:bodyPr>
          <a:lstStyle/>
          <a:p>
            <a:r>
              <a:rPr lang="en-US" altLang="ko-KR" sz="2400" b="1" dirty="0"/>
              <a:t>Industry Association Support: </a:t>
            </a:r>
            <a:r>
              <a:rPr lang="en-US" altLang="ko-KR" sz="2400" dirty="0"/>
              <a:t>KISIA Coordination - Centralized SME representation and advocacy</a:t>
            </a:r>
          </a:p>
        </p:txBody>
      </p:sp>
      <p:sp>
        <p:nvSpPr>
          <p:cNvPr id="44" name="직사각형 43">
            <a:extLst>
              <a:ext uri="{FF2B5EF4-FFF2-40B4-BE49-F238E27FC236}">
                <a16:creationId xmlns:a16="http://schemas.microsoft.com/office/drawing/2014/main" id="{42CD454F-8BAB-4AFA-92D6-AE75B9699986}"/>
              </a:ext>
            </a:extLst>
          </p:cNvPr>
          <p:cNvSpPr/>
          <p:nvPr/>
        </p:nvSpPr>
        <p:spPr>
          <a:xfrm>
            <a:off x="560649" y="2272983"/>
            <a:ext cx="11355571" cy="684803"/>
          </a:xfrm>
          <a:prstGeom prst="rect">
            <a:avLst/>
          </a:prstGeom>
          <a:noFill/>
        </p:spPr>
        <p:txBody>
          <a:bodyPr wrap="square">
            <a:spAutoFit/>
          </a:bodyPr>
          <a:lstStyle/>
          <a:p>
            <a:pPr marL="180975" indent="-180975">
              <a:spcAft>
                <a:spcPts val="300"/>
              </a:spcAft>
              <a:buClr>
                <a:srgbClr val="D41367"/>
              </a:buClr>
              <a:buFont typeface="Arial" panose="020B0604020202020204" pitchFamily="34" charset="0"/>
              <a:buChar char="•"/>
            </a:pPr>
            <a:r>
              <a:rPr lang="en-US" altLang="ko-KR" b="1" dirty="0">
                <a:ln>
                  <a:solidFill>
                    <a:schemeClr val="accent1">
                      <a:shade val="50000"/>
                      <a:alpha val="0"/>
                    </a:schemeClr>
                  </a:solidFill>
                </a:ln>
                <a:ea typeface="Pretendard" panose="02000503000000020004"/>
              </a:rPr>
              <a:t>ISMS Simplification:</a:t>
            </a:r>
            <a:r>
              <a:rPr lang="en-US" altLang="ko-KR" dirty="0">
                <a:ln>
                  <a:solidFill>
                    <a:schemeClr val="accent1">
                      <a:shade val="50000"/>
                      <a:alpha val="0"/>
                    </a:schemeClr>
                  </a:solidFill>
                </a:ln>
                <a:ea typeface="Pretendard" panose="02000503000000020004"/>
              </a:rPr>
              <a:t> 50% reduction in requirements, timeline, and cost</a:t>
            </a:r>
          </a:p>
          <a:p>
            <a:pPr marL="180975" indent="-180975">
              <a:spcAft>
                <a:spcPts val="300"/>
              </a:spcAft>
              <a:buClr>
                <a:srgbClr val="D41367"/>
              </a:buClr>
              <a:buFont typeface="Arial" panose="020B0604020202020204" pitchFamily="34" charset="0"/>
              <a:buChar char="•"/>
            </a:pPr>
            <a:r>
              <a:rPr lang="en-US" altLang="ko-KR" b="1" dirty="0">
                <a:ln>
                  <a:solidFill>
                    <a:schemeClr val="accent1">
                      <a:shade val="50000"/>
                      <a:alpha val="0"/>
                    </a:schemeClr>
                  </a:solidFill>
                </a:ln>
                <a:ea typeface="Pretendard" panose="02000503000000020004"/>
              </a:rPr>
              <a:t>CSAP Streamlining:</a:t>
            </a:r>
            <a:r>
              <a:rPr lang="en-US" altLang="ko-KR" dirty="0">
                <a:ln>
                  <a:solidFill>
                    <a:schemeClr val="accent1">
                      <a:shade val="50000"/>
                      <a:alpha val="0"/>
                    </a:schemeClr>
                  </a:solidFill>
                </a:ln>
                <a:ea typeface="Pretendard" panose="02000503000000020004"/>
              </a:rPr>
              <a:t> Simplified cloud service certification for SMEs</a:t>
            </a:r>
          </a:p>
        </p:txBody>
      </p:sp>
      <p:sp>
        <p:nvSpPr>
          <p:cNvPr id="45" name="직사각형 44">
            <a:extLst>
              <a:ext uri="{FF2B5EF4-FFF2-40B4-BE49-F238E27FC236}">
                <a16:creationId xmlns:a16="http://schemas.microsoft.com/office/drawing/2014/main" id="{57457C91-A32B-4E9F-90A4-0ED5D3C18179}"/>
              </a:ext>
            </a:extLst>
          </p:cNvPr>
          <p:cNvSpPr/>
          <p:nvPr/>
        </p:nvSpPr>
        <p:spPr>
          <a:xfrm>
            <a:off x="534913" y="3334449"/>
            <a:ext cx="11355571" cy="684803"/>
          </a:xfrm>
          <a:prstGeom prst="rect">
            <a:avLst/>
          </a:prstGeom>
          <a:noFill/>
        </p:spPr>
        <p:txBody>
          <a:bodyPr wrap="square">
            <a:spAutoFit/>
          </a:bodyPr>
          <a:lstStyle/>
          <a:p>
            <a:pPr marL="180975" indent="-180975">
              <a:spcAft>
                <a:spcPts val="300"/>
              </a:spcAft>
              <a:buClr>
                <a:srgbClr val="D41367"/>
              </a:buClr>
              <a:buFont typeface="Arial" panose="020B0604020202020204" pitchFamily="34" charset="0"/>
              <a:buChar char="•"/>
            </a:pPr>
            <a:r>
              <a:rPr lang="en-US" altLang="ko-KR" b="1" dirty="0">
                <a:ln>
                  <a:solidFill>
                    <a:schemeClr val="accent1">
                      <a:shade val="50000"/>
                      <a:alpha val="0"/>
                    </a:schemeClr>
                  </a:solidFill>
                </a:ln>
                <a:ea typeface="Pretendard" panose="02000503000000020004"/>
              </a:rPr>
              <a:t>Security-as-a-Service (</a:t>
            </a:r>
            <a:r>
              <a:rPr lang="en-US" altLang="ko-KR" b="1" dirty="0" err="1">
                <a:ln>
                  <a:solidFill>
                    <a:schemeClr val="accent1">
                      <a:shade val="50000"/>
                      <a:alpha val="0"/>
                    </a:schemeClr>
                  </a:solidFill>
                </a:ln>
                <a:ea typeface="Pretendard" panose="02000503000000020004"/>
              </a:rPr>
              <a:t>SecaaS</a:t>
            </a:r>
            <a:r>
              <a:rPr lang="en-US" altLang="ko-KR" b="1" dirty="0">
                <a:ln>
                  <a:solidFill>
                    <a:schemeClr val="accent1">
                      <a:shade val="50000"/>
                      <a:alpha val="0"/>
                    </a:schemeClr>
                  </a:solidFill>
                </a:ln>
                <a:ea typeface="Pretendard" panose="02000503000000020004"/>
              </a:rPr>
              <a:t>):</a:t>
            </a:r>
            <a:r>
              <a:rPr lang="en-US" altLang="ko-KR" dirty="0">
                <a:ln>
                  <a:solidFill>
                    <a:schemeClr val="accent1">
                      <a:shade val="50000"/>
                      <a:alpha val="0"/>
                    </a:schemeClr>
                  </a:solidFill>
                </a:ln>
                <a:ea typeface="Pretendard" panose="02000503000000020004"/>
              </a:rPr>
              <a:t> 190 cloud-based solutions portfolio</a:t>
            </a:r>
          </a:p>
          <a:p>
            <a:pPr marL="180975" indent="-180975">
              <a:spcAft>
                <a:spcPts val="300"/>
              </a:spcAft>
              <a:buClr>
                <a:srgbClr val="D41367"/>
              </a:buClr>
              <a:buFont typeface="Arial" panose="020B0604020202020204" pitchFamily="34" charset="0"/>
              <a:buChar char="•"/>
            </a:pPr>
            <a:r>
              <a:rPr lang="en-US" altLang="ko-KR" b="1" dirty="0">
                <a:ln>
                  <a:solidFill>
                    <a:schemeClr val="accent1">
                      <a:shade val="50000"/>
                      <a:alpha val="0"/>
                    </a:schemeClr>
                  </a:solidFill>
                </a:ln>
                <a:ea typeface="Pretendard" panose="02000503000000020004"/>
              </a:rPr>
              <a:t>Information Protection Consulting:</a:t>
            </a:r>
            <a:r>
              <a:rPr lang="en-US" altLang="ko-KR" dirty="0">
                <a:ln>
                  <a:solidFill>
                    <a:schemeClr val="accent1">
                      <a:shade val="50000"/>
                      <a:alpha val="0"/>
                    </a:schemeClr>
                  </a:solidFill>
                </a:ln>
                <a:ea typeface="Pretendard" panose="02000503000000020004"/>
              </a:rPr>
              <a:t> 4-step process with ransomware focus</a:t>
            </a:r>
          </a:p>
        </p:txBody>
      </p:sp>
      <p:pic>
        <p:nvPicPr>
          <p:cNvPr id="46" name="그림 45">
            <a:extLst>
              <a:ext uri="{FF2B5EF4-FFF2-40B4-BE49-F238E27FC236}">
                <a16:creationId xmlns:a16="http://schemas.microsoft.com/office/drawing/2014/main" id="{A1B404F3-2491-495D-A874-1C6F9CC61BBF}"/>
              </a:ext>
            </a:extLst>
          </p:cNvPr>
          <p:cNvPicPr>
            <a:picLocks noChangeAspect="1"/>
          </p:cNvPicPr>
          <p:nvPr/>
        </p:nvPicPr>
        <p:blipFill>
          <a:blip r:embed="rId3"/>
          <a:stretch>
            <a:fillRect/>
          </a:stretch>
        </p:blipFill>
        <p:spPr>
          <a:xfrm>
            <a:off x="8419615" y="1437594"/>
            <a:ext cx="1388966" cy="2015965"/>
          </a:xfrm>
          <a:prstGeom prst="rect">
            <a:avLst/>
          </a:prstGeom>
        </p:spPr>
      </p:pic>
      <p:pic>
        <p:nvPicPr>
          <p:cNvPr id="47" name="그림 46">
            <a:extLst>
              <a:ext uri="{FF2B5EF4-FFF2-40B4-BE49-F238E27FC236}">
                <a16:creationId xmlns:a16="http://schemas.microsoft.com/office/drawing/2014/main" id="{38CA73F5-BC35-4936-94CE-2C194B399579}"/>
              </a:ext>
            </a:extLst>
          </p:cNvPr>
          <p:cNvPicPr>
            <a:picLocks noChangeAspect="1"/>
          </p:cNvPicPr>
          <p:nvPr/>
        </p:nvPicPr>
        <p:blipFill>
          <a:blip r:embed="rId4"/>
          <a:stretch>
            <a:fillRect/>
          </a:stretch>
        </p:blipFill>
        <p:spPr>
          <a:xfrm>
            <a:off x="8761202" y="3568193"/>
            <a:ext cx="3368635" cy="1279761"/>
          </a:xfrm>
          <a:prstGeom prst="rect">
            <a:avLst/>
          </a:prstGeom>
        </p:spPr>
      </p:pic>
      <p:sp>
        <p:nvSpPr>
          <p:cNvPr id="7" name="자유형: 도형 6">
            <a:extLst>
              <a:ext uri="{FF2B5EF4-FFF2-40B4-BE49-F238E27FC236}">
                <a16:creationId xmlns:a16="http://schemas.microsoft.com/office/drawing/2014/main" id="{20A3104E-5F42-4151-AEF6-0C09AF63243B}"/>
              </a:ext>
            </a:extLst>
          </p:cNvPr>
          <p:cNvSpPr/>
          <p:nvPr/>
        </p:nvSpPr>
        <p:spPr>
          <a:xfrm>
            <a:off x="6045200" y="1435100"/>
            <a:ext cx="2794000" cy="520700"/>
          </a:xfrm>
          <a:custGeom>
            <a:avLst/>
            <a:gdLst>
              <a:gd name="connsiteX0" fmla="*/ 0 w 2794000"/>
              <a:gd name="connsiteY0" fmla="*/ 0 h 520700"/>
              <a:gd name="connsiteX1" fmla="*/ 844550 w 2794000"/>
              <a:gd name="connsiteY1" fmla="*/ 520700 h 520700"/>
              <a:gd name="connsiteX2" fmla="*/ 2794000 w 2794000"/>
              <a:gd name="connsiteY2" fmla="*/ 317500 h 520700"/>
            </a:gdLst>
            <a:ahLst/>
            <a:cxnLst>
              <a:cxn ang="0">
                <a:pos x="connsiteX0" y="connsiteY0"/>
              </a:cxn>
              <a:cxn ang="0">
                <a:pos x="connsiteX1" y="connsiteY1"/>
              </a:cxn>
              <a:cxn ang="0">
                <a:pos x="connsiteX2" y="connsiteY2"/>
              </a:cxn>
            </a:cxnLst>
            <a:rect l="l" t="t" r="r" b="b"/>
            <a:pathLst>
              <a:path w="2794000" h="520700">
                <a:moveTo>
                  <a:pt x="0" y="0"/>
                </a:moveTo>
                <a:lnTo>
                  <a:pt x="844550" y="520700"/>
                </a:lnTo>
                <a:lnTo>
                  <a:pt x="2794000" y="317500"/>
                </a:lnTo>
              </a:path>
            </a:pathLst>
          </a:custGeom>
          <a:noFill/>
          <a:ln>
            <a:solidFill>
              <a:srgbClr val="D41367"/>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 name="자유형: 도형 47">
            <a:extLst>
              <a:ext uri="{FF2B5EF4-FFF2-40B4-BE49-F238E27FC236}">
                <a16:creationId xmlns:a16="http://schemas.microsoft.com/office/drawing/2014/main" id="{9A832588-93DB-46CB-AD77-D821D5167069}"/>
              </a:ext>
            </a:extLst>
          </p:cNvPr>
          <p:cNvSpPr/>
          <p:nvPr/>
        </p:nvSpPr>
        <p:spPr>
          <a:xfrm>
            <a:off x="7279477" y="4369296"/>
            <a:ext cx="1559723" cy="270824"/>
          </a:xfrm>
          <a:custGeom>
            <a:avLst/>
            <a:gdLst>
              <a:gd name="connsiteX0" fmla="*/ 0 w 2794000"/>
              <a:gd name="connsiteY0" fmla="*/ 0 h 520700"/>
              <a:gd name="connsiteX1" fmla="*/ 844550 w 2794000"/>
              <a:gd name="connsiteY1" fmla="*/ 520700 h 520700"/>
              <a:gd name="connsiteX2" fmla="*/ 2794000 w 2794000"/>
              <a:gd name="connsiteY2" fmla="*/ 317500 h 520700"/>
            </a:gdLst>
            <a:ahLst/>
            <a:cxnLst>
              <a:cxn ang="0">
                <a:pos x="connsiteX0" y="connsiteY0"/>
              </a:cxn>
              <a:cxn ang="0">
                <a:pos x="connsiteX1" y="connsiteY1"/>
              </a:cxn>
              <a:cxn ang="0">
                <a:pos x="connsiteX2" y="connsiteY2"/>
              </a:cxn>
            </a:cxnLst>
            <a:rect l="l" t="t" r="r" b="b"/>
            <a:pathLst>
              <a:path w="2794000" h="520700">
                <a:moveTo>
                  <a:pt x="0" y="0"/>
                </a:moveTo>
                <a:lnTo>
                  <a:pt x="844550" y="520700"/>
                </a:lnTo>
                <a:lnTo>
                  <a:pt x="2794000" y="317500"/>
                </a:lnTo>
              </a:path>
            </a:pathLst>
          </a:custGeom>
          <a:noFill/>
          <a:ln>
            <a:solidFill>
              <a:srgbClr val="D41367"/>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38537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CA837396-1636-4B27-9110-AD26DAFA11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152" b="3185"/>
          <a:stretch/>
        </p:blipFill>
        <p:spPr bwMode="auto">
          <a:xfrm>
            <a:off x="5937054" y="1105010"/>
            <a:ext cx="5981896" cy="5157317"/>
          </a:xfrm>
          <a:prstGeom prst="rect">
            <a:avLst/>
          </a:prstGeom>
          <a:noFill/>
          <a:extLst>
            <a:ext uri="{909E8E84-426E-40DD-AFC4-6F175D3DCCD1}">
              <a14:hiddenFill xmlns:a14="http://schemas.microsoft.com/office/drawing/2010/main">
                <a:solidFill>
                  <a:srgbClr val="FFFFFF"/>
                </a:solidFill>
              </a14:hiddenFill>
            </a:ext>
          </a:extLst>
        </p:spPr>
      </p:pic>
      <p:sp>
        <p:nvSpPr>
          <p:cNvPr id="2" name="제목 8">
            <a:extLst>
              <a:ext uri="{FF2B5EF4-FFF2-40B4-BE49-F238E27FC236}">
                <a16:creationId xmlns:a16="http://schemas.microsoft.com/office/drawing/2014/main" id="{8E25E1E7-6B65-4992-B3DF-22EAC36EC300}"/>
              </a:ext>
            </a:extLst>
          </p:cNvPr>
          <p:cNvSpPr txBox="1">
            <a:spLocks/>
          </p:cNvSpPr>
          <p:nvPr/>
        </p:nvSpPr>
        <p:spPr>
          <a:xfrm>
            <a:off x="-1" y="180459"/>
            <a:ext cx="12332473" cy="480131"/>
          </a:xfrm>
          <a:prstGeom prst="rect">
            <a:avLst/>
          </a:prstGeom>
          <a:noFill/>
        </p:spPr>
        <p:txBody>
          <a:bodyPr vert="horz" wrap="square" lIns="91440" tIns="45720" rIns="91440" bIns="45720" rtlCol="0" anchor="ctr">
            <a:sp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z="2800"/>
              <a:t>Field Interview Insights and Strategic Directions for SME Cybersecurity</a:t>
            </a:r>
            <a:endParaRPr lang="ko-KR" altLang="en-US" sz="2800" dirty="0">
              <a:solidFill>
                <a:srgbClr val="152B5E"/>
              </a:solidFill>
              <a:latin typeface="+mn-lt"/>
              <a:ea typeface="Pretendard SemiBold" panose="02000703000000020004" pitchFamily="2" charset="-127"/>
              <a:cs typeface="+mn-cs"/>
            </a:endParaRPr>
          </a:p>
        </p:txBody>
      </p:sp>
      <p:sp>
        <p:nvSpPr>
          <p:cNvPr id="4" name="직사각형 3">
            <a:extLst>
              <a:ext uri="{FF2B5EF4-FFF2-40B4-BE49-F238E27FC236}">
                <a16:creationId xmlns:a16="http://schemas.microsoft.com/office/drawing/2014/main" id="{D80B754B-0B52-4DEB-88DE-98E8884C3278}"/>
              </a:ext>
            </a:extLst>
          </p:cNvPr>
          <p:cNvSpPr/>
          <p:nvPr/>
        </p:nvSpPr>
        <p:spPr>
          <a:xfrm>
            <a:off x="545805" y="1557761"/>
            <a:ext cx="5696245" cy="3247043"/>
          </a:xfrm>
          <a:prstGeom prst="rect">
            <a:avLst/>
          </a:prstGeom>
          <a:noFill/>
        </p:spPr>
        <p:txBody>
          <a:bodyPr wrap="square">
            <a:spAutoFit/>
          </a:bodyPr>
          <a:lstStyle/>
          <a:p>
            <a:pPr marL="180975" indent="-180975">
              <a:spcAft>
                <a:spcPts val="300"/>
              </a:spcAft>
              <a:buClr>
                <a:srgbClr val="D41367"/>
              </a:buClr>
              <a:buFont typeface="Arial" panose="020B0604020202020204" pitchFamily="34" charset="0"/>
              <a:buChar char="•"/>
            </a:pPr>
            <a:r>
              <a:rPr lang="en-US" altLang="ko-KR" sz="2000" b="1" dirty="0">
                <a:ln>
                  <a:solidFill>
                    <a:schemeClr val="accent1">
                      <a:shade val="50000"/>
                      <a:alpha val="0"/>
                    </a:schemeClr>
                  </a:solidFill>
                </a:ln>
                <a:ea typeface="Pretendard" panose="02000503000000020004"/>
              </a:rPr>
              <a:t>Financial Constraint Implications: </a:t>
            </a:r>
            <a:r>
              <a:rPr lang="en-US" altLang="ko-KR" sz="2000" dirty="0">
                <a:ln>
                  <a:solidFill>
                    <a:schemeClr val="accent1">
                      <a:shade val="50000"/>
                      <a:alpha val="0"/>
                    </a:schemeClr>
                  </a:solidFill>
                </a:ln>
                <a:ea typeface="Pretendard" panose="02000503000000020004"/>
              </a:rPr>
              <a:t>Implementation </a:t>
            </a:r>
            <a:r>
              <a:rPr lang="en-US" altLang="ko-KR" sz="2000" b="1" dirty="0">
                <a:ln>
                  <a:solidFill>
                    <a:schemeClr val="accent1">
                      <a:shade val="50000"/>
                      <a:alpha val="0"/>
                    </a:schemeClr>
                  </a:solidFill>
                </a:ln>
                <a:effectLst>
                  <a:outerShdw blurRad="38100" dist="38100" dir="2700000" algn="tl">
                    <a:srgbClr val="000000">
                      <a:alpha val="43137"/>
                    </a:srgbClr>
                  </a:outerShdw>
                </a:effectLst>
                <a:ea typeface="Pretendard" panose="02000503000000020004"/>
              </a:rPr>
              <a:t>costs</a:t>
            </a:r>
            <a:r>
              <a:rPr lang="en-US" altLang="ko-KR" sz="2000" dirty="0">
                <a:ln>
                  <a:solidFill>
                    <a:schemeClr val="accent1">
                      <a:shade val="50000"/>
                      <a:alpha val="0"/>
                    </a:schemeClr>
                  </a:solidFill>
                </a:ln>
                <a:ea typeface="Pretendard" panose="02000503000000020004"/>
              </a:rPr>
              <a:t> remain significant barriers despite basic digital operations</a:t>
            </a:r>
          </a:p>
          <a:p>
            <a:pPr marL="180975" indent="-180975">
              <a:spcAft>
                <a:spcPts val="300"/>
              </a:spcAft>
              <a:buClr>
                <a:srgbClr val="D41367"/>
              </a:buClr>
              <a:buFont typeface="Arial" panose="020B0604020202020204" pitchFamily="34" charset="0"/>
              <a:buChar char="•"/>
            </a:pPr>
            <a:r>
              <a:rPr lang="en-US" altLang="ko-KR" sz="2000" b="1" dirty="0">
                <a:ln>
                  <a:solidFill>
                    <a:schemeClr val="accent1">
                      <a:shade val="50000"/>
                      <a:alpha val="0"/>
                    </a:schemeClr>
                  </a:solidFill>
                </a:ln>
                <a:ea typeface="Pretendard" panose="02000503000000020004"/>
              </a:rPr>
              <a:t>Regulatory Framework Considerations: </a:t>
            </a:r>
            <a:r>
              <a:rPr lang="en-US" altLang="ko-KR" sz="2000" dirty="0">
                <a:ln>
                  <a:solidFill>
                    <a:schemeClr val="accent1">
                      <a:shade val="50000"/>
                      <a:alpha val="0"/>
                    </a:schemeClr>
                  </a:solidFill>
                </a:ln>
                <a:ea typeface="Pretendard" panose="02000503000000020004"/>
              </a:rPr>
              <a:t>Need to balance </a:t>
            </a:r>
            <a:r>
              <a:rPr lang="en-US" altLang="ko-KR" sz="2000" b="1" dirty="0">
                <a:ln>
                  <a:solidFill>
                    <a:schemeClr val="accent1">
                      <a:shade val="50000"/>
                      <a:alpha val="0"/>
                    </a:schemeClr>
                  </a:solidFill>
                </a:ln>
                <a:ea typeface="Pretendard" panose="02000503000000020004"/>
              </a:rPr>
              <a:t>prescriptive rules vs flexible guidelines</a:t>
            </a:r>
            <a:r>
              <a:rPr lang="en-US" altLang="ko-KR" sz="2000" dirty="0">
                <a:ln>
                  <a:solidFill>
                    <a:schemeClr val="accent1">
                      <a:shade val="50000"/>
                      <a:alpha val="0"/>
                    </a:schemeClr>
                  </a:solidFill>
                </a:ln>
                <a:ea typeface="Pretendard" panose="02000503000000020004"/>
              </a:rPr>
              <a:t> based on diverse SME contexts </a:t>
            </a:r>
            <a:r>
              <a:rPr lang="en-US" altLang="ko-KR" sz="2000" dirty="0">
                <a:ln>
                  <a:solidFill>
                    <a:schemeClr val="accent1">
                      <a:shade val="50000"/>
                      <a:alpha val="0"/>
                    </a:schemeClr>
                  </a:solidFill>
                </a:ln>
                <a:ea typeface="Pretendard" panose="02000503000000020004"/>
                <a:sym typeface="Wingdings" panose="05000000000000000000" pitchFamily="2" charset="2"/>
              </a:rPr>
              <a:t> </a:t>
            </a:r>
            <a:r>
              <a:rPr lang="en-US" altLang="ko-KR" sz="2000" b="1" dirty="0">
                <a:ln>
                  <a:solidFill>
                    <a:schemeClr val="accent1">
                      <a:shade val="50000"/>
                      <a:alpha val="0"/>
                    </a:schemeClr>
                  </a:solidFill>
                </a:ln>
                <a:solidFill>
                  <a:srgbClr val="D41367"/>
                </a:solidFill>
                <a:ea typeface="Pretendard" panose="02000503000000020004"/>
                <a:sym typeface="Wingdings" panose="05000000000000000000" pitchFamily="2" charset="2"/>
              </a:rPr>
              <a:t>Needs of turn-key solution</a:t>
            </a:r>
            <a:endParaRPr lang="en-US" altLang="ko-KR" sz="2000" b="1" dirty="0">
              <a:ln>
                <a:solidFill>
                  <a:schemeClr val="accent1">
                    <a:shade val="50000"/>
                    <a:alpha val="0"/>
                  </a:schemeClr>
                </a:solidFill>
              </a:ln>
              <a:solidFill>
                <a:srgbClr val="D41367"/>
              </a:solidFill>
              <a:ea typeface="Pretendard" panose="02000503000000020004"/>
            </a:endParaRPr>
          </a:p>
          <a:p>
            <a:pPr marL="180975" indent="-180975">
              <a:spcAft>
                <a:spcPts val="300"/>
              </a:spcAft>
              <a:buClr>
                <a:srgbClr val="D41367"/>
              </a:buClr>
              <a:buFont typeface="Arial" panose="020B0604020202020204" pitchFamily="34" charset="0"/>
              <a:buChar char="•"/>
            </a:pPr>
            <a:r>
              <a:rPr lang="en-US" altLang="ko-KR" sz="2000" b="1" dirty="0">
                <a:ln>
                  <a:solidFill>
                    <a:schemeClr val="accent1">
                      <a:shade val="50000"/>
                      <a:alpha val="0"/>
                    </a:schemeClr>
                  </a:solidFill>
                </a:ln>
                <a:ea typeface="Pretendard" panose="02000503000000020004"/>
              </a:rPr>
              <a:t>Participation Gap Analysis: </a:t>
            </a:r>
            <a:r>
              <a:rPr lang="en-US" altLang="ko-KR" sz="2000" dirty="0">
                <a:ln>
                  <a:solidFill>
                    <a:schemeClr val="accent1">
                      <a:shade val="50000"/>
                      <a:alpha val="0"/>
                    </a:schemeClr>
                  </a:solidFill>
                </a:ln>
                <a:ea typeface="Pretendard" panose="02000503000000020004"/>
              </a:rPr>
              <a:t>Disconnect between available programs and actual SME engagement rates</a:t>
            </a:r>
          </a:p>
        </p:txBody>
      </p:sp>
      <p:grpSp>
        <p:nvGrpSpPr>
          <p:cNvPr id="5" name="그룹 4">
            <a:extLst>
              <a:ext uri="{FF2B5EF4-FFF2-40B4-BE49-F238E27FC236}">
                <a16:creationId xmlns:a16="http://schemas.microsoft.com/office/drawing/2014/main" id="{BAB0F3B1-9DEB-41C2-9D3E-8D6BC3BE5586}"/>
              </a:ext>
            </a:extLst>
          </p:cNvPr>
          <p:cNvGrpSpPr/>
          <p:nvPr/>
        </p:nvGrpSpPr>
        <p:grpSpPr>
          <a:xfrm>
            <a:off x="489402" y="1192972"/>
            <a:ext cx="196067" cy="197951"/>
            <a:chOff x="701590" y="2067884"/>
            <a:chExt cx="105515" cy="107358"/>
          </a:xfrm>
        </p:grpSpPr>
        <p:sp>
          <p:nvSpPr>
            <p:cNvPr id="6" name="직사각형 5">
              <a:extLst>
                <a:ext uri="{FF2B5EF4-FFF2-40B4-BE49-F238E27FC236}">
                  <a16:creationId xmlns:a16="http://schemas.microsoft.com/office/drawing/2014/main" id="{57D1D6D3-D23C-4A37-AB0C-AB6505EACA6A}"/>
                </a:ext>
              </a:extLst>
            </p:cNvPr>
            <p:cNvSpPr/>
            <p:nvPr/>
          </p:nvSpPr>
          <p:spPr>
            <a:xfrm>
              <a:off x="701590" y="2067884"/>
              <a:ext cx="72000" cy="70194"/>
            </a:xfrm>
            <a:prstGeom prst="rect">
              <a:avLst/>
            </a:prstGeom>
            <a:solidFill>
              <a:srgbClr val="D4136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0" i="0" u="none" strike="noStrike" kern="0" cap="none" spc="0" normalizeH="0" baseline="0" noProof="0">
                <a:ln>
                  <a:noFill/>
                </a:ln>
                <a:solidFill>
                  <a:prstClr val="white"/>
                </a:solidFill>
                <a:effectLst/>
                <a:uLnTx/>
                <a:uFillTx/>
                <a:latin typeface="Pretendard ExtraLight"/>
                <a:ea typeface="Pretendard Medium"/>
                <a:cs typeface="+mn-cs"/>
              </a:endParaRPr>
            </a:p>
          </p:txBody>
        </p:sp>
        <p:sp>
          <p:nvSpPr>
            <p:cNvPr id="7" name="직사각형 6">
              <a:extLst>
                <a:ext uri="{FF2B5EF4-FFF2-40B4-BE49-F238E27FC236}">
                  <a16:creationId xmlns:a16="http://schemas.microsoft.com/office/drawing/2014/main" id="{04CBF708-B4A5-41B1-A927-05782A3492DF}"/>
                </a:ext>
              </a:extLst>
            </p:cNvPr>
            <p:cNvSpPr/>
            <p:nvPr/>
          </p:nvSpPr>
          <p:spPr>
            <a:xfrm>
              <a:off x="735105" y="2105048"/>
              <a:ext cx="72000" cy="70194"/>
            </a:xfrm>
            <a:prstGeom prst="rect">
              <a:avLst/>
            </a:prstGeom>
            <a:solidFill>
              <a:srgbClr val="006DB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0" i="0" u="none" strike="noStrike" kern="0" cap="none" spc="0" normalizeH="0" baseline="0" noProof="0">
                <a:ln>
                  <a:noFill/>
                </a:ln>
                <a:solidFill>
                  <a:prstClr val="white"/>
                </a:solidFill>
                <a:effectLst/>
                <a:uLnTx/>
                <a:uFillTx/>
                <a:latin typeface="Pretendard ExtraLight"/>
                <a:ea typeface="Pretendard Medium"/>
                <a:cs typeface="+mn-cs"/>
              </a:endParaRPr>
            </a:p>
          </p:txBody>
        </p:sp>
      </p:grpSp>
      <p:sp>
        <p:nvSpPr>
          <p:cNvPr id="8" name="TextBox 7">
            <a:extLst>
              <a:ext uri="{FF2B5EF4-FFF2-40B4-BE49-F238E27FC236}">
                <a16:creationId xmlns:a16="http://schemas.microsoft.com/office/drawing/2014/main" id="{66B2FA0B-DE85-4DA8-BA1B-69DE1B0D9120}"/>
              </a:ext>
            </a:extLst>
          </p:cNvPr>
          <p:cNvSpPr txBox="1"/>
          <p:nvPr/>
        </p:nvSpPr>
        <p:spPr>
          <a:xfrm>
            <a:off x="747746" y="1105010"/>
            <a:ext cx="12133690" cy="369332"/>
          </a:xfrm>
          <a:prstGeom prst="rect">
            <a:avLst/>
          </a:prstGeom>
          <a:noFill/>
        </p:spPr>
        <p:txBody>
          <a:bodyPr wrap="square" lIns="0" tIns="0" rIns="0" bIns="0" rtlCol="0" anchor="ctr">
            <a:spAutoFit/>
          </a:bodyPr>
          <a:lstStyle/>
          <a:p>
            <a:pPr>
              <a:defRPr/>
            </a:pPr>
            <a:r>
              <a:rPr lang="en-US" altLang="ko-KR" sz="2400" b="1" dirty="0"/>
              <a:t>Policy Analysis and Reflections</a:t>
            </a:r>
            <a:r>
              <a:rPr lang="en-US" altLang="ko-KR" sz="2400" dirty="0"/>
              <a:t>:</a:t>
            </a:r>
            <a:endParaRPr lang="en-US" altLang="ko-KR" sz="2400" b="1" kern="0" spc="-60" dirty="0">
              <a:solidFill>
                <a:schemeClr val="tx1">
                  <a:lumMod val="95000"/>
                  <a:lumOff val="5000"/>
                </a:schemeClr>
              </a:solidFill>
              <a:ea typeface="Pretendard SemiBold" panose="02000703000000020004" pitchFamily="2" charset="-127"/>
            </a:endParaRPr>
          </a:p>
        </p:txBody>
      </p:sp>
    </p:spTree>
    <p:extLst>
      <p:ext uri="{BB962C8B-B14F-4D97-AF65-F5344CB8AC3E}">
        <p14:creationId xmlns:p14="http://schemas.microsoft.com/office/powerpoint/2010/main" val="1670669918"/>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6031</TotalTime>
  <Words>3473</Words>
  <Application>Microsoft Office PowerPoint</Application>
  <PresentationFormat>와이드스크린</PresentationFormat>
  <Paragraphs>302</Paragraphs>
  <Slides>22</Slides>
  <Notes>19</Notes>
  <HiddenSlides>0</HiddenSlides>
  <MMClips>0</MMClips>
  <ScaleCrop>false</ScaleCrop>
  <HeadingPairs>
    <vt:vector size="6" baseType="variant">
      <vt:variant>
        <vt:lpstr>사용한 글꼴</vt:lpstr>
      </vt:variant>
      <vt:variant>
        <vt:i4>11</vt:i4>
      </vt:variant>
      <vt:variant>
        <vt:lpstr>테마</vt:lpstr>
      </vt:variant>
      <vt:variant>
        <vt:i4>1</vt:i4>
      </vt:variant>
      <vt:variant>
        <vt:lpstr>슬라이드 제목</vt:lpstr>
      </vt:variant>
      <vt:variant>
        <vt:i4>22</vt:i4>
      </vt:variant>
    </vt:vector>
  </HeadingPairs>
  <TitlesOfParts>
    <vt:vector size="34" baseType="lpstr">
      <vt:lpstr>Pretendard</vt:lpstr>
      <vt:lpstr>Pretendard ExtraBold</vt:lpstr>
      <vt:lpstr>Pretendard ExtraLight</vt:lpstr>
      <vt:lpstr>Pretendard Medium</vt:lpstr>
      <vt:lpstr>Pretendard SemiBold</vt:lpstr>
      <vt:lpstr>맑은 고딕</vt:lpstr>
      <vt:lpstr>맑은 고딕</vt:lpstr>
      <vt:lpstr>Arial</vt:lpstr>
      <vt:lpstr>Cambria Math</vt:lpstr>
      <vt:lpstr>Times New Roman</vt:lpstr>
      <vt:lpstr>Wingdings</vt:lpstr>
      <vt:lpstr>Office 테마</vt:lpstr>
      <vt:lpstr>PowerPoint 프레젠테이션</vt:lpstr>
      <vt:lpstr>PowerPoint 프레젠테이션</vt:lpstr>
      <vt:lpstr>PowerPoint 프레젠테이션</vt:lpstr>
      <vt:lpstr>PowerPoint 프레젠테이션</vt:lpstr>
      <vt:lpstr>PowerPoint 프레젠테이션</vt:lpstr>
      <vt:lpstr>SME Cybersecurity Support Programs Categories in Poland</vt:lpstr>
      <vt:lpstr>Field Interview Insights and Strategic Directions for SME Cybersecurity</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Comparative Analysis: Poland and Korea</vt:lpstr>
      <vt:lpstr>Comparative Analysis: Poland and Korea</vt:lpstr>
      <vt:lpstr>Comparative Analysis: Poland and Korea</vt:lpstr>
      <vt:lpstr>Joint Research &amp; Knowledge Exchange Opportunities</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Hyung Jong Kim</dc:creator>
  <cp:lastModifiedBy>Hyung Jong Kim</cp:lastModifiedBy>
  <cp:revision>159</cp:revision>
  <dcterms:created xsi:type="dcterms:W3CDTF">2025-02-10T08:28:31Z</dcterms:created>
  <dcterms:modified xsi:type="dcterms:W3CDTF">2025-07-19T05:39:37Z</dcterms:modified>
</cp:coreProperties>
</file>