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0032"/>
    <a:srgbClr val="CF2240"/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6039" autoAdjust="0"/>
    <p:restoredTop sz="94278" autoAdjust="0"/>
  </p:normalViewPr>
  <p:slideViewPr>
    <p:cSldViewPr>
      <p:cViewPr varScale="1">
        <p:scale>
          <a:sx n="69" d="100"/>
          <a:sy n="69" d="100"/>
        </p:scale>
        <p:origin x="1364" y="44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927913" y="3357040"/>
            <a:ext cx="10800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General Director’s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BDG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211064" y="3926985"/>
            <a:ext cx="1101026" cy="43431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500" dirty="0"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  <a:p>
            <a:r>
              <a:rPr lang="en-GB" sz="500" b="1" dirty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lang="en-GB" sz="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500" i="1" dirty="0">
                <a:latin typeface="Calibri" panose="020F0502020204030204" pitchFamily="34" charset="0"/>
                <a:cs typeface="Calibri" panose="020F0502020204030204" pitchFamily="34" charset="0"/>
              </a:rPr>
              <a:t>except regulations determined in the Article 12d of the Act of 16 November 2016 - National Revenue Administration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7685912" y="4509168"/>
            <a:ext cx="1098001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Paying Authority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7685913" y="2260900"/>
            <a:ext cx="1088044" cy="44033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State Budget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7685913" y="3357040"/>
            <a:ext cx="108804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Economy Financing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7685913" y="2805294"/>
            <a:ext cx="1098000" cy="42499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Local Government Finances Department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2743201" y="2263777"/>
            <a:ext cx="1095398" cy="44010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Goods and Services Tax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PT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87144" y="2825944"/>
            <a:ext cx="1093378" cy="43157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Economic Policy Support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PG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927913" y="2263777"/>
            <a:ext cx="10800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Administrative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BAD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927913" y="3933104"/>
            <a:ext cx="10800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Finances and Accounting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FK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8930604" y="764704"/>
            <a:ext cx="1095309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 </a:t>
            </a:r>
            <a:r>
              <a:rPr lang="en-GB" sz="7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en-GB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WM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5211064" y="3355976"/>
            <a:ext cx="1101025" cy="42342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Customs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DC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3973641" y="2260900"/>
            <a:ext cx="1083468" cy="44297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Tax Collection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DPP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87144" y="3355976"/>
            <a:ext cx="1093378" cy="44010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Public Finance Discipline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BDF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927913" y="2805294"/>
            <a:ext cx="1080000" cy="41937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Security and Data Protection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DB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3973640" y="2818329"/>
            <a:ext cx="1081711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Audit of Public Funds 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DAS</a:t>
            </a:r>
            <a:endParaRPr lang="pl-PL" altLang="pl-PL" sz="75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7685912" y="6237360"/>
            <a:ext cx="1098001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of Financial Information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7685913" y="3933104"/>
            <a:ext cx="10980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Budget Zone Financing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FS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2743200" y="3364083"/>
            <a:ext cx="1098645" cy="41475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Excise Duty 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Gambling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2743201" y="2817414"/>
            <a:ext cx="1098644" cy="44010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Income Taxes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DD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87144" y="3926985"/>
            <a:ext cx="1093378" cy="41978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en-GB" sz="7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Department</a:t>
            </a:r>
          </a:p>
          <a:p>
            <a:pPr eaLnBrk="1" hangingPunct="1"/>
            <a:r>
              <a:rPr lang="pl-PL" altLang="pl-PL" sz="75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  <a:endParaRPr lang="pl-PL" altLang="pl-PL" sz="75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7685912" y="5085232"/>
            <a:ext cx="1098001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Public Debt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927913" y="1289382"/>
            <a:ext cx="1098000" cy="873827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anchor="b"/>
          <a:lstStyle/>
          <a:p>
            <a:pPr eaLnBrk="1" hangingPunct="1"/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General</a:t>
            </a:r>
            <a:endParaRPr lang="en-GB" altLang="pl-PL" sz="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685913" y="1289382"/>
            <a:ext cx="1098000" cy="86400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 anchorCtr="0"/>
          <a:lstStyle/>
          <a:p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</a:t>
            </a:r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en-GB" sz="7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Information</a:t>
            </a:r>
          </a:p>
          <a:p>
            <a:pPr eaLnBrk="1" hangingPunct="1"/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Sebastian </a:t>
            </a:r>
            <a:r>
              <a:rPr lang="pl-PL" altLang="pl-PL" sz="9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Skuza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927913" y="5661296"/>
            <a:ext cx="10800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GB" sz="700" i="1" dirty="0">
                <a:latin typeface="Calibri" panose="020F0502020204030204" pitchFamily="34" charset="0"/>
                <a:cs typeface="Calibri" panose="020F0502020204030204" pitchFamily="34" charset="0"/>
              </a:rPr>
              <a:t>Commissioner for Protection of Classified Information</a:t>
            </a:r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7685912" y="5661296"/>
            <a:ext cx="1098001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Guarantee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82522" y="1286240"/>
            <a:ext cx="1098000" cy="864585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GB" sz="7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en-GB" sz="7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</a:t>
            </a:r>
            <a:r>
              <a:rPr lang="en-GB" sz="7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Discipline</a:t>
            </a:r>
            <a:endParaRPr lang="pl-PL" sz="7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75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Piotr </a:t>
            </a: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Patkowski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79086" y="4510584"/>
            <a:ext cx="1101435" cy="42171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Macroeconomic Policy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PM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287144" y="5101734"/>
            <a:ext cx="1093378" cy="41549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Financial Market Development Department</a:t>
            </a:r>
            <a:endParaRPr lang="en-GB" altLang="pl-PL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FN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79086" y="5661296"/>
            <a:ext cx="1101435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700" i="1" dirty="0">
                <a:latin typeface="Calibri" panose="020F0502020204030204" pitchFamily="34" charset="0"/>
                <a:cs typeface="Calibri" panose="020F0502020204030204" pitchFamily="34" charset="0"/>
              </a:rPr>
              <a:t>Accounting Standards Committee</a:t>
            </a:r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79087" y="2265528"/>
            <a:ext cx="1101435" cy="43835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Value for Money and Accounting Department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DWR</a:t>
            </a:r>
            <a:endParaRPr lang="pl-PL" altLang="pl-PL" sz="75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448487" y="764704"/>
            <a:ext cx="1091602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 err="1" smtClean="0">
                <a:solidFill>
                  <a:schemeClr val="tx1"/>
                </a:solidFill>
              </a:rPr>
              <a:t>Minister’s</a:t>
            </a:r>
            <a:r>
              <a:rPr lang="pl-PL" altLang="pl-PL" dirty="0" smtClean="0">
                <a:solidFill>
                  <a:schemeClr val="tx1"/>
                </a:solidFill>
              </a:rPr>
              <a:t> Office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2743201" y="360816"/>
            <a:ext cx="3543270" cy="827999"/>
          </a:xfrm>
          <a:prstGeom prst="rect">
            <a:avLst/>
          </a:prstGeom>
          <a:solidFill>
            <a:srgbClr val="DC0032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Minister of Finance</a:t>
            </a:r>
            <a:r>
              <a:rPr lang="pl-PL" altLang="pl-PL" sz="1100" b="1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11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Tadeusz Kościński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87145" y="764704"/>
            <a:ext cx="1081076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Political Cabinet</a:t>
            </a:r>
          </a:p>
          <a:p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6448487" y="3933104"/>
            <a:ext cx="1081734" cy="42819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for Combating Economic Crime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DZP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211065" y="1292767"/>
            <a:ext cx="1098000" cy="857474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State </a:t>
            </a:r>
          </a:p>
          <a:p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Head of National Revenue </a:t>
            </a:r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Magdalena Rzeczkowska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211064" y="4508888"/>
            <a:ext cx="1107492" cy="43228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5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  <a:p>
            <a:r>
              <a:rPr lang="en-GB" sz="5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GB" sz="500" b="1" i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500" i="1" dirty="0">
                <a:latin typeface="Calibri" panose="020F0502020204030204" pitchFamily="34" charset="0"/>
                <a:cs typeface="Calibri" panose="020F0502020204030204" pitchFamily="34" charset="0"/>
              </a:rPr>
              <a:t>with evaluation of information and promotion activities of the National Revenue Administration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3973639" y="3364083"/>
            <a:ext cx="1088827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Crucial Taxpayer Department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DKP</a:t>
            </a:r>
            <a:endParaRPr lang="pl-PL" altLang="pl-PL" sz="75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7685912" y="764704"/>
            <a:ext cx="1088045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 err="1" smtClean="0">
                <a:latin typeface="Calibri" panose="020F0502020204030204" pitchFamily="34" charset="0"/>
              </a:rPr>
              <a:t>Department</a:t>
            </a:r>
            <a:r>
              <a:rPr lang="pl-PL" altLang="pl-PL" sz="700" dirty="0" smtClean="0">
                <a:latin typeface="Calibri" panose="020F0502020204030204" pitchFamily="34" charset="0"/>
              </a:rPr>
              <a:t> of Data Analysis and </a:t>
            </a:r>
            <a:r>
              <a:rPr lang="pl-PL" altLang="pl-PL" sz="700" dirty="0" err="1" smtClean="0">
                <a:latin typeface="Calibri" panose="020F0502020204030204" pitchFamily="34" charset="0"/>
              </a:rPr>
              <a:t>Stategic</a:t>
            </a:r>
            <a:r>
              <a:rPr lang="pl-PL" altLang="pl-PL" sz="700" dirty="0" smtClean="0">
                <a:latin typeface="Calibri" panose="020F0502020204030204" pitchFamily="34" charset="0"/>
              </a:rPr>
              <a:t> Management</a:t>
            </a:r>
            <a:endParaRPr lang="pl-PL" altLang="pl-PL" sz="2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DAD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211065" y="2807400"/>
            <a:ext cx="1093423" cy="43695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Budget, Property and Human Resources Revenue Administration</a:t>
            </a:r>
            <a:r>
              <a:rPr lang="en-GB" sz="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pl-PL" altLang="pl-PL" sz="600" b="1" dirty="0" smtClean="0">
                <a:latin typeface="Calibri" panose="020F0502020204030204" pitchFamily="34" charset="0"/>
              </a:rPr>
              <a:t>DBM</a:t>
            </a:r>
            <a:endParaRPr lang="pl-PL" altLang="pl-PL" sz="6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927913" y="4509168"/>
            <a:ext cx="10800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Control and Internal Audit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BKA</a:t>
            </a:r>
            <a:endParaRPr lang="pl-PL" altLang="pl-PL" sz="75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3973639" y="4509168"/>
            <a:ext cx="1088827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Relationships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with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Customers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DRK</a:t>
            </a:r>
            <a:endParaRPr lang="pl-PL" altLang="pl-PL" sz="75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927913" y="5085232"/>
            <a:ext cx="10800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T and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Projects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M</a:t>
            </a:r>
            <a:r>
              <a:rPr lang="en-GB" sz="700" dirty="0" err="1">
                <a:latin typeface="Calibri" panose="020F0502020204030204" pitchFamily="34" charset="0"/>
                <a:cs typeface="Calibri" panose="020F0502020204030204" pitchFamily="34" charset="0"/>
              </a:rPr>
              <a:t>anagement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DIP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6448488" y="2260900"/>
            <a:ext cx="1091601" cy="44033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Risk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DRP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6448488" y="2805294"/>
            <a:ext cx="1085112" cy="43905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for Supervision of the Controls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DNK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1514044" y="764704"/>
            <a:ext cx="1094115" cy="41399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  <a:p>
            <a:r>
              <a:rPr lang="en-GB" sz="700" b="1" dirty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  <a:p>
            <a:r>
              <a:rPr lang="en-GB" sz="500" dirty="0">
                <a:latin typeface="Calibri" panose="020F0502020204030204" pitchFamily="34" charset="0"/>
                <a:cs typeface="Calibri" panose="020F0502020204030204" pitchFamily="34" charset="0"/>
              </a:rPr>
              <a:t>with regulations determined in the Article 12d of the Act of 16 November 2016 - National Revenue Administration</a:t>
            </a: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3973641" y="1286241"/>
            <a:ext cx="1098000" cy="86400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of State </a:t>
            </a:r>
          </a:p>
          <a:p>
            <a:pPr>
              <a:spcBef>
                <a:spcPts val="300"/>
              </a:spcBef>
            </a:pPr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pPr eaLnBrk="1" hangingPunct="1"/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Anna Chałupa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2745568" y="1286241"/>
            <a:ext cx="1098000" cy="86400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Jan Sarnowski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2743200" y="3933104"/>
            <a:ext cx="1094042" cy="42819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en-GB" sz="7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 Analysis Department</a:t>
            </a:r>
          </a:p>
          <a:p>
            <a:pPr eaLnBrk="1" hangingPunct="1"/>
            <a:r>
              <a:rPr lang="pl-PL" altLang="pl-PL" sz="75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75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6448487" y="3355976"/>
            <a:ext cx="1081735" cy="42342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of Toll Collection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DPO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5211065" y="2263777"/>
            <a:ext cx="1095158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600" dirty="0">
                <a:latin typeface="Calibri" panose="020F0502020204030204" pitchFamily="34" charset="0"/>
                <a:cs typeface="Calibri" panose="020F0502020204030204" pitchFamily="34" charset="0"/>
              </a:rPr>
              <a:t>Organization and International Relations of the National Revenue Administration Department</a:t>
            </a:r>
          </a:p>
          <a:p>
            <a:pPr eaLnBrk="1" hangingPunct="1"/>
            <a:r>
              <a:rPr lang="pl-PL" altLang="pl-PL" sz="600" dirty="0" smtClean="0">
                <a:latin typeface="Calibri" panose="020F0502020204030204" pitchFamily="34" charset="0"/>
              </a:rPr>
              <a:t> </a:t>
            </a:r>
            <a:r>
              <a:rPr lang="pl-PL" altLang="pl-PL" sz="600" b="1" dirty="0">
                <a:latin typeface="Calibri" panose="020F0502020204030204" pitchFamily="34" charset="0"/>
              </a:rPr>
              <a:t>DOM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3973639" y="3929303"/>
            <a:ext cx="108171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Tax Certification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DOP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6448489" y="1286240"/>
            <a:ext cx="1098000" cy="850373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GB" altLang="pl-PL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of </a:t>
            </a:r>
            <a:r>
              <a:rPr lang="en-GB" sz="7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 </a:t>
            </a:r>
            <a:endParaRPr lang="en-GB" sz="7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Mariusz Gojny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1514045" y="1292767"/>
            <a:ext cx="1098000" cy="86400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</a:t>
            </a:r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Artur Soboń </a:t>
            </a:r>
            <a:endParaRPr lang="pl-PL" altLang="pl-PL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1514044" y="2265536"/>
            <a:ext cx="1094115" cy="44010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Policy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DSP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85" name="Text Box 345"/>
          <p:cNvSpPr txBox="1">
            <a:spLocks noChangeArrowheads="1"/>
          </p:cNvSpPr>
          <p:nvPr/>
        </p:nvSpPr>
        <p:spPr bwMode="auto">
          <a:xfrm>
            <a:off x="1500667" y="2825944"/>
            <a:ext cx="1107492" cy="43157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5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  <a:p>
            <a:r>
              <a:rPr lang="en-GB" sz="500" b="1" dirty="0">
                <a:latin typeface="Calibri" panose="020F0502020204030204" pitchFamily="34" charset="0"/>
                <a:cs typeface="Calibri" panose="020F0502020204030204" pitchFamily="34" charset="0"/>
              </a:rPr>
              <a:t>BKP - </a:t>
            </a:r>
            <a:r>
              <a:rPr lang="en-GB" sz="500" dirty="0">
                <a:latin typeface="Calibri" panose="020F0502020204030204" pitchFamily="34" charset="0"/>
                <a:cs typeface="Calibri" panose="020F0502020204030204" pitchFamily="34" charset="0"/>
              </a:rPr>
              <a:t> except evaluation of information and promotion activities of the National Revenue Administration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4F992F-09A8-4BCD-8E9F-8D0A2ACBDFD0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17461</TotalTime>
  <Words>359</Words>
  <Application>Microsoft Office PowerPoint</Application>
  <PresentationFormat>Slajdy 35 mm</PresentationFormat>
  <Paragraphs>127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Stępień Monika</cp:lastModifiedBy>
  <cp:revision>1489</cp:revision>
  <cp:lastPrinted>2022-01-04T08:35:16Z</cp:lastPrinted>
  <dcterms:created xsi:type="dcterms:W3CDTF">2006-06-26T12:00:33Z</dcterms:created>
  <dcterms:modified xsi:type="dcterms:W3CDTF">2022-01-26T08:32:59Z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MF\GIHJ;Pawlak Ewa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MF\S-1-5-21-1525952054-1005573771-2909822258-243679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