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61" r:id="rId5"/>
    <p:sldId id="618" r:id="rId6"/>
    <p:sldId id="620" r:id="rId7"/>
    <p:sldId id="621" r:id="rId8"/>
    <p:sldId id="622" r:id="rId9"/>
    <p:sldId id="623" r:id="rId10"/>
    <p:sldId id="624" r:id="rId11"/>
    <p:sldId id="625" r:id="rId12"/>
    <p:sldId id="626" r:id="rId13"/>
    <p:sldId id="627" r:id="rId14"/>
    <p:sldId id="628" r:id="rId15"/>
    <p:sldId id="629" r:id="rId16"/>
    <p:sldId id="631" r:id="rId17"/>
    <p:sldId id="668" r:id="rId18"/>
    <p:sldId id="667" r:id="rId19"/>
    <p:sldId id="638" r:id="rId20"/>
    <p:sldId id="669" r:id="rId21"/>
    <p:sldId id="633" r:id="rId22"/>
    <p:sldId id="634" r:id="rId23"/>
    <p:sldId id="635" r:id="rId24"/>
    <p:sldId id="632" r:id="rId25"/>
    <p:sldId id="678" r:id="rId26"/>
    <p:sldId id="636" r:id="rId27"/>
    <p:sldId id="637" r:id="rId28"/>
    <p:sldId id="639" r:id="rId29"/>
    <p:sldId id="640" r:id="rId30"/>
    <p:sldId id="641" r:id="rId31"/>
    <p:sldId id="677" r:id="rId32"/>
    <p:sldId id="642" r:id="rId33"/>
    <p:sldId id="643" r:id="rId34"/>
    <p:sldId id="644" r:id="rId35"/>
    <p:sldId id="646" r:id="rId36"/>
    <p:sldId id="645" r:id="rId37"/>
    <p:sldId id="675" r:id="rId38"/>
    <p:sldId id="649" r:id="rId39"/>
    <p:sldId id="651" r:id="rId40"/>
    <p:sldId id="650" r:id="rId41"/>
    <p:sldId id="652" r:id="rId42"/>
    <p:sldId id="653" r:id="rId43"/>
    <p:sldId id="658" r:id="rId44"/>
    <p:sldId id="659" r:id="rId45"/>
    <p:sldId id="662" r:id="rId46"/>
    <p:sldId id="661" r:id="rId47"/>
    <p:sldId id="655" r:id="rId48"/>
    <p:sldId id="656" r:id="rId49"/>
    <p:sldId id="657" r:id="rId50"/>
    <p:sldId id="663" r:id="rId51"/>
    <p:sldId id="664" r:id="rId52"/>
    <p:sldId id="671" r:id="rId53"/>
    <p:sldId id="670" r:id="rId54"/>
    <p:sldId id="665" r:id="rId55"/>
    <p:sldId id="673" r:id="rId56"/>
    <p:sldId id="647" r:id="rId5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F2A141-74D1-85C3-DA02-D04529625022}" name="Drastich Aneta  (DSF)" initials="AD" userId="S::Aneta.Drastich@ad.ms.gov.pl::7e3e220b-6da6-404a-af3e-7602b0fc922d" providerId="AD"/>
  <p188:author id="{023E7B61-D6A1-FEA9-B9D4-50AAECD772C3}" name="Łukasz Popowski" initials="ŁP" userId="S::lukasz.popowski@adn.pl::0bbfe57c-f66e-43eb-82b9-b3b49b855e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96"/>
    <a:srgbClr val="C40009"/>
    <a:srgbClr val="DB0000"/>
    <a:srgbClr val="DB002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CD89B-939A-4C28-B2EA-CDF48285AA46}" v="1" dt="2024-02-23T13:31:42.339"/>
    <p1510:client id="{FB22C2F0-7D00-433B-BA37-5CCE15E3F3EA}" v="110" dt="2024-02-23T11:04:10.040"/>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Łukasz Popowski" userId="0bbfe57c-f66e-43eb-82b9-b3b49b855e48" providerId="ADAL" clId="{0ADCD89B-939A-4C28-B2EA-CDF48285AA46}"/>
    <pc:docChg chg="undo custSel modSld">
      <pc:chgData name="Łukasz Popowski" userId="0bbfe57c-f66e-43eb-82b9-b3b49b855e48" providerId="ADAL" clId="{0ADCD89B-939A-4C28-B2EA-CDF48285AA46}" dt="2024-02-23T13:39:28.176" v="145" actId="20577"/>
      <pc:docMkLst>
        <pc:docMk/>
      </pc:docMkLst>
      <pc:sldChg chg="modSp mod">
        <pc:chgData name="Łukasz Popowski" userId="0bbfe57c-f66e-43eb-82b9-b3b49b855e48" providerId="ADAL" clId="{0ADCD89B-939A-4C28-B2EA-CDF48285AA46}" dt="2024-02-23T13:38:30.096" v="130" actId="20577"/>
        <pc:sldMkLst>
          <pc:docMk/>
          <pc:sldMk cId="2313877583" sldId="620"/>
        </pc:sldMkLst>
        <pc:spChg chg="mod">
          <ac:chgData name="Łukasz Popowski" userId="0bbfe57c-f66e-43eb-82b9-b3b49b855e48" providerId="ADAL" clId="{0ADCD89B-939A-4C28-B2EA-CDF48285AA46}" dt="2024-02-23T13:38:30.096" v="130" actId="20577"/>
          <ac:spMkLst>
            <pc:docMk/>
            <pc:sldMk cId="2313877583" sldId="620"/>
            <ac:spMk id="4" creationId="{D4E2A673-6698-F063-ED60-FD6F52AB3212}"/>
          </ac:spMkLst>
        </pc:spChg>
      </pc:sldChg>
      <pc:sldChg chg="modSp mod delCm modCm">
        <pc:chgData name="Łukasz Popowski" userId="0bbfe57c-f66e-43eb-82b9-b3b49b855e48" providerId="ADAL" clId="{0ADCD89B-939A-4C28-B2EA-CDF48285AA46}" dt="2024-02-23T13:39:10.328" v="142" actId="20577"/>
        <pc:sldMkLst>
          <pc:docMk/>
          <pc:sldMk cId="2534381822" sldId="622"/>
        </pc:sldMkLst>
        <pc:spChg chg="mod">
          <ac:chgData name="Łukasz Popowski" userId="0bbfe57c-f66e-43eb-82b9-b3b49b855e48" providerId="ADAL" clId="{0ADCD89B-939A-4C28-B2EA-CDF48285AA46}" dt="2024-02-23T13:39:10.328" v="142" actId="20577"/>
          <ac:spMkLst>
            <pc:docMk/>
            <pc:sldMk cId="2534381822" sldId="622"/>
            <ac:spMk id="50" creationId="{EFCA0B08-A241-0E80-F5BA-C5FCCD799340}"/>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09.195" v="101"/>
              <pc2:cmMkLst xmlns:pc2="http://schemas.microsoft.com/office/powerpoint/2019/9/main/command">
                <pc:docMk/>
                <pc:sldMk cId="2534381822" sldId="622"/>
                <pc2:cmMk id="{F077BA54-7281-4177-A2FB-24CF1C3EF0F4}"/>
              </pc2:cmMkLst>
            </pc226:cmChg>
          </p:ext>
        </pc:extLst>
      </pc:sldChg>
      <pc:sldChg chg="modSp mod">
        <pc:chgData name="Łukasz Popowski" userId="0bbfe57c-f66e-43eb-82b9-b3b49b855e48" providerId="ADAL" clId="{0ADCD89B-939A-4C28-B2EA-CDF48285AA46}" dt="2024-02-23T13:39:28.176" v="145" actId="20577"/>
        <pc:sldMkLst>
          <pc:docMk/>
          <pc:sldMk cId="3537131526" sldId="623"/>
        </pc:sldMkLst>
        <pc:spChg chg="mod">
          <ac:chgData name="Łukasz Popowski" userId="0bbfe57c-f66e-43eb-82b9-b3b49b855e48" providerId="ADAL" clId="{0ADCD89B-939A-4C28-B2EA-CDF48285AA46}" dt="2024-02-23T13:39:28.176" v="145" actId="20577"/>
          <ac:spMkLst>
            <pc:docMk/>
            <pc:sldMk cId="3537131526" sldId="623"/>
            <ac:spMk id="50" creationId="{A6919FEB-2E15-B24F-F0EE-D1A11EA12D9A}"/>
          </ac:spMkLst>
        </pc:spChg>
      </pc:sldChg>
      <pc:sldChg chg="modSp mod delCm modCm">
        <pc:chgData name="Łukasz Popowski" userId="0bbfe57c-f66e-43eb-82b9-b3b49b855e48" providerId="ADAL" clId="{0ADCD89B-939A-4C28-B2EA-CDF48285AA46}" dt="2024-02-23T13:37:15.370" v="102"/>
        <pc:sldMkLst>
          <pc:docMk/>
          <pc:sldMk cId="2018703423" sldId="624"/>
        </pc:sldMkLst>
        <pc:spChg chg="mod">
          <ac:chgData name="Łukasz Popowski" userId="0bbfe57c-f66e-43eb-82b9-b3b49b855e48" providerId="ADAL" clId="{0ADCD89B-939A-4C28-B2EA-CDF48285AA46}" dt="2024-02-23T13:26:18.532" v="2" actId="20577"/>
          <ac:spMkLst>
            <pc:docMk/>
            <pc:sldMk cId="2018703423" sldId="624"/>
            <ac:spMk id="50" creationId="{61B6254B-1799-DC49-B7AC-683D5F6561A2}"/>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15.370" v="102"/>
              <pc2:cmMkLst xmlns:pc2="http://schemas.microsoft.com/office/powerpoint/2019/9/main/command">
                <pc:docMk/>
                <pc:sldMk cId="2018703423" sldId="624"/>
                <pc2:cmMk id="{BD3CD6F5-4ED3-4D14-B5C7-8F00B24EFEA3}"/>
              </pc2:cmMkLst>
            </pc226:cmChg>
          </p:ext>
        </pc:extLst>
      </pc:sldChg>
      <pc:sldChg chg="modSp mod delCm modCm">
        <pc:chgData name="Łukasz Popowski" userId="0bbfe57c-f66e-43eb-82b9-b3b49b855e48" providerId="ADAL" clId="{0ADCD89B-939A-4C28-B2EA-CDF48285AA46}" dt="2024-02-23T13:37:22.158" v="105"/>
        <pc:sldMkLst>
          <pc:docMk/>
          <pc:sldMk cId="166473394" sldId="631"/>
        </pc:sldMkLst>
        <pc:spChg chg="mod">
          <ac:chgData name="Łukasz Popowski" userId="0bbfe57c-f66e-43eb-82b9-b3b49b855e48" providerId="ADAL" clId="{0ADCD89B-939A-4C28-B2EA-CDF48285AA46}" dt="2024-02-23T13:27:02.272" v="8" actId="20577"/>
          <ac:spMkLst>
            <pc:docMk/>
            <pc:sldMk cId="166473394" sldId="631"/>
            <ac:spMk id="50" creationId="{29A946E1-AD6F-F080-CFEA-FB68FA668367}"/>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22.158" v="105"/>
              <pc2:cmMkLst xmlns:pc2="http://schemas.microsoft.com/office/powerpoint/2019/9/main/command">
                <pc:docMk/>
                <pc:sldMk cId="166473394" sldId="631"/>
                <pc2:cmMk id="{F3033E25-1709-4572-86A3-869C034B8E66}"/>
              </pc2:cmMkLst>
            </pc226:cmChg>
            <pc226:cmChg xmlns:pc226="http://schemas.microsoft.com/office/powerpoint/2022/06/main/command" chg="del mod modRxn">
              <pc226:chgData name="Łukasz Popowski" userId="0bbfe57c-f66e-43eb-82b9-b3b49b855e48" providerId="ADAL" clId="{0ADCD89B-939A-4C28-B2EA-CDF48285AA46}" dt="2024-02-23T13:37:21.016" v="104"/>
              <pc2:cmMkLst xmlns:pc2="http://schemas.microsoft.com/office/powerpoint/2019/9/main/command">
                <pc:docMk/>
                <pc:sldMk cId="166473394" sldId="631"/>
                <pc2:cmMk id="{119EEB69-3B42-4408-80FF-4D3EEB5F4B4F}"/>
              </pc2:cmMkLst>
            </pc226:cmChg>
            <pc226:cmChg xmlns:pc226="http://schemas.microsoft.com/office/powerpoint/2022/06/main/command" chg="del mod modRxn">
              <pc226:chgData name="Łukasz Popowski" userId="0bbfe57c-f66e-43eb-82b9-b3b49b855e48" providerId="ADAL" clId="{0ADCD89B-939A-4C28-B2EA-CDF48285AA46}" dt="2024-02-23T13:37:19.839" v="103"/>
              <pc2:cmMkLst xmlns:pc2="http://schemas.microsoft.com/office/powerpoint/2019/9/main/command">
                <pc:docMk/>
                <pc:sldMk cId="166473394" sldId="631"/>
                <pc2:cmMk id="{2B62BF7C-7E15-4234-8E10-58ACDD3BA48B}"/>
              </pc2:cmMkLst>
            </pc226:cmChg>
          </p:ext>
        </pc:extLst>
      </pc:sldChg>
      <pc:sldChg chg="modSp mod delCm modCm">
        <pc:chgData name="Łukasz Popowski" userId="0bbfe57c-f66e-43eb-82b9-b3b49b855e48" providerId="ADAL" clId="{0ADCD89B-939A-4C28-B2EA-CDF48285AA46}" dt="2024-02-23T13:37:33.776" v="108"/>
        <pc:sldMkLst>
          <pc:docMk/>
          <pc:sldMk cId="1468194591" sldId="633"/>
        </pc:sldMkLst>
        <pc:spChg chg="mod">
          <ac:chgData name="Łukasz Popowski" userId="0bbfe57c-f66e-43eb-82b9-b3b49b855e48" providerId="ADAL" clId="{0ADCD89B-939A-4C28-B2EA-CDF48285AA46}" dt="2024-02-23T13:36:39.897" v="100" actId="20577"/>
          <ac:spMkLst>
            <pc:docMk/>
            <pc:sldMk cId="1468194591" sldId="633"/>
            <ac:spMk id="50" creationId="{6821CB18-2EAF-A876-1556-EF5C22462562}"/>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33.776" v="108"/>
              <pc2:cmMkLst xmlns:pc2="http://schemas.microsoft.com/office/powerpoint/2019/9/main/command">
                <pc:docMk/>
                <pc:sldMk cId="1468194591" sldId="633"/>
                <pc2:cmMk id="{60B6A5E1-D846-4906-B27C-8261B0775102}"/>
              </pc2:cmMkLst>
            </pc226:cmChg>
          </p:ext>
        </pc:extLst>
      </pc:sldChg>
      <pc:sldChg chg="modSp mod delCm modCm">
        <pc:chgData name="Łukasz Popowski" userId="0bbfe57c-f66e-43eb-82b9-b3b49b855e48" providerId="ADAL" clId="{0ADCD89B-939A-4C28-B2EA-CDF48285AA46}" dt="2024-02-23T13:37:40.111" v="110"/>
        <pc:sldMkLst>
          <pc:docMk/>
          <pc:sldMk cId="1988622852" sldId="636"/>
        </pc:sldMkLst>
        <pc:spChg chg="mod">
          <ac:chgData name="Łukasz Popowski" userId="0bbfe57c-f66e-43eb-82b9-b3b49b855e48" providerId="ADAL" clId="{0ADCD89B-939A-4C28-B2EA-CDF48285AA46}" dt="2024-02-23T13:31:43.429" v="30" actId="20577"/>
          <ac:spMkLst>
            <pc:docMk/>
            <pc:sldMk cId="1988622852" sldId="636"/>
            <ac:spMk id="4" creationId="{24F67171-CB04-6451-D396-60DBFD89A34A}"/>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40.111" v="110"/>
              <pc2:cmMkLst xmlns:pc2="http://schemas.microsoft.com/office/powerpoint/2019/9/main/command">
                <pc:docMk/>
                <pc:sldMk cId="1988622852" sldId="636"/>
                <pc2:cmMk id="{8E7B4F80-C398-45F4-B7E4-B8D95FB5E145}"/>
              </pc2:cmMkLst>
            </pc226:cmChg>
          </p:ext>
        </pc:extLst>
      </pc:sldChg>
      <pc:sldChg chg="modSp mod delCm modCm">
        <pc:chgData name="Łukasz Popowski" userId="0bbfe57c-f66e-43eb-82b9-b3b49b855e48" providerId="ADAL" clId="{0ADCD89B-939A-4C28-B2EA-CDF48285AA46}" dt="2024-02-23T13:37:42.800" v="111"/>
        <pc:sldMkLst>
          <pc:docMk/>
          <pc:sldMk cId="16266499" sldId="637"/>
        </pc:sldMkLst>
        <pc:spChg chg="mod">
          <ac:chgData name="Łukasz Popowski" userId="0bbfe57c-f66e-43eb-82b9-b3b49b855e48" providerId="ADAL" clId="{0ADCD89B-939A-4C28-B2EA-CDF48285AA46}" dt="2024-02-23T13:32:32.034" v="43" actId="20577"/>
          <ac:spMkLst>
            <pc:docMk/>
            <pc:sldMk cId="16266499" sldId="637"/>
            <ac:spMk id="50" creationId="{862468C6-A02E-EAF0-A8D8-C66FD8DBCF0E}"/>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42.800" v="111"/>
              <pc2:cmMkLst xmlns:pc2="http://schemas.microsoft.com/office/powerpoint/2019/9/main/command">
                <pc:docMk/>
                <pc:sldMk cId="16266499" sldId="637"/>
                <pc2:cmMk id="{7DF9E6FC-564E-4BA0-BD9B-18B4C9963B6C}"/>
              </pc2:cmMkLst>
            </pc226:cmChg>
          </p:ext>
        </pc:extLst>
      </pc:sldChg>
      <pc:sldChg chg="modSp mod delCm modCm">
        <pc:chgData name="Łukasz Popowski" userId="0bbfe57c-f66e-43eb-82b9-b3b49b855e48" providerId="ADAL" clId="{0ADCD89B-939A-4C28-B2EA-CDF48285AA46}" dt="2024-02-23T13:37:26.299" v="106"/>
        <pc:sldMkLst>
          <pc:docMk/>
          <pc:sldMk cId="165259239" sldId="638"/>
        </pc:sldMkLst>
        <pc:spChg chg="mod">
          <ac:chgData name="Łukasz Popowski" userId="0bbfe57c-f66e-43eb-82b9-b3b49b855e48" providerId="ADAL" clId="{0ADCD89B-939A-4C28-B2EA-CDF48285AA46}" dt="2024-02-23T13:27:21.011" v="12" actId="20577"/>
          <ac:spMkLst>
            <pc:docMk/>
            <pc:sldMk cId="165259239" sldId="638"/>
            <ac:spMk id="50" creationId="{2E7D47BD-DB60-EF92-1D49-1C6AAB854A4C}"/>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26.299" v="106"/>
              <pc2:cmMkLst xmlns:pc2="http://schemas.microsoft.com/office/powerpoint/2019/9/main/command">
                <pc:docMk/>
                <pc:sldMk cId="165259239" sldId="638"/>
                <pc2:cmMk id="{8F3460EC-0E30-4FC5-811E-AAA420A20A5C}"/>
              </pc2:cmMkLst>
            </pc226:cmChg>
          </p:ext>
        </pc:extLst>
      </pc:sldChg>
      <pc:sldChg chg="modSp mod delCm">
        <pc:chgData name="Łukasz Popowski" userId="0bbfe57c-f66e-43eb-82b9-b3b49b855e48" providerId="ADAL" clId="{0ADCD89B-939A-4C28-B2EA-CDF48285AA46}" dt="2024-02-23T13:37:46.137" v="112"/>
        <pc:sldMkLst>
          <pc:docMk/>
          <pc:sldMk cId="1387184175" sldId="640"/>
        </pc:sldMkLst>
        <pc:spChg chg="mod">
          <ac:chgData name="Łukasz Popowski" userId="0bbfe57c-f66e-43eb-82b9-b3b49b855e48" providerId="ADAL" clId="{0ADCD89B-939A-4C28-B2EA-CDF48285AA46}" dt="2024-02-23T13:32:41.872" v="45" actId="20577"/>
          <ac:spMkLst>
            <pc:docMk/>
            <pc:sldMk cId="1387184175" sldId="640"/>
            <ac:spMk id="50" creationId="{59F42059-A246-72E6-3961-FCD8A9A33142}"/>
          </ac:spMkLst>
        </pc:spChg>
        <pc:extLst>
          <p:ext xmlns:p="http://schemas.openxmlformats.org/presentationml/2006/main" uri="{D6D511B9-2390-475A-947B-AFAB55BFBCF1}">
            <pc226:cmChg xmlns:pc226="http://schemas.microsoft.com/office/powerpoint/2022/06/main/command" chg="del">
              <pc226:chgData name="Łukasz Popowski" userId="0bbfe57c-f66e-43eb-82b9-b3b49b855e48" providerId="ADAL" clId="{0ADCD89B-939A-4C28-B2EA-CDF48285AA46}" dt="2024-02-23T13:37:46.137" v="112"/>
              <pc2:cmMkLst xmlns:pc2="http://schemas.microsoft.com/office/powerpoint/2019/9/main/command">
                <pc:docMk/>
                <pc:sldMk cId="1387184175" sldId="640"/>
                <pc2:cmMk id="{DDC9B577-C47B-4F4A-B729-1A2B491C1CB1}"/>
              </pc2:cmMkLst>
            </pc226:cmChg>
          </p:ext>
        </pc:extLst>
      </pc:sldChg>
      <pc:sldChg chg="modSp mod delCm modCm">
        <pc:chgData name="Łukasz Popowski" userId="0bbfe57c-f66e-43eb-82b9-b3b49b855e48" providerId="ADAL" clId="{0ADCD89B-939A-4C28-B2EA-CDF48285AA46}" dt="2024-02-23T13:36:09.098" v="96"/>
        <pc:sldMkLst>
          <pc:docMk/>
          <pc:sldMk cId="430554178" sldId="646"/>
        </pc:sldMkLst>
        <pc:spChg chg="mod">
          <ac:chgData name="Łukasz Popowski" userId="0bbfe57c-f66e-43eb-82b9-b3b49b855e48" providerId="ADAL" clId="{0ADCD89B-939A-4C28-B2EA-CDF48285AA46}" dt="2024-02-23T13:33:52.115" v="77" actId="20577"/>
          <ac:spMkLst>
            <pc:docMk/>
            <pc:sldMk cId="430554178" sldId="646"/>
            <ac:spMk id="50" creationId="{A3875314-ABD5-5937-42A9-249EE0120963}"/>
          </ac:spMkLst>
        </pc:spChg>
        <pc:extLst>
          <p:ext xmlns:p="http://schemas.openxmlformats.org/presentationml/2006/main" uri="{D6D511B9-2390-475A-947B-AFAB55BFBCF1}">
            <pc226:cmChg xmlns:pc226="http://schemas.microsoft.com/office/powerpoint/2022/06/main/command" chg="del mod">
              <pc226:chgData name="Łukasz Popowski" userId="0bbfe57c-f66e-43eb-82b9-b3b49b855e48" providerId="ADAL" clId="{0ADCD89B-939A-4C28-B2EA-CDF48285AA46}" dt="2024-02-23T13:36:09.098" v="96"/>
              <pc2:cmMkLst xmlns:pc2="http://schemas.microsoft.com/office/powerpoint/2019/9/main/command">
                <pc:docMk/>
                <pc:sldMk cId="430554178" sldId="646"/>
                <pc2:cmMk id="{419EE363-5AFD-418D-AFDA-42DDFF4BB12E}"/>
              </pc2:cmMkLst>
            </pc226:cmChg>
          </p:ext>
        </pc:extLst>
      </pc:sldChg>
      <pc:sldChg chg="modSp mod delCm modCm">
        <pc:chgData name="Łukasz Popowski" userId="0bbfe57c-f66e-43eb-82b9-b3b49b855e48" providerId="ADAL" clId="{0ADCD89B-939A-4C28-B2EA-CDF48285AA46}" dt="2024-02-23T13:37:56.974" v="116"/>
        <pc:sldMkLst>
          <pc:docMk/>
          <pc:sldMk cId="809780040" sldId="650"/>
        </pc:sldMkLst>
        <pc:spChg chg="mod">
          <ac:chgData name="Łukasz Popowski" userId="0bbfe57c-f66e-43eb-82b9-b3b49b855e48" providerId="ADAL" clId="{0ADCD89B-939A-4C28-B2EA-CDF48285AA46}" dt="2024-02-23T13:34:34.019" v="84" actId="207"/>
          <ac:spMkLst>
            <pc:docMk/>
            <pc:sldMk cId="809780040" sldId="650"/>
            <ac:spMk id="50" creationId="{2648494E-5248-28F0-6268-0087779E1DA4}"/>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56.974" v="116"/>
              <pc2:cmMkLst xmlns:pc2="http://schemas.microsoft.com/office/powerpoint/2019/9/main/command">
                <pc:docMk/>
                <pc:sldMk cId="809780040" sldId="650"/>
                <pc2:cmMk id="{08AE0EE4-1185-462B-9491-D6739C16EF72}"/>
              </pc2:cmMkLst>
            </pc226:cmChg>
          </p:ext>
        </pc:extLst>
      </pc:sldChg>
      <pc:sldChg chg="modSp mod">
        <pc:chgData name="Łukasz Popowski" userId="0bbfe57c-f66e-43eb-82b9-b3b49b855e48" providerId="ADAL" clId="{0ADCD89B-939A-4C28-B2EA-CDF48285AA46}" dt="2024-02-23T13:35:19.633" v="95" actId="20577"/>
        <pc:sldMkLst>
          <pc:docMk/>
          <pc:sldMk cId="158187309" sldId="665"/>
        </pc:sldMkLst>
        <pc:spChg chg="mod">
          <ac:chgData name="Łukasz Popowski" userId="0bbfe57c-f66e-43eb-82b9-b3b49b855e48" providerId="ADAL" clId="{0ADCD89B-939A-4C28-B2EA-CDF48285AA46}" dt="2024-02-23T13:35:19.633" v="95" actId="20577"/>
          <ac:spMkLst>
            <pc:docMk/>
            <pc:sldMk cId="158187309" sldId="665"/>
            <ac:spMk id="50" creationId="{88F593E2-7FF1-72FB-CCD3-BAA2B3FE9B7A}"/>
          </ac:spMkLst>
        </pc:spChg>
      </pc:sldChg>
      <pc:sldChg chg="modSp mod delCm modCm">
        <pc:chgData name="Łukasz Popowski" userId="0bbfe57c-f66e-43eb-82b9-b3b49b855e48" providerId="ADAL" clId="{0ADCD89B-939A-4C28-B2EA-CDF48285AA46}" dt="2024-02-23T13:37:30.749" v="107"/>
        <pc:sldMkLst>
          <pc:docMk/>
          <pc:sldMk cId="1533313024" sldId="669"/>
        </pc:sldMkLst>
        <pc:spChg chg="mod">
          <ac:chgData name="Łukasz Popowski" userId="0bbfe57c-f66e-43eb-82b9-b3b49b855e48" providerId="ADAL" clId="{0ADCD89B-939A-4C28-B2EA-CDF48285AA46}" dt="2024-02-23T13:27:52.740" v="15" actId="20577"/>
          <ac:spMkLst>
            <pc:docMk/>
            <pc:sldMk cId="1533313024" sldId="669"/>
            <ac:spMk id="50" creationId="{DEE86D03-A471-E422-7F56-01DA93635B6E}"/>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30.749" v="107"/>
              <pc2:cmMkLst xmlns:pc2="http://schemas.microsoft.com/office/powerpoint/2019/9/main/command">
                <pc:docMk/>
                <pc:sldMk cId="1533313024" sldId="669"/>
                <pc2:cmMk id="{FB078624-E2D0-4667-89B7-2C239A9ACA5D}"/>
              </pc2:cmMkLst>
            </pc226:cmChg>
          </p:ext>
        </pc:extLst>
      </pc:sldChg>
      <pc:sldChg chg="modSp mod delCm modCm">
        <pc:chgData name="Łukasz Popowski" userId="0bbfe57c-f66e-43eb-82b9-b3b49b855e48" providerId="ADAL" clId="{0ADCD89B-939A-4C28-B2EA-CDF48285AA46}" dt="2024-02-23T13:37:53.632" v="115"/>
        <pc:sldMkLst>
          <pc:docMk/>
          <pc:sldMk cId="431159494" sldId="675"/>
        </pc:sldMkLst>
        <pc:spChg chg="mod">
          <ac:chgData name="Łukasz Popowski" userId="0bbfe57c-f66e-43eb-82b9-b3b49b855e48" providerId="ADAL" clId="{0ADCD89B-939A-4C28-B2EA-CDF48285AA46}" dt="2024-02-23T13:34:17.885" v="81" actId="20577"/>
          <ac:spMkLst>
            <pc:docMk/>
            <pc:sldMk cId="431159494" sldId="675"/>
            <ac:spMk id="50" creationId="{0939D598-EC44-0EB9-A05E-B52038257A2A}"/>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52.386" v="114"/>
              <pc2:cmMkLst xmlns:pc2="http://schemas.microsoft.com/office/powerpoint/2019/9/main/command">
                <pc:docMk/>
                <pc:sldMk cId="431159494" sldId="675"/>
                <pc2:cmMk id="{3F258007-CF76-4B83-919C-F0ED32EE55B2}"/>
              </pc2:cmMkLst>
            </pc226:cmChg>
            <pc226:cmChg xmlns:pc226="http://schemas.microsoft.com/office/powerpoint/2022/06/main/command" chg="del mod modRxn">
              <pc226:chgData name="Łukasz Popowski" userId="0bbfe57c-f66e-43eb-82b9-b3b49b855e48" providerId="ADAL" clId="{0ADCD89B-939A-4C28-B2EA-CDF48285AA46}" dt="2024-02-23T13:37:53.632" v="115"/>
              <pc2:cmMkLst xmlns:pc2="http://schemas.microsoft.com/office/powerpoint/2019/9/main/command">
                <pc:docMk/>
                <pc:sldMk cId="431159494" sldId="675"/>
                <pc2:cmMk id="{DDD44747-AA2A-4693-80D7-8B68CA6506A5}"/>
              </pc2:cmMkLst>
            </pc226:cmChg>
          </p:ext>
        </pc:extLst>
      </pc:sldChg>
      <pc:sldChg chg="modSp mod delCm modCm">
        <pc:chgData name="Łukasz Popowski" userId="0bbfe57c-f66e-43eb-82b9-b3b49b855e48" providerId="ADAL" clId="{0ADCD89B-939A-4C28-B2EA-CDF48285AA46}" dt="2024-02-23T13:37:48.810" v="113"/>
        <pc:sldMkLst>
          <pc:docMk/>
          <pc:sldMk cId="2707882873" sldId="677"/>
        </pc:sldMkLst>
        <pc:spChg chg="mod">
          <ac:chgData name="Łukasz Popowski" userId="0bbfe57c-f66e-43eb-82b9-b3b49b855e48" providerId="ADAL" clId="{0ADCD89B-939A-4C28-B2EA-CDF48285AA46}" dt="2024-02-23T13:33:05.502" v="53" actId="20577"/>
          <ac:spMkLst>
            <pc:docMk/>
            <pc:sldMk cId="2707882873" sldId="677"/>
            <ac:spMk id="50" creationId="{8AFC4FEC-A9FE-EF22-910F-28DE5946F3B1}"/>
          </ac:spMkLst>
        </pc:spChg>
        <pc:extLst>
          <p:ext xmlns:p="http://schemas.openxmlformats.org/presentationml/2006/main" uri="{D6D511B9-2390-475A-947B-AFAB55BFBCF1}">
            <pc226:cmChg xmlns:pc226="http://schemas.microsoft.com/office/powerpoint/2022/06/main/command" chg="del mod">
              <pc226:chgData name="Łukasz Popowski" userId="0bbfe57c-f66e-43eb-82b9-b3b49b855e48" providerId="ADAL" clId="{0ADCD89B-939A-4C28-B2EA-CDF48285AA46}" dt="2024-02-23T13:37:48.810" v="113"/>
              <pc2:cmMkLst xmlns:pc2="http://schemas.microsoft.com/office/powerpoint/2019/9/main/command">
                <pc:docMk/>
                <pc:sldMk cId="2707882873" sldId="677"/>
                <pc2:cmMk id="{BA430E99-0B9E-4697-9B74-EFEF1BDEF6AF}"/>
              </pc2:cmMkLst>
            </pc226:cmChg>
          </p:ext>
        </pc:extLst>
      </pc:sldChg>
      <pc:sldChg chg="modSp mod delCm modCm">
        <pc:chgData name="Łukasz Popowski" userId="0bbfe57c-f66e-43eb-82b9-b3b49b855e48" providerId="ADAL" clId="{0ADCD89B-939A-4C28-B2EA-CDF48285AA46}" dt="2024-02-23T13:37:37.308" v="109"/>
        <pc:sldMkLst>
          <pc:docMk/>
          <pc:sldMk cId="1060085217" sldId="678"/>
        </pc:sldMkLst>
        <pc:spChg chg="mod">
          <ac:chgData name="Łukasz Popowski" userId="0bbfe57c-f66e-43eb-82b9-b3b49b855e48" providerId="ADAL" clId="{0ADCD89B-939A-4C28-B2EA-CDF48285AA46}" dt="2024-02-23T13:31:06.998" v="27" actId="20577"/>
          <ac:spMkLst>
            <pc:docMk/>
            <pc:sldMk cId="1060085217" sldId="678"/>
            <ac:spMk id="50" creationId="{C659E18C-FF81-80CC-5E99-28E819896227}"/>
          </ac:spMkLst>
        </pc:spChg>
        <pc:extLst>
          <p:ext xmlns:p="http://schemas.openxmlformats.org/presentationml/2006/main" uri="{D6D511B9-2390-475A-947B-AFAB55BFBCF1}">
            <pc226:cmChg xmlns:pc226="http://schemas.microsoft.com/office/powerpoint/2022/06/main/command" chg="del mod modRxn">
              <pc226:chgData name="Łukasz Popowski" userId="0bbfe57c-f66e-43eb-82b9-b3b49b855e48" providerId="ADAL" clId="{0ADCD89B-939A-4C28-B2EA-CDF48285AA46}" dt="2024-02-23T13:37:37.308" v="109"/>
              <pc2:cmMkLst xmlns:pc2="http://schemas.microsoft.com/office/powerpoint/2019/9/main/command">
                <pc:docMk/>
                <pc:sldMk cId="1060085217" sldId="678"/>
                <pc2:cmMk id="{EDE43E79-8143-4AA9-850E-3DC50D7E9A22}"/>
              </pc2:cmMkLst>
            </pc226:cmChg>
          </p:ext>
        </pc:ext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2:50:39.797"/>
    </inkml:context>
    <inkml:brush xml:id="br0">
      <inkml:brushProperty name="width" value="0.05" units="cm"/>
      <inkml:brushProperty name="height" value="0.05" units="cm"/>
      <inkml:brushProperty name="color" value="#FFFFFF"/>
    </inkml:brush>
  </inkml:definitions>
  <inkml:trace contextRef="#ctx0" brushRef="#br0">2297 276 24575,'-40'-3'0,"1"-1"0,-1-2 0,-67-19 0,65 14 0,0 2 0,-79-8 0,-132 17 0,111 2 0,63 2 0,0 4 0,-118 26 0,136-21 0,-187 46 0,-119 17 0,342-68 0,0 0 0,1 2 0,-32 18 0,44-22 0,-8 5 0,0 1 0,1 1 0,0 1 0,1 0 0,1 2 0,0 0 0,1 0 0,1 2 0,-16 24 0,28-39 0,-17 26 0,-29 53 0,43-71 0,1 1 0,0 0 0,1 1 0,1-1 0,0 1 0,1 0 0,0 0 0,0 14 0,2-15 0,-1 15 0,3 39 0,0-57 0,-1 0 0,1 0 0,0 0 0,1-1 0,0 1 0,0-1 0,1 0 0,6 10 0,20 32 0,-16-24 0,2-1 0,1 0 0,25 27 0,-6-15 0,2-2 0,46 32 0,90 53 0,-94-66 0,-35-25 0,-13-8 0,-1 1 0,54 49 0,-65-52 0,0 1 0,-2 0 0,0 2 0,-2 0 0,0 1 0,-1 1 0,-2 0 0,15 36 0,-12-18 0,-10-29 0,-1 0 0,-1 0 0,0 0 0,0 1 0,2 27 0,-6 20 0,0-38 0,3 40 0,-2-55 0,0 0 0,1-1 0,0 1 0,1 0 0,0 0 0,0-1 0,0 0 0,8 12 0,-4-9 0,0 0 0,0-1 0,1 0 0,0 0 0,13 11 0,-16-17 0,0 1 0,0-1 0,0 0 0,1-1 0,-1 0 0,1 1 0,-1-2 0,1 1 0,0-1 0,0 1 0,0-2 0,10 2 0,295-3 0,-115-2 0,1198 3 0,-1303-5 0,0-4 0,163-38 0,-71 10 0,214-41 0,-14-1 0,-176 33 0,-134 35 0,0 4 0,0 3 0,99 6 0,62-2 0,-202-4 0,0-2 0,0-1 0,-1-2 0,0-1 0,45-21 0,33-11 0,111-13 0,22-8 0,-211 52 0,-1 2 0,1 2 0,1 0 0,-1 2 0,1 1 0,51 1 0,638 6 0,-413-4 0,-269 0 0,-1-2 0,1-2 0,-1-1 0,45-14 0,-32 3 0,-1-3 0,75-40 0,-111 51 0,-1 0 0,0-1 0,-1-1 0,0 0 0,-1 0 0,0-1 0,17-24 0,-25 30 0,0 1 0,0-1 0,0 0 0,-1 0 0,0 0 0,0 0 0,-1 0 0,1 0 0,-1-1 0,-1 1 0,1 0 0,-1-1 0,0 1 0,-1-7 0,-3-10 0,0 1 0,-13-35 0,4 10 0,3 9 0,-2 0 0,-1 0 0,-32-59 0,20 47 0,11 21 0,-2-1 0,-1 2 0,-37-49 0,-283-267 0,308 320 0,-1 2 0,0 0 0,-62-30 0,59 34 0,0 2 0,-1 1 0,0 1 0,-2 2 0,1 1 0,-45-6 0,-222-50 0,215 43 0,0 4 0,-133-12 0,40 26 0,103 6 0,1-4 0,-1-3 0,-100-21 0,-73-35 0,93 31 0,46 11 0,50 12 0,0 2 0,-1 3 0,-97 6 0,53 0 0,-419-2 0,488 2 0,-55 9 0,54-5 0,-48 1 0,38-7 0,12-1 0,0 2 0,0 1 0,1 2 0,-41 9 0,5 4 0,0-3 0,-1-3 0,-1-3 0,-79-2 0,-49 6 0,0 0 0,-145-13 0,327 2 0,0 1 0,-32 7 0,31-4 0,0-2 0,-24 2 0,34-6 0,0 1 0,-1 1 0,1 0 0,0 0 0,0 1 0,0 0 0,0 0 0,0 1 0,0 1 0,0 0 0,1 0 0,0 1 0,-16 10 0,-18 15-1365,31-20-5461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2:50:42.83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2:50:58.3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4FBC5-E787-46A4-969A-114FF7F0C094}" type="datetimeFigureOut">
              <a:rPr lang="pl-PL" smtClean="0"/>
              <a:t>23.02.2024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4C4A3-1158-4DC3-9B80-98163D1B892A}" type="slidenum">
              <a:rPr lang="pl-PL" smtClean="0"/>
              <a:t>‹#›</a:t>
            </a:fld>
            <a:endParaRPr lang="pl-PL"/>
          </a:p>
        </p:txBody>
      </p:sp>
    </p:spTree>
    <p:extLst>
      <p:ext uri="{BB962C8B-B14F-4D97-AF65-F5344CB8AC3E}">
        <p14:creationId xmlns:p14="http://schemas.microsoft.com/office/powerpoint/2010/main" val="136260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C8235A9-ACD1-55F9-6089-7293320295C7}"/>
              </a:ext>
            </a:extLst>
          </p:cNvPr>
          <p:cNvSpPr>
            <a:spLocks noGrp="1"/>
          </p:cNvSpPr>
          <p:nvPr>
            <p:ph type="dt" sz="half" idx="10"/>
          </p:nvPr>
        </p:nvSpPr>
        <p:spPr/>
        <p:txBody>
          <a:bodyPr/>
          <a:lstStyle/>
          <a:p>
            <a:fld id="{7A31DD0C-6D32-4BC7-B971-B38B2FA0F750}" type="datetime4">
              <a:rPr lang="pl-PL" smtClean="0"/>
              <a:t>23 lutego 2024</a:t>
            </a:fld>
            <a:endParaRPr lang="pl-PL"/>
          </a:p>
        </p:txBody>
      </p:sp>
      <p:sp>
        <p:nvSpPr>
          <p:cNvPr id="3" name="Symbol zastępczy stopki 2">
            <a:extLst>
              <a:ext uri="{FF2B5EF4-FFF2-40B4-BE49-F238E27FC236}">
                <a16:creationId xmlns:a16="http://schemas.microsoft.com/office/drawing/2014/main" id="{6492CF31-08B7-AB12-DB3C-DF4A68C760B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88A80A8D-89CB-1D85-DE96-004019688CFE}"/>
              </a:ext>
            </a:extLst>
          </p:cNvPr>
          <p:cNvSpPr>
            <a:spLocks noGrp="1"/>
          </p:cNvSpPr>
          <p:nvPr>
            <p:ph type="sldNum" sz="quarter" idx="12"/>
          </p:nvPr>
        </p:nvSpPr>
        <p:spPr/>
        <p:txBody>
          <a:bodyPr/>
          <a:lstStyle/>
          <a:p>
            <a:fld id="{CC1B6E93-69BD-49C6-9B34-503932A7A779}" type="slidenum">
              <a:rPr lang="pl-PL" smtClean="0"/>
              <a:t>‹#›</a:t>
            </a:fld>
            <a:endParaRPr lang="pl-PL" dirty="0"/>
          </a:p>
        </p:txBody>
      </p:sp>
      <p:pic>
        <p:nvPicPr>
          <p:cNvPr id="5" name="image7.jpeg">
            <a:extLst>
              <a:ext uri="{FF2B5EF4-FFF2-40B4-BE49-F238E27FC236}">
                <a16:creationId xmlns:a16="http://schemas.microsoft.com/office/drawing/2014/main" id="{EE47AD76-69CB-5523-A6E9-AAC043ACD304}"/>
              </a:ext>
            </a:extLst>
          </p:cNvPr>
          <p:cNvPicPr>
            <a:picLocks noChangeAspect="1"/>
          </p:cNvPicPr>
          <p:nvPr userDrawn="1"/>
        </p:nvPicPr>
        <p:blipFill>
          <a:blip r:embed="rId2" cstate="print"/>
          <a:stretch>
            <a:fillRect/>
          </a:stretch>
        </p:blipFill>
        <p:spPr>
          <a:xfrm>
            <a:off x="773837" y="187306"/>
            <a:ext cx="4976674" cy="583530"/>
          </a:xfrm>
          <a:prstGeom prst="rect">
            <a:avLst/>
          </a:prstGeom>
        </p:spPr>
      </p:pic>
      <p:pic>
        <p:nvPicPr>
          <p:cNvPr id="6" name="Obraz 5">
            <a:extLst>
              <a:ext uri="{FF2B5EF4-FFF2-40B4-BE49-F238E27FC236}">
                <a16:creationId xmlns:a16="http://schemas.microsoft.com/office/drawing/2014/main" id="{509C34E2-9FF5-BCBE-8E5F-044B1D2664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9088" y="5741289"/>
            <a:ext cx="5529024" cy="1147533"/>
          </a:xfrm>
          <a:prstGeom prst="rect">
            <a:avLst/>
          </a:prstGeom>
        </p:spPr>
      </p:pic>
    </p:spTree>
    <p:extLst>
      <p:ext uri="{BB962C8B-B14F-4D97-AF65-F5344CB8AC3E}">
        <p14:creationId xmlns:p14="http://schemas.microsoft.com/office/powerpoint/2010/main" val="191641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3678E4-1211-02BF-3140-A048F137CC4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8C2B4C9-D04C-9466-6B79-8ED06A71BCA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5DC8D42-C039-69C6-E31D-092759823C3A}"/>
              </a:ext>
            </a:extLst>
          </p:cNvPr>
          <p:cNvSpPr>
            <a:spLocks noGrp="1"/>
          </p:cNvSpPr>
          <p:nvPr>
            <p:ph type="dt" sz="half" idx="10"/>
          </p:nvPr>
        </p:nvSpPr>
        <p:spPr/>
        <p:txBody>
          <a:bodyPr/>
          <a:lstStyle/>
          <a:p>
            <a:fld id="{AB3E2B8C-C793-4B16-8F36-BEF42A9B191B}" type="datetime4">
              <a:rPr lang="pl-PL" smtClean="0"/>
              <a:t>23 lutego 2024</a:t>
            </a:fld>
            <a:endParaRPr lang="pl-PL"/>
          </a:p>
        </p:txBody>
      </p:sp>
      <p:sp>
        <p:nvSpPr>
          <p:cNvPr id="5" name="Symbol zastępczy stopki 4">
            <a:extLst>
              <a:ext uri="{FF2B5EF4-FFF2-40B4-BE49-F238E27FC236}">
                <a16:creationId xmlns:a16="http://schemas.microsoft.com/office/drawing/2014/main" id="{4B2503CA-1863-F1A2-169B-4E8265F0A95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EE3A017-0866-BFD2-ABE7-A168671BEB25}"/>
              </a:ext>
            </a:extLst>
          </p:cNvPr>
          <p:cNvSpPr>
            <a:spLocks noGrp="1"/>
          </p:cNvSpPr>
          <p:nvPr>
            <p:ph type="sldNum" sz="quarter" idx="12"/>
          </p:nvPr>
        </p:nvSpPr>
        <p:spPr/>
        <p:txBody>
          <a:bodyPr/>
          <a:lstStyle/>
          <a:p>
            <a:fld id="{CC1B6E93-69BD-49C6-9B34-503932A7A779}" type="slidenum">
              <a:rPr lang="pl-PL" smtClean="0"/>
              <a:t>‹#›</a:t>
            </a:fld>
            <a:endParaRPr lang="pl-PL"/>
          </a:p>
        </p:txBody>
      </p:sp>
    </p:spTree>
    <p:extLst>
      <p:ext uri="{BB962C8B-B14F-4D97-AF65-F5344CB8AC3E}">
        <p14:creationId xmlns:p14="http://schemas.microsoft.com/office/powerpoint/2010/main" val="178353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DF29B99-1A0D-4AF8-C971-4493EEABA343}"/>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AE6126D-6983-A90E-836A-893E356B7F3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987F7BC-7074-AE5D-09DA-040941F4314E}"/>
              </a:ext>
            </a:extLst>
          </p:cNvPr>
          <p:cNvSpPr>
            <a:spLocks noGrp="1"/>
          </p:cNvSpPr>
          <p:nvPr>
            <p:ph type="dt" sz="half" idx="10"/>
          </p:nvPr>
        </p:nvSpPr>
        <p:spPr/>
        <p:txBody>
          <a:bodyPr/>
          <a:lstStyle/>
          <a:p>
            <a:fld id="{5EFD3F2A-6063-48F2-893B-5CC93D9DA06D}" type="datetime4">
              <a:rPr lang="pl-PL" smtClean="0"/>
              <a:t>23 lutego 2024</a:t>
            </a:fld>
            <a:endParaRPr lang="pl-PL"/>
          </a:p>
        </p:txBody>
      </p:sp>
      <p:sp>
        <p:nvSpPr>
          <p:cNvPr id="5" name="Symbol zastępczy stopki 4">
            <a:extLst>
              <a:ext uri="{FF2B5EF4-FFF2-40B4-BE49-F238E27FC236}">
                <a16:creationId xmlns:a16="http://schemas.microsoft.com/office/drawing/2014/main" id="{027EDC89-C855-D08D-B529-3EF3466344C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0576602-9FC0-65AA-40E2-40A209B09022}"/>
              </a:ext>
            </a:extLst>
          </p:cNvPr>
          <p:cNvSpPr>
            <a:spLocks noGrp="1"/>
          </p:cNvSpPr>
          <p:nvPr>
            <p:ph type="sldNum" sz="quarter" idx="12"/>
          </p:nvPr>
        </p:nvSpPr>
        <p:spPr/>
        <p:txBody>
          <a:bodyPr/>
          <a:lstStyle/>
          <a:p>
            <a:fld id="{CC1B6E93-69BD-49C6-9B34-503932A7A779}" type="slidenum">
              <a:rPr lang="pl-PL" smtClean="0"/>
              <a:t>‹#›</a:t>
            </a:fld>
            <a:endParaRPr lang="pl-PL"/>
          </a:p>
        </p:txBody>
      </p:sp>
    </p:spTree>
    <p:extLst>
      <p:ext uri="{BB962C8B-B14F-4D97-AF65-F5344CB8AC3E}">
        <p14:creationId xmlns:p14="http://schemas.microsoft.com/office/powerpoint/2010/main" val="347528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B0CD00-3A90-468C-2950-51A92258F78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A77B385-1FA0-4A09-7695-B69606F823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74C5C2C-ED68-2EA5-6541-FB12FD002885}"/>
              </a:ext>
            </a:extLst>
          </p:cNvPr>
          <p:cNvSpPr>
            <a:spLocks noGrp="1"/>
          </p:cNvSpPr>
          <p:nvPr>
            <p:ph type="dt" sz="half" idx="10"/>
          </p:nvPr>
        </p:nvSpPr>
        <p:spPr/>
        <p:txBody>
          <a:bodyPr/>
          <a:lstStyle/>
          <a:p>
            <a:fld id="{41BE0BA5-99BC-47D4-B4E2-ED9294F1F9F5}" type="datetime4">
              <a:rPr lang="pl-PL" smtClean="0"/>
              <a:t>23 lutego 2024</a:t>
            </a:fld>
            <a:endParaRPr lang="pl-PL"/>
          </a:p>
        </p:txBody>
      </p:sp>
      <p:sp>
        <p:nvSpPr>
          <p:cNvPr id="5" name="Symbol zastępczy stopki 4">
            <a:extLst>
              <a:ext uri="{FF2B5EF4-FFF2-40B4-BE49-F238E27FC236}">
                <a16:creationId xmlns:a16="http://schemas.microsoft.com/office/drawing/2014/main" id="{7A946A16-6BAA-9315-51F5-C174AB255CD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410E48B-D216-5A69-5EAB-2CC6A456973B}"/>
              </a:ext>
            </a:extLst>
          </p:cNvPr>
          <p:cNvSpPr>
            <a:spLocks noGrp="1"/>
          </p:cNvSpPr>
          <p:nvPr>
            <p:ph type="sldNum" sz="quarter" idx="12"/>
          </p:nvPr>
        </p:nvSpPr>
        <p:spPr/>
        <p:txBody>
          <a:bodyPr/>
          <a:lstStyle/>
          <a:p>
            <a:fld id="{CC1B6E93-69BD-49C6-9B34-503932A7A779}" type="slidenum">
              <a:rPr lang="pl-PL" smtClean="0"/>
              <a:t>‹#›</a:t>
            </a:fld>
            <a:endParaRPr lang="pl-PL"/>
          </a:p>
        </p:txBody>
      </p:sp>
    </p:spTree>
    <p:extLst>
      <p:ext uri="{BB962C8B-B14F-4D97-AF65-F5344CB8AC3E}">
        <p14:creationId xmlns:p14="http://schemas.microsoft.com/office/powerpoint/2010/main" val="386501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A11CCC-E027-EAA7-006E-ECCF11ACFBE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B789D19-ABE5-A763-42DB-EEAB6CBAD2A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7" name="image7.jpeg">
            <a:extLst>
              <a:ext uri="{FF2B5EF4-FFF2-40B4-BE49-F238E27FC236}">
                <a16:creationId xmlns:a16="http://schemas.microsoft.com/office/drawing/2014/main" id="{3A2A4025-4715-8F75-B8BA-648531397629}"/>
              </a:ext>
            </a:extLst>
          </p:cNvPr>
          <p:cNvPicPr>
            <a:picLocks noChangeAspect="1"/>
          </p:cNvPicPr>
          <p:nvPr userDrawn="1"/>
        </p:nvPicPr>
        <p:blipFill>
          <a:blip r:embed="rId2" cstate="print"/>
          <a:stretch>
            <a:fillRect/>
          </a:stretch>
        </p:blipFill>
        <p:spPr>
          <a:xfrm>
            <a:off x="838200" y="319372"/>
            <a:ext cx="4976674" cy="583530"/>
          </a:xfrm>
          <a:prstGeom prst="rect">
            <a:avLst/>
          </a:prstGeom>
        </p:spPr>
      </p:pic>
      <p:pic>
        <p:nvPicPr>
          <p:cNvPr id="8" name="Obraz 7">
            <a:extLst>
              <a:ext uri="{FF2B5EF4-FFF2-40B4-BE49-F238E27FC236}">
                <a16:creationId xmlns:a16="http://schemas.microsoft.com/office/drawing/2014/main" id="{159EA181-C3E1-421E-7CF9-C01C825AF5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9088" y="5688634"/>
            <a:ext cx="5529024" cy="1147533"/>
          </a:xfrm>
          <a:prstGeom prst="rect">
            <a:avLst/>
          </a:prstGeom>
        </p:spPr>
      </p:pic>
      <p:sp>
        <p:nvSpPr>
          <p:cNvPr id="9" name="Symbol zastępczy daty 8">
            <a:extLst>
              <a:ext uri="{FF2B5EF4-FFF2-40B4-BE49-F238E27FC236}">
                <a16:creationId xmlns:a16="http://schemas.microsoft.com/office/drawing/2014/main" id="{DF11FE99-A85E-D4F5-EDDA-7B089ECE78C2}"/>
              </a:ext>
            </a:extLst>
          </p:cNvPr>
          <p:cNvSpPr>
            <a:spLocks noGrp="1"/>
          </p:cNvSpPr>
          <p:nvPr>
            <p:ph type="dt" sz="half" idx="10"/>
          </p:nvPr>
        </p:nvSpPr>
        <p:spPr/>
        <p:txBody>
          <a:bodyPr/>
          <a:lstStyle/>
          <a:p>
            <a:fld id="{9A3148E6-5746-41C3-991A-91B8C28C30A6}" type="datetime4">
              <a:rPr lang="pl-PL" smtClean="0"/>
              <a:t>23 lutego 2024</a:t>
            </a:fld>
            <a:endParaRPr lang="pl-PL"/>
          </a:p>
        </p:txBody>
      </p:sp>
      <p:sp>
        <p:nvSpPr>
          <p:cNvPr id="10" name="Symbol zastępczy stopki 9">
            <a:extLst>
              <a:ext uri="{FF2B5EF4-FFF2-40B4-BE49-F238E27FC236}">
                <a16:creationId xmlns:a16="http://schemas.microsoft.com/office/drawing/2014/main" id="{AADE5ADF-7D91-AF8B-79AF-E334F87852C0}"/>
              </a:ext>
            </a:extLst>
          </p:cNvPr>
          <p:cNvSpPr>
            <a:spLocks noGrp="1"/>
          </p:cNvSpPr>
          <p:nvPr>
            <p:ph type="ftr" sz="quarter" idx="11"/>
          </p:nvPr>
        </p:nvSpPr>
        <p:spPr/>
        <p:txBody>
          <a:bodyPr/>
          <a:lstStyle/>
          <a:p>
            <a:endParaRPr lang="pl-PL"/>
          </a:p>
        </p:txBody>
      </p:sp>
      <p:sp>
        <p:nvSpPr>
          <p:cNvPr id="11" name="Symbol zastępczy numeru slajdu 10">
            <a:extLst>
              <a:ext uri="{FF2B5EF4-FFF2-40B4-BE49-F238E27FC236}">
                <a16:creationId xmlns:a16="http://schemas.microsoft.com/office/drawing/2014/main" id="{44E1D2CF-29A2-7BE1-2EFE-8CD3229CB9E4}"/>
              </a:ext>
            </a:extLst>
          </p:cNvPr>
          <p:cNvSpPr>
            <a:spLocks noGrp="1"/>
          </p:cNvSpPr>
          <p:nvPr>
            <p:ph type="sldNum" sz="quarter" idx="12"/>
          </p:nvPr>
        </p:nvSpPr>
        <p:spPr/>
        <p:txBody>
          <a:bodyPr/>
          <a:lstStyle/>
          <a:p>
            <a:fld id="{CC1B6E93-69BD-49C6-9B34-503932A7A779}" type="slidenum">
              <a:rPr lang="pl-PL" smtClean="0"/>
              <a:t>‹#›</a:t>
            </a:fld>
            <a:endParaRPr lang="pl-PL"/>
          </a:p>
        </p:txBody>
      </p:sp>
    </p:spTree>
    <p:extLst>
      <p:ext uri="{BB962C8B-B14F-4D97-AF65-F5344CB8AC3E}">
        <p14:creationId xmlns:p14="http://schemas.microsoft.com/office/powerpoint/2010/main" val="5708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1B993A-EA76-6231-DE93-2DD9508F280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CA7AF37-2670-1A1D-DB21-442A9E0F5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CE9A786-49F2-F5B4-C8CA-B4EA74168890}"/>
              </a:ext>
            </a:extLst>
          </p:cNvPr>
          <p:cNvSpPr>
            <a:spLocks noGrp="1"/>
          </p:cNvSpPr>
          <p:nvPr>
            <p:ph type="dt" sz="half" idx="10"/>
          </p:nvPr>
        </p:nvSpPr>
        <p:spPr/>
        <p:txBody>
          <a:bodyPr/>
          <a:lstStyle/>
          <a:p>
            <a:fld id="{C52CE56A-2EBB-4F1E-9B47-ABFE9D1DA42D}" type="datetime4">
              <a:rPr lang="pl-PL" smtClean="0"/>
              <a:t>23 lutego 2024</a:t>
            </a:fld>
            <a:endParaRPr lang="pl-PL"/>
          </a:p>
        </p:txBody>
      </p:sp>
      <p:sp>
        <p:nvSpPr>
          <p:cNvPr id="5" name="Symbol zastępczy stopki 4">
            <a:extLst>
              <a:ext uri="{FF2B5EF4-FFF2-40B4-BE49-F238E27FC236}">
                <a16:creationId xmlns:a16="http://schemas.microsoft.com/office/drawing/2014/main" id="{DBB1BC82-24E8-0808-4A26-4E62E065511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50D33F2-B454-026F-1591-7F94EEE861E2}"/>
              </a:ext>
            </a:extLst>
          </p:cNvPr>
          <p:cNvSpPr>
            <a:spLocks noGrp="1"/>
          </p:cNvSpPr>
          <p:nvPr>
            <p:ph type="sldNum" sz="quarter" idx="12"/>
          </p:nvPr>
        </p:nvSpPr>
        <p:spPr/>
        <p:txBody>
          <a:bodyPr/>
          <a:lstStyle/>
          <a:p>
            <a:fld id="{CC1B6E93-69BD-49C6-9B34-503932A7A779}" type="slidenum">
              <a:rPr lang="pl-PL" smtClean="0"/>
              <a:t>‹#›</a:t>
            </a:fld>
            <a:endParaRPr lang="pl-PL"/>
          </a:p>
        </p:txBody>
      </p:sp>
    </p:spTree>
    <p:extLst>
      <p:ext uri="{BB962C8B-B14F-4D97-AF65-F5344CB8AC3E}">
        <p14:creationId xmlns:p14="http://schemas.microsoft.com/office/powerpoint/2010/main" val="279184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969350-A6BC-AC1B-E4C3-1A49BF1C259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83E184F-248A-A5FC-6E05-B370B3C4FB83}"/>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46E51E3-B704-4685-F314-0AFB558B436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0D970D2-C188-2009-9E21-632F4B69E355}"/>
              </a:ext>
            </a:extLst>
          </p:cNvPr>
          <p:cNvSpPr>
            <a:spLocks noGrp="1"/>
          </p:cNvSpPr>
          <p:nvPr>
            <p:ph type="dt" sz="half" idx="10"/>
          </p:nvPr>
        </p:nvSpPr>
        <p:spPr/>
        <p:txBody>
          <a:bodyPr/>
          <a:lstStyle/>
          <a:p>
            <a:fld id="{85AC98D6-98DC-49E6-BD19-6CE4844A7663}" type="datetime4">
              <a:rPr lang="pl-PL" smtClean="0"/>
              <a:t>23 lutego 2024</a:t>
            </a:fld>
            <a:endParaRPr lang="pl-PL"/>
          </a:p>
        </p:txBody>
      </p:sp>
      <p:sp>
        <p:nvSpPr>
          <p:cNvPr id="6" name="Symbol zastępczy stopki 5">
            <a:extLst>
              <a:ext uri="{FF2B5EF4-FFF2-40B4-BE49-F238E27FC236}">
                <a16:creationId xmlns:a16="http://schemas.microsoft.com/office/drawing/2014/main" id="{9D9A1984-1990-6496-0C16-1AA408EB999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416D335-386F-7044-13E5-54CB3E762EB0}"/>
              </a:ext>
            </a:extLst>
          </p:cNvPr>
          <p:cNvSpPr>
            <a:spLocks noGrp="1"/>
          </p:cNvSpPr>
          <p:nvPr>
            <p:ph type="sldNum" sz="quarter" idx="12"/>
          </p:nvPr>
        </p:nvSpPr>
        <p:spPr/>
        <p:txBody>
          <a:bodyPr/>
          <a:lstStyle/>
          <a:p>
            <a:fld id="{CC1B6E93-69BD-49C6-9B34-503932A7A779}" type="slidenum">
              <a:rPr lang="pl-PL" smtClean="0"/>
              <a:t>‹#›</a:t>
            </a:fld>
            <a:endParaRPr lang="pl-PL"/>
          </a:p>
        </p:txBody>
      </p:sp>
    </p:spTree>
    <p:extLst>
      <p:ext uri="{BB962C8B-B14F-4D97-AF65-F5344CB8AC3E}">
        <p14:creationId xmlns:p14="http://schemas.microsoft.com/office/powerpoint/2010/main" val="181374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5E12A5-EDD1-0BBF-19E4-4CEF1C69CA7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570EC42-6961-61B5-765B-BD98AC640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1202CBAE-C855-9059-39D6-90A71955CB2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18F5D25-44AD-F09A-A40A-3324225A4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CF90118-0202-75A9-B65F-ECCD418C63B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C5C6246-5681-7A5A-5912-2BACAB8E443F}"/>
              </a:ext>
            </a:extLst>
          </p:cNvPr>
          <p:cNvSpPr>
            <a:spLocks noGrp="1"/>
          </p:cNvSpPr>
          <p:nvPr>
            <p:ph type="dt" sz="half" idx="10"/>
          </p:nvPr>
        </p:nvSpPr>
        <p:spPr/>
        <p:txBody>
          <a:bodyPr/>
          <a:lstStyle/>
          <a:p>
            <a:fld id="{E9903F02-2F32-4BCB-9398-EA955A21D62B}" type="datetime4">
              <a:rPr lang="pl-PL" smtClean="0"/>
              <a:t>23 lutego 2024</a:t>
            </a:fld>
            <a:endParaRPr lang="pl-PL"/>
          </a:p>
        </p:txBody>
      </p:sp>
      <p:sp>
        <p:nvSpPr>
          <p:cNvPr id="8" name="Symbol zastępczy stopki 7">
            <a:extLst>
              <a:ext uri="{FF2B5EF4-FFF2-40B4-BE49-F238E27FC236}">
                <a16:creationId xmlns:a16="http://schemas.microsoft.com/office/drawing/2014/main" id="{174A4F9F-D22C-3763-8A02-A17ECD5ABDD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D912F59-0FE8-4CFA-FA2C-F5FD371B776C}"/>
              </a:ext>
            </a:extLst>
          </p:cNvPr>
          <p:cNvSpPr>
            <a:spLocks noGrp="1"/>
          </p:cNvSpPr>
          <p:nvPr>
            <p:ph type="sldNum" sz="quarter" idx="12"/>
          </p:nvPr>
        </p:nvSpPr>
        <p:spPr/>
        <p:txBody>
          <a:bodyPr/>
          <a:lstStyle/>
          <a:p>
            <a:fld id="{CC1B6E93-69BD-49C6-9B34-503932A7A779}" type="slidenum">
              <a:rPr lang="pl-PL" smtClean="0"/>
              <a:t>‹#›</a:t>
            </a:fld>
            <a:endParaRPr lang="pl-PL"/>
          </a:p>
        </p:txBody>
      </p:sp>
    </p:spTree>
    <p:extLst>
      <p:ext uri="{BB962C8B-B14F-4D97-AF65-F5344CB8AC3E}">
        <p14:creationId xmlns:p14="http://schemas.microsoft.com/office/powerpoint/2010/main" val="276427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6D521D-0232-BEA9-4FDE-2F0716EED8B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A015D7A-E62A-A262-952D-8B2D11A47641}"/>
              </a:ext>
            </a:extLst>
          </p:cNvPr>
          <p:cNvSpPr>
            <a:spLocks noGrp="1"/>
          </p:cNvSpPr>
          <p:nvPr>
            <p:ph type="dt" sz="half" idx="10"/>
          </p:nvPr>
        </p:nvSpPr>
        <p:spPr/>
        <p:txBody>
          <a:bodyPr/>
          <a:lstStyle/>
          <a:p>
            <a:fld id="{0831E164-832D-4FB7-88D1-23D528E9B9F0}" type="datetime4">
              <a:rPr lang="pl-PL" smtClean="0"/>
              <a:t>23 lutego 2024</a:t>
            </a:fld>
            <a:endParaRPr lang="pl-PL"/>
          </a:p>
        </p:txBody>
      </p:sp>
      <p:sp>
        <p:nvSpPr>
          <p:cNvPr id="4" name="Symbol zastępczy stopki 3">
            <a:extLst>
              <a:ext uri="{FF2B5EF4-FFF2-40B4-BE49-F238E27FC236}">
                <a16:creationId xmlns:a16="http://schemas.microsoft.com/office/drawing/2014/main" id="{B3F0C19D-FAC2-7DE4-A4CC-A0C3CC5FCAA2}"/>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A7137A1-6A5A-11E9-213A-F04284C9B42F}"/>
              </a:ext>
            </a:extLst>
          </p:cNvPr>
          <p:cNvSpPr>
            <a:spLocks noGrp="1"/>
          </p:cNvSpPr>
          <p:nvPr>
            <p:ph type="sldNum" sz="quarter" idx="12"/>
          </p:nvPr>
        </p:nvSpPr>
        <p:spPr/>
        <p:txBody>
          <a:bodyPr/>
          <a:lstStyle/>
          <a:p>
            <a:fld id="{CC1B6E93-69BD-49C6-9B34-503932A7A779}" type="slidenum">
              <a:rPr lang="pl-PL" smtClean="0"/>
              <a:t>‹#›</a:t>
            </a:fld>
            <a:endParaRPr lang="pl-PL"/>
          </a:p>
        </p:txBody>
      </p:sp>
    </p:spTree>
    <p:extLst>
      <p:ext uri="{BB962C8B-B14F-4D97-AF65-F5344CB8AC3E}">
        <p14:creationId xmlns:p14="http://schemas.microsoft.com/office/powerpoint/2010/main" val="71839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069F1F-5F25-9880-CD5E-378FCA9C1CC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5682F25-2E3D-7786-506A-33C20C12B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74530C3-204C-0347-84B2-59ABC5CF5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EA03E74-74A7-8542-8894-87EC6BB976FC}"/>
              </a:ext>
            </a:extLst>
          </p:cNvPr>
          <p:cNvSpPr>
            <a:spLocks noGrp="1"/>
          </p:cNvSpPr>
          <p:nvPr>
            <p:ph type="dt" sz="half" idx="10"/>
          </p:nvPr>
        </p:nvSpPr>
        <p:spPr/>
        <p:txBody>
          <a:bodyPr/>
          <a:lstStyle/>
          <a:p>
            <a:fld id="{FA011514-7C88-49E6-BC7C-67126E1DE36C}" type="datetime4">
              <a:rPr lang="pl-PL" smtClean="0"/>
              <a:t>23 lutego 2024</a:t>
            </a:fld>
            <a:endParaRPr lang="pl-PL"/>
          </a:p>
        </p:txBody>
      </p:sp>
      <p:sp>
        <p:nvSpPr>
          <p:cNvPr id="6" name="Symbol zastępczy stopki 5">
            <a:extLst>
              <a:ext uri="{FF2B5EF4-FFF2-40B4-BE49-F238E27FC236}">
                <a16:creationId xmlns:a16="http://schemas.microsoft.com/office/drawing/2014/main" id="{1D06A1D9-A305-3FD8-48A4-CDB0CA60ECC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385D97E-CB00-C070-E031-E6626DA80EE2}"/>
              </a:ext>
            </a:extLst>
          </p:cNvPr>
          <p:cNvSpPr>
            <a:spLocks noGrp="1"/>
          </p:cNvSpPr>
          <p:nvPr>
            <p:ph type="sldNum" sz="quarter" idx="12"/>
          </p:nvPr>
        </p:nvSpPr>
        <p:spPr/>
        <p:txBody>
          <a:bodyPr/>
          <a:lstStyle/>
          <a:p>
            <a:fld id="{CC1B6E93-69BD-49C6-9B34-503932A7A779}" type="slidenum">
              <a:rPr lang="pl-PL" smtClean="0"/>
              <a:t>‹#›</a:t>
            </a:fld>
            <a:endParaRPr lang="pl-PL"/>
          </a:p>
        </p:txBody>
      </p:sp>
    </p:spTree>
    <p:extLst>
      <p:ext uri="{BB962C8B-B14F-4D97-AF65-F5344CB8AC3E}">
        <p14:creationId xmlns:p14="http://schemas.microsoft.com/office/powerpoint/2010/main" val="125814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9E3CEA-FD5F-DB6C-6F62-7C92AA73068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94450E5-6159-01B5-3378-4663EFE27E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a:extLst>
              <a:ext uri="{FF2B5EF4-FFF2-40B4-BE49-F238E27FC236}">
                <a16:creationId xmlns:a16="http://schemas.microsoft.com/office/drawing/2014/main" id="{F1050AF8-7EA9-D193-1BDD-2C1314390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C940808-C4EB-3F70-AF0F-08472CBDC33A}"/>
              </a:ext>
            </a:extLst>
          </p:cNvPr>
          <p:cNvSpPr>
            <a:spLocks noGrp="1"/>
          </p:cNvSpPr>
          <p:nvPr>
            <p:ph type="dt" sz="half" idx="10"/>
          </p:nvPr>
        </p:nvSpPr>
        <p:spPr/>
        <p:txBody>
          <a:bodyPr/>
          <a:lstStyle/>
          <a:p>
            <a:fld id="{0452D6B4-51E8-446A-8165-9CC0EBC6591F}" type="datetime4">
              <a:rPr lang="pl-PL" smtClean="0"/>
              <a:t>23 lutego 2024</a:t>
            </a:fld>
            <a:endParaRPr lang="pl-PL"/>
          </a:p>
        </p:txBody>
      </p:sp>
      <p:sp>
        <p:nvSpPr>
          <p:cNvPr id="6" name="Symbol zastępczy stopki 5">
            <a:extLst>
              <a:ext uri="{FF2B5EF4-FFF2-40B4-BE49-F238E27FC236}">
                <a16:creationId xmlns:a16="http://schemas.microsoft.com/office/drawing/2014/main" id="{6A474495-9215-09AC-E950-3B9F95270C8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904EA3C-A71B-0AF0-67A4-5068FA1DE463}"/>
              </a:ext>
            </a:extLst>
          </p:cNvPr>
          <p:cNvSpPr>
            <a:spLocks noGrp="1"/>
          </p:cNvSpPr>
          <p:nvPr>
            <p:ph type="sldNum" sz="quarter" idx="12"/>
          </p:nvPr>
        </p:nvSpPr>
        <p:spPr/>
        <p:txBody>
          <a:bodyPr/>
          <a:lstStyle/>
          <a:p>
            <a:fld id="{CC1B6E93-69BD-49C6-9B34-503932A7A779}" type="slidenum">
              <a:rPr lang="pl-PL" smtClean="0"/>
              <a:t>‹#›</a:t>
            </a:fld>
            <a:endParaRPr lang="pl-PL"/>
          </a:p>
        </p:txBody>
      </p:sp>
    </p:spTree>
    <p:extLst>
      <p:ext uri="{BB962C8B-B14F-4D97-AF65-F5344CB8AC3E}">
        <p14:creationId xmlns:p14="http://schemas.microsoft.com/office/powerpoint/2010/main" val="131548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9AF0B26-34CE-6622-ED20-4A5D8E5B7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51A9A5E-F81C-BD34-2CA6-805116461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71CE38F-7722-ED11-4AFD-4363585381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33DBA-DB4A-4698-9667-F00515A78332}" type="datetime4">
              <a:rPr lang="pl-PL" smtClean="0"/>
              <a:t>23 lutego 2024</a:t>
            </a:fld>
            <a:endParaRPr lang="pl-PL"/>
          </a:p>
        </p:txBody>
      </p:sp>
      <p:sp>
        <p:nvSpPr>
          <p:cNvPr id="5" name="Symbol zastępczy stopki 4">
            <a:extLst>
              <a:ext uri="{FF2B5EF4-FFF2-40B4-BE49-F238E27FC236}">
                <a16:creationId xmlns:a16="http://schemas.microsoft.com/office/drawing/2014/main" id="{516FB41D-CEAF-FE71-3F91-C63EEA2E5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3A1EC9BF-1794-EB64-414F-3233FD9066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B6E93-69BD-49C6-9B34-503932A7A779}" type="slidenum">
              <a:rPr lang="pl-PL" smtClean="0"/>
              <a:t>‹#›</a:t>
            </a:fld>
            <a:endParaRPr lang="pl-PL"/>
          </a:p>
        </p:txBody>
      </p:sp>
    </p:spTree>
    <p:extLst>
      <p:ext uri="{BB962C8B-B14F-4D97-AF65-F5344CB8AC3E}">
        <p14:creationId xmlns:p14="http://schemas.microsoft.com/office/powerpoint/2010/main" val="248544295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0.png"/><Relationship Id="rId3" Type="http://schemas.openxmlformats.org/officeDocument/2006/relationships/image" Target="../media/image4.png"/><Relationship Id="rId21"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customXml" Target="../ink/ink1.xml"/><Relationship Id="rId2" Type="http://schemas.openxmlformats.org/officeDocument/2006/relationships/image" Target="../media/image3.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18.jpeg"/><Relationship Id="rId10" Type="http://schemas.openxmlformats.org/officeDocument/2006/relationships/image" Target="../media/image11.svg"/><Relationship Id="rId19" Type="http://schemas.openxmlformats.org/officeDocument/2006/relationships/customXml" Target="../ink/ink2.xml"/><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customXml" Target="../ink/ink3.xml"/></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hyperlink" Target="https://www.who.int/health-topics/elder-abuse#tab=tab_1" TargetMode="External"/><Relationship Id="rId2" Type="http://schemas.openxmlformats.org/officeDocument/2006/relationships/image" Target="../media/image3.png"/><Relationship Id="rId16" Type="http://schemas.openxmlformats.org/officeDocument/2006/relationships/hyperlink" Target="https://www.who.int/news-room/fact-sheets/detail/elder-abuse" TargetMode="Externa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23.png"/><Relationship Id="rId2" Type="http://schemas.openxmlformats.org/officeDocument/2006/relationships/image" Target="../media/image3.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hyperlink" Target="https://www.who.int/news-room/fact-sheets/detail/elder-abuse" TargetMode="External"/><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02A6FE8-F34A-BE8B-0386-9061E63B9E24}"/>
              </a:ext>
            </a:extLst>
          </p:cNvPr>
          <p:cNvSpPr>
            <a:spLocks noGrp="1"/>
          </p:cNvSpPr>
          <p:nvPr>
            <p:ph type="sldNum" sz="quarter" idx="12"/>
          </p:nvPr>
        </p:nvSpPr>
        <p:spPr>
          <a:xfrm>
            <a:off x="0" y="6315075"/>
            <a:ext cx="858929" cy="365125"/>
          </a:xfrm>
        </p:spPr>
        <p:txBody>
          <a:bodyPr/>
          <a:lstStyle/>
          <a:p>
            <a:pPr algn="ctr"/>
            <a:fld id="{CC1B6E93-69BD-49C6-9B34-503932A7A779}" type="slidenum">
              <a:rPr lang="pl-PL" smtClean="0">
                <a:solidFill>
                  <a:schemeClr val="bg1"/>
                </a:solidFill>
                <a:latin typeface="Aptos" panose="020B0004020202020204" pitchFamily="34" charset="0"/>
              </a:rPr>
              <a:pPr algn="ctr"/>
              <a:t>1</a:t>
            </a:fld>
            <a:endParaRPr lang="pl-PL" dirty="0">
              <a:solidFill>
                <a:schemeClr val="bg1"/>
              </a:solidFill>
              <a:latin typeface="Aptos" panose="020B0004020202020204" pitchFamily="34" charset="0"/>
            </a:endParaRPr>
          </a:p>
        </p:txBody>
      </p:sp>
      <p:grpSp>
        <p:nvGrpSpPr>
          <p:cNvPr id="45" name="Grupa 44">
            <a:extLst>
              <a:ext uri="{FF2B5EF4-FFF2-40B4-BE49-F238E27FC236}">
                <a16:creationId xmlns:a16="http://schemas.microsoft.com/office/drawing/2014/main" id="{E1B3E71F-EC35-D318-3BEB-2CD2FD99B5FA}"/>
              </a:ext>
            </a:extLst>
          </p:cNvPr>
          <p:cNvGrpSpPr/>
          <p:nvPr/>
        </p:nvGrpSpPr>
        <p:grpSpPr>
          <a:xfrm>
            <a:off x="-18806" y="-7049"/>
            <a:ext cx="12210806" cy="6872097"/>
            <a:chOff x="-9525" y="-4573"/>
            <a:chExt cx="12210806" cy="6872097"/>
          </a:xfrm>
        </p:grpSpPr>
        <p:grpSp>
          <p:nvGrpSpPr>
            <p:cNvPr id="41" name="Grupa 40">
              <a:extLst>
                <a:ext uri="{FF2B5EF4-FFF2-40B4-BE49-F238E27FC236}">
                  <a16:creationId xmlns:a16="http://schemas.microsoft.com/office/drawing/2014/main" id="{C0FAE40F-3AF6-F612-AC04-788B9221B82F}"/>
                </a:ext>
              </a:extLst>
            </p:cNvPr>
            <p:cNvGrpSpPr/>
            <p:nvPr/>
          </p:nvGrpSpPr>
          <p:grpSpPr>
            <a:xfrm>
              <a:off x="-9525" y="-4573"/>
              <a:ext cx="12210806" cy="6872097"/>
              <a:chOff x="-18803" y="-4573"/>
              <a:chExt cx="12210806" cy="6872097"/>
            </a:xfrm>
          </p:grpSpPr>
          <p:grpSp>
            <p:nvGrpSpPr>
              <p:cNvPr id="38" name="Grupa 37">
                <a:extLst>
                  <a:ext uri="{FF2B5EF4-FFF2-40B4-BE49-F238E27FC236}">
                    <a16:creationId xmlns:a16="http://schemas.microsoft.com/office/drawing/2014/main" id="{FEA786F5-71AF-2E5D-BDE5-D6771A59F882}"/>
                  </a:ext>
                </a:extLst>
              </p:cNvPr>
              <p:cNvGrpSpPr/>
              <p:nvPr/>
            </p:nvGrpSpPr>
            <p:grpSpPr>
              <a:xfrm>
                <a:off x="-18803" y="-4573"/>
                <a:ext cx="12210806" cy="6872097"/>
                <a:chOff x="-18806" y="-14098"/>
                <a:chExt cx="12210806" cy="6872097"/>
              </a:xfrm>
            </p:grpSpPr>
            <p:grpSp>
              <p:nvGrpSpPr>
                <p:cNvPr id="37" name="Grupa 36">
                  <a:extLst>
                    <a:ext uri="{FF2B5EF4-FFF2-40B4-BE49-F238E27FC236}">
                      <a16:creationId xmlns:a16="http://schemas.microsoft.com/office/drawing/2014/main" id="{6F850C49-B00D-CB5C-ADAE-F1E5DB064DB3}"/>
                    </a:ext>
                  </a:extLst>
                </p:cNvPr>
                <p:cNvGrpSpPr/>
                <p:nvPr/>
              </p:nvGrpSpPr>
              <p:grpSpPr>
                <a:xfrm>
                  <a:off x="840125" y="381000"/>
                  <a:ext cx="11351875" cy="6476999"/>
                  <a:chOff x="840125" y="381000"/>
                  <a:chExt cx="11351875" cy="6476999"/>
                </a:xfrm>
              </p:grpSpPr>
              <p:sp>
                <p:nvSpPr>
                  <p:cNvPr id="24" name="Prostokąt 23">
                    <a:extLst>
                      <a:ext uri="{FF2B5EF4-FFF2-40B4-BE49-F238E27FC236}">
                        <a16:creationId xmlns:a16="http://schemas.microsoft.com/office/drawing/2014/main" id="{A1B4DF52-8299-4ECD-4032-7E171FA9E905}"/>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endParaRPr lang="pl-PL"/>
                  </a:p>
                </p:txBody>
              </p:sp>
              <p:sp>
                <p:nvSpPr>
                  <p:cNvPr id="3" name="Symbol zastępczy zawartości 2">
                    <a:extLst>
                      <a:ext uri="{FF2B5EF4-FFF2-40B4-BE49-F238E27FC236}">
                        <a16:creationId xmlns:a16="http://schemas.microsoft.com/office/drawing/2014/main" id="{4751D018-AAD5-5DD3-B50D-B79ECB0A24E0}"/>
                      </a:ext>
                    </a:extLst>
                  </p:cNvPr>
                  <p:cNvSpPr txBox="1">
                    <a:spLocks/>
                  </p:cNvSpPr>
                  <p:nvPr/>
                </p:nvSpPr>
                <p:spPr>
                  <a:xfrm>
                    <a:off x="840125" y="2086994"/>
                    <a:ext cx="11351875" cy="3257885"/>
                  </a:xfrm>
                  <a:prstGeom prst="rect">
                    <a:avLst/>
                  </a:prstGeom>
                  <a:solidFill>
                    <a:schemeClr val="bg1">
                      <a:lumMod val="95000"/>
                    </a:scheme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pl-PL" sz="3600" b="1" dirty="0">
                        <a:solidFill>
                          <a:srgbClr val="003096"/>
                        </a:solidFill>
                        <a:latin typeface="Aptos" panose="020B0004020202020204" pitchFamily="34" charset="0"/>
                        <a:ea typeface="Calibri" panose="020F0502020204030204" pitchFamily="34" charset="0"/>
                        <a:cs typeface="Open Sans" panose="020B0606030504020204" pitchFamily="34" charset="0"/>
                      </a:rPr>
                      <a:t>Praca </a:t>
                    </a:r>
                  </a:p>
                  <a:p>
                    <a:pPr marL="0" indent="0" algn="ctr">
                      <a:lnSpc>
                        <a:spcPct val="150000"/>
                      </a:lnSpc>
                      <a:spcBef>
                        <a:spcPts val="0"/>
                      </a:spcBef>
                      <a:buNone/>
                    </a:pPr>
                    <a:r>
                      <a:rPr lang="pl-PL" sz="3600" b="1" dirty="0">
                        <a:solidFill>
                          <a:srgbClr val="003096"/>
                        </a:solidFill>
                        <a:latin typeface="Aptos" panose="020B0004020202020204" pitchFamily="34" charset="0"/>
                        <a:ea typeface="Calibri" panose="020F0502020204030204" pitchFamily="34" charset="0"/>
                        <a:cs typeface="Open Sans" panose="020B0606030504020204" pitchFamily="34" charset="0"/>
                      </a:rPr>
                      <a:t>z osobami niepełnosprawnymi i starszymi doznającymi przemocy w rodzinie</a:t>
                    </a:r>
                  </a:p>
                </p:txBody>
              </p:sp>
              <p:pic>
                <p:nvPicPr>
                  <p:cNvPr id="18" name="Obraz 17" descr="Obraz zawierający Czcionka, tekst, Grafika, design&#10;&#10;Opis wygenerowany automatycznie">
                    <a:extLst>
                      <a:ext uri="{FF2B5EF4-FFF2-40B4-BE49-F238E27FC236}">
                        <a16:creationId xmlns:a16="http://schemas.microsoft.com/office/drawing/2014/main" id="{8C3819B9-61F7-EA86-35B7-806CE14F7E97}"/>
                      </a:ext>
                    </a:extLst>
                  </p:cNvPr>
                  <p:cNvPicPr/>
                  <p:nvPr/>
                </p:nvPicPr>
                <p:blipFill>
                  <a:blip r:embed="rId2">
                    <a:extLst>
                      <a:ext uri="{28A0092B-C50C-407E-A947-70E740481C1C}">
                        <a14:useLocalDpi xmlns:a14="http://schemas.microsoft.com/office/drawing/2010/main" val="0"/>
                      </a:ext>
                    </a:extLst>
                  </a:blip>
                  <a:srcRect/>
                  <a:stretch>
                    <a:fillRect/>
                  </a:stretch>
                </p:blipFill>
                <p:spPr>
                  <a:xfrm>
                    <a:off x="2459691" y="381000"/>
                    <a:ext cx="1028700" cy="1040747"/>
                  </a:xfrm>
                  <a:prstGeom prst="rect">
                    <a:avLst/>
                  </a:prstGeom>
                  <a:ln/>
                </p:spPr>
              </p:pic>
              <p:sp>
                <p:nvSpPr>
                  <p:cNvPr id="21" name="pole tekstowe 20">
                    <a:extLst>
                      <a:ext uri="{FF2B5EF4-FFF2-40B4-BE49-F238E27FC236}">
                        <a16:creationId xmlns:a16="http://schemas.microsoft.com/office/drawing/2014/main" id="{8BF0DD3B-9079-4DFF-80FE-E33AA14ABD37}"/>
                      </a:ext>
                    </a:extLst>
                  </p:cNvPr>
                  <p:cNvSpPr txBox="1"/>
                  <p:nvPr/>
                </p:nvSpPr>
                <p:spPr>
                  <a:xfrm>
                    <a:off x="858930" y="6412658"/>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grpSp>
            <p:grpSp>
              <p:nvGrpSpPr>
                <p:cNvPr id="36" name="Grupa 35">
                  <a:extLst>
                    <a:ext uri="{FF2B5EF4-FFF2-40B4-BE49-F238E27FC236}">
                      <a16:creationId xmlns:a16="http://schemas.microsoft.com/office/drawing/2014/main" id="{7C835F49-26C3-60D4-EE1D-B442E92DBB3C}"/>
                    </a:ext>
                  </a:extLst>
                </p:cNvPr>
                <p:cNvGrpSpPr/>
                <p:nvPr/>
              </p:nvGrpSpPr>
              <p:grpSpPr>
                <a:xfrm>
                  <a:off x="-18806" y="-14098"/>
                  <a:ext cx="858931" cy="6858000"/>
                  <a:chOff x="-18806" y="-14098"/>
                  <a:chExt cx="858931" cy="6858000"/>
                </a:xfrm>
              </p:grpSpPr>
              <p:sp>
                <p:nvSpPr>
                  <p:cNvPr id="19" name="Prostokąt 18">
                    <a:extLst>
                      <a:ext uri="{FF2B5EF4-FFF2-40B4-BE49-F238E27FC236}">
                        <a16:creationId xmlns:a16="http://schemas.microsoft.com/office/drawing/2014/main" id="{7B01E328-30C0-61F6-A805-ADAC2401A7F5}"/>
                      </a:ext>
                    </a:extLst>
                  </p:cNvPr>
                  <p:cNvSpPr/>
                  <p:nvPr/>
                </p:nvSpPr>
                <p:spPr>
                  <a:xfrm>
                    <a:off x="-18806" y="-14098"/>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endParaRPr lang="pl-PL" dirty="0"/>
                  </a:p>
                </p:txBody>
              </p:sp>
              <p:pic>
                <p:nvPicPr>
                  <p:cNvPr id="27" name="Grafika 2" descr="Mężczyzna z laską kontur">
                    <a:extLst>
                      <a:ext uri="{FF2B5EF4-FFF2-40B4-BE49-F238E27FC236}">
                        <a16:creationId xmlns:a16="http://schemas.microsoft.com/office/drawing/2014/main" id="{7FC4FEA1-ABC4-977F-D7BE-9E5064B18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28" name="Grafika 1" descr="Osoba na wózku inwalidzkim kontur">
                    <a:extLst>
                      <a:ext uri="{FF2B5EF4-FFF2-40B4-BE49-F238E27FC236}">
                        <a16:creationId xmlns:a16="http://schemas.microsoft.com/office/drawing/2014/main" id="{C9C89F9D-3BCD-E4C7-85C8-BC80D51C4F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29" name="Grafika 6" descr="Odcisk dłoni kontur">
                    <a:extLst>
                      <a:ext uri="{FF2B5EF4-FFF2-40B4-BE49-F238E27FC236}">
                        <a16:creationId xmlns:a16="http://schemas.microsoft.com/office/drawing/2014/main" id="{A56C35C5-DC2D-F295-09E3-3C3A4378A8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32" name="Grafika 7" descr="Kobieta z laską kontur">
                    <a:extLst>
                      <a:ext uri="{FF2B5EF4-FFF2-40B4-BE49-F238E27FC236}">
                        <a16:creationId xmlns:a16="http://schemas.microsoft.com/office/drawing/2014/main" id="{BB669661-C39B-8D43-C33C-5BBD52D26D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33" name="Grafika 3" descr="Złamane serce kontur">
                    <a:extLst>
                      <a:ext uri="{FF2B5EF4-FFF2-40B4-BE49-F238E27FC236}">
                        <a16:creationId xmlns:a16="http://schemas.microsoft.com/office/drawing/2014/main" id="{5FB86310-52DA-D512-A792-9C736060B3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34" name="Grafika 8" descr="Parasol kontur">
                    <a:extLst>
                      <a:ext uri="{FF2B5EF4-FFF2-40B4-BE49-F238E27FC236}">
                        <a16:creationId xmlns:a16="http://schemas.microsoft.com/office/drawing/2014/main" id="{9ABB78D2-90FA-31B6-C758-50326CA8399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grpSp>
          </p:grpSp>
          <p:sp>
            <p:nvSpPr>
              <p:cNvPr id="40" name="Symbol zastępczy numeru slajdu 6">
                <a:extLst>
                  <a:ext uri="{FF2B5EF4-FFF2-40B4-BE49-F238E27FC236}">
                    <a16:creationId xmlns:a16="http://schemas.microsoft.com/office/drawing/2014/main" id="{19F240C9-2661-373A-41FC-B1968144E171}"/>
                  </a:ext>
                </a:extLst>
              </p:cNvPr>
              <p:cNvSpPr txBox="1">
                <a:spLocks/>
              </p:cNvSpPr>
              <p:nvPr/>
            </p:nvSpPr>
            <p:spPr>
              <a:xfrm>
                <a:off x="306481" y="6370732"/>
                <a:ext cx="246529" cy="365125"/>
              </a:xfrm>
              <a:prstGeom prst="rect">
                <a:avLst/>
              </a:prstGeom>
            </p:spPr>
            <p:txBody>
              <a:bodyPr vert="horz" lIns="91440" tIns="45720" rIns="91440" bIns="45720" rtlCol="0" anchor="ctr" anchorCtr="0"/>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1B6E93-69BD-49C6-9B34-503932A7A779}" type="slidenum">
                  <a:rPr lang="pl-PL" smtClean="0">
                    <a:solidFill>
                      <a:schemeClr val="bg1"/>
                    </a:solidFill>
                  </a:rPr>
                  <a:pPr/>
                  <a:t>1</a:t>
                </a:fld>
                <a:endParaRPr lang="pl-PL" dirty="0">
                  <a:solidFill>
                    <a:schemeClr val="bg1"/>
                  </a:solidFill>
                </a:endParaRPr>
              </a:p>
            </p:txBody>
          </p:sp>
        </p:grpSp>
        <p:pic>
          <p:nvPicPr>
            <p:cNvPr id="42" name="Obraz 45" descr="close-up photography of person lifting hands">
              <a:extLst>
                <a:ext uri="{FF2B5EF4-FFF2-40B4-BE49-F238E27FC236}">
                  <a16:creationId xmlns:a16="http://schemas.microsoft.com/office/drawing/2014/main" id="{9B9CE629-26FF-2872-0CDA-5C9FACC67B7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34508"/>
              <a:ext cx="849406" cy="64303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Obraz 3" descr="Obraz zawierający tekst, Czcionka, design&#10;&#10;Opis wygenerowany automatycznie">
            <a:extLst>
              <a:ext uri="{FF2B5EF4-FFF2-40B4-BE49-F238E27FC236}">
                <a16:creationId xmlns:a16="http://schemas.microsoft.com/office/drawing/2014/main" id="{B9BB5004-27AC-DF71-AAEA-B9ACAC3F0355}"/>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20905" y="210778"/>
            <a:ext cx="2465705" cy="1349375"/>
          </a:xfrm>
          <a:prstGeom prst="rect">
            <a:avLst/>
          </a:prstGeom>
          <a:noFill/>
          <a:ln>
            <a:noFill/>
          </a:ln>
        </p:spPr>
      </p:pic>
    </p:spTree>
    <p:extLst>
      <p:ext uri="{BB962C8B-B14F-4D97-AF65-F5344CB8AC3E}">
        <p14:creationId xmlns:p14="http://schemas.microsoft.com/office/powerpoint/2010/main" val="27646688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80070-D37E-7679-35B6-7E7CAD56D28D}"/>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E625A80B-BC66-7490-0176-29A0758F8D7E}"/>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64FA1761-345C-B2B0-A831-B03F8478C264}"/>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CC811DDD-D7FF-D5B8-8B00-ED2841FBD6FD}"/>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85BA021E-CC61-67E1-A899-A9747C010E29}"/>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Formy przemocy wobec osób starszych</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12CD8C7E-3C89-8817-C4B9-972C73C543F5}"/>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396F8D4E-CA14-4ACD-7D55-56FE950520CD}"/>
                </a:ext>
              </a:extLst>
            </p:cNvPr>
            <p:cNvSpPr txBox="1"/>
            <p:nvPr/>
          </p:nvSpPr>
          <p:spPr>
            <a:xfrm>
              <a:off x="1299882" y="2106706"/>
              <a:ext cx="105907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t>
              </a:r>
            </a:p>
          </p:txBody>
        </p:sp>
        <p:sp>
          <p:nvSpPr>
            <p:cNvPr id="51" name="Prostokąt 50">
              <a:extLst>
                <a:ext uri="{FF2B5EF4-FFF2-40B4-BE49-F238E27FC236}">
                  <a16:creationId xmlns:a16="http://schemas.microsoft.com/office/drawing/2014/main" id="{22028292-D37E-BC3C-00B7-DB876E21ACC7}"/>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2E526AB2-81B8-3A70-2FD7-0EFFBD291E59}"/>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F2E831E3-1238-DA74-F217-C95BD74384B5}"/>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31199443-49A1-88D8-590C-48722486AC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8143D703-1B7D-3C04-367F-2E79FB23ED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E998F22B-AA79-5B84-EE32-6B81BDFC48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609B3470-8C8F-5D59-F1F8-F0514DA8EF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74789EE2-C23A-3BD6-FA22-09584E865AA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42C0E2F6-4C01-0D94-202D-DF108F5D39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B1A959C8-C3DC-7D69-8E0F-CE2518E0FC9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E8478303-76BF-C0C7-C753-4C73BD4A6955}"/>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aphicFrame>
        <p:nvGraphicFramePr>
          <p:cNvPr id="2" name="Tabela 1">
            <a:extLst>
              <a:ext uri="{FF2B5EF4-FFF2-40B4-BE49-F238E27FC236}">
                <a16:creationId xmlns:a16="http://schemas.microsoft.com/office/drawing/2014/main" id="{AA5EC3F2-E86C-A56F-B981-0E9FCE315D14}"/>
              </a:ext>
            </a:extLst>
          </p:cNvPr>
          <p:cNvGraphicFramePr>
            <a:graphicFrameLocks noGrp="1"/>
          </p:cNvGraphicFramePr>
          <p:nvPr>
            <p:extLst>
              <p:ext uri="{D42A27DB-BD31-4B8C-83A1-F6EECF244321}">
                <p14:modId xmlns:p14="http://schemas.microsoft.com/office/powerpoint/2010/main" val="705109090"/>
              </p:ext>
            </p:extLst>
          </p:nvPr>
        </p:nvGraphicFramePr>
        <p:xfrm>
          <a:off x="1036751" y="2052430"/>
          <a:ext cx="10977429" cy="4223318"/>
        </p:xfrm>
        <a:graphic>
          <a:graphicData uri="http://schemas.openxmlformats.org/drawingml/2006/table">
            <a:tbl>
              <a:tblPr/>
              <a:tblGrid>
                <a:gridCol w="2349230">
                  <a:extLst>
                    <a:ext uri="{9D8B030D-6E8A-4147-A177-3AD203B41FA5}">
                      <a16:colId xmlns:a16="http://schemas.microsoft.com/office/drawing/2014/main" val="1939106254"/>
                    </a:ext>
                  </a:extLst>
                </a:gridCol>
                <a:gridCol w="8628199">
                  <a:extLst>
                    <a:ext uri="{9D8B030D-6E8A-4147-A177-3AD203B41FA5}">
                      <a16:colId xmlns:a16="http://schemas.microsoft.com/office/drawing/2014/main" val="1850655947"/>
                    </a:ext>
                  </a:extLst>
                </a:gridCol>
              </a:tblGrid>
              <a:tr h="551204">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1" i="0" u="none" strike="noStrike" cap="none" normalizeH="0" baseline="0" dirty="0">
                          <a:ln>
                            <a:noFill/>
                          </a:ln>
                          <a:solidFill>
                            <a:srgbClr val="003096"/>
                          </a:solidFill>
                          <a:effectLst/>
                          <a:latin typeface="Aptos" panose="020B0004020202020204" pitchFamily="34" charset="0"/>
                          <a:ea typeface="Microsoft YaHei" panose="020B0503020204020204" pitchFamily="34" charset="-122"/>
                          <a:cs typeface="Times New Roman" panose="02020603050405020304" pitchFamily="18" charset="0"/>
                        </a:rPr>
                        <a:t>Aktywność/ doświadczenie</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1" i="0" u="none" strike="noStrike" cap="none" normalizeH="0" baseline="0" dirty="0">
                          <a:ln>
                            <a:noFill/>
                          </a:ln>
                          <a:solidFill>
                            <a:srgbClr val="003096"/>
                          </a:solidFill>
                          <a:effectLst/>
                          <a:latin typeface="Aptos" panose="020B0004020202020204" pitchFamily="34" charset="0"/>
                          <a:ea typeface="Microsoft YaHei" panose="020B0503020204020204" pitchFamily="34" charset="-122"/>
                          <a:cs typeface="Times New Roman" panose="02020603050405020304" pitchFamily="18" charset="0"/>
                        </a:rPr>
                        <a:t>Formy przemocy</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033779608"/>
                  </a:ext>
                </a:extLst>
              </a:tr>
              <a:tr h="585701">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Komunikowanie się</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Rozkazy, krzyk, obelgi, ignorowanie tego co mówi osoba starsza, zmuszanie do mówienia, brak respektu (używanie formy „Ty”)</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4006277"/>
                  </a:ext>
                </a:extLst>
              </a:tr>
              <a:tr h="585701">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Mobilność</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Zamykanie, przymus leżenia, ograniczanie wychodzenia z domu/pokoju, odmowa pomocy w przemieszczaniu się, uniemożliwianie korzystania z wózka </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007953719"/>
                  </a:ext>
                </a:extLst>
              </a:tr>
              <a:tr h="488851">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Funkcje życia </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Niewłaściwe warunki życia, niewłaściwa odzież, odmowa wezwania lekarza</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0901794"/>
                  </a:ext>
                </a:extLst>
              </a:tr>
              <a:tr h="414621">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Higiena osobista</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Zmuszanie do kąpieli, zakaz kąpieli, narzucanie własnych nawyków higienicznych, brak sanitariatów</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750323108"/>
                  </a:ext>
                </a:extLst>
              </a:tr>
              <a:tr h="585701">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Jedzenie i picie</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SimSun" panose="02010600030101010101" pitchFamily="2" charset="-122"/>
                        </a:rPr>
                        <a:t>Nierespektowanie nawyków, ograniczanie pokarmu, zbyt szybkie karmienie,  karmienie potrawami </a:t>
                      </a:r>
                      <a:br>
                        <a:rPr kumimoji="0" lang="pl-PL" altLang="pl-PL" sz="1400" b="0" i="0" u="none" strike="noStrike" cap="none" normalizeH="0" baseline="0" dirty="0">
                          <a:ln>
                            <a:noFill/>
                          </a:ln>
                          <a:solidFill>
                            <a:srgbClr val="000000"/>
                          </a:solidFill>
                          <a:effectLst/>
                          <a:latin typeface="Aptos" panose="020B0004020202020204" pitchFamily="34" charset="0"/>
                          <a:ea typeface="SimSun" panose="02010600030101010101" pitchFamily="2" charset="-122"/>
                        </a:rPr>
                      </a:br>
                      <a:r>
                        <a:rPr kumimoji="0" lang="pl-PL" altLang="pl-PL" sz="1400" b="0" i="0" u="none" strike="noStrike" cap="none" normalizeH="0" baseline="0" dirty="0">
                          <a:ln>
                            <a:noFill/>
                          </a:ln>
                          <a:solidFill>
                            <a:srgbClr val="000000"/>
                          </a:solidFill>
                          <a:effectLst/>
                          <a:latin typeface="Aptos" panose="020B0004020202020204" pitchFamily="34" charset="0"/>
                          <a:ea typeface="SimSun" panose="02010600030101010101" pitchFamily="2" charset="-122"/>
                        </a:rPr>
                        <a:t>w niewłaściwej temperaturze</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5158763"/>
                  </a:ext>
                </a:extLst>
              </a:tr>
              <a:tr h="425838">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Wydalanie</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SimSun" panose="02010600030101010101" pitchFamily="2" charset="-122"/>
                        </a:rPr>
                        <a:t>Nieuzasadnione cewnikowanie, stałe godziny zmiany pielucho-majtek</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969428445"/>
                  </a:ext>
                </a:extLst>
              </a:tr>
              <a:tr h="585701">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Ubieranie się</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Ukrywanie ubrań, zmuszanie do chodzenia w piżamie/szlafroku, niemożność prania odzieży, </a:t>
                      </a:r>
                      <a:b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b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brak pozwolenia na kupowanie ubrań</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20296"/>
                  </a:ext>
                </a:extLst>
              </a:tr>
            </a:tbl>
          </a:graphicData>
        </a:graphic>
      </p:graphicFrame>
      <p:sp>
        <p:nvSpPr>
          <p:cNvPr id="6" name="pole tekstowe 5">
            <a:extLst>
              <a:ext uri="{FF2B5EF4-FFF2-40B4-BE49-F238E27FC236}">
                <a16:creationId xmlns:a16="http://schemas.microsoft.com/office/drawing/2014/main" id="{530C8337-D5CC-F371-302C-1C3D91B5DA41}"/>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7" name="Obraz 6" descr="Obraz zawierający tekst, Czcionka, design&#10;&#10;Opis wygenerowany automatycznie">
            <a:extLst>
              <a:ext uri="{FF2B5EF4-FFF2-40B4-BE49-F238E27FC236}">
                <a16:creationId xmlns:a16="http://schemas.microsoft.com/office/drawing/2014/main" id="{601D4CEF-16DB-D9F4-5EA8-7B695F5A2E7B}"/>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37559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EC0D1-B81C-04A8-8563-1993D9DFA5BC}"/>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8A02C233-A9B4-C4A4-2EF0-07D02678F055}"/>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B7C2BF39-CD35-8E79-11E2-16C46A4267C5}"/>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69ABEBBB-CAA0-EFC2-92FD-124327984AAA}"/>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0AF123F5-91E2-96DF-8A40-79899E10F1C4}"/>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Formy przemocy wobec osób starszych cd</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210E7EE6-FBBE-A4E0-5897-D7864C476CB6}"/>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C14F2842-340A-2FF2-AD0E-E9ADDEF3555A}"/>
                </a:ext>
              </a:extLst>
            </p:cNvPr>
            <p:cNvSpPr txBox="1"/>
            <p:nvPr/>
          </p:nvSpPr>
          <p:spPr>
            <a:xfrm>
              <a:off x="1299882" y="2106706"/>
              <a:ext cx="105907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t>
              </a:r>
            </a:p>
          </p:txBody>
        </p:sp>
        <p:sp>
          <p:nvSpPr>
            <p:cNvPr id="51" name="Prostokąt 50">
              <a:extLst>
                <a:ext uri="{FF2B5EF4-FFF2-40B4-BE49-F238E27FC236}">
                  <a16:creationId xmlns:a16="http://schemas.microsoft.com/office/drawing/2014/main" id="{60507B14-CF2D-C5F3-22CE-64FFCAF8DD4B}"/>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DCE7CF8F-8658-DDB5-7332-026DE1E3CA0D}"/>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E7C841AE-ED7D-C3A9-5711-BD43D12E64FC}"/>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77CE3FC2-3B8C-5959-E105-37BAE42135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D64C607A-B53E-4F9D-5DC2-01AB56B0B8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B170DF8F-42E2-3B99-A70F-10F3CE6886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E5BFB1A4-DD2D-2F93-C134-64D7F6F5EA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0D545F7F-8AC3-29DD-BE2D-F12623E39E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8ADDDF8D-3B42-62CC-E9FF-9FF39EFD4F3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CAA55E10-E115-49AD-90F3-6033269818C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5C7E326B-B6C0-C9E3-9F66-3743840749F0}"/>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aphicFrame>
        <p:nvGraphicFramePr>
          <p:cNvPr id="2" name="Tabela 1">
            <a:extLst>
              <a:ext uri="{FF2B5EF4-FFF2-40B4-BE49-F238E27FC236}">
                <a16:creationId xmlns:a16="http://schemas.microsoft.com/office/drawing/2014/main" id="{0C91C562-162A-DB35-0DC0-1505F5E0CF81}"/>
              </a:ext>
            </a:extLst>
          </p:cNvPr>
          <p:cNvGraphicFramePr>
            <a:graphicFrameLocks noGrp="1"/>
          </p:cNvGraphicFramePr>
          <p:nvPr>
            <p:extLst>
              <p:ext uri="{D42A27DB-BD31-4B8C-83A1-F6EECF244321}">
                <p14:modId xmlns:p14="http://schemas.microsoft.com/office/powerpoint/2010/main" val="3051638632"/>
              </p:ext>
            </p:extLst>
          </p:nvPr>
        </p:nvGraphicFramePr>
        <p:xfrm>
          <a:off x="954156" y="1967822"/>
          <a:ext cx="11060023" cy="3886326"/>
        </p:xfrm>
        <a:graphic>
          <a:graphicData uri="http://schemas.openxmlformats.org/drawingml/2006/table">
            <a:tbl>
              <a:tblPr/>
              <a:tblGrid>
                <a:gridCol w="2574235">
                  <a:extLst>
                    <a:ext uri="{9D8B030D-6E8A-4147-A177-3AD203B41FA5}">
                      <a16:colId xmlns:a16="http://schemas.microsoft.com/office/drawing/2014/main" val="2754359578"/>
                    </a:ext>
                  </a:extLst>
                </a:gridCol>
                <a:gridCol w="8485788">
                  <a:extLst>
                    <a:ext uri="{9D8B030D-6E8A-4147-A177-3AD203B41FA5}">
                      <a16:colId xmlns:a16="http://schemas.microsoft.com/office/drawing/2014/main" val="545764671"/>
                    </a:ext>
                  </a:extLst>
                </a:gridCol>
              </a:tblGrid>
              <a:tr h="598119">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1" i="0" u="none" strike="noStrike" cap="none" normalizeH="0" baseline="0" dirty="0">
                          <a:ln>
                            <a:noFill/>
                          </a:ln>
                          <a:solidFill>
                            <a:srgbClr val="003096"/>
                          </a:solidFill>
                          <a:effectLst/>
                          <a:latin typeface="Aptos" panose="020B0004020202020204" pitchFamily="34" charset="0"/>
                          <a:ea typeface="Microsoft YaHei" panose="020B0503020204020204" pitchFamily="34" charset="-122"/>
                          <a:cs typeface="Times New Roman" panose="02020603050405020304" pitchFamily="18" charset="0"/>
                        </a:rPr>
                        <a:t>Aktywność/doświadczenie</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1" i="0" u="none" strike="noStrike" cap="none" normalizeH="0" baseline="0" dirty="0">
                          <a:ln>
                            <a:noFill/>
                          </a:ln>
                          <a:solidFill>
                            <a:srgbClr val="003096"/>
                          </a:solidFill>
                          <a:effectLst/>
                          <a:latin typeface="Aptos" panose="020B0004020202020204" pitchFamily="34" charset="0"/>
                          <a:ea typeface="Microsoft YaHei" panose="020B0503020204020204" pitchFamily="34" charset="-122"/>
                          <a:cs typeface="Times New Roman" panose="02020603050405020304" pitchFamily="18" charset="0"/>
                        </a:rPr>
                        <a:t>Formy przemocy</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742789621"/>
                  </a:ext>
                </a:extLst>
              </a:tr>
              <a:tr h="519396">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Odpoczynek i sen </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Zmuszanie do /zabranianie snu, narzucanie pory snu, podawanie środków nasennych</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0629923"/>
                  </a:ext>
                </a:extLst>
              </a:tr>
              <a:tr h="507964">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Spędzanie wolnego czasu</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Sztywny plan dnia, zniechęcanie do aktywności, brak pomocy w działaniu</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672994258"/>
                  </a:ext>
                </a:extLst>
              </a:tr>
              <a:tr h="517549">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Kobiecość, męskość</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Naruszanie sfery intymnej, wyśmiewanie seksualności, zakaz kontaktów i związków</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5088899"/>
                  </a:ext>
                </a:extLst>
              </a:tr>
              <a:tr h="565470">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Świadomość zagrożeń</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Niepotrzebne unieruchamianie/wiązanie, usunięcie klamek, ciągła kontrola, niebezpieczne warunki </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778919457"/>
                  </a:ext>
                </a:extLst>
              </a:tr>
              <a:tr h="603808">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Aktywność społeczna</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Ograniczanie kontaktu z otoczeniem, pozostawianie w samotności bez opieki, ciągłe towarzyszenie </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0025931"/>
                  </a:ext>
                </a:extLst>
              </a:tr>
              <a:tr h="574020">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Doświadczenia życiowe</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6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4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cs typeface="Times New Roman" panose="02020603050405020304" pitchFamily="18" charset="0"/>
                        </a:rPr>
                        <a:t>Zakaz trzymania pamiątek, ignorowanie potrzeb religijnych, wyśmiewanie wspomnień</a:t>
                      </a:r>
                    </a:p>
                  </a:txBody>
                  <a:tcPr marL="0" marR="0" marT="0" marB="0"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388498972"/>
                  </a:ext>
                </a:extLst>
              </a:tr>
            </a:tbl>
          </a:graphicData>
        </a:graphic>
      </p:graphicFrame>
      <p:sp>
        <p:nvSpPr>
          <p:cNvPr id="6" name="pole tekstowe 5">
            <a:extLst>
              <a:ext uri="{FF2B5EF4-FFF2-40B4-BE49-F238E27FC236}">
                <a16:creationId xmlns:a16="http://schemas.microsoft.com/office/drawing/2014/main" id="{7AA769DA-F1A6-9608-9519-90030883E2B8}"/>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7" name="Obraz 6" descr="Obraz zawierający tekst, Czcionka, design&#10;&#10;Opis wygenerowany automatycznie">
            <a:extLst>
              <a:ext uri="{FF2B5EF4-FFF2-40B4-BE49-F238E27FC236}">
                <a16:creationId xmlns:a16="http://schemas.microsoft.com/office/drawing/2014/main" id="{F1F7CF22-9735-ABF0-1A2E-0511E3D613E2}"/>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98376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EA85B-41AB-FA14-E1C4-3CA6C3067725}"/>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7502B165-7867-65A3-C88C-7EC5AC02E7D6}"/>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F8591D56-43F4-8545-BFE2-046FE9AC8E74}"/>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83FF045E-C69B-0AA8-3E8D-D4C749F62571}"/>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7783AA03-D85A-E5DB-964E-82321D465517}"/>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l-PL" altLang="pl-PL" sz="2800" b="1" dirty="0">
                    <a:solidFill>
                      <a:srgbClr val="003096"/>
                    </a:solidFill>
                    <a:latin typeface="Aptos" panose="020B0004020202020204" pitchFamily="34" charset="0"/>
                  </a:rPr>
                  <a:t>Czynniki ryzyka</a:t>
                </a:r>
                <a:br>
                  <a:rPr lang="pl-PL" altLang="pl-PL" sz="2800" b="1" dirty="0">
                    <a:solidFill>
                      <a:srgbClr val="003096"/>
                    </a:solidFill>
                    <a:latin typeface="Times New Roman" panose="02020603050405020304" pitchFamily="18" charset="0"/>
                  </a:rPr>
                </a:br>
                <a:endPar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BA968195-5DF8-F023-5CBA-6FF9AD07E877}"/>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5A96241F-60E0-EB91-C928-219C096F5E04}"/>
                </a:ext>
              </a:extLst>
            </p:cNvPr>
            <p:cNvSpPr txBox="1"/>
            <p:nvPr/>
          </p:nvSpPr>
          <p:spPr>
            <a:xfrm>
              <a:off x="1165412" y="1936956"/>
              <a:ext cx="10590774" cy="4185761"/>
            </a:xfrm>
            <a:prstGeom prst="rect">
              <a:avLst/>
            </a:prstGeom>
            <a:noFill/>
          </p:spPr>
          <p:txBody>
            <a:bodyPr wrap="square" rtlCol="0">
              <a:spAutoFit/>
            </a:bodyPr>
            <a:lstStyle/>
            <a:p>
              <a:pPr marL="538163" indent="-504000" algn="just">
                <a:spcAft>
                  <a:spcPts val="600"/>
                </a:spcAft>
                <a:buClr>
                  <a:srgbClr val="000000"/>
                </a:buClr>
                <a:buSzPct val="100000"/>
                <a:buFont typeface="Symbol" panose="05050102010706020507" pitchFamily="18" charset="2"/>
                <a:buChar char="®"/>
                <a:defRPr/>
              </a:pPr>
              <a:r>
                <a:rPr lang="pl-PL" altLang="pl-PL" dirty="0">
                  <a:solidFill>
                    <a:srgbClr val="000000"/>
                  </a:solidFill>
                  <a:latin typeface="Aptos" panose="020B0004020202020204" pitchFamily="34" charset="0"/>
                  <a:cs typeface="Times New Roman" panose="02020603050405020304" pitchFamily="18" charset="0"/>
                </a:rPr>
                <a:t>wzrost zależności ofiary od agresora z powodu choroby, niedołęstwa, sytuacji finansowej;</a:t>
              </a:r>
            </a:p>
            <a:p>
              <a:pPr marL="538163" indent="-504000" algn="just">
                <a:spcAft>
                  <a:spcPts val="600"/>
                </a:spcAft>
                <a:buClr>
                  <a:srgbClr val="000000"/>
                </a:buClr>
                <a:buSzPct val="100000"/>
                <a:buFont typeface="Symbol" panose="05050102010706020507" pitchFamily="18" charset="2"/>
                <a:buChar char="®"/>
                <a:defRPr/>
              </a:pPr>
              <a:r>
                <a:rPr lang="pl-PL" altLang="pl-PL" dirty="0">
                  <a:solidFill>
                    <a:srgbClr val="000000"/>
                  </a:solidFill>
                  <a:latin typeface="Aptos" panose="020B0004020202020204" pitchFamily="34" charset="0"/>
                  <a:cs typeface="Times New Roman" panose="02020603050405020304" pitchFamily="18" charset="0"/>
                </a:rPr>
                <a:t>wzrost zależności agresora od ofiary, np.  w wyniku upośledzenia umysłowego, uzależnienia </a:t>
              </a:r>
              <a:br>
                <a:rPr lang="pl-PL" altLang="pl-PL" dirty="0">
                  <a:solidFill>
                    <a:srgbClr val="000000"/>
                  </a:solidFill>
                  <a:latin typeface="Aptos" panose="020B0004020202020204" pitchFamily="34" charset="0"/>
                  <a:cs typeface="Times New Roman" panose="02020603050405020304" pitchFamily="18" charset="0"/>
                </a:rPr>
              </a:br>
              <a:r>
                <a:rPr lang="pl-PL" altLang="pl-PL" dirty="0">
                  <a:solidFill>
                    <a:srgbClr val="000000"/>
                  </a:solidFill>
                  <a:latin typeface="Aptos" panose="020B0004020202020204" pitchFamily="34" charset="0"/>
                  <a:cs typeface="Times New Roman" panose="02020603050405020304" pitchFamily="18" charset="0"/>
                </a:rPr>
                <a:t>od środków psychoaktywnych;</a:t>
              </a:r>
            </a:p>
            <a:p>
              <a:pPr marL="538163" indent="-504000" algn="just">
                <a:spcAft>
                  <a:spcPts val="600"/>
                </a:spcAft>
                <a:buClr>
                  <a:srgbClr val="000000"/>
                </a:buClr>
                <a:buSzPct val="100000"/>
                <a:buFont typeface="Symbol" panose="05050102010706020507" pitchFamily="18" charset="2"/>
                <a:buChar char="®"/>
                <a:defRPr/>
              </a:pPr>
              <a:r>
                <a:rPr lang="pl-PL" altLang="pl-PL" dirty="0">
                  <a:solidFill>
                    <a:srgbClr val="000000"/>
                  </a:solidFill>
                  <a:latin typeface="Aptos" panose="020B0004020202020204" pitchFamily="34" charset="0"/>
                  <a:cs typeface="Times New Roman" panose="02020603050405020304" pitchFamily="18" charset="0"/>
                </a:rPr>
                <a:t>obniżenie kontroli emocji ofiary w następstwie procesu starzenia się;</a:t>
              </a:r>
            </a:p>
            <a:p>
              <a:pPr marL="538163" indent="-504000" algn="just">
                <a:spcAft>
                  <a:spcPts val="600"/>
                </a:spcAft>
                <a:buFont typeface="Symbol" panose="05050102010706020507" pitchFamily="18" charset="2"/>
                <a:buChar char="®"/>
              </a:pPr>
              <a:r>
                <a:rPr lang="pl-PL" altLang="pl-PL" dirty="0">
                  <a:solidFill>
                    <a:srgbClr val="000000"/>
                  </a:solidFill>
                  <a:latin typeface="Aptos" panose="020B0004020202020204" pitchFamily="34" charset="0"/>
                  <a:cs typeface="Times New Roman" panose="02020603050405020304" pitchFamily="18" charset="0"/>
                </a:rPr>
                <a:t>historia rodziny; </a:t>
              </a:r>
            </a:p>
            <a:p>
              <a:pPr marL="538163" indent="-504000" algn="just" eaLnBrk="1">
                <a:spcAft>
                  <a:spcPts val="600"/>
                </a:spcAft>
                <a:buFont typeface="Symbol" panose="05050102010706020507" pitchFamily="18" charset="2"/>
                <a:buChar char="®"/>
              </a:pPr>
              <a:r>
                <a:rPr lang="pl-PL" altLang="pl-PL" dirty="0">
                  <a:solidFill>
                    <a:srgbClr val="000000"/>
                  </a:solidFill>
                  <a:latin typeface="Aptos" panose="020B0004020202020204" pitchFamily="34" charset="0"/>
                  <a:cs typeface="Times New Roman" panose="02020603050405020304" pitchFamily="18" charset="0"/>
                </a:rPr>
                <a:t>choroba/choroby osoby starszej; </a:t>
              </a:r>
            </a:p>
            <a:p>
              <a:pPr marL="538163" indent="-504000" algn="just" eaLnBrk="1">
                <a:spcAft>
                  <a:spcPts val="600"/>
                </a:spcAft>
                <a:buFont typeface="Symbol" panose="05050102010706020507" pitchFamily="18" charset="2"/>
                <a:buChar char="®"/>
              </a:pPr>
              <a:r>
                <a:rPr lang="pl-PL" altLang="pl-PL" dirty="0">
                  <a:solidFill>
                    <a:srgbClr val="000000"/>
                  </a:solidFill>
                  <a:latin typeface="Aptos" panose="020B0004020202020204" pitchFamily="34" charset="0"/>
                  <a:cs typeface="Times New Roman" panose="02020603050405020304" pitchFamily="18" charset="0"/>
                </a:rPr>
                <a:t>wzajemna zależność członków rodziny - emocjonalna, finansowa;</a:t>
              </a:r>
            </a:p>
            <a:p>
              <a:pPr marL="538163" indent="-504000" algn="just" eaLnBrk="1">
                <a:spcAft>
                  <a:spcPts val="600"/>
                </a:spcAft>
                <a:buFont typeface="Symbol" panose="05050102010706020507" pitchFamily="18" charset="2"/>
                <a:buChar char="®"/>
              </a:pPr>
              <a:r>
                <a:rPr lang="pl-PL" altLang="pl-PL" dirty="0">
                  <a:solidFill>
                    <a:srgbClr val="000000"/>
                  </a:solidFill>
                  <a:latin typeface="Aptos" panose="020B0004020202020204" pitchFamily="34" charset="0"/>
                  <a:cs typeface="Times New Roman" panose="02020603050405020304" pitchFamily="18" charset="0"/>
                </a:rPr>
                <a:t>wspólne zamieszkiwanie;</a:t>
              </a:r>
            </a:p>
            <a:p>
              <a:pPr marL="538163" indent="-504000" algn="just" eaLnBrk="1">
                <a:spcAft>
                  <a:spcPts val="600"/>
                </a:spcAft>
                <a:buFont typeface="Symbol" panose="05050102010706020507" pitchFamily="18" charset="2"/>
                <a:buChar char="®"/>
              </a:pPr>
              <a:r>
                <a:rPr lang="pl-PL" altLang="pl-PL" dirty="0">
                  <a:solidFill>
                    <a:srgbClr val="000000"/>
                  </a:solidFill>
                  <a:latin typeface="Aptos" panose="020B0004020202020204" pitchFamily="34" charset="0"/>
                  <a:cs typeface="Times New Roman" panose="02020603050405020304" pitchFamily="18" charset="0"/>
                </a:rPr>
                <a:t>izolacja społeczna;</a:t>
              </a:r>
            </a:p>
            <a:p>
              <a:pPr marL="538163" indent="-504000" algn="just" eaLnBrk="1">
                <a:spcAft>
                  <a:spcPts val="600"/>
                </a:spcAft>
                <a:buFont typeface="Symbol" panose="05050102010706020507" pitchFamily="18" charset="2"/>
                <a:buChar char="®"/>
              </a:pPr>
              <a:r>
                <a:rPr lang="pl-PL" altLang="pl-PL" dirty="0">
                  <a:solidFill>
                    <a:srgbClr val="000000"/>
                  </a:solidFill>
                  <a:latin typeface="Aptos" panose="020B0004020202020204" pitchFamily="34" charset="0"/>
                  <a:cs typeface="Times New Roman" panose="02020603050405020304" pitchFamily="18" charset="0"/>
                </a:rPr>
                <a:t>czynniki związane z tzw. „stresem społecznym”; </a:t>
              </a:r>
            </a:p>
            <a:p>
              <a:pPr marL="538163" indent="-504000" algn="just" eaLnBrk="1">
                <a:spcAft>
                  <a:spcPts val="600"/>
                </a:spcAft>
                <a:buFont typeface="Symbol" panose="05050102010706020507" pitchFamily="18" charset="2"/>
                <a:buChar char="®"/>
              </a:pPr>
              <a:r>
                <a:rPr lang="pl-PL" altLang="pl-PL" dirty="0">
                  <a:solidFill>
                    <a:srgbClr val="000000"/>
                  </a:solidFill>
                  <a:latin typeface="Aptos" panose="020B0004020202020204" pitchFamily="34" charset="0"/>
                  <a:cs typeface="Times New Roman" panose="02020603050405020304" pitchFamily="18" charset="0"/>
                </a:rPr>
                <a:t>fizyczne lub psychiczne obciążenie opiekuna;</a:t>
              </a:r>
            </a:p>
            <a:p>
              <a:pPr marL="538163" indent="-504000" algn="just" eaLnBrk="1">
                <a:spcAft>
                  <a:spcPts val="600"/>
                </a:spcAft>
                <a:buFont typeface="Symbol" panose="05050102010706020507" pitchFamily="18" charset="2"/>
                <a:buChar char="®"/>
              </a:pPr>
              <a:r>
                <a:rPr lang="pl-PL" altLang="pl-PL" dirty="0">
                  <a:solidFill>
                    <a:srgbClr val="000000"/>
                  </a:solidFill>
                  <a:latin typeface="Aptos" panose="020B0004020202020204" pitchFamily="34" charset="0"/>
                  <a:cs typeface="Times New Roman" panose="02020603050405020304" pitchFamily="18" charset="0"/>
                </a:rPr>
                <a:t>uzależnienie/używanie środków psychoaktywnych przez opiekuna.</a:t>
              </a:r>
            </a:p>
          </p:txBody>
        </p:sp>
        <p:sp>
          <p:nvSpPr>
            <p:cNvPr id="51" name="Prostokąt 50">
              <a:extLst>
                <a:ext uri="{FF2B5EF4-FFF2-40B4-BE49-F238E27FC236}">
                  <a16:creationId xmlns:a16="http://schemas.microsoft.com/office/drawing/2014/main" id="{FEA93B26-C941-7FF4-D6B5-CDC4AAB66A58}"/>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E9666E19-1536-764C-9DDC-47DE1CFA8486}"/>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9A6B836A-26EC-1208-85A9-0B590FF2FFC7}"/>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9207B4AE-FA8A-9333-9DA3-C5ED8E1B63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39F45C47-92EE-BB39-3B16-BC02BAF69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707EC415-F69D-32CA-9288-B0DABD02C3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EFE8D141-5235-38C1-6C25-7640341F21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7A384F6B-1129-0000-1712-0076B012DD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A115B81D-EA6B-D868-632C-5096DA19207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13A6E653-DCAB-0811-6EAC-B4B08B9935E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A3EA8F8F-B8A1-385F-1809-9AF7D0C637E6}"/>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EC10F20F-5823-2399-A885-F8D68079B232}"/>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5F05A850-FD60-38F4-13C6-B55D4EB0245A}"/>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78538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7E32C-C35B-68A0-417C-2FA76843F2BE}"/>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342D9B7E-BF5A-57CE-C892-E359B138D29B}"/>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E8C019DF-B3E2-2A56-7F05-387167BD8D91}"/>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7E380B42-2FDA-7399-F7AA-C5C69AF877A5}"/>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CA0FD57F-5886-325B-3F47-D0857A2BC224}"/>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Co powinno zaniepokoić? - osoba starsza</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D848959C-CBCA-AD00-80D5-7E958A744E5B}"/>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29A946E1-AD6F-F080-CFEA-FB68FA668367}"/>
                </a:ext>
              </a:extLst>
            </p:cNvPr>
            <p:cNvSpPr txBox="1"/>
            <p:nvPr/>
          </p:nvSpPr>
          <p:spPr>
            <a:xfrm>
              <a:off x="990150" y="1843096"/>
              <a:ext cx="10968718" cy="4524315"/>
            </a:xfrm>
            <a:prstGeom prst="rect">
              <a:avLst/>
            </a:prstGeom>
            <a:noFill/>
          </p:spPr>
          <p:txBody>
            <a:bodyPr wrap="square" rtlCol="0">
              <a:spAutoFit/>
            </a:bodyPr>
            <a:lstStyle/>
            <a:p>
              <a:pPr algn="just" eaLnBrk="1">
                <a:buClrTx/>
                <a:buFontTx/>
                <a:buNone/>
              </a:pPr>
              <a:r>
                <a:rPr lang="pl-PL" altLang="pl-PL" sz="1600" b="1" dirty="0">
                  <a:solidFill>
                    <a:srgbClr val="000000"/>
                  </a:solidFill>
                  <a:latin typeface="Aptos" panose="020B0004020202020204" pitchFamily="34" charset="0"/>
                </a:rPr>
                <a:t>Oznaki prawdopodobnej przemocy fizycznej </a:t>
              </a:r>
              <a:r>
                <a:rPr lang="pl-PL" altLang="pl-PL" sz="1600" dirty="0">
                  <a:solidFill>
                    <a:srgbClr val="000000"/>
                  </a:solidFill>
                  <a:latin typeface="Aptos" panose="020B0004020202020204" pitchFamily="34" charset="0"/>
                </a:rPr>
                <a:t>– siniaki, ślady ucisku, złamania kości, zadrapania, otarcia, wydarte włosy, odmowa zdjęcia ubrania, powtarzające się zranienia, zaniepokojenie kiedy ktoś się zbliża, unikanie kontaktu fizycznego (dotyku, przytulenia).</a:t>
              </a:r>
            </a:p>
            <a:p>
              <a:pPr algn="just" eaLnBrk="1">
                <a:buClrTx/>
                <a:buFontTx/>
                <a:buNone/>
              </a:pPr>
              <a:endParaRPr lang="pl-PL" altLang="pl-PL" sz="1600" dirty="0">
                <a:solidFill>
                  <a:srgbClr val="000000"/>
                </a:solidFill>
                <a:latin typeface="Aptos" panose="020B0004020202020204" pitchFamily="34" charset="0"/>
              </a:endParaRPr>
            </a:p>
            <a:p>
              <a:pPr algn="just" eaLnBrk="1">
                <a:buClrTx/>
                <a:buFontTx/>
                <a:buNone/>
              </a:pPr>
              <a:r>
                <a:rPr lang="pl-PL" altLang="pl-PL" sz="1600" b="1" dirty="0">
                  <a:solidFill>
                    <a:srgbClr val="000000"/>
                  </a:solidFill>
                  <a:latin typeface="Aptos" panose="020B0004020202020204" pitchFamily="34" charset="0"/>
                </a:rPr>
                <a:t>Oznaki prawdopodobnej przemocy emocjonalnej</a:t>
              </a:r>
              <a:r>
                <a:rPr lang="pl-PL" altLang="pl-PL" sz="1600" dirty="0">
                  <a:solidFill>
                    <a:srgbClr val="000000"/>
                  </a:solidFill>
                  <a:latin typeface="Aptos" panose="020B0004020202020204" pitchFamily="34" charset="0"/>
                </a:rPr>
                <a:t> – niewytłumaczalne wycofanie się z kontaktów społecznych, lęk przed ludźmi, nagły wzrost czujności, nietypowe przygnębienie, mówienie o groźbach ze strony rodziny.</a:t>
              </a:r>
            </a:p>
            <a:p>
              <a:pPr algn="just" eaLnBrk="1">
                <a:buClrTx/>
                <a:buFontTx/>
                <a:buNone/>
              </a:pPr>
              <a:endParaRPr lang="pl-PL" altLang="pl-PL" sz="1600" dirty="0">
                <a:solidFill>
                  <a:srgbClr val="000000"/>
                </a:solidFill>
                <a:latin typeface="Aptos" panose="020B0004020202020204" pitchFamily="34" charset="0"/>
              </a:endParaRPr>
            </a:p>
            <a:p>
              <a:pPr algn="just" eaLnBrk="1">
                <a:buClrTx/>
                <a:buFontTx/>
                <a:buNone/>
              </a:pPr>
              <a:r>
                <a:rPr lang="pl-PL" altLang="pl-PL" sz="1600" b="1" dirty="0">
                  <a:solidFill>
                    <a:srgbClr val="000000"/>
                  </a:solidFill>
                  <a:latin typeface="Aptos" panose="020B0004020202020204" pitchFamily="34" charset="0"/>
                </a:rPr>
                <a:t>Oznaki prawdopodobnej przemocy seksualnej </a:t>
              </a:r>
              <a:r>
                <a:rPr lang="pl-PL" altLang="pl-PL" sz="1600" dirty="0">
                  <a:solidFill>
                    <a:srgbClr val="000000"/>
                  </a:solidFill>
                  <a:latin typeface="Aptos" panose="020B0004020202020204" pitchFamily="34" charset="0"/>
                </a:rPr>
                <a:t>– siniaki w okolicy piersi lub genitaliów, choroba weneryczna, infekcja genitalna o niewyjaśnionych przyczynach, krwawienia z pochwy lub odbytu o nieznanych przyczynach, rozdarta, poplamiona bielizna, oznaki lęku przy rozbieraniu (np. podczas wizyty lekarskiej) czy dotykaniu.</a:t>
              </a:r>
            </a:p>
            <a:p>
              <a:pPr algn="just" eaLnBrk="1">
                <a:buClrTx/>
                <a:buFontTx/>
                <a:buNone/>
              </a:pPr>
              <a:endParaRPr lang="pl-PL" altLang="pl-PL" sz="1600" dirty="0">
                <a:solidFill>
                  <a:srgbClr val="000000"/>
                </a:solidFill>
                <a:latin typeface="Aptos" panose="020B0004020202020204" pitchFamily="34" charset="0"/>
              </a:endParaRPr>
            </a:p>
            <a:p>
              <a:pPr algn="just" eaLnBrk="1">
                <a:buClrTx/>
                <a:buFontTx/>
                <a:buNone/>
              </a:pPr>
              <a:r>
                <a:rPr lang="pl-PL" altLang="pl-PL" sz="1600" b="1" dirty="0">
                  <a:solidFill>
                    <a:srgbClr val="000000"/>
                  </a:solidFill>
                  <a:latin typeface="Aptos" panose="020B0004020202020204" pitchFamily="34" charset="0"/>
                </a:rPr>
                <a:t>Oznaki prawdopodobnej przemocy ekonomicznej</a:t>
              </a:r>
              <a:r>
                <a:rPr lang="pl-PL" altLang="pl-PL" sz="1600" dirty="0">
                  <a:solidFill>
                    <a:srgbClr val="000000"/>
                  </a:solidFill>
                  <a:latin typeface="Aptos" panose="020B0004020202020204" pitchFamily="34" charset="0"/>
                </a:rPr>
                <a:t>  - niewyjaśnione wypłaty większych kwot przez osoby towarzyszące osobie starszej, niewytłumaczalne zniknięcia pieniędzy lub wartościowych przedmiotów z mieszkania, nagły brak środków na zapłacenie rachunków, wykupienie leków czy zakup żywności. </a:t>
              </a:r>
            </a:p>
            <a:p>
              <a:pPr algn="just" eaLnBrk="1">
                <a:buClrTx/>
                <a:buFontTx/>
                <a:buNone/>
              </a:pPr>
              <a:endParaRPr lang="pl-PL" altLang="pl-PL" sz="1600" dirty="0">
                <a:solidFill>
                  <a:srgbClr val="000000"/>
                </a:solidFill>
                <a:latin typeface="Aptos" panose="020B0004020202020204" pitchFamily="34" charset="0"/>
              </a:endParaRPr>
            </a:p>
            <a:p>
              <a:pPr algn="just" eaLnBrk="1">
                <a:buClrTx/>
                <a:buFontTx/>
                <a:buNone/>
              </a:pPr>
              <a:r>
                <a:rPr lang="pl-PL" altLang="pl-PL" sz="1600" b="1" dirty="0">
                  <a:solidFill>
                    <a:srgbClr val="000000"/>
                  </a:solidFill>
                  <a:latin typeface="Aptos" panose="020B0004020202020204" pitchFamily="34" charset="0"/>
                </a:rPr>
                <a:t>Oznaki prawdopodobnego zaniedbania </a:t>
              </a:r>
              <a:r>
                <a:rPr lang="pl-PL" altLang="pl-PL" sz="1600" dirty="0">
                  <a:solidFill>
                    <a:srgbClr val="000000"/>
                  </a:solidFill>
                  <a:latin typeface="Aptos" panose="020B0004020202020204" pitchFamily="34" charset="0"/>
                </a:rPr>
                <a:t>– nagła utrata wagi, odwodnienie, niedożywienie, nieleczone odleżyny, zaniedbania w higienie osobistej, nieleczone lub zaniedbane problemy zdrowotne, pozostawianie na dłuższy czas </a:t>
              </a:r>
              <a:br>
                <a:rPr lang="pl-PL" altLang="pl-PL" sz="1600" dirty="0">
                  <a:solidFill>
                    <a:srgbClr val="000000"/>
                  </a:solidFill>
                  <a:latin typeface="Aptos" panose="020B0004020202020204" pitchFamily="34" charset="0"/>
                </a:rPr>
              </a:br>
              <a:r>
                <a:rPr lang="pl-PL" altLang="pl-PL" sz="1600" dirty="0">
                  <a:solidFill>
                    <a:srgbClr val="000000"/>
                  </a:solidFill>
                  <a:latin typeface="Aptos" panose="020B0004020202020204" pitchFamily="34" charset="0"/>
                </a:rPr>
                <a:t>w szpitalu, lub pozostawienie bez opieki w domu.</a:t>
              </a: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51" name="Prostokąt 50">
              <a:extLst>
                <a:ext uri="{FF2B5EF4-FFF2-40B4-BE49-F238E27FC236}">
                  <a16:creationId xmlns:a16="http://schemas.microsoft.com/office/drawing/2014/main" id="{CC207C41-0488-9212-488F-ADE036E7C6C8}"/>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8E369F32-142E-FE57-B397-E347D85BF1DE}"/>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4DB5FC33-F1BC-D0AC-3617-D8BE2B340042}"/>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8C1E568F-9B13-9A72-4322-C2E2E9F74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FBB4F1E8-80C6-CA26-2B8A-C5A16385CF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33AAADC5-56CE-FC38-1B8C-AD459D6573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AEB581D3-E220-4957-1BC9-E5CB0E6C99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15970402-76DF-1F12-4B49-F3F96848F2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DC8D7387-BA97-F14C-C9C8-1B7FE08953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8982E646-B6D6-8898-AD5A-BAB390D8AD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4FD07711-0F7D-BCEF-67FE-27E9C53497BF}"/>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9FCDACDA-7B0B-8571-EC0D-D5AD3ACB74CD}"/>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987E3852-2311-0D84-65FF-016387A8147D}"/>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6647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F2529-4CA6-F8AE-76F5-902769844607}"/>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9CB17BB-40A4-CCA8-E958-0799DB32FE2F}"/>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301CB1CF-D64E-0DDD-77FF-AF55391C5CF5}"/>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05CAFA8D-4BA9-A8A4-C330-FF795298D649}"/>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1823248D-5F21-6AFF-60DA-A519D49C1B01}"/>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b="1" dirty="0">
                    <a:solidFill>
                      <a:srgbClr val="003096"/>
                    </a:solidFill>
                    <a:latin typeface="Aptos" panose="020B0004020202020204" pitchFamily="34" charset="0"/>
                  </a:rPr>
                  <a:t>Reakcja na przemoc wobec starszych</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14A415C7-1CD7-8ECC-E157-96EC19515254}"/>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CDF11706-A572-6211-C0C6-B82FA468C590}"/>
                </a:ext>
              </a:extLst>
            </p:cNvPr>
            <p:cNvSpPr txBox="1"/>
            <p:nvPr/>
          </p:nvSpPr>
          <p:spPr>
            <a:xfrm>
              <a:off x="1230077" y="1993985"/>
              <a:ext cx="10590774" cy="4207370"/>
            </a:xfrm>
            <a:prstGeom prst="rect">
              <a:avLst/>
            </a:prstGeom>
            <a:noFill/>
          </p:spPr>
          <p:txBody>
            <a:bodyPr wrap="square" rtlCol="0">
              <a:spAutoFit/>
            </a:bodyPr>
            <a:lstStyle/>
            <a:p>
              <a:pPr algn="just" eaLnBrk="1">
                <a:lnSpc>
                  <a:spcPct val="150000"/>
                </a:lnSpc>
                <a:buSzPct val="100000"/>
                <a:defRPr/>
              </a:pPr>
              <a:r>
                <a:rPr lang="pl-PL" altLang="pl-PL" dirty="0">
                  <a:solidFill>
                    <a:srgbClr val="000000"/>
                  </a:solidFill>
                  <a:latin typeface="Aptos" panose="020B0004020202020204" pitchFamily="34" charset="0"/>
                </a:rPr>
                <a:t>80% badanych nie podejmowało interwencji w sytuacji przemocy poza własną rodziną, </a:t>
              </a:r>
              <a:br>
                <a:rPr lang="pl-PL" altLang="pl-PL" dirty="0">
                  <a:solidFill>
                    <a:srgbClr val="000000"/>
                  </a:solidFill>
                  <a:latin typeface="Aptos" panose="020B0004020202020204" pitchFamily="34" charset="0"/>
                </a:rPr>
              </a:br>
              <a:r>
                <a:rPr lang="pl-PL" altLang="pl-PL" dirty="0">
                  <a:solidFill>
                    <a:srgbClr val="000000"/>
                  </a:solidFill>
                  <a:latin typeface="Aptos" panose="020B0004020202020204" pitchFamily="34" charset="0"/>
                </a:rPr>
                <a:t>a 2/3 - gdy przemoc dotyczyła członków ich własnej rodziny.</a:t>
              </a:r>
            </a:p>
            <a:p>
              <a:pPr algn="just" eaLnBrk="1">
                <a:lnSpc>
                  <a:spcPct val="150000"/>
                </a:lnSpc>
                <a:buSzPct val="100000"/>
                <a:defRPr/>
              </a:pPr>
              <a:endParaRPr lang="pl-PL" altLang="pl-PL" dirty="0">
                <a:solidFill>
                  <a:srgbClr val="000000"/>
                </a:solidFill>
                <a:latin typeface="Aptos" panose="020B0004020202020204" pitchFamily="34" charset="0"/>
              </a:endParaRPr>
            </a:p>
            <a:p>
              <a:pPr algn="just" eaLnBrk="1">
                <a:lnSpc>
                  <a:spcPct val="150000"/>
                </a:lnSpc>
                <a:buSzPct val="100000"/>
                <a:defRPr/>
              </a:pPr>
              <a:r>
                <a:rPr lang="pl-PL" altLang="pl-PL" dirty="0">
                  <a:solidFill>
                    <a:srgbClr val="000000"/>
                  </a:solidFill>
                  <a:latin typeface="Aptos" panose="020B0004020202020204" pitchFamily="34" charset="0"/>
                </a:rPr>
                <a:t>Przemoc we własnej rodzinie:</a:t>
              </a:r>
            </a:p>
            <a:p>
              <a:pPr marL="538163" indent="-525463" algn="just" eaLnBrk="1">
                <a:lnSpc>
                  <a:spcPct val="150000"/>
                </a:lnSpc>
                <a:buClr>
                  <a:srgbClr val="000000"/>
                </a:buClr>
                <a:buSzPct val="100000"/>
                <a:buFont typeface="Symbol" panose="05050102010706020507" pitchFamily="18" charset="2"/>
                <a:buChar char="®"/>
                <a:defRPr/>
              </a:pPr>
              <a:r>
                <a:rPr lang="pl-PL" altLang="pl-PL" dirty="0">
                  <a:solidFill>
                    <a:srgbClr val="000000"/>
                  </a:solidFill>
                  <a:latin typeface="Aptos" panose="020B0004020202020204" pitchFamily="34" charset="0"/>
                </a:rPr>
                <a:t>63,5% respondentów nie zareagowało na przemoc;</a:t>
              </a:r>
            </a:p>
            <a:p>
              <a:pPr marL="538163" indent="-525463" algn="just" eaLnBrk="1">
                <a:lnSpc>
                  <a:spcPct val="150000"/>
                </a:lnSpc>
                <a:buClr>
                  <a:srgbClr val="000000"/>
                </a:buClr>
                <a:buSzPct val="100000"/>
                <a:buFont typeface="Symbol" panose="05050102010706020507" pitchFamily="18" charset="2"/>
                <a:buChar char="®"/>
                <a:defRPr/>
              </a:pPr>
              <a:r>
                <a:rPr lang="pl-PL" altLang="pl-PL" dirty="0">
                  <a:solidFill>
                    <a:srgbClr val="000000"/>
                  </a:solidFill>
                  <a:latin typeface="Aptos" panose="020B0004020202020204" pitchFamily="34" charset="0"/>
                </a:rPr>
                <a:t>23,3% - interweniowało  osobiście;</a:t>
              </a:r>
            </a:p>
            <a:p>
              <a:pPr marL="538163" indent="-525463" algn="just" eaLnBrk="1">
                <a:lnSpc>
                  <a:spcPct val="150000"/>
                </a:lnSpc>
                <a:buClr>
                  <a:srgbClr val="000000"/>
                </a:buClr>
                <a:buSzPct val="100000"/>
                <a:buFont typeface="Symbol" panose="05050102010706020507" pitchFamily="18" charset="2"/>
                <a:buChar char="®"/>
                <a:defRPr/>
              </a:pPr>
              <a:r>
                <a:rPr lang="pl-PL" altLang="pl-PL" dirty="0">
                  <a:solidFill>
                    <a:srgbClr val="000000"/>
                  </a:solidFill>
                  <a:latin typeface="Aptos" panose="020B0004020202020204" pitchFamily="34" charset="0"/>
                </a:rPr>
                <a:t>12,6% powiadomiło o tym innych (znajomych, rodzinę);</a:t>
              </a:r>
            </a:p>
            <a:p>
              <a:pPr marL="538163" indent="-525463" algn="just" eaLnBrk="1">
                <a:lnSpc>
                  <a:spcPct val="150000"/>
                </a:lnSpc>
                <a:buClr>
                  <a:srgbClr val="000000"/>
                </a:buClr>
                <a:buSzPct val="100000"/>
                <a:buFont typeface="Symbol" panose="05050102010706020507" pitchFamily="18" charset="2"/>
                <a:buChar char="®"/>
                <a:defRPr/>
              </a:pPr>
              <a:r>
                <a:rPr lang="pl-PL" altLang="pl-PL" dirty="0">
                  <a:solidFill>
                    <a:srgbClr val="000000"/>
                  </a:solidFill>
                  <a:latin typeface="Aptos" panose="020B0004020202020204" pitchFamily="34" charset="0"/>
                </a:rPr>
                <a:t>0,7% powiadomiło odpowiednie służby.</a:t>
              </a:r>
            </a:p>
            <a:p>
              <a:pPr algn="ctr" eaLnBrk="1">
                <a:lnSpc>
                  <a:spcPct val="150000"/>
                </a:lnSpc>
                <a:buSzPct val="100000"/>
                <a:defRPr/>
              </a:pPr>
              <a:endParaRPr lang="pl-PL" altLang="pl-PL" i="1" dirty="0">
                <a:solidFill>
                  <a:srgbClr val="000000"/>
                </a:solidFill>
                <a:latin typeface="Aptos" panose="020B00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pl-PL" sz="1400" b="0" u="none" strike="noStrike" kern="1200" cap="none" spc="0" normalizeH="0" baseline="0" noProof="0" dirty="0" err="1">
                  <a:ln>
                    <a:noFill/>
                  </a:ln>
                  <a:solidFill>
                    <a:prstClr val="black"/>
                  </a:solidFill>
                  <a:effectLst/>
                  <a:uLnTx/>
                  <a:uFillTx/>
                  <a:latin typeface="Aptos" panose="020B0004020202020204" pitchFamily="34" charset="0"/>
                  <a:cs typeface="Times New Roman" panose="02020603050405020304" pitchFamily="18" charset="0"/>
                </a:rPr>
                <a:t>MRiPS</a:t>
              </a:r>
              <a:r>
                <a:rPr lang="pl-PL" sz="1400" dirty="0">
                  <a:solidFill>
                    <a:prstClr val="black"/>
                  </a:solidFill>
                  <a:latin typeface="Aptos" panose="020B0004020202020204" pitchFamily="34" charset="0"/>
                  <a:cs typeface="Times New Roman" panose="02020603050405020304" pitchFamily="18" charset="0"/>
                </a:rPr>
                <a:t>, 2015</a:t>
              </a:r>
              <a:endParaRPr kumimoji="0" lang="pl-PL" sz="1400" b="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endParaRPr>
            </a:p>
          </p:txBody>
        </p:sp>
        <p:sp>
          <p:nvSpPr>
            <p:cNvPr id="51" name="Prostokąt 50">
              <a:extLst>
                <a:ext uri="{FF2B5EF4-FFF2-40B4-BE49-F238E27FC236}">
                  <a16:creationId xmlns:a16="http://schemas.microsoft.com/office/drawing/2014/main" id="{B2F8D242-9113-7AF9-CBB3-833B466815F7}"/>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2DF448DD-FC5C-EB8B-F22E-A007FE3B31B1}"/>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E36FC89A-06F5-31FE-185F-EB631836AB9C}"/>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DF9BF9E6-FD5E-35AF-0E64-F43215EC3A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938721CF-788E-AA89-92D6-6C1F036F00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51473D61-5AE8-1A10-D4D1-E4ABAC07A4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FE505D62-2C08-5C39-317E-89C6E768BA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AD4196E0-26B0-7466-CD55-4240FC3DA21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E4921872-69A4-DFC0-7A41-492B78BD80B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0B20D1EF-9F4C-CD24-858D-F57835DD46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531FB159-F62E-22DA-2F7F-81F9AAC14145}"/>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B6CEDBFB-194A-ED32-2593-3CFF5225AC3F}"/>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14519D7E-F365-26A5-D477-9C4547545AC0}"/>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69470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CF0A9-BF8B-C2DF-E065-D57882244907}"/>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EBA3F96-CF0D-4DF6-B151-FC756905A5D4}"/>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1B3BF456-D089-D48D-72A1-40D13CBD94E4}"/>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4B14610C-1514-61F3-9E6D-0F3500E45F83}"/>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647FC452-E23E-43E3-2FBA-2E0C1180E036}"/>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Niepełnosprawność</a:t>
                </a:r>
              </a:p>
            </p:txBody>
          </p:sp>
          <p:pic>
            <p:nvPicPr>
              <p:cNvPr id="18" name="Obraz 17" descr="Obraz zawierający Czcionka, tekst, Grafika, design&#10;&#10;Opis wygenerowany automatycznie">
                <a:extLst>
                  <a:ext uri="{FF2B5EF4-FFF2-40B4-BE49-F238E27FC236}">
                    <a16:creationId xmlns:a16="http://schemas.microsoft.com/office/drawing/2014/main" id="{0BF14125-CB6D-36BE-C18F-EEB71115AC96}"/>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36C95C97-820B-398C-E184-169B6A759B87}"/>
                </a:ext>
              </a:extLst>
            </p:cNvPr>
            <p:cNvSpPr txBox="1"/>
            <p:nvPr/>
          </p:nvSpPr>
          <p:spPr>
            <a:xfrm>
              <a:off x="1230077" y="1936956"/>
              <a:ext cx="10590774" cy="4078039"/>
            </a:xfrm>
            <a:prstGeom prst="rect">
              <a:avLst/>
            </a:prstGeom>
            <a:noFill/>
          </p:spPr>
          <p:txBody>
            <a:bodyPr wrap="square" rtlCol="0">
              <a:spAutoFit/>
            </a:bodyPr>
            <a:lstStyle/>
            <a:p>
              <a:pPr algn="just">
                <a:lnSpc>
                  <a:spcPct val="150000"/>
                </a:lnSpc>
              </a:pPr>
              <a:r>
                <a:rPr lang="pl-PL" altLang="pl-PL" dirty="0">
                  <a:latin typeface="Aptos" panose="020B0004020202020204" pitchFamily="34" charset="0"/>
                </a:rPr>
                <a:t>Definicja w Konwencji ONZ:</a:t>
              </a:r>
            </a:p>
            <a:p>
              <a:pPr algn="just" eaLnBrk="1">
                <a:lnSpc>
                  <a:spcPct val="150000"/>
                </a:lnSpc>
                <a:buClrTx/>
                <a:buFontTx/>
                <a:buNone/>
              </a:pPr>
              <a:r>
                <a:rPr lang="pl-PL" altLang="pl-PL" dirty="0">
                  <a:latin typeface="Aptos" panose="020B0004020202020204" pitchFamily="34" charset="0"/>
                </a:rPr>
                <a:t>„długotrwała, obniżona sprawność fizyczna, umysłowa, intelektualna i sensoryczna człowieka, </a:t>
              </a:r>
              <a:br>
                <a:rPr lang="pl-PL" altLang="pl-PL" dirty="0">
                  <a:latin typeface="Aptos" panose="020B0004020202020204" pitchFamily="34" charset="0"/>
                </a:rPr>
              </a:br>
              <a:r>
                <a:rPr lang="pl-PL" altLang="pl-PL" dirty="0">
                  <a:latin typeface="Aptos" panose="020B0004020202020204" pitchFamily="34" charset="0"/>
                </a:rPr>
                <a:t>która w interakcji z różnymi barierami może ograniczać pełne i efektywne uczestnictwo w życiu społecznym na równych zasadach z innymi obywatelami”.</a:t>
              </a:r>
            </a:p>
            <a:p>
              <a:pPr algn="just" eaLnBrk="1">
                <a:lnSpc>
                  <a:spcPct val="150000"/>
                </a:lnSpc>
                <a:buClrTx/>
                <a:buFontTx/>
                <a:buNone/>
              </a:pPr>
              <a:endParaRPr lang="pl-PL" altLang="pl-PL" dirty="0">
                <a:latin typeface="Aptos" panose="020B0004020202020204" pitchFamily="34" charset="0"/>
              </a:endParaRPr>
            </a:p>
            <a:p>
              <a:pPr algn="just">
                <a:lnSpc>
                  <a:spcPct val="150000"/>
                </a:lnSpc>
              </a:pPr>
              <a:r>
                <a:rPr lang="pl-PL" dirty="0">
                  <a:latin typeface="Aptos" panose="020B0004020202020204" pitchFamily="34" charset="0"/>
                </a:rPr>
                <a:t>W Polsce, zgodnie z przepisami ustawy o rehabilitacji zawodowej i społecznej oraz zatrudnianiu osób niepełnosprawnych, niepełnosprawność oznacza </a:t>
              </a:r>
              <a:r>
                <a:rPr lang="pl-PL" b="1" dirty="0">
                  <a:latin typeface="Aptos" panose="020B0004020202020204" pitchFamily="34" charset="0"/>
                </a:rPr>
                <a:t>trwałą lub okresową niezdolność do wypełniania ról społecznych z powodu stałego lub długotrwałego naruszenia sprawności organizmu, </a:t>
              </a:r>
              <a:br>
                <a:rPr lang="pl-PL" b="1" dirty="0">
                  <a:latin typeface="Aptos" panose="020B0004020202020204" pitchFamily="34" charset="0"/>
                </a:rPr>
              </a:br>
              <a:r>
                <a:rPr lang="pl-PL" b="1" dirty="0">
                  <a:latin typeface="Aptos" panose="020B0004020202020204" pitchFamily="34" charset="0"/>
                </a:rPr>
                <a:t>w szczególności powodującą niezdolność do pracy.</a:t>
              </a:r>
              <a:endParaRPr lang="pl-PL"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4B2B8099-9A5F-3EAA-75C4-92D8C97498BB}"/>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256E97E5-94C9-D5F6-D62D-089A9B1C4097}"/>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7E5AFA8A-125F-6A3F-1EA6-10A6ABC00FA0}"/>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71F79DA4-B77A-FB8E-91A9-C8AB17B957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A4DC1513-DC4F-2FA4-8D51-1E6FA0C397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E957A12A-F2D3-66C8-B79E-AD531000EA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5780A596-C0FF-8C90-5CD6-58A476F421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F4462D21-55A3-97FB-15EC-3453FFDF1E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13523836-DBD7-2AA6-FBF0-D3C76543C8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D3DE629A-7E7A-08DF-BC1E-143D0B638A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3CB1A62C-D971-BB43-9960-1BDBE4A76333}"/>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1D3CA87C-6EDA-C68C-0240-73CEE94FCE45}"/>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78BF1416-190F-3BC3-E0A9-9856535505A6}"/>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64715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95B55-8A82-0E36-40CE-F30647AD1AE3}"/>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37301F86-AD34-83CF-8539-CD257D4A89F6}"/>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2608C350-230D-7515-B7D0-EEEDE306BFC7}"/>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9E548BAC-4C33-F31A-811C-67F8C63FA1E4}"/>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464337B0-110C-0825-CBA9-F851B6E527F2}"/>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Najnowsze badania w Polsce – skala problemu</a:t>
                </a:r>
              </a:p>
            </p:txBody>
          </p:sp>
          <p:pic>
            <p:nvPicPr>
              <p:cNvPr id="18" name="Obraz 17" descr="Obraz zawierający Czcionka, tekst, Grafika, design&#10;&#10;Opis wygenerowany automatycznie">
                <a:extLst>
                  <a:ext uri="{FF2B5EF4-FFF2-40B4-BE49-F238E27FC236}">
                    <a16:creationId xmlns:a16="http://schemas.microsoft.com/office/drawing/2014/main" id="{83A8730A-6D29-A24D-F2DB-5E78C3EA4F90}"/>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2E7D47BD-DB60-EF92-1D49-1C6AAB854A4C}"/>
                </a:ext>
              </a:extLst>
            </p:cNvPr>
            <p:cNvSpPr txBox="1"/>
            <p:nvPr/>
          </p:nvSpPr>
          <p:spPr>
            <a:xfrm>
              <a:off x="1230077" y="1826787"/>
              <a:ext cx="10590774" cy="42704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buClrTx/>
                <a:buSzTx/>
                <a:buFontTx/>
                <a:buNone/>
                <a:tabLst/>
                <a:defRPr/>
              </a:pPr>
              <a:r>
                <a:rPr kumimoji="0" lang="pl-PL" sz="17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„Przemocy fizycznej doznają najczęściej osoby niepełnosprawne – 57,8% respondentów z tej grupy; w następnej kolejności osoby starsze niepełnosprawne – 45%; najrzadziej, ale równie często osoby starsze. Przemocy psychicznej najczęściej doznają osoby starsze 87%, osoby niepełnosprawne 78%. Natomiast osoby starsze niepełnosprawne wskazały, że doznają przemocy psychicznej w 7%. Inaczej wygląda sytuacja w przypadku przemocy seksualnej, której wśród badanych najczęściej doznają osoby niepełnosprawne – co piąty badany z tej grupy; a w dalszej kolejności także co 6 osoba starsza niepełnosprawna oraz co 8 badana osoba starsza. Przemoc ekonomiczna jest najczęściej doznawana przez osoby starsze – 43% i osoby starsze niepełnosprawne 41%. Doznaje jej też co trzecia badana osoba niepełnosprawna. Zaniedbania doznała co trzecia badana osoba starsza, 3% osób starszych niepełnosprawnych i co piąta badana osoba niepełnosprawna.”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400" dirty="0">
                <a:solidFill>
                  <a:prstClr val="black"/>
                </a:solidFill>
                <a:latin typeface="Aptos" panose="020B0004020202020204"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400" b="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Raport „Ogólnopolska diagnoza zjawiska przemocy wobec osób starszych i osób niepełnosprawnych”</a:t>
              </a:r>
              <a:br>
                <a:rPr kumimoji="0" lang="pl-PL" sz="1400" b="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br>
              <a:r>
                <a:rPr kumimoji="0" lang="pl-PL" sz="1400" b="0" u="none" strike="noStrike" kern="1200" cap="none" spc="0" normalizeH="0" baseline="0" noProof="0" dirty="0" err="1">
                  <a:ln>
                    <a:noFill/>
                  </a:ln>
                  <a:solidFill>
                    <a:prstClr val="black"/>
                  </a:solidFill>
                  <a:effectLst/>
                  <a:uLnTx/>
                  <a:uFillTx/>
                  <a:latin typeface="Aptos" panose="020B0004020202020204" pitchFamily="34" charset="0"/>
                  <a:cs typeface="Times New Roman" panose="02020603050405020304" pitchFamily="18" charset="0"/>
                </a:rPr>
                <a:t>MRiPS</a:t>
              </a:r>
              <a:r>
                <a:rPr kumimoji="0" lang="pl-PL" sz="1400" b="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 grudzień 2022r.</a:t>
              </a:r>
            </a:p>
          </p:txBody>
        </p:sp>
        <p:sp>
          <p:nvSpPr>
            <p:cNvPr id="51" name="Prostokąt 50">
              <a:extLst>
                <a:ext uri="{FF2B5EF4-FFF2-40B4-BE49-F238E27FC236}">
                  <a16:creationId xmlns:a16="http://schemas.microsoft.com/office/drawing/2014/main" id="{8F18F9DF-571A-DCC4-1DE1-AF2716E935E0}"/>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614B2AE8-AC32-74C9-3DED-CE8779645820}"/>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661D2462-6AA2-2B30-9F77-F2C125DBC284}"/>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26864492-AF86-7B74-5C08-BC170CE924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21C41D74-D1B8-10F1-E92F-5F1556E3D8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328A1616-80E0-2110-0D80-2CCF214DC1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9AB2CA0E-8F24-DA0F-73B2-E203D3F4E7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6763A876-8090-CDA4-E9A5-6075C5A564E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9C6A827D-F40F-E470-2D73-C25FEF54F3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BE14B093-987E-3F4F-EEFA-74E52DA21B3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1AD7DF3F-1027-1233-8CC6-A0A6FCD8E81B}"/>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A984AB14-71AB-B9BC-AFED-EBD9F5CBD2DB}"/>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9C576421-2F6C-651B-4DF6-18B092577AC0}"/>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6525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83669-A08F-B385-98AF-DA5FB31AA3E9}"/>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89179E10-E9C4-32C7-8D51-F77096F8B36F}"/>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F79DD6E6-B0BA-9EC6-76D4-BD0DE53D8CB8}"/>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7E0A44D9-ECE4-51EC-8DB5-DB9B4EC36D93}"/>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E515BDAB-DB0B-D699-3475-19AA5EACDFDD}"/>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b="1" dirty="0">
                    <a:solidFill>
                      <a:srgbClr val="003096"/>
                    </a:solidFill>
                    <a:latin typeface="Aptos" panose="020B0004020202020204" pitchFamily="34" charset="0"/>
                  </a:rPr>
                  <a:t>Reakcja na przemoc wobec niepełnosprawnych</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99ACD49F-98AA-9113-8A3C-B2FE4684DE9C}"/>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DEE86D03-A471-E422-7F56-01DA93635B6E}"/>
                </a:ext>
              </a:extLst>
            </p:cNvPr>
            <p:cNvSpPr txBox="1"/>
            <p:nvPr/>
          </p:nvSpPr>
          <p:spPr>
            <a:xfrm>
              <a:off x="2043953" y="2117753"/>
              <a:ext cx="8516471" cy="3791872"/>
            </a:xfrm>
            <a:prstGeom prst="rect">
              <a:avLst/>
            </a:prstGeom>
            <a:noFill/>
          </p:spPr>
          <p:txBody>
            <a:bodyPr wrap="square" rtlCol="0">
              <a:spAutoFit/>
            </a:bodyPr>
            <a:lstStyle/>
            <a:p>
              <a:pPr algn="just" eaLnBrk="1">
                <a:lnSpc>
                  <a:spcPct val="150000"/>
                </a:lnSpc>
                <a:spcAft>
                  <a:spcPct val="0"/>
                </a:spcAft>
                <a:buClrTx/>
                <a:buFontTx/>
                <a:buNone/>
              </a:pPr>
              <a:r>
                <a:rPr lang="pl-PL" altLang="pl-PL" dirty="0">
                  <a:latin typeface="Aptos" panose="020B0004020202020204" pitchFamily="34" charset="0"/>
                </a:rPr>
                <a:t>Interwencja w sytuacji podejrzenia przemocy wobec osób niepełnosprawnych.</a:t>
              </a:r>
            </a:p>
            <a:p>
              <a:pPr algn="just" eaLnBrk="1">
                <a:lnSpc>
                  <a:spcPct val="150000"/>
                </a:lnSpc>
                <a:spcAft>
                  <a:spcPct val="0"/>
                </a:spcAft>
                <a:buClrTx/>
                <a:buFontTx/>
                <a:buNone/>
              </a:pPr>
              <a:endParaRPr lang="pl-PL" altLang="pl-PL" dirty="0">
                <a:latin typeface="Aptos" panose="020B0004020202020204" pitchFamily="34" charset="0"/>
              </a:endParaRPr>
            </a:p>
            <a:p>
              <a:pPr algn="just" eaLnBrk="1">
                <a:lnSpc>
                  <a:spcPct val="150000"/>
                </a:lnSpc>
                <a:spcAft>
                  <a:spcPct val="0"/>
                </a:spcAft>
                <a:buClrTx/>
                <a:buFontTx/>
                <a:buNone/>
              </a:pPr>
              <a:r>
                <a:rPr lang="pl-PL" altLang="pl-PL" dirty="0">
                  <a:latin typeface="Aptos" panose="020B0004020202020204" pitchFamily="34" charset="0"/>
                </a:rPr>
                <a:t>Przemoc we własnej rodzinie:</a:t>
              </a:r>
            </a:p>
            <a:p>
              <a:pPr marL="538163" indent="-538163" algn="just" eaLnBrk="1">
                <a:lnSpc>
                  <a:spcPct val="150000"/>
                </a:lnSpc>
                <a:spcAft>
                  <a:spcPct val="0"/>
                </a:spcAft>
                <a:buClrTx/>
                <a:buFont typeface="Symbol" panose="05050102010706020507" pitchFamily="18" charset="2"/>
                <a:buChar char="®"/>
              </a:pPr>
              <a:r>
                <a:rPr lang="pl-PL" altLang="pl-PL" dirty="0">
                  <a:latin typeface="Aptos" panose="020B0004020202020204" pitchFamily="34" charset="0"/>
                </a:rPr>
                <a:t>69,5% respondentów nie zareagowało na przemoc;</a:t>
              </a:r>
            </a:p>
            <a:p>
              <a:pPr marL="538163" indent="-538163" algn="just" eaLnBrk="1">
                <a:lnSpc>
                  <a:spcPct val="150000"/>
                </a:lnSpc>
                <a:spcAft>
                  <a:spcPct val="0"/>
                </a:spcAft>
                <a:buClrTx/>
                <a:buFont typeface="Symbol" panose="05050102010706020507" pitchFamily="18" charset="2"/>
                <a:buChar char="®"/>
              </a:pPr>
              <a:r>
                <a:rPr lang="pl-PL" altLang="pl-PL" dirty="0">
                  <a:latin typeface="Aptos" panose="020B0004020202020204" pitchFamily="34" charset="0"/>
                </a:rPr>
                <a:t>16,2% - interweniowało  osobiście;</a:t>
              </a:r>
            </a:p>
            <a:p>
              <a:pPr marL="538163" indent="-538163" algn="just" eaLnBrk="1">
                <a:lnSpc>
                  <a:spcPct val="150000"/>
                </a:lnSpc>
                <a:spcAft>
                  <a:spcPct val="0"/>
                </a:spcAft>
                <a:buClrTx/>
                <a:buFont typeface="Symbol" panose="05050102010706020507" pitchFamily="18" charset="2"/>
                <a:buChar char="®"/>
              </a:pPr>
              <a:r>
                <a:rPr lang="pl-PL" altLang="pl-PL" dirty="0">
                  <a:latin typeface="Aptos" panose="020B0004020202020204" pitchFamily="34" charset="0"/>
                </a:rPr>
                <a:t>13,3% powiadomiło o tym innych (znajomych, rodzinę);</a:t>
              </a:r>
            </a:p>
            <a:p>
              <a:pPr marL="538163" indent="-538163" algn="just" eaLnBrk="1">
                <a:lnSpc>
                  <a:spcPct val="150000"/>
                </a:lnSpc>
                <a:spcAft>
                  <a:spcPct val="0"/>
                </a:spcAft>
                <a:buClrTx/>
                <a:buFont typeface="Symbol" panose="05050102010706020507" pitchFamily="18" charset="2"/>
                <a:buChar char="®"/>
              </a:pPr>
              <a:r>
                <a:rPr lang="pl-PL" altLang="pl-PL" dirty="0">
                  <a:latin typeface="Aptos" panose="020B0004020202020204" pitchFamily="34" charset="0"/>
                </a:rPr>
                <a:t>1% powiadomiło odpowiednie służby.</a:t>
              </a:r>
            </a:p>
            <a:p>
              <a:pPr marL="0" marR="0" lvl="0" indent="0" algn="l" defTabSz="914400" rtl="0" eaLnBrk="1" fontAlgn="auto" latinLnBrk="0" hangingPunct="1">
                <a:lnSpc>
                  <a:spcPct val="150000"/>
                </a:lnSpc>
                <a:spcBef>
                  <a:spcPts val="0"/>
                </a:spcBef>
                <a:spcAft>
                  <a:spcPts val="0"/>
                </a:spcAft>
                <a:buClrTx/>
                <a:buSzTx/>
                <a:buFontTx/>
                <a:buNone/>
                <a:tabLst/>
                <a:defRPr/>
              </a:pPr>
              <a:endParaRPr lang="pl-PL" dirty="0">
                <a:solidFill>
                  <a:prstClr val="black"/>
                </a:solidFill>
                <a:latin typeface="Aptos" panose="020B00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pl-PL" sz="1400" b="0" u="none" strike="noStrike" kern="1200" cap="none" spc="0" normalizeH="0" baseline="0" noProof="0" dirty="0" err="1">
                  <a:ln>
                    <a:noFill/>
                  </a:ln>
                  <a:solidFill>
                    <a:prstClr val="black"/>
                  </a:solidFill>
                  <a:effectLst/>
                  <a:uLnTx/>
                  <a:uFillTx/>
                  <a:latin typeface="Aptos" panose="020B0004020202020204" pitchFamily="34" charset="0"/>
                  <a:cs typeface="Times New Roman" panose="02020603050405020304" pitchFamily="18" charset="0"/>
                </a:rPr>
                <a:t>MRiPS</a:t>
              </a:r>
              <a:r>
                <a:rPr kumimoji="0" lang="pl-PL" sz="1400" b="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 2015</a:t>
              </a:r>
            </a:p>
          </p:txBody>
        </p:sp>
        <p:sp>
          <p:nvSpPr>
            <p:cNvPr id="51" name="Prostokąt 50">
              <a:extLst>
                <a:ext uri="{FF2B5EF4-FFF2-40B4-BE49-F238E27FC236}">
                  <a16:creationId xmlns:a16="http://schemas.microsoft.com/office/drawing/2014/main" id="{058CFF8A-9503-1624-3F59-89CAACD550D4}"/>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7FDEE59F-6A21-4A1F-A8E9-E08CB5686614}"/>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F935FF65-602E-6971-3EEE-984737BF8033}"/>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A31319C0-0793-D699-A645-D006C8BFE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D082511F-A3EB-C7A5-3320-AB128D5A5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B63427DA-E7D6-B98B-A528-D7B63501BD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A92448E1-6BE0-9A39-3D6B-B4905CCB7B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C00A92A0-B24C-37EF-9F2C-76B0A2E4D4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B326006D-B172-4A24-183F-4293F3E720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7609717A-985A-C2E4-4A65-8D7D8967660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7D7ED5CE-67EE-2A41-FF66-E5A7761CBBA6}"/>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13604078-829C-1613-7C26-6A7792B186CC}"/>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89E6F0D1-2C4D-1418-D758-6C7D9CE5524B}"/>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53331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A63-64D1-A95B-5306-B8597E36F6B8}"/>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2D043E49-DAE6-1D72-FA8E-03C376F037AF}"/>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33C8BADB-175A-0AA1-4131-C623B8575AFF}"/>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696AFBD7-FD5C-916D-E6B2-BA9B316AB492}"/>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E628016F-4901-1D3C-0097-E8541D448119}"/>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Osoba stosująca przemoc</a:t>
                </a:r>
              </a:p>
            </p:txBody>
          </p:sp>
          <p:pic>
            <p:nvPicPr>
              <p:cNvPr id="18" name="Obraz 17" descr="Obraz zawierający Czcionka, tekst, Grafika, design&#10;&#10;Opis wygenerowany automatycznie">
                <a:extLst>
                  <a:ext uri="{FF2B5EF4-FFF2-40B4-BE49-F238E27FC236}">
                    <a16:creationId xmlns:a16="http://schemas.microsoft.com/office/drawing/2014/main" id="{8B2FD2CF-43B0-7FF3-D148-D0185B11C187}"/>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6821CB18-2EAF-A876-1556-EF5C22462562}"/>
                </a:ext>
              </a:extLst>
            </p:cNvPr>
            <p:cNvSpPr txBox="1"/>
            <p:nvPr/>
          </p:nvSpPr>
          <p:spPr>
            <a:xfrm>
              <a:off x="1299882" y="2474733"/>
              <a:ext cx="10590774" cy="3093154"/>
            </a:xfrm>
            <a:prstGeom prst="rect">
              <a:avLst/>
            </a:prstGeom>
            <a:noFill/>
          </p:spPr>
          <p:txBody>
            <a:bodyPr wrap="square" rtlCol="0">
              <a:spAutoFit/>
            </a:bodyPr>
            <a:lstStyle/>
            <a:p>
              <a:pPr marL="627063" indent="-627063" eaLnBrk="1">
                <a:spcAft>
                  <a:spcPts val="1413"/>
                </a:spcAft>
                <a:buFont typeface="Symbol" panose="05050102010706020507" pitchFamily="18" charset="2"/>
                <a:buChar char="®"/>
              </a:pPr>
              <a:r>
                <a:rPr lang="pl-PL" altLang="pl-PL" sz="2000" dirty="0">
                  <a:solidFill>
                    <a:srgbClr val="000000"/>
                  </a:solidFill>
                  <a:latin typeface="Aptos" panose="020B0004020202020204" pitchFamily="34" charset="0"/>
                  <a:cs typeface="Times New Roman" panose="02020603050405020304" pitchFamily="18" charset="0"/>
                </a:rPr>
                <a:t>Najczęściej członek rodziny (89,7%) w tym: dorosłe dziecko (47,3%), współmałżonek (19,3%), inni członkowie rodziny (8,8%);</a:t>
              </a:r>
            </a:p>
            <a:p>
              <a:pPr marL="627063" indent="-627063" eaLnBrk="1">
                <a:spcAft>
                  <a:spcPts val="1413"/>
                </a:spcAft>
                <a:buFont typeface="Symbol" panose="05050102010706020507" pitchFamily="18" charset="2"/>
                <a:buChar char="®"/>
              </a:pPr>
              <a:r>
                <a:rPr lang="pl-PL" altLang="pl-PL" sz="2000" dirty="0">
                  <a:solidFill>
                    <a:srgbClr val="000000"/>
                  </a:solidFill>
                  <a:latin typeface="Aptos" panose="020B0004020202020204" pitchFamily="34" charset="0"/>
                  <a:cs typeface="Times New Roman" panose="02020603050405020304" pitchFamily="18" charset="0"/>
                </a:rPr>
                <a:t>częściej mężczyzna niż kobieta – jedynie w przypadku zaniedbywania jest więcej osób krzywdzących wśród  kobiet niż mężczyzn; </a:t>
              </a:r>
            </a:p>
            <a:p>
              <a:pPr marL="627063" indent="-627063" eaLnBrk="1">
                <a:spcAft>
                  <a:spcPts val="1413"/>
                </a:spcAft>
                <a:buFont typeface="Symbol" panose="05050102010706020507" pitchFamily="18" charset="2"/>
                <a:buChar char="®"/>
              </a:pPr>
              <a:r>
                <a:rPr lang="pl-PL" altLang="pl-PL" sz="2000" dirty="0">
                  <a:solidFill>
                    <a:srgbClr val="000000"/>
                  </a:solidFill>
                  <a:latin typeface="Aptos" panose="020B0004020202020204" pitchFamily="34" charset="0"/>
                  <a:cs typeface="Times New Roman" panose="02020603050405020304" pitchFamily="18" charset="0"/>
                </a:rPr>
                <a:t>częściej członek rodziny, który ma problem z używaniem substancji psychoaktywnych, problemy ze zdrowiem psychicznym, stosujący przemoc w przeszłości, zależny finansowo od osoby starszej.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B1067202-F0F2-CD5A-E78F-76FB84F96662}"/>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119FEE2B-DC5E-1198-3F70-F603A03CC60E}"/>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F1958743-6708-E3A0-7832-0896F2B89486}"/>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8732CDF4-CA19-3BFB-9D73-5B8DC2F036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0B773751-C2BF-137F-1468-5730DE9BD9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4BD37986-518F-D558-7586-F0506C8161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0B78D595-E8E2-89BD-50AF-E10B07C3FA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25388135-6DBE-FA42-A36D-17D76F8F90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0F5FB9C7-249C-D47B-F20B-04083F87F27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CE6310F9-9DEB-CF35-327D-801793A6388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F3F97E6D-46B7-2628-F3EC-EDAC0DB7636B}"/>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5E3A1BB2-535E-F61B-7C71-640A2423C528}"/>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2EF3C3A5-CE90-10D8-D47C-105451B70D46}"/>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46819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7F87A-2239-4A4D-D4D7-0FDF348EBFA4}"/>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812A3382-07FD-C6CC-3F81-273685B61B72}"/>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87CDE03E-7A6E-358C-722A-F06FA4344046}"/>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69B1472D-7001-280E-F75D-77F418A885A6}"/>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87FCBD91-D936-007A-D661-25672E1F3AA4}"/>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Przemoc w małżeństwach seniorów</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0467BFD3-7211-0C33-753F-C2F5D433D112}"/>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D9395E76-BDD2-42E1-F8AC-059765AD5D8F}"/>
                </a:ext>
              </a:extLst>
            </p:cNvPr>
            <p:cNvSpPr txBox="1"/>
            <p:nvPr/>
          </p:nvSpPr>
          <p:spPr>
            <a:xfrm>
              <a:off x="1299882" y="2106706"/>
              <a:ext cx="10590774" cy="2628412"/>
            </a:xfrm>
            <a:prstGeom prst="rect">
              <a:avLst/>
            </a:prstGeom>
            <a:noFill/>
          </p:spPr>
          <p:txBody>
            <a:bodyPr wrap="square" rtlCol="0">
              <a:spAutoFit/>
            </a:bodyPr>
            <a:lstStyle/>
            <a:p>
              <a:pPr algn="just" eaLnBrk="1">
                <a:lnSpc>
                  <a:spcPct val="93000"/>
                </a:lnSpc>
                <a:buSzPct val="100000"/>
                <a:defRPr/>
              </a:pPr>
              <a:endParaRPr lang="pl-PL" altLang="pl-PL" sz="2000" dirty="0">
                <a:solidFill>
                  <a:srgbClr val="000000"/>
                </a:solidFill>
                <a:latin typeface="Times New Roman" panose="02020603050405020304" pitchFamily="18" charset="0"/>
              </a:endParaRPr>
            </a:p>
            <a:p>
              <a:pPr algn="just" eaLnBrk="1">
                <a:lnSpc>
                  <a:spcPct val="93000"/>
                </a:lnSpc>
                <a:buSzPct val="100000"/>
                <a:defRPr/>
              </a:pPr>
              <a:r>
                <a:rPr lang="pl-PL" altLang="pl-PL" sz="2000" dirty="0">
                  <a:solidFill>
                    <a:srgbClr val="000000"/>
                  </a:solidFill>
                  <a:latin typeface="Aptos" panose="020B0004020202020204" pitchFamily="34" charset="0"/>
                </a:rPr>
                <a:t>Możemy wyróżnić dwa rodzaje małżeństw - seniorów, w których występuje przemoc:</a:t>
              </a:r>
            </a:p>
            <a:p>
              <a:pPr algn="just" eaLnBrk="1">
                <a:lnSpc>
                  <a:spcPct val="93000"/>
                </a:lnSpc>
                <a:buSzPct val="100000"/>
                <a:defRPr/>
              </a:pPr>
              <a:endParaRPr lang="pl-PL" altLang="pl-PL" sz="2000" dirty="0">
                <a:solidFill>
                  <a:srgbClr val="000000"/>
                </a:solidFill>
                <a:latin typeface="Aptos" panose="020B0004020202020204" pitchFamily="34" charset="0"/>
              </a:endParaRPr>
            </a:p>
            <a:p>
              <a:pPr algn="just" eaLnBrk="1">
                <a:lnSpc>
                  <a:spcPct val="93000"/>
                </a:lnSpc>
                <a:buSzPct val="100000"/>
                <a:defRPr/>
              </a:pPr>
              <a:endParaRPr lang="pl-PL" altLang="pl-PL" sz="2000" dirty="0">
                <a:solidFill>
                  <a:srgbClr val="000000"/>
                </a:solidFill>
                <a:latin typeface="Aptos" panose="020B0004020202020204" pitchFamily="34" charset="0"/>
              </a:endParaRPr>
            </a:p>
            <a:p>
              <a:pPr marL="538163" indent="-538163" algn="just" eaLnBrk="1">
                <a:lnSpc>
                  <a:spcPct val="93000"/>
                </a:lnSpc>
                <a:buSzPct val="100000"/>
                <a:buFont typeface="Symbol" panose="05050102010706020507" pitchFamily="18" charset="2"/>
                <a:buChar char="®"/>
                <a:defRPr/>
              </a:pPr>
              <a:r>
                <a:rPr lang="pl-PL" altLang="pl-PL" sz="2000" dirty="0">
                  <a:solidFill>
                    <a:srgbClr val="000000"/>
                  </a:solidFill>
                  <a:latin typeface="Aptos" panose="020B0004020202020204" pitchFamily="34" charset="0"/>
                </a:rPr>
                <a:t>takie, w których przemoc była obecna przed okresem starości;</a:t>
              </a:r>
            </a:p>
            <a:p>
              <a:pPr marL="538163" indent="-538163" algn="just" eaLnBrk="1">
                <a:lnSpc>
                  <a:spcPct val="93000"/>
                </a:lnSpc>
                <a:buSzPct val="100000"/>
                <a:buFont typeface="Symbol" panose="05050102010706020507" pitchFamily="18" charset="2"/>
                <a:buChar char="®"/>
                <a:defRPr/>
              </a:pPr>
              <a:endParaRPr lang="pl-PL" altLang="pl-PL" sz="2000" dirty="0">
                <a:solidFill>
                  <a:srgbClr val="000000"/>
                </a:solidFill>
                <a:latin typeface="Aptos" panose="020B0004020202020204" pitchFamily="34" charset="0"/>
              </a:endParaRPr>
            </a:p>
            <a:p>
              <a:pPr marL="538163" indent="-538163" algn="just" eaLnBrk="1">
                <a:lnSpc>
                  <a:spcPct val="93000"/>
                </a:lnSpc>
                <a:buSzPct val="100000"/>
                <a:buFont typeface="Symbol" panose="05050102010706020507" pitchFamily="18" charset="2"/>
                <a:buChar char="®"/>
                <a:defRPr/>
              </a:pPr>
              <a:r>
                <a:rPr lang="pl-PL" altLang="pl-PL" sz="2000" dirty="0">
                  <a:solidFill>
                    <a:srgbClr val="000000"/>
                  </a:solidFill>
                  <a:latin typeface="Aptos" panose="020B0004020202020204" pitchFamily="34" charset="0"/>
                </a:rPr>
                <a:t>takie, w których przemoc pojawiła się wraz ze starzeniem się małżonków i stanowi konsekwencję starzenia się.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02F7D758-39D5-98E2-61A9-215620920DB6}"/>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BCB352D9-0AE6-BA0C-F980-3EE62EE6E28E}"/>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26C35755-7549-EA73-EEE5-E17D0BCF3D08}"/>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BC34C8DA-4153-6A2C-D76F-D240E015A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DCF6E6F4-63C9-2A19-7A65-1143695A7B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67305358-047D-F8E1-A4C9-293F5E5C6A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1313B85C-C667-27A1-7C01-644752CAC7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A907A888-370B-BE71-1996-3C83F7681D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1B5936BD-0B64-BA53-C6CC-AD9DD11C8A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654AFA7B-268D-6032-B27A-E52C5568F6B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7B1B91AA-9038-ECD7-E799-DF98D23371E8}"/>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5FCEB398-C8E7-CE8E-00DD-2120AA1BD354}"/>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BC0996DF-C03E-0EEC-A922-9AA361A986E2}"/>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4735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02A6FE8-F34A-BE8B-0386-9061E63B9E24}"/>
              </a:ext>
            </a:extLst>
          </p:cNvPr>
          <p:cNvSpPr>
            <a:spLocks noGrp="1"/>
          </p:cNvSpPr>
          <p:nvPr>
            <p:ph type="sldNum" sz="quarter" idx="12"/>
          </p:nvPr>
        </p:nvSpPr>
        <p:spPr>
          <a:xfrm>
            <a:off x="0" y="6315075"/>
            <a:ext cx="858929" cy="365125"/>
          </a:xfrm>
        </p:spPr>
        <p:txBody>
          <a:bodyPr/>
          <a:lstStyle/>
          <a:p>
            <a:pPr algn="ctr"/>
            <a:fld id="{CC1B6E93-69BD-49C6-9B34-503932A7A779}" type="slidenum">
              <a:rPr lang="pl-PL" smtClean="0">
                <a:solidFill>
                  <a:schemeClr val="bg1"/>
                </a:solidFill>
                <a:latin typeface="Aptos" panose="020B0004020202020204" pitchFamily="34" charset="0"/>
              </a:rPr>
              <a:pPr algn="ctr"/>
              <a:t>2</a:t>
            </a:fld>
            <a:endParaRPr lang="pl-PL" dirty="0">
              <a:solidFill>
                <a:schemeClr val="bg1"/>
              </a:solidFill>
              <a:latin typeface="Aptos" panose="020B0004020202020204" pitchFamily="34" charset="0"/>
            </a:endParaRPr>
          </a:p>
        </p:txBody>
      </p:sp>
      <p:grpSp>
        <p:nvGrpSpPr>
          <p:cNvPr id="63" name="Grupa 62">
            <a:extLst>
              <a:ext uri="{FF2B5EF4-FFF2-40B4-BE49-F238E27FC236}">
                <a16:creationId xmlns:a16="http://schemas.microsoft.com/office/drawing/2014/main" id="{15574AC3-563C-421F-853B-E1EC819313F5}"/>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377BF94A-5C2E-AE0D-C1A1-2DEFD4274516}"/>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4751D018-AAD5-5DD3-B50D-B79ECB0A24E0}"/>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Font typeface="Arial" panose="020B0604020202020204" pitchFamily="34" charset="0"/>
                  <a:buNone/>
                </a:pPr>
                <a:r>
                  <a:rPr lang="pl-PL" b="1" dirty="0">
                    <a:solidFill>
                      <a:srgbClr val="003096"/>
                    </a:solidFill>
                    <a:latin typeface="Aptos" panose="020B0004020202020204" pitchFamily="34" charset="0"/>
                  </a:rPr>
                  <a:t>Starzenie się</a:t>
                </a:r>
              </a:p>
            </p:txBody>
          </p:sp>
          <p:pic>
            <p:nvPicPr>
              <p:cNvPr id="18" name="Obraz 17" descr="Obraz zawierający Czcionka, tekst, Grafika, design&#10;&#10;Opis wygenerowany automatycznie">
                <a:extLst>
                  <a:ext uri="{FF2B5EF4-FFF2-40B4-BE49-F238E27FC236}">
                    <a16:creationId xmlns:a16="http://schemas.microsoft.com/office/drawing/2014/main" id="{8C3819B9-61F7-EA86-35B7-806CE14F7E97}"/>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A397847B-BA5A-84E8-5926-1A9756A2041A}"/>
                </a:ext>
              </a:extLst>
            </p:cNvPr>
            <p:cNvSpPr txBox="1"/>
            <p:nvPr/>
          </p:nvSpPr>
          <p:spPr>
            <a:xfrm>
              <a:off x="1299882" y="2106706"/>
              <a:ext cx="10590774" cy="338554"/>
            </a:xfrm>
            <a:prstGeom prst="rect">
              <a:avLst/>
            </a:prstGeom>
            <a:noFill/>
          </p:spPr>
          <p:txBody>
            <a:bodyPr wrap="square" rtlCol="0">
              <a:spAutoFit/>
            </a:bodyPr>
            <a:lstStyle/>
            <a:p>
              <a:endParaRPr lang="pl-PL" sz="1600" dirty="0">
                <a:latin typeface="Aptos" panose="020B0004020202020204" pitchFamily="34" charset="0"/>
              </a:endParaRPr>
            </a:p>
          </p:txBody>
        </p:sp>
        <p:sp>
          <p:nvSpPr>
            <p:cNvPr id="51" name="Prostokąt 50">
              <a:extLst>
                <a:ext uri="{FF2B5EF4-FFF2-40B4-BE49-F238E27FC236}">
                  <a16:creationId xmlns:a16="http://schemas.microsoft.com/office/drawing/2014/main" id="{9D7EBF1A-DD1F-6023-4A29-7CE630078C0F}"/>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62" name="Grupa 61">
              <a:extLst>
                <a:ext uri="{FF2B5EF4-FFF2-40B4-BE49-F238E27FC236}">
                  <a16:creationId xmlns:a16="http://schemas.microsoft.com/office/drawing/2014/main" id="{68B7223D-68E5-1A84-DEDC-88433B3CFF71}"/>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EB40C8C7-27CC-044B-0032-396A3A357047}"/>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4" name="Grafika 2" descr="Mężczyzna z laską kontur">
                <a:extLst>
                  <a:ext uri="{FF2B5EF4-FFF2-40B4-BE49-F238E27FC236}">
                    <a16:creationId xmlns:a16="http://schemas.microsoft.com/office/drawing/2014/main" id="{4781B5D4-64A3-EB06-407F-EADCD8AE81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B32626C3-98B2-4D2F-1ABB-05D4D332A8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79BBA4C1-7B8F-8826-7C80-FFB8C4FA44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1C808D20-37BA-D6CD-D592-2326796CCA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795129BB-C1C4-E7BD-918A-ECBCBD355E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89BA4386-AB29-5235-A9F5-DDB79BB23CA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41DA81E4-9BEF-7401-B30F-4C72C48FDB0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1B94C44E-0AFB-76CE-71EB-EB043E81539B}"/>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1B6E93-69BD-49C6-9B34-503932A7A779}" type="slidenum">
                  <a:rPr lang="pl-PL" smtClean="0">
                    <a:solidFill>
                      <a:schemeClr val="bg1"/>
                    </a:solidFill>
                  </a:rPr>
                  <a:pPr/>
                  <a:t>2</a:t>
                </a:fld>
                <a:endParaRPr lang="pl-PL" dirty="0">
                  <a:solidFill>
                    <a:schemeClr val="bg1"/>
                  </a:solidFill>
                </a:endParaRPr>
              </a:p>
            </p:txBody>
          </p:sp>
        </p:grpSp>
      </p:grpSp>
      <p:sp>
        <p:nvSpPr>
          <p:cNvPr id="4" name="pole tekstowe 3">
            <a:extLst>
              <a:ext uri="{FF2B5EF4-FFF2-40B4-BE49-F238E27FC236}">
                <a16:creationId xmlns:a16="http://schemas.microsoft.com/office/drawing/2014/main" id="{6A274F74-6649-3637-B200-1BFC186C66F5}"/>
              </a:ext>
            </a:extLst>
          </p:cNvPr>
          <p:cNvSpPr txBox="1"/>
          <p:nvPr/>
        </p:nvSpPr>
        <p:spPr>
          <a:xfrm>
            <a:off x="1535836" y="2119727"/>
            <a:ext cx="9356282" cy="3684150"/>
          </a:xfrm>
          <a:prstGeom prst="rect">
            <a:avLst/>
          </a:prstGeom>
          <a:noFill/>
        </p:spPr>
        <p:txBody>
          <a:bodyPr wrap="square">
            <a:spAutoFit/>
          </a:bodyPr>
          <a:lstStyle/>
          <a:p>
            <a:pPr eaLnBrk="1">
              <a:spcAft>
                <a:spcPts val="1413"/>
              </a:spcAft>
              <a:buClrTx/>
              <a:buFontTx/>
              <a:buNone/>
            </a:pPr>
            <a:endParaRPr lang="pl-PL" altLang="pl-PL" sz="2400" dirty="0">
              <a:solidFill>
                <a:srgbClr val="000000"/>
              </a:solidFill>
              <a:latin typeface="Times New Roman" panose="02020603050405020304" pitchFamily="18" charset="0"/>
              <a:cs typeface="Times New Roman" panose="02020603050405020304" pitchFamily="18" charset="0"/>
            </a:endParaRPr>
          </a:p>
          <a:p>
            <a:pPr algn="just" eaLnBrk="1">
              <a:lnSpc>
                <a:spcPct val="150000"/>
              </a:lnSpc>
              <a:spcAft>
                <a:spcPts val="1413"/>
              </a:spcAft>
              <a:buClrTx/>
              <a:buFontTx/>
              <a:buNone/>
            </a:pPr>
            <a:r>
              <a:rPr lang="pl-PL" altLang="pl-PL" sz="2000" dirty="0">
                <a:solidFill>
                  <a:srgbClr val="000000"/>
                </a:solidFill>
                <a:latin typeface="Aptos" panose="020B0004020202020204" pitchFamily="34" charset="0"/>
                <a:cs typeface="Times New Roman" panose="02020603050405020304" pitchFamily="18" charset="0"/>
              </a:rPr>
              <a:t>„(…) Uogólnione i postępujące upośledzenie funkcji organizmu, w zastępstwie którego dochodzi do utraty adaptacyjnej na szeroki zakres stresów, zwiększenia ryzyka chorób zależnych od wieku, a w efekcie zwiększenia prawdopodobieństwa śmierci”.</a:t>
            </a:r>
          </a:p>
          <a:p>
            <a:pPr algn="just" eaLnBrk="1">
              <a:lnSpc>
                <a:spcPct val="150000"/>
              </a:lnSpc>
              <a:spcAft>
                <a:spcPts val="1413"/>
              </a:spcAft>
              <a:buClrTx/>
              <a:buFontTx/>
              <a:buNone/>
            </a:pPr>
            <a:endParaRPr lang="pl-PL" altLang="pl-PL" sz="2000" dirty="0">
              <a:solidFill>
                <a:srgbClr val="000000"/>
              </a:solidFill>
              <a:latin typeface="Aptos" panose="020B0004020202020204" pitchFamily="34" charset="0"/>
              <a:cs typeface="Times New Roman" panose="02020603050405020304" pitchFamily="18" charset="0"/>
            </a:endParaRPr>
          </a:p>
          <a:p>
            <a:pPr algn="r" eaLnBrk="1">
              <a:lnSpc>
                <a:spcPct val="150000"/>
              </a:lnSpc>
              <a:spcAft>
                <a:spcPts val="1413"/>
              </a:spcAft>
              <a:buClrTx/>
              <a:buFontTx/>
              <a:buNone/>
            </a:pPr>
            <a:r>
              <a:rPr lang="pl-PL" altLang="pl-PL" sz="1400" dirty="0">
                <a:solidFill>
                  <a:srgbClr val="000000"/>
                </a:solidFill>
                <a:latin typeface="Aptos" panose="020B0004020202020204" pitchFamily="34" charset="0"/>
                <a:cs typeface="Times New Roman" panose="02020603050405020304" pitchFamily="18" charset="0"/>
              </a:rPr>
              <a:t>Thomas </a:t>
            </a:r>
            <a:r>
              <a:rPr lang="pl-PL" altLang="pl-PL" sz="1400" dirty="0" err="1">
                <a:solidFill>
                  <a:srgbClr val="000000"/>
                </a:solidFill>
                <a:latin typeface="Aptos" panose="020B0004020202020204" pitchFamily="34" charset="0"/>
                <a:cs typeface="Times New Roman" panose="02020603050405020304" pitchFamily="18" charset="0"/>
              </a:rPr>
              <a:t>Kirwood</a:t>
            </a:r>
            <a:endParaRPr lang="pl-PL" altLang="pl-PL" sz="1400" dirty="0">
              <a:solidFill>
                <a:srgbClr val="000000"/>
              </a:solidFill>
              <a:latin typeface="Aptos" panose="020B0004020202020204" pitchFamily="34" charset="0"/>
              <a:cs typeface="Times New Roman" panose="02020603050405020304" pitchFamily="18" charset="0"/>
            </a:endParaRPr>
          </a:p>
        </p:txBody>
      </p:sp>
      <p:sp>
        <p:nvSpPr>
          <p:cNvPr id="12" name="pole tekstowe 11">
            <a:extLst>
              <a:ext uri="{FF2B5EF4-FFF2-40B4-BE49-F238E27FC236}">
                <a16:creationId xmlns:a16="http://schemas.microsoft.com/office/drawing/2014/main" id="{A551CF04-8551-3E76-B7C9-849565E7C969}"/>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13" name="Obraz 12" descr="Obraz zawierający tekst, Czcionka, design&#10;&#10;Opis wygenerowany automatycznie">
            <a:extLst>
              <a:ext uri="{FF2B5EF4-FFF2-40B4-BE49-F238E27FC236}">
                <a16:creationId xmlns:a16="http://schemas.microsoft.com/office/drawing/2014/main" id="{AA344B52-7593-3DD3-AB70-D69EBAB6661A}"/>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07133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7376-C3A8-F6F5-FA00-5B7B4684E426}"/>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8F28837C-8EDE-EAA5-FCE9-264518AF9CC2}"/>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7804DAEF-B617-4E95-6DC6-F6A5D3CE6B07}"/>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E08DD091-CDF5-B11F-B543-C3941777C656}"/>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26FD3F46-FFB9-D6FD-D13E-917AF9D7F505}"/>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61C52DD0-3C64-F5CB-3915-615D0DE95D49}"/>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1" name="Prostokąt 50">
              <a:extLst>
                <a:ext uri="{FF2B5EF4-FFF2-40B4-BE49-F238E27FC236}">
                  <a16:creationId xmlns:a16="http://schemas.microsoft.com/office/drawing/2014/main" id="{20F7A02B-FE72-4BBA-FAD2-2D4542C75F72}"/>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52036A1D-B8DA-D869-13E0-69FA44B2956B}"/>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3C6B955C-71A2-D902-C044-D728C4DEF8F2}"/>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C74674E9-1FD2-ADE3-C9DA-8CFCAC18D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A4633B23-F0BA-36EA-B2EE-A1F0BC26D4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E1FF9DC4-460C-1521-97A1-9E960A8EA3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66FE8A04-3420-D13F-F486-C4A51FAF4F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30DF511E-9F4B-91D4-8E2D-0004A276CD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604864CC-F573-C2A3-09FC-D4F259BB9E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24DA394B-AE7E-DCD2-831D-E923705BF4F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D70BC391-A8D0-F4AE-2A5E-3AB68D3320FF}"/>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6" name="pole tekstowe 5">
            <a:extLst>
              <a:ext uri="{FF2B5EF4-FFF2-40B4-BE49-F238E27FC236}">
                <a16:creationId xmlns:a16="http://schemas.microsoft.com/office/drawing/2014/main" id="{FAE53669-F02E-9B69-30CF-F6FF708078C2}"/>
              </a:ext>
            </a:extLst>
          </p:cNvPr>
          <p:cNvSpPr txBox="1"/>
          <p:nvPr/>
        </p:nvSpPr>
        <p:spPr>
          <a:xfrm>
            <a:off x="1320532" y="2806562"/>
            <a:ext cx="6658375" cy="1559401"/>
          </a:xfrm>
          <a:prstGeom prst="rect">
            <a:avLst/>
          </a:prstGeom>
          <a:noFill/>
        </p:spPr>
        <p:txBody>
          <a:bodyPr wrap="square">
            <a:spAutoFit/>
          </a:bodyPr>
          <a:lstStyle/>
          <a:p>
            <a:pPr algn="just" eaLnBrk="1">
              <a:spcAft>
                <a:spcPts val="1413"/>
              </a:spcAft>
              <a:buClrTx/>
              <a:buFontTx/>
              <a:buNone/>
            </a:pPr>
            <a:r>
              <a:rPr lang="pl-PL" altLang="pl-PL" sz="2400" i="1" dirty="0">
                <a:solidFill>
                  <a:srgbClr val="003096"/>
                </a:solidFill>
                <a:latin typeface="Aptos" panose="020B0004020202020204" pitchFamily="34" charset="0"/>
                <a:cs typeface="Times New Roman" panose="02020603050405020304" pitchFamily="18" charset="0"/>
              </a:rPr>
              <a:t>„Kiedyś bił mnie, ale nikomu o tym nie mówiłam.</a:t>
            </a:r>
          </a:p>
          <a:p>
            <a:pPr algn="just" eaLnBrk="1">
              <a:spcAft>
                <a:spcPts val="1413"/>
              </a:spcAft>
              <a:buClrTx/>
              <a:buFontTx/>
              <a:buNone/>
            </a:pPr>
            <a:r>
              <a:rPr lang="pl-PL" altLang="pl-PL" sz="2400" i="1" dirty="0">
                <a:solidFill>
                  <a:srgbClr val="003096"/>
                </a:solidFill>
                <a:latin typeface="Aptos" panose="020B0004020202020204" pitchFamily="34" charset="0"/>
                <a:cs typeface="Times New Roman" panose="02020603050405020304" pitchFamily="18" charset="0"/>
              </a:rPr>
              <a:t> Teraz kontroluje mnie, zabierając moje lekarstwa. </a:t>
            </a:r>
          </a:p>
          <a:p>
            <a:pPr algn="just" eaLnBrk="1">
              <a:spcAft>
                <a:spcPts val="1413"/>
              </a:spcAft>
              <a:buClrTx/>
              <a:buFontTx/>
              <a:buNone/>
            </a:pPr>
            <a:r>
              <a:rPr lang="pl-PL" altLang="pl-PL" sz="2400" i="1" dirty="0">
                <a:solidFill>
                  <a:srgbClr val="003096"/>
                </a:solidFill>
                <a:latin typeface="Aptos" panose="020B0004020202020204" pitchFamily="34" charset="0"/>
                <a:cs typeface="Times New Roman" panose="02020603050405020304" pitchFamily="18" charset="0"/>
              </a:rPr>
              <a:t>Powtarza, że mam szczęście, że go mam”.</a:t>
            </a:r>
          </a:p>
        </p:txBody>
      </p:sp>
      <p:grpSp>
        <p:nvGrpSpPr>
          <p:cNvPr id="7" name="Grupa 6">
            <a:extLst>
              <a:ext uri="{FF2B5EF4-FFF2-40B4-BE49-F238E27FC236}">
                <a16:creationId xmlns:a16="http://schemas.microsoft.com/office/drawing/2014/main" id="{2403B4C9-3920-DF1E-8A04-7271515672AB}"/>
              </a:ext>
            </a:extLst>
          </p:cNvPr>
          <p:cNvGrpSpPr/>
          <p:nvPr/>
        </p:nvGrpSpPr>
        <p:grpSpPr>
          <a:xfrm>
            <a:off x="8248288" y="1433429"/>
            <a:ext cx="3217823" cy="4585846"/>
            <a:chOff x="7737300" y="1375683"/>
            <a:chExt cx="3217823" cy="4585846"/>
          </a:xfrm>
          <a:solidFill>
            <a:srgbClr val="003096"/>
          </a:solidFill>
        </p:grpSpPr>
        <p:pic>
          <p:nvPicPr>
            <p:cNvPr id="2" name="Picture 3">
              <a:extLst>
                <a:ext uri="{FF2B5EF4-FFF2-40B4-BE49-F238E27FC236}">
                  <a16:creationId xmlns:a16="http://schemas.microsoft.com/office/drawing/2014/main" id="{D1E3160C-E9F2-C298-9E63-50C84565EAD9}"/>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7968" t="2147" r="7953" b="4720"/>
            <a:stretch/>
          </p:blipFill>
          <p:spPr bwMode="auto">
            <a:xfrm>
              <a:off x="7737300" y="1375683"/>
              <a:ext cx="3217823" cy="4585846"/>
            </a:xfrm>
            <a:prstGeom prst="rect">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p14="http://schemas.microsoft.com/office/powerpoint/2010/main">
          <mc:Choice Requires="p14">
            <p:contentPart p14:bwMode="auto" r:id="rId17">
              <p14:nvContentPartPr>
                <p14:cNvPr id="10" name="Pismo odręczne 9">
                  <a:extLst>
                    <a:ext uri="{FF2B5EF4-FFF2-40B4-BE49-F238E27FC236}">
                      <a16:creationId xmlns:a16="http://schemas.microsoft.com/office/drawing/2014/main" id="{4C729450-6F08-DAA8-835E-E5B704991D4D}"/>
                    </a:ext>
                  </a:extLst>
                </p14:cNvPr>
                <p14:cNvContentPartPr/>
                <p14:nvPr/>
              </p14:nvContentPartPr>
              <p14:xfrm>
                <a:off x="7910891" y="1375683"/>
                <a:ext cx="2870640" cy="864000"/>
              </p14:xfrm>
            </p:contentPart>
          </mc:Choice>
          <mc:Fallback xmlns="">
            <p:pic>
              <p:nvPicPr>
                <p:cNvPr id="10" name="Pismo odręczne 9">
                  <a:extLst>
                    <a:ext uri="{FF2B5EF4-FFF2-40B4-BE49-F238E27FC236}">
                      <a16:creationId xmlns:a16="http://schemas.microsoft.com/office/drawing/2014/main" id="{4C729450-6F08-DAA8-835E-E5B704991D4D}"/>
                    </a:ext>
                  </a:extLst>
                </p:cNvPr>
                <p:cNvPicPr/>
                <p:nvPr/>
              </p:nvPicPr>
              <p:blipFill>
                <a:blip r:embed="rId18"/>
                <a:stretch>
                  <a:fillRect/>
                </a:stretch>
              </p:blipFill>
              <p:spPr>
                <a:xfrm>
                  <a:off x="7901891" y="1366687"/>
                  <a:ext cx="2888280" cy="88163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1" name="Pismo odręczne 10">
                <a:extLst>
                  <a:ext uri="{FF2B5EF4-FFF2-40B4-BE49-F238E27FC236}">
                    <a16:creationId xmlns:a16="http://schemas.microsoft.com/office/drawing/2014/main" id="{6A701683-7CD6-A3E7-936F-5F14D1F2C321}"/>
                  </a:ext>
                </a:extLst>
              </p14:cNvPr>
              <p14:cNvContentPartPr/>
              <p14:nvPr/>
            </p14:nvContentPartPr>
            <p14:xfrm>
              <a:off x="-550527" y="203673"/>
              <a:ext cx="360" cy="360"/>
            </p14:xfrm>
          </p:contentPart>
        </mc:Choice>
        <mc:Fallback xmlns="">
          <p:pic>
            <p:nvPicPr>
              <p:cNvPr id="11" name="Pismo odręczne 10">
                <a:extLst>
                  <a:ext uri="{FF2B5EF4-FFF2-40B4-BE49-F238E27FC236}">
                    <a16:creationId xmlns:a16="http://schemas.microsoft.com/office/drawing/2014/main" id="{6A701683-7CD6-A3E7-936F-5F14D1F2C321}"/>
                  </a:ext>
                </a:extLst>
              </p:cNvPr>
              <p:cNvPicPr/>
              <p:nvPr/>
            </p:nvPicPr>
            <p:blipFill>
              <a:blip r:embed="rId21"/>
              <a:stretch>
                <a:fillRect/>
              </a:stretch>
            </p:blipFill>
            <p:spPr>
              <a:xfrm>
                <a:off x="-559527" y="19467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Pismo odręczne 11">
                <a:extLst>
                  <a:ext uri="{FF2B5EF4-FFF2-40B4-BE49-F238E27FC236}">
                    <a16:creationId xmlns:a16="http://schemas.microsoft.com/office/drawing/2014/main" id="{6DEA5BFC-745C-7F2D-AF6F-6AEB10EA557A}"/>
                  </a:ext>
                </a:extLst>
              </p14:cNvPr>
              <p14:cNvContentPartPr/>
              <p14:nvPr/>
            </p14:nvContentPartPr>
            <p14:xfrm>
              <a:off x="-461967" y="2538633"/>
              <a:ext cx="360" cy="360"/>
            </p14:xfrm>
          </p:contentPart>
        </mc:Choice>
        <mc:Fallback xmlns="">
          <p:pic>
            <p:nvPicPr>
              <p:cNvPr id="12" name="Pismo odręczne 11">
                <a:extLst>
                  <a:ext uri="{FF2B5EF4-FFF2-40B4-BE49-F238E27FC236}">
                    <a16:creationId xmlns:a16="http://schemas.microsoft.com/office/drawing/2014/main" id="{6DEA5BFC-745C-7F2D-AF6F-6AEB10EA557A}"/>
                  </a:ext>
                </a:extLst>
              </p:cNvPr>
              <p:cNvPicPr/>
              <p:nvPr/>
            </p:nvPicPr>
            <p:blipFill>
              <a:blip r:embed="rId21"/>
              <a:stretch>
                <a:fillRect/>
              </a:stretch>
            </p:blipFill>
            <p:spPr>
              <a:xfrm>
                <a:off x="-470967" y="2529633"/>
                <a:ext cx="18000" cy="18000"/>
              </a:xfrm>
              <a:prstGeom prst="rect">
                <a:avLst/>
              </a:prstGeom>
            </p:spPr>
          </p:pic>
        </mc:Fallback>
      </mc:AlternateContent>
      <p:sp>
        <p:nvSpPr>
          <p:cNvPr id="8" name="pole tekstowe 7">
            <a:extLst>
              <a:ext uri="{FF2B5EF4-FFF2-40B4-BE49-F238E27FC236}">
                <a16:creationId xmlns:a16="http://schemas.microsoft.com/office/drawing/2014/main" id="{0BA0B4DC-6AFE-3D4E-481C-2DD4C5B14330}"/>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9" name="Obraz 8" descr="Obraz zawierający tekst, Czcionka, design&#10;&#10;Opis wygenerowany automatycznie">
            <a:extLst>
              <a:ext uri="{FF2B5EF4-FFF2-40B4-BE49-F238E27FC236}">
                <a16:creationId xmlns:a16="http://schemas.microsoft.com/office/drawing/2014/main" id="{78863D79-CD7C-5EB6-A843-886B87670AEB}"/>
              </a:ext>
            </a:extLst>
          </p:cNvPr>
          <p:cNvPicPr>
            <a:picLocks/>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026307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0BFD-CCBA-5301-E05F-D9E46FC28910}"/>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114018E3-9E89-B9B2-44A4-D3B361407CBD}"/>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031F865E-DCCA-0C69-554F-E7F485C67756}"/>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16EB0119-D94C-3BED-3761-BA06282C6CBE}"/>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A43F6C32-029D-8D3F-A11D-AB503E795E1B}"/>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Przyczyny przemocy wobec osób starszych i niepełnosprawnych</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2C6A487D-42B4-D6DD-9225-45B8FE0AC1B0}"/>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C659E18C-FF81-80CC-5E99-28E819896227}"/>
                </a:ext>
              </a:extLst>
            </p:cNvPr>
            <p:cNvSpPr txBox="1"/>
            <p:nvPr/>
          </p:nvSpPr>
          <p:spPr>
            <a:xfrm>
              <a:off x="1174687" y="1736235"/>
              <a:ext cx="10590774" cy="4622869"/>
            </a:xfrm>
            <a:prstGeom prst="rect">
              <a:avLst/>
            </a:prstGeom>
            <a:noFill/>
          </p:spPr>
          <p:txBody>
            <a:bodyPr wrap="square" rtlCol="0">
              <a:spAutoFit/>
            </a:bodyPr>
            <a:lstStyle/>
            <a:p>
              <a:pPr marL="538163" lvl="0" indent="-538163" algn="just">
                <a:lnSpc>
                  <a:spcPct val="150000"/>
                </a:lnSpc>
                <a:spcAft>
                  <a:spcPct val="0"/>
                </a:spcAft>
                <a:buFont typeface="Symbol" panose="05050102010706020507" pitchFamily="18" charset="2"/>
                <a:buChar char="®"/>
              </a:pPr>
              <a:r>
                <a:rPr lang="pl-PL" altLang="pl-PL" dirty="0">
                  <a:latin typeface="Aptos" panose="020B0004020202020204" pitchFamily="34" charset="0"/>
                </a:rPr>
                <a:t> </a:t>
              </a:r>
              <a:r>
                <a:rPr lang="pl-PL" dirty="0">
                  <a:latin typeface="Aptos" panose="020B0004020202020204" pitchFamily="34" charset="0"/>
                </a:rPr>
                <a:t>historia rodziny; </a:t>
              </a:r>
            </a:p>
            <a:p>
              <a:pPr marL="538163" lvl="0" indent="-538163" algn="just">
                <a:lnSpc>
                  <a:spcPct val="150000"/>
                </a:lnSpc>
                <a:spcAft>
                  <a:spcPct val="0"/>
                </a:spcAft>
                <a:buFont typeface="Symbol" panose="05050102010706020507" pitchFamily="18" charset="2"/>
                <a:buChar char="®"/>
              </a:pPr>
              <a:r>
                <a:rPr lang="pl-PL" dirty="0">
                  <a:latin typeface="Aptos" panose="020B0004020202020204" pitchFamily="34" charset="0"/>
                </a:rPr>
                <a:t>choroba/choroby osoby starszej;</a:t>
              </a:r>
            </a:p>
            <a:p>
              <a:pPr marL="538163" lvl="0" indent="-538163" algn="just">
                <a:lnSpc>
                  <a:spcPct val="150000"/>
                </a:lnSpc>
                <a:spcAft>
                  <a:spcPct val="0"/>
                </a:spcAft>
                <a:buFont typeface="Symbol" panose="05050102010706020507" pitchFamily="18" charset="2"/>
                <a:buChar char="®"/>
              </a:pPr>
              <a:r>
                <a:rPr lang="pl-PL" dirty="0">
                  <a:latin typeface="Aptos" panose="020B0004020202020204" pitchFamily="34" charset="0"/>
                </a:rPr>
                <a:t>uzależnienie/używanie środków psychoaktywnych przez opiekuna;</a:t>
              </a:r>
            </a:p>
            <a:p>
              <a:pPr marL="538163" lvl="0" indent="-538163" algn="just">
                <a:lnSpc>
                  <a:spcPct val="150000"/>
                </a:lnSpc>
                <a:spcAft>
                  <a:spcPct val="0"/>
                </a:spcAft>
                <a:buFont typeface="Symbol" panose="05050102010706020507" pitchFamily="18" charset="2"/>
                <a:buChar char="®"/>
              </a:pPr>
              <a:r>
                <a:rPr lang="pl-PL" dirty="0">
                  <a:latin typeface="Aptos" panose="020B0004020202020204" pitchFamily="34" charset="0"/>
                </a:rPr>
                <a:t>wzajemna zależność członków rodziny (emocjonalna, finansowa);</a:t>
              </a:r>
            </a:p>
            <a:p>
              <a:pPr marL="538163" lvl="0" indent="-538163" algn="just">
                <a:lnSpc>
                  <a:spcPct val="150000"/>
                </a:lnSpc>
                <a:spcAft>
                  <a:spcPct val="0"/>
                </a:spcAft>
                <a:buFont typeface="Symbol" panose="05050102010706020507" pitchFamily="18" charset="2"/>
                <a:buChar char="®"/>
              </a:pPr>
              <a:r>
                <a:rPr lang="pl-PL" dirty="0">
                  <a:latin typeface="Aptos" panose="020B0004020202020204" pitchFamily="34" charset="0"/>
                </a:rPr>
                <a:t>wspólne zamieszkiwanie;</a:t>
              </a:r>
            </a:p>
            <a:p>
              <a:pPr marL="538163" lvl="0" indent="-538163" algn="just">
                <a:lnSpc>
                  <a:spcPct val="150000"/>
                </a:lnSpc>
                <a:spcAft>
                  <a:spcPct val="0"/>
                </a:spcAft>
                <a:buFont typeface="Symbol" panose="05050102010706020507" pitchFamily="18" charset="2"/>
                <a:buChar char="®"/>
              </a:pPr>
              <a:r>
                <a:rPr lang="pl-PL" dirty="0">
                  <a:latin typeface="Aptos" panose="020B0004020202020204" pitchFamily="34" charset="0"/>
                </a:rPr>
                <a:t>izolacja społeczna; </a:t>
              </a:r>
            </a:p>
            <a:p>
              <a:pPr marL="538163" lvl="0" indent="-538163" algn="just">
                <a:lnSpc>
                  <a:spcPct val="150000"/>
                </a:lnSpc>
                <a:spcAft>
                  <a:spcPct val="0"/>
                </a:spcAft>
                <a:buFont typeface="Symbol" panose="05050102010706020507" pitchFamily="18" charset="2"/>
                <a:buChar char="®"/>
              </a:pPr>
              <a:r>
                <a:rPr lang="pl-PL" dirty="0">
                  <a:latin typeface="Aptos" panose="020B0004020202020204" pitchFamily="34" charset="0"/>
                </a:rPr>
                <a:t>stres społeczny;</a:t>
              </a:r>
            </a:p>
            <a:p>
              <a:pPr marL="538163" lvl="0" indent="-538163" algn="just">
                <a:lnSpc>
                  <a:spcPct val="150000"/>
                </a:lnSpc>
                <a:spcAft>
                  <a:spcPct val="0"/>
                </a:spcAft>
                <a:buFont typeface="Symbol" panose="05050102010706020507" pitchFamily="18" charset="2"/>
                <a:buChar char="®"/>
              </a:pPr>
              <a:r>
                <a:rPr lang="pl-PL" dirty="0">
                  <a:latin typeface="Aptos" panose="020B0004020202020204" pitchFamily="34" charset="0"/>
                </a:rPr>
                <a:t>fizyczne lub psychiczne obciążenie opiekuna; </a:t>
              </a:r>
            </a:p>
            <a:p>
              <a:pPr marL="538163" lvl="0" indent="-538163" algn="just">
                <a:lnSpc>
                  <a:spcPct val="150000"/>
                </a:lnSpc>
                <a:spcAft>
                  <a:spcPct val="0"/>
                </a:spcAft>
                <a:buFont typeface="Symbol" panose="05050102010706020507" pitchFamily="18" charset="2"/>
                <a:buChar char="®"/>
              </a:pPr>
              <a:r>
                <a:rPr lang="pl-PL" dirty="0">
                  <a:latin typeface="Aptos" panose="020B0004020202020204" pitchFamily="34" charset="0"/>
                </a:rPr>
                <a:t>brak świadomości społecznej;</a:t>
              </a:r>
            </a:p>
            <a:p>
              <a:pPr marL="538163" lvl="0" indent="-538163" algn="just">
                <a:lnSpc>
                  <a:spcPct val="150000"/>
                </a:lnSpc>
                <a:spcAft>
                  <a:spcPct val="0"/>
                </a:spcAft>
                <a:buFont typeface="Symbol" panose="05050102010706020507" pitchFamily="18" charset="2"/>
                <a:buChar char="®"/>
              </a:pPr>
              <a:r>
                <a:rPr lang="pl-PL" dirty="0">
                  <a:latin typeface="Aptos" panose="020B0004020202020204" pitchFamily="34" charset="0"/>
                </a:rPr>
                <a:t>brak dostępu do wsparcia i usług;</a:t>
              </a:r>
            </a:p>
            <a:p>
              <a:pPr marL="538163" lvl="0" indent="-538163" algn="just">
                <a:lnSpc>
                  <a:spcPct val="150000"/>
                </a:lnSpc>
                <a:spcAft>
                  <a:spcPct val="0"/>
                </a:spcAft>
                <a:buFont typeface="Symbol" panose="05050102010706020507" pitchFamily="18" charset="2"/>
                <a:buChar char="®"/>
              </a:pPr>
              <a:r>
                <a:rPr lang="pl-PL" dirty="0">
                  <a:latin typeface="Aptos" panose="020B0004020202020204" pitchFamily="34" charset="0"/>
                </a:rPr>
                <a:t>trudności w uzyskaniu pomocy prawnej.</a:t>
              </a:r>
            </a:p>
          </p:txBody>
        </p:sp>
        <p:sp>
          <p:nvSpPr>
            <p:cNvPr id="51" name="Prostokąt 50">
              <a:extLst>
                <a:ext uri="{FF2B5EF4-FFF2-40B4-BE49-F238E27FC236}">
                  <a16:creationId xmlns:a16="http://schemas.microsoft.com/office/drawing/2014/main" id="{00A06CB0-3FC6-B19E-FA4E-FA34237E5F49}"/>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64044D3C-8ADB-037D-B5BE-76CB725A138B}"/>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F338B119-A158-E875-9C85-34996B7C67BD}"/>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3B547886-CCB5-3109-73A5-CF0BF49EF0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E0891CA4-68B8-F004-D76E-6C3EC51C9D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05400CF5-B3FB-668F-91CD-7D77CA93A6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73FFFCD3-A39F-B8D5-A222-FB3177B787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3DED8DD2-D4A1-5A0A-24A6-BEC16CEDB34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13684712-8E42-B7F8-A1B8-139652ED47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3D0F9FA9-521D-A81D-3631-BA64636CD8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2FFDD6A9-2CF4-4B49-5146-C388EC5AA9F2}"/>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6" name="pole tekstowe 5">
            <a:extLst>
              <a:ext uri="{FF2B5EF4-FFF2-40B4-BE49-F238E27FC236}">
                <a16:creationId xmlns:a16="http://schemas.microsoft.com/office/drawing/2014/main" id="{B0F82517-9BA8-388B-2F49-3A5363AAD88C}"/>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7" name="Obraz 6" descr="Obraz zawierający tekst, Czcionka, design&#10;&#10;Opis wygenerowany automatycznie">
            <a:extLst>
              <a:ext uri="{FF2B5EF4-FFF2-40B4-BE49-F238E27FC236}">
                <a16:creationId xmlns:a16="http://schemas.microsoft.com/office/drawing/2014/main" id="{00C82702-7FD9-5E00-14C4-C0748680B7FC}"/>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50337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0BFD-CCBA-5301-E05F-D9E46FC28910}"/>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114018E3-9E89-B9B2-44A4-D3B361407CBD}"/>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031F865E-DCCA-0C69-554F-E7F485C67756}"/>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16EB0119-D94C-3BED-3761-BA06282C6CBE}"/>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A43F6C32-029D-8D3F-A11D-AB503E795E1B}"/>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Co powinno zaniepokoić ? - opiekun</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2C6A487D-42B4-D6DD-9225-45B8FE0AC1B0}"/>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C659E18C-FF81-80CC-5E99-28E819896227}"/>
                </a:ext>
              </a:extLst>
            </p:cNvPr>
            <p:cNvSpPr txBox="1"/>
            <p:nvPr/>
          </p:nvSpPr>
          <p:spPr>
            <a:xfrm>
              <a:off x="1299882" y="2106706"/>
              <a:ext cx="10590774" cy="3679020"/>
            </a:xfrm>
            <a:prstGeom prst="rect">
              <a:avLst/>
            </a:prstGeom>
            <a:noFill/>
          </p:spPr>
          <p:txBody>
            <a:bodyPr wrap="square" rtlCol="0">
              <a:spAutoFit/>
            </a:bodyPr>
            <a:lstStyle/>
            <a:p>
              <a:pPr marL="342900" indent="-342900" eaLnBrk="1">
                <a:lnSpc>
                  <a:spcPct val="150000"/>
                </a:lnSpc>
                <a:spcAft>
                  <a:spcPts val="1413"/>
                </a:spcAft>
                <a:buClr>
                  <a:srgbClr val="000000"/>
                </a:buClr>
                <a:buSzPct val="100000"/>
                <a:buFont typeface="+mj-lt"/>
                <a:buAutoNum type="arabicParenR"/>
                <a:defRPr/>
              </a:pPr>
              <a:r>
                <a:rPr lang="pl-PL" altLang="pl-PL" dirty="0">
                  <a:solidFill>
                    <a:srgbClr val="000000"/>
                  </a:solidFill>
                  <a:latin typeface="Aptos" panose="020B0004020202020204" pitchFamily="34" charset="0"/>
                  <a:cs typeface="Times New Roman" panose="02020603050405020304" pitchFamily="18" charset="0"/>
                </a:rPr>
                <a:t> Wygląd zewnętrzny – dysproporcje w ubiorze i higienie opiekuna i osoby starszej;</a:t>
              </a:r>
            </a:p>
            <a:p>
              <a:pPr marL="342900" indent="-342900" eaLnBrk="1">
                <a:lnSpc>
                  <a:spcPct val="150000"/>
                </a:lnSpc>
                <a:spcAft>
                  <a:spcPts val="1413"/>
                </a:spcAft>
                <a:buClr>
                  <a:srgbClr val="000000"/>
                </a:buClr>
                <a:buSzPct val="100000"/>
                <a:buFont typeface="+mj-lt"/>
                <a:buAutoNum type="arabicParenR"/>
                <a:defRPr/>
              </a:pPr>
              <a:r>
                <a:rPr lang="pl-PL" altLang="pl-PL" dirty="0">
                  <a:solidFill>
                    <a:srgbClr val="000000"/>
                  </a:solidFill>
                  <a:latin typeface="Aptos" panose="020B0004020202020204" pitchFamily="34" charset="0"/>
                  <a:cs typeface="Times New Roman" panose="02020603050405020304" pitchFamily="18" charset="0"/>
                </a:rPr>
                <a:t> postawa wobec podopiecznego – oczekiwania, sposób zachowania;</a:t>
              </a:r>
            </a:p>
            <a:p>
              <a:pPr marL="342900" indent="-342900" eaLnBrk="1">
                <a:lnSpc>
                  <a:spcPct val="150000"/>
                </a:lnSpc>
                <a:spcAft>
                  <a:spcPts val="1413"/>
                </a:spcAft>
                <a:buClr>
                  <a:srgbClr val="000000"/>
                </a:buClr>
                <a:buSzPct val="100000"/>
                <a:buFont typeface="+mj-lt"/>
                <a:buAutoNum type="arabicParenR"/>
                <a:defRPr/>
              </a:pPr>
              <a:r>
                <a:rPr lang="pl-PL" altLang="pl-PL" dirty="0">
                  <a:solidFill>
                    <a:srgbClr val="000000"/>
                  </a:solidFill>
                  <a:latin typeface="Aptos" panose="020B0004020202020204" pitchFamily="34" charset="0"/>
                  <a:cs typeface="Times New Roman" panose="02020603050405020304" pitchFamily="18" charset="0"/>
                </a:rPr>
                <a:t> cechy osobowości opiekuna – np. wybuchowość, niska odporność na stres, łatwość reagowania złością;</a:t>
              </a:r>
            </a:p>
            <a:p>
              <a:pPr marL="342900" indent="-342900" eaLnBrk="1">
                <a:lnSpc>
                  <a:spcPct val="150000"/>
                </a:lnSpc>
                <a:spcAft>
                  <a:spcPts val="1413"/>
                </a:spcAft>
                <a:buClr>
                  <a:srgbClr val="000000"/>
                </a:buClr>
                <a:buSzPct val="100000"/>
                <a:buFont typeface="+mj-lt"/>
                <a:buAutoNum type="arabicParenR"/>
                <a:defRPr/>
              </a:pPr>
              <a:r>
                <a:rPr lang="pl-PL" altLang="pl-PL" dirty="0">
                  <a:solidFill>
                    <a:srgbClr val="000000"/>
                  </a:solidFill>
                  <a:latin typeface="Aptos" panose="020B0004020202020204" pitchFamily="34" charset="0"/>
                  <a:cs typeface="Times New Roman" panose="02020603050405020304" pitchFamily="18" charset="0"/>
                </a:rPr>
                <a:t> indywidualna historia opiekuna – doświadczenie przemocy (ofiara/sprawca);</a:t>
              </a:r>
            </a:p>
            <a:p>
              <a:pPr marL="342900" indent="-342900" eaLnBrk="1">
                <a:lnSpc>
                  <a:spcPct val="150000"/>
                </a:lnSpc>
                <a:spcAft>
                  <a:spcPts val="1413"/>
                </a:spcAft>
                <a:buClr>
                  <a:srgbClr val="000000"/>
                </a:buClr>
                <a:buSzPct val="100000"/>
                <a:buFont typeface="+mj-lt"/>
                <a:buAutoNum type="arabicParenR"/>
                <a:defRPr/>
              </a:pPr>
              <a:r>
                <a:rPr lang="pl-PL" altLang="pl-PL" dirty="0">
                  <a:solidFill>
                    <a:srgbClr val="000000"/>
                  </a:solidFill>
                  <a:latin typeface="Aptos" panose="020B0004020202020204" pitchFamily="34" charset="0"/>
                  <a:cs typeface="Times New Roman" panose="02020603050405020304" pitchFamily="18" charset="0"/>
                </a:rPr>
                <a:t> wyjaśnienia dotyczące stanu zdrowia osoby starszej/objawów przemocy (niespójność wyjaśnień, niewiarygodne wyjaśnienia itp.). </a:t>
              </a:r>
              <a:endPar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endParaRPr>
            </a:p>
          </p:txBody>
        </p:sp>
        <p:sp>
          <p:nvSpPr>
            <p:cNvPr id="51" name="Prostokąt 50">
              <a:extLst>
                <a:ext uri="{FF2B5EF4-FFF2-40B4-BE49-F238E27FC236}">
                  <a16:creationId xmlns:a16="http://schemas.microsoft.com/office/drawing/2014/main" id="{00A06CB0-3FC6-B19E-FA4E-FA34237E5F49}"/>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64044D3C-8ADB-037D-B5BE-76CB725A138B}"/>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F338B119-A158-E875-9C85-34996B7C67BD}"/>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3B547886-CCB5-3109-73A5-CF0BF49EF0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E0891CA4-68B8-F004-D76E-6C3EC51C9D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05400CF5-B3FB-668F-91CD-7D77CA93A6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73FFFCD3-A39F-B8D5-A222-FB3177B787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3DED8DD2-D4A1-5A0A-24A6-BEC16CEDB34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13684712-8E42-B7F8-A1B8-139652ED47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3D0F9FA9-521D-A81D-3631-BA64636CD8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2FFDD6A9-2CF4-4B49-5146-C388EC5AA9F2}"/>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784C373A-60C7-B874-F709-FF55C8A78DAB}"/>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685D46D8-52F0-0578-D50A-BB8EE7041925}"/>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06008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15619-815B-CEFF-8FF0-9BA3D319FF3C}"/>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77F40AEB-B9CF-BA58-D772-8305A90E448B}"/>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BF47C2E6-4A7D-3FCA-03C5-D50FD96E0DFA}"/>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DA327560-6E91-F017-EF8F-7A73B862A5E1}"/>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DBA8E799-B7F1-A1B9-D8EC-75BD8EBE1D72}"/>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Zgłaszanie przypadków przemocy</a:t>
                </a:r>
              </a:p>
            </p:txBody>
          </p:sp>
          <p:pic>
            <p:nvPicPr>
              <p:cNvPr id="18" name="Obraz 17" descr="Obraz zawierający Czcionka, tekst, Grafika, design&#10;&#10;Opis wygenerowany automatycznie">
                <a:extLst>
                  <a:ext uri="{FF2B5EF4-FFF2-40B4-BE49-F238E27FC236}">
                    <a16:creationId xmlns:a16="http://schemas.microsoft.com/office/drawing/2014/main" id="{53BF1A00-5C89-8D3D-A680-CBB4B09A9138}"/>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1" name="Prostokąt 50">
              <a:extLst>
                <a:ext uri="{FF2B5EF4-FFF2-40B4-BE49-F238E27FC236}">
                  <a16:creationId xmlns:a16="http://schemas.microsoft.com/office/drawing/2014/main" id="{A7F0A4BB-CE38-AA81-7D2D-9F92836295BB}"/>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0D0EF590-C98E-5005-8A31-3B4AF17E2C74}"/>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F162616F-C113-4CB7-AE14-F38BDF20B017}"/>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47F2F2C5-B7D9-F8E1-656C-232D8BD2ED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2DD95B32-D82C-3924-FDEE-144DE19B0E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CEAA4B97-C591-A94C-6755-2155CCBC9F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960A85B3-D35A-5814-6E64-F243966AA8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5A2647DA-4E96-D2DB-C91C-5427A68CDC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BB6284A6-D3C5-D852-86A4-43EEABCC253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F35DCF1D-D885-AF5B-BB5A-0F56C90893F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3EED6661-AB3C-20BB-1001-910C0480F679}"/>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24F67171-CB04-6451-D396-60DBFD89A34A}"/>
              </a:ext>
            </a:extLst>
          </p:cNvPr>
          <p:cNvSpPr txBox="1"/>
          <p:nvPr/>
        </p:nvSpPr>
        <p:spPr>
          <a:xfrm>
            <a:off x="1966933" y="2454784"/>
            <a:ext cx="9117061" cy="1846659"/>
          </a:xfrm>
          <a:prstGeom prst="rect">
            <a:avLst/>
          </a:prstGeom>
          <a:noFill/>
        </p:spPr>
        <p:txBody>
          <a:bodyPr wrap="square">
            <a:spAutoFit/>
          </a:bodyPr>
          <a:lstStyle/>
          <a:p>
            <a:pPr algn="just">
              <a:lnSpc>
                <a:spcPct val="150000"/>
              </a:lnSpc>
            </a:pPr>
            <a:r>
              <a:rPr lang="pl-PL" dirty="0">
                <a:latin typeface="Aptos" panose="020B0004020202020204" pitchFamily="34" charset="0"/>
                <a:cs typeface="Times New Roman" panose="02020603050405020304" pitchFamily="18" charset="0"/>
              </a:rPr>
              <a:t>Według Światowej Organizacji Zdrowia (WHO) </a:t>
            </a:r>
            <a:r>
              <a:rPr lang="pl-PL" b="1" dirty="0">
                <a:latin typeface="Aptos" panose="020B0004020202020204" pitchFamily="34" charset="0"/>
                <a:cs typeface="Times New Roman" panose="02020603050405020304" pitchFamily="18" charset="0"/>
              </a:rPr>
              <a:t>jedynie do 6% </a:t>
            </a:r>
            <a:r>
              <a:rPr lang="pl-PL" dirty="0">
                <a:latin typeface="Aptos" panose="020B0004020202020204" pitchFamily="34" charset="0"/>
                <a:cs typeface="Times New Roman" panose="02020603050405020304" pitchFamily="18" charset="0"/>
              </a:rPr>
              <a:t>przypadków złego traktowania osób po 60 roku życia jest zgłaszanych odpowiednim służbom</a:t>
            </a:r>
          </a:p>
          <a:p>
            <a:endParaRPr lang="pl-PL" sz="3200" dirty="0"/>
          </a:p>
          <a:p>
            <a:pPr algn="r"/>
            <a:r>
              <a:rPr lang="pl-PL" sz="1400" dirty="0">
                <a:latin typeface="Aptos" panose="020B0004020202020204" pitchFamily="34" charset="0"/>
                <a:hlinkClick r:id="rId16">
                  <a:extLst>
                    <a:ext uri="{A12FA001-AC4F-418D-AE19-62706E023703}">
                      <ahyp:hlinkClr xmlns:ahyp="http://schemas.microsoft.com/office/drawing/2018/hyperlinkcolor" val="tx"/>
                    </a:ext>
                  </a:extLst>
                </a:hlinkClick>
              </a:rPr>
              <a:t>https://www.who.int/news-room/fact-sheets/detail/elder-abuse</a:t>
            </a:r>
            <a:r>
              <a:rPr lang="pl-PL" sz="1400" dirty="0">
                <a:latin typeface="Aptos" panose="020B0004020202020204" pitchFamily="34" charset="0"/>
              </a:rPr>
              <a:t> </a:t>
            </a:r>
            <a:br>
              <a:rPr lang="pl-PL" sz="1400" dirty="0">
                <a:latin typeface="Aptos" panose="020B0004020202020204" pitchFamily="34" charset="0"/>
              </a:rPr>
            </a:br>
            <a:r>
              <a:rPr lang="pl-PL" sz="1400" dirty="0">
                <a:latin typeface="Aptos" panose="020B0004020202020204" pitchFamily="34" charset="0"/>
                <a:hlinkClick r:id="rId17">
                  <a:extLst>
                    <a:ext uri="{A12FA001-AC4F-418D-AE19-62706E023703}">
                      <ahyp:hlinkClr xmlns:ahyp="http://schemas.microsoft.com/office/drawing/2018/hyperlinkcolor" val="tx"/>
                    </a:ext>
                  </a:extLst>
                </a:hlinkClick>
              </a:rPr>
              <a:t>https://www.who.int/health-topics/elder-abuse#tab=tab_1</a:t>
            </a:r>
            <a:endParaRPr lang="pl-PL" sz="1400" dirty="0">
              <a:latin typeface="Aptos" panose="020B0004020202020204" pitchFamily="34" charset="0"/>
            </a:endParaRPr>
          </a:p>
        </p:txBody>
      </p:sp>
      <p:sp>
        <p:nvSpPr>
          <p:cNvPr id="6" name="pole tekstowe 5">
            <a:extLst>
              <a:ext uri="{FF2B5EF4-FFF2-40B4-BE49-F238E27FC236}">
                <a16:creationId xmlns:a16="http://schemas.microsoft.com/office/drawing/2014/main" id="{D612346E-53CD-7ECE-DF07-C4A61AEAE4E9}"/>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7" name="Obraz 6" descr="Obraz zawierający tekst, Czcionka, design&#10;&#10;Opis wygenerowany automatycznie">
            <a:extLst>
              <a:ext uri="{FF2B5EF4-FFF2-40B4-BE49-F238E27FC236}">
                <a16:creationId xmlns:a16="http://schemas.microsoft.com/office/drawing/2014/main" id="{0298527D-BC5E-B2ED-A0D2-2A300A65611E}"/>
              </a:ext>
            </a:extLst>
          </p:cNvPr>
          <p:cNvPicPr>
            <a:picLocks/>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988622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B7C97-C4AB-D0DE-3B65-9CA538AD95BF}"/>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AC09C2A-1488-A7E3-F7FC-0685C29AA16F}"/>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8E88D13B-AE71-7982-8D2A-9401FFA651AB}"/>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882737EB-7A8D-2E07-4905-614C2E18D10E}"/>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8495D470-42F6-EC3F-8382-0E79972AE155}"/>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Dlaczego tego nie zgłaszają?</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7E8F8E88-3757-1B95-DA2B-75593761C0FE}"/>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862468C6-A02E-EAF0-A8D8-C66FD8DBCF0E}"/>
                </a:ext>
              </a:extLst>
            </p:cNvPr>
            <p:cNvSpPr txBox="1"/>
            <p:nvPr/>
          </p:nvSpPr>
          <p:spPr>
            <a:xfrm>
              <a:off x="1230077" y="1971627"/>
              <a:ext cx="10590774" cy="3858557"/>
            </a:xfrm>
            <a:prstGeom prst="rect">
              <a:avLst/>
            </a:prstGeom>
            <a:noFill/>
          </p:spPr>
          <p:txBody>
            <a:bodyPr wrap="square" rtlCol="0">
              <a:spAutoFit/>
            </a:bodyPr>
            <a:lstStyle/>
            <a:p>
              <a:pPr marL="342900" indent="-342900" algn="just">
                <a:lnSpc>
                  <a:spcPct val="150000"/>
                </a:lnSpc>
                <a:spcAft>
                  <a:spcPts val="1413"/>
                </a:spcAft>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Strach przed eskalacją przemocy, jeśli osoba doznająca przemocy ujawni, że jest krzywdzona;</a:t>
              </a:r>
            </a:p>
            <a:p>
              <a:pPr marL="342900" indent="-342900" algn="just">
                <a:lnSpc>
                  <a:spcPct val="150000"/>
                </a:lnSpc>
                <a:spcAft>
                  <a:spcPts val="1413"/>
                </a:spcAft>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nadzieja, że sytuacja poprawi się, że osoba, która krzywdzi „zrozumie co robi” i zmieni się;</a:t>
              </a:r>
            </a:p>
            <a:p>
              <a:pPr marL="342900" indent="-342900" algn="just">
                <a:lnSpc>
                  <a:spcPct val="150000"/>
                </a:lnSpc>
                <a:spcAft>
                  <a:spcPts val="1413"/>
                </a:spcAft>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wstyd przed ujawnieniem przemocy, poczucie bezradności i przekonanie, że nikt nie może im pomóc;</a:t>
              </a:r>
            </a:p>
            <a:p>
              <a:pPr marL="342900" indent="-342900" algn="just">
                <a:lnSpc>
                  <a:spcPct val="150000"/>
                </a:lnSpc>
                <a:spcAft>
                  <a:spcPts val="1413"/>
                </a:spcAft>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silna więź emocjonalna osoby doznającej przemocy ze stosującą przemoc, szczególnie jeśli krzywdzona jest matką, a krzywdzi – dorosłe dziecko;</a:t>
              </a:r>
            </a:p>
            <a:p>
              <a:pPr marL="342900" indent="-342900" algn="just">
                <a:lnSpc>
                  <a:spcPct val="150000"/>
                </a:lnSpc>
                <a:spcAft>
                  <a:spcPts val="1413"/>
                </a:spcAft>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całkowita zależność od osoby stosującej przemoc;</a:t>
              </a:r>
            </a:p>
            <a:p>
              <a:pPr marL="342900" indent="-342900" algn="just">
                <a:lnSpc>
                  <a:spcPct val="150000"/>
                </a:lnSpc>
                <a:spcAft>
                  <a:spcPts val="1413"/>
                </a:spcAft>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brak wiedzy gdzie można uzyskać pomoc.</a:t>
              </a:r>
            </a:p>
          </p:txBody>
        </p:sp>
        <p:sp>
          <p:nvSpPr>
            <p:cNvPr id="51" name="Prostokąt 50">
              <a:extLst>
                <a:ext uri="{FF2B5EF4-FFF2-40B4-BE49-F238E27FC236}">
                  <a16:creationId xmlns:a16="http://schemas.microsoft.com/office/drawing/2014/main" id="{E6C899D8-D4EB-5BBA-08D1-EADDF418070E}"/>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1B36CC42-7027-FA18-D6BE-9AF8288E1CA3}"/>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437BBEDE-C7CB-B98F-F846-7A480099B546}"/>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9BBBD389-AFE9-21C9-C1A7-8791C64D77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5E260B0C-BA3F-8898-0F25-0FC1B84D34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86A47AE6-A5B2-40E0-EE73-D456EF53F3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B7DE1924-9AD7-2082-BCF4-463FCDB1D1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8D3B271D-182C-9A16-4B99-58B6154E35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AE8770DB-D214-AD1B-CE61-05EB2FDCE2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DE640196-5F65-1166-2142-346DDFDFAE0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11C31D63-7FB7-1D95-8354-E9243F448E72}"/>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DE8C4DD3-A1DB-214D-EAC0-9E8ED959827D}"/>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CA595E8C-9266-763A-F1FA-A66E5106CF0E}"/>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6266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60B81-EF14-EC2A-A757-562BED180EFA}"/>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916D86F8-816B-E029-0E7D-F66B44720CC1}"/>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990F211A-9F51-2E5F-0E0B-5504ECDA69F6}"/>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11C8B232-CAF1-195E-B4A8-9658F3DE2199}"/>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2F8686E9-D6C0-7565-0A75-9C88B059A497}"/>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Interwencja </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3130CBE7-F5D4-3DF2-208D-835FFEE4DE9E}"/>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A2BC7704-B966-B67A-5E74-6D71F2E70DC5}"/>
                </a:ext>
              </a:extLst>
            </p:cNvPr>
            <p:cNvSpPr txBox="1"/>
            <p:nvPr/>
          </p:nvSpPr>
          <p:spPr>
            <a:xfrm>
              <a:off x="1299882" y="2106706"/>
              <a:ext cx="10590774" cy="4039567"/>
            </a:xfrm>
            <a:prstGeom prst="rect">
              <a:avLst/>
            </a:prstGeom>
            <a:noFill/>
          </p:spPr>
          <p:txBody>
            <a:bodyPr wrap="square" rtlCol="0">
              <a:spAutoFit/>
            </a:bodyPr>
            <a:lstStyle/>
            <a:p>
              <a:pPr algn="just" eaLnBrk="1" hangingPunct="1">
                <a:lnSpc>
                  <a:spcPct val="95000"/>
                </a:lnSpc>
                <a:buClrTx/>
                <a:buFontTx/>
                <a:buNone/>
              </a:pPr>
              <a:r>
                <a:rPr lang="pl-PL" altLang="pl-PL" b="1" dirty="0">
                  <a:solidFill>
                    <a:srgbClr val="000000"/>
                  </a:solidFill>
                  <a:latin typeface="Aptos" panose="020B0004020202020204" pitchFamily="34" charset="0"/>
                  <a:cs typeface="Times New Roman" panose="02020603050405020304" pitchFamily="18" charset="0"/>
                </a:rPr>
                <a:t>Interwencja</a:t>
              </a:r>
              <a:r>
                <a:rPr lang="pl-PL" altLang="pl-PL" dirty="0">
                  <a:solidFill>
                    <a:srgbClr val="000000"/>
                  </a:solidFill>
                  <a:latin typeface="Aptos" panose="020B0004020202020204" pitchFamily="34" charset="0"/>
                  <a:cs typeface="Times New Roman" panose="02020603050405020304" pitchFamily="18" charset="0"/>
                </a:rPr>
                <a:t> - włączenie się, wtrącenie się w jakąś sprawę, wywieranie na kogoś wpływu w celu uzyskania określonego efektu.</a:t>
              </a:r>
            </a:p>
            <a:p>
              <a:pPr algn="just" eaLnBrk="1" hangingPunct="1">
                <a:lnSpc>
                  <a:spcPct val="95000"/>
                </a:lnSpc>
                <a:buClrTx/>
                <a:buFontTx/>
                <a:buNone/>
              </a:pPr>
              <a:endParaRPr lang="pl-PL" altLang="pl-PL" dirty="0">
                <a:solidFill>
                  <a:srgbClr val="000000"/>
                </a:solidFill>
                <a:latin typeface="Aptos" panose="020B0004020202020204" pitchFamily="34" charset="0"/>
                <a:cs typeface="Times New Roman" panose="02020603050405020304" pitchFamily="18" charset="0"/>
              </a:endParaRPr>
            </a:p>
            <a:p>
              <a:pPr algn="just" eaLnBrk="1" hangingPunct="1">
                <a:lnSpc>
                  <a:spcPct val="95000"/>
                </a:lnSpc>
                <a:buClrTx/>
                <a:buFontTx/>
                <a:buNone/>
              </a:pPr>
              <a:r>
                <a:rPr lang="pl-PL" altLang="pl-PL" b="1" dirty="0">
                  <a:solidFill>
                    <a:srgbClr val="000000"/>
                  </a:solidFill>
                  <a:latin typeface="Aptos" panose="020B0004020202020204" pitchFamily="34" charset="0"/>
                  <a:cs typeface="Times New Roman" panose="02020603050405020304" pitchFamily="18" charset="0"/>
                </a:rPr>
                <a:t>Cechy:</a:t>
              </a:r>
              <a:r>
                <a:rPr lang="pl-PL" altLang="pl-PL" dirty="0">
                  <a:solidFill>
                    <a:srgbClr val="000000"/>
                  </a:solidFill>
                  <a:latin typeface="Aptos" panose="020B0004020202020204" pitchFamily="34" charset="0"/>
                  <a:cs typeface="Times New Roman" panose="02020603050405020304" pitchFamily="18" charset="0"/>
                </a:rPr>
                <a:t> </a:t>
              </a:r>
            </a:p>
            <a:p>
              <a:pPr marL="538163" indent="-538163" algn="just" eaLnBrk="1" hangingPunct="1">
                <a:lnSpc>
                  <a:spcPct val="95000"/>
                </a:lnSpc>
                <a:buClrTx/>
                <a:buFont typeface="Symbol" panose="05050102010706020507" pitchFamily="18" charset="2"/>
                <a:buChar char="®"/>
              </a:pPr>
              <a:r>
                <a:rPr lang="pl-PL" altLang="pl-PL" dirty="0">
                  <a:solidFill>
                    <a:srgbClr val="000000"/>
                  </a:solidFill>
                  <a:latin typeface="Aptos" panose="020B0004020202020204" pitchFamily="34" charset="0"/>
                </a:rPr>
                <a:t>reaktywność – tzn. podejmowana jest w wyniku nasilenia nagłej potrzeby działania, którego zaniechanie może powodować negatywne skutki dla osoby lub środowiska;</a:t>
              </a:r>
            </a:p>
            <a:p>
              <a:pPr marL="538163" indent="-538163" algn="just" eaLnBrk="1" hangingPunct="1">
                <a:lnSpc>
                  <a:spcPct val="95000"/>
                </a:lnSpc>
                <a:buClrTx/>
                <a:buFont typeface="Symbol" panose="05050102010706020507" pitchFamily="18" charset="2"/>
                <a:buChar char="®"/>
              </a:pPr>
              <a:r>
                <a:rPr lang="pl-PL" altLang="pl-PL" dirty="0">
                  <a:solidFill>
                    <a:srgbClr val="000000"/>
                  </a:solidFill>
                  <a:latin typeface="Aptos" panose="020B0004020202020204" pitchFamily="34" charset="0"/>
                </a:rPr>
                <a:t>dynamiczny charakter – szybkość działania, intensywność lub skumulowanie w czasie różnych działań („tu i teraz”);</a:t>
              </a:r>
            </a:p>
            <a:p>
              <a:pPr marL="538163" indent="-538163" algn="just" eaLnBrk="1" hangingPunct="1">
                <a:lnSpc>
                  <a:spcPct val="95000"/>
                </a:lnSpc>
                <a:buClrTx/>
                <a:buFont typeface="Symbol" panose="05050102010706020507" pitchFamily="18" charset="2"/>
                <a:buChar char="®"/>
              </a:pPr>
              <a:r>
                <a:rPr lang="pl-PL" altLang="pl-PL" dirty="0">
                  <a:solidFill>
                    <a:srgbClr val="000000"/>
                  </a:solidFill>
                  <a:latin typeface="Aptos" panose="020B0004020202020204" pitchFamily="34" charset="0"/>
                </a:rPr>
                <a:t>związek z intencjami interwenta – odbiorca interwencji często jej nie chce lub nie jest w stanie skorzystać z pomocy.</a:t>
              </a:r>
            </a:p>
            <a:p>
              <a:pPr algn="just" eaLnBrk="1" hangingPunct="1">
                <a:lnSpc>
                  <a:spcPct val="95000"/>
                </a:lnSpc>
                <a:buClrTx/>
                <a:buFontTx/>
                <a:buNone/>
              </a:pPr>
              <a:endParaRPr lang="pl-PL" altLang="pl-PL" dirty="0">
                <a:solidFill>
                  <a:srgbClr val="000000"/>
                </a:solidFill>
                <a:latin typeface="Aptos" panose="020B0004020202020204" pitchFamily="34" charset="0"/>
                <a:cs typeface="Times New Roman" panose="02020603050405020304" pitchFamily="18" charset="0"/>
              </a:endParaRPr>
            </a:p>
            <a:p>
              <a:pPr algn="just" eaLnBrk="1" hangingPunct="1">
                <a:lnSpc>
                  <a:spcPct val="95000"/>
                </a:lnSpc>
                <a:buClrTx/>
                <a:buFontTx/>
                <a:buNone/>
              </a:pPr>
              <a:r>
                <a:rPr lang="pl-PL" altLang="pl-PL" b="1" dirty="0">
                  <a:solidFill>
                    <a:srgbClr val="000000"/>
                  </a:solidFill>
                  <a:latin typeface="Aptos" panose="020B0004020202020204" pitchFamily="34" charset="0"/>
                  <a:cs typeface="Times New Roman" panose="02020603050405020304" pitchFamily="18" charset="0"/>
                </a:rPr>
                <a:t>Rodzaje:</a:t>
              </a:r>
              <a:r>
                <a:rPr lang="pl-PL" altLang="pl-PL" dirty="0">
                  <a:solidFill>
                    <a:srgbClr val="000000"/>
                  </a:solidFill>
                  <a:latin typeface="Aptos" panose="020B0004020202020204" pitchFamily="34" charset="0"/>
                  <a:cs typeface="Times New Roman" panose="02020603050405020304" pitchFamily="18" charset="0"/>
                </a:rPr>
                <a:t> np. interwencja policyjna (szybka reakcja na naruszenie porządku w celu przywrócenia stanu zgodnego z prawem), interwencja kryzysowa (zespół działań na rzecz osób będących w stanie kryzysu; </a:t>
              </a:r>
              <a:br>
                <a:rPr lang="pl-PL" altLang="pl-PL" dirty="0">
                  <a:solidFill>
                    <a:srgbClr val="000000"/>
                  </a:solidFill>
                  <a:latin typeface="Aptos" panose="020B0004020202020204" pitchFamily="34" charset="0"/>
                  <a:cs typeface="Times New Roman" panose="02020603050405020304" pitchFamily="18" charset="0"/>
                </a:rPr>
              </a:br>
              <a:r>
                <a:rPr lang="pl-PL" altLang="pl-PL" dirty="0">
                  <a:solidFill>
                    <a:srgbClr val="000000"/>
                  </a:solidFill>
                  <a:latin typeface="Aptos" panose="020B0004020202020204" pitchFamily="34" charset="0"/>
                  <a:cs typeface="Times New Roman" panose="02020603050405020304" pitchFamily="18" charset="0"/>
                </a:rPr>
                <a:t>ma na celu przywrócenie równowagi psychicznej i umiejętności samodzielnego radzenia sobie z sytuacją kryzysową)</a:t>
              </a:r>
              <a:r>
                <a:rPr lang="pl-PL" altLang="pl-PL" dirty="0">
                  <a:solidFill>
                    <a:prstClr val="black"/>
                  </a:solidFill>
                  <a:latin typeface="Times New Roman" panose="02020603050405020304" pitchFamily="18" charset="0"/>
                  <a:cs typeface="Times New Roman" panose="02020603050405020304" pitchFamily="18" charset="0"/>
                </a:rPr>
                <a:t>.</a:t>
              </a:r>
              <a:endParaRPr lang="pl-PL" altLang="pl-PL" dirty="0">
                <a:solidFill>
                  <a:srgbClr val="000000"/>
                </a:solidFill>
                <a:latin typeface="Aptos" panose="020B0004020202020204" pitchFamily="34" charset="0"/>
                <a:cs typeface="Times New Roman" panose="02020603050405020304" pitchFamily="18" charset="0"/>
              </a:endParaRPr>
            </a:p>
          </p:txBody>
        </p:sp>
        <p:sp>
          <p:nvSpPr>
            <p:cNvPr id="51" name="Prostokąt 50">
              <a:extLst>
                <a:ext uri="{FF2B5EF4-FFF2-40B4-BE49-F238E27FC236}">
                  <a16:creationId xmlns:a16="http://schemas.microsoft.com/office/drawing/2014/main" id="{C72D77EE-402A-1F1B-F9CF-1FD7815F2A30}"/>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59C1FEB0-7DEC-125B-690A-B2EFE5F1BBA8}"/>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B33336AA-8756-892E-9253-94B491FF1ED7}"/>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7BAB2157-EF25-C88A-55D6-9838F4AC16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55437BB9-0E50-0290-0200-BF87A0BC1B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161E498A-21B5-F9A5-D603-4E98C84EA1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323EEEAD-D74B-D7B7-F080-12078B22F6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A3719847-D396-0FB7-3AE3-C802CCF644D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30D2335C-CEF0-834A-A8A6-E1F980DB4B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536BF9CA-E806-338E-DED6-9ECA0A77EC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55A97B1A-1215-EAD2-D64A-E82A307F86FC}"/>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6A18BA3F-37E5-4E37-6FED-CCC2FE201794}"/>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A4C1693D-8E95-68DC-57E3-10E71AC2A0DA}"/>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3882926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833E9-2EBF-8617-8740-532B05508B6D}"/>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74C85634-314E-E274-8696-C4F9686169FD}"/>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E5762EB5-9A31-FA4D-52A9-53AB4D37F502}"/>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E31E09BC-CD43-74B7-3591-45C2EDCBF460}"/>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4A00869C-BB0F-E74C-1E14-F96D3B2A87F4}"/>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Interwencja cd.</a:t>
                </a:r>
              </a:p>
            </p:txBody>
          </p:sp>
          <p:pic>
            <p:nvPicPr>
              <p:cNvPr id="18" name="Obraz 17" descr="Obraz zawierający Czcionka, tekst, Grafika, design&#10;&#10;Opis wygenerowany automatycznie">
                <a:extLst>
                  <a:ext uri="{FF2B5EF4-FFF2-40B4-BE49-F238E27FC236}">
                    <a16:creationId xmlns:a16="http://schemas.microsoft.com/office/drawing/2014/main" id="{BB3B3DF9-196F-63B3-A237-072EDB55DD60}"/>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59F42059-A246-72E6-3961-FCD8A9A33142}"/>
                </a:ext>
              </a:extLst>
            </p:cNvPr>
            <p:cNvSpPr txBox="1"/>
            <p:nvPr/>
          </p:nvSpPr>
          <p:spPr>
            <a:xfrm>
              <a:off x="1299882" y="2106706"/>
              <a:ext cx="10590774" cy="3840026"/>
            </a:xfrm>
            <a:prstGeom prst="rect">
              <a:avLst/>
            </a:prstGeom>
            <a:noFill/>
          </p:spPr>
          <p:txBody>
            <a:bodyPr wrap="square" rtlCol="0">
              <a:spAutoFit/>
            </a:bodyPr>
            <a:lstStyle/>
            <a:p>
              <a:pPr algn="just" eaLnBrk="1" hangingPunct="1">
                <a:lnSpc>
                  <a:spcPct val="95000"/>
                </a:lnSpc>
                <a:buClrTx/>
                <a:buFontTx/>
                <a:buNone/>
              </a:pPr>
              <a:r>
                <a:rPr lang="pl-PL" altLang="pl-PL" dirty="0">
                  <a:solidFill>
                    <a:srgbClr val="000000"/>
                  </a:solidFill>
                  <a:latin typeface="Aptos" panose="020B0004020202020204" pitchFamily="34" charset="0"/>
                </a:rPr>
                <a:t>Interwencja w sytuacji przemocy domowej (także wobec osób starszych i niepełnosprawnych:</a:t>
              </a:r>
            </a:p>
            <a:p>
              <a:pPr algn="just" eaLnBrk="1" hangingPunct="1">
                <a:lnSpc>
                  <a:spcPct val="95000"/>
                </a:lnSpc>
                <a:buClrTx/>
                <a:buFontTx/>
                <a:buNone/>
              </a:pPr>
              <a:endParaRPr lang="pl-PL" altLang="pl-PL" dirty="0">
                <a:solidFill>
                  <a:srgbClr val="000000"/>
                </a:solidFill>
                <a:latin typeface="Aptos" panose="020B0004020202020204" pitchFamily="34" charset="0"/>
              </a:endParaRPr>
            </a:p>
            <a:p>
              <a:pPr marL="342900" indent="-342900" algn="just">
                <a:lnSpc>
                  <a:spcPct val="150000"/>
                </a:lnSpc>
                <a:spcAft>
                  <a:spcPts val="1413"/>
                </a:spcAft>
                <a:buClrTx/>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z urzędu i w imieniu prawa;</a:t>
              </a:r>
            </a:p>
            <a:p>
              <a:pPr marL="342900" indent="-342900" algn="just">
                <a:lnSpc>
                  <a:spcPct val="150000"/>
                </a:lnSpc>
                <a:spcAft>
                  <a:spcPts val="1413"/>
                </a:spcAft>
                <a:buClrTx/>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pewna i spokojna;</a:t>
              </a:r>
            </a:p>
            <a:p>
              <a:pPr marL="342900" indent="-342900" algn="just">
                <a:lnSpc>
                  <a:spcPct val="150000"/>
                </a:lnSpc>
                <a:spcAft>
                  <a:spcPts val="1413"/>
                </a:spcAft>
                <a:buClrTx/>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jednoznaczna – określa, kto jest osobą doznającą przemocy, a kto przemoc stosuje;</a:t>
              </a:r>
            </a:p>
            <a:p>
              <a:pPr marL="342900" indent="-342900" algn="just">
                <a:lnSpc>
                  <a:spcPct val="150000"/>
                </a:lnSpc>
                <a:spcAft>
                  <a:spcPts val="1413"/>
                </a:spcAft>
                <a:buClrTx/>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uwzględnia potrzeby pokrzywdzonych;</a:t>
              </a:r>
            </a:p>
            <a:p>
              <a:pPr marL="342900" indent="-342900" algn="just">
                <a:lnSpc>
                  <a:spcPct val="150000"/>
                </a:lnSpc>
                <a:spcAft>
                  <a:spcPts val="1413"/>
                </a:spcAft>
                <a:buClrTx/>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jest początkiem dalszych działań – pomocowych.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E42D8E1E-9574-3A10-A23B-A7A34A3BDC9A}"/>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A0EEB047-D92E-B131-50CF-C9F6D6D08042}"/>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7C8AF104-89FA-54EA-976C-D230E0D88956}"/>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75D90B3C-E83B-F109-EEB7-A44F0B49D4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C90F4624-7AD9-9BBF-AEE7-74D7FD59D5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E35B9E44-9E51-9E6B-3745-AFD1FF3A25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EC3EDC2D-406B-7E28-B730-8941045A45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44FE0CE4-94C0-5532-1456-2CE9C54CED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31844AAE-B06F-A37D-D0D3-8129725917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76CFEF7F-C713-1380-2C79-4377F002459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C7BAF616-B543-D890-ECF6-B157A2E71AFF}"/>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8DB51D48-F481-2011-4188-6A01014DD4D3}"/>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09B31E42-E7A3-EC4E-3F87-8937A993EF0C}"/>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387184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04D9-FE20-4555-9711-023FBE2C5457}"/>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316EA4A4-2DB0-07A0-E20F-90C09AFB5EC9}"/>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EFB37872-91B2-2921-30CD-AFD2138B5086}"/>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0B38FBC4-69B3-EACA-9C48-CCA84ABEBB3E}"/>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EEDCA504-41AF-A41D-0F7C-7C9B8FA0E6EE}"/>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Pomoc</a:t>
                </a:r>
              </a:p>
            </p:txBody>
          </p:sp>
          <p:pic>
            <p:nvPicPr>
              <p:cNvPr id="18" name="Obraz 17" descr="Obraz zawierający Czcionka, tekst, Grafika, design&#10;&#10;Opis wygenerowany automatycznie">
                <a:extLst>
                  <a:ext uri="{FF2B5EF4-FFF2-40B4-BE49-F238E27FC236}">
                    <a16:creationId xmlns:a16="http://schemas.microsoft.com/office/drawing/2014/main" id="{5F46D6CE-E821-2FB3-790C-73B682F6450B}"/>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6FCF228F-769D-732F-049C-8514802D72A4}"/>
                </a:ext>
              </a:extLst>
            </p:cNvPr>
            <p:cNvSpPr txBox="1"/>
            <p:nvPr/>
          </p:nvSpPr>
          <p:spPr>
            <a:xfrm>
              <a:off x="1230077" y="2035631"/>
              <a:ext cx="10590774" cy="4253537"/>
            </a:xfrm>
            <a:prstGeom prst="rect">
              <a:avLst/>
            </a:prstGeom>
            <a:noFill/>
          </p:spPr>
          <p:txBody>
            <a:bodyPr wrap="square" rtlCol="0">
              <a:spAutoFit/>
            </a:bodyPr>
            <a:lstStyle/>
            <a:p>
              <a:pPr algn="just" eaLnBrk="1">
                <a:lnSpc>
                  <a:spcPct val="150000"/>
                </a:lnSpc>
                <a:buClrTx/>
                <a:buFontTx/>
                <a:buNone/>
              </a:pPr>
              <a:r>
                <a:rPr lang="pl-PL" altLang="pl-PL" i="1" dirty="0">
                  <a:solidFill>
                    <a:srgbClr val="000000"/>
                  </a:solidFill>
                  <a:latin typeface="Aptos" panose="020B0004020202020204" pitchFamily="34" charset="0"/>
                </a:rPr>
                <a:t>… to współdziałanie z podmiotem w sytuacji trudnej w realizacji na normalnym poziomie jego aktywności podstawowej, przywracaniu normalności tej sytuacji, zapobieganiu utrzymywaniu się  sytuacji trudnej (…).</a:t>
              </a:r>
            </a:p>
            <a:p>
              <a:pPr algn="just" eaLnBrk="1">
                <a:lnSpc>
                  <a:spcPct val="150000"/>
                </a:lnSpc>
                <a:buClrTx/>
                <a:buFontTx/>
                <a:buNone/>
              </a:pPr>
              <a:r>
                <a:rPr lang="pl-PL" altLang="pl-PL" i="1" dirty="0">
                  <a:solidFill>
                    <a:srgbClr val="000000"/>
                  </a:solidFill>
                  <a:latin typeface="Aptos" panose="020B0004020202020204" pitchFamily="34" charset="0"/>
                </a:rPr>
                <a:t> </a:t>
              </a:r>
              <a:endParaRPr lang="pl-PL" altLang="pl-PL" dirty="0">
                <a:solidFill>
                  <a:srgbClr val="000000"/>
                </a:solidFill>
                <a:latin typeface="Aptos" panose="020B0004020202020204" pitchFamily="34" charset="0"/>
              </a:endParaRPr>
            </a:p>
            <a:p>
              <a:pPr algn="ctr" eaLnBrk="1">
                <a:lnSpc>
                  <a:spcPct val="150000"/>
                </a:lnSpc>
                <a:buClrTx/>
                <a:buFontTx/>
                <a:buNone/>
              </a:pPr>
              <a:r>
                <a:rPr lang="pl-PL" altLang="pl-PL" sz="2000" b="1" dirty="0">
                  <a:solidFill>
                    <a:srgbClr val="003096"/>
                  </a:solidFill>
                  <a:latin typeface="Aptos" panose="020B0004020202020204" pitchFamily="34" charset="0"/>
                </a:rPr>
                <a:t>PRZE</a:t>
              </a:r>
              <a:r>
                <a:rPr lang="pl-PL" altLang="pl-PL" b="1" dirty="0">
                  <a:solidFill>
                    <a:srgbClr val="003096"/>
                  </a:solidFill>
                  <a:latin typeface="Aptos" panose="020B0004020202020204" pitchFamily="34" charset="0"/>
                </a:rPr>
                <a:t>-MOC</a:t>
              </a:r>
              <a:r>
                <a:rPr lang="pl-PL" altLang="pl-PL" dirty="0">
                  <a:solidFill>
                    <a:srgbClr val="003096"/>
                  </a:solidFill>
                  <a:latin typeface="Aptos" panose="020B0004020202020204" pitchFamily="34" charset="0"/>
                </a:rPr>
                <a:t>				</a:t>
              </a:r>
              <a:r>
                <a:rPr lang="pl-PL" altLang="pl-PL" sz="2000" b="1" dirty="0">
                  <a:solidFill>
                    <a:srgbClr val="003096"/>
                  </a:solidFill>
                  <a:latin typeface="Aptos" panose="020B0004020202020204" pitchFamily="34" charset="0"/>
                </a:rPr>
                <a:t>PO</a:t>
              </a:r>
              <a:r>
                <a:rPr lang="pl-PL" altLang="pl-PL" b="1" dirty="0">
                  <a:solidFill>
                    <a:srgbClr val="003096"/>
                  </a:solidFill>
                  <a:latin typeface="Aptos" panose="020B0004020202020204" pitchFamily="34" charset="0"/>
                </a:rPr>
                <a:t>-MOC</a:t>
              </a:r>
            </a:p>
            <a:p>
              <a:pPr algn="ctr" eaLnBrk="1">
                <a:lnSpc>
                  <a:spcPct val="150000"/>
                </a:lnSpc>
                <a:buClrTx/>
                <a:buFontTx/>
                <a:buNone/>
              </a:pPr>
              <a:endParaRPr lang="pl-PL" altLang="pl-PL" dirty="0">
                <a:solidFill>
                  <a:srgbClr val="000000"/>
                </a:solidFill>
                <a:latin typeface="Aptos" panose="020B0004020202020204" pitchFamily="34" charset="0"/>
              </a:endParaRPr>
            </a:p>
            <a:p>
              <a:pPr marL="342900" indent="-342900" algn="just" eaLnBrk="1">
                <a:lnSpc>
                  <a:spcPct val="150000"/>
                </a:lnSpc>
                <a:buClrTx/>
                <a:buFont typeface="+mj-lt"/>
                <a:buAutoNum type="arabicParenR"/>
              </a:pPr>
              <a:r>
                <a:rPr lang="pl-PL" altLang="pl-PL" dirty="0">
                  <a:solidFill>
                    <a:srgbClr val="000000"/>
                  </a:solidFill>
                  <a:latin typeface="Aptos" panose="020B0004020202020204" pitchFamily="34" charset="0"/>
                </a:rPr>
                <a:t>Towarzyszymy klientowi w procesie radzenia sobie z przemocą – razem z nim tworzymy plan działań, które mają doprowadzić do zmiany;</a:t>
              </a:r>
            </a:p>
            <a:p>
              <a:pPr marL="342900" indent="-342900" algn="just" eaLnBrk="1">
                <a:lnSpc>
                  <a:spcPct val="150000"/>
                </a:lnSpc>
                <a:buClrTx/>
                <a:buFont typeface="+mj-lt"/>
                <a:buAutoNum type="arabicParenR"/>
              </a:pPr>
              <a:r>
                <a:rPr lang="pl-PL" altLang="pl-PL" dirty="0">
                  <a:solidFill>
                    <a:srgbClr val="000000"/>
                  </a:solidFill>
                  <a:latin typeface="Aptos" panose="020B0004020202020204" pitchFamily="34" charset="0"/>
                </a:rPr>
                <a:t>Realizujemy cele klienta, a jeśli sami podejmujemy jakieś działania – zawsze informujemy o tym klienta;</a:t>
              </a:r>
            </a:p>
            <a:p>
              <a:pPr marL="342900" indent="-342900" algn="just" eaLnBrk="1">
                <a:lnSpc>
                  <a:spcPct val="150000"/>
                </a:lnSpc>
                <a:buClrTx/>
                <a:buFont typeface="+mj-lt"/>
                <a:buAutoNum type="arabicParenR"/>
              </a:pPr>
              <a:r>
                <a:rPr lang="pl-PL" altLang="pl-PL" dirty="0">
                  <a:solidFill>
                    <a:srgbClr val="000000"/>
                  </a:solidFill>
                  <a:latin typeface="Aptos" panose="020B0004020202020204" pitchFamily="34" charset="0"/>
                </a:rPr>
                <a:t>Różne formy: wsparcie, pomoc psychologiczna (konsultacje), terapia.</a:t>
              </a: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E19D4630-24B8-7419-1CE8-87ACF5D49D6E}"/>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1E040E22-C351-7A5C-0CAD-C61D83688603}"/>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62B6B86F-C199-3EB3-2D8E-B7860228FBB3}"/>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239D7092-1065-0478-691F-2BC9BFB31F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CB077B5B-D61C-B4AA-7A85-F6A6C5E829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00BA1674-CB82-24B6-20BC-A86566F47D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A474C801-44D9-A57E-6C1A-CE5A0AE57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2B0E220B-1A0B-A9C4-CE85-96AF9A5B8D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D943A167-B1ED-3A4E-37B0-80A07A3D079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74846312-EB26-E539-D81B-B6144DCC901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AAFE68B2-4300-3FF8-420A-1FD5BE2CDB88}"/>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A62FD47B-F9B4-181E-DD52-285D0C98F863}"/>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BBBC9D78-05E4-D903-7879-7ACD11FA88C3}"/>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21641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1941A-26E7-C3D0-52AB-BC1CCA12D62C}"/>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F9CE12B3-10CD-BCA8-778F-59C757917AC4}"/>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E8D1F8C8-9310-94E0-A92C-2C7C6551B1DB}"/>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F15F3144-2D80-2467-9A3B-AB94FE98B0D8}"/>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BF784CD5-C393-2E5B-4616-5D694A4AFA61}"/>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altLang="pl-PL" sz="2800" b="1" i="0" u="none" strike="noStrike" kern="1200" cap="none" spc="0" normalizeH="0" baseline="0" noProof="0" dirty="0">
                    <a:ln>
                      <a:noFill/>
                    </a:ln>
                    <a:solidFill>
                      <a:srgbClr val="003096"/>
                    </a:solidFill>
                    <a:effectLst/>
                    <a:uLnTx/>
                    <a:uFillTx/>
                    <a:latin typeface="Aptos" panose="020B0004020202020204" pitchFamily="34" charset="0"/>
                  </a:rPr>
                  <a:t>Etapy w kontakcie z osobą doznającą przemocy domowej</a:t>
                </a:r>
                <a:endParaRPr kumimoji="0" lang="pl-PL" sz="2800" b="1" i="0" u="none" strike="noStrike" kern="1200" cap="none" spc="0" normalizeH="0" baseline="0" noProof="0" dirty="0">
                  <a:ln>
                    <a:noFill/>
                  </a:ln>
                  <a:solidFill>
                    <a:srgbClr val="003096"/>
                  </a:solidFill>
                  <a:effectLst/>
                  <a:uLnTx/>
                  <a:uFillTx/>
                  <a:latin typeface="Aptos" panose="020B0004020202020204" pitchFamily="34" charset="0"/>
                </a:endParaRPr>
              </a:p>
            </p:txBody>
          </p:sp>
          <p:pic>
            <p:nvPicPr>
              <p:cNvPr id="18" name="Obraz 17" descr="Obraz zawierający Czcionka, tekst, Grafika, design&#10;&#10;Opis wygenerowany automatycznie">
                <a:extLst>
                  <a:ext uri="{FF2B5EF4-FFF2-40B4-BE49-F238E27FC236}">
                    <a16:creationId xmlns:a16="http://schemas.microsoft.com/office/drawing/2014/main" id="{36BB9606-56C8-EA41-D5CD-E43E66806E22}"/>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8AFC4FEC-A9FE-EF22-910F-28DE5946F3B1}"/>
                </a:ext>
              </a:extLst>
            </p:cNvPr>
            <p:cNvSpPr txBox="1"/>
            <p:nvPr/>
          </p:nvSpPr>
          <p:spPr>
            <a:xfrm>
              <a:off x="1078924" y="1859460"/>
              <a:ext cx="10370778" cy="4302203"/>
            </a:xfrm>
            <a:prstGeom prst="rect">
              <a:avLst/>
            </a:prstGeom>
            <a:noFill/>
          </p:spPr>
          <p:txBody>
            <a:bodyPr wrap="square" rtlCol="0">
              <a:spAutoFit/>
            </a:bodyPr>
            <a:lstStyle/>
            <a:p>
              <a:pPr marL="0" marR="0" lvl="0" indent="-330200" algn="just" defTabSz="914400" rtl="0" eaLnBrk="1" fontAlgn="auto" latinLnBrk="0" hangingPunct="1">
                <a:lnSpc>
                  <a:spcPct val="150000"/>
                </a:lnSpc>
                <a:spcBef>
                  <a:spcPts val="0"/>
                </a:spcBef>
                <a:spcAft>
                  <a:spcPct val="0"/>
                </a:spcAft>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altLang="pl-PL" sz="1600" b="1" i="0" u="none" strike="noStrike" kern="1200" cap="none" spc="0" normalizeH="0" baseline="0" noProof="0" dirty="0">
                  <a:ln>
                    <a:noFill/>
                  </a:ln>
                  <a:effectLst/>
                  <a:uLnTx/>
                  <a:uFillTx/>
                  <a:latin typeface="Aptos" panose="020B0004020202020204" pitchFamily="34" charset="0"/>
                  <a:cs typeface="Times New Roman" panose="02020603050405020304" pitchFamily="18" charset="0"/>
                </a:rPr>
                <a:t>I. DIAGNOZA</a:t>
              </a:r>
            </a:p>
            <a:p>
              <a:pPr marL="447675" marR="0" lvl="0" indent="-447675" algn="just" defTabSz="914400" rtl="0" eaLnBrk="1" fontAlgn="auto" latinLnBrk="0" hangingPunct="1">
                <a:lnSpc>
                  <a:spcPct val="150000"/>
                </a:lnSpc>
                <a:spcBef>
                  <a:spcPts val="0"/>
                </a:spcBef>
                <a:spcAft>
                  <a:spcPct val="0"/>
                </a:spcAft>
                <a:buClrTx/>
                <a:buSzTx/>
                <a:buFont typeface="Symbol" panose="05050102010706020507" pitchFamily="18"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altLang="pl-PL" sz="16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Analiza form przemocy (fizyczna, psychiczna, ekonomiczna, seksualna, zaniedbanie, cyberprzemoc);</a:t>
              </a:r>
            </a:p>
            <a:p>
              <a:pPr marL="447675" marR="0" lvl="0" indent="-447675" algn="just" defTabSz="914400" rtl="0" eaLnBrk="1" fontAlgn="auto" latinLnBrk="0" hangingPunct="1">
                <a:lnSpc>
                  <a:spcPct val="150000"/>
                </a:lnSpc>
                <a:spcBef>
                  <a:spcPts val="0"/>
                </a:spcBef>
                <a:spcAft>
                  <a:spcPct val="0"/>
                </a:spcAft>
                <a:buClrTx/>
                <a:buSzTx/>
                <a:buFont typeface="Symbol" panose="05050102010706020507" pitchFamily="18"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600" dirty="0">
                  <a:solidFill>
                    <a:prstClr val="black"/>
                  </a:solidFill>
                  <a:latin typeface="Aptos" panose="020B0004020202020204" pitchFamily="34" charset="0"/>
                  <a:cs typeface="Times New Roman" panose="02020603050405020304" pitchFamily="18" charset="0"/>
                </a:rPr>
                <a:t>s</a:t>
              </a:r>
              <a:r>
                <a:rPr kumimoji="0" lang="pl-PL" altLang="pl-PL" sz="16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topień nasilenia przemocy (pierwszy/ostatni/najbardziej poważny);</a:t>
              </a:r>
            </a:p>
            <a:p>
              <a:pPr marL="447675" marR="0" lvl="0" indent="-447675" algn="just" defTabSz="914400" rtl="0" eaLnBrk="1" fontAlgn="auto" latinLnBrk="0" hangingPunct="1">
                <a:lnSpc>
                  <a:spcPct val="150000"/>
                </a:lnSpc>
                <a:spcBef>
                  <a:spcPts val="0"/>
                </a:spcBef>
                <a:spcAft>
                  <a:spcPct val="0"/>
                </a:spcAft>
                <a:buClrTx/>
                <a:buSzTx/>
                <a:buFont typeface="Symbol" panose="05050102010706020507" pitchFamily="18"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600" dirty="0">
                  <a:solidFill>
                    <a:prstClr val="black"/>
                  </a:solidFill>
                  <a:latin typeface="Aptos" panose="020B0004020202020204" pitchFamily="34" charset="0"/>
                  <a:cs typeface="Times New Roman" panose="02020603050405020304" pitchFamily="18" charset="0"/>
                </a:rPr>
                <a:t>o</a:t>
              </a:r>
              <a:r>
                <a:rPr kumimoji="0" lang="pl-PL" altLang="pl-PL" sz="16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szacowanie skutków przemocy (konsekwencje – fizyczne, psychiczne, zdrowotne, społeczne itp.);</a:t>
              </a:r>
            </a:p>
            <a:p>
              <a:pPr marL="447675" marR="0" lvl="0" indent="-447675" algn="just" defTabSz="914400" rtl="0" eaLnBrk="1" fontAlgn="auto" latinLnBrk="0" hangingPunct="1">
                <a:lnSpc>
                  <a:spcPct val="150000"/>
                </a:lnSpc>
                <a:spcBef>
                  <a:spcPts val="0"/>
                </a:spcBef>
                <a:spcAft>
                  <a:spcPct val="0"/>
                </a:spcAft>
                <a:buClrTx/>
                <a:buSzTx/>
                <a:buFont typeface="Symbol" panose="05050102010706020507" pitchFamily="18"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600" dirty="0">
                  <a:solidFill>
                    <a:prstClr val="black"/>
                  </a:solidFill>
                  <a:latin typeface="Aptos" panose="020B0004020202020204" pitchFamily="34" charset="0"/>
                  <a:cs typeface="Times New Roman" panose="02020603050405020304" pitchFamily="18" charset="0"/>
                </a:rPr>
                <a:t>o</a:t>
              </a:r>
              <a:r>
                <a:rPr kumimoji="0" lang="pl-PL" altLang="pl-PL" sz="16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cena rezultatów poszukiwania pomocy – dotychczas podejmowane działania i ich efekty;</a:t>
              </a:r>
            </a:p>
            <a:p>
              <a:pPr marL="447675" marR="0" lvl="0" indent="-447675" algn="just" defTabSz="914400" rtl="0" eaLnBrk="1" fontAlgn="auto" latinLnBrk="0" hangingPunct="1">
                <a:lnSpc>
                  <a:spcPct val="150000"/>
                </a:lnSpc>
                <a:spcBef>
                  <a:spcPts val="0"/>
                </a:spcBef>
                <a:spcAft>
                  <a:spcPct val="0"/>
                </a:spcAft>
                <a:buClrTx/>
                <a:buSzTx/>
                <a:buFont typeface="Symbol" panose="05050102010706020507" pitchFamily="18"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600" dirty="0">
                  <a:solidFill>
                    <a:prstClr val="black"/>
                  </a:solidFill>
                  <a:latin typeface="Aptos" panose="020B0004020202020204" pitchFamily="34" charset="0"/>
                  <a:cs typeface="Times New Roman" panose="02020603050405020304" pitchFamily="18" charset="0"/>
                </a:rPr>
                <a:t>o</a:t>
              </a:r>
              <a:r>
                <a:rPr kumimoji="0" lang="pl-PL" altLang="pl-PL" sz="16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cena zagrożenia. </a:t>
              </a:r>
            </a:p>
            <a:p>
              <a:pPr marL="0" marR="0" lvl="0" indent="-330200" algn="just" defTabSz="914400" rtl="0" eaLnBrk="1" fontAlgn="auto" latinLnBrk="0" hangingPunct="1">
                <a:lnSpc>
                  <a:spcPct val="150000"/>
                </a:lnSpc>
                <a:spcBef>
                  <a:spcPts val="0"/>
                </a:spcBef>
                <a:spcAft>
                  <a:spcPct val="0"/>
                </a:spcAft>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pl-PL" altLang="pl-PL" sz="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endParaRPr>
            </a:p>
            <a:p>
              <a:pPr marL="0" marR="0" lvl="0" indent="-330200" algn="just" defTabSz="914400" rtl="0" eaLnBrk="1" fontAlgn="auto" latinLnBrk="0" hangingPunct="1">
                <a:lnSpc>
                  <a:spcPct val="150000"/>
                </a:lnSpc>
                <a:spcBef>
                  <a:spcPts val="0"/>
                </a:spcBef>
                <a:spcAft>
                  <a:spcPct val="0"/>
                </a:spcAft>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altLang="pl-PL" sz="1600" b="1" i="0" u="none" strike="noStrike" kern="1200" cap="none" spc="0" normalizeH="0" baseline="0" noProof="0" dirty="0">
                  <a:ln>
                    <a:noFill/>
                  </a:ln>
                  <a:effectLst/>
                  <a:uLnTx/>
                  <a:uFillTx/>
                  <a:latin typeface="Aptos" panose="020B0004020202020204" pitchFamily="34" charset="0"/>
                  <a:cs typeface="Times New Roman" panose="02020603050405020304" pitchFamily="18" charset="0"/>
                </a:rPr>
                <a:t>II. PLAN POMOCY </a:t>
              </a:r>
            </a:p>
            <a:p>
              <a:pPr marL="447675" indent="-447675" algn="just">
                <a:lnSpc>
                  <a:spcPct val="150000"/>
                </a:lnSpc>
                <a:spcAft>
                  <a:spcPct val="0"/>
                </a:spcAft>
                <a:buFont typeface="Symbol" panose="05050102010706020507" pitchFamily="18"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600" dirty="0">
                  <a:solidFill>
                    <a:prstClr val="black"/>
                  </a:solidFill>
                  <a:latin typeface="Aptos" panose="020B0004020202020204" pitchFamily="34" charset="0"/>
                  <a:cs typeface="Times New Roman" panose="02020603050405020304" pitchFamily="18" charset="0"/>
                </a:rPr>
                <a:t>Co może sprawić, że poczuje się bezpieczniej? </a:t>
              </a:r>
            </a:p>
            <a:p>
              <a:pPr marL="447675" indent="-447675" algn="just">
                <a:lnSpc>
                  <a:spcPct val="150000"/>
                </a:lnSpc>
                <a:spcAft>
                  <a:spcPct val="0"/>
                </a:spcAft>
                <a:buFont typeface="Symbol" panose="05050102010706020507" pitchFamily="18"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600" dirty="0">
                  <a:solidFill>
                    <a:prstClr val="black"/>
                  </a:solidFill>
                  <a:latin typeface="Aptos" panose="020B0004020202020204" pitchFamily="34" charset="0"/>
                  <a:cs typeface="Times New Roman" panose="02020603050405020304" pitchFamily="18" charset="0"/>
                </a:rPr>
                <a:t>Na kogo może liczyć w sytuacji kryzysu? </a:t>
              </a:r>
            </a:p>
            <a:p>
              <a:pPr marL="447675" indent="-447675" algn="just">
                <a:lnSpc>
                  <a:spcPct val="150000"/>
                </a:lnSpc>
                <a:spcAft>
                  <a:spcPct val="0"/>
                </a:spcAft>
                <a:buFont typeface="Symbol" panose="05050102010706020507" pitchFamily="18"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600" dirty="0">
                  <a:solidFill>
                    <a:prstClr val="black"/>
                  </a:solidFill>
                  <a:latin typeface="Aptos" panose="020B0004020202020204" pitchFamily="34" charset="0"/>
                  <a:cs typeface="Times New Roman" panose="02020603050405020304" pitchFamily="18" charset="0"/>
                </a:rPr>
                <a:t>Czy miejsce, do którego zamierza się udać jest bezpieczne? </a:t>
              </a:r>
            </a:p>
            <a:p>
              <a:pPr marL="447675" indent="-447675" algn="just">
                <a:lnSpc>
                  <a:spcPct val="150000"/>
                </a:lnSpc>
                <a:spcAft>
                  <a:spcPct val="0"/>
                </a:spcAft>
                <a:buFont typeface="Symbol" panose="05050102010706020507" pitchFamily="18"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1600" dirty="0">
                  <a:solidFill>
                    <a:prstClr val="black"/>
                  </a:solidFill>
                  <a:latin typeface="Aptos" panose="020B0004020202020204" pitchFamily="34" charset="0"/>
                  <a:cs typeface="Times New Roman" panose="02020603050405020304" pitchFamily="18" charset="0"/>
                </a:rPr>
                <a:t>Czy ma pieniądze/telefon/dokumenty? </a:t>
              </a:r>
              <a:endParaRPr lang="pl-PL" sz="1600" dirty="0">
                <a:solidFill>
                  <a:prstClr val="black"/>
                </a:solidFill>
                <a:latin typeface="Aptos" panose="020B0004020202020204" pitchFamily="34" charset="0"/>
                <a:cs typeface="Times New Roman" panose="02020603050405020304" pitchFamily="18" charset="0"/>
              </a:endParaRPr>
            </a:p>
          </p:txBody>
        </p:sp>
        <p:sp>
          <p:nvSpPr>
            <p:cNvPr id="51" name="Prostokąt 50">
              <a:extLst>
                <a:ext uri="{FF2B5EF4-FFF2-40B4-BE49-F238E27FC236}">
                  <a16:creationId xmlns:a16="http://schemas.microsoft.com/office/drawing/2014/main" id="{75F992DC-3115-9967-362A-28EA9589BADC}"/>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12D15871-2B42-E36A-DFF3-5BE167CBAE0E}"/>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72DB2077-2605-95F4-971F-98FCD38178ED}"/>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F5C92B7F-D43C-F0CB-BB77-0709126EA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A89F2DD2-D110-E029-CC4A-14FBF7A150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DBE7832F-FA5F-665E-1320-6E96D7A577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01CD4837-0F39-4648-EFB1-8C0A18F956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392CD358-6CC1-22F0-8757-84C3E5CB745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4B3A263B-5418-EC8E-521D-CB79C06E5B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8B264713-0667-E8DF-02D1-4467E594BB8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ACECD456-33DA-75A8-CC75-E791A45803D8}"/>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D69C93D8-E87F-521D-0B9B-8F7558406CA2}"/>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14BB58FF-1C8D-2A72-9FD2-4385E2145ED6}"/>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707882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89996-EF6A-B24C-CD8E-0F965E39417B}"/>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392A3FF-FB49-0EE2-2488-39C29B5663A3}"/>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E2AB6A7C-6152-854C-E95D-5A148CECECE2}"/>
              </a:ext>
            </a:extLst>
          </p:cNvPr>
          <p:cNvGrpSpPr/>
          <p:nvPr/>
        </p:nvGrpSpPr>
        <p:grpSpPr>
          <a:xfrm>
            <a:off x="0" y="-9524"/>
            <a:ext cx="12192006" cy="6867524"/>
            <a:chOff x="-6" y="-9525"/>
            <a:chExt cx="12192006" cy="6867524"/>
          </a:xfrm>
        </p:grpSpPr>
        <p:grpSp>
          <p:nvGrpSpPr>
            <p:cNvPr id="47" name="Grupa 46">
              <a:extLst>
                <a:ext uri="{FF2B5EF4-FFF2-40B4-BE49-F238E27FC236}">
                  <a16:creationId xmlns:a16="http://schemas.microsoft.com/office/drawing/2014/main" id="{7739D043-4BE5-38D1-0ECF-065793732DF6}"/>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491B37D4-3542-6F00-EB9C-0EB8D6073394}"/>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Pomoc - diagnoza problemu i sytuacji osoby doznającej przemocy</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E8CB8CB5-0C5F-5EB3-318A-086E3AF33DA9}"/>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1" name="Prostokąt 50">
              <a:extLst>
                <a:ext uri="{FF2B5EF4-FFF2-40B4-BE49-F238E27FC236}">
                  <a16:creationId xmlns:a16="http://schemas.microsoft.com/office/drawing/2014/main" id="{88B3F90E-2DA8-01A4-F347-0007E78E73BC}"/>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B313BB51-278E-AD1C-78A7-E613561CE0B8}"/>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E9E21BC2-4AF8-450B-5A5E-8D3D69F73017}"/>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4031EF68-3595-0D67-F2F5-2F62AE70CA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C1F8EA12-C9E0-E956-3143-00BF5B8A30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E8672C6B-CAF8-A28C-84EC-C2E884FA40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3B00252C-9BD4-512D-4F86-D91B13153A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5E7AEA13-5917-1CA9-F03B-E59BFB0862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67C5707D-1EAA-DDBB-A472-E2B90ABD2CE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F1B104B5-1522-158D-9E76-7441D48905B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C5B2D4CD-D8CA-E530-4327-29449C808481}"/>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84E45FA3-E0D7-A123-8019-467AAECB56A6}"/>
              </a:ext>
            </a:extLst>
          </p:cNvPr>
          <p:cNvSpPr txBox="1"/>
          <p:nvPr/>
        </p:nvSpPr>
        <p:spPr>
          <a:xfrm>
            <a:off x="3053353" y="2227675"/>
            <a:ext cx="7401508" cy="3422540"/>
          </a:xfrm>
          <a:prstGeom prst="rect">
            <a:avLst/>
          </a:prstGeom>
          <a:noFill/>
        </p:spPr>
        <p:txBody>
          <a:bodyPr wrap="square">
            <a:spAutoFit/>
          </a:bodyPr>
          <a:lstStyle/>
          <a:p>
            <a:pPr marL="342900" indent="-342900" algn="just">
              <a:lnSpc>
                <a:spcPct val="150000"/>
              </a:lnSpc>
              <a:spcBef>
                <a:spcPts val="600"/>
              </a:spcBef>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 rodzaj przemocy;</a:t>
            </a:r>
          </a:p>
          <a:p>
            <a:pPr marL="342900" indent="-342900" algn="just">
              <a:lnSpc>
                <a:spcPct val="150000"/>
              </a:lnSpc>
              <a:spcBef>
                <a:spcPts val="600"/>
              </a:spcBef>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 częstotliwość incydentów przemocy;</a:t>
            </a:r>
          </a:p>
          <a:p>
            <a:pPr marL="342900" indent="-342900" algn="just">
              <a:lnSpc>
                <a:spcPct val="150000"/>
              </a:lnSpc>
              <a:spcBef>
                <a:spcPts val="600"/>
              </a:spcBef>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 okres od pierwszego do ostatniego epizodu przemocy;</a:t>
            </a:r>
          </a:p>
          <a:p>
            <a:pPr marL="342900" indent="-342900" algn="just">
              <a:lnSpc>
                <a:spcPct val="150000"/>
              </a:lnSpc>
              <a:spcBef>
                <a:spcPts val="600"/>
              </a:spcBef>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 okoliczności, w jakich  przemoc się pojawiła;</a:t>
            </a:r>
          </a:p>
          <a:p>
            <a:pPr marL="342900" indent="-342900" algn="just">
              <a:lnSpc>
                <a:spcPct val="150000"/>
              </a:lnSpc>
              <a:spcBef>
                <a:spcPts val="600"/>
              </a:spcBef>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 najbardziej zagrażający incydent;</a:t>
            </a:r>
          </a:p>
          <a:p>
            <a:pPr marL="342900" indent="-342900" algn="just">
              <a:lnSpc>
                <a:spcPct val="150000"/>
              </a:lnSpc>
              <a:spcBef>
                <a:spcPts val="600"/>
              </a:spcBef>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 najbardziej poważne uszkodzenie ciała;</a:t>
            </a:r>
          </a:p>
          <a:p>
            <a:pPr marL="342900" indent="-342900" algn="just">
              <a:lnSpc>
                <a:spcPct val="150000"/>
              </a:lnSpc>
              <a:spcBef>
                <a:spcPts val="600"/>
              </a:spcBef>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 ocena zachowania osoby stosującej przemoc.</a:t>
            </a:r>
          </a:p>
        </p:txBody>
      </p:sp>
      <p:sp>
        <p:nvSpPr>
          <p:cNvPr id="6" name="pole tekstowe 5">
            <a:extLst>
              <a:ext uri="{FF2B5EF4-FFF2-40B4-BE49-F238E27FC236}">
                <a16:creationId xmlns:a16="http://schemas.microsoft.com/office/drawing/2014/main" id="{3653873F-1BB9-011F-60EB-4BD6EC602613}"/>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7" name="Obraz 6" descr="Obraz zawierający tekst, Czcionka, design&#10;&#10;Opis wygenerowany automatycznie">
            <a:extLst>
              <a:ext uri="{FF2B5EF4-FFF2-40B4-BE49-F238E27FC236}">
                <a16:creationId xmlns:a16="http://schemas.microsoft.com/office/drawing/2014/main" id="{514ECAFD-294F-0F15-E066-FFCEC5880362}"/>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75441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8FA1C-E36F-E0F6-9B99-F74E5FF5D5CB}"/>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3096D77-C90E-70D9-7783-F208CC6B1869}"/>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ECF49A4C-96D6-DA38-D4BA-533C32909BB1}"/>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BC884081-0C05-CF60-74F3-0244F16FA057}"/>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DF701F76-5803-6755-8386-399D660A7472}"/>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Osoby starsze i ich problemy</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FD153A75-42B6-69A1-2E8C-54E71276FA07}"/>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7DE39D78-556C-8B61-94DD-DF32A4013FEB}"/>
                </a:ext>
              </a:extLst>
            </p:cNvPr>
            <p:cNvSpPr txBox="1"/>
            <p:nvPr/>
          </p:nvSpPr>
          <p:spPr>
            <a:xfrm>
              <a:off x="1299882" y="2106706"/>
              <a:ext cx="105907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518765DC-D0C5-D31E-99F9-EF21361E7817}"/>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C2AB5D7F-29C2-C9EF-CE24-3C9D06CA10DD}"/>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60CBA8DF-3B86-9648-C654-B95D94D8F38E}"/>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642AE80C-9AC5-26F1-60A3-973987AD5A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65F35064-DCC9-8045-1A61-0AABEA248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DD83A8C4-4909-0115-09FE-D8E752BE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E61D3E28-2050-9C02-8D03-0A65E40CD0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EDE7335C-42E9-674D-B177-3021DAB70F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002FC979-7132-FEF5-BAA4-8C76CA2769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55717A56-59D4-6FD2-CACC-B09A66C969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9410F76B-2850-7A35-0F57-CBD73491A673}"/>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D4E2A673-6698-F063-ED60-FD6F52AB3212}"/>
              </a:ext>
            </a:extLst>
          </p:cNvPr>
          <p:cNvSpPr txBox="1"/>
          <p:nvPr/>
        </p:nvSpPr>
        <p:spPr>
          <a:xfrm>
            <a:off x="1299882" y="1933806"/>
            <a:ext cx="9885982" cy="4293483"/>
          </a:xfrm>
          <a:prstGeom prst="rect">
            <a:avLst/>
          </a:prstGeom>
          <a:noFill/>
        </p:spPr>
        <p:txBody>
          <a:bodyPr wrap="square">
            <a:spAutoFit/>
          </a:bodyPr>
          <a:lstStyle/>
          <a:p>
            <a:pPr algn="just" eaLnBrk="1">
              <a:buClrTx/>
            </a:pPr>
            <a:r>
              <a:rPr lang="pl-PL" altLang="pl-PL" dirty="0">
                <a:solidFill>
                  <a:srgbClr val="000000"/>
                </a:solidFill>
                <a:latin typeface="Aptos" panose="020B0004020202020204" pitchFamily="34" charset="0"/>
              </a:rPr>
              <a:t>Osoby starsze najczęściej zgłaszają:</a:t>
            </a:r>
          </a:p>
          <a:p>
            <a:pPr algn="just" eaLnBrk="1">
              <a:buClrTx/>
            </a:pPr>
            <a:endParaRPr lang="pl-PL" altLang="pl-PL" dirty="0">
              <a:solidFill>
                <a:srgbClr val="000000"/>
              </a:solidFill>
              <a:latin typeface="Aptos" panose="020B0004020202020204" pitchFamily="34" charset="0"/>
            </a:endParaRPr>
          </a:p>
          <a:p>
            <a:pPr marL="538163" indent="-538163">
              <a:lnSpc>
                <a:spcPct val="150000"/>
              </a:lnSpc>
              <a:buClrTx/>
              <a:buFont typeface="Symbol" panose="05050102010706020507" pitchFamily="18" charset="2"/>
              <a:buChar char="®"/>
            </a:pPr>
            <a:r>
              <a:rPr lang="pl-PL" altLang="pl-PL" dirty="0">
                <a:latin typeface="Aptos" panose="020B0004020202020204" pitchFamily="34" charset="0"/>
              </a:rPr>
              <a:t>choroby, na które się choruje - 62,9%;</a:t>
            </a:r>
          </a:p>
          <a:p>
            <a:pPr marL="538163" indent="-538163">
              <a:lnSpc>
                <a:spcPct val="150000"/>
              </a:lnSpc>
              <a:buClrTx/>
              <a:buFont typeface="Symbol" panose="05050102010706020507" pitchFamily="18" charset="2"/>
              <a:buChar char="®"/>
            </a:pPr>
            <a:r>
              <a:rPr lang="pl-PL" altLang="pl-PL" dirty="0">
                <a:latin typeface="Aptos" panose="020B0004020202020204" pitchFamily="34" charset="0"/>
              </a:rPr>
              <a:t>nowe wzory życia  - 62,9%;</a:t>
            </a:r>
          </a:p>
          <a:p>
            <a:pPr marL="538163" indent="-538163">
              <a:lnSpc>
                <a:spcPct val="150000"/>
              </a:lnSpc>
              <a:buClrTx/>
              <a:buFont typeface="Symbol" panose="05050102010706020507" pitchFamily="18" charset="2"/>
              <a:buChar char="®"/>
            </a:pPr>
            <a:r>
              <a:rPr lang="pl-PL" altLang="pl-PL" dirty="0">
                <a:latin typeface="Aptos" panose="020B0004020202020204" pitchFamily="34" charset="0"/>
              </a:rPr>
              <a:t>fakt, że najbliżsi odchodzą (umieranie bliskich) - 57,8%;</a:t>
            </a:r>
          </a:p>
          <a:p>
            <a:pPr marL="538163" indent="-538163">
              <a:lnSpc>
                <a:spcPct val="150000"/>
              </a:lnSpc>
              <a:buClrTx/>
              <a:buFont typeface="Symbol" panose="05050102010706020507" pitchFamily="18" charset="2"/>
              <a:buChar char="®"/>
            </a:pPr>
            <a:r>
              <a:rPr lang="pl-PL" altLang="pl-PL" dirty="0">
                <a:latin typeface="Aptos" panose="020B0004020202020204" pitchFamily="34" charset="0"/>
              </a:rPr>
              <a:t>trudna sytuacja finansowa, brak pieniędzy na leki - 46,7%;</a:t>
            </a:r>
          </a:p>
          <a:p>
            <a:pPr marL="538163" indent="-538163">
              <a:lnSpc>
                <a:spcPct val="150000"/>
              </a:lnSpc>
              <a:buClrTx/>
              <a:buFont typeface="Symbol" panose="05050102010706020507" pitchFamily="18" charset="2"/>
              <a:buChar char="®"/>
            </a:pPr>
            <a:r>
              <a:rPr lang="pl-PL" altLang="pl-PL" dirty="0">
                <a:latin typeface="Aptos" panose="020B0004020202020204" pitchFamily="34" charset="0"/>
              </a:rPr>
              <a:t>brak szacunku dla osób starszych - 37,8%;</a:t>
            </a:r>
          </a:p>
          <a:p>
            <a:pPr marL="538163" indent="-538163">
              <a:lnSpc>
                <a:spcPct val="150000"/>
              </a:lnSpc>
              <a:buClrTx/>
              <a:buFont typeface="Symbol" panose="05050102010706020507" pitchFamily="18" charset="2"/>
              <a:buChar char="®"/>
            </a:pPr>
            <a:r>
              <a:rPr lang="pl-PL" altLang="pl-PL" dirty="0">
                <a:latin typeface="Aptos" panose="020B0004020202020204" pitchFamily="34" charset="0"/>
              </a:rPr>
              <a:t>samotność - 28,4%;</a:t>
            </a:r>
          </a:p>
          <a:p>
            <a:pPr marL="538163" indent="-538163">
              <a:lnSpc>
                <a:spcPct val="150000"/>
              </a:lnSpc>
              <a:buClrTx/>
              <a:buFont typeface="Symbol" panose="05050102010706020507" pitchFamily="18" charset="2"/>
              <a:buChar char="®"/>
            </a:pPr>
            <a:r>
              <a:rPr lang="pl-PL" altLang="pl-PL" dirty="0">
                <a:latin typeface="Aptos" panose="020B0004020202020204" pitchFamily="34" charset="0"/>
              </a:rPr>
              <a:t>brak pomocy i wsparcia ze strony otoczenia  - 10,7%.</a:t>
            </a:r>
          </a:p>
          <a:p>
            <a:pPr algn="just" eaLnBrk="1">
              <a:buClrTx/>
              <a:buFontTx/>
              <a:buNone/>
            </a:pPr>
            <a:endParaRPr lang="pl-PL" altLang="pl-PL" sz="2000" dirty="0">
              <a:solidFill>
                <a:srgbClr val="000000"/>
              </a:solidFill>
              <a:latin typeface="Times New Roman" panose="02020603050405020304" pitchFamily="18" charset="0"/>
            </a:endParaRPr>
          </a:p>
          <a:p>
            <a:pPr algn="r"/>
            <a:r>
              <a:rPr lang="pl-PL" altLang="pl-PL" sz="1200" dirty="0">
                <a:solidFill>
                  <a:srgbClr val="000000"/>
                </a:solidFill>
                <a:latin typeface="Times New Roman" panose="02020603050405020304" pitchFamily="18" charset="0"/>
              </a:rPr>
              <a:t>	</a:t>
            </a:r>
            <a:r>
              <a:rPr lang="pl-PL" sz="1400" kern="100" dirty="0">
                <a:effectLst/>
                <a:latin typeface="Aptos" panose="020B0004020202020204" pitchFamily="34" charset="0"/>
                <a:ea typeface="Calibri" panose="020F0502020204030204" pitchFamily="34" charset="0"/>
                <a:cs typeface="Times New Roman" panose="02020603050405020304" pitchFamily="18" charset="0"/>
              </a:rPr>
              <a:t>Źródło: Tobiasz-Adamczyk, B. </a:t>
            </a:r>
            <a:r>
              <a:rPr lang="pl-PL" sz="1400" i="1" kern="100" dirty="0">
                <a:effectLst/>
                <a:latin typeface="Aptos" panose="020B0004020202020204" pitchFamily="34" charset="0"/>
                <a:ea typeface="Calibri" panose="020F0502020204030204" pitchFamily="34" charset="0"/>
                <a:cs typeface="Times New Roman" panose="02020603050405020304" pitchFamily="18" charset="0"/>
              </a:rPr>
              <a:t>Stan zdrowia i jakość życia osób starszych wiekiem. </a:t>
            </a:r>
            <a:br>
              <a:rPr lang="pl-PL" sz="1400" i="1" kern="100" dirty="0">
                <a:effectLst/>
                <a:latin typeface="Aptos" panose="020B0004020202020204" pitchFamily="34" charset="0"/>
                <a:ea typeface="Calibri" panose="020F0502020204030204" pitchFamily="34" charset="0"/>
                <a:cs typeface="Times New Roman" panose="02020603050405020304" pitchFamily="18" charset="0"/>
              </a:rPr>
            </a:br>
            <a:r>
              <a:rPr lang="pl-PL" sz="1400" i="1" kern="100" dirty="0">
                <a:effectLst/>
                <a:latin typeface="Aptos" panose="020B0004020202020204" pitchFamily="34" charset="0"/>
                <a:ea typeface="Calibri" panose="020F0502020204030204" pitchFamily="34" charset="0"/>
                <a:cs typeface="Times New Roman" panose="02020603050405020304" pitchFamily="18" charset="0"/>
              </a:rPr>
              <a:t>Badania porównawcze w krajach Europy Centralnej</a:t>
            </a:r>
            <a:r>
              <a:rPr lang="pl-PL" sz="1400" kern="100" dirty="0">
                <a:effectLst/>
                <a:latin typeface="Aptos" panose="020B0004020202020204" pitchFamily="34" charset="0"/>
                <a:ea typeface="Calibri" panose="020F0502020204030204" pitchFamily="34" charset="0"/>
                <a:cs typeface="Times New Roman" panose="02020603050405020304" pitchFamily="18" charset="0"/>
              </a:rPr>
              <a:t>.</a:t>
            </a:r>
          </a:p>
        </p:txBody>
      </p:sp>
      <p:sp>
        <p:nvSpPr>
          <p:cNvPr id="6" name="pole tekstowe 5">
            <a:extLst>
              <a:ext uri="{FF2B5EF4-FFF2-40B4-BE49-F238E27FC236}">
                <a16:creationId xmlns:a16="http://schemas.microsoft.com/office/drawing/2014/main" id="{874D155B-9A66-33F3-895B-D516FE11E490}"/>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7" name="Obraz 6" descr="Obraz zawierający tekst, Czcionka, design&#10;&#10;Opis wygenerowany automatycznie">
            <a:extLst>
              <a:ext uri="{FF2B5EF4-FFF2-40B4-BE49-F238E27FC236}">
                <a16:creationId xmlns:a16="http://schemas.microsoft.com/office/drawing/2014/main" id="{F9D4C019-9F04-B607-4C53-6C963177F0B1}"/>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313877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9FA74-625A-7639-D73F-2B51586BD4DA}"/>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5BF9B4E2-DA9A-C0A4-5E12-4D77F87CF4DC}"/>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A0671BEB-4491-C666-C746-34E789ACB204}"/>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348CF6CD-7BCA-CE05-D470-C56F0E2B0686}"/>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F0299942-FA1F-158C-1371-5E8F5499AF2E}"/>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Pomoc - diagnoza problemu i sytuacja osoby doznającej przemocy</a:t>
                </a:r>
                <a:endParaRPr lang="pl-PL" altLang="pl-PL" sz="2400" b="1" dirty="0">
                  <a:solidFill>
                    <a:srgbClr val="003096"/>
                  </a:solidFill>
                  <a:effectLst>
                    <a:outerShdw blurRad="38100" dist="38100" dir="2700000" algn="tl">
                      <a:srgbClr val="C0C0C0"/>
                    </a:outerShdw>
                  </a:effectLst>
                  <a:latin typeface="Aptos" panose="020B0004020202020204" pitchFamily="34" charset="0"/>
                </a:endParaRP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5E837640-CA61-2D37-5650-ECE160B58CD0}"/>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1" name="Prostokąt 50">
              <a:extLst>
                <a:ext uri="{FF2B5EF4-FFF2-40B4-BE49-F238E27FC236}">
                  <a16:creationId xmlns:a16="http://schemas.microsoft.com/office/drawing/2014/main" id="{25B6CEC4-E3F4-B831-07BF-7750ED055EE4}"/>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FF57E6B0-57F8-68F5-EC23-42C754C8E480}"/>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FB6B23FE-97F1-3EA1-3DE5-38B7E7441038}"/>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7B0957E3-E523-A68B-1D26-F51F4ECB4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B4D93E94-B227-1FE8-8EF3-F5ADE6D6B4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A29F5FC9-52E6-9230-D2C2-84B73B1FA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98EA8AD7-5F82-954F-9831-C8B7D76CCF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B312BC56-BB86-6711-DA7E-DFDF1C8FDA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95D44902-C88D-7868-40E5-48CFA4938B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189A41CE-3E02-15A6-B0EA-C71AF1220DC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E6BBF404-0FA1-19A9-DDA1-524B6BBE1E2C}"/>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29FF8711-5B58-A37E-83A2-6210D0C3BE2E}"/>
              </a:ext>
            </a:extLst>
          </p:cNvPr>
          <p:cNvSpPr txBox="1"/>
          <p:nvPr/>
        </p:nvSpPr>
        <p:spPr>
          <a:xfrm>
            <a:off x="1868021" y="1804645"/>
            <a:ext cx="9673946" cy="4575612"/>
          </a:xfrm>
          <a:prstGeom prst="rect">
            <a:avLst/>
          </a:prstGeom>
          <a:noFill/>
        </p:spPr>
        <p:txBody>
          <a:bodyPr wrap="square">
            <a:spAutoFit/>
          </a:bodyPr>
          <a:lstStyle/>
          <a:p>
            <a:pPr marL="342900" indent="-342900" algn="just">
              <a:lnSpc>
                <a:spcPct val="150000"/>
              </a:lnSpc>
              <a:spcBef>
                <a:spcPts val="600"/>
              </a:spcBef>
              <a:buClr>
                <a:srgbClr val="000000"/>
              </a:buClr>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bezsenność, trudności z zasypianiem;</a:t>
            </a:r>
          </a:p>
          <a:p>
            <a:pPr marL="342900" indent="-342900" algn="just">
              <a:lnSpc>
                <a:spcPct val="150000"/>
              </a:lnSpc>
              <a:spcBef>
                <a:spcPts val="600"/>
              </a:spcBef>
              <a:buClr>
                <a:srgbClr val="000000"/>
              </a:buClr>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uczucie przygnębienia, smutku, obojętności;</a:t>
            </a:r>
          </a:p>
          <a:p>
            <a:pPr marL="342900" indent="-342900" algn="just">
              <a:lnSpc>
                <a:spcPct val="150000"/>
              </a:lnSpc>
              <a:spcBef>
                <a:spcPts val="600"/>
              </a:spcBef>
              <a:buClr>
                <a:srgbClr val="000000"/>
              </a:buClr>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osłabienie, utrzymujące się zmęczenie;</a:t>
            </a:r>
          </a:p>
          <a:p>
            <a:pPr marL="342900" indent="-342900" algn="just">
              <a:lnSpc>
                <a:spcPct val="150000"/>
              </a:lnSpc>
              <a:spcBef>
                <a:spcPts val="600"/>
              </a:spcBef>
              <a:buClr>
                <a:srgbClr val="000000"/>
              </a:buClr>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zwiększone spożycie alkoholu lub środków uspokajających;</a:t>
            </a:r>
          </a:p>
          <a:p>
            <a:pPr marL="342900" indent="-342900" algn="just">
              <a:lnSpc>
                <a:spcPct val="150000"/>
              </a:lnSpc>
              <a:spcBef>
                <a:spcPts val="600"/>
              </a:spcBef>
              <a:buClr>
                <a:srgbClr val="000000"/>
              </a:buClr>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unikanie wszystkiego co mogłoby przywołać przykre wspomnienia;</a:t>
            </a:r>
          </a:p>
          <a:p>
            <a:pPr marL="342900" indent="-342900" algn="just">
              <a:lnSpc>
                <a:spcPct val="150000"/>
              </a:lnSpc>
              <a:spcBef>
                <a:spcPts val="600"/>
              </a:spcBef>
              <a:buClr>
                <a:srgbClr val="000000"/>
              </a:buClr>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kłopoty z koncentracją;</a:t>
            </a:r>
          </a:p>
          <a:p>
            <a:pPr marL="342900" indent="-342900" algn="just">
              <a:lnSpc>
                <a:spcPct val="150000"/>
              </a:lnSpc>
              <a:spcBef>
                <a:spcPts val="600"/>
              </a:spcBef>
              <a:buClr>
                <a:srgbClr val="000000"/>
              </a:buClr>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złe samopoczucie, obniżony nastrój, apatia;</a:t>
            </a:r>
          </a:p>
          <a:p>
            <a:pPr marL="342900" indent="-342900" algn="just">
              <a:lnSpc>
                <a:spcPct val="150000"/>
              </a:lnSpc>
              <a:spcBef>
                <a:spcPts val="600"/>
              </a:spcBef>
              <a:buClr>
                <a:srgbClr val="000000"/>
              </a:buClr>
              <a:buSzPct val="100000"/>
              <a:buFont typeface="Symbol" panose="05050102010706020507" pitchFamily="18" charset="2"/>
              <a:buChar char="®"/>
              <a:tabLst>
                <a:tab pos="538163" algn="l"/>
              </a:tabLst>
              <a:defRPr/>
            </a:pPr>
            <a:r>
              <a:rPr lang="pl-PL" altLang="pl-PL" dirty="0">
                <a:solidFill>
                  <a:srgbClr val="000000"/>
                </a:solidFill>
                <a:latin typeface="Aptos" panose="020B0004020202020204" pitchFamily="34" charset="0"/>
              </a:rPr>
              <a:t>problemy somatyczne.</a:t>
            </a:r>
          </a:p>
          <a:p>
            <a:pPr eaLnBrk="1" hangingPunct="1">
              <a:lnSpc>
                <a:spcPct val="80000"/>
              </a:lnSpc>
              <a:spcBef>
                <a:spcPts val="500"/>
              </a:spcBef>
              <a:buSzPct val="100000"/>
              <a:defRPr/>
            </a:pPr>
            <a:endParaRPr lang="pl-PL" altLang="pl-PL" sz="800" dirty="0">
              <a:solidFill>
                <a:srgbClr val="000000"/>
              </a:solidFill>
              <a:latin typeface="Times New Roman" panose="02020603050405020304" pitchFamily="18" charset="0"/>
            </a:endParaRPr>
          </a:p>
          <a:p>
            <a:pPr eaLnBrk="1" hangingPunct="1">
              <a:lnSpc>
                <a:spcPct val="80000"/>
              </a:lnSpc>
              <a:spcBef>
                <a:spcPts val="500"/>
              </a:spcBef>
              <a:buSzPct val="100000"/>
              <a:defRPr/>
            </a:pPr>
            <a:r>
              <a:rPr lang="pl-PL" altLang="pl-PL" sz="2000" b="1" dirty="0">
                <a:latin typeface="Aptos" panose="020B0004020202020204" pitchFamily="34" charset="0"/>
              </a:rPr>
              <a:t>Przede wszystkim: oszacowanie bezpieczeństwa, ryzyka i zagrożenia życia!</a:t>
            </a:r>
          </a:p>
        </p:txBody>
      </p:sp>
      <p:sp>
        <p:nvSpPr>
          <p:cNvPr id="6" name="pole tekstowe 5">
            <a:extLst>
              <a:ext uri="{FF2B5EF4-FFF2-40B4-BE49-F238E27FC236}">
                <a16:creationId xmlns:a16="http://schemas.microsoft.com/office/drawing/2014/main" id="{1FCDE516-B970-1B0C-D98E-BA310F75A9A2}"/>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7" name="Obraz 6" descr="Obraz zawierający tekst, Czcionka, design&#10;&#10;Opis wygenerowany automatycznie">
            <a:extLst>
              <a:ext uri="{FF2B5EF4-FFF2-40B4-BE49-F238E27FC236}">
                <a16:creationId xmlns:a16="http://schemas.microsoft.com/office/drawing/2014/main" id="{E85AE610-812F-CBC6-FF7B-2A2BFBC3D66B}"/>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920774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85B9-4F52-E356-4DB3-3CC3627CAA05}"/>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20992A01-8AE3-0968-5FC6-EFD3F29A9D11}"/>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65216CC0-D721-4361-BC85-49A4ED502E3F}"/>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DB0D9449-72DB-ED57-424B-AA693BF91FF6}"/>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3D835A7B-55FB-87AE-963F-02943D9C16B9}"/>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defRPr/>
                </a:pPr>
                <a:r>
                  <a:rPr lang="pl-PL" altLang="pl-PL" sz="2800" b="1" dirty="0">
                    <a:solidFill>
                      <a:srgbClr val="003096"/>
                    </a:solidFill>
                    <a:latin typeface="Aptos" panose="020B0004020202020204" pitchFamily="34" charset="0"/>
                  </a:rPr>
                  <a:t>Zwroty przydatne w pierwszym kontakcie z osobą krzywdzoną</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641CA889-7164-14CA-9B87-85847B3ABEFC}"/>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5E1FC1BA-08B9-7586-C3C2-2E238A362603}"/>
                </a:ext>
              </a:extLst>
            </p:cNvPr>
            <p:cNvSpPr txBox="1"/>
            <p:nvPr/>
          </p:nvSpPr>
          <p:spPr>
            <a:xfrm>
              <a:off x="1230077" y="1809888"/>
              <a:ext cx="10590774" cy="4483792"/>
            </a:xfrm>
            <a:prstGeom prst="rect">
              <a:avLst/>
            </a:prstGeom>
            <a:noFill/>
          </p:spPr>
          <p:txBody>
            <a:bodyPr wrap="square" rtlCol="0">
              <a:spAutoFit/>
            </a:bodyPr>
            <a:lstStyle/>
            <a:p>
              <a:pPr eaLnBrk="1" hangingPunct="1">
                <a:lnSpc>
                  <a:spcPct val="150000"/>
                </a:lnSpc>
                <a:buClrTx/>
                <a:buFontTx/>
                <a:buNone/>
              </a:pPr>
              <a:r>
                <a:rPr lang="pl-PL" altLang="pl-PL" sz="2000" i="1" dirty="0">
                  <a:solidFill>
                    <a:srgbClr val="000000"/>
                  </a:solidFill>
                  <a:latin typeface="Aptos" panose="020B0004020202020204" pitchFamily="34" charset="0"/>
                </a:rPr>
                <a:t>Słyszę, że trudno o tym Pan/i mówić.</a:t>
              </a:r>
            </a:p>
            <a:p>
              <a:pPr eaLnBrk="1" hangingPunct="1">
                <a:lnSpc>
                  <a:spcPct val="150000"/>
                </a:lnSpc>
                <a:buClrTx/>
                <a:buFontTx/>
                <a:buNone/>
              </a:pPr>
              <a:r>
                <a:rPr lang="pl-PL" altLang="pl-PL" sz="2000" i="1" dirty="0">
                  <a:solidFill>
                    <a:srgbClr val="000000"/>
                  </a:solidFill>
                  <a:latin typeface="Aptos" panose="020B0004020202020204" pitchFamily="34" charset="0"/>
                </a:rPr>
                <a:t>Czuję, że jest Pan/i bardzo zdenerwowany/a.</a:t>
              </a:r>
            </a:p>
            <a:p>
              <a:pPr eaLnBrk="1" hangingPunct="1">
                <a:lnSpc>
                  <a:spcPct val="150000"/>
                </a:lnSpc>
                <a:buClrTx/>
                <a:buFontTx/>
                <a:buNone/>
              </a:pPr>
              <a:r>
                <a:rPr lang="pl-PL" altLang="pl-PL" sz="2000" i="1" dirty="0">
                  <a:solidFill>
                    <a:srgbClr val="000000"/>
                  </a:solidFill>
                  <a:latin typeface="Aptos" panose="020B0004020202020204" pitchFamily="34" charset="0"/>
                </a:rPr>
                <a:t>Z tego co słyszę rozumiem, że Pana/i sytuacja jest bardzo trudna.</a:t>
              </a:r>
            </a:p>
            <a:p>
              <a:pPr eaLnBrk="1" hangingPunct="1">
                <a:lnSpc>
                  <a:spcPct val="150000"/>
                </a:lnSpc>
                <a:buClrTx/>
                <a:buFontTx/>
                <a:buNone/>
              </a:pPr>
              <a:r>
                <a:rPr lang="pl-PL" altLang="pl-PL" sz="2000" i="1" dirty="0">
                  <a:solidFill>
                    <a:srgbClr val="000000"/>
                  </a:solidFill>
                  <a:latin typeface="Aptos" panose="020B0004020202020204" pitchFamily="34" charset="0"/>
                </a:rPr>
                <a:t>Proszę powiedzieć więcej o swojej sytuacji...</a:t>
              </a:r>
            </a:p>
            <a:p>
              <a:pPr eaLnBrk="1" hangingPunct="1">
                <a:lnSpc>
                  <a:spcPct val="150000"/>
                </a:lnSpc>
                <a:buClrTx/>
                <a:buFontTx/>
                <a:buNone/>
              </a:pPr>
              <a:r>
                <a:rPr lang="pl-PL" altLang="pl-PL" sz="2000" i="1" dirty="0">
                  <a:solidFill>
                    <a:srgbClr val="000000"/>
                  </a:solidFill>
                  <a:latin typeface="Aptos" panose="020B0004020202020204" pitchFamily="34" charset="0"/>
                </a:rPr>
                <a:t>Jak Pan/i myśli – co można w tej sytuacji zrobić?</a:t>
              </a:r>
            </a:p>
            <a:p>
              <a:pPr eaLnBrk="1" hangingPunct="1">
                <a:lnSpc>
                  <a:spcPct val="90000"/>
                </a:lnSpc>
                <a:spcBef>
                  <a:spcPts val="650"/>
                </a:spcBef>
                <a:buClrTx/>
                <a:buFontTx/>
                <a:buNone/>
              </a:pPr>
              <a:endParaRPr lang="pl-PL" altLang="pl-PL" sz="2000" dirty="0">
                <a:solidFill>
                  <a:srgbClr val="000000"/>
                </a:solidFill>
                <a:latin typeface="Aptos" panose="020B0004020202020204" pitchFamily="34" charset="0"/>
              </a:endParaRPr>
            </a:p>
            <a:p>
              <a:pPr eaLnBrk="1" hangingPunct="1">
                <a:lnSpc>
                  <a:spcPct val="90000"/>
                </a:lnSpc>
                <a:spcBef>
                  <a:spcPts val="650"/>
                </a:spcBef>
                <a:buClrTx/>
                <a:buFontTx/>
                <a:buNone/>
              </a:pPr>
              <a:r>
                <a:rPr lang="pl-PL" altLang="pl-PL" b="1" dirty="0">
                  <a:solidFill>
                    <a:srgbClr val="000000"/>
                  </a:solidFill>
                  <a:latin typeface="Aptos" panose="020B0004020202020204" pitchFamily="34" charset="0"/>
                </a:rPr>
                <a:t>Ważne!</a:t>
              </a:r>
            </a:p>
            <a:p>
              <a:pPr marL="285750" indent="-285750" algn="just" eaLnBrk="1" hangingPunct="1">
                <a:spcBef>
                  <a:spcPts val="650"/>
                </a:spcBef>
                <a:buClrTx/>
                <a:buFont typeface="Symbol" panose="05050102010706020507" pitchFamily="18" charset="2"/>
                <a:buChar char="®"/>
              </a:pPr>
              <a:r>
                <a:rPr lang="pl-PL" altLang="pl-PL" dirty="0">
                  <a:solidFill>
                    <a:srgbClr val="000000"/>
                  </a:solidFill>
                  <a:latin typeface="Aptos" panose="020B0004020202020204" pitchFamily="34" charset="0"/>
                </a:rPr>
                <a:t>wyjaśnij cel rozmowy i dlaczego zadajesz takie pytania; </a:t>
              </a:r>
            </a:p>
            <a:p>
              <a:pPr marL="285750" indent="-285750" algn="just" eaLnBrk="1" hangingPunct="1">
                <a:spcBef>
                  <a:spcPts val="650"/>
                </a:spcBef>
                <a:buClrTx/>
                <a:buFont typeface="Symbol" panose="05050102010706020507" pitchFamily="18" charset="2"/>
                <a:buChar char="®"/>
              </a:pPr>
              <a:r>
                <a:rPr lang="pl-PL" altLang="pl-PL" dirty="0">
                  <a:solidFill>
                    <a:srgbClr val="000000"/>
                  </a:solidFill>
                  <a:latin typeface="Aptos" panose="020B0004020202020204" pitchFamily="34" charset="0"/>
                </a:rPr>
                <a:t>wykorzystuj narzędzia komunikacji (odzwierciedlenia, pytania otwarte, dowartościowania, podsumowania);</a:t>
              </a:r>
            </a:p>
            <a:p>
              <a:pPr marL="285750" indent="-285750" algn="just" eaLnBrk="1" hangingPunct="1">
                <a:spcBef>
                  <a:spcPts val="650"/>
                </a:spcBef>
                <a:buClrTx/>
                <a:buFont typeface="Symbol" panose="05050102010706020507" pitchFamily="18" charset="2"/>
                <a:buChar char="®"/>
              </a:pPr>
              <a:r>
                <a:rPr lang="pl-PL" altLang="pl-PL" dirty="0">
                  <a:solidFill>
                    <a:srgbClr val="000000"/>
                  </a:solidFill>
                  <a:latin typeface="Aptos" panose="020B0004020202020204" pitchFamily="34" charset="0"/>
                </a:rPr>
                <a:t>podkreślaj podmiotowość klienta i jego zasoby (= poczucie sprawczości).</a:t>
              </a:r>
            </a:p>
          </p:txBody>
        </p:sp>
        <p:sp>
          <p:nvSpPr>
            <p:cNvPr id="51" name="Prostokąt 50">
              <a:extLst>
                <a:ext uri="{FF2B5EF4-FFF2-40B4-BE49-F238E27FC236}">
                  <a16:creationId xmlns:a16="http://schemas.microsoft.com/office/drawing/2014/main" id="{CC981111-CA25-E2A9-BC45-26FFAAE0DAC2}"/>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7091AB02-CB05-B11B-77A5-06CAD490F04D}"/>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8AC0E9F0-9430-9E19-6F20-C488F2E25878}"/>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399FB06D-CB6F-B85D-BC59-B9372A4A8B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77989C19-9461-E518-6FD5-EBC6F30355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B12A10F4-2CB9-07E8-7EBA-14967920FF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E10D5494-3053-6156-A6AF-D7B5B967C7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6160979F-CFC8-8FC5-D63F-9BADEB57E2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FAD1C9C5-F42D-32EF-D9BC-BB322845283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55291660-3C51-7C88-1E84-E4BD08060CC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418983F0-AB71-967A-1A0B-CEF90DC13ADC}"/>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DCC976DB-E014-8EA7-C190-22705EEF2567}"/>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1CDCCF3C-CD0E-12D2-A524-956E8C11AC78}"/>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382372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7EBDB-0E41-09B0-B8B7-283F6D551464}"/>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24D430C4-5796-8CC9-EA9D-61EFB93C9C59}"/>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61238269-7ABD-47A8-973D-246E9E6D42B5}"/>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13AA14D5-6BC7-B262-0F26-B15C5A8840D5}"/>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FD07D587-1106-9221-DC63-75D134F9FEC6}"/>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A ponadto…</a:t>
                </a:r>
              </a:p>
            </p:txBody>
          </p:sp>
          <p:pic>
            <p:nvPicPr>
              <p:cNvPr id="18" name="Obraz 17" descr="Obraz zawierający Czcionka, tekst, Grafika, design&#10;&#10;Opis wygenerowany automatycznie">
                <a:extLst>
                  <a:ext uri="{FF2B5EF4-FFF2-40B4-BE49-F238E27FC236}">
                    <a16:creationId xmlns:a16="http://schemas.microsoft.com/office/drawing/2014/main" id="{D21A8661-DC64-2076-34E1-C8105F8D5D87}"/>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A3875314-ABD5-5937-42A9-249EE0120963}"/>
                </a:ext>
              </a:extLst>
            </p:cNvPr>
            <p:cNvSpPr txBox="1"/>
            <p:nvPr/>
          </p:nvSpPr>
          <p:spPr>
            <a:xfrm>
              <a:off x="1299882" y="2106706"/>
              <a:ext cx="10590774" cy="4051815"/>
            </a:xfrm>
            <a:prstGeom prst="rect">
              <a:avLst/>
            </a:prstGeom>
            <a:noFill/>
          </p:spPr>
          <p:txBody>
            <a:bodyPr wrap="square" rtlCol="0">
              <a:spAutoFit/>
            </a:bodyPr>
            <a:lstStyle/>
            <a:p>
              <a:pPr marL="358775" indent="-358775" algn="just" eaLnBrk="1" hangingPunct="1">
                <a:lnSpc>
                  <a:spcPct val="8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Zadbaj o czas i miejsce rozmowy; </a:t>
              </a:r>
            </a:p>
            <a:p>
              <a:pPr marL="358775" indent="-358775" algn="just" eaLnBrk="1" hangingPunct="1">
                <a:lnSpc>
                  <a:spcPct val="8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rozmawiaj oddzielnie z osobą doznającą przemocy i stosującą przemoc; </a:t>
              </a:r>
            </a:p>
            <a:p>
              <a:pPr marL="358775" indent="-358775" algn="just" eaLnBrk="1" hangingPunct="1">
                <a:lnSpc>
                  <a:spcPct val="8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unikaj interpretacji;</a:t>
              </a:r>
            </a:p>
            <a:p>
              <a:pPr marL="358775" indent="-358775" algn="just" eaLnBrk="1" hangingPunct="1">
                <a:lnSpc>
                  <a:spcPct val="8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nie obciążaj winą za to, że doznaje przemocy;</a:t>
              </a:r>
            </a:p>
            <a:p>
              <a:pPr marL="358775" indent="-358775" algn="just" eaLnBrk="1" hangingPunct="1">
                <a:lnSpc>
                  <a:spcPct val="8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nie zdawaj kilku pytań na raz;</a:t>
              </a:r>
            </a:p>
            <a:p>
              <a:pPr marL="358775" indent="-358775" algn="just" eaLnBrk="1" hangingPunct="1">
                <a:lnSpc>
                  <a:spcPct val="8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nie pouczaj, nie wzmacniaj poczucia winy;</a:t>
              </a:r>
            </a:p>
            <a:p>
              <a:pPr marL="358775" indent="-358775" algn="just" eaLnBrk="1" hangingPunct="1">
                <a:lnSpc>
                  <a:spcPct val="8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nie obiecuj czegoś, czego nie można będzie spełnić;</a:t>
              </a:r>
            </a:p>
            <a:p>
              <a:pPr marL="358775" indent="-358775" algn="just" eaLnBrk="1" hangingPunct="1">
                <a:lnSpc>
                  <a:spcPct val="8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nie konfrontuj tego, co mówi z dotychczas podejmowanymi przez klienta/klientkę działaniami - często nieskutecznymi;</a:t>
              </a:r>
            </a:p>
            <a:p>
              <a:pPr marL="358775" indent="-358775" algn="just" eaLnBrk="1" hangingPunct="1">
                <a:lnSpc>
                  <a:spcPct val="9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skup się na zasobach klientki/klienta;</a:t>
              </a:r>
            </a:p>
            <a:p>
              <a:pPr marL="358775" indent="-358775" algn="just" eaLnBrk="1" hangingPunct="1">
                <a:lnSpc>
                  <a:spcPct val="9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poinformuj klientkę/klienta o przysługujących prawach;</a:t>
              </a:r>
            </a:p>
            <a:p>
              <a:pPr marL="358775" indent="-358775" algn="just" eaLnBrk="1" hangingPunct="1">
                <a:lnSpc>
                  <a:spcPct val="9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poinformuj, gdzie można uzyskać specjalistyczną pomoc  (można wręczyć ulotkę lub informator);</a:t>
              </a:r>
            </a:p>
            <a:p>
              <a:pPr marL="358775" indent="-358775" algn="just" eaLnBrk="1" hangingPunct="1">
                <a:lnSpc>
                  <a:spcPct val="9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nie namawiaj do pogodzenia się z sytuacją;</a:t>
              </a:r>
            </a:p>
            <a:p>
              <a:pPr marL="358775" indent="-358775" algn="just" eaLnBrk="1" hangingPunct="1">
                <a:lnSpc>
                  <a:spcPct val="90000"/>
                </a:lnSpc>
                <a:spcBef>
                  <a:spcPts val="650"/>
                </a:spcBef>
                <a:buSzPct val="100000"/>
                <a:buFont typeface="Symbol" panose="05050102010706020507" pitchFamily="18" charset="2"/>
                <a:buChar char="®"/>
                <a:defRPr/>
              </a:pPr>
              <a:r>
                <a:rPr lang="pl-PL" altLang="pl-PL" sz="1600" dirty="0">
                  <a:solidFill>
                    <a:srgbClr val="000000"/>
                  </a:solidFill>
                  <a:latin typeface="Aptos" panose="020B0004020202020204" pitchFamily="34" charset="0"/>
                </a:rPr>
                <a:t>nie namawiaj do zmiany zachowania w stosunku do osoby, która krzywdzi jako gwarancji ustania przemocy.</a:t>
              </a:r>
            </a:p>
          </p:txBody>
        </p:sp>
        <p:sp>
          <p:nvSpPr>
            <p:cNvPr id="51" name="Prostokąt 50">
              <a:extLst>
                <a:ext uri="{FF2B5EF4-FFF2-40B4-BE49-F238E27FC236}">
                  <a16:creationId xmlns:a16="http://schemas.microsoft.com/office/drawing/2014/main" id="{F4734F48-6DD8-164F-23F5-6D7BD302A0F9}"/>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B1D02C60-528C-CA24-9C54-BFE8504E09C2}"/>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BB37D57A-2124-8CB6-5BA8-3FFBA04B099E}"/>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63E960F4-512C-8FA1-86DA-EFF33CB6A4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C87D0106-B23D-0500-386E-F9E2A1D79F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B62043DB-386C-7B27-3E22-43749AD567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8C7383CC-7C7B-81B0-27C6-32A6AD2C7E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EF1EB846-A0E7-1163-0705-CB631CDFC9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7829BE01-AC9C-B426-9566-FD3BE2D6896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7A6AFEE9-90D9-73CF-3AF4-8158BF79F5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48B74645-D47B-6EC1-5AD1-796565FF1C8B}"/>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6CC243FD-2DB4-4ECE-302D-E1360406DB8F}"/>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F33048EE-0089-937D-13BF-3512DE34FAE4}"/>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430554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0AB2A-7124-CA3C-4C67-519AE5C55BDC}"/>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A5BE987B-037C-E4A1-3062-C92A85AB9F8F}"/>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49864E66-C073-C64C-6AF4-A25E000F8A18}"/>
              </a:ext>
            </a:extLst>
          </p:cNvPr>
          <p:cNvGrpSpPr/>
          <p:nvPr/>
        </p:nvGrpSpPr>
        <p:grpSpPr>
          <a:xfrm>
            <a:off x="0" y="-14384"/>
            <a:ext cx="12192006" cy="6867524"/>
            <a:chOff x="-6" y="-9525"/>
            <a:chExt cx="12192006" cy="6867524"/>
          </a:xfrm>
        </p:grpSpPr>
        <p:grpSp>
          <p:nvGrpSpPr>
            <p:cNvPr id="47" name="Grupa 46">
              <a:extLst>
                <a:ext uri="{FF2B5EF4-FFF2-40B4-BE49-F238E27FC236}">
                  <a16:creationId xmlns:a16="http://schemas.microsoft.com/office/drawing/2014/main" id="{4829441C-7892-5D04-7490-C2F5592DA92C}"/>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FB5F391F-6061-7992-799A-374325FBFB61}"/>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cs typeface="Times New Roman" panose="02020603050405020304" pitchFamily="18" charset="0"/>
                  </a:rPr>
                  <a:t>10 zasad pomagania osobom doznającym przemocy</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0C130531-0E09-6629-4E8D-0849BC98665D}"/>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8498B31D-4970-8F54-C336-F4084FE7DBE9}"/>
                </a:ext>
              </a:extLst>
            </p:cNvPr>
            <p:cNvSpPr txBox="1"/>
            <p:nvPr/>
          </p:nvSpPr>
          <p:spPr>
            <a:xfrm>
              <a:off x="1268957" y="1809888"/>
              <a:ext cx="10621699" cy="4524315"/>
            </a:xfrm>
            <a:prstGeom prst="rect">
              <a:avLst/>
            </a:prstGeom>
            <a:noFill/>
          </p:spPr>
          <p:txBody>
            <a:bodyPr wrap="square" rtlCol="0">
              <a:spAutoFit/>
            </a:bodyPr>
            <a:lstStyle/>
            <a:p>
              <a:pPr marL="447675" indent="-447675" algn="just" eaLnBrk="1">
                <a:lnSpc>
                  <a:spcPct val="100000"/>
                </a:lnSpc>
                <a:buClrTx/>
                <a:buFont typeface="+mj-lt"/>
                <a:buAutoNum type="arabicParenR"/>
              </a:pPr>
              <a:r>
                <a:rPr lang="pl-PL" altLang="pl-PL" sz="1600" dirty="0">
                  <a:latin typeface="Aptos" panose="020B0004020202020204" pitchFamily="34" charset="0"/>
                  <a:cs typeface="Times New Roman" panose="02020603050405020304" pitchFamily="18" charset="0"/>
                </a:rPr>
                <a:t>By pomagać osobie doznającej przemocy poza umiejętnością dawania wsparcia psychicznego trzeba znać zasady pomocy socjalnej i prawnej.</a:t>
              </a:r>
            </a:p>
            <a:p>
              <a:pPr marL="447675" indent="-447675" algn="just" eaLnBrk="1">
                <a:lnSpc>
                  <a:spcPct val="100000"/>
                </a:lnSpc>
                <a:buClrTx/>
                <a:buFont typeface="+mj-lt"/>
                <a:buAutoNum type="arabicParenR"/>
              </a:pPr>
              <a:r>
                <a:rPr lang="pl-PL" altLang="pl-PL" sz="1600" dirty="0">
                  <a:latin typeface="Aptos" panose="020B0004020202020204" pitchFamily="34" charset="0"/>
                  <a:cs typeface="Times New Roman" panose="02020603050405020304" pitchFamily="18" charset="0"/>
                </a:rPr>
                <a:t>Nie śpiesz się sam i nie pośpieszaj. Długotrwała przemoc sprawia, że ludzie dźwigają się ostrożnie i powoli. Uszanuj ich tempo.</a:t>
              </a:r>
            </a:p>
            <a:p>
              <a:pPr marL="447675" indent="-447675" algn="just" eaLnBrk="1">
                <a:lnSpc>
                  <a:spcPct val="100000"/>
                </a:lnSpc>
                <a:buClrTx/>
                <a:buFont typeface="+mj-lt"/>
                <a:buAutoNum type="arabicParenR"/>
              </a:pPr>
              <a:r>
                <a:rPr lang="pl-PL" altLang="pl-PL" sz="1600" dirty="0">
                  <a:latin typeface="Aptos" panose="020B0004020202020204" pitchFamily="34" charset="0"/>
                  <a:cs typeface="Times New Roman" panose="02020603050405020304" pitchFamily="18" charset="0"/>
                </a:rPr>
                <a:t>Pamiętaj, że nie każda osoba, która doznała przemocy będzie gotowa działać z miejsca, w którym blisko jest osoba stosująca przemoc. Oznacza to w wielu przypadkach konieczność zabezpieczenia innego miejsca pobytu.</a:t>
              </a:r>
            </a:p>
            <a:p>
              <a:pPr marL="447675" indent="-447675" algn="just" eaLnBrk="1">
                <a:lnSpc>
                  <a:spcPct val="100000"/>
                </a:lnSpc>
                <a:buClrTx/>
                <a:buFont typeface="+mj-lt"/>
                <a:buAutoNum type="arabicParenR"/>
              </a:pPr>
              <a:r>
                <a:rPr lang="pl-PL" altLang="pl-PL" sz="1600" dirty="0">
                  <a:latin typeface="Aptos" panose="020B0004020202020204" pitchFamily="34" charset="0"/>
                  <a:cs typeface="Times New Roman" panose="02020603050405020304" pitchFamily="18" charset="0"/>
                </a:rPr>
                <a:t>Nie naciskaj lecz zapraszaj oraz informuj. Dawaj do zrozumienia, że nie grozi jej/jemu żaden cudzy pomysł instalowany na siłę w jej/jego życie.</a:t>
              </a:r>
            </a:p>
            <a:p>
              <a:pPr marL="447675" indent="-447675" algn="just" eaLnBrk="1">
                <a:lnSpc>
                  <a:spcPct val="100000"/>
                </a:lnSpc>
                <a:buClrTx/>
                <a:buFont typeface="+mj-lt"/>
                <a:buAutoNum type="arabicParenR"/>
              </a:pPr>
              <a:r>
                <a:rPr lang="pl-PL" altLang="pl-PL" sz="1600" dirty="0">
                  <a:latin typeface="Aptos" panose="020B0004020202020204" pitchFamily="34" charset="0"/>
                  <a:cs typeface="Times New Roman" panose="02020603050405020304" pitchFamily="18" charset="0"/>
                </a:rPr>
                <a:t>Szanuj zasadę małych kroków. Szukajcie małych, lecz realnych posunięć.</a:t>
              </a:r>
            </a:p>
            <a:p>
              <a:pPr marL="447675" indent="-447675" algn="just" eaLnBrk="1">
                <a:lnSpc>
                  <a:spcPct val="100000"/>
                </a:lnSpc>
                <a:buClrTx/>
                <a:buFont typeface="+mj-lt"/>
                <a:buAutoNum type="arabicParenR"/>
              </a:pPr>
              <a:r>
                <a:rPr lang="pl-PL" altLang="pl-PL" sz="1600" dirty="0">
                  <a:latin typeface="Aptos" panose="020B0004020202020204" pitchFamily="34" charset="0"/>
                  <a:cs typeface="Times New Roman" panose="02020603050405020304" pitchFamily="18" charset="0"/>
                </a:rPr>
                <a:t>Uważaj, by nie ranić wtórnie. Nawet, gdy bardzo się niecierpliwisz, nie okazuj tego mówiąc: „nie dziwię się, że Twój mąż się na Ciebie złości”.</a:t>
              </a:r>
            </a:p>
            <a:p>
              <a:pPr marL="447675" indent="-447675" algn="just" eaLnBrk="1">
                <a:lnSpc>
                  <a:spcPct val="100000"/>
                </a:lnSpc>
                <a:buClrTx/>
                <a:buFont typeface="+mj-lt"/>
                <a:buAutoNum type="arabicParenR"/>
              </a:pPr>
              <a:r>
                <a:rPr lang="pl-PL" altLang="pl-PL" sz="1600" dirty="0">
                  <a:latin typeface="Aptos" panose="020B0004020202020204" pitchFamily="34" charset="0"/>
                  <a:cs typeface="Times New Roman" panose="02020603050405020304" pitchFamily="18" charset="0"/>
                </a:rPr>
                <a:t>Strzeż się przed wzmacnianiem myślenia akceptującego przemoc. Nie mów więc: „zapewne on/ona za bardzo się złości i stąd to wszystko”. Zawsze formułuj przekonania przeciwne przemocy. Powiedz więc: „nie ma żadnego usprawiedliwienia dla przemocy”.</a:t>
              </a:r>
            </a:p>
            <a:p>
              <a:pPr marL="447675" indent="-447675" algn="just" eaLnBrk="1">
                <a:lnSpc>
                  <a:spcPct val="100000"/>
                </a:lnSpc>
                <a:buClrTx/>
                <a:buFont typeface="+mj-lt"/>
                <a:buAutoNum type="arabicParenR"/>
              </a:pPr>
              <a:r>
                <a:rPr lang="pl-PL" altLang="pl-PL" sz="1600" dirty="0">
                  <a:latin typeface="Aptos" panose="020B0004020202020204" pitchFamily="34" charset="0"/>
                  <a:cs typeface="Times New Roman" panose="02020603050405020304" pitchFamily="18" charset="0"/>
                </a:rPr>
                <a:t>Przed współdziałaniem z innymi służbami najpierw przygotuj grunt. Nie wysyłaj człowieka do instytucji, </a:t>
              </a:r>
              <a:br>
                <a:rPr lang="pl-PL" altLang="pl-PL" sz="1600" dirty="0">
                  <a:latin typeface="Aptos" panose="020B0004020202020204" pitchFamily="34" charset="0"/>
                  <a:cs typeface="Times New Roman" panose="02020603050405020304" pitchFamily="18" charset="0"/>
                </a:rPr>
              </a:br>
              <a:r>
                <a:rPr lang="pl-PL" altLang="pl-PL" sz="1600" dirty="0">
                  <a:latin typeface="Aptos" panose="020B0004020202020204" pitchFamily="34" charset="0"/>
                  <a:cs typeface="Times New Roman" panose="02020603050405020304" pitchFamily="18" charset="0"/>
                </a:rPr>
                <a:t>lecz do innego człowieka.</a:t>
              </a:r>
            </a:p>
            <a:p>
              <a:pPr marL="447675" indent="-447675" algn="just" eaLnBrk="1">
                <a:lnSpc>
                  <a:spcPct val="100000"/>
                </a:lnSpc>
                <a:buClrTx/>
                <a:buFont typeface="+mj-lt"/>
                <a:buAutoNum type="arabicParenR"/>
              </a:pPr>
              <a:r>
                <a:rPr lang="pl-PL" altLang="pl-PL" sz="1600" dirty="0">
                  <a:latin typeface="Aptos" panose="020B0004020202020204" pitchFamily="34" charset="0"/>
                  <a:cs typeface="Times New Roman" panose="02020603050405020304" pitchFamily="18" charset="0"/>
                </a:rPr>
                <a:t>Pamiętaj, że raczej musisz uczyć działania niż wymagać działania.</a:t>
              </a:r>
            </a:p>
            <a:p>
              <a:pPr marL="447675" indent="-447675" algn="just" eaLnBrk="1">
                <a:lnSpc>
                  <a:spcPct val="100000"/>
                </a:lnSpc>
                <a:buClrTx/>
                <a:buFont typeface="+mj-lt"/>
                <a:buAutoNum type="arabicParenR"/>
              </a:pPr>
              <a:r>
                <a:rPr lang="pl-PL" altLang="pl-PL" sz="1600" dirty="0">
                  <a:latin typeface="Aptos" panose="020B0004020202020204" pitchFamily="34" charset="0"/>
                  <a:cs typeface="Times New Roman" panose="02020603050405020304" pitchFamily="18" charset="0"/>
                </a:rPr>
                <a:t>Zawsze dawaj nadzieję.</a:t>
              </a:r>
              <a:endParaRPr kumimoji="0" lang="pl-PL" sz="1400" i="0" u="none" strike="noStrike" kern="1200" cap="none" spc="0" normalizeH="0" baseline="0" noProof="0" dirty="0">
                <a:ln>
                  <a:noFill/>
                </a:ln>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66B17CE6-9BF0-AC7C-96AB-3288012EE429}"/>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30751292-D5B1-BE6B-128F-B45F858C162E}"/>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97C8391A-2F5C-5A76-73F0-CF66B0FC89DE}"/>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FD558616-E5E4-D805-614A-27AD7896DE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8759CBA6-0289-63BF-C8A2-144AB80F1C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B77C4CB4-A26A-3127-B2E7-C92184028C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071CCA6B-086F-3B2F-DFDE-202827033F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8ECDFB78-3A00-BBA3-218E-7811024073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8102F15E-DB73-193B-A9FC-9D52BAC485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2040CCC8-0ACF-5309-62CB-1B864CA800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A02A47D4-211B-6C94-5F13-9D61B8B4E84A}"/>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DA76177C-357C-6065-6BEF-91F9DBBCDF5D}"/>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E0D5C77E-C9A9-2200-9505-F0FBF44445F8}"/>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524140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91266-ABAD-B6E0-6966-9A79981D90AA}"/>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D76F652C-12DB-F918-2E35-8118CD569F80}"/>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E8FE4E50-6451-F09B-4F8E-1A948797274B}"/>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42EF0274-8234-82C3-146A-23D0B8FE581B}"/>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80AC13C7-1855-1CEF-090B-71A00C03C08D}"/>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altLang="pl-PL" sz="2800" b="1" i="0" u="none" strike="noStrike" kern="1200" cap="none" spc="0" normalizeH="0" baseline="0" noProof="0" dirty="0">
                    <a:ln>
                      <a:noFill/>
                    </a:ln>
                    <a:solidFill>
                      <a:srgbClr val="003096"/>
                    </a:solidFill>
                    <a:effectLst/>
                    <a:uLnTx/>
                    <a:uFillTx/>
                    <a:latin typeface="Aptos" panose="020B0004020202020204" pitchFamily="34" charset="0"/>
                  </a:rPr>
                  <a:t>W kontakcie z osobami stosującymi przemoc</a:t>
                </a:r>
                <a:endParaRPr kumimoji="0" lang="pl-PL" sz="2800" b="1" i="0" u="none" strike="noStrike" kern="1200" cap="none" spc="0" normalizeH="0" baseline="0" noProof="0" dirty="0">
                  <a:ln>
                    <a:noFill/>
                  </a:ln>
                  <a:solidFill>
                    <a:srgbClr val="003096"/>
                  </a:solidFill>
                  <a:effectLst/>
                  <a:uLnTx/>
                  <a:uFillTx/>
                  <a:latin typeface="Aptos" panose="020B0004020202020204" pitchFamily="34" charset="0"/>
                </a:endParaRPr>
              </a:p>
            </p:txBody>
          </p:sp>
          <p:pic>
            <p:nvPicPr>
              <p:cNvPr id="18" name="Obraz 17" descr="Obraz zawierający Czcionka, tekst, Grafika, design&#10;&#10;Opis wygenerowany automatycznie">
                <a:extLst>
                  <a:ext uri="{FF2B5EF4-FFF2-40B4-BE49-F238E27FC236}">
                    <a16:creationId xmlns:a16="http://schemas.microsoft.com/office/drawing/2014/main" id="{EDBED219-F5CB-FAEB-CEAC-FE8AB6597705}"/>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0939D598-EC44-0EB9-A05E-B52038257A2A}"/>
                </a:ext>
              </a:extLst>
            </p:cNvPr>
            <p:cNvSpPr txBox="1"/>
            <p:nvPr/>
          </p:nvSpPr>
          <p:spPr>
            <a:xfrm>
              <a:off x="1230077" y="1911022"/>
              <a:ext cx="10590774" cy="4345870"/>
            </a:xfrm>
            <a:prstGeom prst="rect">
              <a:avLst/>
            </a:prstGeom>
            <a:noFill/>
          </p:spPr>
          <p:txBody>
            <a:bodyPr wrap="square" rtlCol="0">
              <a:spAutoFit/>
            </a:bodyPr>
            <a:lstStyle/>
            <a:p>
              <a:pPr marL="558800" marR="0" lvl="0" indent="-542925" algn="just" defTabSz="914400" rtl="0" eaLnBrk="1" fontAlgn="auto" latinLnBrk="0" hangingPunct="1">
                <a:lnSpc>
                  <a:spcPct val="100000"/>
                </a:lnSpc>
                <a:spcBef>
                  <a:spcPts val="0"/>
                </a:spcBef>
                <a:spcAft>
                  <a:spcPct val="0"/>
                </a:spcAft>
                <a:buClrTx/>
                <a:buSzTx/>
                <a:buFontTx/>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kumimoji="0" lang="pl-PL" alt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Diagnoza - zbieramy informacje na temat:</a:t>
              </a:r>
            </a:p>
            <a:p>
              <a:pPr marL="558800" marR="0" lvl="0" indent="-542925" algn="just" defTabSz="914400" rtl="0" eaLnBrk="1" fontAlgn="auto" latinLnBrk="0" hangingPunct="1">
                <a:lnSpc>
                  <a:spcPct val="100000"/>
                </a:lnSpc>
                <a:spcBef>
                  <a:spcPts val="0"/>
                </a:spcBef>
                <a:spcAft>
                  <a:spcPct val="0"/>
                </a:spcAft>
                <a:buClrTx/>
                <a:buSzTx/>
                <a:buFontTx/>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endParaRPr kumimoji="0" lang="pl-PL" alt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endParaRPr>
            </a:p>
            <a:p>
              <a:pPr marL="358775" marR="0" lvl="0" indent="-358775" algn="just" fontAlgn="auto">
                <a:lnSpc>
                  <a:spcPct val="150000"/>
                </a:lnSpc>
                <a:spcAft>
                  <a:spcPct val="0"/>
                </a:spcAft>
                <a:buClrTx/>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altLang="pl-PL" dirty="0">
                  <a:solidFill>
                    <a:srgbClr val="000000"/>
                  </a:solidFill>
                  <a:latin typeface="Aptos" panose="020B0004020202020204" pitchFamily="34" charset="0"/>
                </a:rPr>
                <a:t>wszystkich używanych przez sprawcę form przemocy;</a:t>
              </a:r>
            </a:p>
            <a:p>
              <a:pPr marL="358775" marR="0" lvl="0" indent="-358775" algn="just" fontAlgn="auto">
                <a:lnSpc>
                  <a:spcPct val="150000"/>
                </a:lnSpc>
                <a:spcAft>
                  <a:spcPct val="0"/>
                </a:spcAft>
                <a:buClrTx/>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altLang="pl-PL" dirty="0">
                  <a:solidFill>
                    <a:srgbClr val="000000"/>
                  </a:solidFill>
                  <a:latin typeface="Aptos" panose="020B0004020202020204" pitchFamily="34" charset="0"/>
                </a:rPr>
                <a:t>posiadania dostępu do broni;</a:t>
              </a:r>
            </a:p>
            <a:p>
              <a:pPr marL="358775" marR="0" lvl="0" indent="-358775" algn="just" fontAlgn="auto">
                <a:lnSpc>
                  <a:spcPct val="150000"/>
                </a:lnSpc>
                <a:spcAft>
                  <a:spcPct val="0"/>
                </a:spcAft>
                <a:buClrTx/>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altLang="pl-PL" dirty="0">
                  <a:solidFill>
                    <a:srgbClr val="000000"/>
                  </a:solidFill>
                  <a:latin typeface="Aptos" panose="020B0004020202020204" pitchFamily="34" charset="0"/>
                </a:rPr>
                <a:t>obsesyjnego myślenia o partnerze; </a:t>
              </a:r>
            </a:p>
            <a:p>
              <a:pPr marL="358775" marR="0" lvl="0" indent="-358775" algn="just" fontAlgn="auto">
                <a:lnSpc>
                  <a:spcPct val="150000"/>
                </a:lnSpc>
                <a:spcAft>
                  <a:spcPct val="0"/>
                </a:spcAft>
                <a:buClrTx/>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altLang="pl-PL" dirty="0">
                  <a:solidFill>
                    <a:srgbClr val="000000"/>
                  </a:solidFill>
                  <a:latin typeface="Aptos" panose="020B0004020202020204" pitchFamily="34" charset="0"/>
                </a:rPr>
                <a:t>dotychczasowych konsekwencji stosowania przemocy (prawnych, rodzinnych, moralnych);</a:t>
              </a:r>
            </a:p>
            <a:p>
              <a:pPr marL="358775" marR="0" lvl="0" indent="-358775" algn="just" fontAlgn="auto">
                <a:lnSpc>
                  <a:spcPct val="150000"/>
                </a:lnSpc>
                <a:spcAft>
                  <a:spcPct val="0"/>
                </a:spcAft>
                <a:buClrTx/>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altLang="pl-PL" dirty="0">
                  <a:solidFill>
                    <a:srgbClr val="000000"/>
                  </a:solidFill>
                  <a:latin typeface="Aptos" panose="020B0004020202020204" pitchFamily="34" charset="0"/>
                </a:rPr>
                <a:t>przekonań na temat relacji w rodzinie, roli partnera i dzieci;</a:t>
              </a:r>
            </a:p>
            <a:p>
              <a:pPr marL="358775" marR="0" lvl="0" indent="-358775" algn="just" fontAlgn="auto">
                <a:lnSpc>
                  <a:spcPct val="150000"/>
                </a:lnSpc>
                <a:spcAft>
                  <a:spcPct val="0"/>
                </a:spcAft>
                <a:buClrTx/>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altLang="pl-PL" dirty="0">
                  <a:solidFill>
                    <a:srgbClr val="000000"/>
                  </a:solidFill>
                  <a:latin typeface="Aptos" panose="020B0004020202020204" pitchFamily="34" charset="0"/>
                </a:rPr>
                <a:t>konsekwencji doświadczania przemocy u partnera i dzieci;</a:t>
              </a:r>
            </a:p>
            <a:p>
              <a:pPr marL="358775" marR="0" lvl="0" indent="-358775" algn="just" fontAlgn="auto">
                <a:lnSpc>
                  <a:spcPct val="150000"/>
                </a:lnSpc>
                <a:spcAft>
                  <a:spcPct val="0"/>
                </a:spcAft>
                <a:buClrTx/>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altLang="pl-PL" dirty="0">
                  <a:solidFill>
                    <a:srgbClr val="000000"/>
                  </a:solidFill>
                  <a:latin typeface="Aptos" panose="020B0004020202020204" pitchFamily="34" charset="0"/>
                </a:rPr>
                <a:t>używania substancji psychoaktywnych;</a:t>
              </a:r>
            </a:p>
            <a:p>
              <a:pPr marL="358775" marR="0" lvl="0" indent="-358775" algn="just" fontAlgn="auto">
                <a:lnSpc>
                  <a:spcPct val="150000"/>
                </a:lnSpc>
                <a:spcAft>
                  <a:spcPct val="0"/>
                </a:spcAft>
                <a:buClrTx/>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altLang="pl-PL" dirty="0">
                  <a:solidFill>
                    <a:srgbClr val="000000"/>
                  </a:solidFill>
                  <a:latin typeface="Aptos" panose="020B0004020202020204" pitchFamily="34" charset="0"/>
                </a:rPr>
                <a:t>grożenia zabójstwem lub samobójstwem;</a:t>
              </a:r>
            </a:p>
            <a:p>
              <a:pPr marL="358775" marR="0" lvl="0" indent="-358775" algn="just" fontAlgn="auto">
                <a:lnSpc>
                  <a:spcPct val="150000"/>
                </a:lnSpc>
                <a:spcAft>
                  <a:spcPct val="0"/>
                </a:spcAft>
                <a:buClrTx/>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altLang="pl-PL" dirty="0">
                  <a:solidFill>
                    <a:srgbClr val="000000"/>
                  </a:solidFill>
                  <a:latin typeface="Aptos" panose="020B0004020202020204" pitchFamily="34" charset="0"/>
                </a:rPr>
                <a:t>historia wcześniejszych aktów przemocy.</a:t>
              </a:r>
            </a:p>
          </p:txBody>
        </p:sp>
        <p:sp>
          <p:nvSpPr>
            <p:cNvPr id="51" name="Prostokąt 50">
              <a:extLst>
                <a:ext uri="{FF2B5EF4-FFF2-40B4-BE49-F238E27FC236}">
                  <a16:creationId xmlns:a16="http://schemas.microsoft.com/office/drawing/2014/main" id="{C6A839B3-1FEA-2A51-8710-D7DF3930A832}"/>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25A77DBA-6056-1D55-22BE-449ECB0DEACB}"/>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23D850F1-7804-2EDB-6FBF-C8CA50E28C37}"/>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83EF4BAB-1128-32AC-3435-C445C4DA2F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BB7011E1-7AEF-41DA-46EE-FDCF8F4947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A7A748B2-6138-A791-1C3E-6E3A1FDF80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3814FF1F-4F50-E84F-0826-A23B1ADA5A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CBF1954E-AA8D-879F-1292-E4DC6618D7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B04D38E5-948C-0E8E-C4C2-B87FF72F646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EC31C5FD-0D97-EF67-BD6B-D568BFF0E20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E75C4168-5690-9763-C36C-C6685F7F47B1}"/>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B9270161-348B-3AA5-4428-B0B1A75D2398}"/>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61B13E05-452A-4339-8E8B-8943D818377D}"/>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431159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1C1A5-C20A-D2E8-4F1C-02160E46ECEC}"/>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45859092-4C94-7D08-64EF-3DA3341AB5E0}"/>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6259B719-61C9-5282-D507-E146E1AED5AC}"/>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529FD822-1365-51EB-38D6-8554360E6483}"/>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01830D8E-54B7-DE83-731F-C00968BDB0E5}"/>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Interwencja</a:t>
                </a:r>
                <a:r>
                  <a:rPr lang="pl-PL" b="1" dirty="0">
                    <a:solidFill>
                      <a:srgbClr val="003096"/>
                    </a:solidFill>
                    <a:latin typeface="Aptos" panose="020B0004020202020204" pitchFamily="34" charset="0"/>
                  </a:rPr>
                  <a:t> w ramach procedury „Niebieskie Karty”</a:t>
                </a:r>
                <a:endPar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89EE9BC9-1377-9754-30B9-999D17250C64}"/>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0D091EFA-7554-CB73-9E18-04CD2AD4AC37}"/>
                </a:ext>
              </a:extLst>
            </p:cNvPr>
            <p:cNvSpPr txBox="1"/>
            <p:nvPr/>
          </p:nvSpPr>
          <p:spPr>
            <a:xfrm>
              <a:off x="1165722" y="1947942"/>
              <a:ext cx="10590774" cy="4219553"/>
            </a:xfrm>
            <a:prstGeom prst="rect">
              <a:avLst/>
            </a:prstGeom>
            <a:noFill/>
          </p:spPr>
          <p:txBody>
            <a:bodyPr wrap="square" lIns="0" tIns="0" rIns="0" bIns="0" rtlCol="0">
              <a:spAutoFit/>
            </a:bodyPr>
            <a:lstStyle/>
            <a:p>
              <a:pPr marL="0" indent="0" algn="ctr">
                <a:buNone/>
              </a:pPr>
              <a:r>
                <a:rPr lang="pl-PL"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art. 9d ustawy o przeciwdziałaniu przemocy domowej</a:t>
              </a:r>
            </a:p>
            <a:p>
              <a:pPr marL="0" indent="0" algn="ctr">
                <a:lnSpc>
                  <a:spcPct val="150000"/>
                </a:lnSpc>
                <a:buNone/>
              </a:pPr>
              <a:endParaRPr lang="pl-PL" sz="5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indent="-342900" algn="just">
                <a:lnSpc>
                  <a:spcPct val="150000"/>
                </a:lnSpc>
                <a:spcBef>
                  <a:spcPts val="600"/>
                </a:spcBef>
                <a:spcAft>
                  <a:spcPts val="600"/>
                </a:spcAft>
                <a:buFont typeface="+mj-lt"/>
                <a:buAutoNum type="arabicParenR"/>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Podejmowanie interwencji w środowisku odbywa się na podstawie procedury „Niebieskie Karty” i nie wymaga zgody osoby doznającej przemocy domowej ani osoby stosującej przemoc domową.</a:t>
              </a:r>
            </a:p>
            <a:p>
              <a:pPr marL="342900" indent="-342900" algn="just">
                <a:lnSpc>
                  <a:spcPct val="150000"/>
                </a:lnSpc>
                <a:spcBef>
                  <a:spcPts val="600"/>
                </a:spcBef>
                <a:spcAft>
                  <a:spcPts val="600"/>
                </a:spcAft>
                <a:buFont typeface="+mj-lt"/>
                <a:buAutoNum type="arabicParenR"/>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Procedura „Niebieskie Karty” obejmuje ogół czynności podejmowanych i realizowanych przez osoby, o których mowa w art. 9a ust. 11–11d, w związku z uzasadnionym podejrzeniem stosowania przemocy domowej.</a:t>
              </a:r>
            </a:p>
            <a:p>
              <a:pPr marL="342900" indent="-342900" algn="just">
                <a:lnSpc>
                  <a:spcPct val="150000"/>
                </a:lnSpc>
                <a:spcBef>
                  <a:spcPts val="600"/>
                </a:spcBef>
                <a:spcAft>
                  <a:spcPts val="600"/>
                </a:spcAft>
                <a:buFont typeface="+mj-lt"/>
                <a:buAutoNum type="arabicParenR"/>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Osoby, o których mowa w </a:t>
              </a:r>
              <a:r>
                <a:rPr lang="pl-PL" sz="1600" dirty="0">
                  <a:solidFill>
                    <a:srgbClr val="003096"/>
                  </a:solidFill>
                  <a:effectLst/>
                  <a:latin typeface="Aptos" panose="020B0004020202020204" pitchFamily="34" charset="0"/>
                  <a:ea typeface="Times New Roman" panose="02020603050405020304" pitchFamily="18" charset="0"/>
                  <a:cs typeface="Times New Roman" panose="02020603050405020304" pitchFamily="18" charset="0"/>
                </a:rPr>
                <a:t>art. 9a ust. 11–11d, </a:t>
              </a: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realizują procedurę „Niebieskie Karty” zgodnie z zasadą współpracy </a:t>
              </a:r>
              <a:b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 przekazują informacje o podjętych działaniach przewodniczącemu zespołu interdyscyplinarnego.</a:t>
              </a:r>
            </a:p>
            <a:p>
              <a:pPr marL="342900" indent="-342900" algn="just">
                <a:lnSpc>
                  <a:spcPct val="150000"/>
                </a:lnSpc>
                <a:spcBef>
                  <a:spcPts val="600"/>
                </a:spcBef>
                <a:spcAft>
                  <a:spcPts val="600"/>
                </a:spcAft>
                <a:buFont typeface="+mj-lt"/>
                <a:buAutoNum type="arabicParenR"/>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Wszczęcie procedury „Niebieskie Karty” następuje przez wypełnienie formularza „Niebieska Karta” w przypadku powzięcia w toku prowadzonych czynności służbowych lub zawodowych podejrzenia stosowania przemocy wobec osób doznających przemocy domowej lub w wyniku zgłoszenia dokonanego przez świadka.</a:t>
              </a: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endParaRPr>
            </a:p>
          </p:txBody>
        </p:sp>
        <p:sp>
          <p:nvSpPr>
            <p:cNvPr id="51" name="Prostokąt 50">
              <a:extLst>
                <a:ext uri="{FF2B5EF4-FFF2-40B4-BE49-F238E27FC236}">
                  <a16:creationId xmlns:a16="http://schemas.microsoft.com/office/drawing/2014/main" id="{8B40D8D9-871D-01B5-719A-040EB5252271}"/>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D8EAACE1-426B-E0E3-3D22-4CF396E080B5}"/>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1B9331F8-05A6-49AE-2607-59DBD29B7CF2}"/>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0364E970-0C50-B4DD-E98C-A6A159C5B1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DA797BD4-65F7-BA30-3FE8-16767B729A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6EB6BAA4-9A29-60ED-B37C-7809C9892E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0C5E4240-8A48-2DE0-3CF2-C910C8B50A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886228D3-DACE-D4B4-34CA-025D50816D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21DCEF59-67EF-A2D7-EDA8-B121622BA6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284555E9-8A84-09E6-5E31-285B240D664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3869A507-5E1A-956B-5B2C-14FA5FB54070}"/>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CBAAB1A3-091D-28B6-78B3-70861786F383}"/>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24A70754-8EC1-D6BF-2168-0881BB6925D0}"/>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3386447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44EFF-1395-24E1-2711-56F280555D31}"/>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1D059C64-2AAE-F517-89A8-A5D71541198C}"/>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47933CDB-2AD1-3011-B35C-A11B461F54AE}"/>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D4494EDA-51C8-9085-3306-65D23635FEED}"/>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EDAEFA78-377C-093C-3825-21B5E859DBEF}"/>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l-PL" sz="2800" b="1" dirty="0">
                    <a:solidFill>
                      <a:srgbClr val="003096"/>
                    </a:solidFill>
                  </a:rPr>
                  <a:t>Kto uruchamia procedurę „Niebieskie Karty”?</a:t>
                </a:r>
                <a:endPar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373A407B-07CA-5200-FD55-10C11EB97C30}"/>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7484FA71-2644-946E-62CC-EE9E1E045A36}"/>
                </a:ext>
              </a:extLst>
            </p:cNvPr>
            <p:cNvSpPr txBox="1"/>
            <p:nvPr/>
          </p:nvSpPr>
          <p:spPr>
            <a:xfrm>
              <a:off x="1230077" y="2035631"/>
              <a:ext cx="10590774" cy="4073359"/>
            </a:xfrm>
            <a:prstGeom prst="rect">
              <a:avLst/>
            </a:prstGeom>
            <a:noFill/>
          </p:spPr>
          <p:txBody>
            <a:bodyPr wrap="square" rtlCol="0">
              <a:spAutoFit/>
            </a:bodyPr>
            <a:lstStyle/>
            <a:p>
              <a:pPr algn="ctr">
                <a:defRPr/>
              </a:pPr>
              <a:r>
                <a:rPr lang="pl-PL" sz="2000" b="1" dirty="0">
                  <a:solidFill>
                    <a:srgbClr val="000000"/>
                  </a:solidFill>
                  <a:latin typeface="Aptos" panose="020B0004020202020204" pitchFamily="34" charset="0"/>
                  <a:cs typeface="Times New Roman" panose="02020603050405020304" pitchFamily="18" charset="0"/>
                </a:rPr>
                <a:t>art. 9a ust. 11 ustawy </a:t>
              </a:r>
              <a:r>
                <a:rPr lang="pl-PL" sz="20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 przeciwdziałaniu przemocy domowej</a:t>
              </a:r>
            </a:p>
            <a:p>
              <a:pPr algn="ctr">
                <a:defRPr/>
              </a:pPr>
              <a:endParaRPr lang="pl-PL" sz="10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500" dirty="0">
                <a:latin typeface="Times New Roman" panose="02020603050405020304" pitchFamily="18" charset="0"/>
                <a:cs typeface="Times New Roman" panose="02020603050405020304" pitchFamily="18" charset="0"/>
              </a:endParaRPr>
            </a:p>
            <a:p>
              <a:pPr marL="358775" indent="-358775" algn="just">
                <a:lnSpc>
                  <a:spcPct val="150000"/>
                </a:lnSpc>
                <a:spcBef>
                  <a:spcPts val="0"/>
                </a:spcBef>
                <a:spcAft>
                  <a:spcPct val="0"/>
                </a:spcAft>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sz="1600" dirty="0">
                  <a:solidFill>
                    <a:srgbClr val="000000"/>
                  </a:solidFill>
                  <a:latin typeface="Aptos" panose="020B0004020202020204" pitchFamily="34" charset="0"/>
                </a:rPr>
                <a:t>pracownik socjalny jednostki organizacyjnej pomocy społecznej;</a:t>
              </a:r>
            </a:p>
            <a:p>
              <a:pPr marL="358775" indent="-358775" algn="just">
                <a:lnSpc>
                  <a:spcPct val="150000"/>
                </a:lnSpc>
                <a:spcBef>
                  <a:spcPts val="0"/>
                </a:spcBef>
                <a:spcAft>
                  <a:spcPct val="0"/>
                </a:spcAft>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sz="1600" dirty="0">
                  <a:solidFill>
                    <a:srgbClr val="000000"/>
                  </a:solidFill>
                  <a:latin typeface="Aptos" panose="020B0004020202020204" pitchFamily="34" charset="0"/>
                </a:rPr>
                <a:t>funkcjonariusz Policji;</a:t>
              </a:r>
            </a:p>
            <a:p>
              <a:pPr marL="358775" indent="-358775" algn="just">
                <a:lnSpc>
                  <a:spcPct val="150000"/>
                </a:lnSpc>
                <a:spcBef>
                  <a:spcPts val="0"/>
                </a:spcBef>
                <a:spcAft>
                  <a:spcPct val="0"/>
                </a:spcAft>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sz="1600" dirty="0">
                  <a:solidFill>
                    <a:srgbClr val="000000"/>
                  </a:solidFill>
                  <a:latin typeface="Aptos" panose="020B0004020202020204" pitchFamily="34" charset="0"/>
                </a:rPr>
                <a:t>żołnierz Żandarmerii Wojskowej;</a:t>
              </a:r>
            </a:p>
            <a:p>
              <a:pPr marL="358775" indent="-358775" algn="just">
                <a:lnSpc>
                  <a:spcPct val="150000"/>
                </a:lnSpc>
                <a:spcBef>
                  <a:spcPts val="0"/>
                </a:spcBef>
                <a:spcAft>
                  <a:spcPct val="0"/>
                </a:spcAft>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sz="1600" dirty="0">
                  <a:solidFill>
                    <a:srgbClr val="000000"/>
                  </a:solidFill>
                  <a:latin typeface="Aptos" panose="020B0004020202020204" pitchFamily="34" charset="0"/>
                </a:rPr>
                <a:t>pracownik socjalny specjalistycznego ośrodka wsparcia dla osób doznających przemocy domowej;</a:t>
              </a:r>
            </a:p>
            <a:p>
              <a:pPr marL="358775" indent="-358775" algn="just">
                <a:lnSpc>
                  <a:spcPct val="150000"/>
                </a:lnSpc>
                <a:spcBef>
                  <a:spcPts val="0"/>
                </a:spcBef>
                <a:spcAft>
                  <a:spcPct val="0"/>
                </a:spcAft>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sz="1600" dirty="0">
                  <a:solidFill>
                    <a:srgbClr val="000000"/>
                  </a:solidFill>
                  <a:latin typeface="Aptos" panose="020B0004020202020204" pitchFamily="34" charset="0"/>
                </a:rPr>
                <a:t>asystent rodziny;</a:t>
              </a:r>
            </a:p>
            <a:p>
              <a:pPr marL="358775" indent="-358775" algn="just">
                <a:lnSpc>
                  <a:spcPct val="150000"/>
                </a:lnSpc>
                <a:spcBef>
                  <a:spcPts val="0"/>
                </a:spcBef>
                <a:spcAft>
                  <a:spcPct val="0"/>
                </a:spcAft>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sz="1600" dirty="0">
                  <a:solidFill>
                    <a:srgbClr val="000000"/>
                  </a:solidFill>
                  <a:latin typeface="Aptos" panose="020B0004020202020204" pitchFamily="34" charset="0"/>
                </a:rPr>
                <a:t>nauczyciel wychowawca będący wychowawcą klasy lub nauczyciel znający sytuację domową małoletniego;</a:t>
              </a:r>
            </a:p>
            <a:p>
              <a:pPr marL="358775" indent="-358775" algn="just">
                <a:lnSpc>
                  <a:spcPct val="150000"/>
                </a:lnSpc>
                <a:spcBef>
                  <a:spcPts val="0"/>
                </a:spcBef>
                <a:spcAft>
                  <a:spcPct val="0"/>
                </a:spcAft>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sz="1600" dirty="0">
                  <a:solidFill>
                    <a:srgbClr val="000000"/>
                  </a:solidFill>
                  <a:latin typeface="Aptos" panose="020B0004020202020204" pitchFamily="34" charset="0"/>
                </a:rPr>
                <a:t>osoby wykonujące zawód medyczny, w tym lekarz, pielęgniarka, położna;</a:t>
              </a:r>
            </a:p>
            <a:p>
              <a:pPr marL="358775" indent="-358775" algn="just">
                <a:lnSpc>
                  <a:spcPct val="150000"/>
                </a:lnSpc>
                <a:spcBef>
                  <a:spcPts val="0"/>
                </a:spcBef>
                <a:spcAft>
                  <a:spcPct val="0"/>
                </a:spcAft>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sz="1600" dirty="0">
                  <a:solidFill>
                    <a:srgbClr val="000000"/>
                  </a:solidFill>
                  <a:latin typeface="Aptos" panose="020B0004020202020204" pitchFamily="34" charset="0"/>
                </a:rPr>
                <a:t>przedstawiciel gminnej komisji rozwiazywania problemów alkoholowych;</a:t>
              </a:r>
            </a:p>
            <a:p>
              <a:pPr marL="358775" indent="-358775" algn="just">
                <a:lnSpc>
                  <a:spcPct val="150000"/>
                </a:lnSpc>
                <a:spcBef>
                  <a:spcPts val="0"/>
                </a:spcBef>
                <a:spcAft>
                  <a:spcPct val="0"/>
                </a:spcAft>
                <a:buSzPct val="100000"/>
                <a:buFont typeface="Symbol" panose="05050102010706020507" pitchFamily="18"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pPr>
              <a:r>
                <a:rPr lang="pl-PL" sz="1600" dirty="0">
                  <a:solidFill>
                    <a:srgbClr val="000000"/>
                  </a:solidFill>
                  <a:latin typeface="Aptos" panose="020B0004020202020204" pitchFamily="34" charset="0"/>
                </a:rPr>
                <a:t>pedagog, psycholog lub terapeuta będący przedstawicielami podmiotów w których mowa w art. 9a ust. 3 ustawy.</a:t>
              </a:r>
            </a:p>
          </p:txBody>
        </p:sp>
        <p:sp>
          <p:nvSpPr>
            <p:cNvPr id="51" name="Prostokąt 50">
              <a:extLst>
                <a:ext uri="{FF2B5EF4-FFF2-40B4-BE49-F238E27FC236}">
                  <a16:creationId xmlns:a16="http://schemas.microsoft.com/office/drawing/2014/main" id="{B2D11E1A-AABF-E6E1-01A9-7105BC902941}"/>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FCF044B9-2331-77AD-EE13-BECDBB187387}"/>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944D4742-E41A-4C1C-352A-FB111A483057}"/>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09E5F2B8-22F3-9547-3A81-2BA4037610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56B657C5-EC99-407B-E8D0-DF1E254145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3118031C-1914-B290-46AE-99876B387F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DE26D91A-2FEF-D67C-9975-846ADF83F2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CDD63C8F-D62B-6E15-5534-CB8FD6EE8B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FE8E81F1-1316-DE51-35BA-FA6E9F0EDBC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5C187721-9E22-6663-2CB3-5EC215D77B5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24821862-3925-FE3F-555A-4079FDF21C41}"/>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76C0B1B5-29FF-5ECD-130C-E6ACCAE58188}"/>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C011B9FA-5756-3688-AF65-C1EEE675C589}"/>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3373275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01250-C3AC-A9E6-6685-FB557C9A7BE6}"/>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A9C7FC81-3918-62A1-0EB2-62E316D81E29}"/>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1A383AE5-C349-EF65-3326-452E44458682}"/>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03B09F4A-488B-6E9B-5DC6-4AB00CE34BFB}"/>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28219276-4C97-87EE-3430-422786CB2B43}"/>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Rozporządzenie w sprawie procedury „Niebieskie Karty”</a:t>
                </a:r>
              </a:p>
            </p:txBody>
          </p:sp>
          <p:pic>
            <p:nvPicPr>
              <p:cNvPr id="18" name="Obraz 17" descr="Obraz zawierający Czcionka, tekst, Grafika, design&#10;&#10;Opis wygenerowany automatycznie">
                <a:extLst>
                  <a:ext uri="{FF2B5EF4-FFF2-40B4-BE49-F238E27FC236}">
                    <a16:creationId xmlns:a16="http://schemas.microsoft.com/office/drawing/2014/main" id="{ACC51727-2C1B-DDB2-E868-263B38BED3AF}"/>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2648494E-5248-28F0-6268-0087779E1DA4}"/>
                </a:ext>
              </a:extLst>
            </p:cNvPr>
            <p:cNvSpPr txBox="1"/>
            <p:nvPr/>
          </p:nvSpPr>
          <p:spPr>
            <a:xfrm>
              <a:off x="1230077" y="1809888"/>
              <a:ext cx="10590774" cy="4585614"/>
            </a:xfrm>
            <a:prstGeom prst="rect">
              <a:avLst/>
            </a:prstGeom>
            <a:noFill/>
          </p:spPr>
          <p:txBody>
            <a:bodyPr wrap="square" rtlCol="0">
              <a:spAutoFit/>
            </a:bodyPr>
            <a:lstStyle/>
            <a:p>
              <a:pPr marL="0" indent="0" algn="ctr">
                <a:lnSpc>
                  <a:spcPct val="150000"/>
                </a:lnSpc>
                <a:buNone/>
              </a:pPr>
              <a:r>
                <a:rPr lang="pl-PL" sz="1400" i="1" dirty="0">
                  <a:latin typeface="Aptos" panose="020B0004020202020204" pitchFamily="34" charset="0"/>
                  <a:cs typeface="Times New Roman" panose="02020603050405020304" pitchFamily="18" charset="0"/>
                </a:rPr>
                <a:t>Rozporządzenia Rady Ministrów  z dn. 6.09.2023r w sprawie procedury „Niebieskie Karty” i wzorów formularzy „Niebieska Karta”</a:t>
              </a:r>
              <a:endParaRPr lang="pl-PL" sz="1600" dirty="0">
                <a:latin typeface="Aptos" panose="020B0004020202020204" pitchFamily="34" charset="0"/>
                <a:cs typeface="Times New Roman" panose="02020603050405020304" pitchFamily="18" charset="0"/>
              </a:endParaRPr>
            </a:p>
            <a:p>
              <a:pPr marL="0" indent="0" algn="just">
                <a:lnSpc>
                  <a:spcPct val="150000"/>
                </a:lnSpc>
                <a:buNone/>
              </a:pPr>
              <a:endParaRPr lang="pl-PL" sz="1000" dirty="0">
                <a:latin typeface="Aptos" panose="020B0004020202020204" pitchFamily="34" charset="0"/>
                <a:cs typeface="Times New Roman" panose="02020603050405020304" pitchFamily="18" charset="0"/>
              </a:endParaRPr>
            </a:p>
            <a:p>
              <a:pPr marL="0" indent="0" algn="ctr">
                <a:lnSpc>
                  <a:spcPct val="150000"/>
                </a:lnSpc>
                <a:buNone/>
              </a:pPr>
              <a:r>
                <a:rPr lang="pl-PL" sz="1400" dirty="0">
                  <a:latin typeface="Aptos" panose="020B0004020202020204" pitchFamily="34" charset="0"/>
                  <a:cs typeface="Times New Roman" panose="02020603050405020304" pitchFamily="18" charset="0"/>
                </a:rPr>
                <a:t>§ 4.</a:t>
              </a:r>
            </a:p>
            <a:p>
              <a:pPr marL="342900" indent="-342900" algn="just">
                <a:lnSpc>
                  <a:spcPct val="150000"/>
                </a:lnSpc>
                <a:buFont typeface="+mj-lt"/>
                <a:buAutoNum type="arabicParenR"/>
              </a:pPr>
              <a:r>
                <a:rPr lang="pl-PL" sz="1400" dirty="0">
                  <a:latin typeface="Aptos" panose="020B0004020202020204" pitchFamily="34" charset="0"/>
                  <a:cs typeface="Times New Roman" panose="02020603050405020304" pitchFamily="18" charset="0"/>
                </a:rPr>
                <a:t>Osoba wszczynająca procedurę dokonuje wstępnej diagnozy sytuacji w związku z zaistnieniem uzasadnionego podejrzenia stosowania przemocy domowej i przeprowadza rozmowę z osobą doznającą przemocy domowej, a także, w miarę możliwości, </a:t>
              </a:r>
              <a:br>
                <a:rPr lang="pl-PL" sz="1400" dirty="0">
                  <a:latin typeface="Aptos" panose="020B0004020202020204" pitchFamily="34" charset="0"/>
                  <a:cs typeface="Times New Roman" panose="02020603050405020304" pitchFamily="18" charset="0"/>
                </a:rPr>
              </a:br>
              <a:r>
                <a:rPr lang="pl-PL" sz="1400" dirty="0">
                  <a:latin typeface="Aptos" panose="020B0004020202020204" pitchFamily="34" charset="0"/>
                  <a:cs typeface="Times New Roman" panose="02020603050405020304" pitchFamily="18" charset="0"/>
                </a:rPr>
                <a:t>z osobą stosującą przemoc.</a:t>
              </a:r>
            </a:p>
            <a:p>
              <a:pPr marL="342900" indent="-342900" algn="just">
                <a:lnSpc>
                  <a:spcPct val="150000"/>
                </a:lnSpc>
                <a:buFont typeface="+mj-lt"/>
                <a:buAutoNum type="arabicParenR"/>
              </a:pPr>
              <a:r>
                <a:rPr lang="pl-PL" sz="1400" dirty="0">
                  <a:latin typeface="Aptos" panose="020B0004020202020204" pitchFamily="34" charset="0"/>
                  <a:cs typeface="Times New Roman" panose="02020603050405020304" pitchFamily="18" charset="0"/>
                </a:rPr>
                <a:t>Rozmowę z osobą doznającą przemocy domowej przeprowadza się w warunkach gwarantujących swobodę wypowiedzi, poszanowanie godności oraz zapewniających bezpieczeństwo.</a:t>
              </a:r>
            </a:p>
            <a:p>
              <a:pPr marL="342900" indent="-342900" algn="just">
                <a:lnSpc>
                  <a:spcPct val="150000"/>
                </a:lnSpc>
                <a:buFont typeface="+mj-lt"/>
                <a:buAutoNum type="arabicParenR"/>
              </a:pPr>
              <a:r>
                <a:rPr lang="pl-PL" sz="1400" dirty="0">
                  <a:latin typeface="Aptos" panose="020B0004020202020204" pitchFamily="34" charset="0"/>
                  <a:cs typeface="Times New Roman" panose="02020603050405020304" pitchFamily="18" charset="0"/>
                </a:rPr>
                <a:t>Osobie doznającej przemocy domowej przekazuje się informacje w prostym, przejrzystym i przystępnym dla niej języku, </a:t>
              </a:r>
              <a:br>
                <a:rPr lang="pl-PL" sz="1400" dirty="0">
                  <a:latin typeface="Aptos" panose="020B0004020202020204" pitchFamily="34" charset="0"/>
                  <a:cs typeface="Times New Roman" panose="02020603050405020304" pitchFamily="18" charset="0"/>
                </a:rPr>
              </a:br>
              <a:r>
                <a:rPr lang="pl-PL" sz="1400" dirty="0">
                  <a:latin typeface="Aptos" panose="020B0004020202020204" pitchFamily="34" charset="0"/>
                  <a:cs typeface="Times New Roman" panose="02020603050405020304" pitchFamily="18" charset="0"/>
                </a:rPr>
                <a:t>z uwzględnieniem stanu i okoliczności, które mogą mieć wpływ na zdolność rozumienia i bycie rozumianym.</a:t>
              </a:r>
            </a:p>
            <a:p>
              <a:pPr marL="342900" indent="-342900" algn="just">
                <a:lnSpc>
                  <a:spcPct val="150000"/>
                </a:lnSpc>
                <a:buFont typeface="+mj-lt"/>
                <a:buAutoNum type="arabicParenR"/>
              </a:pPr>
              <a:r>
                <a:rPr lang="pl-PL" sz="1400" dirty="0">
                  <a:latin typeface="Aptos" panose="020B0004020202020204" pitchFamily="34" charset="0"/>
                  <a:cs typeface="Times New Roman" panose="02020603050405020304" pitchFamily="18" charset="0"/>
                </a:rPr>
                <a:t>W trakcie rozmowy z osobą stosującą przemoc domową informuje się ją w szczególności o prawnokarnych konsekwencjach stosowania przemocy domowej oraz wskazuje na konieczność zmiany sposobu postępowania.</a:t>
              </a:r>
            </a:p>
            <a:p>
              <a:pPr marL="342900" indent="-342900" algn="just">
                <a:lnSpc>
                  <a:spcPct val="150000"/>
                </a:lnSpc>
                <a:buFont typeface="+mj-lt"/>
                <a:buAutoNum type="arabicParenR"/>
              </a:pPr>
              <a:r>
                <a:rPr lang="pl-PL" sz="1400" dirty="0">
                  <a:latin typeface="Aptos" panose="020B0004020202020204" pitchFamily="34" charset="0"/>
                  <a:cs typeface="Times New Roman" panose="02020603050405020304" pitchFamily="18" charset="0"/>
                </a:rPr>
                <a:t>Działania, o których mowa w ust. 2 i 4, realizuje się uwzględniając warunki, czynniki i potrzeby, w tym dotyczące osób niepełnosprawnych.</a:t>
              </a:r>
            </a:p>
          </p:txBody>
        </p:sp>
        <p:sp>
          <p:nvSpPr>
            <p:cNvPr id="51" name="Prostokąt 50">
              <a:extLst>
                <a:ext uri="{FF2B5EF4-FFF2-40B4-BE49-F238E27FC236}">
                  <a16:creationId xmlns:a16="http://schemas.microsoft.com/office/drawing/2014/main" id="{01EF9703-51C9-10D6-4DC7-36FBB67B1D14}"/>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89FA9B3C-7DDA-B043-5EB3-C369E1CD1AFB}"/>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FA5173ED-F961-6C13-9E1F-E911626C72E9}"/>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1F36BB76-078B-4DE2-5724-15CA3E2F86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4F0AEC48-5E2C-D718-38EF-2D10DCB6D3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ABEE447B-23A5-49EB-0F1A-3C6056BE83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069E458E-FFFB-D07A-EA7B-15582E5C7D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61131E83-3706-802D-640A-E86A692820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A764EBC8-5308-5671-8539-75BC4C6DA7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C0E7BCD9-842A-3F4F-1001-4DE1AE11D0B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498DE9F9-B632-0231-A51C-9899CB51B710}"/>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EC7C11E9-A58C-5F59-F1FD-6542395F2B1B}"/>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EB790463-9E65-247B-2A8E-5CFDE508190C}"/>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809780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D365B-FD6E-6F2A-3047-1771D03F1DF7}"/>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9FDEA574-20D8-08E5-937F-0C39A9465C5C}"/>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259F9516-189C-7F90-7A1C-541E954E7FE3}"/>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4CF410E8-ED35-86F4-5F19-7A717B80FDE3}"/>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DB5488CA-F8C4-89AE-8987-DA7F79C4B2E0}"/>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BAF3169B-1099-BC57-78AC-4B6F59855319}"/>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375544EF-DE84-A108-8E46-F48C8DC63E92}"/>
                </a:ext>
              </a:extLst>
            </p:cNvPr>
            <p:cNvSpPr txBox="1"/>
            <p:nvPr/>
          </p:nvSpPr>
          <p:spPr>
            <a:xfrm>
              <a:off x="1156447" y="1928293"/>
              <a:ext cx="10590774" cy="4262449"/>
            </a:xfrm>
            <a:prstGeom prst="rect">
              <a:avLst/>
            </a:prstGeom>
            <a:noFill/>
          </p:spPr>
          <p:txBody>
            <a:bodyPr wrap="square" rtlCol="0">
              <a:spAutoFit/>
            </a:bodyPr>
            <a:lstStyle/>
            <a:p>
              <a:pPr marL="342900" indent="-342900" algn="just">
                <a:lnSpc>
                  <a:spcPct val="150000"/>
                </a:lnSpc>
                <a:buFont typeface="+mj-lt"/>
                <a:buAutoNum type="arabicParenR" startAt="6"/>
              </a:pPr>
              <a:r>
                <a:rPr lang="pl-PL" sz="1400" dirty="0">
                  <a:latin typeface="Aptos" panose="020B0004020202020204" pitchFamily="34" charset="0"/>
                  <a:cs typeface="Times New Roman" panose="02020603050405020304" pitchFamily="18" charset="0"/>
                </a:rPr>
                <a:t>Jeżeli osoba objęta procedurą „Niebieskie Karty” nie włada językiem polskim w mowie i piśmie lub jest osobą głuchą lub niemą </a:t>
              </a:r>
              <a:br>
                <a:rPr lang="pl-PL" sz="1400" dirty="0">
                  <a:latin typeface="Aptos" panose="020B0004020202020204" pitchFamily="34" charset="0"/>
                  <a:cs typeface="Times New Roman" panose="02020603050405020304" pitchFamily="18" charset="0"/>
                </a:rPr>
              </a:br>
              <a:r>
                <a:rPr lang="pl-PL" sz="1400" dirty="0">
                  <a:latin typeface="Aptos" panose="020B0004020202020204" pitchFamily="34" charset="0"/>
                  <a:cs typeface="Times New Roman" panose="02020603050405020304" pitchFamily="18" charset="0"/>
                </a:rPr>
                <a:t>lub występują okoliczności, które mogą mieć wpływ na zdolność rozumienia i bycie rozumianym, członkowie grupy diagnostyczno-pomocowej występują do zespołu interdyscyplinarnego z wnioskiem o zapewnienie udziału tłumacza w czynnościach z osobą objętą  procedurą.</a:t>
              </a:r>
            </a:p>
            <a:p>
              <a:pPr marL="342900" indent="-342900" algn="just">
                <a:lnSpc>
                  <a:spcPct val="150000"/>
                </a:lnSpc>
                <a:buFont typeface="+mj-lt"/>
                <a:buAutoNum type="arabicParenR" startAt="6"/>
              </a:pPr>
              <a:r>
                <a:rPr lang="pl-PL" sz="1400" dirty="0">
                  <a:latin typeface="Aptos" panose="020B0004020202020204" pitchFamily="34" charset="0"/>
                  <a:cs typeface="Times New Roman" panose="02020603050405020304" pitchFamily="18" charset="0"/>
                </a:rPr>
                <a:t>Zespół interdyscyplinarny na wniosek grupy diagnostyczno-pomocowej zapewnia tłumacza lub podejmuje inne działania umożliwiające porozumienie się z osobą objętą procedurą.</a:t>
              </a:r>
            </a:p>
            <a:p>
              <a:pPr marL="342900" indent="-342900" algn="just">
                <a:lnSpc>
                  <a:spcPct val="150000"/>
                </a:lnSpc>
                <a:buFont typeface="+mj-lt"/>
                <a:buAutoNum type="arabicParenR" startAt="6"/>
              </a:pPr>
              <a:r>
                <a:rPr lang="pl-PL" sz="1400" dirty="0">
                  <a:latin typeface="Aptos" panose="020B0004020202020204" pitchFamily="34" charset="0"/>
                  <a:cs typeface="Times New Roman" panose="02020603050405020304" pitchFamily="18" charset="0"/>
                </a:rPr>
                <a:t>Do tłumacza biorącego udział w czynnościach z osobą objętą procedurą art. 9c ust. 1–4 ustawy stosuje się odpowiednio. </a:t>
              </a:r>
            </a:p>
            <a:p>
              <a:pPr marL="0" indent="0">
                <a:buNone/>
              </a:pPr>
              <a:endParaRPr kumimoji="0" lang="pl-PL" sz="1400" b="0" i="0" u="sng"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endParaRPr>
            </a:p>
            <a:p>
              <a:pPr marL="0" indent="0" algn="ctr">
                <a:buNone/>
              </a:pPr>
              <a:r>
                <a:rPr kumimoji="0" lang="pl-PL" sz="1400" b="0" i="0" u="sng"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Art. 9c ust. 1-4 ustawy:</a:t>
              </a:r>
            </a:p>
            <a:p>
              <a:pPr marL="0" indent="0" algn="ctr">
                <a:buNone/>
              </a:pPr>
              <a:endParaRPr kumimoji="0" lang="pl-PL" sz="800" b="0" i="0" u="sng"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endParaRPr>
            </a:p>
            <a:p>
              <a:pPr marL="3406775" marR="0" lvl="0" indent="-538163"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pl-PL" sz="14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uprawnienie do przetwarzania danych;</a:t>
              </a:r>
            </a:p>
            <a:p>
              <a:pPr marL="3406775" marR="0" lvl="0" indent="-538163"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pl-PL" sz="14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zobowiązanie do zachowania poufności;</a:t>
              </a:r>
            </a:p>
            <a:p>
              <a:pPr marL="3406775" marR="0" lvl="0" indent="-538163"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pl-PL" sz="14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podpisanie oświadczenia przed przystąpieniem do wykonywania czynności;</a:t>
              </a:r>
            </a:p>
            <a:p>
              <a:pPr marL="3406775" marR="0" lvl="0" indent="-538163"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pl-PL" sz="14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dostęp do dokumentacji.</a:t>
              </a:r>
            </a:p>
          </p:txBody>
        </p:sp>
        <p:sp>
          <p:nvSpPr>
            <p:cNvPr id="51" name="Prostokąt 50">
              <a:extLst>
                <a:ext uri="{FF2B5EF4-FFF2-40B4-BE49-F238E27FC236}">
                  <a16:creationId xmlns:a16="http://schemas.microsoft.com/office/drawing/2014/main" id="{C366ED1A-52E3-9587-7CE0-E3C8494A85C8}"/>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398CE6C7-3E06-5BC1-33D6-0AA392F2D0A4}"/>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B2D71AD7-ABE5-C951-585F-A46B581EB79A}"/>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21EC4949-9291-834B-CA58-513DE0249C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A5EC332F-BC8C-697D-03D4-A360C0FE0B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A53AA86C-1582-2451-C8CB-E16017A339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ECDC1E7C-0F70-04BA-71F3-FFA140D362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E4AB3013-7514-D5CA-5323-63B156F7BC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C07CB7EE-F7BD-950F-6CB3-640D0BF34BA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127E945D-43CB-6133-5982-3430D9DB8F0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03E74D18-FB11-6556-3DF8-FA9EB2CA877C}"/>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6" name="pole tekstowe 5">
            <a:extLst>
              <a:ext uri="{FF2B5EF4-FFF2-40B4-BE49-F238E27FC236}">
                <a16:creationId xmlns:a16="http://schemas.microsoft.com/office/drawing/2014/main" id="{139C6D7D-E474-CC55-BE52-06B3BC617340}"/>
              </a:ext>
            </a:extLst>
          </p:cNvPr>
          <p:cNvSpPr txBox="1"/>
          <p:nvPr/>
        </p:nvSpPr>
        <p:spPr>
          <a:xfrm>
            <a:off x="858928" y="1018549"/>
            <a:ext cx="11333072" cy="676532"/>
          </a:xfrm>
          <a:prstGeom prst="rect">
            <a:avLst/>
          </a:prstGeom>
          <a:noFill/>
        </p:spPr>
        <p:txBody>
          <a:bodyPr wrap="square">
            <a:spAutoFit/>
          </a:body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Rozporządzenie w sprawie procedury „Niebieskie Karty” cd.</a:t>
            </a:r>
          </a:p>
        </p:txBody>
      </p:sp>
      <p:sp>
        <p:nvSpPr>
          <p:cNvPr id="4" name="pole tekstowe 3">
            <a:extLst>
              <a:ext uri="{FF2B5EF4-FFF2-40B4-BE49-F238E27FC236}">
                <a16:creationId xmlns:a16="http://schemas.microsoft.com/office/drawing/2014/main" id="{DDDB5F90-2D73-68BE-5B39-655E77EF8755}"/>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7" name="Obraz 6" descr="Obraz zawierający tekst, Czcionka, design&#10;&#10;Opis wygenerowany automatycznie">
            <a:extLst>
              <a:ext uri="{FF2B5EF4-FFF2-40B4-BE49-F238E27FC236}">
                <a16:creationId xmlns:a16="http://schemas.microsoft.com/office/drawing/2014/main" id="{B21D5EC3-56DC-4574-6C2E-04A35DBD3D2B}"/>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471661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06C79-E99C-DBD8-BED6-8C5AA53A9569}"/>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96DDEA56-5EE7-89B0-3244-EFED03D0F49C}"/>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22B489F9-057C-24C9-6111-AAB1F17892E1}"/>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527352D1-FF84-0D50-C15B-9116594FCE5A}"/>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EFEB6078-AAEF-CC4D-7B1F-1436EA6C6D6D}"/>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l-PL" sz="2800" b="1" dirty="0">
                    <a:solidFill>
                      <a:srgbClr val="003096"/>
                    </a:solidFill>
                    <a:latin typeface="Aptos" panose="020B0004020202020204" pitchFamily="34" charset="0"/>
                    <a:cs typeface="Calibri Light" panose="020F0302020204030204" pitchFamily="34" charset="0"/>
                  </a:rPr>
                  <a:t>Szczególne osoby doznające przemocy domowej</a:t>
                </a:r>
                <a:endParaRPr kumimoji="0" lang="pl-PL" sz="2800" b="1" i="0" u="none" strike="noStrike" kern="1200" cap="none" spc="0" normalizeH="0" baseline="0" noProof="0" dirty="0">
                  <a:ln>
                    <a:noFill/>
                  </a:ln>
                  <a:solidFill>
                    <a:srgbClr val="003096"/>
                  </a:solidFill>
                  <a:effectLst/>
                  <a:uLnTx/>
                  <a:uFillTx/>
                  <a:latin typeface="Aptos" panose="020B0004020202020204" pitchFamily="34" charset="0"/>
                </a:endParaRPr>
              </a:p>
            </p:txBody>
          </p:sp>
          <p:pic>
            <p:nvPicPr>
              <p:cNvPr id="18" name="Obraz 17" descr="Obraz zawierający Czcionka, tekst, Grafika, design&#10;&#10;Opis wygenerowany automatycznie">
                <a:extLst>
                  <a:ext uri="{FF2B5EF4-FFF2-40B4-BE49-F238E27FC236}">
                    <a16:creationId xmlns:a16="http://schemas.microsoft.com/office/drawing/2014/main" id="{B203D0F4-4C37-203F-F388-5A8D763050C9}"/>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1" name="Prostokąt 50">
              <a:extLst>
                <a:ext uri="{FF2B5EF4-FFF2-40B4-BE49-F238E27FC236}">
                  <a16:creationId xmlns:a16="http://schemas.microsoft.com/office/drawing/2014/main" id="{51A70DDC-868D-5488-8B0A-5C17FAF29567}"/>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2FA60494-1733-9E88-A4B0-D75A7786B447}"/>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CDAEB6CF-2A1C-9546-8DE8-09FBF21A5312}"/>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CB957066-2B34-F04D-C8F5-5774BF1C27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4BDFEC26-728E-5F01-466E-4137F132D4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FD066C2F-8527-3672-017D-5360CCD503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BAAFC4CE-A26F-4535-0E1D-C1C3C880C6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F5D13F7B-6642-F062-7904-5E1BD28A70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479678BD-1DDB-9B4F-B174-CE6F96A9E0A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BA3BAA41-A9F0-5C89-1B89-8B57B471F34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A4D64063-4E1D-2859-DD4B-0B39BC4BE82D}"/>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4ED9A1BC-DCAF-0A95-9777-93A7B0CCB382}"/>
              </a:ext>
            </a:extLst>
          </p:cNvPr>
          <p:cNvSpPr txBox="1"/>
          <p:nvPr/>
        </p:nvSpPr>
        <p:spPr>
          <a:xfrm>
            <a:off x="1270049" y="1974363"/>
            <a:ext cx="4825951" cy="4185761"/>
          </a:xfrm>
          <a:prstGeom prst="rect">
            <a:avLst/>
          </a:prstGeom>
          <a:noFill/>
        </p:spPr>
        <p:txBody>
          <a:bodyPr wrap="square">
            <a:spAutoFit/>
          </a:bodyPr>
          <a:lstStyle/>
          <a:p>
            <a:pPr algn="just"/>
            <a:r>
              <a:rPr lang="pl-PL" sz="1400" b="1" dirty="0">
                <a:latin typeface="Aptos" panose="020B0004020202020204" pitchFamily="34" charset="0"/>
                <a:cs typeface="Times New Roman" panose="02020603050405020304" pitchFamily="18" charset="0"/>
              </a:rPr>
              <a:t>Małoletni </a:t>
            </a:r>
          </a:p>
          <a:p>
            <a:pPr algn="just"/>
            <a:endParaRPr lang="pl-PL" sz="1400" u="sng" dirty="0">
              <a:solidFill>
                <a:srgbClr val="FF0000"/>
              </a:solidFill>
              <a:latin typeface="Aptos" panose="020B0004020202020204" pitchFamily="34" charset="0"/>
              <a:cs typeface="Times New Roman" panose="02020603050405020304" pitchFamily="18" charset="0"/>
            </a:endParaRPr>
          </a:p>
          <a:p>
            <a:pPr algn="just"/>
            <a:endParaRPr lang="pl-PL" sz="1400" u="sng" dirty="0">
              <a:solidFill>
                <a:srgbClr val="FF0000"/>
              </a:solidFill>
              <a:latin typeface="Aptos" panose="020B0004020202020204" pitchFamily="34" charset="0"/>
              <a:cs typeface="Times New Roman" panose="02020603050405020304" pitchFamily="18" charset="0"/>
            </a:endParaRPr>
          </a:p>
          <a:p>
            <a:pPr marL="285750" indent="-285750" algn="just">
              <a:buFont typeface="Symbol" panose="05050102010706020507" pitchFamily="18" charset="2"/>
              <a:buChar char="®"/>
            </a:pPr>
            <a:r>
              <a:rPr lang="pl-PL" sz="1400" dirty="0">
                <a:latin typeface="Aptos" panose="020B0004020202020204" pitchFamily="34" charset="0"/>
                <a:cs typeface="Times New Roman" panose="02020603050405020304" pitchFamily="18" charset="0"/>
              </a:rPr>
              <a:t>działania w ramach procedury przeprowadza się </a:t>
            </a:r>
            <a:br>
              <a:rPr lang="pl-PL" sz="1400" dirty="0">
                <a:latin typeface="Aptos" panose="020B0004020202020204" pitchFamily="34" charset="0"/>
                <a:cs typeface="Times New Roman" panose="02020603050405020304" pitchFamily="18" charset="0"/>
              </a:rPr>
            </a:br>
            <a:r>
              <a:rPr lang="pl-PL" sz="1400" dirty="0">
                <a:latin typeface="Aptos" panose="020B0004020202020204" pitchFamily="34" charset="0"/>
                <a:cs typeface="Times New Roman" panose="02020603050405020304" pitchFamily="18" charset="0"/>
              </a:rPr>
              <a:t>w obecności rodzica, opiekuna prawnego lub faktycznego;</a:t>
            </a:r>
          </a:p>
          <a:p>
            <a:pPr marL="285750" indent="-285750" algn="just">
              <a:buFont typeface="Symbol" panose="05050102010706020507" pitchFamily="18" charset="2"/>
              <a:buChar char="®"/>
            </a:pPr>
            <a:r>
              <a:rPr lang="pl-PL" sz="1400" dirty="0">
                <a:latin typeface="Aptos" panose="020B0004020202020204" pitchFamily="34" charset="0"/>
                <a:cs typeface="Times New Roman" panose="02020603050405020304" pitchFamily="18" charset="0"/>
              </a:rPr>
              <a:t>Jeżeli osobami stosującymi przemoc domową wobec małoletniego są osoby ww. działania w ramach procedury przeprowadza się w obecności pełnoletniej osoby najbliższej (…) zwanej  „osobą najbliższą” lub pełnoletniej osoby wskazanej przez małoletniego;</a:t>
            </a:r>
          </a:p>
          <a:p>
            <a:pPr marL="285750" indent="-285750" algn="just">
              <a:buFont typeface="Symbol" panose="05050102010706020507" pitchFamily="18" charset="2"/>
              <a:buChar char="®"/>
            </a:pPr>
            <a:r>
              <a:rPr lang="pl-PL" sz="1400" dirty="0">
                <a:latin typeface="Aptos" panose="020B0004020202020204" pitchFamily="34" charset="0"/>
                <a:cs typeface="Times New Roman" panose="02020603050405020304" pitchFamily="18" charset="0"/>
              </a:rPr>
              <a:t>Działania w ramach procedury przeprowadza się w miarę możliwości w obecności psychologa; </a:t>
            </a:r>
          </a:p>
          <a:p>
            <a:pPr marL="285750" indent="-285750" algn="just">
              <a:buFont typeface="Symbol" panose="05050102010706020507" pitchFamily="18" charset="2"/>
              <a:buChar char="®"/>
            </a:pPr>
            <a:r>
              <a:rPr lang="pl-PL" sz="1400" dirty="0">
                <a:latin typeface="Aptos" panose="020B0004020202020204" pitchFamily="34" charset="0"/>
                <a:cs typeface="Times New Roman" panose="02020603050405020304" pitchFamily="18" charset="0"/>
              </a:rPr>
              <a:t>Formularz „Niebieska Karta – B” przekazuje się rodzicowi, opiekunowi prawnemu lub faktycznemu, </a:t>
            </a:r>
            <a:br>
              <a:rPr lang="pl-PL" sz="1400" dirty="0">
                <a:latin typeface="Aptos" panose="020B0004020202020204" pitchFamily="34" charset="0"/>
                <a:cs typeface="Times New Roman" panose="02020603050405020304" pitchFamily="18" charset="0"/>
              </a:rPr>
            </a:br>
            <a:r>
              <a:rPr lang="pl-PL" sz="1400" dirty="0">
                <a:latin typeface="Aptos" panose="020B0004020202020204" pitchFamily="34" charset="0"/>
                <a:cs typeface="Times New Roman" panose="02020603050405020304" pitchFamily="18" charset="0"/>
              </a:rPr>
              <a:t>a w przypadkach, o których mowa w § 5 ust. 3 – osobie najbliższej lub pełnoletniej osobie wskazanej przez małoletniego.</a:t>
            </a:r>
          </a:p>
          <a:p>
            <a:endParaRPr lang="pl-PL" sz="1400" dirty="0">
              <a:latin typeface="Times New Roman" panose="02020603050405020304" pitchFamily="18" charset="0"/>
              <a:cs typeface="Times New Roman" panose="02020603050405020304" pitchFamily="18" charset="0"/>
            </a:endParaRPr>
          </a:p>
        </p:txBody>
      </p:sp>
      <p:sp>
        <p:nvSpPr>
          <p:cNvPr id="7" name="pole tekstowe 6">
            <a:extLst>
              <a:ext uri="{FF2B5EF4-FFF2-40B4-BE49-F238E27FC236}">
                <a16:creationId xmlns:a16="http://schemas.microsoft.com/office/drawing/2014/main" id="{0C011626-C484-1909-6527-E02D249DB40E}"/>
              </a:ext>
            </a:extLst>
          </p:cNvPr>
          <p:cNvSpPr txBox="1"/>
          <p:nvPr/>
        </p:nvSpPr>
        <p:spPr>
          <a:xfrm>
            <a:off x="6348380" y="2018399"/>
            <a:ext cx="4978400" cy="3323987"/>
          </a:xfrm>
          <a:prstGeom prst="rect">
            <a:avLst/>
          </a:prstGeom>
          <a:noFill/>
        </p:spPr>
        <p:txBody>
          <a:bodyPr wrap="square">
            <a:spAutoFit/>
          </a:bodyPr>
          <a:lstStyle/>
          <a:p>
            <a:r>
              <a:rPr lang="pl-PL" sz="1400" b="1" dirty="0">
                <a:latin typeface="Aptos" panose="020B0004020202020204" pitchFamily="34" charset="0"/>
                <a:cs typeface="Times New Roman" panose="02020603050405020304" pitchFamily="18" charset="0"/>
              </a:rPr>
              <a:t>Osoba pełnoletnia nieporadna ze względu </a:t>
            </a:r>
            <a:r>
              <a:rPr lang="pl-PL" sz="1400" b="1" u="sng" dirty="0">
                <a:latin typeface="Aptos" panose="020B0004020202020204" pitchFamily="34" charset="0"/>
                <a:cs typeface="Times New Roman" panose="02020603050405020304" pitchFamily="18" charset="0"/>
              </a:rPr>
              <a:t>na wiek, stan fizyczny lub psychiczny</a:t>
            </a:r>
          </a:p>
          <a:p>
            <a:endParaRPr lang="pl-PL" sz="1400" u="sng" dirty="0">
              <a:solidFill>
                <a:srgbClr val="FF0000"/>
              </a:solidFill>
              <a:latin typeface="Aptos" panose="020B0004020202020204" pitchFamily="34" charset="0"/>
              <a:cs typeface="Times New Roman" panose="02020603050405020304" pitchFamily="18" charset="0"/>
            </a:endParaRPr>
          </a:p>
          <a:p>
            <a:pPr marL="285750" indent="-285750" algn="just">
              <a:buFont typeface="Symbol" panose="05050102010706020507" pitchFamily="18" charset="2"/>
              <a:buChar char="®"/>
            </a:pPr>
            <a:r>
              <a:rPr lang="pl-PL" sz="1400" dirty="0">
                <a:latin typeface="Aptos" panose="020B0004020202020204" pitchFamily="34" charset="0"/>
                <a:cs typeface="Times New Roman" panose="02020603050405020304" pitchFamily="18" charset="0"/>
              </a:rPr>
              <a:t>działania w ramach procedury przeprowadza się </a:t>
            </a:r>
            <a:br>
              <a:rPr lang="pl-PL" sz="1400" dirty="0">
                <a:latin typeface="Aptos" panose="020B0004020202020204" pitchFamily="34" charset="0"/>
                <a:cs typeface="Times New Roman" panose="02020603050405020304" pitchFamily="18" charset="0"/>
              </a:rPr>
            </a:br>
            <a:r>
              <a:rPr lang="pl-PL" sz="1400" dirty="0">
                <a:latin typeface="Aptos" panose="020B0004020202020204" pitchFamily="34" charset="0"/>
                <a:cs typeface="Times New Roman" panose="02020603050405020304" pitchFamily="18" charset="0"/>
              </a:rPr>
              <a:t>w obecności opiekuna prawnego lub faktycznego lub pełnoletniej osoby przez nią wskazanej;</a:t>
            </a:r>
          </a:p>
          <a:p>
            <a:pPr marL="285750" indent="-285750" algn="just">
              <a:buFont typeface="Symbol" panose="05050102010706020507" pitchFamily="18" charset="2"/>
              <a:buChar char="®"/>
            </a:pPr>
            <a:r>
              <a:rPr lang="pl-PL" sz="1400" dirty="0">
                <a:latin typeface="Aptos" panose="020B0004020202020204" pitchFamily="34" charset="0"/>
                <a:cs typeface="Times New Roman" panose="02020603050405020304" pitchFamily="18" charset="0"/>
              </a:rPr>
              <a:t>Działania w ramach procedury przeprowadza się w miarę możliwości w obecności psychologa;</a:t>
            </a:r>
          </a:p>
          <a:p>
            <a:pPr marL="285750" indent="-285750" algn="just">
              <a:buFont typeface="Symbol" panose="05050102010706020507" pitchFamily="18" charset="2"/>
              <a:buChar char="®"/>
            </a:pPr>
            <a:r>
              <a:rPr lang="pl-PL" sz="1400" dirty="0">
                <a:latin typeface="Aptos" panose="020B0004020202020204" pitchFamily="34" charset="0"/>
                <a:cs typeface="Times New Roman" panose="02020603050405020304" pitchFamily="18" charset="0"/>
              </a:rPr>
              <a:t>Formularz „Niebieska Karta – B” przekazuje się opiekunowi prawnemu lub faktycznemu lub pełnoletniej osobie wskazanej przez osobę doznającą przemocy domowej, </a:t>
            </a:r>
            <a:br>
              <a:rPr lang="pl-PL" sz="1400" dirty="0">
                <a:latin typeface="Aptos" panose="020B0004020202020204" pitchFamily="34" charset="0"/>
                <a:cs typeface="Times New Roman" panose="02020603050405020304" pitchFamily="18" charset="0"/>
              </a:rPr>
            </a:br>
            <a:r>
              <a:rPr lang="pl-PL" sz="1400" dirty="0">
                <a:latin typeface="Aptos" panose="020B0004020202020204" pitchFamily="34" charset="0"/>
                <a:cs typeface="Times New Roman" panose="02020603050405020304" pitchFamily="18" charset="0"/>
              </a:rPr>
              <a:t>o której mowa w § 5 ust. 2, a w przypadkach, o których mowa w § 5 ust. 4 – osobie najbliższej lub pełnoletniej osobie wskazanej przez osobę doznającą przemocy domowej.</a:t>
            </a:r>
          </a:p>
        </p:txBody>
      </p:sp>
      <p:sp>
        <p:nvSpPr>
          <p:cNvPr id="6" name="pole tekstowe 5">
            <a:extLst>
              <a:ext uri="{FF2B5EF4-FFF2-40B4-BE49-F238E27FC236}">
                <a16:creationId xmlns:a16="http://schemas.microsoft.com/office/drawing/2014/main" id="{51631CAC-B70C-2BDF-9D3D-08A574183C94}"/>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8" name="Obraz 7" descr="Obraz zawierający tekst, Czcionka, design&#10;&#10;Opis wygenerowany automatycznie">
            <a:extLst>
              <a:ext uri="{FF2B5EF4-FFF2-40B4-BE49-F238E27FC236}">
                <a16:creationId xmlns:a16="http://schemas.microsoft.com/office/drawing/2014/main" id="{D7ABB3F7-6414-DD08-EA09-AF4E7D160E93}"/>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40752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FC9D8-1EFF-76C2-BA02-544664E5F46A}"/>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D21E5F7-827C-E894-56A3-96675FD4F1D7}"/>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CD8BDC58-EB03-53F4-E705-08BA1AC813CA}"/>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C4C9E4EC-3A09-B962-5116-C910225DA644}"/>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F5B85201-7EE8-AB81-C7EB-ED87573F58C7}"/>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cs typeface="Times New Roman" panose="02020603050405020304" pitchFamily="18" charset="0"/>
                  </a:rPr>
                  <a:t>Osoba starsza = osoba bezradna?</a:t>
                </a:r>
              </a:p>
              <a:p>
                <a:pPr eaLnBrk="1">
                  <a:spcAft>
                    <a:spcPts val="1413"/>
                  </a:spcAft>
                  <a:buClrTx/>
                  <a:buFontTx/>
                  <a:buNone/>
                </a:pPr>
                <a:endParaRPr lang="pl-PL" altLang="pl-PL" sz="2400" dirty="0">
                  <a:solidFill>
                    <a:srgbClr val="000000"/>
                  </a:solidFill>
                  <a:latin typeface="Times New Roman" panose="02020603050405020304" pitchFamily="18" charset="0"/>
                  <a:cs typeface="Times New Roman" panose="02020603050405020304" pitchFamily="18" charset="0"/>
                </a:endParaRPr>
              </a:p>
            </p:txBody>
          </p:sp>
          <p:pic>
            <p:nvPicPr>
              <p:cNvPr id="18" name="Obraz 17" descr="Obraz zawierający Czcionka, tekst, Grafika, design&#10;&#10;Opis wygenerowany automatycznie">
                <a:extLst>
                  <a:ext uri="{FF2B5EF4-FFF2-40B4-BE49-F238E27FC236}">
                    <a16:creationId xmlns:a16="http://schemas.microsoft.com/office/drawing/2014/main" id="{D9504FFE-5E09-455F-4D26-DD991EA04992}"/>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49C96B38-D9F7-4B6E-86DF-714F43CFCE54}"/>
                </a:ext>
              </a:extLst>
            </p:cNvPr>
            <p:cNvSpPr txBox="1"/>
            <p:nvPr/>
          </p:nvSpPr>
          <p:spPr>
            <a:xfrm>
              <a:off x="1257153" y="1984769"/>
              <a:ext cx="10203774" cy="3858557"/>
            </a:xfrm>
            <a:prstGeom prst="rect">
              <a:avLst/>
            </a:prstGeom>
            <a:noFill/>
          </p:spPr>
          <p:txBody>
            <a:bodyPr wrap="square" rtlCol="0">
              <a:spAutoFit/>
            </a:bodyPr>
            <a:lstStyle/>
            <a:p>
              <a:pPr algn="just" eaLnBrk="1">
                <a:lnSpc>
                  <a:spcPct val="150000"/>
                </a:lnSpc>
                <a:spcAft>
                  <a:spcPts val="1413"/>
                </a:spcAft>
                <a:buClrTx/>
                <a:buFontTx/>
                <a:buNone/>
              </a:pPr>
              <a:r>
                <a:rPr lang="pl-PL" altLang="pl-PL" b="1" dirty="0">
                  <a:solidFill>
                    <a:srgbClr val="000000"/>
                  </a:solidFill>
                  <a:latin typeface="Aptos" panose="020B0004020202020204" pitchFamily="34" charset="0"/>
                  <a:cs typeface="Times New Roman" panose="02020603050405020304" pitchFamily="18" charset="0"/>
                </a:rPr>
                <a:t>Osoby starsze o sobie:</a:t>
              </a:r>
            </a:p>
            <a:p>
              <a:pPr marL="538163" indent="-538163" algn="just" eaLnBrk="1">
                <a:lnSpc>
                  <a:spcPct val="150000"/>
                </a:lnSpc>
                <a:spcAft>
                  <a:spcPts val="1413"/>
                </a:spcAft>
                <a:buClrTx/>
                <a:buFont typeface="Symbol" panose="05050102010706020507" pitchFamily="18" charset="2"/>
                <a:buChar char="®"/>
              </a:pPr>
              <a:r>
                <a:rPr lang="pl-PL" altLang="pl-PL" dirty="0">
                  <a:solidFill>
                    <a:srgbClr val="000000"/>
                  </a:solidFill>
                  <a:latin typeface="Aptos" panose="020B0004020202020204" pitchFamily="34" charset="0"/>
                  <a:cs typeface="Times New Roman" panose="02020603050405020304" pitchFamily="18" charset="0"/>
                </a:rPr>
                <a:t>55% osób starszych uważa:</a:t>
              </a:r>
            </a:p>
            <a:p>
              <a:pPr algn="just" eaLnBrk="1">
                <a:lnSpc>
                  <a:spcPct val="150000"/>
                </a:lnSpc>
                <a:spcAft>
                  <a:spcPts val="1413"/>
                </a:spcAft>
                <a:buClrTx/>
                <a:buFontTx/>
                <a:buNone/>
              </a:pPr>
              <a:r>
                <a:rPr lang="pl-PL" altLang="pl-PL" dirty="0">
                  <a:solidFill>
                    <a:srgbClr val="000000"/>
                  </a:solidFill>
                  <a:latin typeface="Aptos" panose="020B0004020202020204" pitchFamily="34" charset="0"/>
                  <a:cs typeface="Times New Roman" panose="02020603050405020304" pitchFamily="18" charset="0"/>
                </a:rPr>
                <a:t> </a:t>
              </a:r>
              <a:r>
                <a:rPr lang="pl-PL" altLang="pl-PL" i="1" dirty="0">
                  <a:solidFill>
                    <a:srgbClr val="000000"/>
                  </a:solidFill>
                  <a:latin typeface="Aptos" panose="020B0004020202020204" pitchFamily="34" charset="0"/>
                  <a:cs typeface="Times New Roman" panose="02020603050405020304" pitchFamily="18" charset="0"/>
                </a:rPr>
                <a:t>„nie ma takich spraw, w których oczekiwałbym/oczekiwałabym pomocy”;</a:t>
              </a:r>
            </a:p>
            <a:p>
              <a:pPr marL="538163" indent="-538163" algn="just">
                <a:lnSpc>
                  <a:spcPct val="150000"/>
                </a:lnSpc>
                <a:spcAft>
                  <a:spcPts val="1413"/>
                </a:spcAft>
                <a:buFont typeface="Symbol" panose="05050102010706020507" pitchFamily="18" charset="2"/>
                <a:buChar char="®"/>
              </a:pPr>
              <a:r>
                <a:rPr lang="pl-PL" altLang="pl-PL" dirty="0">
                  <a:solidFill>
                    <a:srgbClr val="000000"/>
                  </a:solidFill>
                  <a:latin typeface="Aptos" panose="020B0004020202020204" pitchFamily="34" charset="0"/>
                  <a:cs typeface="Times New Roman" panose="02020603050405020304" pitchFamily="18" charset="0"/>
                </a:rPr>
                <a:t>45% osób starszych twierdzi:</a:t>
              </a:r>
            </a:p>
            <a:p>
              <a:pPr algn="just" eaLnBrk="1">
                <a:lnSpc>
                  <a:spcPct val="150000"/>
                </a:lnSpc>
                <a:spcAft>
                  <a:spcPts val="1413"/>
                </a:spcAft>
                <a:buClrTx/>
                <a:buFontTx/>
                <a:buNone/>
              </a:pPr>
              <a:r>
                <a:rPr lang="pl-PL" altLang="pl-PL" i="1" dirty="0">
                  <a:solidFill>
                    <a:srgbClr val="000000"/>
                  </a:solidFill>
                  <a:latin typeface="Aptos" panose="020B0004020202020204" pitchFamily="34" charset="0"/>
                  <a:cs typeface="Times New Roman" panose="02020603050405020304" pitchFamily="18" charset="0"/>
                </a:rPr>
                <a:t>„gdyby była taka potrzeba, szukałbym/szukałabym pomocy w urzędzie lub u lekarza”. </a:t>
              </a:r>
            </a:p>
            <a:p>
              <a:pPr algn="just" eaLnBrk="1">
                <a:lnSpc>
                  <a:spcPct val="150000"/>
                </a:lnSpc>
                <a:spcAft>
                  <a:spcPts val="1413"/>
                </a:spcAft>
                <a:buClrTx/>
                <a:buFontTx/>
                <a:buNone/>
              </a:pPr>
              <a:r>
                <a:rPr lang="pl-PL" altLang="pl-PL" dirty="0">
                  <a:solidFill>
                    <a:srgbClr val="000000"/>
                  </a:solidFill>
                  <a:latin typeface="Aptos" panose="020B0004020202020204" pitchFamily="34" charset="0"/>
                  <a:cs typeface="Times New Roman" panose="02020603050405020304" pitchFamily="18" charset="0"/>
                </a:rPr>
                <a:t>Gdyby nie ograniczenia finansowe uprawialiby turystykę, braliby udział w życiu kulturalnym, spotykaliby się ze znajomymi. Są także gotowi pomagać dzieciom.</a:t>
              </a: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019D0BE3-6F9B-1672-0473-B23DD722ABD5}"/>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DF4B8F81-E335-F89F-F335-3C45D30987AC}"/>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FB349460-FF55-B2BE-26A1-90386B81413F}"/>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A7D7B012-D204-C784-C4A5-03470ED15E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C0F5DF9A-31E7-E38D-95F9-471F2C6D51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4848B8DA-D42E-4E35-3C4E-72C137865F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DFE411BA-EC28-E8F6-2D3A-2FD31D3693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D7FC00BB-8A59-734D-153B-60DBBC8629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5BE10C0C-B9F9-7ED7-B914-8DEA6564907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63CBA7F3-8CAC-1F7A-D30C-BCB28635241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5920EBC5-DEC1-9F02-167C-0E1A8F70B171}"/>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0F274E18-B146-E755-084C-2D2F5CBE908E}"/>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ACE3E50D-48C0-73AC-31D5-874E802DB611}"/>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350062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279E-4DF8-88B2-89C6-EE09C0CF3D29}"/>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00A5060F-3A8F-5C2B-A3AB-0F6D91247CAB}"/>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98481D10-F5BF-481C-815E-5C2EECD93254}"/>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CE306C68-26BC-0003-D83B-7875F12E2735}"/>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038A6B9E-CCB2-FD88-5618-7CC6FD3D358C}"/>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Co w sytuacji, gdy podejrzewamy przemoc domową?</a:t>
                </a:r>
              </a:p>
            </p:txBody>
          </p:sp>
          <p:pic>
            <p:nvPicPr>
              <p:cNvPr id="18" name="Obraz 17" descr="Obraz zawierający Czcionka, tekst, Grafika, design&#10;&#10;Opis wygenerowany automatycznie">
                <a:extLst>
                  <a:ext uri="{FF2B5EF4-FFF2-40B4-BE49-F238E27FC236}">
                    <a16:creationId xmlns:a16="http://schemas.microsoft.com/office/drawing/2014/main" id="{6216158F-E2D7-73E5-4E55-9BAE36B18B2A}"/>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67964A36-FCA5-E555-7165-5E7E574438B1}"/>
                </a:ext>
              </a:extLst>
            </p:cNvPr>
            <p:cNvSpPr txBox="1"/>
            <p:nvPr/>
          </p:nvSpPr>
          <p:spPr>
            <a:xfrm>
              <a:off x="1299882" y="2106706"/>
              <a:ext cx="10590774" cy="3477875"/>
            </a:xfrm>
            <a:prstGeom prst="rect">
              <a:avLst/>
            </a:prstGeom>
            <a:noFill/>
          </p:spPr>
          <p:txBody>
            <a:bodyPr wrap="square" rtlCol="0">
              <a:spAutoFit/>
            </a:bodyPr>
            <a:lstStyle/>
            <a:p>
              <a:pPr marL="0" indent="0">
                <a:lnSpc>
                  <a:spcPct val="100000"/>
                </a:lnSpc>
                <a:spcBef>
                  <a:spcPts val="0"/>
                </a:spcBef>
                <a:buNone/>
                <a:defRPr/>
              </a:pPr>
              <a:endParaRPr lang="pl-PL" sz="2000" dirty="0">
                <a:solidFill>
                  <a:srgbClr val="FF0000"/>
                </a:solidFill>
              </a:endParaRPr>
            </a:p>
            <a:p>
              <a:pPr marL="0" indent="0" algn="just">
                <a:lnSpc>
                  <a:spcPct val="150000"/>
                </a:lnSpc>
                <a:spcBef>
                  <a:spcPts val="0"/>
                </a:spcBef>
                <a:buNone/>
                <a:defRPr/>
              </a:pPr>
              <a:r>
                <a:rPr lang="pl-PL" sz="2000" dirty="0">
                  <a:latin typeface="Aptos" panose="020B0004020202020204" pitchFamily="34" charset="0"/>
                  <a:cs typeface="Times New Roman" panose="02020603050405020304" pitchFamily="18" charset="0"/>
                </a:rPr>
                <a:t>W celu dokonania diagnozy i oceny sytuacji w związku ze zgłoszonym podejrzeniem wystąpienia przemocy domowej (…) powołuje się grupę diagnostyczno-pomocową.</a:t>
              </a:r>
            </a:p>
            <a:p>
              <a:pPr marL="0" indent="0" algn="just">
                <a:lnSpc>
                  <a:spcPct val="150000"/>
                </a:lnSpc>
                <a:spcBef>
                  <a:spcPts val="0"/>
                </a:spcBef>
                <a:buNone/>
                <a:defRPr/>
              </a:pPr>
              <a:endParaRPr lang="pl-PL" sz="2000" dirty="0">
                <a:latin typeface="Aptos" panose="020B0004020202020204" pitchFamily="34" charset="0"/>
                <a:cs typeface="Times New Roman" panose="02020603050405020304" pitchFamily="18" charset="0"/>
              </a:endParaRPr>
            </a:p>
            <a:p>
              <a:pPr marL="0" indent="0" algn="just">
                <a:lnSpc>
                  <a:spcPct val="150000"/>
                </a:lnSpc>
                <a:spcBef>
                  <a:spcPts val="0"/>
                </a:spcBef>
                <a:buNone/>
                <a:defRPr/>
              </a:pPr>
              <a:r>
                <a:rPr lang="pl-PL" sz="2000" dirty="0">
                  <a:latin typeface="Aptos" panose="020B0004020202020204" pitchFamily="34" charset="0"/>
                  <a:cs typeface="Times New Roman" panose="02020603050405020304" pitchFamily="18" charset="0"/>
                </a:rPr>
                <a:t>Grupę diagnostyczno-pomocową powołuje zespół interdyscyplinarny niezwłocznie, nie później niż w terminie 3 dni od dnia otrzymania zgłoszenia o podejrzeniu wystąpienia przemocy domowej.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22A6C0FA-F3BA-190D-36DB-6923A3508D5C}"/>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95D25E02-D4B4-B4AA-5D27-13BD74B624A9}"/>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1A6B996F-BF59-4DD4-9ED8-9D64D453ED34}"/>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D40DF14F-09BA-19DF-6AFC-D1EF0E5101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D1033F4E-72E4-9F5A-B0FF-69E3A3EA1C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864E9EF0-1206-77E0-15BF-9179A8CFB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2A32A946-BE16-4267-E55E-45386E39E7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220B974A-9A83-E96B-940A-51CAECF081B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FCADA0EC-FEEE-6281-BF26-E73831ACE86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4C91A538-6D69-EA02-1877-E6A86F0ECC4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F1BC6FF3-6EA2-1D19-894C-ABC6984EFA2D}"/>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B356DDE1-C988-1D11-52C6-AA0843FB875A}"/>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08401B0F-666E-4B06-5D9E-F7D3BCF4E25C}"/>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850350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EFB52-1B4A-A824-CA08-D69478D2D1AF}"/>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2DC36131-6C72-E541-551C-B8BEC078D54C}"/>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6D69AE8C-14A0-96C7-2733-032045B48FBE}"/>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29CE3137-19C1-C973-0DEE-4C656F4E3E43}"/>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8D4FC3E7-941D-A734-6750-3AAF8D9FEDCD}"/>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Skład grupy diagnostyczno-pomocowej </a:t>
                </a:r>
              </a:p>
            </p:txBody>
          </p:sp>
          <p:pic>
            <p:nvPicPr>
              <p:cNvPr id="18" name="Obraz 17" descr="Obraz zawierający Czcionka, tekst, Grafika, design&#10;&#10;Opis wygenerowany automatycznie">
                <a:extLst>
                  <a:ext uri="{FF2B5EF4-FFF2-40B4-BE49-F238E27FC236}">
                    <a16:creationId xmlns:a16="http://schemas.microsoft.com/office/drawing/2014/main" id="{5596B9F5-BDEB-B92E-92C0-43BAA2CAEDAD}"/>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99A27071-DB8B-F6E5-86E7-A68128DC4AF0}"/>
                </a:ext>
              </a:extLst>
            </p:cNvPr>
            <p:cNvSpPr txBox="1"/>
            <p:nvPr/>
          </p:nvSpPr>
          <p:spPr>
            <a:xfrm>
              <a:off x="939471" y="1727777"/>
              <a:ext cx="10982824" cy="4608698"/>
            </a:xfrm>
            <a:prstGeom prst="rect">
              <a:avLst/>
            </a:prstGeom>
            <a:noFill/>
          </p:spPr>
          <p:txBody>
            <a:bodyPr wrap="square" rtlCol="0">
              <a:spAutoFit/>
            </a:bodyPr>
            <a:lstStyle/>
            <a:p>
              <a:pPr marL="0" indent="0" algn="just">
                <a:lnSpc>
                  <a:spcPct val="150000"/>
                </a:lnSpc>
                <a:spcBef>
                  <a:spcPts val="0"/>
                </a:spcBef>
                <a:buNone/>
                <a:defRPr/>
              </a:pPr>
              <a:r>
                <a:rPr lang="pl-PL" sz="1400" b="1" dirty="0">
                  <a:latin typeface="Aptos" panose="020B0004020202020204" pitchFamily="34" charset="0"/>
                  <a:cs typeface="Times New Roman" panose="02020603050405020304" pitchFamily="18" charset="0"/>
                </a:rPr>
                <a:t>W skład grupy diagnostyczno-pomocowej wchodzą</a:t>
              </a:r>
              <a:r>
                <a:rPr lang="pl-PL" sz="1400" dirty="0">
                  <a:latin typeface="Aptos" panose="020B0004020202020204" pitchFamily="34" charset="0"/>
                  <a:cs typeface="Times New Roman" panose="02020603050405020304" pitchFamily="18" charset="0"/>
                </a:rPr>
                <a:t>: pracownik socjalny jednostki organizacyjnej pomocy społecznej i funkcjonariusz Policji. W sprawach żołnierzy pełniących czynną służbę wojskową stosujących przemoc domową w skład grupy diagnostyczno-pomocowej wchodzi także żołnierz Żandarmerii Wojskowej.</a:t>
              </a:r>
            </a:p>
            <a:p>
              <a:pPr marL="0" indent="0" algn="just">
                <a:lnSpc>
                  <a:spcPct val="150000"/>
                </a:lnSpc>
                <a:spcBef>
                  <a:spcPts val="0"/>
                </a:spcBef>
                <a:buNone/>
                <a:defRPr/>
              </a:pPr>
              <a:endParaRPr lang="pl-PL" sz="500" dirty="0">
                <a:latin typeface="Aptos" panose="020B0004020202020204" pitchFamily="34" charset="0"/>
                <a:cs typeface="Times New Roman" panose="02020603050405020304" pitchFamily="18" charset="0"/>
              </a:endParaRPr>
            </a:p>
            <a:p>
              <a:pPr marL="0" indent="0" algn="just">
                <a:lnSpc>
                  <a:spcPct val="150000"/>
                </a:lnSpc>
                <a:spcBef>
                  <a:spcPts val="0"/>
                </a:spcBef>
                <a:buNone/>
                <a:defRPr/>
              </a:pPr>
              <a:r>
                <a:rPr lang="pl-PL" sz="1400" dirty="0">
                  <a:latin typeface="Aptos" panose="020B0004020202020204" pitchFamily="34" charset="0"/>
                  <a:cs typeface="Times New Roman" panose="02020603050405020304" pitchFamily="18" charset="0"/>
                </a:rPr>
                <a:t>W skład grupy diagnostyczno-pomocowej mogą także wchodzić: </a:t>
              </a:r>
            </a:p>
            <a:p>
              <a:pPr marL="207386" indent="-207386" algn="just">
                <a:lnSpc>
                  <a:spcPct val="150000"/>
                </a:lnSpc>
                <a:spcBef>
                  <a:spcPts val="0"/>
                </a:spcBef>
                <a:buFont typeface="Times New Roman" panose="02020603050405020304" pitchFamily="18" charset="0"/>
                <a:buAutoNum type="arabicParenR"/>
                <a:defRPr/>
              </a:pPr>
              <a:r>
                <a:rPr lang="pl-PL" sz="1400" dirty="0">
                  <a:latin typeface="Aptos" panose="020B0004020202020204" pitchFamily="34" charset="0"/>
                  <a:cs typeface="Times New Roman" panose="02020603050405020304" pitchFamily="18" charset="0"/>
                </a:rPr>
                <a:t>pracownik socjalny specjalistycznego ośrodka wsparcia dla osób doznających przemocy domowej;</a:t>
              </a:r>
            </a:p>
            <a:p>
              <a:pPr marL="207386" indent="-207386" algn="just">
                <a:lnSpc>
                  <a:spcPct val="150000"/>
                </a:lnSpc>
                <a:spcBef>
                  <a:spcPts val="0"/>
                </a:spcBef>
                <a:buFont typeface="Times New Roman" panose="02020603050405020304" pitchFamily="18" charset="0"/>
                <a:buAutoNum type="arabicParenR"/>
                <a:defRPr/>
              </a:pPr>
              <a:r>
                <a:rPr lang="pl-PL" sz="1400" dirty="0">
                  <a:latin typeface="Aptos" panose="020B0004020202020204" pitchFamily="34" charset="0"/>
                  <a:cs typeface="Times New Roman" panose="02020603050405020304" pitchFamily="18" charset="0"/>
                </a:rPr>
                <a:t>asystent rodziny;</a:t>
              </a:r>
            </a:p>
            <a:p>
              <a:pPr marL="207386" indent="-207386" algn="just">
                <a:lnSpc>
                  <a:spcPct val="150000"/>
                </a:lnSpc>
                <a:spcBef>
                  <a:spcPts val="0"/>
                </a:spcBef>
                <a:buFont typeface="Times New Roman" panose="02020603050405020304" pitchFamily="18" charset="0"/>
                <a:buAutoNum type="arabicParenR"/>
                <a:defRPr/>
              </a:pPr>
              <a:r>
                <a:rPr lang="pl-PL" sz="1400" dirty="0">
                  <a:latin typeface="Aptos" panose="020B0004020202020204" pitchFamily="34" charset="0"/>
                  <a:cs typeface="Times New Roman" panose="02020603050405020304" pitchFamily="18" charset="0"/>
                </a:rPr>
                <a:t>nauczyciel wychowawca będący wychowawcą klasy lub nauczyciel znający sytuację domową małoletniego;</a:t>
              </a:r>
            </a:p>
            <a:p>
              <a:pPr marL="207386" indent="-207386" algn="just">
                <a:lnSpc>
                  <a:spcPct val="150000"/>
                </a:lnSpc>
                <a:spcBef>
                  <a:spcPts val="0"/>
                </a:spcBef>
                <a:buFont typeface="Times New Roman" panose="02020603050405020304" pitchFamily="18" charset="0"/>
                <a:buAutoNum type="arabicParenR"/>
                <a:defRPr/>
              </a:pPr>
              <a:r>
                <a:rPr lang="pl-PL" sz="1400" dirty="0">
                  <a:latin typeface="Aptos" panose="020B0004020202020204" pitchFamily="34" charset="0"/>
                  <a:cs typeface="Times New Roman" panose="02020603050405020304" pitchFamily="18" charset="0"/>
                </a:rPr>
                <a:t>osoby wykonujące zawód medyczny, w tym lekarz, pielęgniarka, położna;</a:t>
              </a:r>
            </a:p>
            <a:p>
              <a:pPr marL="207386" indent="-207386" algn="just">
                <a:lnSpc>
                  <a:spcPct val="150000"/>
                </a:lnSpc>
                <a:spcBef>
                  <a:spcPts val="0"/>
                </a:spcBef>
                <a:buFont typeface="Times New Roman" panose="02020603050405020304" pitchFamily="18" charset="0"/>
                <a:buAutoNum type="arabicParenR"/>
                <a:defRPr/>
              </a:pPr>
              <a:r>
                <a:rPr lang="pl-PL" sz="1400" dirty="0">
                  <a:latin typeface="Aptos" panose="020B0004020202020204" pitchFamily="34" charset="0"/>
                  <a:cs typeface="Times New Roman" panose="02020603050405020304" pitchFamily="18" charset="0"/>
                </a:rPr>
                <a:t>przedstawiciel gminnej komisji rozwiazywania problemów alkoholowych.</a:t>
              </a:r>
            </a:p>
            <a:p>
              <a:pPr marL="0" indent="0" algn="just">
                <a:lnSpc>
                  <a:spcPct val="150000"/>
                </a:lnSpc>
                <a:spcBef>
                  <a:spcPts val="0"/>
                </a:spcBef>
                <a:buNone/>
                <a:defRPr/>
              </a:pPr>
              <a:endParaRPr lang="pl-PL" sz="500" dirty="0">
                <a:latin typeface="Aptos" panose="020B0004020202020204" pitchFamily="34" charset="0"/>
                <a:cs typeface="Times New Roman" panose="02020603050405020304" pitchFamily="18" charset="0"/>
              </a:endParaRPr>
            </a:p>
            <a:p>
              <a:pPr marL="0" indent="0" algn="just">
                <a:lnSpc>
                  <a:spcPct val="150000"/>
                </a:lnSpc>
                <a:spcBef>
                  <a:spcPts val="0"/>
                </a:spcBef>
                <a:buNone/>
                <a:defRPr/>
              </a:pPr>
              <a:r>
                <a:rPr lang="pl-PL" sz="1400" dirty="0">
                  <a:latin typeface="Aptos" panose="020B0004020202020204" pitchFamily="34" charset="0"/>
                  <a:cs typeface="Times New Roman" panose="02020603050405020304" pitchFamily="18" charset="0"/>
                </a:rPr>
                <a:t>W skład grupy diagnostyczno-pomocowej mogą także wchodzić pedagog, psycholog lub terapeuta (…).</a:t>
              </a:r>
            </a:p>
            <a:p>
              <a:pPr marL="0" indent="0" algn="just">
                <a:lnSpc>
                  <a:spcPct val="150000"/>
                </a:lnSpc>
                <a:spcBef>
                  <a:spcPts val="0"/>
                </a:spcBef>
                <a:buNone/>
                <a:defRPr/>
              </a:pPr>
              <a:endParaRPr lang="pl-PL" sz="500" dirty="0">
                <a:latin typeface="Aptos" panose="020B0004020202020204" pitchFamily="34" charset="0"/>
                <a:cs typeface="Times New Roman" panose="02020603050405020304" pitchFamily="18" charset="0"/>
              </a:endParaRPr>
            </a:p>
            <a:p>
              <a:pPr marL="0" indent="0" algn="just">
                <a:lnSpc>
                  <a:spcPct val="150000"/>
                </a:lnSpc>
                <a:spcBef>
                  <a:spcPts val="0"/>
                </a:spcBef>
                <a:buNone/>
                <a:defRPr/>
              </a:pPr>
              <a:r>
                <a:rPr lang="pl-PL" sz="1400" dirty="0">
                  <a:latin typeface="Aptos" panose="020B0004020202020204" pitchFamily="34" charset="0"/>
                  <a:cs typeface="Times New Roman" panose="02020603050405020304" pitchFamily="18" charset="0"/>
                </a:rPr>
                <a:t>W sprawach osób stosujących przemoc domową, pozostających pod dozorem lub nadzorem kuratora sądowego, w skład grupy diagnostyczno-pomocowej wchodzi także zawodowy kurator sądowy lub wskazany przez kierownika zespołu kuratorskiej służby sądowej społeczny kurator sądowy.</a:t>
              </a:r>
            </a:p>
          </p:txBody>
        </p:sp>
        <p:sp>
          <p:nvSpPr>
            <p:cNvPr id="51" name="Prostokąt 50">
              <a:extLst>
                <a:ext uri="{FF2B5EF4-FFF2-40B4-BE49-F238E27FC236}">
                  <a16:creationId xmlns:a16="http://schemas.microsoft.com/office/drawing/2014/main" id="{92DB9108-8CED-8154-05C2-F59D85C376A0}"/>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31C3E23D-54DD-592A-9425-D02ACA932DA4}"/>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20EF2E87-8DE6-90A8-05C2-FAB8893548F5}"/>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004F2E26-F087-2E4D-192C-EE9C1DB6BD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E32673CD-740E-D4B0-09F7-519D38CBAB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714985A1-313A-7C58-F50D-E9CF52D10A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2DAA484A-6AEA-0D47-7B8C-F1CAFF259E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A651EB3F-8709-851B-4CD6-2AA17351A8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C2875143-2F8E-E462-AF42-22941B93F1E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F2E62B18-F764-2C12-973E-FAC6787125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73F58075-4A80-62C7-7860-7566CE39259E}"/>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14AAD42D-1E36-78EC-4E32-14EC7656BB1A}"/>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6ED36CE2-2AAB-48D7-F603-9C367049B3FA}"/>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643401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02F7B-1FF6-BF16-093D-5FCACB29A1FE}"/>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FFCAECB1-1B8B-7778-1C7A-0EE64FB459E9}"/>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6BFC50F2-3D17-0D20-D94C-CD03AAB5D2F7}"/>
              </a:ext>
            </a:extLst>
          </p:cNvPr>
          <p:cNvGrpSpPr/>
          <p:nvPr/>
        </p:nvGrpSpPr>
        <p:grpSpPr>
          <a:xfrm>
            <a:off x="0" y="0"/>
            <a:ext cx="12192006" cy="6867524"/>
            <a:chOff x="-6" y="-9525"/>
            <a:chExt cx="12192006" cy="6867524"/>
          </a:xfrm>
        </p:grpSpPr>
        <p:grpSp>
          <p:nvGrpSpPr>
            <p:cNvPr id="47" name="Grupa 46">
              <a:extLst>
                <a:ext uri="{FF2B5EF4-FFF2-40B4-BE49-F238E27FC236}">
                  <a16:creationId xmlns:a16="http://schemas.microsoft.com/office/drawing/2014/main" id="{13EA9844-4CD3-BC9B-4238-AA8AEDC3A49D}"/>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EF381062-C54C-9704-3EE4-CB7EAE0D709F}"/>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Praca z ofiarą – praca ze sprawcą</a:t>
                </a:r>
              </a:p>
            </p:txBody>
          </p:sp>
          <p:pic>
            <p:nvPicPr>
              <p:cNvPr id="18" name="Obraz 17" descr="Obraz zawierający Czcionka, tekst, Grafika, design&#10;&#10;Opis wygenerowany automatycznie">
                <a:extLst>
                  <a:ext uri="{FF2B5EF4-FFF2-40B4-BE49-F238E27FC236}">
                    <a16:creationId xmlns:a16="http://schemas.microsoft.com/office/drawing/2014/main" id="{3142760E-6B33-D5A6-A7F1-9073C7C32F46}"/>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62A47B6C-D308-D6EE-5B4D-8D94EC4D64E6}"/>
                </a:ext>
              </a:extLst>
            </p:cNvPr>
            <p:cNvSpPr txBox="1"/>
            <p:nvPr/>
          </p:nvSpPr>
          <p:spPr>
            <a:xfrm>
              <a:off x="1381221" y="2590739"/>
              <a:ext cx="10590774" cy="17836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W ramach procedury „Niebieskie Karty” </a:t>
              </a:r>
            </a:p>
            <a:p>
              <a:pPr marL="627063" marR="0" lvl="0" indent="-627063" algn="just" defTabSz="914400" rtl="0" eaLnBrk="1" fontAlgn="auto" latinLnBrk="0" hangingPunct="1">
                <a:lnSpc>
                  <a:spcPct val="250000"/>
                </a:lnSpc>
                <a:spcBef>
                  <a:spcPts val="0"/>
                </a:spcBef>
                <a:spcAft>
                  <a:spcPts val="0"/>
                </a:spcAft>
                <a:buClrTx/>
                <a:buSzTx/>
                <a:buFont typeface="Symbol" panose="05050102010706020507" pitchFamily="18" charset="2"/>
                <a:buChar char="®"/>
                <a:tabLst/>
                <a:defRPr/>
              </a:pPr>
              <a:r>
                <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pracownik socjalny pracuje z osobą doznającą przemocy domowej;</a:t>
              </a:r>
            </a:p>
            <a:p>
              <a:pPr marL="627063" marR="0" lvl="0" indent="-627063" algn="just" defTabSz="914400" rtl="0" eaLnBrk="1" fontAlgn="auto" latinLnBrk="0" hangingPunct="1">
                <a:lnSpc>
                  <a:spcPct val="250000"/>
                </a:lnSpc>
                <a:spcBef>
                  <a:spcPts val="0"/>
                </a:spcBef>
                <a:spcAft>
                  <a:spcPts val="0"/>
                </a:spcAft>
                <a:buClrTx/>
                <a:buSzTx/>
                <a:buFont typeface="Symbol" panose="05050102010706020507" pitchFamily="18" charset="2"/>
                <a:buChar char="®"/>
                <a:tabLst/>
                <a:defRPr/>
              </a:pPr>
              <a:r>
                <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funkcjonariusz  policji </a:t>
              </a:r>
              <a:r>
                <a:rPr lang="pl-PL" dirty="0">
                  <a:solidFill>
                    <a:prstClr val="black"/>
                  </a:solidFill>
                  <a:latin typeface="Aptos" panose="020B0004020202020204" pitchFamily="34" charset="0"/>
                  <a:cs typeface="Times New Roman" panose="02020603050405020304" pitchFamily="18" charset="0"/>
                </a:rPr>
                <a:t>pracuje </a:t>
              </a:r>
              <a:r>
                <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z osobą stosującą przemoc domową.</a:t>
              </a:r>
            </a:p>
          </p:txBody>
        </p:sp>
        <p:sp>
          <p:nvSpPr>
            <p:cNvPr id="51" name="Prostokąt 50">
              <a:extLst>
                <a:ext uri="{FF2B5EF4-FFF2-40B4-BE49-F238E27FC236}">
                  <a16:creationId xmlns:a16="http://schemas.microsoft.com/office/drawing/2014/main" id="{8FB62675-5F42-12D2-04F4-E63CC5B767BD}"/>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FBA69511-1764-F708-6D75-E1D2A682F496}"/>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839964AF-2984-B26A-DD61-EBCCAABBAF83}"/>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BB2FB3A0-B68F-9678-7083-EE85004D6F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626B8E80-D095-458E-5E21-6522617EF4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27D01A68-F678-E27A-DCC9-CFB29C4B8D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413A2D6D-D9FB-ED4F-BCE1-ED06B6CE90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0ED5B13C-A4E2-E2A9-1CD5-C399646794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4F16C24F-539B-575F-523B-E1221865DA3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06C7DB83-7B87-3369-3AD8-1101FE0AA7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83B1C8CA-1376-13F8-44CD-62EE6E54A74C}"/>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FDFE27A4-32FF-5CE2-8373-01C33F3AD09F}"/>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A71B96A0-80F0-D98E-D19B-997498E7FAF2}"/>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3031292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BCF09-3D94-2769-1EF8-8A2A29A64563}"/>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401AC0F2-6850-BDF8-26D7-DF06F4163211}"/>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5BA065F0-4C54-803D-5350-7A6152A95935}"/>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D17F2E41-1991-F1F0-07D4-F514F316EBAC}"/>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98B96BF4-BD46-D972-3E58-33587208685F}"/>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Monitorowanie sytuacji w rodzinie z problemem przemocy </a:t>
                </a:r>
              </a:p>
            </p:txBody>
          </p:sp>
          <p:pic>
            <p:nvPicPr>
              <p:cNvPr id="18" name="Obraz 17" descr="Obraz zawierający Czcionka, tekst, Grafika, design&#10;&#10;Opis wygenerowany automatycznie">
                <a:extLst>
                  <a:ext uri="{FF2B5EF4-FFF2-40B4-BE49-F238E27FC236}">
                    <a16:creationId xmlns:a16="http://schemas.microsoft.com/office/drawing/2014/main" id="{2B0EFA41-F796-6E5F-9DC5-1716F169C19B}"/>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F5107F8C-6D37-116A-44C9-EC83CF19042B}"/>
                </a:ext>
              </a:extLst>
            </p:cNvPr>
            <p:cNvSpPr txBox="1"/>
            <p:nvPr/>
          </p:nvSpPr>
          <p:spPr>
            <a:xfrm>
              <a:off x="1078924" y="1880314"/>
              <a:ext cx="10590774" cy="4438203"/>
            </a:xfrm>
            <a:prstGeom prst="rect">
              <a:avLst/>
            </a:prstGeom>
            <a:noFill/>
          </p:spPr>
          <p:txBody>
            <a:bodyPr wrap="square" rtlCol="0">
              <a:spAutoFit/>
            </a:bodyPr>
            <a:lstStyle/>
            <a:p>
              <a:pPr algn="just">
                <a:lnSpc>
                  <a:spcPct val="150000"/>
                </a:lnSpc>
              </a:pPr>
              <a:r>
                <a:rPr lang="pl-PL" dirty="0">
                  <a:latin typeface="Aptos" panose="020B0004020202020204" pitchFamily="34" charset="0"/>
                </a:rPr>
                <a:t>P</a:t>
              </a:r>
              <a:r>
                <a:rPr lang="pl-PL" dirty="0">
                  <a:latin typeface="Aptos" panose="020B0004020202020204" pitchFamily="34" charset="0"/>
                  <a:cs typeface="Times New Roman" panose="02020603050405020304" pitchFamily="18" charset="0"/>
                </a:rPr>
                <a:t>o zakończeniu procedury „Niebieskie Karty” grupa diagnostyczno-pomocowa podejmuje działania monitorujące – przez 9 miesięcy.</a:t>
              </a:r>
            </a:p>
            <a:p>
              <a:pPr marL="0" indent="0" algn="just">
                <a:lnSpc>
                  <a:spcPct val="150000"/>
                </a:lnSpc>
                <a:buNone/>
              </a:pPr>
              <a:endParaRPr lang="pl-PL" sz="1400" dirty="0">
                <a:latin typeface="Aptos" panose="020B0004020202020204" pitchFamily="34" charset="0"/>
                <a:cs typeface="Times New Roman" panose="02020603050405020304" pitchFamily="18" charset="0"/>
              </a:endParaRPr>
            </a:p>
            <a:p>
              <a:pPr marL="0" indent="0" algn="just">
                <a:lnSpc>
                  <a:spcPct val="150000"/>
                </a:lnSpc>
                <a:buNone/>
              </a:pPr>
              <a:r>
                <a:rPr lang="pl-PL" dirty="0">
                  <a:latin typeface="Aptos" panose="020B0004020202020204" pitchFamily="34" charset="0"/>
                  <a:cs typeface="Times New Roman" panose="02020603050405020304" pitchFamily="18" charset="0"/>
                </a:rPr>
                <a:t> Działania te polegają w szczególności na składaniu wizyt sprawdzających stan bezpieczeństwa w związku z zakończoną procedurą, poradnictwie i wsparciu.</a:t>
              </a:r>
            </a:p>
            <a:p>
              <a:pPr marL="0" indent="0" algn="just">
                <a:lnSpc>
                  <a:spcPct val="150000"/>
                </a:lnSpc>
                <a:buNone/>
              </a:pPr>
              <a:endParaRPr lang="pl-PL" sz="1400" dirty="0">
                <a:latin typeface="Aptos" panose="020B0004020202020204" pitchFamily="34" charset="0"/>
                <a:cs typeface="Times New Roman" panose="02020603050405020304" pitchFamily="18" charset="0"/>
              </a:endParaRPr>
            </a:p>
            <a:p>
              <a:pPr marL="0" indent="0" algn="just">
                <a:lnSpc>
                  <a:spcPct val="150000"/>
                </a:lnSpc>
                <a:buNone/>
              </a:pPr>
              <a:r>
                <a:rPr lang="pl-PL" dirty="0">
                  <a:latin typeface="Aptos" panose="020B0004020202020204" pitchFamily="34" charset="0"/>
                  <a:cs typeface="Times New Roman" panose="02020603050405020304" pitchFamily="18" charset="0"/>
                </a:rPr>
                <a:t>Rodzaj, formę oraz sposób realizacji działań monitorujących określa grupa diagnostyczno-pomocowa.</a:t>
              </a:r>
            </a:p>
            <a:p>
              <a:pPr marL="0" indent="0" algn="just">
                <a:lnSpc>
                  <a:spcPct val="150000"/>
                </a:lnSpc>
                <a:buNone/>
              </a:pPr>
              <a:endParaRPr lang="pl-PL" sz="1400" dirty="0">
                <a:latin typeface="Aptos" panose="020B0004020202020204" pitchFamily="34" charset="0"/>
                <a:cs typeface="Times New Roman" panose="02020603050405020304" pitchFamily="18" charset="0"/>
              </a:endParaRPr>
            </a:p>
            <a:p>
              <a:pPr marL="0" indent="0" algn="just">
                <a:lnSpc>
                  <a:spcPct val="150000"/>
                </a:lnSpc>
                <a:buNone/>
              </a:pPr>
              <a:r>
                <a:rPr lang="pl-PL" dirty="0">
                  <a:latin typeface="Aptos" panose="020B0004020202020204" pitchFamily="34" charset="0"/>
                  <a:cs typeface="Times New Roman" panose="02020603050405020304" pitchFamily="18" charset="0"/>
                </a:rPr>
                <a:t>W szczególnie uzasadnionych przypadkach, w szczególności gdy składanie wizyt sprawdzających, </a:t>
              </a:r>
              <a:br>
                <a:rPr lang="pl-PL" dirty="0">
                  <a:latin typeface="Aptos" panose="020B0004020202020204" pitchFamily="34" charset="0"/>
                  <a:cs typeface="Times New Roman" panose="02020603050405020304" pitchFamily="18" charset="0"/>
                </a:rPr>
              </a:br>
              <a:r>
                <a:rPr lang="pl-PL" dirty="0">
                  <a:latin typeface="Aptos" panose="020B0004020202020204" pitchFamily="34" charset="0"/>
                  <a:cs typeface="Times New Roman" panose="02020603050405020304" pitchFamily="18" charset="0"/>
                </a:rPr>
                <a:t>jest niemożliwe lub znacznie utrudnione, mogą być prowadzone za pośrednictwem środków komunikacji elektronicznej umożliwiających porozumiewanie się na odległość.</a:t>
              </a:r>
              <a:endPar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endParaRPr>
            </a:p>
          </p:txBody>
        </p:sp>
        <p:sp>
          <p:nvSpPr>
            <p:cNvPr id="51" name="Prostokąt 50">
              <a:extLst>
                <a:ext uri="{FF2B5EF4-FFF2-40B4-BE49-F238E27FC236}">
                  <a16:creationId xmlns:a16="http://schemas.microsoft.com/office/drawing/2014/main" id="{5255BE72-E89B-0CFD-8681-B869F9A2FE06}"/>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277259A1-7CA5-E35C-17B8-CC14352F49A7}"/>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3402C596-3EBA-1954-F6AE-973824A4CD80}"/>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98D21379-8DB9-B942-46DD-A059DBDE3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5278444F-3381-BE10-040D-FA7F35EEE7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A951E3DF-05DF-E002-9335-206C740DD0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04BBF95D-3B61-8C48-87F2-42105B6A34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C5C5E05F-8B62-D089-1B43-5FB17F0732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B75A8F22-6E29-26B8-5AB8-06D5FEBFD4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8CB17751-727F-90DB-DC32-0AFC4BB509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58F0A437-4108-9447-09ED-242242DEBE59}"/>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8C986B9E-34DA-282A-6C8F-7844FE038A77}"/>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16CDB846-A075-5AEE-6363-B5131CE6BA71}"/>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3821168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9FE46-4BCF-9AD4-4376-8EF48CD9A7D6}"/>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4DCB94A5-6C21-F69E-2F7B-2DAFA057FFEB}"/>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4BD50693-047B-BFB3-382D-3326D22DD0DF}"/>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620A9055-7A36-9E2B-374D-88B79D22BF94}"/>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D03410FF-EB96-17E8-9B39-4C5F25666815}"/>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b="1" dirty="0">
                    <a:solidFill>
                      <a:srgbClr val="003096"/>
                    </a:solidFill>
                  </a:rPr>
                  <a:t>Oddziaływania wobec osób stosujących przemoc domową</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28E4B40A-C6D3-F6FF-8AA3-73EB3C726DA6}"/>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DD3814FC-B7BE-9A09-F14B-8463EE8BD032}"/>
                </a:ext>
              </a:extLst>
            </p:cNvPr>
            <p:cNvSpPr txBox="1"/>
            <p:nvPr/>
          </p:nvSpPr>
          <p:spPr>
            <a:xfrm>
              <a:off x="1174687" y="1907472"/>
              <a:ext cx="10590774" cy="4380751"/>
            </a:xfrm>
            <a:prstGeom prst="rect">
              <a:avLst/>
            </a:prstGeom>
            <a:noFill/>
          </p:spPr>
          <p:txBody>
            <a:bodyPr wrap="square" rtlCol="0">
              <a:spAutoFit/>
            </a:bodyPr>
            <a:lstStyle/>
            <a:p>
              <a:pPr marL="0" indent="0" algn="just">
                <a:lnSpc>
                  <a:spcPct val="110000"/>
                </a:lnSpc>
                <a:spcBef>
                  <a:spcPts val="0"/>
                </a:spcBef>
                <a:buNone/>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Wobec osób stosujących przemoc domową stosuje się przewidziane w ustawie środki mające na celu zapobieganie </a:t>
              </a:r>
              <a:b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ich kontaktowaniu się z osobami doznającymi przemocy domowej oraz programy korekcyjno-edukacyjne dla osób stosujących przemoc domową, a także programy psychologiczno-terapeutyczne dla osób stosujących przemoc domową.</a:t>
              </a:r>
            </a:p>
            <a:p>
              <a:pPr marL="0" indent="0" algn="just">
                <a:lnSpc>
                  <a:spcPct val="110000"/>
                </a:lnSpc>
                <a:spcBef>
                  <a:spcPts val="0"/>
                </a:spcBef>
                <a:buNone/>
              </a:pPr>
              <a:endParaRPr lang="pl-PL" sz="1600" dirty="0">
                <a:latin typeface="Aptos" panose="020B0004020202020204" pitchFamily="34" charset="0"/>
                <a:ea typeface="Times New Roman" panose="02020603050405020304" pitchFamily="18" charset="0"/>
                <a:cs typeface="Times New Roman" panose="02020603050405020304" pitchFamily="18" charset="0"/>
              </a:endParaRPr>
            </a:p>
            <a:p>
              <a:pPr marL="0" indent="0" algn="just">
                <a:lnSpc>
                  <a:spcPct val="110000"/>
                </a:lnSpc>
                <a:spcBef>
                  <a:spcPts val="0"/>
                </a:spcBef>
                <a:buNone/>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Programy korekcyjno-edukacyjne dla osób stosujących przemoc domową oraz programy psychologiczno-terapeutyczne dla osób stosujących przemoc domową mają na celu w szczególności powstrzymanie osoby stosującej przemoc domową przed dalszym stosowaniem przemocy oraz rozwijanie umiejętności samokontroli i rozwiązywania problemów bez stosowania przemocy.</a:t>
              </a:r>
            </a:p>
            <a:p>
              <a:pPr marL="0" indent="0" algn="just">
                <a:lnSpc>
                  <a:spcPct val="110000"/>
                </a:lnSpc>
                <a:spcBef>
                  <a:spcPts val="0"/>
                </a:spcBef>
                <a:buNone/>
              </a:pPr>
              <a:endPar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indent="0" algn="just">
                <a:lnSpc>
                  <a:spcPct val="110000"/>
                </a:lnSpc>
                <a:spcBef>
                  <a:spcPts val="0"/>
                </a:spcBef>
                <a:buNone/>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Programy korekcyjno-edukacyjne dla osób stosujących przemoc domową oraz programy psychologiczno-terapeutyczne dla osób stosujących przemoc domową są realizowane w formie spotkań indywidualnych lub grupowych </a:t>
              </a:r>
              <a:b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 są prowadzone przez specjalistów w dziedzinie przeciwdziałania przemocy domowej dających gwarancję wysokiej jakości usług, w tym przez psychologów, pedagogów, terapeutów i psychoterapeutów.</a:t>
              </a:r>
            </a:p>
            <a:p>
              <a:pPr marL="0" indent="0" algn="just">
                <a:lnSpc>
                  <a:spcPct val="110000"/>
                </a:lnSpc>
                <a:spcBef>
                  <a:spcPts val="0"/>
                </a:spcBef>
                <a:buNone/>
              </a:pPr>
              <a:endParaRPr lang="pl-PL"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r">
                <a:lnSpc>
                  <a:spcPct val="110000"/>
                </a:lnSpc>
                <a:spcBef>
                  <a:spcPts val="0"/>
                </a:spcBef>
                <a:buNone/>
              </a:pPr>
              <a:r>
                <a:rPr lang="pl-PL"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art.4 ust. 3-5 ustawy o przeciwdziałaniu przemocy domowej</a:t>
              </a: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Prostokąt 50">
              <a:extLst>
                <a:ext uri="{FF2B5EF4-FFF2-40B4-BE49-F238E27FC236}">
                  <a16:creationId xmlns:a16="http://schemas.microsoft.com/office/drawing/2014/main" id="{AB4E433A-281E-F998-00D5-69AB5A9200AF}"/>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42D419AF-5020-901B-DB9B-E7DD110728A3}"/>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7E6F6C25-65E5-A750-23BC-396492CEF79C}"/>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376739FE-944B-B955-55EB-F58FAAD4AD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00281607-2F83-55CC-D723-7AE2E11C32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D0B2F84C-7F14-2B79-A849-ACA8C3E1BD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9506B6CC-3A48-E4DA-1457-600D09AF4E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3AF759B6-75F9-6FFD-B1B7-8A5606CB7E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37D4A064-1F48-E089-2982-F7D059EB87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F30BC3DB-BC61-DB9E-C308-80D67B2880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F7085017-3D6B-2A8D-1BA3-A10793551C43}"/>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ACEE59D0-5BC0-B67E-A3B4-CFD38D67B65C}"/>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1BDB56CF-BC6C-AAF3-41B1-FB389AC9E64C}"/>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49915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C4CAF-26D1-E875-86F0-C611A6318921}"/>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09E1964F-EBC5-E4A3-ED8B-78280B4CCAD4}"/>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7C6FF834-C67D-5BEC-B94A-0816B76F7561}"/>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8153E22C-E115-47BA-7C55-77762AD2DAB3}"/>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3F478D0E-3F2A-5A82-CE9D-E262AD3D0A57}"/>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b="1" dirty="0">
                    <a:solidFill>
                      <a:srgbClr val="003096"/>
                    </a:solidFill>
                  </a:rPr>
                  <a:t>Oddziaływania wobec osób stosujących przemoc domową cd.</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40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D108475D-6DD9-D9A3-5F57-DE3E0CCC03E5}"/>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294F4B3C-3B3C-AC2A-5E2B-D81FEE972B1A}"/>
                </a:ext>
              </a:extLst>
            </p:cNvPr>
            <p:cNvSpPr txBox="1"/>
            <p:nvPr/>
          </p:nvSpPr>
          <p:spPr>
            <a:xfrm>
              <a:off x="990150" y="1852348"/>
              <a:ext cx="10900506" cy="4370427"/>
            </a:xfrm>
            <a:prstGeom prst="rect">
              <a:avLst/>
            </a:prstGeom>
            <a:noFill/>
          </p:spPr>
          <p:txBody>
            <a:bodyPr wrap="square" rtlCol="0">
              <a:spAutoFit/>
            </a:bodyPr>
            <a:lstStyle/>
            <a:p>
              <a:pPr marL="0" indent="0" algn="just">
                <a:lnSpc>
                  <a:spcPct val="100000"/>
                </a:lnSpc>
                <a:spcBef>
                  <a:spcPts val="0"/>
                </a:spcBef>
                <a:buNone/>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Osoba stosująca przemoc domową, po skierowaniu przez zespół interdyscyplinarny do uczestnictwa w programach korekcyjno-edukacyjnych dla osób stosujących przemoc domową lub programach psychologiczno-terapeutycznych </a:t>
              </a:r>
              <a:b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dla osób stosujących przemoc domową, ma obowiązek:</a:t>
              </a:r>
            </a:p>
            <a:p>
              <a:pPr marL="0" indent="0" algn="just">
                <a:lnSpc>
                  <a:spcPct val="100000"/>
                </a:lnSpc>
                <a:spcBef>
                  <a:spcPts val="0"/>
                </a:spcBef>
                <a:buNone/>
              </a:pPr>
              <a:endParaRPr lang="pl-PL" sz="1000" dirty="0">
                <a:effectLst/>
                <a:latin typeface="Aptos" panose="020B0004020202020204" pitchFamily="34" charset="0"/>
                <a:ea typeface="Times New Roman" panose="02020603050405020304" pitchFamily="18" charset="0"/>
                <a:cs typeface="Times New Roman" panose="02020603050405020304" pitchFamily="18" charset="0"/>
              </a:endParaRPr>
            </a:p>
            <a:p>
              <a:pPr marL="358775" indent="-358775" algn="just">
                <a:lnSpc>
                  <a:spcPct val="100000"/>
                </a:lnSpc>
                <a:spcBef>
                  <a:spcPts val="0"/>
                </a:spcBef>
                <a:buFont typeface="+mj-lt"/>
                <a:buAutoNum type="arabicParenR"/>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zgłosić się do uczestnictwa w programach korekcyjno-edukacyjnych dla osób stosujących przemoc domową </a:t>
              </a:r>
              <a:b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lub programach psychologiczno-terapeutycznych dla osób stosujących przemoc domową;</a:t>
              </a:r>
            </a:p>
            <a:p>
              <a:pPr marL="358775" indent="-358775" algn="just">
                <a:lnSpc>
                  <a:spcPct val="100000"/>
                </a:lnSpc>
                <a:spcBef>
                  <a:spcPts val="0"/>
                </a:spcBef>
                <a:buFont typeface="+mj-lt"/>
                <a:buAutoNum type="arabicParenR"/>
              </a:pPr>
              <a:endParaRPr lang="pl-PL" sz="1000" dirty="0">
                <a:effectLst/>
                <a:latin typeface="Aptos" panose="020B0004020202020204" pitchFamily="34" charset="0"/>
                <a:ea typeface="Times New Roman" panose="02020603050405020304" pitchFamily="18" charset="0"/>
                <a:cs typeface="Times New Roman" panose="02020603050405020304" pitchFamily="18" charset="0"/>
              </a:endParaRPr>
            </a:p>
            <a:p>
              <a:pPr marL="358775" indent="-358775" algn="just">
                <a:lnSpc>
                  <a:spcPct val="100000"/>
                </a:lnSpc>
                <a:spcBef>
                  <a:spcPts val="0"/>
                </a:spcBef>
                <a:buFont typeface="+mj-lt"/>
                <a:buAutoNum type="arabicParenR"/>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dostarczyć grupie diagnostyczno-pomocowej zaświadczenie o zgłoszeniu się do uczestnictwa w programach korekcyjno-edukacyjnych dla osób stosujących przemoc domową lub programach psychologiczno-terapeutycznych dla osób stosujących przemoc domową, w terminach określonych w przepisach ustawy;</a:t>
              </a:r>
            </a:p>
            <a:p>
              <a:pPr marL="358775" indent="-358775" algn="just">
                <a:lnSpc>
                  <a:spcPct val="100000"/>
                </a:lnSpc>
                <a:spcBef>
                  <a:spcPts val="0"/>
                </a:spcBef>
                <a:buFont typeface="+mj-lt"/>
                <a:buAutoNum type="arabicParenR"/>
              </a:pPr>
              <a:endParaRPr lang="pl-PL" sz="1000" dirty="0">
                <a:effectLst/>
                <a:latin typeface="Aptos" panose="020B0004020202020204" pitchFamily="34" charset="0"/>
                <a:ea typeface="Times New Roman" panose="02020603050405020304" pitchFamily="18" charset="0"/>
                <a:cs typeface="Times New Roman" panose="02020603050405020304" pitchFamily="18" charset="0"/>
              </a:endParaRPr>
            </a:p>
            <a:p>
              <a:pPr marL="358775" indent="-358775" algn="just">
                <a:lnSpc>
                  <a:spcPct val="100000"/>
                </a:lnSpc>
                <a:spcBef>
                  <a:spcPts val="0"/>
                </a:spcBef>
                <a:buFont typeface="+mj-lt"/>
                <a:buAutoNum type="arabicParenR"/>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ukończyć programy korekcyjno-edukacyjne dla osób stosujących przemoc domową lub programy psychologiczno-terapeutyczne dla osób stosujących przemoc domową w terminach określonych przez podmiot realizujący </a:t>
              </a:r>
              <a:b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te programy;</a:t>
              </a:r>
            </a:p>
            <a:p>
              <a:pPr marL="358775" indent="-358775" algn="just">
                <a:lnSpc>
                  <a:spcPct val="100000"/>
                </a:lnSpc>
                <a:spcBef>
                  <a:spcPts val="0"/>
                </a:spcBef>
                <a:buFont typeface="+mj-lt"/>
                <a:buAutoNum type="arabicParenR"/>
              </a:pPr>
              <a:endParaRPr lang="pl-PL" sz="1000" dirty="0">
                <a:effectLst/>
                <a:latin typeface="Aptos" panose="020B0004020202020204" pitchFamily="34" charset="0"/>
                <a:ea typeface="Times New Roman" panose="02020603050405020304" pitchFamily="18" charset="0"/>
                <a:cs typeface="Times New Roman" panose="02020603050405020304" pitchFamily="18" charset="0"/>
              </a:endParaRPr>
            </a:p>
            <a:p>
              <a:pPr marL="358775" indent="-358775" algn="just">
                <a:lnSpc>
                  <a:spcPct val="100000"/>
                </a:lnSpc>
                <a:spcBef>
                  <a:spcPts val="0"/>
                </a:spcBef>
                <a:buFont typeface="+mj-lt"/>
                <a:buAutoNum type="arabicParenR"/>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dostarczyć grupie diagnostyczno-pomocowej zaświadczenie o ukończeniu programu korekcyjno-edukacyjnego </a:t>
              </a:r>
              <a:b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dla osób stosujących przemoc domową lub programu psychologiczno-terapeutycznego dla osób stosujących przemoc domową.</a:t>
              </a:r>
              <a:endParaRPr lang="pl-PL" sz="1600" i="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algn="r"/>
              <a:r>
                <a:rPr lang="pl-PL"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art. 4 ust. 3-5 ustawy o przeciwdziałaniu przemocy domowej</a:t>
              </a: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Prostokąt 50">
              <a:extLst>
                <a:ext uri="{FF2B5EF4-FFF2-40B4-BE49-F238E27FC236}">
                  <a16:creationId xmlns:a16="http://schemas.microsoft.com/office/drawing/2014/main" id="{A2A91D0C-DD93-B4BC-F3F4-9F60EB49E749}"/>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96B654BC-EA75-FEFC-D1C4-C5AE01271F78}"/>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DA68D7B2-4D96-16ED-CD25-701DF050F150}"/>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DA12EC6A-AD0F-4BE8-45C4-E9847DE888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EBC6CD6A-96D0-312E-70BD-2585A1865B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3E27574D-DA1C-1077-A025-1F194227AD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D25DE1D6-EC8C-BE8E-802B-4EDFE0C9DC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E7B0F2C5-ED6A-FECC-0F9A-B43148AC3C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C29F475C-BB15-E44E-BFEB-E9643F39B2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EA0BF559-4C2A-3230-B97A-38C7E24A50A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F822292A-0A1D-2071-78E9-CF27D42DA356}"/>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8E0537B6-054C-95EC-D498-FF7B43E9D138}"/>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59772DCE-6177-D6AF-8949-7A3EA50A4CEE}"/>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569074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8EE4A-A640-DEDF-1D30-6CE917404453}"/>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629BE80-8511-72DA-5E8D-E8B937553C1A}"/>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0E1E30CA-A4C5-1E60-EDBB-D11D7C469DC8}"/>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9BDD9F05-C63C-F380-B11E-B56C105187D1}"/>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725D5003-A631-659A-3467-B0E2E2C29F3C}"/>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l-PL" sz="2800" b="1" dirty="0">
                    <a:solidFill>
                      <a:srgbClr val="003096"/>
                    </a:solidFill>
                    <a:latin typeface="Aptos" panose="020B0004020202020204" pitchFamily="34" charset="0"/>
                  </a:rPr>
                  <a:t>Oddziaływania wobec osoby stosującej przemoc – art. 9b ustawy </a:t>
                </a:r>
                <a:endParaRPr kumimoji="0" lang="pl-PL" sz="2800" b="1" i="0" u="none" strike="noStrike" kern="1200" cap="none" spc="0" normalizeH="0" baseline="0" noProof="0" dirty="0">
                  <a:ln>
                    <a:noFill/>
                  </a:ln>
                  <a:solidFill>
                    <a:srgbClr val="003096"/>
                  </a:solidFill>
                  <a:effectLst/>
                  <a:uLnTx/>
                  <a:uFillTx/>
                  <a:latin typeface="Aptos" panose="020B0004020202020204" pitchFamily="34" charset="0"/>
                </a:endParaRPr>
              </a:p>
            </p:txBody>
          </p:sp>
          <p:pic>
            <p:nvPicPr>
              <p:cNvPr id="18" name="Obraz 17" descr="Obraz zawierający Czcionka, tekst, Grafika, design&#10;&#10;Opis wygenerowany automatycznie">
                <a:extLst>
                  <a:ext uri="{FF2B5EF4-FFF2-40B4-BE49-F238E27FC236}">
                    <a16:creationId xmlns:a16="http://schemas.microsoft.com/office/drawing/2014/main" id="{C8CEC816-7376-22F5-32AC-79110D1A8ACB}"/>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5D24EE49-AFA9-FBAB-F284-309B1D873364}"/>
                </a:ext>
              </a:extLst>
            </p:cNvPr>
            <p:cNvSpPr txBox="1"/>
            <p:nvPr/>
          </p:nvSpPr>
          <p:spPr>
            <a:xfrm>
              <a:off x="1230077" y="2138592"/>
              <a:ext cx="10590774" cy="3750194"/>
            </a:xfrm>
            <a:prstGeom prst="rect">
              <a:avLst/>
            </a:prstGeom>
            <a:noFill/>
          </p:spPr>
          <p:txBody>
            <a:bodyPr wrap="square" rtlCol="0">
              <a:spAutoFit/>
            </a:bodyPr>
            <a:lstStyle/>
            <a:p>
              <a:pPr marL="0" indent="0" algn="just">
                <a:lnSpc>
                  <a:spcPct val="150000"/>
                </a:lnSpc>
                <a:spcBef>
                  <a:spcPts val="0"/>
                </a:spcBef>
                <a:buNone/>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12. Grupa diagnostyczno-pomocowa po upływie terminu określonego w ust. 11 pkt 3 </a:t>
              </a:r>
              <a:r>
                <a:rPr lang="pl-PL" sz="1600" i="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(tj. 30 dni od daty doręczenia skierowania) </a:t>
              </a: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dwukrotnie, w odstępach maksymalnie 30-dniowych, wzywa osobę stosującą przemoc domową </a:t>
              </a:r>
              <a:b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 przedstawienia zaświadczenia, o którym mowa w art. 4 ust. 6 pkt 2.</a:t>
              </a:r>
            </a:p>
            <a:p>
              <a:pPr marL="0" indent="0" algn="just">
                <a:lnSpc>
                  <a:spcPct val="150000"/>
                </a:lnSpc>
                <a:spcBef>
                  <a:spcPts val="0"/>
                </a:spcBef>
                <a:buNone/>
              </a:pPr>
              <a:endParaRPr lang="pl-PL" sz="1600"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13. W przypadku niedostarczenia grupie diagnostyczno-pomocowej zaświadczenia, o którym mowa w art. 4 ust. 6 pkt 2, w terminie 90 dni od dnia doręczenia skierowania, o którym mowa w ust. 11 pkt 3, albo niedostarczenia zaświadczenia, o którym mowa w art. 4 ust. 6 pkt 4, w terminie 30 dni od dnia ukończenia programu korekcyjno-edukacyjnego dla osób stosujących przemoc domową lub programu psychologiczno-terapeutycznego dla osób stosujących przemoc domową grupa diagnostyczno-pomocowa niezwłocznie występuje do zespołu interdyscyplinarnego o złożenie zawiadomienia, </a:t>
              </a:r>
              <a:b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pl-P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 którym mowa w ust. 8 pkt 6. </a:t>
              </a:r>
              <a:r>
                <a:rPr lang="pl-PL" sz="1600" i="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(wykroczenie – art. 66c </a:t>
              </a:r>
              <a:r>
                <a:rPr lang="pl-PL" sz="1600" i="1"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kw</a:t>
              </a:r>
              <a:r>
                <a:rPr lang="pl-PL" sz="1600" i="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r>
                <a:rPr kumimoji="0" lang="pl-PL" sz="16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a:t>
              </a:r>
            </a:p>
          </p:txBody>
        </p:sp>
        <p:sp>
          <p:nvSpPr>
            <p:cNvPr id="51" name="Prostokąt 50">
              <a:extLst>
                <a:ext uri="{FF2B5EF4-FFF2-40B4-BE49-F238E27FC236}">
                  <a16:creationId xmlns:a16="http://schemas.microsoft.com/office/drawing/2014/main" id="{8D0558E3-44F0-6C47-6B25-E29371B4C3BF}"/>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FFC52495-4AEB-E11A-D509-BF816A099B0B}"/>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333270D2-0194-84AC-6899-C855A42E8BEC}"/>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F76E7325-9AD3-2E61-EC8B-F4571AED55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CF4D9847-0FE5-64A3-D11C-27876DB943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5A7B6E03-88DC-EC2E-B659-D53D88DA91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AF4042E1-1422-BB5A-E7C6-8A5D02251F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D5C6B864-EB2C-BD6A-07BD-EF6D943A97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5BA70E1B-7107-6817-A671-44BCD07F703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F6F23072-C4D4-B6BA-0E89-CC220D62C0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3AA5452D-B72E-3A9A-8341-B2002FB83B49}"/>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B4E0C21B-1BC1-2CB2-8D9B-EBB1ACC73FBE}"/>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F460F99E-900A-5328-1DF4-C61D1DA0164D}"/>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819673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85BCE-028B-449C-E0BF-8972C6AEE13A}"/>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50B31D95-7C8A-2B88-181E-F3ABB37206F6}"/>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3C4F51F7-3298-5249-C623-F1DD34DE8C67}"/>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A0F69C5C-EEAA-975F-BDA6-150915FCB69C}"/>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D8C970B8-D4FC-F422-B933-1B423B84B374}"/>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Przestępstwo znęcania się – art. 207 kk </a:t>
                </a:r>
              </a:p>
            </p:txBody>
          </p:sp>
          <p:pic>
            <p:nvPicPr>
              <p:cNvPr id="18" name="Obraz 17" descr="Obraz zawierający Czcionka, tekst, Grafika, design&#10;&#10;Opis wygenerowany automatycznie">
                <a:extLst>
                  <a:ext uri="{FF2B5EF4-FFF2-40B4-BE49-F238E27FC236}">
                    <a16:creationId xmlns:a16="http://schemas.microsoft.com/office/drawing/2014/main" id="{678CDA4C-4B71-C2A7-31F6-7BA6947AE427}"/>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B64EF251-21DB-750B-266B-CCD41AE8AF21}"/>
                </a:ext>
              </a:extLst>
            </p:cNvPr>
            <p:cNvSpPr txBox="1"/>
            <p:nvPr/>
          </p:nvSpPr>
          <p:spPr>
            <a:xfrm>
              <a:off x="1174687" y="1990968"/>
              <a:ext cx="10590774" cy="4058996"/>
            </a:xfrm>
            <a:prstGeom prst="rect">
              <a:avLst/>
            </a:prstGeom>
            <a:noFill/>
          </p:spPr>
          <p:txBody>
            <a:bodyPr wrap="square" rtlCol="0">
              <a:spAutoFit/>
            </a:bodyPr>
            <a:lstStyle/>
            <a:p>
              <a:pPr marL="627063" indent="-627063" algn="just">
                <a:lnSpc>
                  <a:spcPct val="150000"/>
                </a:lnSpc>
                <a:spcAft>
                  <a:spcPts val="726"/>
                </a:spcAft>
                <a:defRPr/>
              </a:pPr>
              <a:r>
                <a:rPr lang="pl-PL" kern="50" dirty="0">
                  <a:latin typeface="Aptos" panose="020B0004020202020204" pitchFamily="34" charset="0"/>
                  <a:ea typeface="SimSun" panose="02010600030101010101" pitchFamily="2" charset="-122"/>
                  <a:cs typeface="Times New Roman" panose="02020603050405020304" pitchFamily="18" charset="0"/>
                </a:rPr>
                <a:t>§ 1. Kto znęca się fizycznie lub psychicznie nad osobą najbliższą lub nad inną osobą pozostającą </a:t>
              </a:r>
              <a:br>
                <a:rPr lang="pl-PL" kern="50" dirty="0">
                  <a:latin typeface="Aptos" panose="020B0004020202020204" pitchFamily="34" charset="0"/>
                  <a:ea typeface="SimSun" panose="02010600030101010101" pitchFamily="2" charset="-122"/>
                  <a:cs typeface="Times New Roman" panose="02020603050405020304" pitchFamily="18" charset="0"/>
                </a:rPr>
              </a:br>
              <a:r>
                <a:rPr lang="pl-PL" kern="50" dirty="0">
                  <a:latin typeface="Aptos" panose="020B0004020202020204" pitchFamily="34" charset="0"/>
                  <a:ea typeface="SimSun" panose="02010600030101010101" pitchFamily="2" charset="-122"/>
                  <a:cs typeface="Times New Roman" panose="02020603050405020304" pitchFamily="18" charset="0"/>
                </a:rPr>
                <a:t>w stałym lub przemijającym stosunku zależności od sprawcy, podlega karze pozbawienia wolności </a:t>
              </a:r>
              <a:br>
                <a:rPr lang="pl-PL" kern="50" dirty="0">
                  <a:latin typeface="Aptos" panose="020B0004020202020204" pitchFamily="34" charset="0"/>
                  <a:ea typeface="SimSun" panose="02010600030101010101" pitchFamily="2" charset="-122"/>
                  <a:cs typeface="Times New Roman" panose="02020603050405020304" pitchFamily="18" charset="0"/>
                </a:rPr>
              </a:br>
              <a:r>
                <a:rPr lang="pl-PL" kern="50" dirty="0">
                  <a:latin typeface="Aptos" panose="020B0004020202020204" pitchFamily="34" charset="0"/>
                  <a:ea typeface="SimSun" panose="02010600030101010101" pitchFamily="2" charset="-122"/>
                  <a:cs typeface="Times New Roman" panose="02020603050405020304" pitchFamily="18" charset="0"/>
                </a:rPr>
                <a:t>od 3 miesięcy do lat 5.</a:t>
              </a:r>
              <a:endParaRPr lang="pl-PL" dirty="0">
                <a:latin typeface="Aptos" panose="020B0004020202020204" pitchFamily="34" charset="0"/>
                <a:ea typeface="Calibri" panose="020F0502020204030204" pitchFamily="34" charset="0"/>
                <a:cs typeface="Times New Roman" panose="02020603050405020304" pitchFamily="18" charset="0"/>
              </a:endParaRPr>
            </a:p>
            <a:p>
              <a:pPr marL="627063" indent="-627063" algn="just">
                <a:lnSpc>
                  <a:spcPct val="150000"/>
                </a:lnSpc>
                <a:spcAft>
                  <a:spcPts val="726"/>
                </a:spcAft>
                <a:defRPr/>
              </a:pPr>
              <a:r>
                <a:rPr lang="pl-PL" kern="50" dirty="0">
                  <a:latin typeface="Aptos" panose="020B0004020202020204" pitchFamily="34" charset="0"/>
                  <a:ea typeface="SimSun" panose="02010600030101010101" pitchFamily="2" charset="-122"/>
                  <a:cs typeface="Times New Roman" panose="02020603050405020304" pitchFamily="18" charset="0"/>
                </a:rPr>
                <a:t>§ 1a. Kto znęca się fizycznie lub psychicznie nad osobą nieporadną ze względu na jej wiek, </a:t>
              </a:r>
              <a:br>
                <a:rPr lang="pl-PL" kern="50" dirty="0">
                  <a:latin typeface="Aptos" panose="020B0004020202020204" pitchFamily="34" charset="0"/>
                  <a:ea typeface="SimSun" panose="02010600030101010101" pitchFamily="2" charset="-122"/>
                  <a:cs typeface="Times New Roman" panose="02020603050405020304" pitchFamily="18" charset="0"/>
                </a:rPr>
              </a:br>
              <a:r>
                <a:rPr lang="pl-PL" kern="50" dirty="0">
                  <a:latin typeface="Aptos" panose="020B0004020202020204" pitchFamily="34" charset="0"/>
                  <a:ea typeface="SimSun" panose="02010600030101010101" pitchFamily="2" charset="-122"/>
                  <a:cs typeface="Times New Roman" panose="02020603050405020304" pitchFamily="18" charset="0"/>
                </a:rPr>
                <a:t>stan psychiczny lub fizyczny, podlega karze pozbawienia wolności od 6 miesięcy do lat 8.</a:t>
              </a:r>
              <a:endParaRPr lang="pl-PL" dirty="0">
                <a:latin typeface="Aptos" panose="020B0004020202020204" pitchFamily="34" charset="0"/>
                <a:ea typeface="Calibri" panose="020F0502020204030204" pitchFamily="34" charset="0"/>
                <a:cs typeface="Times New Roman" panose="02020603050405020304" pitchFamily="18" charset="0"/>
              </a:endParaRPr>
            </a:p>
            <a:p>
              <a:pPr marL="627063" indent="-627063" algn="just">
                <a:lnSpc>
                  <a:spcPct val="150000"/>
                </a:lnSpc>
                <a:spcAft>
                  <a:spcPts val="726"/>
                </a:spcAft>
                <a:defRPr/>
              </a:pPr>
              <a:r>
                <a:rPr lang="pl-PL" kern="50" dirty="0">
                  <a:latin typeface="Aptos" panose="020B0004020202020204" pitchFamily="34" charset="0"/>
                  <a:ea typeface="SimSun" panose="02010600030101010101" pitchFamily="2" charset="-122"/>
                  <a:cs typeface="Times New Roman" panose="02020603050405020304" pitchFamily="18" charset="0"/>
                </a:rPr>
                <a:t>§ 2. Jeżeli czyn określony w § 1 lub 1a połączony jest ze stosowaniem szczególnego okrucieństwa, sprawca podlega karze pozbawienia wolności od roku do lat 10.</a:t>
              </a:r>
              <a:endParaRPr lang="pl-PL" dirty="0">
                <a:latin typeface="Aptos" panose="020B0004020202020204" pitchFamily="34" charset="0"/>
                <a:ea typeface="Calibri" panose="020F0502020204030204" pitchFamily="34" charset="0"/>
                <a:cs typeface="Times New Roman" panose="02020603050405020304" pitchFamily="18" charset="0"/>
              </a:endParaRPr>
            </a:p>
            <a:p>
              <a:pPr marL="627063" indent="-627063" algn="just">
                <a:lnSpc>
                  <a:spcPct val="150000"/>
                </a:lnSpc>
                <a:spcAft>
                  <a:spcPts val="726"/>
                </a:spcAft>
                <a:defRPr/>
              </a:pPr>
              <a:r>
                <a:rPr lang="pl-PL" kern="50" dirty="0">
                  <a:latin typeface="Aptos" panose="020B0004020202020204" pitchFamily="34" charset="0"/>
                  <a:ea typeface="SimSun" panose="02010600030101010101" pitchFamily="2" charset="-122"/>
                  <a:cs typeface="Times New Roman" panose="02020603050405020304" pitchFamily="18" charset="0"/>
                </a:rPr>
                <a:t>§ 3. Jeżeli następstwem czynu określonego w § 1–2 jest targnięcie się pokrzywdzonego na własne życie, sprawca podlega karze pozbawienia wolności od lat 2 do 12.</a:t>
              </a:r>
              <a:endParaRPr kumimoji="0" lang="pl-PL"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Prostokąt 50">
              <a:extLst>
                <a:ext uri="{FF2B5EF4-FFF2-40B4-BE49-F238E27FC236}">
                  <a16:creationId xmlns:a16="http://schemas.microsoft.com/office/drawing/2014/main" id="{D0F43529-0536-60C0-E19F-BCED9E97BE30}"/>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71BD1E2D-41D8-B16E-AA4C-F1B6187E63EE}"/>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90785667-00E5-1A06-05EE-624598D9162C}"/>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0D438842-9CE7-FE8D-648E-96BDAA1415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09218638-AE11-1C07-495C-BC99A01CA1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C7E03C9E-8D19-CC5D-F0A9-77081A4621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BB0A51D1-D547-5296-53BB-EC3BB91C63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2C3C9E7C-B4CF-FE3B-2959-219194B86F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A0C354B0-81C8-5B7E-8D1B-B251272F77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47138B0F-38E7-5C2F-4974-8CF7D610BF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6E8D6C61-4FBB-1D6D-28A8-396BA6E14ECF}"/>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1605D14D-7D0C-8615-434D-5206AC0368A0}"/>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9E9DC414-4400-3DAD-65EF-E04F64E8EF89}"/>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3228746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D534-F11B-D47F-FDC0-2C3B3CE062F2}"/>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9906F243-8954-D911-8BE1-F401A48079B3}"/>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D83F6F5A-08C5-17B0-F6D9-FF0123C92E18}"/>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ED2E9ADD-F56D-FB70-B378-C4161D049883}"/>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959E9812-C1F1-D8FA-0E1E-D5FAC3759A92}"/>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Obowiązek reagowania na przemoc </a:t>
                </a:r>
              </a:p>
            </p:txBody>
          </p:sp>
          <p:pic>
            <p:nvPicPr>
              <p:cNvPr id="18" name="Obraz 17" descr="Obraz zawierający Czcionka, tekst, Grafika, design&#10;&#10;Opis wygenerowany automatycznie">
                <a:extLst>
                  <a:ext uri="{FF2B5EF4-FFF2-40B4-BE49-F238E27FC236}">
                    <a16:creationId xmlns:a16="http://schemas.microsoft.com/office/drawing/2014/main" id="{7AE652AC-B66B-DA3E-13E1-3C8009B456C0}"/>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1" name="Prostokąt 50">
              <a:extLst>
                <a:ext uri="{FF2B5EF4-FFF2-40B4-BE49-F238E27FC236}">
                  <a16:creationId xmlns:a16="http://schemas.microsoft.com/office/drawing/2014/main" id="{B88B842C-C30E-ACBC-7914-688AFA2C98DE}"/>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DDC312D5-43D8-DC7E-1B03-1EB33284436A}"/>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2A35129D-7434-8CC6-972B-EF337B22E73A}"/>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A8AA3E93-0E01-14D5-0F0C-407428A715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C02FD0A5-6D29-8AD8-7708-2DBB2A4417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07ABD3F5-5098-D7BB-6927-DA3FC197F2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4A108234-80B1-6751-6A0B-1BAC7ECD56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5DA7F49F-61BA-D48D-6A5A-0A96C8FB622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469BABFD-2A5A-012C-5209-A35B00818C8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22188B35-3202-9356-0F9C-F0F562AD873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01423C55-72B1-B236-9661-DBE16397E481}"/>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8" name="pole tekstowe 7">
            <a:extLst>
              <a:ext uri="{FF2B5EF4-FFF2-40B4-BE49-F238E27FC236}">
                <a16:creationId xmlns:a16="http://schemas.microsoft.com/office/drawing/2014/main" id="{4EBCC404-6379-0CF0-4988-31C8D5F1A00E}"/>
              </a:ext>
            </a:extLst>
          </p:cNvPr>
          <p:cNvSpPr txBox="1"/>
          <p:nvPr/>
        </p:nvSpPr>
        <p:spPr>
          <a:xfrm>
            <a:off x="939471" y="2130388"/>
            <a:ext cx="5336617" cy="3046988"/>
          </a:xfrm>
          <a:prstGeom prst="rect">
            <a:avLst/>
          </a:prstGeom>
          <a:noFill/>
        </p:spPr>
        <p:txBody>
          <a:bodyPr wrap="square">
            <a:spAutoFit/>
          </a:bodyPr>
          <a:lstStyle/>
          <a:p>
            <a:r>
              <a:rPr lang="pl-PL" sz="1600" b="1" dirty="0">
                <a:latin typeface="Aptos" panose="020B0004020202020204" pitchFamily="34" charset="0"/>
              </a:rPr>
              <a:t>art. 12. ustawy o przeciwdziałaniu przemocy domowej</a:t>
            </a:r>
          </a:p>
          <a:p>
            <a:pPr algn="just"/>
            <a:endParaRPr lang="pl-PL" sz="1600" dirty="0">
              <a:latin typeface="Aptos" panose="020B0004020202020204" pitchFamily="34" charset="0"/>
            </a:endParaRPr>
          </a:p>
          <a:p>
            <a:pPr marL="265113" indent="-265113" algn="just"/>
            <a:r>
              <a:rPr lang="pl-PL" sz="1600" dirty="0">
                <a:latin typeface="Aptos" panose="020B0004020202020204" pitchFamily="34" charset="0"/>
              </a:rPr>
              <a:t>1. Osoby, które w związku z wykonywaniem swoich obowiązków służbowych lub zawodowych powzięły podejrzenie o popełnieniu ściganego z urzędu przestępstwa z użyciem przemocy domowej, niezwłocznie zawiadamiają o tym Policję lub prokuratora.</a:t>
            </a:r>
          </a:p>
          <a:p>
            <a:pPr marL="265113" indent="-265113" algn="just"/>
            <a:r>
              <a:rPr lang="pl-PL" sz="1600" dirty="0">
                <a:latin typeface="Aptos" panose="020B0004020202020204" pitchFamily="34" charset="0"/>
              </a:rPr>
              <a:t>2. Osoby będące świadkami przemocy domowej powinny zawiadomić o tym Policję, prokuratora lub inny podmiot działający na rzecz przeciwdziałania przemocy domowej.</a:t>
            </a:r>
          </a:p>
        </p:txBody>
      </p:sp>
      <p:sp>
        <p:nvSpPr>
          <p:cNvPr id="10" name="pole tekstowe 9">
            <a:extLst>
              <a:ext uri="{FF2B5EF4-FFF2-40B4-BE49-F238E27FC236}">
                <a16:creationId xmlns:a16="http://schemas.microsoft.com/office/drawing/2014/main" id="{1C02EB0F-040E-8AE3-8AD4-E4C1698F1283}"/>
              </a:ext>
            </a:extLst>
          </p:cNvPr>
          <p:cNvSpPr txBox="1"/>
          <p:nvPr/>
        </p:nvSpPr>
        <p:spPr>
          <a:xfrm>
            <a:off x="6356631" y="2130388"/>
            <a:ext cx="5582897" cy="3785652"/>
          </a:xfrm>
          <a:prstGeom prst="rect">
            <a:avLst/>
          </a:prstGeom>
          <a:noFill/>
        </p:spPr>
        <p:txBody>
          <a:bodyPr wrap="square">
            <a:spAutoFit/>
          </a:bodyPr>
          <a:lstStyle/>
          <a:p>
            <a:r>
              <a:rPr lang="pl-PL" sz="1600" b="1" dirty="0">
                <a:latin typeface="Aptos" panose="020B0004020202020204" pitchFamily="34" charset="0"/>
              </a:rPr>
              <a:t>art.  304.  kodeksu postępowania karnego</a:t>
            </a:r>
          </a:p>
          <a:p>
            <a:endParaRPr lang="pl-PL" sz="1600" dirty="0">
              <a:latin typeface="Aptos" panose="020B0004020202020204" pitchFamily="34" charset="0"/>
            </a:endParaRPr>
          </a:p>
          <a:p>
            <a:pPr marL="539750" indent="-539750" algn="just"/>
            <a:r>
              <a:rPr lang="pl-PL" sz="1600" dirty="0">
                <a:latin typeface="Aptos" panose="020B0004020202020204" pitchFamily="34" charset="0"/>
              </a:rPr>
              <a:t>§  1. Każdy, dowiedziawszy się o popełnieniu przestępstwa ściganego z urzędu, ma społeczny obowiązek zawiadomić o tym prokuratora lub Policję. Przepisy </a:t>
            </a:r>
            <a:br>
              <a:rPr lang="pl-PL" sz="1600" dirty="0">
                <a:latin typeface="Aptos" panose="020B0004020202020204" pitchFamily="34" charset="0"/>
              </a:rPr>
            </a:br>
            <a:r>
              <a:rPr lang="pl-PL" sz="1600" dirty="0">
                <a:latin typeface="Aptos" panose="020B0004020202020204" pitchFamily="34" charset="0"/>
              </a:rPr>
              <a:t>art. 148a oraz art. 156a stosuje się odpowiednio.</a:t>
            </a:r>
          </a:p>
          <a:p>
            <a:pPr marL="539750" indent="-539750" algn="just"/>
            <a:r>
              <a:rPr lang="pl-PL" sz="1600" dirty="0">
                <a:latin typeface="Aptos" panose="020B0004020202020204" pitchFamily="34" charset="0"/>
              </a:rPr>
              <a:t>§  2. 	Instytucje państwowe i samorządowe, które w związku ze swą działalnością dowiedziały się o popełnieniu przestępstwa ściganego z urzędu, są obowiązane niezwłocznie zawiadomić o tym prokuratora lub Policję oraz przedsięwziąć niezbędne czynności do czasu przybycia organu powołanego do ścigania przestępstw lub do czasu wydania przez ten organ stosownego zarządzenia, aby nie dopuścić do zatarcia śladów </a:t>
            </a:r>
            <a:br>
              <a:rPr lang="pl-PL" sz="1600" dirty="0">
                <a:latin typeface="Aptos" panose="020B0004020202020204" pitchFamily="34" charset="0"/>
              </a:rPr>
            </a:br>
            <a:r>
              <a:rPr lang="pl-PL" sz="1600" dirty="0">
                <a:latin typeface="Aptos" panose="020B0004020202020204" pitchFamily="34" charset="0"/>
              </a:rPr>
              <a:t>i dowodów przestępstwa.</a:t>
            </a:r>
          </a:p>
        </p:txBody>
      </p:sp>
      <p:sp>
        <p:nvSpPr>
          <p:cNvPr id="2" name="pole tekstowe 1">
            <a:extLst>
              <a:ext uri="{FF2B5EF4-FFF2-40B4-BE49-F238E27FC236}">
                <a16:creationId xmlns:a16="http://schemas.microsoft.com/office/drawing/2014/main" id="{0FCB3181-DC64-2D05-9682-DF2BF02BC462}"/>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4" name="Obraz 3" descr="Obraz zawierający tekst, Czcionka, design&#10;&#10;Opis wygenerowany automatycznie">
            <a:extLst>
              <a:ext uri="{FF2B5EF4-FFF2-40B4-BE49-F238E27FC236}">
                <a16:creationId xmlns:a16="http://schemas.microsoft.com/office/drawing/2014/main" id="{329E293D-D3BB-1BB6-FECC-00D434AF9FBD}"/>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515366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1B7A7-78E9-15EE-5562-D7258789A65F}"/>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7B3A2002-2F3F-A53F-6D7B-BE8DC3C43966}"/>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DD77DC65-EC71-5C7D-78B5-D7692BBC879A}"/>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3168BD81-B502-06DF-ECBB-323DCC05BE35}"/>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13B7A818-A7ED-8A2E-4521-37CAC95E1D82}"/>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Nakazy i zakazy </a:t>
                </a:r>
              </a:p>
            </p:txBody>
          </p:sp>
          <p:pic>
            <p:nvPicPr>
              <p:cNvPr id="18" name="Obraz 17" descr="Obraz zawierający Czcionka, tekst, Grafika, design&#10;&#10;Opis wygenerowany automatycznie">
                <a:extLst>
                  <a:ext uri="{FF2B5EF4-FFF2-40B4-BE49-F238E27FC236}">
                    <a16:creationId xmlns:a16="http://schemas.microsoft.com/office/drawing/2014/main" id="{8AA4F025-9AEB-E7F7-5975-DA8ED1D3C861}"/>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E9F57607-57B6-6085-A678-85C2F0E15570}"/>
                </a:ext>
              </a:extLst>
            </p:cNvPr>
            <p:cNvSpPr txBox="1"/>
            <p:nvPr/>
          </p:nvSpPr>
          <p:spPr>
            <a:xfrm>
              <a:off x="1299882" y="2106706"/>
              <a:ext cx="10404438" cy="3200876"/>
            </a:xfrm>
            <a:prstGeom prst="rect">
              <a:avLst/>
            </a:prstGeom>
            <a:noFill/>
          </p:spPr>
          <p:txBody>
            <a:bodyPr wrap="square" rtlCol="0">
              <a:spAutoFit/>
            </a:bodyPr>
            <a:lstStyle/>
            <a:p>
              <a:r>
                <a:rPr lang="pl-PL" sz="2400" dirty="0">
                  <a:effectLst/>
                  <a:latin typeface="Times New Roman" panose="02020603050405020304" pitchFamily="18" charset="0"/>
                  <a:cs typeface="Times New Roman" panose="02020603050405020304" pitchFamily="18" charset="0"/>
                </a:rPr>
                <a:t> </a:t>
              </a:r>
            </a:p>
            <a:p>
              <a:pPr algn="just">
                <a:lnSpc>
                  <a:spcPct val="150000"/>
                </a:lnSpc>
              </a:pPr>
              <a:endParaRPr lang="pl-PL" dirty="0">
                <a:latin typeface="Aptos" panose="020B0004020202020204" pitchFamily="34" charset="0"/>
                <a:cs typeface="Times New Roman" panose="02020603050405020304" pitchFamily="18" charset="0"/>
              </a:endParaRPr>
            </a:p>
            <a:p>
              <a:pPr algn="just">
                <a:lnSpc>
                  <a:spcPct val="150000"/>
                </a:lnSpc>
              </a:pPr>
              <a:r>
                <a:rPr lang="pl-PL" dirty="0">
                  <a:effectLst/>
                  <a:latin typeface="Aptos" panose="020B0004020202020204" pitchFamily="34" charset="0"/>
                  <a:cs typeface="Times New Roman" panose="02020603050405020304" pitchFamily="18" charset="0"/>
                </a:rPr>
                <a:t>Żołnierz Żandarmerii Wojskowej i funkcjonariusz Policji  mają prawo wydać wobec osoby stosującej przemoc domową w rozumieniu przepisów ustawy o przeciwdziałaniu przemocy domowej, stwarzającej zagrożenie dla życia lub zdrowia osoby doznającej tej przemocy, nakaz natychmiastowego opuszczenia wspólnie zajmowanego mieszkania i jego bezpośredniego otoczenia i zakaz zbliżania się do wspólnie zajmowanego mieszkania i jego bezpośredniego otoczenia.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4A782B78-4250-BA08-D4F8-34D921845A82}"/>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DFAD0DC5-1AEC-C780-ABFC-1EE70A110239}"/>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121A9AF7-FC4A-5C50-2B09-E4C6EAFCB8BC}"/>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A256FD51-551C-7EC3-ED1D-28202202B8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044E6033-867B-0FCF-C3F8-0523347183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9D8C1682-3B3D-6321-F945-BB0EE45C4C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1DD7BD7B-D4AC-ED29-DAE9-014C15D953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B6222B38-D479-58C5-F2C3-246D01645B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9C25DFB9-FB9D-A08B-2C0F-A0F927A192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9119AEF6-019A-E5B3-3751-D1E45C4E2CD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241C6722-DC1E-7620-8919-DD034405DD6F}"/>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79845F27-F9BD-295C-BC28-9FF328446CF0}"/>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19A0EE3B-31CD-6485-DFA2-DA6960B88D81}"/>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07347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1E2D-2B23-AC5A-52FA-E9869FE7F8F1}"/>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EA3A9E8A-2C25-FD97-F641-1EDA3C64258F}"/>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C7195C2D-39B1-8527-706E-3D8DD0E320C4}"/>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DF9208E8-3889-2B07-2348-032E6A5E2E48}"/>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B1057925-8F9E-1B44-FD8F-0318FB35FF2F}"/>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err="1">
                    <a:solidFill>
                      <a:srgbClr val="003096"/>
                    </a:solidFill>
                    <a:latin typeface="Aptos" panose="020B0004020202020204" pitchFamily="34" charset="0"/>
                  </a:rPr>
                  <a:t>Ageizm</a:t>
                </a:r>
                <a:endParaRPr lang="pl-PL" altLang="pl-PL" sz="2800" b="1" dirty="0">
                  <a:solidFill>
                    <a:srgbClr val="003096"/>
                  </a:solidFill>
                  <a:latin typeface="Aptos" panose="020B0004020202020204" pitchFamily="34" charset="0"/>
                </a:endParaRP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8618C460-80F8-FF0E-1039-05761279348B}"/>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EFCA0B08-A241-0E80-F5BA-C5FCCD799340}"/>
                </a:ext>
              </a:extLst>
            </p:cNvPr>
            <p:cNvSpPr txBox="1"/>
            <p:nvPr/>
          </p:nvSpPr>
          <p:spPr>
            <a:xfrm>
              <a:off x="1058083" y="1802523"/>
              <a:ext cx="10590774" cy="4450834"/>
            </a:xfrm>
            <a:prstGeom prst="rect">
              <a:avLst/>
            </a:prstGeom>
            <a:noFill/>
          </p:spPr>
          <p:txBody>
            <a:bodyPr wrap="square" rtlCol="0">
              <a:spAutoFit/>
            </a:bodyPr>
            <a:lstStyle/>
            <a:p>
              <a:pPr algn="just" eaLnBrk="1">
                <a:lnSpc>
                  <a:spcPct val="150000"/>
                </a:lnSpc>
                <a:buClrTx/>
                <a:buFontTx/>
                <a:buNone/>
              </a:pPr>
              <a:r>
                <a:rPr lang="pl-PL" altLang="pl-PL" dirty="0">
                  <a:solidFill>
                    <a:srgbClr val="000000"/>
                  </a:solidFill>
                  <a:latin typeface="Aptos" panose="020B0004020202020204" pitchFamily="34" charset="0"/>
                </a:rPr>
                <a:t>Przyzwolenie na dyskryminację i złe traktowanie osób starszych:</a:t>
              </a:r>
            </a:p>
            <a:p>
              <a:pPr algn="just" eaLnBrk="1">
                <a:lnSpc>
                  <a:spcPct val="150000"/>
                </a:lnSpc>
                <a:buClrTx/>
                <a:buFontTx/>
                <a:buNone/>
              </a:pPr>
              <a:endParaRPr lang="pl-PL" altLang="pl-PL" sz="1500" dirty="0">
                <a:solidFill>
                  <a:srgbClr val="000000"/>
                </a:solidFill>
                <a:latin typeface="Aptos" panose="020B0004020202020204" pitchFamily="34" charset="0"/>
              </a:endParaRPr>
            </a:p>
            <a:p>
              <a:pPr marL="538163" indent="-538163" algn="just" eaLnBrk="1">
                <a:lnSpc>
                  <a:spcPct val="150000"/>
                </a:lnSpc>
                <a:buClrTx/>
                <a:buFont typeface="Symbol" panose="05050102010706020507" pitchFamily="18" charset="2"/>
                <a:buChar char="®"/>
              </a:pPr>
              <a:r>
                <a:rPr lang="pl-PL" altLang="pl-PL" sz="1750" b="1" dirty="0">
                  <a:solidFill>
                    <a:srgbClr val="000000"/>
                  </a:solidFill>
                  <a:latin typeface="Aptos" panose="020B0004020202020204" pitchFamily="34" charset="0"/>
                </a:rPr>
                <a:t>lekceważenie</a:t>
              </a:r>
              <a:r>
                <a:rPr lang="pl-PL" altLang="pl-PL" sz="1750" dirty="0">
                  <a:solidFill>
                    <a:srgbClr val="000000"/>
                  </a:solidFill>
                  <a:latin typeface="Aptos" panose="020B0004020202020204" pitchFamily="34" charset="0"/>
                </a:rPr>
                <a:t> – uznawanie, że opinie, wartości i potrzeby osób starszych są mniej ważne i mniej cenne niż innych osób;</a:t>
              </a:r>
            </a:p>
            <a:p>
              <a:pPr marL="538163" indent="-538163" algn="just" eaLnBrk="1">
                <a:lnSpc>
                  <a:spcPct val="150000"/>
                </a:lnSpc>
                <a:buClrTx/>
                <a:buFont typeface="Symbol" panose="05050102010706020507" pitchFamily="18" charset="2"/>
                <a:buChar char="®"/>
              </a:pPr>
              <a:r>
                <a:rPr lang="pl-PL" altLang="pl-PL" sz="1750" b="1" dirty="0">
                  <a:solidFill>
                    <a:srgbClr val="000000"/>
                  </a:solidFill>
                  <a:latin typeface="Aptos" panose="020B0004020202020204" pitchFamily="34" charset="0"/>
                </a:rPr>
                <a:t>nadopiekuńczość</a:t>
              </a:r>
              <a:r>
                <a:rPr lang="pl-PL" altLang="pl-PL" sz="1750" dirty="0">
                  <a:solidFill>
                    <a:srgbClr val="000000"/>
                  </a:solidFill>
                  <a:latin typeface="Aptos" panose="020B0004020202020204" pitchFamily="34" charset="0"/>
                </a:rPr>
                <a:t> – skłonność do wyręczania osób starszych w wykonywanie niektórych codziennych czynności, nawet w sytuacji gdy ta osoba radzi sobie z ich wykonywaniem i nie widzi potrzeby korzystania z pomocy innych;</a:t>
              </a:r>
            </a:p>
            <a:p>
              <a:pPr marL="538163" indent="-538163" algn="just" eaLnBrk="1">
                <a:lnSpc>
                  <a:spcPct val="150000"/>
                </a:lnSpc>
                <a:buClrTx/>
                <a:buFont typeface="Symbol" panose="05050102010706020507" pitchFamily="18" charset="2"/>
                <a:buChar char="®"/>
              </a:pPr>
              <a:r>
                <a:rPr lang="pl-PL" altLang="pl-PL" sz="1750" b="1" dirty="0">
                  <a:solidFill>
                    <a:srgbClr val="000000"/>
                  </a:solidFill>
                  <a:latin typeface="Aptos" panose="020B0004020202020204" pitchFamily="34" charset="0"/>
                </a:rPr>
                <a:t>protekcjonalność</a:t>
              </a:r>
              <a:r>
                <a:rPr lang="pl-PL" altLang="pl-PL" sz="1750" dirty="0">
                  <a:solidFill>
                    <a:srgbClr val="000000"/>
                  </a:solidFill>
                  <a:latin typeface="Aptos" panose="020B0004020202020204" pitchFamily="34" charset="0"/>
                </a:rPr>
                <a:t> – traktowanie osoby starszej jako niezdolnej do samodzielnego funkcjonowania </a:t>
              </a:r>
              <a:br>
                <a:rPr lang="pl-PL" altLang="pl-PL" sz="1750" dirty="0">
                  <a:solidFill>
                    <a:srgbClr val="000000"/>
                  </a:solidFill>
                  <a:latin typeface="Aptos" panose="020B0004020202020204" pitchFamily="34" charset="0"/>
                </a:rPr>
              </a:br>
              <a:r>
                <a:rPr lang="pl-PL" altLang="pl-PL" sz="1750" dirty="0">
                  <a:solidFill>
                    <a:srgbClr val="000000"/>
                  </a:solidFill>
                  <a:latin typeface="Aptos" panose="020B0004020202020204" pitchFamily="34" charset="0"/>
                </a:rPr>
                <a:t>ze względu na ograniczone zdolności mentalne i przekonanie o własnej zdolności do udzielania pomocy;</a:t>
              </a:r>
            </a:p>
            <a:p>
              <a:pPr marL="538163" indent="-538163" algn="just" eaLnBrk="1">
                <a:lnSpc>
                  <a:spcPct val="150000"/>
                </a:lnSpc>
                <a:buClrTx/>
                <a:buFont typeface="Symbol" panose="05050102010706020507" pitchFamily="18" charset="2"/>
                <a:buChar char="®"/>
              </a:pPr>
              <a:r>
                <a:rPr lang="pl-PL" altLang="pl-PL" sz="1750" b="1" dirty="0">
                  <a:solidFill>
                    <a:srgbClr val="000000"/>
                  </a:solidFill>
                  <a:latin typeface="Aptos" panose="020B0004020202020204" pitchFamily="34" charset="0"/>
                </a:rPr>
                <a:t>zaniedbanie</a:t>
              </a:r>
              <a:r>
                <a:rPr lang="pl-PL" altLang="pl-PL" sz="1750" dirty="0">
                  <a:solidFill>
                    <a:srgbClr val="000000"/>
                  </a:solidFill>
                  <a:latin typeface="Aptos" panose="020B0004020202020204" pitchFamily="34" charset="0"/>
                </a:rPr>
                <a:t> (świadome i nieświadome) pomijanie potrzeb ludzi starszych;</a:t>
              </a:r>
            </a:p>
            <a:p>
              <a:pPr marL="538163" indent="-538163" algn="just" eaLnBrk="1">
                <a:lnSpc>
                  <a:spcPct val="150000"/>
                </a:lnSpc>
                <a:buClrTx/>
                <a:buFont typeface="Symbol" panose="05050102010706020507" pitchFamily="18" charset="2"/>
                <a:buChar char="®"/>
              </a:pPr>
              <a:r>
                <a:rPr lang="pl-PL" altLang="pl-PL" sz="1750" b="1" dirty="0">
                  <a:solidFill>
                    <a:srgbClr val="000000"/>
                  </a:solidFill>
                  <a:latin typeface="Aptos" panose="020B0004020202020204" pitchFamily="34" charset="0"/>
                </a:rPr>
                <a:t>izolacja, Agresja, Przemoc.</a:t>
              </a: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B7F4E02B-917A-221E-4105-CED6917769C5}"/>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1F559FD2-BC75-9D81-1DC8-47381218BBC3}"/>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65268313-4A16-2567-E012-B19A6941C1AC}"/>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289CA0D9-FA8A-4FCB-0481-CBF893F68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9095A382-BE20-08F4-4033-99AB35B74E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4D4FB6CD-88F1-D20D-9512-67BE6F32B0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1C2B5379-1F7D-2300-571E-E18B21B042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5BFF3DB8-074E-93D4-D919-BD24085508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56708E24-8BB0-8C4E-F07C-D717E1EBEA7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1FE3A7FA-EAA1-4DDC-1968-6D930C3EE3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52C0F9AA-4A45-B04B-0F94-552614D2E172}"/>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4F22CA0E-59AD-F2AE-7C38-26B1AFAFCD81}"/>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F56F8990-B488-2AD9-F76E-C75E30109CD3}"/>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534381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F7AA-5055-5377-CAC0-AC40AFC13F78}"/>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2C834E5B-2A06-F9D2-7001-267FFA32B510}"/>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4DDF5377-614E-8852-56B1-94DF27D5A83A}"/>
              </a:ext>
            </a:extLst>
          </p:cNvPr>
          <p:cNvGrpSpPr/>
          <p:nvPr/>
        </p:nvGrpSpPr>
        <p:grpSpPr>
          <a:xfrm>
            <a:off x="-6" y="0"/>
            <a:ext cx="12192006" cy="6858000"/>
            <a:chOff x="-6" y="-9525"/>
            <a:chExt cx="12192006" cy="6867524"/>
          </a:xfrm>
        </p:grpSpPr>
        <p:grpSp>
          <p:nvGrpSpPr>
            <p:cNvPr id="47" name="Grupa 46">
              <a:extLst>
                <a:ext uri="{FF2B5EF4-FFF2-40B4-BE49-F238E27FC236}">
                  <a16:creationId xmlns:a16="http://schemas.microsoft.com/office/drawing/2014/main" id="{D215DE82-B7A5-37F2-FB7F-81FF0D39D3DA}"/>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880DF3AB-CD22-D559-F374-78A29C3F072F}"/>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Zakazy i nakazy cd.</a:t>
                </a:r>
              </a:p>
            </p:txBody>
          </p:sp>
          <p:pic>
            <p:nvPicPr>
              <p:cNvPr id="18" name="Obraz 17" descr="Obraz zawierający Czcionka, tekst, Grafika, design&#10;&#10;Opis wygenerowany automatycznie">
                <a:extLst>
                  <a:ext uri="{FF2B5EF4-FFF2-40B4-BE49-F238E27FC236}">
                    <a16:creationId xmlns:a16="http://schemas.microsoft.com/office/drawing/2014/main" id="{369B05AF-0432-BFEB-3827-F9D34934349F}"/>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92948D2F-A042-4280-81C3-E126B3A0766C}"/>
                </a:ext>
              </a:extLst>
            </p:cNvPr>
            <p:cNvSpPr txBox="1"/>
            <p:nvPr/>
          </p:nvSpPr>
          <p:spPr>
            <a:xfrm>
              <a:off x="1036751" y="2135988"/>
              <a:ext cx="10797317" cy="3755402"/>
            </a:xfrm>
            <a:prstGeom prst="rect">
              <a:avLst/>
            </a:prstGeom>
            <a:noFill/>
          </p:spPr>
          <p:txBody>
            <a:bodyPr wrap="square" rtlCol="0">
              <a:spAutoFit/>
            </a:bodyPr>
            <a:lstStyle/>
            <a:p>
              <a:pPr algn="just">
                <a:lnSpc>
                  <a:spcPct val="150000"/>
                </a:lnSpc>
              </a:pPr>
              <a:r>
                <a:rPr lang="pl-PL" sz="1600" dirty="0">
                  <a:effectLst/>
                  <a:latin typeface="Aptos" panose="020B0004020202020204" pitchFamily="34" charset="0"/>
                  <a:cs typeface="Times New Roman" panose="02020603050405020304" pitchFamily="18" charset="0"/>
                </a:rPr>
                <a:t>Żołnierze Żandarmerii Wojskowej  i </a:t>
              </a:r>
              <a:r>
                <a:rPr lang="pl-PL" sz="1600" dirty="0">
                  <a:latin typeface="Aptos" panose="020B0004020202020204" pitchFamily="34" charset="0"/>
                  <a:cs typeface="Times New Roman" panose="02020603050405020304" pitchFamily="18" charset="0"/>
                </a:rPr>
                <a:t>funkcjonariusze Policji </a:t>
              </a:r>
              <a:r>
                <a:rPr lang="pl-PL" sz="1600" dirty="0">
                  <a:effectLst/>
                  <a:latin typeface="Aptos" panose="020B0004020202020204" pitchFamily="34" charset="0"/>
                  <a:cs typeface="Times New Roman" panose="02020603050405020304" pitchFamily="18" charset="0"/>
                </a:rPr>
                <a:t>mają prawo wydać wobec osoby stosującej przemoc domową </a:t>
              </a:r>
              <a:br>
                <a:rPr lang="pl-PL" sz="1600" dirty="0">
                  <a:effectLst/>
                  <a:latin typeface="Aptos" panose="020B0004020202020204" pitchFamily="34" charset="0"/>
                  <a:cs typeface="Times New Roman" panose="02020603050405020304" pitchFamily="18" charset="0"/>
                </a:rPr>
              </a:br>
              <a:r>
                <a:rPr lang="pl-PL" sz="1600" dirty="0">
                  <a:effectLst/>
                  <a:latin typeface="Aptos" panose="020B0004020202020204" pitchFamily="34" charset="0"/>
                  <a:cs typeface="Times New Roman" panose="02020603050405020304" pitchFamily="18" charset="0"/>
                </a:rPr>
                <a:t>w rozumieniu przepisów ustawy o przeciwdziałaniu przemocy domowej, stwarzającej zagrożenie dla życia lub zdrowia osoby doznającej tej przemocy, zakaz zbliżania się do tej osoby na wyrażoną w metrach odległość</a:t>
              </a:r>
              <a:r>
                <a:rPr lang="pl-PL" sz="1600" dirty="0">
                  <a:latin typeface="Aptos" panose="020B0004020202020204" pitchFamily="34" charset="0"/>
                  <a:cs typeface="Times New Roman" panose="02020603050405020304" pitchFamily="18" charset="0"/>
                </a:rPr>
                <a:t> </a:t>
              </a:r>
              <a:r>
                <a:rPr lang="pl-PL" sz="1600" dirty="0">
                  <a:effectLst/>
                  <a:latin typeface="Aptos" panose="020B0004020202020204" pitchFamily="34" charset="0"/>
                  <a:cs typeface="Times New Roman" panose="02020603050405020304" pitchFamily="18" charset="0"/>
                </a:rPr>
                <a:t>lub zakaz kontaktowania się z osobą doznającą przemocy domowej.</a:t>
              </a:r>
            </a:p>
            <a:p>
              <a:pPr algn="just">
                <a:lnSpc>
                  <a:spcPct val="150000"/>
                </a:lnSpc>
              </a:pPr>
              <a:endParaRPr lang="pl-PL" sz="1600" dirty="0">
                <a:latin typeface="Aptos" panose="020B0004020202020204" pitchFamily="34" charset="0"/>
                <a:cs typeface="Times New Roman" panose="02020603050405020304" pitchFamily="18" charset="0"/>
              </a:endParaRPr>
            </a:p>
            <a:p>
              <a:pPr algn="just">
                <a:lnSpc>
                  <a:spcPct val="150000"/>
                </a:lnSpc>
              </a:pPr>
              <a:r>
                <a:rPr lang="pl-PL" sz="1600" dirty="0">
                  <a:effectLst/>
                  <a:latin typeface="Aptos" panose="020B0004020202020204" pitchFamily="34" charset="0"/>
                  <a:cs typeface="Times New Roman" panose="02020603050405020304" pitchFamily="18" charset="0"/>
                </a:rPr>
                <a:t> Jeżeli osoba doznająca przemocy domowej uczęszcza do szkoły, placówki oświatowej, opiekuńczej lub artystycznej, uprawia sport lub pracuje, żołnierz Żandarmerii Wojskowej lub funkcjonariusz Policji ma prawo wydać wobec osoby stosującej przemoc domową, stwarzającej zagrożenie dla życia lub zdrowia osoby doznającej tej przemocy, zakaz wstępu na teren szkoły, placówki oświatowej, opiekuńczej lub artystycznej, obiektu sportowego lub miejsca pracy, i przebywania na tym terenie, chyba że osoba stosująca przemoc jest tam zatrudniona lub pobiera naukę.</a:t>
              </a:r>
              <a:r>
                <a:rPr kumimoji="0" lang="pl-PL" sz="1600" b="0" i="0" u="none" strike="noStrike" kern="1200" cap="none" spc="0" normalizeH="0" baseline="0" noProof="0" dirty="0">
                  <a:ln>
                    <a:noFill/>
                  </a:ln>
                  <a:solidFill>
                    <a:srgbClr val="000000"/>
                  </a:solidFill>
                  <a:effectLst/>
                  <a:uLnTx/>
                  <a:uFillTx/>
                  <a:latin typeface="Aptos" panose="020B0004020202020204" pitchFamily="34" charset="0"/>
                  <a:ea typeface="Microsoft YaHei"/>
                  <a:cs typeface="Times New Roman" panose="02020603050405020304" pitchFamily="18" charset="0"/>
                </a:rPr>
                <a:t> </a:t>
              </a:r>
            </a:p>
          </p:txBody>
        </p:sp>
        <p:sp>
          <p:nvSpPr>
            <p:cNvPr id="51" name="Prostokąt 50">
              <a:extLst>
                <a:ext uri="{FF2B5EF4-FFF2-40B4-BE49-F238E27FC236}">
                  <a16:creationId xmlns:a16="http://schemas.microsoft.com/office/drawing/2014/main" id="{CC388502-810F-469C-003E-FFD053C33D9B}"/>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95956C14-B119-DFA8-BB37-BA833CC51586}"/>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9025DD1E-86FD-1537-F818-34818A9B0066}"/>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B3320A2C-2FD5-E718-8AC8-0A6877E7B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A84FD7A0-9BE1-BE4E-AD69-333EA319F8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DFADA31E-05D4-383F-9D94-0A3F0BD84B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AA120FEB-DEB0-B069-7F29-39B6D853EA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3617297A-5BEB-C04A-4F6F-EB6B3F07CA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6B8F2691-6F2A-1F70-CA81-BCDE0EBF08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6A415483-87AF-81F4-D2B6-082EC358B5B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B0D5F21C-FF12-4C3B-8BDD-D1A2DC20FFAE}"/>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F0FA59F4-DA75-8C77-CF12-DD935A738827}"/>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E622CB6D-DABE-27A4-7674-414B946D029C}"/>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625743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C9FA0-F4FD-AEB2-7133-E40168E49903}"/>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E4C7CE0B-7E46-0276-7302-B01B8934AE12}"/>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375F6EF3-F1F4-185C-40EF-39CA8C76F82A}"/>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73C12B51-BB91-88D6-9852-2EB8A6593873}"/>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EC1E9E67-58B5-0F9B-E007-D570449B6057}"/>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Gdzie można uzyskać pomoc?</a:t>
                </a:r>
              </a:p>
            </p:txBody>
          </p:sp>
          <p:pic>
            <p:nvPicPr>
              <p:cNvPr id="18" name="Obraz 17" descr="Obraz zawierający Czcionka, tekst, Grafika, design&#10;&#10;Opis wygenerowany automatycznie">
                <a:extLst>
                  <a:ext uri="{FF2B5EF4-FFF2-40B4-BE49-F238E27FC236}">
                    <a16:creationId xmlns:a16="http://schemas.microsoft.com/office/drawing/2014/main" id="{357E4FCA-17D1-8850-B067-0632308E6C8D}"/>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88F593E2-7FF1-72FB-CCD3-BAA2B3FE9B7A}"/>
                </a:ext>
              </a:extLst>
            </p:cNvPr>
            <p:cNvSpPr txBox="1"/>
            <p:nvPr/>
          </p:nvSpPr>
          <p:spPr>
            <a:xfrm>
              <a:off x="1381233" y="2501597"/>
              <a:ext cx="10590774" cy="2893100"/>
            </a:xfrm>
            <a:prstGeom prst="rect">
              <a:avLst/>
            </a:prstGeom>
            <a:noFill/>
          </p:spPr>
          <p:txBody>
            <a:bodyPr wrap="square" rtlCol="0">
              <a:spAutoFit/>
            </a:bodyPr>
            <a:lstStyle/>
            <a:p>
              <a:pPr marL="342900" indent="-342900" algn="just">
                <a:lnSpc>
                  <a:spcPct val="150000"/>
                </a:lnSpc>
                <a:buFont typeface="Symbol" panose="05050102010706020507" pitchFamily="18" charset="2"/>
                <a:buChar char="®"/>
              </a:pPr>
              <a:r>
                <a:rPr lang="pl-PL" dirty="0">
                  <a:latin typeface="Aptos" panose="020B0004020202020204" pitchFamily="34" charset="0"/>
                  <a:cs typeface="Times New Roman" panose="02020603050405020304" pitchFamily="18" charset="0"/>
                </a:rPr>
                <a:t>Specjalistyczne ośrodki wsparcia dla osób doznających przemocy domowej; </a:t>
              </a:r>
            </a:p>
            <a:p>
              <a:pPr marL="342900" indent="-342900" algn="just">
                <a:lnSpc>
                  <a:spcPct val="150000"/>
                </a:lnSpc>
                <a:buFont typeface="Symbol" panose="05050102010706020507" pitchFamily="18" charset="2"/>
                <a:buChar char="®"/>
              </a:pPr>
              <a:r>
                <a:rPr lang="pl-PL" dirty="0">
                  <a:latin typeface="Aptos" panose="020B0004020202020204" pitchFamily="34" charset="0"/>
                  <a:cs typeface="Times New Roman" panose="02020603050405020304" pitchFamily="18" charset="0"/>
                </a:rPr>
                <a:t>ośrodki interwencji kryzysowej;</a:t>
              </a:r>
            </a:p>
            <a:p>
              <a:pPr marL="342900" indent="-342900" algn="just">
                <a:lnSpc>
                  <a:spcPct val="150000"/>
                </a:lnSpc>
                <a:buFont typeface="Symbol" panose="05050102010706020507" pitchFamily="18" charset="2"/>
                <a:buChar char="®"/>
              </a:pPr>
              <a:r>
                <a:rPr lang="pl-PL" dirty="0">
                  <a:latin typeface="Aptos" panose="020B0004020202020204" pitchFamily="34" charset="0"/>
                  <a:cs typeface="Times New Roman" panose="02020603050405020304" pitchFamily="18" charset="0"/>
                </a:rPr>
                <a:t>ośrodki Pomocy Społecznej;</a:t>
              </a:r>
            </a:p>
            <a:p>
              <a:pPr marL="342900" indent="-342900" algn="just">
                <a:lnSpc>
                  <a:spcPct val="150000"/>
                </a:lnSpc>
                <a:buFont typeface="Symbol" panose="05050102010706020507" pitchFamily="18" charset="2"/>
                <a:buChar char="®"/>
              </a:pPr>
              <a:r>
                <a:rPr lang="pl-PL" dirty="0">
                  <a:latin typeface="Aptos" panose="020B0004020202020204" pitchFamily="34" charset="0"/>
                  <a:cs typeface="Times New Roman" panose="02020603050405020304" pitchFamily="18" charset="0"/>
                </a:rPr>
                <a:t> punkty konsultacyjno-informacyjne dla osób doznających przemocy w rodzinie;</a:t>
              </a:r>
            </a:p>
            <a:p>
              <a:pPr marL="342900" indent="-342900" algn="just">
                <a:lnSpc>
                  <a:spcPct val="150000"/>
                </a:lnSpc>
                <a:buFont typeface="Symbol" panose="05050102010706020507" pitchFamily="18" charset="2"/>
                <a:buChar char="®"/>
              </a:pPr>
              <a:r>
                <a:rPr lang="pl-PL" dirty="0">
                  <a:latin typeface="Aptos" panose="020B0004020202020204" pitchFamily="34" charset="0"/>
                  <a:cs typeface="Times New Roman" panose="02020603050405020304" pitchFamily="18" charset="0"/>
                </a:rPr>
                <a:t>specjalistyczne poradnie rodzinne;</a:t>
              </a:r>
            </a:p>
            <a:p>
              <a:pPr marL="342900" indent="-342900" algn="just">
                <a:lnSpc>
                  <a:spcPct val="150000"/>
                </a:lnSpc>
                <a:buFont typeface="Symbol" panose="05050102010706020507" pitchFamily="18" charset="2"/>
                <a:buChar char="®"/>
              </a:pPr>
              <a:r>
                <a:rPr lang="pl-PL" dirty="0">
                  <a:latin typeface="Aptos" panose="020B0004020202020204" pitchFamily="34" charset="0"/>
                  <a:cs typeface="Times New Roman" panose="02020603050405020304" pitchFamily="18" charset="0"/>
                </a:rPr>
                <a:t>placówki prowadzone przez organizacje pozarządowe.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18317AD1-EA65-9558-D3E8-8539330FDD7E}"/>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10768004-4BDC-53C0-3255-5D0886AE70F4}"/>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A377F7FB-C709-F53B-22B6-6E3F677AECDC}"/>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CC60EECE-9590-E8ED-8156-D81ADDCCAC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CED459AC-F03B-781F-F008-797D2AF3A8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9FEA3A43-1136-47B2-95D1-FF24465786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1EB3906D-CE5E-A75B-59A9-16036BAE1B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F071676F-05CF-0E50-0757-BF90DD8B21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4E8559F9-9A50-04D1-D51F-9A3E7AE8E21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DD93B563-2F34-E0B3-2005-01BC0F63906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81D5DB5D-0030-A842-A5B8-8E27A61B334B}"/>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821D65E1-492A-7DBC-6C67-816A5878573F}"/>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5BCC496F-C684-231C-9E1F-FFF12E501839}"/>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58187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5BDC0-A4D2-4B68-6DD9-BB2A87A33225}"/>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58F68747-93E5-625D-386D-CA86419AEBF9}"/>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FB9A02CD-3B4C-6C9F-5187-BB8337773097}"/>
              </a:ext>
            </a:extLst>
          </p:cNvPr>
          <p:cNvGrpSpPr/>
          <p:nvPr/>
        </p:nvGrpSpPr>
        <p:grpSpPr>
          <a:xfrm>
            <a:off x="-6" y="-12953"/>
            <a:ext cx="12192006" cy="6867524"/>
            <a:chOff x="-6" y="-9525"/>
            <a:chExt cx="12192006" cy="6867524"/>
          </a:xfrm>
        </p:grpSpPr>
        <p:grpSp>
          <p:nvGrpSpPr>
            <p:cNvPr id="47" name="Grupa 46">
              <a:extLst>
                <a:ext uri="{FF2B5EF4-FFF2-40B4-BE49-F238E27FC236}">
                  <a16:creationId xmlns:a16="http://schemas.microsoft.com/office/drawing/2014/main" id="{D86CC14C-D98F-32B7-6CE4-6F40665B169F}"/>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D459415E-5776-259D-3ED4-0FF6F7A3DF13}"/>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b="1" dirty="0">
                    <a:solidFill>
                      <a:srgbClr val="003096"/>
                    </a:solidFill>
                    <a:latin typeface="Aptos" panose="020B0004020202020204" pitchFamily="34" charset="0"/>
                  </a:rPr>
                  <a:t>Profilaktyka przemocy wobec osób starszych i niepełnosprawnych</a:t>
                </a:r>
                <a:br>
                  <a:rPr lang="pl-PL" altLang="pl-PL" b="1" dirty="0">
                    <a:solidFill>
                      <a:srgbClr val="FF0000"/>
                    </a:solidFill>
                    <a:latin typeface="Times New Roman" panose="02020603050405020304" pitchFamily="18" charset="0"/>
                  </a:rPr>
                </a:br>
                <a:endParaRPr lang="pl-PL" altLang="pl-PL" b="1" dirty="0">
                  <a:solidFill>
                    <a:srgbClr val="FF0000"/>
                  </a:solidFill>
                  <a:latin typeface="Times New Roman" panose="02020603050405020304" pitchFamily="18" charset="0"/>
                </a:endParaRP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83E34AF0-BA30-FDA0-51C2-77B95EB61358}"/>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B80CFF5C-2714-CB09-213B-3CB757E90105}"/>
                </a:ext>
              </a:extLst>
            </p:cNvPr>
            <p:cNvSpPr txBox="1"/>
            <p:nvPr/>
          </p:nvSpPr>
          <p:spPr>
            <a:xfrm>
              <a:off x="1264023" y="1958297"/>
              <a:ext cx="4401671" cy="420737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Edukacja:</a:t>
              </a:r>
            </a:p>
            <a:p>
              <a:pPr marL="538163" marR="0" lvl="0" indent="-538163"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osoby doznające przemocy;</a:t>
              </a:r>
            </a:p>
            <a:p>
              <a:pPr marL="538163" marR="0" lvl="0" indent="-538163"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osoby stosujące przemoc;</a:t>
              </a:r>
              <a:endParaRPr lang="pl-PL" dirty="0">
                <a:solidFill>
                  <a:prstClr val="black"/>
                </a:solidFill>
                <a:latin typeface="Aptos" panose="020B0004020202020204" pitchFamily="34" charset="0"/>
                <a:cs typeface="Times New Roman" panose="02020603050405020304" pitchFamily="18" charset="0"/>
              </a:endParaRPr>
            </a:p>
            <a:p>
              <a:pPr marL="538163" marR="0" lvl="0" indent="-538163"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świadkowie przemocy;</a:t>
              </a:r>
            </a:p>
            <a:p>
              <a:pPr marL="538163" marR="0" lvl="0" indent="-538163"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członkowie rodzin;</a:t>
              </a:r>
              <a:endParaRPr lang="pl-PL" dirty="0">
                <a:solidFill>
                  <a:prstClr val="black"/>
                </a:solidFill>
                <a:latin typeface="Aptos" panose="020B0004020202020204" pitchFamily="34" charset="0"/>
                <a:cs typeface="Times New Roman" panose="02020603050405020304" pitchFamily="18" charset="0"/>
              </a:endParaRPr>
            </a:p>
            <a:p>
              <a:pPr marL="538163" marR="0" lvl="0" indent="-538163"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pl-PL"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przedstawiciele służb.</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pl-PL" dirty="0">
                <a:solidFill>
                  <a:prstClr val="black"/>
                </a:solidFill>
                <a:latin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pl-PL" b="1" dirty="0">
                  <a:solidFill>
                    <a:prstClr val="black"/>
                  </a:solidFill>
                  <a:latin typeface="Aptos" panose="020B0004020202020204" pitchFamily="34" charset="0"/>
                  <a:cs typeface="Times New Roman" panose="02020603050405020304" pitchFamily="18" charset="0"/>
                </a:rPr>
                <a:t>Informacja:</a:t>
              </a:r>
            </a:p>
            <a:p>
              <a:pPr marL="538163" indent="-538163" algn="just">
                <a:lnSpc>
                  <a:spcPct val="150000"/>
                </a:lnSpc>
                <a:buFont typeface="Symbol" panose="05050102010706020507" pitchFamily="18" charset="2"/>
                <a:buChar char="®"/>
                <a:defRPr/>
              </a:pPr>
              <a:r>
                <a:rPr lang="pl-PL" dirty="0">
                  <a:solidFill>
                    <a:prstClr val="black"/>
                  </a:solidFill>
                  <a:latin typeface="Aptos" panose="020B0004020202020204" pitchFamily="34" charset="0"/>
                  <a:cs typeface="Times New Roman" panose="02020603050405020304" pitchFamily="18" charset="0"/>
                </a:rPr>
                <a:t>gdzie szukać pomocy;</a:t>
              </a:r>
            </a:p>
            <a:p>
              <a:pPr marL="538163" indent="-538163" algn="just">
                <a:lnSpc>
                  <a:spcPct val="150000"/>
                </a:lnSpc>
                <a:buFont typeface="Symbol" panose="05050102010706020507" pitchFamily="18" charset="2"/>
                <a:buChar char="®"/>
                <a:defRPr/>
              </a:pPr>
              <a:r>
                <a:rPr lang="pl-PL" dirty="0">
                  <a:solidFill>
                    <a:prstClr val="black"/>
                  </a:solidFill>
                  <a:latin typeface="Aptos" panose="020B0004020202020204" pitchFamily="34" charset="0"/>
                  <a:cs typeface="Times New Roman" panose="02020603050405020304" pitchFamily="18" charset="0"/>
                </a:rPr>
                <a:t>kto udzieli pomocy.</a:t>
              </a:r>
            </a:p>
          </p:txBody>
        </p:sp>
        <p:sp>
          <p:nvSpPr>
            <p:cNvPr id="51" name="Prostokąt 50">
              <a:extLst>
                <a:ext uri="{FF2B5EF4-FFF2-40B4-BE49-F238E27FC236}">
                  <a16:creationId xmlns:a16="http://schemas.microsoft.com/office/drawing/2014/main" id="{E726711B-E42C-C8D2-9ED4-5DA28B51AEE0}"/>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C727BDC7-DEA3-52D0-01B5-E01B062ADA54}"/>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85D32F8F-C2A2-B3DD-449C-B48FD47DF977}"/>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BF4B0A14-D60B-4669-108A-D94E8A5B9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9D2C60E0-52EC-94D9-B6D5-83D6898264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04C7EC11-0621-5EE5-32CE-2224894FFF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D8501EDF-E863-2EB3-7943-5218A8BCDC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1224043B-D947-A45E-DF70-3AB4980DED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B10B67C4-5027-46E6-0D3B-85ADFFA8454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9C396DCA-9505-E986-3E59-FA1AD34DA5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1A3CA70B-A157-FAA1-EB05-CFD15D7226D1}"/>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4" name="Obraz 3">
            <a:extLst>
              <a:ext uri="{FF2B5EF4-FFF2-40B4-BE49-F238E27FC236}">
                <a16:creationId xmlns:a16="http://schemas.microsoft.com/office/drawing/2014/main" id="{48228D71-D8D3-5649-423F-55302585091E}"/>
              </a:ext>
            </a:extLst>
          </p:cNvPr>
          <p:cNvPicPr>
            <a:picLocks noChangeAspect="1"/>
          </p:cNvPicPr>
          <p:nvPr/>
        </p:nvPicPr>
        <p:blipFill>
          <a:blip r:embed="rId16"/>
          <a:stretch>
            <a:fillRect/>
          </a:stretch>
        </p:blipFill>
        <p:spPr>
          <a:xfrm>
            <a:off x="4662672" y="2084719"/>
            <a:ext cx="7309335" cy="4046251"/>
          </a:xfrm>
          <a:prstGeom prst="rect">
            <a:avLst/>
          </a:prstGeom>
        </p:spPr>
      </p:pic>
      <p:sp>
        <p:nvSpPr>
          <p:cNvPr id="6" name="pole tekstowe 5">
            <a:extLst>
              <a:ext uri="{FF2B5EF4-FFF2-40B4-BE49-F238E27FC236}">
                <a16:creationId xmlns:a16="http://schemas.microsoft.com/office/drawing/2014/main" id="{48E74F09-842A-195D-0F9C-6D7ED6A9A391}"/>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7" name="Obraz 6" descr="Obraz zawierający tekst, Czcionka, design&#10;&#10;Opis wygenerowany automatycznie">
            <a:extLst>
              <a:ext uri="{FF2B5EF4-FFF2-40B4-BE49-F238E27FC236}">
                <a16:creationId xmlns:a16="http://schemas.microsoft.com/office/drawing/2014/main" id="{DB58180F-AF7E-940B-40F4-3E41078C8113}"/>
              </a:ext>
            </a:extLst>
          </p:cNvPr>
          <p:cNvPicPr>
            <a:picLocks/>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1843003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D0271-6D17-6752-FE8E-051A5AA03AA5}"/>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0C07B1A-A6A0-8E9F-1728-6418AB546F0A}"/>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873FB244-C24D-128C-856C-AF38BB68E547}"/>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5745DD88-665B-56FC-29CE-11B5D5576AEB}"/>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A6D4616F-91D5-39BE-9608-1F32450C7602}"/>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003096"/>
                    </a:solidFill>
                    <a:effectLst/>
                    <a:uLnTx/>
                    <a:uFillTx/>
                    <a:latin typeface="Aptos" panose="020B0004020202020204" pitchFamily="34" charset="0"/>
                    <a:ea typeface="+mn-ea"/>
                    <a:cs typeface="+mn-cs"/>
                  </a:rPr>
                  <a:t>Przykłady kampanii edukacyjnych</a:t>
                </a:r>
              </a:p>
            </p:txBody>
          </p:sp>
          <p:pic>
            <p:nvPicPr>
              <p:cNvPr id="18" name="Obraz 17" descr="Obraz zawierający Czcionka, tekst, Grafika, design&#10;&#10;Opis wygenerowany automatycznie">
                <a:extLst>
                  <a:ext uri="{FF2B5EF4-FFF2-40B4-BE49-F238E27FC236}">
                    <a16:creationId xmlns:a16="http://schemas.microsoft.com/office/drawing/2014/main" id="{3C902159-67FD-FF84-54E2-505D773D8084}"/>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1" name="Prostokąt 50">
              <a:extLst>
                <a:ext uri="{FF2B5EF4-FFF2-40B4-BE49-F238E27FC236}">
                  <a16:creationId xmlns:a16="http://schemas.microsoft.com/office/drawing/2014/main" id="{95DB9347-9A32-F482-9A83-1B465913CAD1}"/>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E9495FC3-B94A-3040-83C2-B8E5AE74B962}"/>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49C3A71B-BE97-EC2D-4872-C90FB1B27BE8}"/>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DE241BFA-E7FB-B6DB-A099-16B5E58FC5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B85A724B-4199-95AC-5BF7-D5163A86FB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8B04D12E-BDCD-DB9A-218C-47D1FF3415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FF049A77-7888-3613-F3E8-6E48D6C185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C8248EB0-B5FB-28B2-762C-D3BFCA28DE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1687E303-B5FA-65FA-D037-7BF5E6D5BC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D28063D8-58ED-4160-5EF4-DD34F71E9D7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FF72F7D7-F20A-F508-5305-E10FF80E9ED5}"/>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2" name="Obraz 1">
            <a:extLst>
              <a:ext uri="{FF2B5EF4-FFF2-40B4-BE49-F238E27FC236}">
                <a16:creationId xmlns:a16="http://schemas.microsoft.com/office/drawing/2014/main" id="{A966ABC2-4BC3-BC08-A7CE-D4ED1D0E44B0}"/>
              </a:ext>
            </a:extLst>
          </p:cNvPr>
          <p:cNvPicPr>
            <a:picLocks noChangeAspect="1"/>
          </p:cNvPicPr>
          <p:nvPr/>
        </p:nvPicPr>
        <p:blipFill>
          <a:blip r:embed="rId16"/>
          <a:stretch>
            <a:fillRect/>
          </a:stretch>
        </p:blipFill>
        <p:spPr>
          <a:xfrm>
            <a:off x="2553684" y="2078156"/>
            <a:ext cx="2950053" cy="4022800"/>
          </a:xfrm>
          <a:prstGeom prst="rect">
            <a:avLst/>
          </a:prstGeom>
        </p:spPr>
      </p:pic>
      <p:pic>
        <p:nvPicPr>
          <p:cNvPr id="4" name="Obraz 3">
            <a:extLst>
              <a:ext uri="{FF2B5EF4-FFF2-40B4-BE49-F238E27FC236}">
                <a16:creationId xmlns:a16="http://schemas.microsoft.com/office/drawing/2014/main" id="{5B95A0CA-283E-D8E0-D480-EDFE4BDE3313}"/>
              </a:ext>
            </a:extLst>
          </p:cNvPr>
          <p:cNvPicPr>
            <a:picLocks noChangeAspect="1"/>
          </p:cNvPicPr>
          <p:nvPr/>
        </p:nvPicPr>
        <p:blipFill>
          <a:blip r:embed="rId17"/>
          <a:stretch>
            <a:fillRect/>
          </a:stretch>
        </p:blipFill>
        <p:spPr>
          <a:xfrm>
            <a:off x="6825521" y="2080299"/>
            <a:ext cx="3077099" cy="4022800"/>
          </a:xfrm>
          <a:prstGeom prst="rect">
            <a:avLst/>
          </a:prstGeom>
        </p:spPr>
      </p:pic>
      <p:sp>
        <p:nvSpPr>
          <p:cNvPr id="7" name="pole tekstowe 6">
            <a:extLst>
              <a:ext uri="{FF2B5EF4-FFF2-40B4-BE49-F238E27FC236}">
                <a16:creationId xmlns:a16="http://schemas.microsoft.com/office/drawing/2014/main" id="{A688D512-B046-EB17-F513-0FF885950589}"/>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8" name="Obraz 7" descr="Obraz zawierający tekst, Czcionka, design&#10;&#10;Opis wygenerowany automatycznie">
            <a:extLst>
              <a:ext uri="{FF2B5EF4-FFF2-40B4-BE49-F238E27FC236}">
                <a16:creationId xmlns:a16="http://schemas.microsoft.com/office/drawing/2014/main" id="{4704452E-6DAD-D257-C040-8D6E0A3E8953}"/>
              </a:ext>
            </a:extLst>
          </p:cNvPr>
          <p:cNvPicPr>
            <a:picLocks/>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376464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53152-665F-194D-6A90-6C29EE4E21D9}"/>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56F20A6F-744B-D1B2-C8FD-309E83064FD3}"/>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1A41E904-E84B-DF77-7B8E-F1ACD91AA546}"/>
              </a:ext>
            </a:extLst>
          </p:cNvPr>
          <p:cNvGrpSpPr/>
          <p:nvPr/>
        </p:nvGrpSpPr>
        <p:grpSpPr>
          <a:xfrm>
            <a:off x="-6" y="0"/>
            <a:ext cx="12192006" cy="6858000"/>
            <a:chOff x="-6" y="-9525"/>
            <a:chExt cx="12192006" cy="6858000"/>
          </a:xfrm>
        </p:grpSpPr>
        <p:grpSp>
          <p:nvGrpSpPr>
            <p:cNvPr id="47" name="Grupa 46">
              <a:extLst>
                <a:ext uri="{FF2B5EF4-FFF2-40B4-BE49-F238E27FC236}">
                  <a16:creationId xmlns:a16="http://schemas.microsoft.com/office/drawing/2014/main" id="{2859EDFB-5786-D339-C782-8F6EF39A1BDD}"/>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578D964A-15D3-C4CD-D2C6-57E877EB860E}"/>
                  </a:ext>
                </a:extLst>
              </p:cNvPr>
              <p:cNvSpPr txBox="1">
                <a:spLocks/>
              </p:cNvSpPr>
              <p:nvPr/>
            </p:nvSpPr>
            <p:spPr>
              <a:xfrm>
                <a:off x="858929" y="959597"/>
                <a:ext cx="11333070" cy="771968"/>
              </a:xfrm>
              <a:prstGeom prst="rect">
                <a:avLst/>
              </a:prstGeom>
              <a:solidFill>
                <a:schemeClr val="bg1">
                  <a:lumMod val="95000"/>
                </a:schemeClr>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Przemoc domowa </a:t>
                </a:r>
                <a:r>
                  <a:rPr lang="pl-PL" altLang="pl-PL" b="1" dirty="0">
                    <a:solidFill>
                      <a:srgbClr val="003096"/>
                    </a:solidFill>
                    <a:latin typeface="Aptos" panose="020B0004020202020204" pitchFamily="34" charset="0"/>
                  </a:rPr>
                  <a:t>(</a:t>
                </a:r>
                <a:r>
                  <a:rPr lang="pl-PL" altLang="pl-PL" sz="2800" b="1" dirty="0">
                    <a:solidFill>
                      <a:srgbClr val="003096"/>
                    </a:solidFill>
                    <a:latin typeface="Aptos" panose="020B0004020202020204" pitchFamily="34" charset="0"/>
                  </a:rPr>
                  <a:t>polska definicja) </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13C8E64F-F543-5C9E-523C-80D2927C74E4}"/>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A6919FEB-2E15-B24F-F0EE-D1A11EA12D9A}"/>
                </a:ext>
              </a:extLst>
            </p:cNvPr>
            <p:cNvSpPr txBox="1"/>
            <p:nvPr/>
          </p:nvSpPr>
          <p:spPr>
            <a:xfrm>
              <a:off x="1078924" y="1809888"/>
              <a:ext cx="10590774" cy="4392036"/>
            </a:xfrm>
            <a:prstGeom prst="rect">
              <a:avLst/>
            </a:prstGeom>
            <a:noFill/>
          </p:spPr>
          <p:txBody>
            <a:bodyPr wrap="square" rtlCol="0">
              <a:spAutoFit/>
            </a:bodyPr>
            <a:lstStyle/>
            <a:p>
              <a:pPr marL="88900" algn="just">
                <a:lnSpc>
                  <a:spcPct val="150000"/>
                </a:lnSpc>
                <a:spcAft>
                  <a:spcPct val="0"/>
                </a:spcAft>
              </a:pPr>
              <a:r>
                <a:rPr lang="pl-PL" altLang="pl-PL" sz="16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 jednorazowe albo powtarzające się umyślne działanie lub zaniechanie, wykorzystujące przewagę fizyczną, psychiczną lub ekonomiczną, naruszające prawa lub dobra osobiste osoby doznającej przemocy domowej, </a:t>
              </a:r>
              <a:br>
                <a:rPr lang="pl-PL" altLang="pl-PL" sz="16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br>
              <a:r>
                <a:rPr lang="pl-PL" altLang="pl-PL" sz="16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w szczególności:</a:t>
              </a:r>
            </a:p>
            <a:p>
              <a:pPr marL="538163" indent="-449263" algn="just">
                <a:lnSpc>
                  <a:spcPct val="150000"/>
                </a:lnSpc>
                <a:spcAft>
                  <a:spcPct val="0"/>
                </a:spcAft>
                <a:buFont typeface="+mj-lt"/>
                <a:buAutoNum type="alphaLcParenR"/>
                <a:tabLst>
                  <a:tab pos="0" algn="l"/>
                </a:tabLst>
              </a:pPr>
              <a:r>
                <a:rPr lang="pl-PL" altLang="pl-PL" sz="1600" dirty="0">
                  <a:latin typeface="Aptos" panose="020B0004020202020204" pitchFamily="34" charset="0"/>
                  <a:cs typeface="Times New Roman" panose="02020603050405020304" pitchFamily="18" charset="0"/>
                </a:rPr>
                <a:t>narażające tę osobę na niebezpieczeństwo utraty życia, zdrowia lub mienia;</a:t>
              </a:r>
            </a:p>
            <a:p>
              <a:pPr marL="538163" indent="-449263" algn="just">
                <a:lnSpc>
                  <a:spcPct val="150000"/>
                </a:lnSpc>
                <a:spcAft>
                  <a:spcPct val="0"/>
                </a:spcAft>
                <a:buFont typeface="+mj-lt"/>
                <a:buAutoNum type="alphaLcParenR"/>
                <a:tabLst>
                  <a:tab pos="0" algn="l"/>
                </a:tabLst>
              </a:pPr>
              <a:r>
                <a:rPr lang="pl-PL" altLang="pl-PL" sz="1600" dirty="0">
                  <a:latin typeface="Aptos" panose="020B0004020202020204" pitchFamily="34" charset="0"/>
                  <a:cs typeface="Times New Roman" panose="02020603050405020304" pitchFamily="18" charset="0"/>
                </a:rPr>
                <a:t>naruszające jej godność, nietykalność cielesną lub wolność, w tym seksualną;</a:t>
              </a:r>
            </a:p>
            <a:p>
              <a:pPr marL="538163" indent="-449263" algn="just">
                <a:lnSpc>
                  <a:spcPct val="150000"/>
                </a:lnSpc>
                <a:spcAft>
                  <a:spcPct val="0"/>
                </a:spcAft>
                <a:buFont typeface="+mj-lt"/>
                <a:buAutoNum type="alphaLcParenR"/>
                <a:tabLst>
                  <a:tab pos="0" algn="l"/>
                </a:tabLst>
              </a:pPr>
              <a:r>
                <a:rPr lang="pl-PL" altLang="pl-PL" sz="1600" dirty="0">
                  <a:latin typeface="Aptos" panose="020B0004020202020204" pitchFamily="34" charset="0"/>
                  <a:cs typeface="Times New Roman" panose="02020603050405020304" pitchFamily="18" charset="0"/>
                </a:rPr>
                <a:t>powodujące szkody na jej zdrowiu fizycznym lub psychicznym, wywołujące u tej osoby cierpienie lub krzywdę;</a:t>
              </a:r>
            </a:p>
            <a:p>
              <a:pPr marL="538163" indent="-449263" algn="just">
                <a:lnSpc>
                  <a:spcPct val="150000"/>
                </a:lnSpc>
                <a:spcAft>
                  <a:spcPct val="0"/>
                </a:spcAft>
                <a:buFont typeface="+mj-lt"/>
                <a:buAutoNum type="alphaLcParenR"/>
                <a:tabLst>
                  <a:tab pos="0" algn="l"/>
                </a:tabLst>
              </a:pPr>
              <a:r>
                <a:rPr lang="pl-PL" altLang="pl-PL" sz="1600" dirty="0">
                  <a:latin typeface="Aptos" panose="020B0004020202020204" pitchFamily="34" charset="0"/>
                  <a:cs typeface="Times New Roman" panose="02020603050405020304" pitchFamily="18" charset="0"/>
                </a:rPr>
                <a:t>ograniczające lub pozbawiające tę osobę dostępu do środków finansowych lub możliwości podjęcia pracy </a:t>
              </a:r>
              <a:br>
                <a:rPr lang="pl-PL" altLang="pl-PL" sz="1600" dirty="0">
                  <a:latin typeface="Aptos" panose="020B0004020202020204" pitchFamily="34" charset="0"/>
                  <a:cs typeface="Times New Roman" panose="02020603050405020304" pitchFamily="18" charset="0"/>
                </a:rPr>
              </a:br>
              <a:r>
                <a:rPr lang="pl-PL" altLang="pl-PL" sz="1600" dirty="0">
                  <a:latin typeface="Aptos" panose="020B0004020202020204" pitchFamily="34" charset="0"/>
                  <a:cs typeface="Times New Roman" panose="02020603050405020304" pitchFamily="18" charset="0"/>
                </a:rPr>
                <a:t>lub uzyskania samodzielności finansowej;</a:t>
              </a:r>
            </a:p>
            <a:p>
              <a:pPr marL="538163" indent="-449263" algn="just">
                <a:lnSpc>
                  <a:spcPct val="150000"/>
                </a:lnSpc>
                <a:spcAft>
                  <a:spcPct val="0"/>
                </a:spcAft>
                <a:buFont typeface="+mj-lt"/>
                <a:buAutoNum type="alphaLcParenR"/>
                <a:tabLst>
                  <a:tab pos="0" algn="l"/>
                </a:tabLst>
              </a:pPr>
              <a:r>
                <a:rPr lang="pl-PL" altLang="pl-PL" sz="1600" dirty="0">
                  <a:latin typeface="Aptos" panose="020B0004020202020204" pitchFamily="34" charset="0"/>
                  <a:cs typeface="Times New Roman" panose="02020603050405020304" pitchFamily="18" charset="0"/>
                </a:rPr>
                <a:t>istotnie naruszające prywatność tej osoby lub wzbudzające u niej poczucie zagrożenia, poniżenia lub udręczenia, w tym podejmowane za pomocą środków </a:t>
              </a:r>
              <a:r>
                <a:rPr lang="pl-PL" altLang="pl-PL" sz="1600">
                  <a:latin typeface="Aptos" panose="020B0004020202020204" pitchFamily="34" charset="0"/>
                  <a:cs typeface="Times New Roman" panose="02020603050405020304" pitchFamily="18" charset="0"/>
                </a:rPr>
                <a:t>komunikacji elektronicznej.</a:t>
              </a:r>
              <a:endParaRPr lang="pl-PL" altLang="pl-PL" sz="1600" dirty="0">
                <a:latin typeface="Aptos" panose="020B0004020202020204" pitchFamily="34" charset="0"/>
                <a:cs typeface="Times New Roman" panose="02020603050405020304" pitchFamily="18" charset="0"/>
              </a:endParaRPr>
            </a:p>
            <a:p>
              <a:pPr marL="538163" indent="-449263" algn="just">
                <a:lnSpc>
                  <a:spcPct val="150000"/>
                </a:lnSpc>
                <a:spcAft>
                  <a:spcPct val="0"/>
                </a:spcAft>
              </a:pPr>
              <a:endParaRPr lang="pl-PL" altLang="pl-PL" sz="1000" dirty="0">
                <a:latin typeface="Aptos" panose="020B0004020202020204" pitchFamily="34" charset="0"/>
                <a:cs typeface="Times New Roman" panose="02020603050405020304" pitchFamily="18" charset="0"/>
              </a:endParaRPr>
            </a:p>
            <a:p>
              <a:pPr marL="538163" indent="-449263" algn="r">
                <a:lnSpc>
                  <a:spcPct val="150000"/>
                </a:lnSpc>
                <a:spcAft>
                  <a:spcPct val="0"/>
                </a:spcAft>
              </a:pPr>
              <a:r>
                <a:rPr lang="pl-PL" altLang="pl-PL" dirty="0">
                  <a:latin typeface="Aptos" panose="020B0004020202020204" pitchFamily="34" charset="0"/>
                  <a:cs typeface="Times New Roman" panose="02020603050405020304" pitchFamily="18" charset="0"/>
                </a:rPr>
                <a:t>	</a:t>
              </a:r>
              <a:r>
                <a:rPr lang="pl-PL" altLang="pl-PL" sz="1400" dirty="0">
                  <a:latin typeface="Aptos" panose="020B0004020202020204" pitchFamily="34" charset="0"/>
                  <a:cs typeface="Times New Roman" panose="02020603050405020304" pitchFamily="18" charset="0"/>
                </a:rPr>
                <a:t>art. 2 pkt 2 ustawy o przeciwdziałaniu przemocy domowej</a:t>
              </a: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199E36F6-1390-1BC5-C797-5EB2D2B7075F}"/>
                </a:ext>
              </a:extLst>
            </p:cNvPr>
            <p:cNvSpPr/>
            <p:nvPr/>
          </p:nvSpPr>
          <p:spPr>
            <a:xfrm>
              <a:off x="858931" y="6305550"/>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8A4FC02E-05ED-DA54-66F6-1AAD7AA585B4}"/>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6E397D58-DCA4-0B49-FC6B-2B3DA7FF15CE}"/>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A8B78A90-53E1-DEE7-5241-65409FCD4E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507BBE24-D4E5-B17B-2385-B6BDB8CAC2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08CB5F40-AEF9-71F4-D97A-E55D55C6A3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957499DD-955C-61E2-8A3E-740E704DC7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BD26F4AE-32DC-574F-14CB-556672732C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33DC4FA3-3AFD-9496-6DEB-06F1B4690A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A806A544-653D-5E5D-59AC-1D00E2B1E2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EBF1BDB5-3E6C-C46D-08BB-8C8B69646A72}"/>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878710D6-BF05-FF27-AF7D-4D155C25D2A7}"/>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C2CB6D0A-C30B-63CF-FBC2-C139FCAFCE62}"/>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353713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F4D46-6B36-4082-B0E8-35D1F7D38D33}"/>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35A45836-A55E-8A78-3C44-6C80A67186E4}"/>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DB7936B3-ADA3-B7FC-8C4F-A7BDB1C1ECEE}"/>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0DA66F66-8001-D8E5-1073-4A46DFBEC7CE}"/>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D43CA7C6-9B2E-AAED-5E58-97E421293FAA}"/>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Definicja przemocy wobec starszych</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0BC3FBF1-B189-5E5D-B78E-126D2BECA917}"/>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61B6254B-1799-DC49-B7AC-683D5F6561A2}"/>
                </a:ext>
              </a:extLst>
            </p:cNvPr>
            <p:cNvSpPr txBox="1"/>
            <p:nvPr/>
          </p:nvSpPr>
          <p:spPr>
            <a:xfrm>
              <a:off x="1299882" y="2106706"/>
              <a:ext cx="10590774" cy="3791872"/>
            </a:xfrm>
            <a:prstGeom prst="rect">
              <a:avLst/>
            </a:prstGeom>
            <a:noFill/>
          </p:spPr>
          <p:txBody>
            <a:bodyPr wrap="square" rtlCol="0">
              <a:spAutoFit/>
            </a:bodyPr>
            <a:lstStyle/>
            <a:p>
              <a:pPr algn="just" eaLnBrk="1">
                <a:lnSpc>
                  <a:spcPct val="150000"/>
                </a:lnSpc>
                <a:buClrTx/>
                <a:buFontTx/>
                <a:buNone/>
              </a:pPr>
              <a:r>
                <a:rPr lang="pl-PL" altLang="pl-PL" dirty="0">
                  <a:solidFill>
                    <a:srgbClr val="000000"/>
                  </a:solidFill>
                  <a:latin typeface="Aptos" panose="020B0004020202020204" pitchFamily="34" charset="0"/>
                </a:rPr>
                <a:t>Przemoc wobec osób starszych to jednorazowy lub powtarzający się akt, który staje się przyczyną zranienia lub niesie za sobą ryzyko zranień (bez względu na to, czy zachowanie jest intencjonalne czy nie) osoby starszej, pozostającej w opiece opiekuna lub ze strony innych osób pozostających z nią w relacjach, które powinny zapewnić zaufanie, a w rzeczywistości są źródłem zranienia lub stresu dla osoby starszej.</a:t>
              </a:r>
            </a:p>
            <a:p>
              <a:pPr algn="r" eaLnBrk="1">
                <a:lnSpc>
                  <a:spcPct val="150000"/>
                </a:lnSpc>
                <a:buClrTx/>
                <a:buFontTx/>
                <a:buNone/>
              </a:pPr>
              <a:r>
                <a:rPr lang="pl-PL" altLang="pl-PL" dirty="0">
                  <a:solidFill>
                    <a:srgbClr val="000000"/>
                  </a:solidFill>
                  <a:latin typeface="Aptos" panose="020B0004020202020204" pitchFamily="34" charset="0"/>
                </a:rPr>
                <a:t> </a:t>
              </a:r>
              <a:r>
                <a:rPr lang="pl-PL" altLang="pl-PL" sz="1400" dirty="0">
                  <a:solidFill>
                    <a:srgbClr val="000000"/>
                  </a:solidFill>
                  <a:latin typeface="Aptos" panose="020B0004020202020204" pitchFamily="34" charset="0"/>
                </a:rPr>
                <a:t>WHO, 2004</a:t>
              </a:r>
            </a:p>
            <a:p>
              <a:pPr algn="just" eaLnBrk="1">
                <a:lnSpc>
                  <a:spcPct val="150000"/>
                </a:lnSpc>
                <a:buClrTx/>
                <a:buFontTx/>
                <a:buNone/>
              </a:pPr>
              <a:endParaRPr lang="pl-PL" altLang="pl-PL" dirty="0">
                <a:solidFill>
                  <a:srgbClr val="000000"/>
                </a:solidFill>
                <a:latin typeface="Aptos" panose="020B0004020202020204" pitchFamily="34" charset="0"/>
              </a:endParaRPr>
            </a:p>
            <a:p>
              <a:pPr algn="just" eaLnBrk="1">
                <a:lnSpc>
                  <a:spcPct val="150000"/>
                </a:lnSpc>
                <a:buClrTx/>
                <a:buFontTx/>
                <a:buNone/>
              </a:pPr>
              <a:r>
                <a:rPr lang="pl-PL" altLang="pl-PL" dirty="0">
                  <a:solidFill>
                    <a:srgbClr val="003096"/>
                  </a:solidFill>
                  <a:latin typeface="Aptos" panose="020B0004020202020204" pitchFamily="34" charset="0"/>
                </a:rPr>
                <a:t>Ważne!</a:t>
              </a:r>
            </a:p>
            <a:p>
              <a:pPr algn="just" eaLnBrk="1">
                <a:lnSpc>
                  <a:spcPct val="150000"/>
                </a:lnSpc>
                <a:buClrTx/>
                <a:buFontTx/>
                <a:buNone/>
              </a:pPr>
              <a:r>
                <a:rPr lang="pl-PL" altLang="pl-PL" dirty="0">
                  <a:solidFill>
                    <a:srgbClr val="000000"/>
                  </a:solidFill>
                  <a:latin typeface="Aptos" panose="020B0004020202020204" pitchFamily="34" charset="0"/>
                </a:rPr>
                <a:t>Przemoc wobec osób starszych - tak samo, jak wobec innych członków rodziny - rzadko występuje </a:t>
              </a:r>
              <a:br>
                <a:rPr lang="pl-PL" altLang="pl-PL" dirty="0">
                  <a:solidFill>
                    <a:srgbClr val="000000"/>
                  </a:solidFill>
                  <a:latin typeface="Aptos" panose="020B0004020202020204" pitchFamily="34" charset="0"/>
                </a:rPr>
              </a:br>
              <a:r>
                <a:rPr lang="pl-PL" altLang="pl-PL" dirty="0">
                  <a:solidFill>
                    <a:srgbClr val="000000"/>
                  </a:solidFill>
                  <a:latin typeface="Aptos" panose="020B0004020202020204" pitchFamily="34" charset="0"/>
                </a:rPr>
                <a:t>w jednej formie.</a:t>
              </a:r>
            </a:p>
          </p:txBody>
        </p:sp>
        <p:sp>
          <p:nvSpPr>
            <p:cNvPr id="51" name="Prostokąt 50">
              <a:extLst>
                <a:ext uri="{FF2B5EF4-FFF2-40B4-BE49-F238E27FC236}">
                  <a16:creationId xmlns:a16="http://schemas.microsoft.com/office/drawing/2014/main" id="{BF0E14EE-F18F-DEF8-F187-8F8360DB471F}"/>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A926E2B0-A39D-429C-EC26-704C3EEC09A5}"/>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6F982DBA-D147-891A-5E63-085EB6CF046A}"/>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8896C0F3-40AA-4AA0-175E-180EE5782F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786615A1-747B-8F91-97DA-E7BCBB6314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D753B7F6-228C-C085-30FE-498A9CEF8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D66E8462-25F8-2842-802B-EE8C8CAC44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82A4DED5-FBA2-30EB-1868-A9329B10C7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257B89ED-F1F4-0B60-68F6-0031B5F5B3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847BFFFC-FA4A-0336-02B6-701F5F371A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61E33372-003B-BDC8-B995-CC97F766DFC3}"/>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7899CA37-3635-09E0-716D-24A538BD7F8A}"/>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C8D7599F-D9E7-F7BA-BBCC-720F6A775C89}"/>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01870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E2F05-E4CB-AF1E-4EB6-FE9165448D6F}"/>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2F8F5C0E-A45D-5594-2EED-79DF139F8FB4}"/>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1D52D131-B734-88D1-DF5E-73F3EF094101}"/>
              </a:ext>
            </a:extLst>
          </p:cNvPr>
          <p:cNvGrpSpPr/>
          <p:nvPr/>
        </p:nvGrpSpPr>
        <p:grpSpPr>
          <a:xfrm>
            <a:off x="-6" y="0"/>
            <a:ext cx="12192006" cy="6867524"/>
            <a:chOff x="-6" y="-9525"/>
            <a:chExt cx="12192006" cy="6867524"/>
          </a:xfrm>
        </p:grpSpPr>
        <p:grpSp>
          <p:nvGrpSpPr>
            <p:cNvPr id="47" name="Grupa 46">
              <a:extLst>
                <a:ext uri="{FF2B5EF4-FFF2-40B4-BE49-F238E27FC236}">
                  <a16:creationId xmlns:a16="http://schemas.microsoft.com/office/drawing/2014/main" id="{F8BB5A85-CE53-540E-86B1-D9418B90DF6A}"/>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188F8612-49DB-6F37-0C01-20A03CB9B111}"/>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Czy przemoc wobec starszych to poważny problem?</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pl-PL" sz="2800" b="1" i="0" u="none" strike="noStrike" kern="1200" cap="none" spc="0" normalizeH="0" baseline="0" noProof="0" dirty="0">
                  <a:ln>
                    <a:noFill/>
                  </a:ln>
                  <a:solidFill>
                    <a:srgbClr val="DB002F"/>
                  </a:solidFill>
                  <a:effectLst/>
                  <a:uLnTx/>
                  <a:uFillTx/>
                  <a:latin typeface="Aptos" panose="020B0004020202020204" pitchFamily="34" charset="0"/>
                  <a:ea typeface="+mn-ea"/>
                  <a:cs typeface="+mn-cs"/>
                </a:endParaRPr>
              </a:p>
            </p:txBody>
          </p:sp>
          <p:pic>
            <p:nvPicPr>
              <p:cNvPr id="18" name="Obraz 17" descr="Obraz zawierający Czcionka, tekst, Grafika, design&#10;&#10;Opis wygenerowany automatycznie">
                <a:extLst>
                  <a:ext uri="{FF2B5EF4-FFF2-40B4-BE49-F238E27FC236}">
                    <a16:creationId xmlns:a16="http://schemas.microsoft.com/office/drawing/2014/main" id="{83B5D583-4404-DEF7-8C47-D50C78D08595}"/>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13470058-AA79-683F-75C3-21AC9C8A4041}"/>
                </a:ext>
              </a:extLst>
            </p:cNvPr>
            <p:cNvSpPr txBox="1"/>
            <p:nvPr/>
          </p:nvSpPr>
          <p:spPr>
            <a:xfrm>
              <a:off x="1230077" y="2093384"/>
              <a:ext cx="10590774" cy="3938194"/>
            </a:xfrm>
            <a:prstGeom prst="rect">
              <a:avLst/>
            </a:prstGeom>
            <a:noFill/>
          </p:spPr>
          <p:txBody>
            <a:bodyPr wrap="square" rtlCol="0">
              <a:spAutoFit/>
            </a:bodyPr>
            <a:lstStyle/>
            <a:p>
              <a:pPr eaLnBrk="1">
                <a:lnSpc>
                  <a:spcPct val="93000"/>
                </a:lnSpc>
                <a:spcAft>
                  <a:spcPts val="1413"/>
                </a:spcAft>
                <a:buSzPct val="100000"/>
                <a:defRPr/>
              </a:pPr>
              <a:r>
                <a:rPr lang="pl-PL" altLang="pl-PL" dirty="0">
                  <a:solidFill>
                    <a:srgbClr val="000000"/>
                  </a:solidFill>
                  <a:latin typeface="Aptos" panose="020B0004020202020204" pitchFamily="34" charset="0"/>
                  <a:cs typeface="Times New Roman" panose="02020603050405020304" pitchFamily="18" charset="0"/>
                </a:rPr>
                <a:t>Precyzyjne określenie skali problemu jest bardzo trudne, ale szacuje się, że rocznie w Europie:</a:t>
              </a:r>
            </a:p>
            <a:p>
              <a:pPr marL="538163" indent="-538163" algn="just">
                <a:lnSpc>
                  <a:spcPct val="150000"/>
                </a:lnSpc>
                <a:spcAft>
                  <a:spcPts val="1413"/>
                </a:spcAft>
                <a:buSzPct val="100000"/>
                <a:buFont typeface="Symbol" panose="05050102010706020507" pitchFamily="18" charset="2"/>
                <a:buChar char="®"/>
                <a:defRPr/>
              </a:pPr>
              <a:r>
                <a:rPr lang="pl-PL" altLang="pl-PL" sz="1750" dirty="0">
                  <a:solidFill>
                    <a:srgbClr val="000000"/>
                  </a:solidFill>
                  <a:latin typeface="Aptos" panose="020B0004020202020204" pitchFamily="34" charset="0"/>
                </a:rPr>
                <a:t>4 mln osób doznaje przemocy fizycznej;</a:t>
              </a:r>
            </a:p>
            <a:p>
              <a:pPr marL="538163" indent="-538163" algn="just">
                <a:lnSpc>
                  <a:spcPct val="150000"/>
                </a:lnSpc>
                <a:spcAft>
                  <a:spcPts val="1413"/>
                </a:spcAft>
                <a:buSzPct val="100000"/>
                <a:buFont typeface="Symbol" panose="05050102010706020507" pitchFamily="18" charset="2"/>
                <a:buChar char="®"/>
                <a:defRPr/>
              </a:pPr>
              <a:r>
                <a:rPr lang="pl-PL" altLang="pl-PL" sz="1750" dirty="0">
                  <a:solidFill>
                    <a:srgbClr val="000000"/>
                  </a:solidFill>
                  <a:latin typeface="Aptos" panose="020B0004020202020204" pitchFamily="34" charset="0"/>
                </a:rPr>
                <a:t>6 mln osób doznaje przemocy ekonomicznej;</a:t>
              </a:r>
            </a:p>
            <a:p>
              <a:pPr marL="538163" indent="-538163" algn="just">
                <a:lnSpc>
                  <a:spcPct val="150000"/>
                </a:lnSpc>
                <a:spcAft>
                  <a:spcPts val="1413"/>
                </a:spcAft>
                <a:buSzPct val="100000"/>
                <a:buFont typeface="Symbol" panose="05050102010706020507" pitchFamily="18" charset="2"/>
                <a:buChar char="®"/>
                <a:defRPr/>
              </a:pPr>
              <a:r>
                <a:rPr lang="pl-PL" altLang="pl-PL" sz="1750" dirty="0">
                  <a:solidFill>
                    <a:srgbClr val="000000"/>
                  </a:solidFill>
                  <a:latin typeface="Aptos" panose="020B0004020202020204" pitchFamily="34" charset="0"/>
                </a:rPr>
                <a:t>29 mln osób doznaje przemocy psychicznej;</a:t>
              </a:r>
            </a:p>
            <a:p>
              <a:pPr marL="538163" indent="-538163" algn="just">
                <a:lnSpc>
                  <a:spcPct val="150000"/>
                </a:lnSpc>
                <a:spcAft>
                  <a:spcPts val="1413"/>
                </a:spcAft>
                <a:buSzPct val="100000"/>
                <a:buFont typeface="Symbol" panose="05050102010706020507" pitchFamily="18" charset="2"/>
                <a:buChar char="®"/>
                <a:defRPr/>
              </a:pPr>
              <a:r>
                <a:rPr lang="pl-PL" altLang="pl-PL" sz="1750" dirty="0">
                  <a:solidFill>
                    <a:srgbClr val="000000"/>
                  </a:solidFill>
                  <a:latin typeface="Aptos" panose="020B0004020202020204" pitchFamily="34" charset="0"/>
                </a:rPr>
                <a:t>1 mln osób doznaje przemocy seksualnej.</a:t>
              </a:r>
            </a:p>
            <a:p>
              <a:pPr marL="7938" eaLnBrk="1">
                <a:lnSpc>
                  <a:spcPct val="93000"/>
                </a:lnSpc>
                <a:spcAft>
                  <a:spcPts val="1413"/>
                </a:spcAft>
                <a:buClr>
                  <a:srgbClr val="000000"/>
                </a:buClr>
                <a:buSzPct val="100000"/>
                <a:defRPr/>
              </a:pPr>
              <a:endParaRPr lang="pl-PL" b="1" dirty="0">
                <a:latin typeface="Aptos" panose="020B0004020202020204" pitchFamily="34" charset="0"/>
                <a:cs typeface="Times New Roman" panose="02020603050405020304" pitchFamily="18" charset="0"/>
              </a:endParaRPr>
            </a:p>
            <a:p>
              <a:pPr marL="7938" eaLnBrk="1">
                <a:lnSpc>
                  <a:spcPct val="93000"/>
                </a:lnSpc>
                <a:spcAft>
                  <a:spcPts val="1413"/>
                </a:spcAft>
                <a:buClr>
                  <a:srgbClr val="000000"/>
                </a:buClr>
                <a:buSzPct val="100000"/>
                <a:defRPr/>
              </a:pPr>
              <a:r>
                <a:rPr lang="pl-PL" b="1" dirty="0">
                  <a:latin typeface="Aptos" panose="020B0004020202020204" pitchFamily="34" charset="0"/>
                  <a:cs typeface="Times New Roman" panose="02020603050405020304" pitchFamily="18" charset="0"/>
                </a:rPr>
                <a:t>Jedynie do 6% przypadków złego traktowania osób po 60 r. ż. jest zgłaszanych</a:t>
              </a:r>
              <a:r>
                <a:rPr lang="pl-PL" dirty="0">
                  <a:latin typeface="Aptos" panose="020B0004020202020204" pitchFamily="34" charset="0"/>
                  <a:cs typeface="Times New Roman" panose="02020603050405020304" pitchFamily="18" charset="0"/>
                </a:rPr>
                <a:t> </a:t>
              </a:r>
              <a:r>
                <a:rPr lang="pl-PL" b="1" dirty="0">
                  <a:latin typeface="Aptos" panose="020B0004020202020204" pitchFamily="34" charset="0"/>
                  <a:cs typeface="Times New Roman" panose="02020603050405020304" pitchFamily="18" charset="0"/>
                </a:rPr>
                <a:t>odpowiednim służbom</a:t>
              </a:r>
              <a:endParaRPr lang="pl-PL" altLang="pl-PL" b="1" dirty="0">
                <a:solidFill>
                  <a:srgbClr val="000000"/>
                </a:solidFill>
                <a:latin typeface="Aptos" panose="020B0004020202020204" pitchFamily="34" charset="0"/>
                <a:cs typeface="Times New Roman" panose="02020603050405020304" pitchFamily="18" charset="0"/>
              </a:endParaRPr>
            </a:p>
            <a:p>
              <a:pPr algn="r" eaLnBrk="1">
                <a:lnSpc>
                  <a:spcPct val="93000"/>
                </a:lnSpc>
                <a:spcAft>
                  <a:spcPts val="1413"/>
                </a:spcAft>
                <a:buSzPct val="100000"/>
                <a:defRPr/>
              </a:pPr>
              <a:r>
                <a:rPr lang="pl-PL" altLang="pl-PL" sz="1400" dirty="0">
                  <a:solidFill>
                    <a:srgbClr val="000000"/>
                  </a:solidFill>
                  <a:latin typeface="Aptos" panose="020B0004020202020204" pitchFamily="34" charset="0"/>
                  <a:cs typeface="Times New Roman" panose="02020603050405020304" pitchFamily="18" charset="0"/>
                </a:rPr>
                <a:t>Źródło: WHO, </a:t>
              </a:r>
              <a:r>
                <a:rPr lang="pl-PL" sz="1400" dirty="0">
                  <a:latin typeface="Aptos" panose="020B0004020202020204" pitchFamily="34" charset="0"/>
                  <a:hlinkClick r:id="rId3"/>
                </a:rPr>
                <a:t>https://www.who.int/news-room/fact-sheets/detail/elder-abuse</a:t>
              </a:r>
              <a:r>
                <a:rPr lang="pl-PL" altLang="pl-PL" sz="1400" dirty="0">
                  <a:solidFill>
                    <a:srgbClr val="000000"/>
                  </a:solidFill>
                  <a:latin typeface="Aptos" panose="020B0004020202020204" pitchFamily="34" charset="0"/>
                  <a:cs typeface="Times New Roman" panose="02020603050405020304" pitchFamily="18" charset="0"/>
                </a:rPr>
                <a:t>)</a:t>
              </a:r>
            </a:p>
          </p:txBody>
        </p:sp>
        <p:sp>
          <p:nvSpPr>
            <p:cNvPr id="51" name="Prostokąt 50">
              <a:extLst>
                <a:ext uri="{FF2B5EF4-FFF2-40B4-BE49-F238E27FC236}">
                  <a16:creationId xmlns:a16="http://schemas.microsoft.com/office/drawing/2014/main" id="{991C3339-DA22-AC8B-8872-C0EBFDF34F79}"/>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C9DDBB4C-F46D-9DCF-19B9-3D0C7E5AC535}"/>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38EB680A-4A03-0E02-37F4-45434A844014}"/>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EA84693A-6EC0-0FDC-E203-259E5724B0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304B0F00-FC14-A24C-0EBC-B66BBFE146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E8E4A2B9-E735-051C-0B07-7F49799862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5C4AE6AC-8802-39E5-BC87-E1D0525A8C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14331FFE-DD23-7150-B242-50C20D3D2F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11EFD454-5B94-FCF1-CF94-86F3E9A3C27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2E4D3E2A-7250-6E14-7E83-9C782815E33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A8DEF481-0029-3B6D-27A8-243BD6FF4D2C}"/>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 name="pole tekstowe 3">
            <a:extLst>
              <a:ext uri="{FF2B5EF4-FFF2-40B4-BE49-F238E27FC236}">
                <a16:creationId xmlns:a16="http://schemas.microsoft.com/office/drawing/2014/main" id="{F00499BF-EBA2-67EF-8E0E-7683BF2631BC}"/>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6" name="Obraz 5" descr="Obraz zawierający tekst, Czcionka, design&#10;&#10;Opis wygenerowany automatycznie">
            <a:extLst>
              <a:ext uri="{FF2B5EF4-FFF2-40B4-BE49-F238E27FC236}">
                <a16:creationId xmlns:a16="http://schemas.microsoft.com/office/drawing/2014/main" id="{DDF8426A-DB9F-F547-5EFE-FC68B9103954}"/>
              </a:ext>
            </a:extLst>
          </p:cNvPr>
          <p:cNvPicPr>
            <a:picLocks/>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55353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45510-76D7-142C-1CF2-E9744A775C4E}"/>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8062008F-D42C-0913-6A6E-C13EE73CD34E}"/>
              </a:ext>
            </a:extLst>
          </p:cNvPr>
          <p:cNvSpPr>
            <a:spLocks noGrp="1"/>
          </p:cNvSpPr>
          <p:nvPr>
            <p:ph type="sldNum" sz="quarter" idx="12"/>
          </p:nvPr>
        </p:nvSpPr>
        <p:spPr>
          <a:xfrm>
            <a:off x="0" y="6315075"/>
            <a:ext cx="8589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63" name="Grupa 62">
            <a:extLst>
              <a:ext uri="{FF2B5EF4-FFF2-40B4-BE49-F238E27FC236}">
                <a16:creationId xmlns:a16="http://schemas.microsoft.com/office/drawing/2014/main" id="{044C34EE-92BA-FED1-C99E-6D918B824A36}"/>
              </a:ext>
            </a:extLst>
          </p:cNvPr>
          <p:cNvGrpSpPr/>
          <p:nvPr/>
        </p:nvGrpSpPr>
        <p:grpSpPr>
          <a:xfrm>
            <a:off x="0" y="-9524"/>
            <a:ext cx="12192006" cy="6867524"/>
            <a:chOff x="-6" y="-9525"/>
            <a:chExt cx="12192006" cy="6867524"/>
          </a:xfrm>
        </p:grpSpPr>
        <p:grpSp>
          <p:nvGrpSpPr>
            <p:cNvPr id="47" name="Grupa 46">
              <a:extLst>
                <a:ext uri="{FF2B5EF4-FFF2-40B4-BE49-F238E27FC236}">
                  <a16:creationId xmlns:a16="http://schemas.microsoft.com/office/drawing/2014/main" id="{CF0A5319-AB03-0588-B985-5BAEBC013C12}"/>
                </a:ext>
              </a:extLst>
            </p:cNvPr>
            <p:cNvGrpSpPr/>
            <p:nvPr/>
          </p:nvGrpSpPr>
          <p:grpSpPr>
            <a:xfrm>
              <a:off x="858929" y="308102"/>
              <a:ext cx="11333070" cy="1501786"/>
              <a:chOff x="858929" y="229779"/>
              <a:chExt cx="11333070" cy="1501786"/>
            </a:xfrm>
          </p:grpSpPr>
          <p:sp>
            <p:nvSpPr>
              <p:cNvPr id="3" name="Symbol zastępczy zawartości 2">
                <a:extLst>
                  <a:ext uri="{FF2B5EF4-FFF2-40B4-BE49-F238E27FC236}">
                    <a16:creationId xmlns:a16="http://schemas.microsoft.com/office/drawing/2014/main" id="{E1CF6A5C-6504-2F96-7D3E-3BB41490DFC0}"/>
                  </a:ext>
                </a:extLst>
              </p:cNvPr>
              <p:cNvSpPr txBox="1">
                <a:spLocks/>
              </p:cNvSpPr>
              <p:nvPr/>
            </p:nvSpPr>
            <p:spPr>
              <a:xfrm>
                <a:off x="858929" y="959597"/>
                <a:ext cx="11333070" cy="77196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a:lnSpc>
                    <a:spcPct val="150000"/>
                  </a:lnSpc>
                  <a:spcBef>
                    <a:spcPts val="0"/>
                  </a:spcBef>
                  <a:buNone/>
                </a:pPr>
                <a:r>
                  <a:rPr lang="pl-PL" altLang="pl-PL" sz="2800" b="1" dirty="0">
                    <a:solidFill>
                      <a:srgbClr val="003096"/>
                    </a:solidFill>
                    <a:latin typeface="Aptos" panose="020B0004020202020204" pitchFamily="34" charset="0"/>
                  </a:rPr>
                  <a:t>Czy przemoc wobec starszych to poważny w Polsce problem?</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pl-PL" altLang="pl-PL" sz="900" dirty="0">
                  <a:solidFill>
                    <a:srgbClr val="000000"/>
                  </a:solidFill>
                  <a:latin typeface="Aptos" panose="020B0004020202020204" pitchFamily="34" charset="0"/>
                </a:endParaRP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l-PL" altLang="pl-PL" sz="1800" dirty="0">
                    <a:solidFill>
                      <a:srgbClr val="000000"/>
                    </a:solidFill>
                    <a:latin typeface="Aptos" panose="020B0004020202020204" pitchFamily="34" charset="0"/>
                  </a:rPr>
                  <a:t>Kilkadziesiąt procent Polaków dostrzega problem przemocy wobec osób starszych</a:t>
                </a: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pl-PL" altLang="pl-PL" sz="1800" dirty="0">
                  <a:solidFill>
                    <a:srgbClr val="000000"/>
                  </a:solidFill>
                  <a:latin typeface="Aptos" panose="020B0004020202020204" pitchFamily="34" charset="0"/>
                </a:endParaRPr>
              </a:p>
              <a:p>
                <a:pPr marL="358775"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l-PL" altLang="pl-PL" sz="1400" dirty="0">
                    <a:solidFill>
                      <a:srgbClr val="000000"/>
                    </a:solidFill>
                    <a:latin typeface="Aptos" panose="020B0004020202020204" pitchFamily="34" charset="0"/>
                  </a:rPr>
                  <a:t> </a:t>
                </a:r>
                <a:endParaRPr kumimoji="0" lang="pl-PL" sz="1400" b="1" i="0" u="none" strike="noStrike" kern="1200" cap="none" spc="0" normalizeH="0" baseline="0" noProof="0" dirty="0">
                  <a:ln>
                    <a:noFill/>
                  </a:ln>
                  <a:solidFill>
                    <a:srgbClr val="DB002F"/>
                  </a:solidFill>
                  <a:effectLst/>
                  <a:uLnTx/>
                  <a:uFillTx/>
                  <a:latin typeface="Aptos" panose="020B0004020202020204" pitchFamily="34" charset="0"/>
                </a:endParaRPr>
              </a:p>
            </p:txBody>
          </p:sp>
          <p:pic>
            <p:nvPicPr>
              <p:cNvPr id="18" name="Obraz 17" descr="Obraz zawierający Czcionka, tekst, Grafika, design&#10;&#10;Opis wygenerowany automatycznie">
                <a:extLst>
                  <a:ext uri="{FF2B5EF4-FFF2-40B4-BE49-F238E27FC236}">
                    <a16:creationId xmlns:a16="http://schemas.microsoft.com/office/drawing/2014/main" id="{897BF463-469F-3DB5-2B3B-6F29A6D000E7}"/>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410821" y="229779"/>
                <a:ext cx="633132" cy="581409"/>
              </a:xfrm>
              <a:prstGeom prst="rect">
                <a:avLst/>
              </a:prstGeom>
              <a:ln/>
            </p:spPr>
          </p:pic>
        </p:grpSp>
        <p:sp>
          <p:nvSpPr>
            <p:cNvPr id="50" name="pole tekstowe 49">
              <a:extLst>
                <a:ext uri="{FF2B5EF4-FFF2-40B4-BE49-F238E27FC236}">
                  <a16:creationId xmlns:a16="http://schemas.microsoft.com/office/drawing/2014/main" id="{48D66E3C-40EA-5D85-0F16-CDEFF3374004}"/>
                </a:ext>
              </a:extLst>
            </p:cNvPr>
            <p:cNvSpPr txBox="1"/>
            <p:nvPr/>
          </p:nvSpPr>
          <p:spPr>
            <a:xfrm>
              <a:off x="907832" y="3600133"/>
              <a:ext cx="105907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Prostokąt 50">
              <a:extLst>
                <a:ext uri="{FF2B5EF4-FFF2-40B4-BE49-F238E27FC236}">
                  <a16:creationId xmlns:a16="http://schemas.microsoft.com/office/drawing/2014/main" id="{409A7D51-1D96-E82B-4DFF-FFB5A3F8EDF4}"/>
                </a:ext>
              </a:extLst>
            </p:cNvPr>
            <p:cNvSpPr/>
            <p:nvPr/>
          </p:nvSpPr>
          <p:spPr>
            <a:xfrm>
              <a:off x="858931" y="6315074"/>
              <a:ext cx="11333069" cy="5429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upa 61">
              <a:extLst>
                <a:ext uri="{FF2B5EF4-FFF2-40B4-BE49-F238E27FC236}">
                  <a16:creationId xmlns:a16="http://schemas.microsoft.com/office/drawing/2014/main" id="{48E65FFE-A67D-1B53-B5E0-D5E79CFC779E}"/>
                </a:ext>
              </a:extLst>
            </p:cNvPr>
            <p:cNvGrpSpPr/>
            <p:nvPr/>
          </p:nvGrpSpPr>
          <p:grpSpPr>
            <a:xfrm>
              <a:off x="-6" y="-9525"/>
              <a:ext cx="858934" cy="6858000"/>
              <a:chOff x="-6" y="-9525"/>
              <a:chExt cx="858934" cy="6858000"/>
            </a:xfrm>
          </p:grpSpPr>
          <p:sp>
            <p:nvSpPr>
              <p:cNvPr id="53" name="Prostokąt 52">
                <a:extLst>
                  <a:ext uri="{FF2B5EF4-FFF2-40B4-BE49-F238E27FC236}">
                    <a16:creationId xmlns:a16="http://schemas.microsoft.com/office/drawing/2014/main" id="{00D93632-76A9-8520-4BCC-CBD1C6812FB5}"/>
                  </a:ext>
                </a:extLst>
              </p:cNvPr>
              <p:cNvSpPr/>
              <p:nvPr/>
            </p:nvSpPr>
            <p:spPr>
              <a:xfrm>
                <a:off x="-3" y="-9525"/>
                <a:ext cx="858931" cy="6858000"/>
              </a:xfrm>
              <a:prstGeom prst="rect">
                <a:avLst/>
              </a:prstGeom>
              <a:solidFill>
                <a:srgbClr val="8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fika 2" descr="Mężczyzna z laską kontur">
                <a:extLst>
                  <a:ext uri="{FF2B5EF4-FFF2-40B4-BE49-F238E27FC236}">
                    <a16:creationId xmlns:a16="http://schemas.microsoft.com/office/drawing/2014/main" id="{3D146489-A445-3970-FF13-F98A0EF1A2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460" y="2287512"/>
                <a:ext cx="509525" cy="509525"/>
              </a:xfrm>
              <a:prstGeom prst="rect">
                <a:avLst/>
              </a:prstGeom>
            </p:spPr>
          </p:pic>
          <p:pic>
            <p:nvPicPr>
              <p:cNvPr id="55" name="Grafika 1" descr="Osoba na wózku inwalidzkim kontur">
                <a:extLst>
                  <a:ext uri="{FF2B5EF4-FFF2-40B4-BE49-F238E27FC236}">
                    <a16:creationId xmlns:a16="http://schemas.microsoft.com/office/drawing/2014/main" id="{8F291CCC-5014-9090-401E-E4228A47D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993" y="3008096"/>
                <a:ext cx="474458" cy="474458"/>
              </a:xfrm>
              <a:prstGeom prst="rect">
                <a:avLst/>
              </a:prstGeom>
            </p:spPr>
          </p:pic>
          <p:pic>
            <p:nvPicPr>
              <p:cNvPr id="56" name="Grafika 6" descr="Odcisk dłoni kontur">
                <a:extLst>
                  <a:ext uri="{FF2B5EF4-FFF2-40B4-BE49-F238E27FC236}">
                    <a16:creationId xmlns:a16="http://schemas.microsoft.com/office/drawing/2014/main" id="{B24DE52A-A9F1-6E18-B55A-98A6684210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52" y="3600133"/>
                <a:ext cx="509525" cy="509525"/>
              </a:xfrm>
              <a:prstGeom prst="rect">
                <a:avLst/>
              </a:prstGeom>
            </p:spPr>
          </p:pic>
          <p:pic>
            <p:nvPicPr>
              <p:cNvPr id="57" name="Grafika 7" descr="Kobieta z laską kontur">
                <a:extLst>
                  <a:ext uri="{FF2B5EF4-FFF2-40B4-BE49-F238E27FC236}">
                    <a16:creationId xmlns:a16="http://schemas.microsoft.com/office/drawing/2014/main" id="{89364B43-9B2A-7FF7-0032-B8B85D004A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820" y="4314435"/>
                <a:ext cx="541655" cy="541655"/>
              </a:xfrm>
              <a:prstGeom prst="rect">
                <a:avLst/>
              </a:prstGeom>
            </p:spPr>
          </p:pic>
          <p:pic>
            <p:nvPicPr>
              <p:cNvPr id="58" name="Grafika 3" descr="Złamane serce kontur">
                <a:extLst>
                  <a:ext uri="{FF2B5EF4-FFF2-40B4-BE49-F238E27FC236}">
                    <a16:creationId xmlns:a16="http://schemas.microsoft.com/office/drawing/2014/main" id="{26F323A9-E079-69BC-7AC9-822A0038DC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089" y="5038203"/>
                <a:ext cx="471302" cy="471302"/>
              </a:xfrm>
              <a:prstGeom prst="rect">
                <a:avLst/>
              </a:prstGeom>
            </p:spPr>
          </p:pic>
          <p:pic>
            <p:nvPicPr>
              <p:cNvPr id="59" name="Grafika 8" descr="Parasol kontur">
                <a:extLst>
                  <a:ext uri="{FF2B5EF4-FFF2-40B4-BE49-F238E27FC236}">
                    <a16:creationId xmlns:a16="http://schemas.microsoft.com/office/drawing/2014/main" id="{15B24DCF-DC22-4746-BA44-7C34DEE9CAA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6" y="1584146"/>
                <a:ext cx="451485" cy="451485"/>
              </a:xfrm>
              <a:prstGeom prst="rect">
                <a:avLst/>
              </a:prstGeom>
            </p:spPr>
          </p:pic>
          <p:pic>
            <p:nvPicPr>
              <p:cNvPr id="60" name="Obraz 45" descr="close-up photography of person lifting hands">
                <a:extLst>
                  <a:ext uri="{FF2B5EF4-FFF2-40B4-BE49-F238E27FC236}">
                    <a16:creationId xmlns:a16="http://schemas.microsoft.com/office/drawing/2014/main" id="{5BC45C38-7172-B1EF-5E56-FA5AB7C7EF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 y="346096"/>
                <a:ext cx="849406" cy="643032"/>
              </a:xfrm>
              <a:prstGeom prst="rect">
                <a:avLst/>
              </a:prstGeom>
              <a:noFill/>
              <a:extLst>
                <a:ext uri="{909E8E84-426E-40DD-AFC4-6F175D3DCCD1}">
                  <a14:hiddenFill xmlns:a14="http://schemas.microsoft.com/office/drawing/2010/main">
                    <a:solidFill>
                      <a:srgbClr val="FFFFFF"/>
                    </a:solidFill>
                  </a14:hiddenFill>
                </a:ext>
              </a:extLst>
            </p:spPr>
          </p:pic>
          <p:sp>
            <p:nvSpPr>
              <p:cNvPr id="61" name="Symbol zastępczy numeru slajdu 6">
                <a:extLst>
                  <a:ext uri="{FF2B5EF4-FFF2-40B4-BE49-F238E27FC236}">
                    <a16:creationId xmlns:a16="http://schemas.microsoft.com/office/drawing/2014/main" id="{5DCA54CC-97F4-5B8B-3EE6-35C63CBB76D0}"/>
                  </a:ext>
                </a:extLst>
              </p:cNvPr>
              <p:cNvSpPr txBox="1">
                <a:spLocks/>
              </p:cNvSpPr>
              <p:nvPr/>
            </p:nvSpPr>
            <p:spPr>
              <a:xfrm>
                <a:off x="315759" y="6370732"/>
                <a:ext cx="246529"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1B6E93-69BD-49C6-9B34-503932A7A779}" type="slidenum">
                  <a:rPr kumimoji="0" lang="pl-PL"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aphicFrame>
        <p:nvGraphicFramePr>
          <p:cNvPr id="6" name="Tabela 5">
            <a:extLst>
              <a:ext uri="{FF2B5EF4-FFF2-40B4-BE49-F238E27FC236}">
                <a16:creationId xmlns:a16="http://schemas.microsoft.com/office/drawing/2014/main" id="{296EB8E8-1E0E-BCB3-7A72-940FE36EFEA2}"/>
              </a:ext>
            </a:extLst>
          </p:cNvPr>
          <p:cNvGraphicFramePr>
            <a:graphicFrameLocks noGrp="1"/>
          </p:cNvGraphicFramePr>
          <p:nvPr>
            <p:extLst>
              <p:ext uri="{D42A27DB-BD31-4B8C-83A1-F6EECF244321}">
                <p14:modId xmlns:p14="http://schemas.microsoft.com/office/powerpoint/2010/main" val="4113207872"/>
              </p:ext>
            </p:extLst>
          </p:nvPr>
        </p:nvGraphicFramePr>
        <p:xfrm>
          <a:off x="2214282" y="2630031"/>
          <a:ext cx="7689346" cy="2973816"/>
        </p:xfrm>
        <a:graphic>
          <a:graphicData uri="http://schemas.openxmlformats.org/drawingml/2006/table">
            <a:tbl>
              <a:tblPr/>
              <a:tblGrid>
                <a:gridCol w="2560382">
                  <a:extLst>
                    <a:ext uri="{9D8B030D-6E8A-4147-A177-3AD203B41FA5}">
                      <a16:colId xmlns:a16="http://schemas.microsoft.com/office/drawing/2014/main" val="919964939"/>
                    </a:ext>
                  </a:extLst>
                </a:gridCol>
                <a:gridCol w="2568583">
                  <a:extLst>
                    <a:ext uri="{9D8B030D-6E8A-4147-A177-3AD203B41FA5}">
                      <a16:colId xmlns:a16="http://schemas.microsoft.com/office/drawing/2014/main" val="2122000208"/>
                    </a:ext>
                  </a:extLst>
                </a:gridCol>
                <a:gridCol w="2560381">
                  <a:extLst>
                    <a:ext uri="{9D8B030D-6E8A-4147-A177-3AD203B41FA5}">
                      <a16:colId xmlns:a16="http://schemas.microsoft.com/office/drawing/2014/main" val="3791172288"/>
                    </a:ext>
                  </a:extLst>
                </a:gridCol>
              </a:tblGrid>
              <a:tr h="0">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pl-PL" altLang="pl-PL" sz="1800" b="0" i="0" u="none" strike="noStrike" cap="none" normalizeH="0" baseline="0" dirty="0">
                        <a:ln>
                          <a:noFill/>
                        </a:ln>
                        <a:solidFill>
                          <a:srgbClr val="C40009"/>
                        </a:solidFill>
                        <a:effectLst/>
                        <a:latin typeface="Aptos" panose="020B0004020202020204" pitchFamily="34" charset="0"/>
                        <a:ea typeface="Microsoft YaHei" panose="020B0503020204020204" pitchFamily="34" charset="-122"/>
                      </a:endParaRPr>
                    </a:p>
                  </a:txBody>
                  <a:tcPr marL="90000" marR="90000" marT="513962" marB="46802"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3096"/>
                          </a:solidFill>
                          <a:effectLst/>
                          <a:latin typeface="Aptos" panose="020B0004020202020204" pitchFamily="34" charset="0"/>
                          <a:ea typeface="Microsoft YaHei" panose="020B0503020204020204" pitchFamily="34" charset="-122"/>
                        </a:rPr>
                        <a:t>Poza własną rodziną </a:t>
                      </a:r>
                    </a:p>
                  </a:txBody>
                  <a:tcPr marL="90000" marR="90000" marT="513962" marB="46802"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3096"/>
                          </a:solidFill>
                          <a:effectLst/>
                          <a:latin typeface="Aptos" panose="020B0004020202020204" pitchFamily="34" charset="0"/>
                          <a:ea typeface="Microsoft YaHei" panose="020B0503020204020204" pitchFamily="34" charset="-122"/>
                        </a:rPr>
                        <a:t>We własnej rodzinie</a:t>
                      </a:r>
                    </a:p>
                  </a:txBody>
                  <a:tcPr marL="90000" marR="90000" marT="513962" marB="46802"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84921375"/>
                  </a:ext>
                </a:extLst>
              </a:tr>
              <a:tr h="0">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rPr>
                        <a:t>Przemoc fizyczna</a:t>
                      </a:r>
                    </a:p>
                  </a:txBody>
                  <a:tcPr marL="90000" marR="90000" marT="513962" marB="46802"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rPr>
                        <a:t>46,7%</a:t>
                      </a:r>
                    </a:p>
                  </a:txBody>
                  <a:tcPr marL="90000" marR="90000" marT="513962" marB="46802"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rPr>
                        <a:t>11,6%</a:t>
                      </a:r>
                    </a:p>
                  </a:txBody>
                  <a:tcPr marL="90000" marR="90000" marT="513962" marB="46802"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9014820"/>
                  </a:ext>
                </a:extLst>
              </a:tr>
              <a:tr h="0">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rPr>
                        <a:t>Przemoc psychiczna</a:t>
                      </a:r>
                    </a:p>
                  </a:txBody>
                  <a:tcPr marL="90000" marR="90000" marT="513962" marB="46802"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rPr>
                        <a:t>51,5%</a:t>
                      </a:r>
                    </a:p>
                  </a:txBody>
                  <a:tcPr marL="90000" marR="90000" marT="513962" marB="46802"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rPr>
                        <a:t>14,2%</a:t>
                      </a:r>
                    </a:p>
                  </a:txBody>
                  <a:tcPr marL="90000" marR="90000" marT="513962" marB="46802"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4264748769"/>
                  </a:ext>
                </a:extLst>
              </a:tr>
              <a:tr h="0">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rPr>
                        <a:t>Przemoc ekonomiczna</a:t>
                      </a:r>
                    </a:p>
                  </a:txBody>
                  <a:tcPr marL="90000" marR="90000" marT="513962" marB="46802"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rPr>
                        <a:t>48,5%</a:t>
                      </a:r>
                    </a:p>
                  </a:txBody>
                  <a:tcPr marL="90000" marR="90000" marT="513962" marB="46802"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1">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kern="1200">
                          <a:solidFill>
                            <a:srgbClr val="000000"/>
                          </a:solidFill>
                          <a:latin typeface="Arial" panose="020B0604020202020204" pitchFamily="34" charset="0"/>
                          <a:ea typeface="Microsoft YaHei" panose="020B0503020204020204" pitchFamily="34" charset="-122"/>
                        </a:defRPr>
                      </a:lvl1pPr>
                      <a:lvl2pPr marL="457200" algn="l" defTabSz="914400" rtl="0" eaLnBrk="0" latinLnBrk="0" hangingPunct="1">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kern="1200">
                          <a:solidFill>
                            <a:srgbClr val="000000"/>
                          </a:solidFill>
                          <a:latin typeface="Arial" panose="020B0604020202020204" pitchFamily="34" charset="0"/>
                          <a:ea typeface="Microsoft YaHei" panose="020B0503020204020204" pitchFamily="34" charset="-122"/>
                        </a:defRPr>
                      </a:lvl2pPr>
                      <a:lvl3pPr marL="914400" algn="l" defTabSz="914400" rtl="0" eaLnBrk="0" latinLnBrk="0" hangingPunct="1">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kern="1200">
                          <a:solidFill>
                            <a:srgbClr val="000000"/>
                          </a:solidFill>
                          <a:latin typeface="Arial" panose="020B0604020202020204" pitchFamily="34" charset="0"/>
                          <a:ea typeface="Microsoft YaHei" panose="020B0503020204020204" pitchFamily="34" charset="-122"/>
                        </a:defRPr>
                      </a:lvl3pPr>
                      <a:lvl4pPr marL="1371600" algn="l" defTabSz="914400" rtl="0" eaLnBrk="0" latinLnBrk="0" hangingPunct="1">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4pPr>
                      <a:lvl5pPr marL="1828800" algn="l" defTabSz="914400" rtl="0" eaLnBrk="0" latinLnBrk="0" hangingPunct="1">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latinLnBrk="0"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kern="12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pl-PL" altLang="pl-PL" sz="1800" b="0" i="0" u="none" strike="noStrike" cap="none" normalizeH="0" baseline="0" dirty="0">
                          <a:ln>
                            <a:noFill/>
                          </a:ln>
                          <a:solidFill>
                            <a:srgbClr val="000000"/>
                          </a:solidFill>
                          <a:effectLst/>
                          <a:latin typeface="Aptos" panose="020B0004020202020204" pitchFamily="34" charset="0"/>
                          <a:ea typeface="Microsoft YaHei" panose="020B0503020204020204" pitchFamily="34" charset="-122"/>
                        </a:rPr>
                        <a:t>13,3%</a:t>
                      </a:r>
                    </a:p>
                  </a:txBody>
                  <a:tcPr marL="90000" marR="90000" marT="513962" marB="46802" anchor="ctr"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814923"/>
                  </a:ext>
                </a:extLst>
              </a:tr>
            </a:tbl>
          </a:graphicData>
        </a:graphic>
      </p:graphicFrame>
      <p:sp>
        <p:nvSpPr>
          <p:cNvPr id="7" name="pole tekstowe 6">
            <a:extLst>
              <a:ext uri="{FF2B5EF4-FFF2-40B4-BE49-F238E27FC236}">
                <a16:creationId xmlns:a16="http://schemas.microsoft.com/office/drawing/2014/main" id="{4FB63F05-8506-4B6C-1B80-FB3F4ABF5F42}"/>
              </a:ext>
            </a:extLst>
          </p:cNvPr>
          <p:cNvSpPr txBox="1"/>
          <p:nvPr/>
        </p:nvSpPr>
        <p:spPr>
          <a:xfrm>
            <a:off x="3724251" y="5651683"/>
            <a:ext cx="6096000" cy="307777"/>
          </a:xfrm>
          <a:prstGeom prst="rect">
            <a:avLst/>
          </a:prstGeom>
          <a:noFill/>
        </p:spPr>
        <p:txBody>
          <a:bodyPr wrap="square">
            <a:spAutoFit/>
          </a:bodyPr>
          <a:lstStyle/>
          <a:p>
            <a:pPr algn="r"/>
            <a:r>
              <a:rPr lang="pl-PL" altLang="pl-PL" sz="1400" dirty="0" err="1">
                <a:solidFill>
                  <a:srgbClr val="000000"/>
                </a:solidFill>
                <a:latin typeface="Aptos" panose="020B0004020202020204" pitchFamily="34" charset="0"/>
              </a:rPr>
              <a:t>MRiPS</a:t>
            </a:r>
            <a:r>
              <a:rPr lang="pl-PL" altLang="pl-PL" sz="1400" dirty="0">
                <a:solidFill>
                  <a:srgbClr val="000000"/>
                </a:solidFill>
                <a:latin typeface="Aptos" panose="020B0004020202020204" pitchFamily="34" charset="0"/>
              </a:rPr>
              <a:t>, 2015</a:t>
            </a:r>
            <a:endParaRPr lang="pl-PL" sz="1400" dirty="0"/>
          </a:p>
        </p:txBody>
      </p:sp>
      <p:sp>
        <p:nvSpPr>
          <p:cNvPr id="4" name="pole tekstowe 3">
            <a:extLst>
              <a:ext uri="{FF2B5EF4-FFF2-40B4-BE49-F238E27FC236}">
                <a16:creationId xmlns:a16="http://schemas.microsoft.com/office/drawing/2014/main" id="{7445EB9D-49C0-4603-D1C3-032BAD3565D8}"/>
              </a:ext>
            </a:extLst>
          </p:cNvPr>
          <p:cNvSpPr txBox="1"/>
          <p:nvPr/>
        </p:nvSpPr>
        <p:spPr>
          <a:xfrm>
            <a:off x="858930" y="6419707"/>
            <a:ext cx="11333068" cy="369332"/>
          </a:xfrm>
          <a:prstGeom prst="rect">
            <a:avLst/>
          </a:prstGeom>
          <a:noFill/>
        </p:spPr>
        <p:txBody>
          <a:bodyPr wrap="square" rtlCol="0" anchor="ctr" anchorCtr="0">
            <a:spAutoFit/>
          </a:bodyPr>
          <a:lstStyle/>
          <a:p>
            <a:pPr algn="ctr"/>
            <a:r>
              <a:rPr lang="pl-PL" sz="900" dirty="0">
                <a:effectLst/>
                <a:latin typeface="Aptos" panose="020B0004020202020204" pitchFamily="34" charset="0"/>
                <a:ea typeface="Calibri" panose="020F0502020204030204" pitchFamily="34" charset="0"/>
                <a:cs typeface="Open Sans" panose="020B0606030504020204" pitchFamily="34" charset="0"/>
              </a:rPr>
              <a:t>Szkolenia z zakresu przeciwdziałania przemocy domowej, w szczególności w zakresie wsparcia osób starszych i niepełnosprawnych dla służb realizujących zadania w obszarze przeciwdziałania przemocy w rodzinie, prowadzone w ramach Programu „Sprawiedliwość”, finansowanego ze środków Norweskiego Mechanizmu Finansowego 2014-2021.”</a:t>
            </a:r>
            <a:endParaRPr lang="pl-PL" sz="900" dirty="0"/>
          </a:p>
        </p:txBody>
      </p:sp>
      <p:pic>
        <p:nvPicPr>
          <p:cNvPr id="8" name="Obraz 7" descr="Obraz zawierający tekst, Czcionka, design&#10;&#10;Opis wygenerowany automatycznie">
            <a:extLst>
              <a:ext uri="{FF2B5EF4-FFF2-40B4-BE49-F238E27FC236}">
                <a16:creationId xmlns:a16="http://schemas.microsoft.com/office/drawing/2014/main" id="{1EB9F01B-F4A1-A30A-3E90-8E6783EA3000}"/>
              </a:ext>
            </a:extLst>
          </p:cNvPr>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28075" y="286386"/>
            <a:ext cx="1900555" cy="643890"/>
          </a:xfrm>
          <a:prstGeom prst="rect">
            <a:avLst/>
          </a:prstGeom>
          <a:noFill/>
          <a:ln>
            <a:noFill/>
          </a:ln>
        </p:spPr>
      </p:pic>
    </p:spTree>
    <p:extLst>
      <p:ext uri="{BB962C8B-B14F-4D97-AF65-F5344CB8AC3E}">
        <p14:creationId xmlns:p14="http://schemas.microsoft.com/office/powerpoint/2010/main" val="28884243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0193D26A-6FB2-4818-B09C-BA41EA6B2489}" vid="{B9F83576-7F6D-438E-A9EC-D7E1AE3F063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E295F7D1C10C14389938B3806F073FE" ma:contentTypeVersion="16" ma:contentTypeDescription="Utwórz nowy dokument." ma:contentTypeScope="" ma:versionID="639fac6e3a4bad2a0585bc2b4ea1e31d">
  <xsd:schema xmlns:xsd="http://www.w3.org/2001/XMLSchema" xmlns:xs="http://www.w3.org/2001/XMLSchema" xmlns:p="http://schemas.microsoft.com/office/2006/metadata/properties" xmlns:ns2="2ba0352d-c248-4b76-adbf-aacdca93ae5a" xmlns:ns3="9b69c527-c312-47e5-9179-c47cf802129d" targetNamespace="http://schemas.microsoft.com/office/2006/metadata/properties" ma:root="true" ma:fieldsID="39c5cee0f04e793908414c936b4db73a" ns2:_="" ns3:_="">
    <xsd:import namespace="2ba0352d-c248-4b76-adbf-aacdca93ae5a"/>
    <xsd:import namespace="9b69c527-c312-47e5-9179-c47cf80212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0352d-c248-4b76-adbf-aacdca93ae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Tagi obrazów" ma:readOnly="false" ma:fieldId="{5cf76f15-5ced-4ddc-b409-7134ff3c332f}" ma:taxonomyMulti="true" ma:sspId="81308403-db5a-415a-a9ab-37232a820a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69c527-c312-47e5-9179-c47cf802129d"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TaxCatchAll" ma:index="20" nillable="true" ma:displayName="Taxonomy Catch All Column" ma:hidden="true" ma:list="{1fbf3895-5a45-45a5-b8a8-2100bdf6a478}" ma:internalName="TaxCatchAll" ma:showField="CatchAllData" ma:web="9b69c527-c312-47e5-9179-c47cf80212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a0352d-c248-4b76-adbf-aacdca93ae5a">
      <Terms xmlns="http://schemas.microsoft.com/office/infopath/2007/PartnerControls"/>
    </lcf76f155ced4ddcb4097134ff3c332f>
    <TaxCatchAll xmlns="9b69c527-c312-47e5-9179-c47cf802129d" xsi:nil="true"/>
  </documentManagement>
</p:properties>
</file>

<file path=customXml/itemProps1.xml><?xml version="1.0" encoding="utf-8"?>
<ds:datastoreItem xmlns:ds="http://schemas.openxmlformats.org/officeDocument/2006/customXml" ds:itemID="{13A5C3C0-A79E-4C81-ACF3-D8DCE0A00197}">
  <ds:schemaRefs>
    <ds:schemaRef ds:uri="http://schemas.microsoft.com/sharepoint/v3/contenttype/forms"/>
  </ds:schemaRefs>
</ds:datastoreItem>
</file>

<file path=customXml/itemProps2.xml><?xml version="1.0" encoding="utf-8"?>
<ds:datastoreItem xmlns:ds="http://schemas.openxmlformats.org/officeDocument/2006/customXml" ds:itemID="{44433618-11AE-42EF-A176-AFCCB88C5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0352d-c248-4b76-adbf-aacdca93ae5a"/>
    <ds:schemaRef ds:uri="9b69c527-c312-47e5-9179-c47cf8021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E77F2C-CA4F-40A8-804C-FC5B6783CA1A}">
  <ds:schemaRefs>
    <ds:schemaRef ds:uri="2ba0352d-c248-4b76-adbf-aacdca93ae5a"/>
    <ds:schemaRef ds:uri="http://www.w3.org/XML/1998/namespac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9b69c527-c312-47e5-9179-c47cf802129d"/>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3.3. Prezentacja_Praca z osobami doznającymi przemocy domowej</Template>
  <TotalTime>927</TotalTime>
  <Words>7635</Words>
  <Application>Microsoft Office PowerPoint</Application>
  <PresentationFormat>Panoramiczny</PresentationFormat>
  <Paragraphs>615</Paragraphs>
  <Slides>53</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53</vt:i4>
      </vt:variant>
    </vt:vector>
  </HeadingPairs>
  <TitlesOfParts>
    <vt:vector size="60" baseType="lpstr">
      <vt:lpstr>Aptos</vt:lpstr>
      <vt:lpstr>Arial</vt:lpstr>
      <vt:lpstr>Calibri</vt:lpstr>
      <vt:lpstr>Calibri Light</vt:lpstr>
      <vt:lpstr>Symbol</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Katarzyna Michalska</dc:creator>
  <cp:lastModifiedBy>Łukasz Popowski</cp:lastModifiedBy>
  <cp:revision>110</cp:revision>
  <dcterms:created xsi:type="dcterms:W3CDTF">2024-02-13T10:49:52Z</dcterms:created>
  <dcterms:modified xsi:type="dcterms:W3CDTF">2024-02-23T13:39:31Z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0x010100FE295F7D1C10C14389938B3806F073FE</vt:lpwstr>
  </property>
  <property fmtid="{D5CDD505-2E9C-101B-9397-08002B2CF9AE}" pid="3" name="MediaServiceImageTags">
    <vt:lpwstr/>
  </property>
</Properties>
</file>