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handoutMasterIdLst>
    <p:handoutMasterId r:id="rId26"/>
  </p:handoutMasterIdLst>
  <p:sldIdLst>
    <p:sldId id="256" r:id="rId3"/>
    <p:sldId id="314" r:id="rId4"/>
    <p:sldId id="318" r:id="rId5"/>
    <p:sldId id="288" r:id="rId6"/>
    <p:sldId id="292" r:id="rId7"/>
    <p:sldId id="293" r:id="rId8"/>
    <p:sldId id="298" r:id="rId9"/>
    <p:sldId id="289" r:id="rId10"/>
    <p:sldId id="290" r:id="rId11"/>
    <p:sldId id="319" r:id="rId12"/>
    <p:sldId id="299" r:id="rId13"/>
    <p:sldId id="315" r:id="rId14"/>
    <p:sldId id="305" r:id="rId15"/>
    <p:sldId id="304" r:id="rId16"/>
    <p:sldId id="302" r:id="rId17"/>
    <p:sldId id="301" r:id="rId18"/>
    <p:sldId id="316" r:id="rId19"/>
    <p:sldId id="300" r:id="rId20"/>
    <p:sldId id="312" r:id="rId21"/>
    <p:sldId id="313" r:id="rId22"/>
    <p:sldId id="317" r:id="rId23"/>
    <p:sldId id="262" r:id="rId24"/>
  </p:sldIdLst>
  <p:sldSz cx="9144000" cy="6858000" type="screen4x3"/>
  <p:notesSz cx="6797675" cy="987425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64" autoAdjust="0"/>
    <p:restoredTop sz="99712" autoAdjust="0"/>
  </p:normalViewPr>
  <p:slideViewPr>
    <p:cSldViewPr snapToGrid="0" snapToObjects="1">
      <p:cViewPr>
        <p:scale>
          <a:sx n="70" d="100"/>
          <a:sy n="70" d="100"/>
        </p:scale>
        <p:origin x="-2232" y="-576"/>
      </p:cViewPr>
      <p:guideLst>
        <p:guide orient="horz" pos="3634"/>
        <p:guide pos="10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2118" y="1368"/>
      </p:cViewPr>
      <p:guideLst>
        <p:guide orient="horz" pos="3110"/>
        <p:guide pos="214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4958" cy="49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6" tIns="45879" rIns="91756" bIns="4587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101" y="3"/>
            <a:ext cx="2944958" cy="49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6" tIns="45879" rIns="91756" bIns="4587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D9E7CAE-A9BF-40EF-9BD4-BFC4BE062EE1}" type="datetimeFigureOut">
              <a:rPr lang="pl-PL"/>
              <a:pPr>
                <a:defRPr/>
              </a:pPr>
              <a:t>2019-03-08</a:t>
            </a:fld>
            <a:endParaRPr lang="pl-PL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635"/>
            <a:ext cx="2944958" cy="49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6" tIns="45879" rIns="91756" bIns="4587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101" y="9378635"/>
            <a:ext cx="2944958" cy="49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6" tIns="45879" rIns="91756" bIns="4587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8A1B856-1947-4111-8874-2EFA56BF984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83514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4958" cy="49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6" tIns="45879" rIns="91756" bIns="4587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101" y="3"/>
            <a:ext cx="2944958" cy="49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6" tIns="45879" rIns="91756" bIns="458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622BE3-226E-448C-A9C1-D6E8C6BE0A0B}" type="datetimeFigureOut">
              <a:rPr lang="pl-PL"/>
              <a:pPr>
                <a:defRPr/>
              </a:pPr>
              <a:t>2019-03-08</a:t>
            </a:fld>
            <a:endParaRPr lang="pl-PL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690905"/>
            <a:ext cx="5438463" cy="4443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6" tIns="45879" rIns="91756" bIns="458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635"/>
            <a:ext cx="2944958" cy="49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6" tIns="45879" rIns="91756" bIns="4587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101" y="9378635"/>
            <a:ext cx="2944958" cy="49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6" tIns="45879" rIns="91756" bIns="458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E17139D-E2D8-463A-A754-36234F990AB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58658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09465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946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sz="110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sz="11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19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9465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sz="11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20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sz="11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/>
              <a:pPr>
                <a:defRPr/>
              </a:pPr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006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946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sz="11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sz="11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sz="11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1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570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sz="11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>
          <a:xfrm>
            <a:off x="688150" y="4690905"/>
            <a:ext cx="5438463" cy="4443094"/>
          </a:xfrm>
        </p:spPr>
        <p:txBody>
          <a:bodyPr/>
          <a:lstStyle/>
          <a:p>
            <a:endParaRPr lang="pl-PL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17139D-E2D8-463A-A754-36234F990AB3}" type="slidenum">
              <a:rPr lang="pl-PL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83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776F8-F01D-4320-8F31-907B80AA4A29}" type="datetime1">
              <a:rPr lang="pl-PL" smtClean="0"/>
              <a:t>2019-03-08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5DF4C-C3AE-406C-96B2-743255186A9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8B52C-17CC-4631-A53F-27C5D1BA9BF3}" type="datetime1">
              <a:rPr lang="pl-PL" smtClean="0"/>
              <a:t>2019-03-08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4FE8-0C80-4189-B313-EDAA00D8166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F7E06-F9D3-4C72-9E71-4DF94E254B8D}" type="datetime1">
              <a:rPr lang="pl-PL" smtClean="0"/>
              <a:t>2019-03-08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93DC3-2F4D-4EB6-A426-66C4FA89F6E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776F8-F01D-4320-8F31-907B80AA4A29}" type="datetime1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2019-03-08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5DF4C-C3AE-406C-96B2-743255186A9A}" type="slidenum">
              <a:rPr lang="pl-PL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6691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57E9-2526-4AAF-B6B5-49D369065562}" type="datetime1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2019-03-08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06A94-4F8F-4B40-87B9-982F30D6A166}" type="slidenum">
              <a:rPr lang="pl-PL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278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90BAB-F249-414C-87BD-07EA0E5E9A93}" type="datetime1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2019-03-08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5A451-3688-4DDC-8597-ED45ACC6D7F6}" type="slidenum">
              <a:rPr lang="pl-PL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797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6559-A39C-4053-B62E-0922B6BA11A6}" type="datetime1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2019-03-08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35F15-3287-4255-94D9-E82776F14FAE}" type="slidenum">
              <a:rPr lang="pl-PL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23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98E1A-5727-495F-BAE2-30A2E710E399}" type="datetime1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2019-03-08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D864F-B501-4353-81CC-8B227CF1FCE2}" type="slidenum">
              <a:rPr lang="pl-PL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213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0CC-C48D-499F-9CEA-577FF6A17CDB}" type="datetime1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2019-03-08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305B2-18BB-41B7-8564-51DC3B222CBB}" type="slidenum">
              <a:rPr lang="pl-PL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601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1E78B-52F5-4F7A-85D8-A49B020CAE7A}" type="datetime1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2019-03-08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4C4CB-AF6C-46AF-8741-A051D9109A1E}" type="slidenum">
              <a:rPr lang="pl-PL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146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5E317-02A2-4343-B146-7AF774892F21}" type="datetime1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2019-03-08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35A9E-C84A-4148-991C-08C060BF1E3C}" type="slidenum">
              <a:rPr lang="pl-PL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719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B57E9-2526-4AAF-B6B5-49D369065562}" type="datetime1">
              <a:rPr lang="pl-PL" smtClean="0"/>
              <a:t>2019-03-08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06A94-4F8F-4B40-87B9-982F30D6A16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1892F-672E-444B-9D08-A25D2921070F}" type="datetime1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2019-03-08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ADD51-9A7C-442E-9436-D59348E88B7A}" type="slidenum">
              <a:rPr lang="pl-PL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297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8B52C-17CC-4631-A53F-27C5D1BA9BF3}" type="datetime1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2019-03-08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4FE8-0C80-4189-B313-EDAA00D8166E}" type="slidenum">
              <a:rPr lang="pl-PL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17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F7E06-F9D3-4C72-9E71-4DF94E254B8D}" type="datetime1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2019-03-08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93DC3-2F4D-4EB6-A426-66C4FA89F6E8}" type="slidenum">
              <a:rPr lang="pl-PL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55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90BAB-F249-414C-87BD-07EA0E5E9A93}" type="datetime1">
              <a:rPr lang="pl-PL" smtClean="0"/>
              <a:t>2019-03-08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5A451-3688-4DDC-8597-ED45ACC6D7F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6559-A39C-4053-B62E-0922B6BA11A6}" type="datetime1">
              <a:rPr lang="pl-PL" smtClean="0"/>
              <a:t>2019-03-08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35F15-3287-4255-94D9-E82776F14FA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98E1A-5727-495F-BAE2-30A2E710E399}" type="datetime1">
              <a:rPr lang="pl-PL" smtClean="0"/>
              <a:t>2019-03-08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D864F-B501-4353-81CC-8B227CF1FCE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0CC-C48D-499F-9CEA-577FF6A17CDB}" type="datetime1">
              <a:rPr lang="pl-PL" smtClean="0"/>
              <a:t>2019-03-08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305B2-18BB-41B7-8564-51DC3B222CB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1E78B-52F5-4F7A-85D8-A49B020CAE7A}" type="datetime1">
              <a:rPr lang="pl-PL" smtClean="0"/>
              <a:t>2019-03-08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F4C4CB-AF6C-46AF-8741-A051D9109A1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5E317-02A2-4343-B146-7AF774892F21}" type="datetime1">
              <a:rPr lang="pl-PL" smtClean="0"/>
              <a:t>2019-03-08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35A9E-C84A-4148-991C-08C060BF1E3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1892F-672E-444B-9D08-A25D2921070F}" type="datetime1">
              <a:rPr lang="pl-PL" smtClean="0"/>
              <a:t>2019-03-08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ADD51-9A7C-442E-9436-D59348E88B7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104109-4730-47F2-A215-4B600B5A1F6A}" type="datetime1">
              <a:rPr lang="pl-PL" smtClean="0"/>
              <a:t>2019-03-08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FBAADA-BB21-40D4-A4DF-B39710ABE56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104109-4730-47F2-A215-4B600B5A1F6A}" type="datetime1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2019-03-08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8FBAADA-BB21-40D4-A4DF-B39710ABE566}" type="slidenum">
              <a:rPr lang="pl-PL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08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ole tekstowe 4"/>
          <p:cNvSpPr txBox="1">
            <a:spLocks noChangeArrowheads="1"/>
          </p:cNvSpPr>
          <p:nvPr/>
        </p:nvSpPr>
        <p:spPr bwMode="auto">
          <a:xfrm>
            <a:off x="1601788" y="791143"/>
            <a:ext cx="7085012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l-PL" sz="2800" b="1" dirty="0" smtClean="0">
                <a:solidFill>
                  <a:srgbClr val="FF0000"/>
                </a:solidFill>
              </a:rPr>
              <a:t>Raportowanie </a:t>
            </a:r>
            <a:r>
              <a:rPr lang="pl-PL" sz="2800" b="1" dirty="0">
                <a:solidFill>
                  <a:srgbClr val="FF0000"/>
                </a:solidFill>
              </a:rPr>
              <a:t>niefinansowe w </a:t>
            </a:r>
            <a:r>
              <a:rPr lang="pl-PL" sz="2800" b="1" dirty="0" smtClean="0">
                <a:solidFill>
                  <a:srgbClr val="FF0000"/>
                </a:solidFill>
              </a:rPr>
              <a:t>Polsce</a:t>
            </a:r>
          </a:p>
          <a:p>
            <a:r>
              <a:rPr lang="pl-PL" sz="2600" b="1" dirty="0" smtClean="0">
                <a:solidFill>
                  <a:srgbClr val="FF0000"/>
                </a:solidFill>
              </a:rPr>
              <a:t> </a:t>
            </a:r>
          </a:p>
          <a:p>
            <a:endParaRPr lang="pl-PL" sz="2600" b="1" dirty="0" smtClean="0">
              <a:solidFill>
                <a:srgbClr val="FF0000"/>
              </a:solidFill>
            </a:endParaRPr>
          </a:p>
          <a:p>
            <a:pPr algn="ctr"/>
            <a:r>
              <a:rPr lang="pl-PL" sz="2600" b="1" dirty="0" smtClean="0">
                <a:solidFill>
                  <a:srgbClr val="FF0000"/>
                </a:solidFill>
              </a:rPr>
              <a:t>Konferencja Ministerstwa Finansów</a:t>
            </a:r>
          </a:p>
          <a:p>
            <a:endParaRPr lang="pl-PL" sz="2600" b="1" dirty="0" smtClean="0">
              <a:solidFill>
                <a:srgbClr val="FF0000"/>
              </a:solidFill>
            </a:endParaRPr>
          </a:p>
          <a:p>
            <a:endParaRPr lang="pl-PL" sz="2600" b="1" dirty="0">
              <a:solidFill>
                <a:srgbClr val="FF0000"/>
              </a:solidFill>
            </a:endParaRPr>
          </a:p>
          <a:p>
            <a:pPr algn="ctr"/>
            <a:r>
              <a:rPr lang="pl-PL" sz="2000" b="1" dirty="0" smtClean="0">
                <a:solidFill>
                  <a:srgbClr val="FF0000"/>
                </a:solidFill>
              </a:rPr>
              <a:t>11 marca 2019 r.</a:t>
            </a:r>
          </a:p>
        </p:txBody>
      </p:sp>
      <p:sp>
        <p:nvSpPr>
          <p:cNvPr id="15362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>
                <a:solidFill>
                  <a:srgbClr val="ADAFB2"/>
                </a:solidFill>
              </a:rPr>
              <a:t>00-916 Warszawa</a:t>
            </a:r>
          </a:p>
          <a:p>
            <a:endParaRPr lang="pl-PL" sz="500">
              <a:solidFill>
                <a:srgbClr val="ADAFB2"/>
              </a:solidFill>
            </a:endParaRPr>
          </a:p>
          <a:p>
            <a:r>
              <a:rPr lang="pl-PL" sz="70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>
                <a:solidFill>
                  <a:srgbClr val="ADAFB2"/>
                </a:solidFill>
              </a:rPr>
              <a:t>fax :+48 22 694 32 60</a:t>
            </a:r>
          </a:p>
          <a:p>
            <a:endParaRPr lang="pl-PL" sz="500"/>
          </a:p>
          <a:p>
            <a:r>
              <a:rPr lang="pl-PL" sz="700">
                <a:solidFill>
                  <a:schemeClr val="accent1"/>
                </a:solidFill>
              </a:rPr>
              <a:t>www.mf.gov.pl</a:t>
            </a:r>
          </a:p>
        </p:txBody>
      </p:sp>
      <p:sp>
        <p:nvSpPr>
          <p:cNvPr id="15363" name="Tytuł 1"/>
          <p:cNvSpPr txBox="1">
            <a:spLocks/>
          </p:cNvSpPr>
          <p:nvPr/>
        </p:nvSpPr>
        <p:spPr bwMode="auto">
          <a:xfrm>
            <a:off x="1520825" y="4720302"/>
            <a:ext cx="7165975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l-PL" sz="2000" b="1" dirty="0" smtClean="0">
                <a:solidFill>
                  <a:srgbClr val="BFBFBF"/>
                </a:solidFill>
              </a:rPr>
              <a:t>Joanna Dadacz</a:t>
            </a:r>
            <a:endParaRPr lang="pl-PL" sz="2000" b="1" dirty="0">
              <a:solidFill>
                <a:srgbClr val="BFBFBF"/>
              </a:solidFill>
            </a:endParaRPr>
          </a:p>
          <a:p>
            <a:r>
              <a:rPr lang="pl-PL" sz="2000" b="1" dirty="0" smtClean="0">
                <a:solidFill>
                  <a:srgbClr val="BFBFBF"/>
                </a:solidFill>
              </a:rPr>
              <a:t>Dyrektor</a:t>
            </a:r>
            <a:endParaRPr lang="pl-PL" sz="2000" b="1" dirty="0">
              <a:solidFill>
                <a:srgbClr val="BFBFBF"/>
              </a:solidFill>
            </a:endParaRPr>
          </a:p>
          <a:p>
            <a:r>
              <a:rPr lang="pl-PL" sz="2000" b="1" dirty="0">
                <a:solidFill>
                  <a:srgbClr val="BFBFBF"/>
                </a:solidFill>
              </a:rPr>
              <a:t>Departament </a:t>
            </a:r>
            <a:r>
              <a:rPr lang="pl-PL" sz="2000" b="1" dirty="0" smtClean="0">
                <a:solidFill>
                  <a:srgbClr val="BFBFBF"/>
                </a:solidFill>
              </a:rPr>
              <a:t>Rachunkowości i Rewizji Finansowej</a:t>
            </a:r>
            <a:endParaRPr lang="pl-PL" sz="2000" b="1" dirty="0">
              <a:solidFill>
                <a:srgbClr val="BFBFBF"/>
              </a:solidFill>
            </a:endParaRPr>
          </a:p>
          <a:p>
            <a:endParaRPr lang="pl-PL" sz="2000" b="1" dirty="0">
              <a:solidFill>
                <a:srgbClr val="BFBFBF"/>
              </a:solidFill>
            </a:endParaRP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5DF4C-C3AE-406C-96B2-743255186A9A}" type="slidenum">
              <a:rPr lang="pl-PL" smtClean="0"/>
              <a:pPr>
                <a:defRPr/>
              </a:pPr>
              <a:t>1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ole tekstowe 4"/>
          <p:cNvSpPr txBox="1">
            <a:spLocks noChangeArrowheads="1"/>
          </p:cNvSpPr>
          <p:nvPr/>
        </p:nvSpPr>
        <p:spPr bwMode="auto">
          <a:xfrm>
            <a:off x="1601788" y="1514475"/>
            <a:ext cx="708501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pl-PL" b="1" dirty="0" smtClean="0">
              <a:solidFill>
                <a:srgbClr val="FF0000"/>
              </a:solidFill>
            </a:endParaRPr>
          </a:p>
          <a:p>
            <a:pPr algn="ctr"/>
            <a:r>
              <a:rPr lang="pl-PL" sz="2400" b="1" dirty="0" smtClean="0">
                <a:solidFill>
                  <a:srgbClr val="FF0000"/>
                </a:solidFill>
              </a:rPr>
              <a:t>Część 2 </a:t>
            </a:r>
            <a:endParaRPr lang="pl-PL" sz="2400" b="1" dirty="0">
              <a:solidFill>
                <a:srgbClr val="FF0000"/>
              </a:solidFill>
            </a:endParaRPr>
          </a:p>
          <a:p>
            <a:pPr algn="ctr"/>
            <a:endParaRPr lang="pl-PL" sz="2400" b="1" dirty="0">
              <a:solidFill>
                <a:srgbClr val="FF0000"/>
              </a:solidFill>
            </a:endParaRPr>
          </a:p>
          <a:p>
            <a:pPr algn="ctr"/>
            <a:r>
              <a:rPr lang="pl-PL" sz="2400" b="1" dirty="0" smtClean="0">
                <a:solidFill>
                  <a:srgbClr val="FF0000"/>
                </a:solidFill>
              </a:rPr>
              <a:t>Raport  - pierwsze doświadczenia z wykonania obowiązku  i dobre  praktyki</a:t>
            </a:r>
          </a:p>
          <a:p>
            <a:endParaRPr lang="pl-PL" sz="2600" b="1" dirty="0" smtClean="0">
              <a:solidFill>
                <a:srgbClr val="FF0000"/>
              </a:solidFill>
            </a:endParaRPr>
          </a:p>
        </p:txBody>
      </p:sp>
      <p:sp>
        <p:nvSpPr>
          <p:cNvPr id="15362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>
                <a:solidFill>
                  <a:srgbClr val="ADAFB2"/>
                </a:solidFill>
              </a:rPr>
              <a:t>00-916 Warszawa</a:t>
            </a:r>
          </a:p>
          <a:p>
            <a:endParaRPr lang="pl-PL" sz="500">
              <a:solidFill>
                <a:srgbClr val="ADAFB2"/>
              </a:solidFill>
            </a:endParaRPr>
          </a:p>
          <a:p>
            <a:r>
              <a:rPr lang="pl-PL" sz="70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>
                <a:solidFill>
                  <a:srgbClr val="ADAFB2"/>
                </a:solidFill>
              </a:rPr>
              <a:t>fax :+48 22 694 32 60</a:t>
            </a:r>
          </a:p>
          <a:p>
            <a:endParaRPr lang="pl-PL" sz="500">
              <a:solidFill>
                <a:srgbClr val="000000"/>
              </a:solidFill>
            </a:endParaRPr>
          </a:p>
          <a:p>
            <a:r>
              <a:rPr lang="pl-PL" sz="70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5DF4C-C3AE-406C-96B2-743255186A9A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10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48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Raport nt. raportowania rozszerzonych informacji niefinansowych za 2017 r. zgodnie z ustawą o rachunkowości – pierwsze doświadczenia i dobre praktyki  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11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739900" y="2206774"/>
            <a:ext cx="6688138" cy="434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dirty="0" smtClean="0">
                <a:latin typeface="+mn-lt"/>
                <a:ea typeface="Calibri"/>
                <a:cs typeface="Times New Roman"/>
              </a:rPr>
              <a:t>Raport </a:t>
            </a:r>
            <a:r>
              <a:rPr lang="pl-PL" dirty="0">
                <a:latin typeface="+mn-lt"/>
                <a:ea typeface="Calibri"/>
                <a:cs typeface="Times New Roman"/>
              </a:rPr>
              <a:t>-</a:t>
            </a:r>
            <a:r>
              <a:rPr lang="pl-PL" dirty="0" smtClean="0">
                <a:latin typeface="+mn-lt"/>
                <a:ea typeface="Calibri"/>
                <a:cs typeface="Times New Roman"/>
              </a:rPr>
              <a:t> w </a:t>
            </a:r>
            <a:r>
              <a:rPr lang="pl-PL" dirty="0">
                <a:latin typeface="+mn-lt"/>
                <a:ea typeface="Calibri"/>
                <a:cs typeface="Times New Roman"/>
              </a:rPr>
              <a:t>ramach </a:t>
            </a:r>
            <a:r>
              <a:rPr lang="pl-PL" dirty="0" smtClean="0">
                <a:latin typeface="+mn-lt"/>
                <a:ea typeface="Calibri"/>
                <a:cs typeface="Times New Roman"/>
              </a:rPr>
              <a:t>projektu MF </a:t>
            </a:r>
            <a:r>
              <a:rPr lang="pl-PL" dirty="0">
                <a:latin typeface="+mn-lt"/>
                <a:ea typeface="Calibri"/>
                <a:cs typeface="Times New Roman"/>
              </a:rPr>
              <a:t>„Raportowanie niefinansowe”, </a:t>
            </a:r>
            <a:r>
              <a:rPr lang="pl-PL" dirty="0" smtClean="0">
                <a:latin typeface="+mn-lt"/>
                <a:ea typeface="Calibri"/>
                <a:cs typeface="Times New Roman"/>
              </a:rPr>
              <a:t>złożonego z następujących działań:</a:t>
            </a:r>
            <a:endParaRPr lang="pl-PL" dirty="0"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800" dirty="0">
              <a:latin typeface="+mn-lt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pl-PL" sz="1600" dirty="0">
                <a:latin typeface="+mn-lt"/>
              </a:rPr>
              <a:t>podsumowanie odpowiedzi MF na najczęściej zadawane pytania przez spółki </a:t>
            </a:r>
            <a:r>
              <a:rPr lang="pl-PL" sz="1600" dirty="0" err="1">
                <a:latin typeface="+mn-lt"/>
              </a:rPr>
              <a:t>ws</a:t>
            </a:r>
            <a:r>
              <a:rPr lang="pl-PL" sz="1600" dirty="0">
                <a:latin typeface="+mn-lt"/>
              </a:rPr>
              <a:t>. raportowania niefinansowego </a:t>
            </a:r>
            <a:r>
              <a:rPr lang="pl-PL" sz="1400" dirty="0" smtClean="0">
                <a:latin typeface="+mn-lt"/>
              </a:rPr>
              <a:t>(zamieszczonych </a:t>
            </a:r>
            <a:r>
              <a:rPr lang="pl-PL" sz="1400" dirty="0">
                <a:latin typeface="+mn-lt"/>
              </a:rPr>
              <a:t>na stronie internetowej </a:t>
            </a:r>
            <a:r>
              <a:rPr lang="pl-PL" sz="1400" dirty="0" smtClean="0">
                <a:latin typeface="+mn-lt"/>
              </a:rPr>
              <a:t>MF)</a:t>
            </a:r>
          </a:p>
          <a:p>
            <a:pPr marL="269875" algn="just">
              <a:spcAft>
                <a:spcPts val="0"/>
              </a:spcAft>
            </a:pPr>
            <a:endParaRPr lang="pl-PL" sz="800" dirty="0">
              <a:latin typeface="+mn-lt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pl-PL" sz="1600" dirty="0" smtClean="0">
                <a:latin typeface="+mn-lt"/>
              </a:rPr>
              <a:t>ankieta MF online </a:t>
            </a:r>
            <a:r>
              <a:rPr lang="pl-PL" sz="1600" dirty="0" err="1" smtClean="0">
                <a:latin typeface="+mn-lt"/>
              </a:rPr>
              <a:t>ws</a:t>
            </a:r>
            <a:r>
              <a:rPr lang="pl-PL" sz="1600" dirty="0">
                <a:latin typeface="+mn-lt"/>
              </a:rPr>
              <a:t>. raportowania </a:t>
            </a:r>
            <a:r>
              <a:rPr lang="pl-PL" sz="1600" dirty="0" smtClean="0">
                <a:latin typeface="+mn-lt"/>
              </a:rPr>
              <a:t>niefinansowego </a:t>
            </a:r>
            <a:r>
              <a:rPr lang="pl-PL" sz="1400" dirty="0" smtClean="0">
                <a:latin typeface="+mn-lt"/>
              </a:rPr>
              <a:t>(skierowana </a:t>
            </a:r>
            <a:r>
              <a:rPr lang="pl-PL" sz="1400" dirty="0">
                <a:latin typeface="+mn-lt"/>
              </a:rPr>
              <a:t>do spółek sporządzających obowiązkowo rozszerzone informacje niefinansowe oraz do użytkowników informacji </a:t>
            </a:r>
            <a:r>
              <a:rPr lang="pl-PL" sz="1400" dirty="0" smtClean="0">
                <a:latin typeface="+mn-lt"/>
              </a:rPr>
              <a:t>niefinansowych) </a:t>
            </a:r>
            <a:r>
              <a:rPr lang="pl-PL" sz="1600" dirty="0" smtClean="0">
                <a:latin typeface="+mn-lt"/>
              </a:rPr>
              <a:t>i podsumowanie wyników ankiety</a:t>
            </a:r>
            <a:endParaRPr lang="pl-PL" sz="1600" dirty="0">
              <a:latin typeface="+mn-lt"/>
            </a:endParaRPr>
          </a:p>
          <a:p>
            <a:pPr marL="269875" algn="just">
              <a:spcAft>
                <a:spcPts val="0"/>
              </a:spcAft>
            </a:pPr>
            <a:endParaRPr lang="pl-PL" sz="800" dirty="0">
              <a:latin typeface="+mn-lt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pl-PL" sz="1600" dirty="0">
                <a:latin typeface="+mn-lt"/>
              </a:rPr>
              <a:t>analiza wybranych raportów niefinansowych przez utworzony w tym celu zespół ekspertów przy MF </a:t>
            </a:r>
            <a:r>
              <a:rPr lang="pl-PL" sz="1400" dirty="0">
                <a:latin typeface="+mn-lt"/>
              </a:rPr>
              <a:t>(21 ekspertów przeanalizowało 123 raporty niefinansowe wypełniając tzw. karty oceny raportu niefinansowego</a:t>
            </a:r>
            <a:r>
              <a:rPr lang="pl-PL" sz="1400" dirty="0" smtClean="0">
                <a:latin typeface="+mn-lt"/>
              </a:rPr>
              <a:t>)</a:t>
            </a:r>
            <a:endParaRPr lang="pl-PL" sz="1400" dirty="0">
              <a:latin typeface="+mn-lt"/>
            </a:endParaRPr>
          </a:p>
          <a:p>
            <a:pPr marL="269875" algn="just">
              <a:spcAft>
                <a:spcPts val="0"/>
              </a:spcAft>
            </a:pPr>
            <a:endParaRPr lang="pl-PL" sz="800" dirty="0">
              <a:latin typeface="+mn-lt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</a:pPr>
            <a:r>
              <a:rPr lang="pl-PL" sz="1600" dirty="0">
                <a:latin typeface="+mn-lt"/>
              </a:rPr>
              <a:t>opracowanie </a:t>
            </a:r>
            <a:r>
              <a:rPr lang="pl-PL" sz="1600" dirty="0" smtClean="0">
                <a:latin typeface="+mn-lt"/>
              </a:rPr>
              <a:t>raportu </a:t>
            </a:r>
            <a:r>
              <a:rPr lang="pl-PL" sz="1600" dirty="0">
                <a:latin typeface="+mn-lt"/>
              </a:rPr>
              <a:t>na podstawie ww. elementów cząstkowych projektu MF, którego główną podstawę stanowiły wyniki analizy ekspertów oraz jego prezentacja na konferencji </a:t>
            </a:r>
            <a:r>
              <a:rPr lang="pl-PL" sz="1600" dirty="0" smtClean="0">
                <a:latin typeface="+mn-lt"/>
              </a:rPr>
              <a:t>11.03.2019 r.</a:t>
            </a:r>
            <a:endParaRPr lang="pl-PL" sz="1600" dirty="0" smtClean="0">
              <a:latin typeface="+mn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2586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Wyniki ankiety MF online 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739900" y="895265"/>
            <a:ext cx="6688138" cy="550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Na ankietę MF odpowiedziało 12 spółek sporządzających raporty niefinansowe oraz 14 respondentów będących przedstawicielami różnego typu użytkowników informacji niefinansowych, w tym inwestorów instytucjonalnych oraz indywidualnych, organizacji pozarządowych, biegłych rewidentów, a także przedstawiciele środowiska naukowego.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Wyniki ankiety pozwoliły na zebranie m.in. informacji o podejściu spółek do sporządzania raportów niefinansowych, o najtrudniejszych aspektach dotyczących nowych ujawnień, a także opinii użytkowników informacji niefinansowych o nowym rodzaju raportów.  Ogólne wnioski pozwalają stwierdzić, iż spółki nie miały większych problemów z nowymi obowiązkami sprawozdawczymi.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dirty="0" smtClean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pl-PL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Szczegółowe wyniki ankiety wraz z podsumowaniem także zostały zawarte w aneksie do Raportu</a:t>
            </a:r>
            <a:r>
              <a:rPr lang="pl-PL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.</a:t>
            </a:r>
            <a:endParaRPr lang="pl-PL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786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Zespół ekspertów ds. analizy raportów niefinansowych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13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739900" y="1442499"/>
            <a:ext cx="6688138" cy="4552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dirty="0" smtClean="0">
                <a:latin typeface="+mn-lt"/>
                <a:ea typeface="Calibri"/>
                <a:cs typeface="Times New Roman"/>
              </a:rPr>
              <a:t>Zespół </a:t>
            </a:r>
            <a:r>
              <a:rPr lang="pl-PL" dirty="0">
                <a:latin typeface="+mn-lt"/>
                <a:ea typeface="Calibri"/>
                <a:cs typeface="Times New Roman"/>
              </a:rPr>
              <a:t>ekspertów </a:t>
            </a:r>
            <a:r>
              <a:rPr lang="pl-PL" dirty="0" smtClean="0">
                <a:latin typeface="+mn-lt"/>
                <a:ea typeface="Calibri"/>
                <a:cs typeface="Times New Roman"/>
              </a:rPr>
              <a:t>- utworzony z 21 przedstawicieli instytucji i organizacji zaangażowanych </a:t>
            </a:r>
            <a:r>
              <a:rPr lang="pl-PL" dirty="0">
                <a:latin typeface="+mn-lt"/>
                <a:ea typeface="Calibri"/>
                <a:cs typeface="Times New Roman"/>
              </a:rPr>
              <a:t>w obszar raportowania </a:t>
            </a:r>
            <a:r>
              <a:rPr lang="pl-PL" dirty="0" smtClean="0">
                <a:latin typeface="+mn-lt"/>
                <a:ea typeface="Calibri"/>
                <a:cs typeface="Times New Roman"/>
              </a:rPr>
              <a:t>niefinansowego: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dirty="0" smtClean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dirty="0" smtClean="0">
                <a:effectLst/>
                <a:latin typeface="+mn-lt"/>
                <a:ea typeface="Calibri"/>
                <a:cs typeface="Times New Roman"/>
              </a:rPr>
              <a:t>Ministerstwo Finansów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dirty="0" smtClean="0">
                <a:latin typeface="+mn-lt"/>
                <a:ea typeface="Calibri"/>
                <a:cs typeface="Times New Roman"/>
              </a:rPr>
              <a:t>Ministerstwo Inwestycji i Rozwoju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dirty="0" smtClean="0">
                <a:latin typeface="+mn-lt"/>
                <a:ea typeface="Calibri"/>
                <a:cs typeface="Times New Roman"/>
              </a:rPr>
              <a:t>Urząd </a:t>
            </a:r>
            <a:r>
              <a:rPr lang="pl-PL" dirty="0">
                <a:latin typeface="+mn-lt"/>
                <a:ea typeface="Calibri"/>
                <a:cs typeface="Times New Roman"/>
              </a:rPr>
              <a:t>Komisji Nadzoru </a:t>
            </a:r>
            <a:r>
              <a:rPr lang="pl-PL" dirty="0" smtClean="0">
                <a:latin typeface="+mn-lt"/>
                <a:ea typeface="Calibri"/>
                <a:cs typeface="Times New Roman"/>
              </a:rPr>
              <a:t>Finansowego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dirty="0" smtClean="0">
                <a:latin typeface="+mn-lt"/>
                <a:ea typeface="Calibri"/>
                <a:cs typeface="Times New Roman"/>
              </a:rPr>
              <a:t>Komitet </a:t>
            </a:r>
            <a:r>
              <a:rPr lang="pl-PL" dirty="0">
                <a:latin typeface="+mn-lt"/>
                <a:ea typeface="Calibri"/>
                <a:cs typeface="Times New Roman"/>
              </a:rPr>
              <a:t>Standardów </a:t>
            </a:r>
            <a:r>
              <a:rPr lang="pl-PL" dirty="0" smtClean="0">
                <a:latin typeface="+mn-lt"/>
                <a:ea typeface="Calibri"/>
                <a:cs typeface="Times New Roman"/>
              </a:rPr>
              <a:t>Rachunkowości</a:t>
            </a:r>
            <a:endParaRPr lang="pl-PL" dirty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dirty="0">
                <a:latin typeface="+mn-lt"/>
                <a:ea typeface="Calibri"/>
                <a:cs typeface="Times New Roman"/>
              </a:rPr>
              <a:t>Polska Izba Biegłych </a:t>
            </a:r>
            <a:r>
              <a:rPr lang="pl-PL" dirty="0" smtClean="0">
                <a:latin typeface="+mn-lt"/>
                <a:ea typeface="Calibri"/>
                <a:cs typeface="Times New Roman"/>
              </a:rPr>
              <a:t>Rewidentów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dirty="0" smtClean="0">
                <a:latin typeface="+mn-lt"/>
                <a:ea typeface="Calibri"/>
                <a:cs typeface="Times New Roman"/>
              </a:rPr>
              <a:t>Stowarzyszenie </a:t>
            </a:r>
            <a:r>
              <a:rPr lang="pl-PL" dirty="0">
                <a:latin typeface="+mn-lt"/>
                <a:ea typeface="Calibri"/>
                <a:cs typeface="Times New Roman"/>
              </a:rPr>
              <a:t>Księgowych w </a:t>
            </a:r>
            <a:r>
              <a:rPr lang="pl-PL" dirty="0" smtClean="0">
                <a:latin typeface="+mn-lt"/>
                <a:ea typeface="Calibri"/>
                <a:cs typeface="Times New Roman"/>
              </a:rPr>
              <a:t>Polsce </a:t>
            </a:r>
            <a:endParaRPr lang="pl-PL" dirty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dirty="0">
                <a:latin typeface="+mn-lt"/>
                <a:ea typeface="Calibri"/>
                <a:cs typeface="Times New Roman"/>
              </a:rPr>
              <a:t>Stowarzyszenie Emitentów </a:t>
            </a:r>
            <a:r>
              <a:rPr lang="pl-PL" dirty="0" smtClean="0">
                <a:latin typeface="+mn-lt"/>
                <a:ea typeface="Calibri"/>
                <a:cs typeface="Times New Roman"/>
              </a:rPr>
              <a:t>Giełdowych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dirty="0">
                <a:latin typeface="+mn-lt"/>
                <a:ea typeface="Calibri"/>
                <a:cs typeface="Times New Roman"/>
              </a:rPr>
              <a:t>Fundacja Standardów </a:t>
            </a:r>
            <a:r>
              <a:rPr lang="pl-PL" dirty="0" smtClean="0">
                <a:latin typeface="+mn-lt"/>
                <a:ea typeface="Calibri"/>
                <a:cs typeface="Times New Roman"/>
              </a:rPr>
              <a:t>Raportowania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dirty="0">
                <a:latin typeface="+mn-lt"/>
                <a:ea typeface="Calibri"/>
                <a:cs typeface="Times New Roman"/>
              </a:rPr>
              <a:t>Forum Odpowiedzialnego </a:t>
            </a:r>
            <a:r>
              <a:rPr lang="pl-PL" dirty="0" smtClean="0">
                <a:latin typeface="+mn-lt"/>
                <a:ea typeface="Calibri"/>
                <a:cs typeface="Times New Roman"/>
              </a:rPr>
              <a:t>Biznesu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dirty="0">
                <a:latin typeface="+mn-lt"/>
                <a:ea typeface="Calibri"/>
                <a:cs typeface="Times New Roman"/>
              </a:rPr>
              <a:t>Instytut Audytorów Wewnętrznych IIA Polska</a:t>
            </a:r>
            <a:endParaRPr lang="pl-PL" dirty="0" smtClean="0">
              <a:latin typeface="+mn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2968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Zakres raportów objętych analizą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14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739900" y="1197003"/>
            <a:ext cx="6688138" cy="405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 smtClean="0">
                <a:latin typeface="+mn-lt"/>
                <a:ea typeface="Calibri"/>
                <a:cs typeface="Times New Roman"/>
              </a:rPr>
              <a:t>Zdecydowaną </a:t>
            </a:r>
            <a:r>
              <a:rPr lang="pl-PL" sz="1600" dirty="0">
                <a:latin typeface="+mn-lt"/>
                <a:ea typeface="Calibri"/>
                <a:cs typeface="Times New Roman"/>
              </a:rPr>
              <a:t>większość jednostek zainteresowania publicznego objętych raportowaniem niefinansowym stanowią spółki giełdowe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. Spośród spółek giełdowych obowiązek zaraportowania informacji niefinansowych za 2017 rok miało: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sz="1600" b="1" dirty="0" smtClean="0">
                <a:latin typeface="+mn-lt"/>
                <a:ea typeface="Calibri"/>
                <a:cs typeface="Times New Roman"/>
              </a:rPr>
              <a:t>  96 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emitentów na poziomie jednostkowym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sz="1600" b="1" dirty="0" smtClean="0">
                <a:latin typeface="+mn-lt"/>
                <a:ea typeface="Calibri"/>
                <a:cs typeface="Times New Roman"/>
              </a:rPr>
              <a:t>152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 emitentów na poziomie grupy kapitałowej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800" dirty="0" smtClean="0"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 smtClean="0">
                <a:latin typeface="+mn-lt"/>
                <a:ea typeface="Calibri"/>
                <a:cs typeface="Times New Roman"/>
              </a:rPr>
              <a:t>Przy czym część emitentów skorzystała z ustawowego zwolnienia ze sporządzenia lub sporządziła tzw. </a:t>
            </a:r>
            <a:r>
              <a:rPr lang="pl-PL" sz="1600" u="sng" dirty="0" smtClean="0">
                <a:latin typeface="+mn-lt"/>
                <a:ea typeface="Calibri"/>
                <a:cs typeface="Times New Roman"/>
              </a:rPr>
              <a:t>łączne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 oświadczenie/sprawozdanie niefinansowe jednostki i grupy).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1600" dirty="0" smtClean="0"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800" dirty="0" smtClean="0"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b="1" dirty="0" smtClean="0">
                <a:latin typeface="+mn-lt"/>
                <a:ea typeface="Calibri"/>
                <a:cs typeface="Times New Roman"/>
              </a:rPr>
              <a:t>Przeanalizowane 123 dokumenty </a:t>
            </a:r>
            <a:r>
              <a:rPr lang="pl-PL" sz="1600" b="1" dirty="0">
                <a:latin typeface="+mn-lt"/>
                <a:ea typeface="Calibri"/>
                <a:cs typeface="Times New Roman"/>
              </a:rPr>
              <a:t>reprezentowały 159 oświadczeń/sprawozdań niefinansowych, czyli aż 63% łącznej liczby </a:t>
            </a:r>
            <a:r>
              <a:rPr lang="pl-PL" sz="1600" b="1" dirty="0" smtClean="0">
                <a:latin typeface="+mn-lt"/>
                <a:ea typeface="Calibri"/>
                <a:cs typeface="Times New Roman"/>
              </a:rPr>
              <a:t>raportów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 </a:t>
            </a:r>
            <a:r>
              <a:rPr lang="pl-PL" sz="1600" b="1" dirty="0" smtClean="0">
                <a:latin typeface="+mn-lt"/>
                <a:ea typeface="Calibri"/>
                <a:cs typeface="Times New Roman"/>
              </a:rPr>
              <a:t>niefinansowych emitentów.</a:t>
            </a:r>
            <a:endParaRPr lang="pl-PL" sz="1600" b="1" dirty="0">
              <a:effectLst/>
              <a:latin typeface="+mn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2968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Kluczowe kryterium wyboru raportów – makro-sektory wg. klasyfikacji GPW 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15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739900" y="1456147"/>
            <a:ext cx="6688138" cy="4220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pl-PL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Zespół ekspertów ds. analizy raportów niefinansowych zdecydował o wybraniu raportów niefinansowych spośród spółek/grup kapitałowych według ośmiu makro-sektorów giełdy (klasyfikacja GPW):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sz="1400" b="1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FINANSE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 </a:t>
            </a:r>
            <a:r>
              <a:rPr lang="pl-PL" sz="14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– 13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spółek (11 </a:t>
            </a:r>
            <a:r>
              <a:rPr lang="pl-PL" sz="14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spółek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giełdowych, w </a:t>
            </a:r>
            <a:r>
              <a:rPr lang="pl-PL" sz="14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tym jedna równocześnie jako ubezpieczyciel polegała obowiązkowi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raportowania, oraz 2 </a:t>
            </a:r>
            <a:r>
              <a:rPr lang="pl-PL" sz="14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banki nienotowane na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giełdzie)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sz="1400" b="1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PALIWA </a:t>
            </a:r>
            <a:r>
              <a:rPr lang="pl-PL" sz="1400" b="1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I ENERGIA </a:t>
            </a:r>
            <a:r>
              <a:rPr lang="pl-PL" sz="14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– 8 spółek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giełdowych</a:t>
            </a:r>
            <a:endParaRPr lang="pl-PL" sz="1400" dirty="0">
              <a:solidFill>
                <a:srgbClr val="000000"/>
              </a:solidFill>
              <a:latin typeface="+mn-lt"/>
              <a:ea typeface="Calibri"/>
              <a:cs typeface="Times New Roman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sz="1400" b="1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CHEMIA </a:t>
            </a:r>
            <a:r>
              <a:rPr lang="pl-PL" sz="1400" b="1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I SUROWCE </a:t>
            </a:r>
            <a:r>
              <a:rPr lang="pl-PL" sz="14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– 16 spółek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giełdowych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sz="1400" b="1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PRODUKCJA </a:t>
            </a:r>
            <a:r>
              <a:rPr lang="pl-PL" sz="1400" b="1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PRZEMYSŁOWA I BUDOWLANO-MONTAŻOWA</a:t>
            </a:r>
            <a:r>
              <a:rPr lang="pl-PL" sz="14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 – 24 spółki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giełdowe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sz="1400" b="1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DOBRA </a:t>
            </a:r>
            <a:r>
              <a:rPr lang="pl-PL" sz="1400" b="1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KONSUMPCYJNE </a:t>
            </a:r>
            <a:r>
              <a:rPr lang="pl-PL" sz="14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– 18  spółek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giełdowych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sz="1400" b="1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HANDEL </a:t>
            </a:r>
            <a:r>
              <a:rPr lang="pl-PL" sz="1400" b="1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I USŁUGI </a:t>
            </a:r>
            <a:r>
              <a:rPr lang="pl-PL" sz="14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– 10 spółek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giełdowych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sz="1400" b="1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OCHRONA </a:t>
            </a:r>
            <a:r>
              <a:rPr lang="pl-PL" sz="1400" b="1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ZDROWIA </a:t>
            </a:r>
            <a:r>
              <a:rPr lang="pl-PL" sz="14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– 3 spółki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giełdowe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sz="1400" b="1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TECHNOLOGIE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 </a:t>
            </a:r>
            <a:r>
              <a:rPr lang="pl-PL" sz="1400" dirty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– 8 spółek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giełdowych</a:t>
            </a:r>
            <a:endParaRPr lang="pl-PL" sz="1400" dirty="0">
              <a:solidFill>
                <a:srgbClr val="000000"/>
              </a:solidFill>
              <a:latin typeface="+mn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2968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Struktura Raportu i kluczowe założenia 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16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517650" y="1007500"/>
            <a:ext cx="6801206" cy="5259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u="sng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Raport składa się z następujących części</a:t>
            </a:r>
            <a:r>
              <a:rPr lang="pl-PL" sz="16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Wstęp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400" dirty="0" smtClean="0">
                <a:latin typeface="+mn-lt"/>
                <a:ea typeface="Calibri"/>
                <a:cs typeface="Times New Roman"/>
              </a:rPr>
              <a:t>Rozdział </a:t>
            </a:r>
            <a:r>
              <a:rPr lang="pl-PL" sz="1400" dirty="0">
                <a:latin typeface="+mn-lt"/>
                <a:ea typeface="Calibri"/>
                <a:cs typeface="Times New Roman"/>
              </a:rPr>
              <a:t>1  – Analiza spełnienia wymogów ustawowych w raportach </a:t>
            </a:r>
            <a:r>
              <a:rPr lang="pl-PL" sz="1400" dirty="0" smtClean="0">
                <a:latin typeface="+mn-lt"/>
                <a:ea typeface="Calibri"/>
                <a:cs typeface="Times New Roman"/>
              </a:rPr>
              <a:t>niefinansowych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400" dirty="0" smtClean="0">
                <a:latin typeface="+mn-lt"/>
                <a:ea typeface="Calibri"/>
                <a:cs typeface="Times New Roman"/>
              </a:rPr>
              <a:t>Rozdział </a:t>
            </a:r>
            <a:r>
              <a:rPr lang="pl-PL" sz="1400" dirty="0">
                <a:latin typeface="+mn-lt"/>
                <a:ea typeface="Calibri"/>
                <a:cs typeface="Times New Roman"/>
              </a:rPr>
              <a:t>2  – Analiza innych kwestii, które nie wynikają bezpośrednio z wymogów ustawowych, a mogą stanowić przykład tzw. dobrych praktyk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Podsumowanie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800" dirty="0" smtClean="0">
              <a:solidFill>
                <a:srgbClr val="000000"/>
              </a:solidFill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800" dirty="0">
              <a:solidFill>
                <a:srgbClr val="000000"/>
              </a:solidFill>
              <a:latin typeface="+mn-lt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u="sng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Założenia dotyczące raportu: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analiza spełnienia wymogów sprawozdawczych </a:t>
            </a:r>
            <a:r>
              <a:rPr lang="pl-PL" sz="1400" b="1" dirty="0" smtClean="0">
                <a:solidFill>
                  <a:srgbClr val="FF0000"/>
                </a:solidFill>
                <a:latin typeface="+mn-lt"/>
                <a:ea typeface="Calibri"/>
                <a:cs typeface="Times New Roman"/>
              </a:rPr>
              <a:t>a nie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wiarygodności i prawdziwości ujawnionych informacji w raportach niefinansowych 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endParaRPr lang="pl-PL" sz="1600" dirty="0" smtClean="0">
              <a:solidFill>
                <a:srgbClr val="000000"/>
              </a:solidFill>
              <a:latin typeface="+mn-lt"/>
              <a:ea typeface="Calibri"/>
              <a:cs typeface="Times New Roman"/>
            </a:endParaRP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podanie przykładu dobrej praktyki przy danym zagadnieniu </a:t>
            </a:r>
            <a:r>
              <a:rPr lang="pl-PL" sz="1400" b="1" dirty="0" smtClean="0">
                <a:solidFill>
                  <a:srgbClr val="FF0000"/>
                </a:solidFill>
                <a:latin typeface="+mn-lt"/>
                <a:ea typeface="Calibri"/>
                <a:cs typeface="Times New Roman"/>
              </a:rPr>
              <a:t>nie oznacza, że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dany raport w całości jest przykładem dobrej praktyki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endParaRPr lang="pl-PL" sz="1600" dirty="0" smtClean="0">
              <a:solidFill>
                <a:srgbClr val="000000"/>
              </a:solidFill>
              <a:latin typeface="+mn-lt"/>
              <a:ea typeface="Calibri"/>
              <a:cs typeface="Times New Roman"/>
            </a:endParaRP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przykłady dobrych praktyk </a:t>
            </a:r>
            <a:r>
              <a:rPr lang="pl-PL" sz="1400" b="1" dirty="0" smtClean="0">
                <a:solidFill>
                  <a:srgbClr val="FF0000"/>
                </a:solidFill>
                <a:latin typeface="+mn-lt"/>
                <a:ea typeface="Calibri"/>
                <a:cs typeface="Times New Roman"/>
              </a:rPr>
              <a:t>nie są jedynymi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dobrymi </a:t>
            </a:r>
            <a:r>
              <a:rPr lang="pl-PL" sz="140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praktykami występującymi </a:t>
            </a:r>
            <a:r>
              <a:rPr lang="pl-PL" sz="1400" dirty="0" smtClean="0">
                <a:solidFill>
                  <a:srgbClr val="000000"/>
                </a:solidFill>
                <a:latin typeface="+mn-lt"/>
                <a:ea typeface="Calibri"/>
                <a:cs typeface="Times New Roman"/>
              </a:rPr>
              <a:t>na rynku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1600" dirty="0" smtClean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r>
              <a:rPr lang="pl-PL" sz="14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przykłady uwag krytycznych zostały celowo zanonimizowane, natomiast przykłady dobrych praktyk odnoszą się do konkretnych wybranych </a:t>
            </a:r>
            <a:r>
              <a:rPr lang="pl-PL" sz="14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raportów</a:t>
            </a:r>
            <a:endParaRPr lang="pl-PL" sz="1600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</p:txBody>
      </p:sp>
      <p:sp>
        <p:nvSpPr>
          <p:cNvPr id="4" name="Mnożenie 3"/>
          <p:cNvSpPr/>
          <p:nvPr/>
        </p:nvSpPr>
        <p:spPr>
          <a:xfrm>
            <a:off x="1517650" y="4138674"/>
            <a:ext cx="662106" cy="4572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453" y="4958994"/>
            <a:ext cx="4445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453" y="5785644"/>
            <a:ext cx="4445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453" y="3438762"/>
            <a:ext cx="4445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968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Przykłady dobrych praktyk 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17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517650" y="1210651"/>
            <a:ext cx="6801206" cy="518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W Raporcie zawarto przykłady dobrych praktyk w dwóch obszarach: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1600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zastosowanie przepisów ustawowych odnoszących się do zagadnień: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formy sporządzenia informacji niefinansowych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o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pisu modelu biznesowego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k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luczowych niefinansowych wskaźników efektywności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o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pisu polityk stosowanych w obszarach: społecznym, pracowniczym, środowiska naturalnego, poszanowania praw człowieka oraz przeciwdziałania korupcji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o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pisu rezultatów stosowanych polityk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o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pisu procedur należytej staranności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o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pisu istotnych </a:t>
            </a:r>
            <a:r>
              <a:rPr lang="pl-PL" sz="1600" dirty="0" err="1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ryzyk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 i sposobu zarządzania nimi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owiązań ze sprawozdaniem finansowym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m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ożliwości pominięcia informacji 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i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nformacji o zastosowanych standardach, zasadach, wytycznych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endParaRPr lang="pl-PL" sz="1600" dirty="0" smtClean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i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nnych aspektów, które nie wynikają bezpośrednio z wymogów ustawy 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endParaRPr lang="pl-PL" sz="1600" dirty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306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Zagadnienie – forma informacji niefinansowej 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18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739900" y="1599347"/>
            <a:ext cx="6688138" cy="4481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sz="1600" dirty="0">
                <a:latin typeface="+mn-lt"/>
                <a:ea typeface="Calibri"/>
                <a:cs typeface="Times New Roman"/>
              </a:rPr>
              <a:t>Statystyka wynikająca z przeanalizowanych 123 raportów niefinansowych (bazująca o faktyczną formę przedstawienia informacji niefinansowych, a nie 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nazewnictwo/tytuły zastosowane </a:t>
            </a:r>
            <a:r>
              <a:rPr lang="pl-PL" sz="1600" dirty="0">
                <a:latin typeface="+mn-lt"/>
                <a:ea typeface="Calibri"/>
                <a:cs typeface="Times New Roman"/>
              </a:rPr>
              <a:t>przez jednostkę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):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sz="1600" dirty="0" smtClean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u="sng" dirty="0">
                <a:latin typeface="+mn-lt"/>
                <a:ea typeface="Calibri"/>
                <a:cs typeface="Times New Roman"/>
              </a:rPr>
              <a:t>w</a:t>
            </a:r>
            <a:r>
              <a:rPr lang="pl-PL" sz="1600" u="sng" dirty="0" smtClean="0">
                <a:latin typeface="+mn-lt"/>
                <a:ea typeface="Calibri"/>
                <a:cs typeface="Times New Roman"/>
              </a:rPr>
              <a:t> formie  oświadczenia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 nt. informacji niefinansowych (w ramach sprawozdania z działalności)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600" b="1" dirty="0" smtClean="0">
                <a:latin typeface="+mn-lt"/>
                <a:ea typeface="Calibri"/>
                <a:cs typeface="Times New Roman"/>
              </a:rPr>
              <a:t>16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 oświadczeń spółek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600" b="1" dirty="0" smtClean="0">
                <a:latin typeface="+mn-lt"/>
                <a:ea typeface="Calibri"/>
                <a:cs typeface="Times New Roman"/>
              </a:rPr>
              <a:t>21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 oświadczeń grup kapitałowych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600" b="1" dirty="0" smtClean="0">
                <a:latin typeface="+mn-lt"/>
                <a:ea typeface="Calibri"/>
                <a:cs typeface="Times New Roman"/>
              </a:rPr>
              <a:t>13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 łącznych oświadczeń (spółki i grupy)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endParaRPr lang="pl-PL" sz="1600" dirty="0" smtClean="0">
              <a:latin typeface="+mn-lt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u="sng" dirty="0">
                <a:latin typeface="+mn-lt"/>
                <a:ea typeface="Calibri"/>
                <a:cs typeface="Times New Roman"/>
              </a:rPr>
              <a:t>w</a:t>
            </a:r>
            <a:r>
              <a:rPr lang="pl-PL" sz="1600" u="sng" dirty="0" smtClean="0">
                <a:latin typeface="+mn-lt"/>
                <a:ea typeface="Calibri"/>
                <a:cs typeface="Times New Roman"/>
              </a:rPr>
              <a:t> formie odrębnego sprawozdania 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nt. informacji niefinansowych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600" b="1" dirty="0" smtClean="0">
                <a:latin typeface="+mn-lt"/>
                <a:ea typeface="Calibri"/>
                <a:cs typeface="Times New Roman"/>
              </a:rPr>
              <a:t>15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 sprawozdań spółek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600" b="1" dirty="0" smtClean="0">
                <a:latin typeface="+mn-lt"/>
                <a:ea typeface="Calibri"/>
                <a:cs typeface="Times New Roman"/>
              </a:rPr>
              <a:t>35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 sprawozdań grup kapitałowych</a:t>
            </a:r>
          </a:p>
          <a:p>
            <a:pPr marL="742950" lvl="1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pl-PL" sz="1600" b="1" dirty="0" smtClean="0">
                <a:latin typeface="+mn-lt"/>
                <a:ea typeface="Calibri"/>
                <a:cs typeface="Times New Roman"/>
              </a:rPr>
              <a:t>23</a:t>
            </a:r>
            <a:r>
              <a:rPr lang="pl-PL" sz="1600" dirty="0" smtClean="0">
                <a:latin typeface="+mn-lt"/>
                <a:ea typeface="Calibri"/>
                <a:cs typeface="Times New Roman"/>
              </a:rPr>
              <a:t> łącznych sprawozdań (spółki i grupy)</a:t>
            </a:r>
          </a:p>
          <a:p>
            <a:pPr lvl="1" algn="just">
              <a:lnSpc>
                <a:spcPct val="115000"/>
              </a:lnSpc>
              <a:spcAft>
                <a:spcPts val="0"/>
              </a:spcAft>
            </a:pPr>
            <a:endParaRPr lang="pl-PL" sz="800" dirty="0" smtClean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2968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Zagadnienie – informacja z jakich zasad/standardów/wytycznych skorzystano przy sporządzaniu raportu niefinansowego 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19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739900" y="1930505"/>
            <a:ext cx="6688138" cy="3914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dirty="0" smtClean="0">
                <a:latin typeface="Arial"/>
                <a:ea typeface="Calibri"/>
                <a:cs typeface="Times New Roman"/>
              </a:rPr>
              <a:t>Informacja o zastosowanych zasadach – w 94 % analizowanych raportów podano informację w tym zakresie, w 6% raportów nie było takiej informacji.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pl-PL" dirty="0" smtClean="0">
              <a:latin typeface="Arial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dirty="0" smtClean="0">
                <a:latin typeface="Arial"/>
                <a:ea typeface="Calibri"/>
                <a:cs typeface="Times New Roman"/>
              </a:rPr>
              <a:t>Statystyka dotycząca zastosowanych zasad/standardów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b="1" dirty="0" smtClean="0">
                <a:latin typeface="Arial"/>
                <a:ea typeface="Calibri"/>
                <a:cs typeface="Times New Roman"/>
              </a:rPr>
              <a:t>GRI wersja G4 </a:t>
            </a:r>
            <a:r>
              <a:rPr lang="pl-PL" dirty="0" smtClean="0">
                <a:latin typeface="Arial"/>
                <a:ea typeface="Calibri"/>
                <a:cs typeface="Times New Roman"/>
              </a:rPr>
              <a:t>– 40% raportów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b="1" dirty="0" smtClean="0">
                <a:latin typeface="Arial"/>
                <a:ea typeface="Calibri"/>
                <a:cs typeface="Times New Roman"/>
              </a:rPr>
              <a:t>SIN</a:t>
            </a:r>
            <a:r>
              <a:rPr lang="pl-PL" dirty="0" smtClean="0">
                <a:latin typeface="Arial"/>
                <a:ea typeface="Calibri"/>
                <a:cs typeface="Times New Roman"/>
              </a:rPr>
              <a:t> – 22% raportów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b="1" dirty="0">
                <a:latin typeface="Arial"/>
                <a:ea typeface="Calibri"/>
                <a:cs typeface="Times New Roman"/>
              </a:rPr>
              <a:t>w</a:t>
            </a:r>
            <a:r>
              <a:rPr lang="pl-PL" b="1" dirty="0" smtClean="0">
                <a:latin typeface="Arial"/>
                <a:ea typeface="Calibri"/>
                <a:cs typeface="Times New Roman"/>
              </a:rPr>
              <a:t>łasne zasady </a:t>
            </a:r>
            <a:r>
              <a:rPr lang="pl-PL" dirty="0" smtClean="0">
                <a:latin typeface="Arial"/>
                <a:ea typeface="Calibri"/>
                <a:cs typeface="Times New Roman"/>
              </a:rPr>
              <a:t>– 20%  raportów </a:t>
            </a:r>
            <a:r>
              <a:rPr lang="pl-PL" sz="1400" dirty="0" smtClean="0">
                <a:latin typeface="Arial"/>
                <a:ea typeface="Calibri"/>
                <a:cs typeface="Times New Roman"/>
              </a:rPr>
              <a:t>(w tym w połowie przypadków</a:t>
            </a:r>
            <a:r>
              <a:rPr lang="pl-PL" sz="1400" dirty="0">
                <a:latin typeface="Arial"/>
                <a:ea typeface="Calibri"/>
                <a:cs typeface="Times New Roman"/>
              </a:rPr>
              <a:t> </a:t>
            </a:r>
            <a:r>
              <a:rPr lang="pl-PL" sz="1400" dirty="0" smtClean="0">
                <a:latin typeface="Arial"/>
                <a:ea typeface="Calibri"/>
                <a:cs typeface="Times New Roman"/>
              </a:rPr>
              <a:t>jednostki poinformowały, że inspirowały się np. standardami GRI, SIN, Wytycznymi KE)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b="1" dirty="0" smtClean="0">
                <a:latin typeface="Arial"/>
                <a:ea typeface="Calibri"/>
                <a:cs typeface="Times New Roman"/>
              </a:rPr>
              <a:t>GRI </a:t>
            </a:r>
            <a:r>
              <a:rPr lang="pl-PL" b="1" dirty="0" err="1" smtClean="0">
                <a:latin typeface="Arial"/>
                <a:ea typeface="Calibri"/>
                <a:cs typeface="Times New Roman"/>
              </a:rPr>
              <a:t>Standards</a:t>
            </a:r>
            <a:r>
              <a:rPr lang="pl-PL" b="1" dirty="0" smtClean="0">
                <a:latin typeface="Arial"/>
                <a:ea typeface="Calibri"/>
                <a:cs typeface="Times New Roman"/>
              </a:rPr>
              <a:t> </a:t>
            </a:r>
            <a:r>
              <a:rPr lang="pl-PL" dirty="0" smtClean="0">
                <a:latin typeface="Arial"/>
                <a:ea typeface="Calibri"/>
                <a:cs typeface="Times New Roman"/>
              </a:rPr>
              <a:t>– 14% raportów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pl-PL" b="1" dirty="0">
                <a:latin typeface="Arial"/>
                <a:ea typeface="Calibri"/>
                <a:cs typeface="Times New Roman"/>
              </a:rPr>
              <a:t>i</a:t>
            </a:r>
            <a:r>
              <a:rPr lang="pl-PL" b="1" dirty="0" smtClean="0">
                <a:latin typeface="Arial"/>
                <a:ea typeface="Calibri"/>
                <a:cs typeface="Times New Roman"/>
              </a:rPr>
              <a:t>nne wytyczne </a:t>
            </a:r>
            <a:r>
              <a:rPr lang="pl-PL" dirty="0" smtClean="0">
                <a:latin typeface="Arial"/>
                <a:ea typeface="Calibri"/>
                <a:cs typeface="Times New Roman"/>
              </a:rPr>
              <a:t>– 4% raportów</a:t>
            </a:r>
          </a:p>
        </p:txBody>
      </p:sp>
    </p:spTree>
    <p:extLst>
      <p:ext uri="{BB962C8B-B14F-4D97-AF65-F5344CB8AC3E}">
        <p14:creationId xmlns:p14="http://schemas.microsoft.com/office/powerpoint/2010/main" val="1668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ole tekstowe 4"/>
          <p:cNvSpPr txBox="1">
            <a:spLocks noChangeArrowheads="1"/>
          </p:cNvSpPr>
          <p:nvPr/>
        </p:nvSpPr>
        <p:spPr bwMode="auto">
          <a:xfrm>
            <a:off x="1601788" y="1514475"/>
            <a:ext cx="7085012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600" b="1" dirty="0" smtClean="0">
                <a:solidFill>
                  <a:srgbClr val="FF0000"/>
                </a:solidFill>
              </a:rPr>
              <a:t>Plan prezentacji </a:t>
            </a:r>
          </a:p>
          <a:p>
            <a:r>
              <a:rPr lang="pl-PL" sz="26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pl-PL" b="1" dirty="0" smtClean="0">
                <a:solidFill>
                  <a:srgbClr val="FF0000"/>
                </a:solidFill>
              </a:rPr>
              <a:t>Część 1 - Wymogi ustawy o rachunkowości</a:t>
            </a:r>
          </a:p>
          <a:p>
            <a:endParaRPr lang="pl-PL" b="1" dirty="0" smtClean="0">
              <a:solidFill>
                <a:srgbClr val="FF0000"/>
              </a:solidFill>
            </a:endParaRPr>
          </a:p>
          <a:p>
            <a:r>
              <a:rPr lang="pl-PL" b="1" dirty="0" smtClean="0">
                <a:solidFill>
                  <a:srgbClr val="FF0000"/>
                </a:solidFill>
              </a:rPr>
              <a:t>Część 2 – Raport  - pierwsze doświadczenia z wykonania 		   obowiązku  i dobre  praktyki</a:t>
            </a:r>
          </a:p>
          <a:p>
            <a:endParaRPr lang="pl-PL" sz="2600" b="1" dirty="0" smtClean="0">
              <a:solidFill>
                <a:srgbClr val="FF0000"/>
              </a:solidFill>
            </a:endParaRPr>
          </a:p>
        </p:txBody>
      </p:sp>
      <p:sp>
        <p:nvSpPr>
          <p:cNvPr id="15362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>
                <a:solidFill>
                  <a:srgbClr val="ADAFB2"/>
                </a:solidFill>
              </a:rPr>
              <a:t>00-916 Warszawa</a:t>
            </a:r>
          </a:p>
          <a:p>
            <a:endParaRPr lang="pl-PL" sz="500">
              <a:solidFill>
                <a:srgbClr val="ADAFB2"/>
              </a:solidFill>
            </a:endParaRPr>
          </a:p>
          <a:p>
            <a:r>
              <a:rPr lang="pl-PL" sz="70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>
                <a:solidFill>
                  <a:srgbClr val="ADAFB2"/>
                </a:solidFill>
              </a:rPr>
              <a:t>fax :+48 22 694 32 60</a:t>
            </a:r>
          </a:p>
          <a:p>
            <a:endParaRPr lang="pl-PL" sz="500">
              <a:solidFill>
                <a:srgbClr val="000000"/>
              </a:solidFill>
            </a:endParaRPr>
          </a:p>
          <a:p>
            <a:r>
              <a:rPr lang="pl-PL" sz="70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5DF4C-C3AE-406C-96B2-743255186A9A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94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Zagadnienia, które nie wynikają bezpośrednio z ustawy, a mogą stanowić przykład dobrych praktyk 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20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739900" y="1568516"/>
            <a:ext cx="6688138" cy="4976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l-PL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Przykłady dodatkowych dobrych praktyk na które wskazano w wyniku analizy raportów niefinansowych: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wskazanie dokumentów tworzących podstawę polityki w danym obszarze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odanie konkretnych celów polityki i działań, które służą do realizacji polityki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podanie informacji od kiedy dane polityka funkcjonuje w jednostce/grupie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w przypadku łącznych raportów podanie wartości wskaźników/mierników realizacji danej polityki co najmniej w podziale na jednostkę i grupę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o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pis  łańcucha dostaw i związanych z nim istotnych </a:t>
            </a:r>
            <a:r>
              <a:rPr lang="pl-PL" sz="1600" dirty="0" err="1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ryzyk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o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pis procesu dialogu z interesariuszami przed sporządzeniem raportu niefinansowego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Informacja o dobrowolnej weryfikacji raportu niefinansowego przez audytora wewnętrznego lub podmiot zajmujący się weryfikacją informacji niefinansowych </a:t>
            </a:r>
          </a:p>
        </p:txBody>
      </p:sp>
    </p:spTree>
    <p:extLst>
      <p:ext uri="{BB962C8B-B14F-4D97-AF65-F5344CB8AC3E}">
        <p14:creationId xmlns:p14="http://schemas.microsoft.com/office/powerpoint/2010/main" val="308697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Wnioski wynikające z analizy raportów niefinansowych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21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739900" y="1568516"/>
            <a:ext cx="6688138" cy="2959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pl-PL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s</a:t>
            </a:r>
            <a:r>
              <a:rPr lang="pl-PL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półki dość dobrze poradziły sobie z nowymi ujawnieniami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pl-PL" dirty="0" smtClean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pl-PL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z</a:t>
            </a:r>
            <a:r>
              <a:rPr lang="pl-PL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identyfikowano wiele przykładów dobrych praktyk 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pl-PL" dirty="0" smtClean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pl-PL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w</a:t>
            </a:r>
            <a:r>
              <a:rPr lang="pl-PL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skazano na kwestie związane z wymogami ustawowymi, które powinny jeszcze zostać ulepszone w ramach sporządzania raportów niefinansowych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pl-PL" dirty="0" smtClean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pl-PL" dirty="0" smtClean="0">
              <a:solidFill>
                <a:srgbClr val="000000"/>
              </a:solidFill>
              <a:latin typeface="Arial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2013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pole tekstowe 4"/>
          <p:cNvSpPr txBox="1">
            <a:spLocks noChangeArrowheads="1"/>
          </p:cNvSpPr>
          <p:nvPr/>
        </p:nvSpPr>
        <p:spPr bwMode="auto">
          <a:xfrm>
            <a:off x="1714499" y="1125494"/>
            <a:ext cx="635132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000" b="1" dirty="0" smtClean="0">
                <a:solidFill>
                  <a:srgbClr val="FF0000"/>
                </a:solidFill>
              </a:rPr>
              <a:t>Dziękuję za uwagę i zachęcam do zapoznania się z Raportem traktując go przede wszystkim jako materiał edukacyjny i pomocniczy przy raportowaniu niefinansowym.</a:t>
            </a:r>
          </a:p>
          <a:p>
            <a:endParaRPr lang="pl-PL" sz="2000" b="1" dirty="0" smtClean="0">
              <a:solidFill>
                <a:schemeClr val="accent1"/>
              </a:solidFill>
            </a:endParaRPr>
          </a:p>
        </p:txBody>
      </p:sp>
      <p:sp>
        <p:nvSpPr>
          <p:cNvPr id="26626" name="pole tekstowe 6"/>
          <p:cNvSpPr txBox="1">
            <a:spLocks noChangeArrowheads="1"/>
          </p:cNvSpPr>
          <p:nvPr/>
        </p:nvSpPr>
        <p:spPr bwMode="auto">
          <a:xfrm>
            <a:off x="1587500" y="3476625"/>
            <a:ext cx="61976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Ministerstwo </a:t>
            </a:r>
            <a:r>
              <a:rPr lang="pl-PL" dirty="0"/>
              <a:t>Finansów</a:t>
            </a:r>
          </a:p>
          <a:p>
            <a:r>
              <a:rPr lang="pl-PL" dirty="0"/>
              <a:t>Departament </a:t>
            </a:r>
            <a:r>
              <a:rPr lang="pl-PL" dirty="0" smtClean="0"/>
              <a:t>Rachunkowości i Rewizji Finansowej</a:t>
            </a:r>
            <a:endParaRPr lang="pl-PL" dirty="0"/>
          </a:p>
          <a:p>
            <a:r>
              <a:rPr lang="pl-PL" dirty="0"/>
              <a:t>ul. Świętokrzyska 12</a:t>
            </a:r>
          </a:p>
          <a:p>
            <a:r>
              <a:rPr lang="pl-PL" dirty="0"/>
              <a:t>00-916 Warszawa</a:t>
            </a:r>
          </a:p>
          <a:p>
            <a:pPr lvl="0"/>
            <a:r>
              <a:rPr lang="pl-PL" u="sng" dirty="0">
                <a:solidFill>
                  <a:srgbClr val="0070C0"/>
                </a:solidFill>
              </a:rPr>
              <a:t>Sekretariat.DR@mf.gov.pl</a:t>
            </a:r>
          </a:p>
          <a:p>
            <a:endParaRPr lang="pl-PL" dirty="0"/>
          </a:p>
        </p:txBody>
      </p:sp>
      <p:sp>
        <p:nvSpPr>
          <p:cNvPr id="26627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/>
          </a:p>
          <a:p>
            <a:r>
              <a:rPr lang="pl-PL" sz="700" dirty="0">
                <a:solidFill>
                  <a:schemeClr val="accent1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5DF4C-C3AE-406C-96B2-743255186A9A}" type="slidenum">
              <a:rPr lang="pl-PL" smtClean="0"/>
              <a:pPr>
                <a:defRPr/>
              </a:pPr>
              <a:t>22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ole tekstowe 4"/>
          <p:cNvSpPr txBox="1">
            <a:spLocks noChangeArrowheads="1"/>
          </p:cNvSpPr>
          <p:nvPr/>
        </p:nvSpPr>
        <p:spPr bwMode="auto">
          <a:xfrm>
            <a:off x="1601788" y="1514475"/>
            <a:ext cx="7085012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6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pl-PL" sz="2400" b="1" dirty="0" smtClean="0">
                <a:solidFill>
                  <a:srgbClr val="FF0000"/>
                </a:solidFill>
              </a:rPr>
              <a:t>Część 1 </a:t>
            </a:r>
          </a:p>
          <a:p>
            <a:pPr algn="ctr"/>
            <a:endParaRPr lang="pl-PL" sz="2400" b="1" dirty="0" smtClean="0">
              <a:solidFill>
                <a:srgbClr val="FF0000"/>
              </a:solidFill>
            </a:endParaRPr>
          </a:p>
          <a:p>
            <a:pPr algn="ctr"/>
            <a:r>
              <a:rPr lang="pl-PL" sz="2400" b="1" dirty="0" smtClean="0">
                <a:solidFill>
                  <a:srgbClr val="FF0000"/>
                </a:solidFill>
              </a:rPr>
              <a:t>Wymogi ustawy o rachunkowości</a:t>
            </a:r>
          </a:p>
          <a:p>
            <a:pPr algn="ctr"/>
            <a:endParaRPr lang="pl-PL" sz="2600" b="1" dirty="0" smtClean="0">
              <a:solidFill>
                <a:srgbClr val="FF0000"/>
              </a:solidFill>
            </a:endParaRPr>
          </a:p>
        </p:txBody>
      </p:sp>
      <p:sp>
        <p:nvSpPr>
          <p:cNvPr id="15362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>
                <a:solidFill>
                  <a:srgbClr val="ADAFB2"/>
                </a:solidFill>
              </a:rPr>
              <a:t>00-916 Warszawa</a:t>
            </a:r>
          </a:p>
          <a:p>
            <a:endParaRPr lang="pl-PL" sz="500">
              <a:solidFill>
                <a:srgbClr val="ADAFB2"/>
              </a:solidFill>
            </a:endParaRPr>
          </a:p>
          <a:p>
            <a:r>
              <a:rPr lang="pl-PL" sz="70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>
                <a:solidFill>
                  <a:srgbClr val="ADAFB2"/>
                </a:solidFill>
              </a:rPr>
              <a:t>fax :+48 22 694 32 60</a:t>
            </a:r>
          </a:p>
          <a:p>
            <a:endParaRPr lang="pl-PL" sz="500">
              <a:solidFill>
                <a:srgbClr val="000000"/>
              </a:solidFill>
            </a:endParaRPr>
          </a:p>
          <a:p>
            <a:r>
              <a:rPr lang="pl-PL" sz="70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5DF4C-C3AE-406C-96B2-743255186A9A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3</a:t>
            </a:fld>
            <a:endParaRPr lang="pl-PL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61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9469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Transpozycja dyrektywy 2014/95/UE w zakresie dotyczącym raportowania rozszerzonych informacji niefinansowych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4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739900" y="1883391"/>
            <a:ext cx="6711091" cy="363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pl-PL" dirty="0" smtClean="0">
                <a:solidFill>
                  <a:srgbClr val="000000"/>
                </a:solidFill>
              </a:rPr>
              <a:t>Zmiana </a:t>
            </a:r>
            <a:r>
              <a:rPr lang="pl-PL" dirty="0">
                <a:solidFill>
                  <a:srgbClr val="000000"/>
                </a:solidFill>
              </a:rPr>
              <a:t>ustawy o rachunkowości </a:t>
            </a:r>
            <a:r>
              <a:rPr lang="pl-PL" sz="1400" dirty="0">
                <a:solidFill>
                  <a:srgbClr val="0070C0"/>
                </a:solidFill>
              </a:rPr>
              <a:t>(największe z dużych JZP, tj. około 300 oświadczeń/raportów, w tym od jednostek dominujących w grupach kapitałowych</a:t>
            </a:r>
            <a:r>
              <a:rPr lang="pl-PL" sz="1400" dirty="0" smtClean="0">
                <a:solidFill>
                  <a:srgbClr val="0070C0"/>
                </a:solidFill>
              </a:rPr>
              <a:t>)</a:t>
            </a:r>
          </a:p>
          <a:p>
            <a:pPr lvl="0"/>
            <a:endParaRPr lang="pl-PL" sz="1400" dirty="0">
              <a:solidFill>
                <a:srgbClr val="0070C0"/>
              </a:solidFill>
            </a:endParaRPr>
          </a:p>
          <a:p>
            <a:pPr marL="800100" lvl="1" indent="-342900">
              <a:buFont typeface="Wingdings" pitchFamily="2" charset="2"/>
              <a:buChar char="v"/>
            </a:pPr>
            <a:r>
              <a:rPr lang="pl-PL" sz="1600" dirty="0">
                <a:solidFill>
                  <a:srgbClr val="000000"/>
                </a:solidFill>
              </a:rPr>
              <a:t>Ustawa z dnia 15 grudnia 2016 r. o zmianie ustawy o rachunkowości </a:t>
            </a:r>
            <a:r>
              <a:rPr lang="pl-PL" sz="1600" dirty="0"/>
              <a:t>(Dz. </a:t>
            </a:r>
            <a:r>
              <a:rPr lang="pl-PL" sz="1600" dirty="0" smtClean="0"/>
              <a:t>U. z 2017 r., poz. 61) </a:t>
            </a:r>
            <a:r>
              <a:rPr lang="pl-PL" sz="1600" dirty="0">
                <a:solidFill>
                  <a:srgbClr val="0070C0"/>
                </a:solidFill>
              </a:rPr>
              <a:t>– nowy art. 49b </a:t>
            </a:r>
            <a:r>
              <a:rPr lang="pl-PL" sz="1600" dirty="0" smtClean="0">
                <a:solidFill>
                  <a:srgbClr val="0070C0"/>
                </a:solidFill>
              </a:rPr>
              <a:t>oraz art. 55 ust. 2b </a:t>
            </a:r>
            <a:r>
              <a:rPr lang="pl-PL" sz="1600" dirty="0" err="1" smtClean="0">
                <a:solidFill>
                  <a:srgbClr val="0070C0"/>
                </a:solidFill>
              </a:rPr>
              <a:t>UoR</a:t>
            </a:r>
            <a:r>
              <a:rPr lang="pl-PL" sz="1600" dirty="0" smtClean="0">
                <a:solidFill>
                  <a:srgbClr val="0070C0"/>
                </a:solidFill>
              </a:rPr>
              <a:t> </a:t>
            </a:r>
            <a:r>
              <a:rPr lang="pl-PL" sz="1600" dirty="0">
                <a:solidFill>
                  <a:srgbClr val="0070C0"/>
                </a:solidFill>
              </a:rPr>
              <a:t>+ powiązane z nim zmiany w innych artykułach ustawy </a:t>
            </a:r>
            <a:r>
              <a:rPr lang="pl-PL" sz="1600" dirty="0" smtClean="0">
                <a:solidFill>
                  <a:srgbClr val="0070C0"/>
                </a:solidFill>
              </a:rPr>
              <a:t> - zastosowanie do sprawozdań za rok obrotowy rozpoczynający się od 1 stycznia 2017</a:t>
            </a:r>
            <a:endParaRPr lang="pl-PL" sz="1600" dirty="0">
              <a:solidFill>
                <a:srgbClr val="0070C0"/>
              </a:solidFill>
            </a:endParaRPr>
          </a:p>
          <a:p>
            <a:pPr lvl="1"/>
            <a:endParaRPr lang="pl-PL" sz="1600" b="1" dirty="0" smtClean="0">
              <a:solidFill>
                <a:srgbClr val="FF0000"/>
              </a:solidFill>
            </a:endParaRPr>
          </a:p>
          <a:p>
            <a:pPr marL="800100" lvl="1" indent="-342900">
              <a:buFont typeface="Wingdings" pitchFamily="2" charset="2"/>
              <a:buChar char="v"/>
            </a:pPr>
            <a:r>
              <a:rPr lang="pl-PL" sz="1600" u="sng" dirty="0" smtClean="0"/>
              <a:t>UWAGA: </a:t>
            </a:r>
            <a:r>
              <a:rPr lang="pl-PL" sz="1600" dirty="0" smtClean="0"/>
              <a:t>Dotychczasowe </a:t>
            </a:r>
            <a:r>
              <a:rPr lang="pl-PL" sz="1600" dirty="0"/>
              <a:t>obowiązki ujawniania w ramach sprawozdania z działalności pewnego minimum informacji nt. kwestii środowiskowych i pracowniczych </a:t>
            </a:r>
            <a:r>
              <a:rPr lang="pl-PL" sz="1600" dirty="0" smtClean="0"/>
              <a:t>nadal obowiązują </a:t>
            </a:r>
            <a:r>
              <a:rPr lang="pl-PL" sz="1600" u="sng" dirty="0"/>
              <a:t>pozostałe jednostki </a:t>
            </a:r>
            <a:r>
              <a:rPr lang="pl-PL" sz="1600" dirty="0">
                <a:solidFill>
                  <a:srgbClr val="0070C0"/>
                </a:solidFill>
              </a:rPr>
              <a:t>(tj. zdecydowana większość przedsiębiorstw) </a:t>
            </a:r>
            <a:r>
              <a:rPr lang="pl-PL" sz="1600" dirty="0" smtClean="0">
                <a:solidFill>
                  <a:srgbClr val="0070C0"/>
                </a:solidFill>
              </a:rPr>
              <a:t>– art. 49 </a:t>
            </a:r>
            <a:r>
              <a:rPr lang="pl-PL" sz="1600" dirty="0" err="1" smtClean="0">
                <a:solidFill>
                  <a:srgbClr val="0070C0"/>
                </a:solidFill>
              </a:rPr>
              <a:t>UoR</a:t>
            </a:r>
            <a:endParaRPr lang="pl-PL" sz="1600" dirty="0">
              <a:solidFill>
                <a:srgbClr val="0070C0"/>
              </a:solidFill>
            </a:endParaRPr>
          </a:p>
          <a:p>
            <a:pPr marL="800100" lvl="1" indent="-342900">
              <a:buFont typeface="Wingdings" pitchFamily="2" charset="2"/>
              <a:buChar char="v"/>
            </a:pPr>
            <a:endParaRPr lang="pl-PL" sz="800" b="1" dirty="0"/>
          </a:p>
        </p:txBody>
      </p:sp>
    </p:spTree>
    <p:extLst>
      <p:ext uri="{BB962C8B-B14F-4D97-AF65-F5344CB8AC3E}">
        <p14:creationId xmlns:p14="http://schemas.microsoft.com/office/powerpoint/2010/main" val="374507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Kto raportuje rozszerzone informacje niefinansowe (1)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5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739899" y="1180215"/>
            <a:ext cx="6734047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pl-PL" dirty="0" smtClean="0">
                <a:solidFill>
                  <a:srgbClr val="000000"/>
                </a:solidFill>
              </a:rPr>
              <a:t>Największe z dużych Jednostek Zainteresowania Publicznego, tj. </a:t>
            </a:r>
          </a:p>
          <a:p>
            <a:endParaRPr lang="pl-PL" dirty="0" smtClean="0">
              <a:solidFill>
                <a:srgbClr val="000000"/>
              </a:solidFill>
            </a:endParaRPr>
          </a:p>
          <a:p>
            <a:pPr marL="342900" indent="-342900">
              <a:buFont typeface="+mj-lt"/>
              <a:buAutoNum type="alphaUcPeriod"/>
            </a:pPr>
            <a:r>
              <a:rPr lang="pl-PL" sz="1600" dirty="0" smtClean="0">
                <a:solidFill>
                  <a:srgbClr val="000000"/>
                </a:solidFill>
              </a:rPr>
              <a:t>JZP określone wprost przez art. 2 pkt 1 lit. a) do c) dyrektywy </a:t>
            </a:r>
            <a:r>
              <a:rPr lang="pl-PL" sz="1600" dirty="0" err="1" smtClean="0">
                <a:solidFill>
                  <a:srgbClr val="000000"/>
                </a:solidFill>
              </a:rPr>
              <a:t>ws</a:t>
            </a:r>
            <a:r>
              <a:rPr lang="pl-PL" sz="1600" dirty="0" smtClean="0">
                <a:solidFill>
                  <a:srgbClr val="000000"/>
                </a:solidFill>
              </a:rPr>
              <a:t>. rachunkowości (2013/34/UE):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rgbClr val="FF0000"/>
                </a:solidFill>
              </a:rPr>
              <a:t>banki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l-PL" sz="1600" dirty="0">
                <a:solidFill>
                  <a:srgbClr val="FF0000"/>
                </a:solidFill>
              </a:rPr>
              <a:t>z</a:t>
            </a:r>
            <a:r>
              <a:rPr lang="pl-PL" sz="1600" dirty="0" smtClean="0">
                <a:solidFill>
                  <a:srgbClr val="FF0000"/>
                </a:solidFill>
              </a:rPr>
              <a:t>akłady ubezpieczeń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rgbClr val="FF0000"/>
                </a:solidFill>
              </a:rPr>
              <a:t>emitenci</a:t>
            </a:r>
          </a:p>
          <a:p>
            <a:pPr marL="342900" indent="-342900">
              <a:buFont typeface="+mj-lt"/>
              <a:buAutoNum type="alphaUcPeriod"/>
            </a:pPr>
            <a:endParaRPr lang="pl-PL" sz="1600" dirty="0" smtClean="0">
              <a:solidFill>
                <a:srgbClr val="000000"/>
              </a:solidFill>
            </a:endParaRPr>
          </a:p>
          <a:p>
            <a:pPr marL="342900" indent="-342900">
              <a:buFont typeface="+mj-lt"/>
              <a:buAutoNum type="alphaUcPeriod"/>
            </a:pPr>
            <a:r>
              <a:rPr lang="pl-PL" sz="1600" dirty="0">
                <a:solidFill>
                  <a:srgbClr val="000000"/>
                </a:solidFill>
              </a:rPr>
              <a:t>JZP określone indywidualnie przez kraje członkowskie </a:t>
            </a:r>
            <a:r>
              <a:rPr lang="pl-PL" sz="1600" dirty="0" smtClean="0">
                <a:solidFill>
                  <a:srgbClr val="000000"/>
                </a:solidFill>
              </a:rPr>
              <a:t>w ramach </a:t>
            </a:r>
            <a:r>
              <a:rPr lang="pl-PL" sz="1600" dirty="0">
                <a:solidFill>
                  <a:srgbClr val="000000"/>
                </a:solidFill>
              </a:rPr>
              <a:t>art. 2 pkt 1 lit. d) dyrektywy </a:t>
            </a:r>
            <a:r>
              <a:rPr lang="pl-PL" sz="1600" dirty="0" err="1">
                <a:solidFill>
                  <a:srgbClr val="000000"/>
                </a:solidFill>
              </a:rPr>
              <a:t>ws</a:t>
            </a:r>
            <a:r>
              <a:rPr lang="pl-PL" sz="1600" dirty="0">
                <a:solidFill>
                  <a:srgbClr val="000000"/>
                </a:solidFill>
              </a:rPr>
              <a:t>. </a:t>
            </a:r>
            <a:r>
              <a:rPr lang="pl-PL" sz="1600" dirty="0" smtClean="0">
                <a:solidFill>
                  <a:srgbClr val="000000"/>
                </a:solidFill>
              </a:rPr>
              <a:t>rachunkowości, w przypadku Polski:</a:t>
            </a:r>
            <a:endParaRPr lang="pl-PL" sz="1600" dirty="0">
              <a:solidFill>
                <a:srgbClr val="000000"/>
              </a:solidFill>
            </a:endParaRPr>
          </a:p>
          <a:p>
            <a:endParaRPr lang="pl-PL" sz="1600" dirty="0" smtClean="0">
              <a:solidFill>
                <a:srgbClr val="00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rgbClr val="000000"/>
                </a:solidFill>
              </a:rPr>
              <a:t>fundusze inwestycyjne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rgbClr val="000000"/>
                </a:solidFill>
              </a:rPr>
              <a:t>fundusze emerytalne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rgbClr val="000000"/>
                </a:solidFill>
              </a:rPr>
              <a:t>jednostki zamierzające ubiegać się lub ubiegające się 	  o dopuszczenie do obrotu na  jednym </a:t>
            </a:r>
            <a:r>
              <a:rPr lang="pl-PL" sz="1600" dirty="0">
                <a:solidFill>
                  <a:srgbClr val="000000"/>
                </a:solidFill>
              </a:rPr>
              <a:t>z </a:t>
            </a:r>
            <a:r>
              <a:rPr lang="pl-PL" sz="1600" dirty="0" smtClean="0">
                <a:solidFill>
                  <a:srgbClr val="000000"/>
                </a:solidFill>
              </a:rPr>
              <a:t>rynków regulowanych EOG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rgbClr val="000000"/>
                </a:solidFill>
              </a:rPr>
              <a:t>emitenci </a:t>
            </a:r>
            <a:r>
              <a:rPr lang="pl-PL" sz="1600" dirty="0">
                <a:solidFill>
                  <a:srgbClr val="000000"/>
                </a:solidFill>
              </a:rPr>
              <a:t>papierów wartościowych dopuszczonych do </a:t>
            </a:r>
            <a:r>
              <a:rPr lang="pl-PL" sz="1600" dirty="0" smtClean="0">
                <a:solidFill>
                  <a:srgbClr val="000000"/>
                </a:solidFill>
              </a:rPr>
              <a:t>	  obrotu </a:t>
            </a:r>
            <a:r>
              <a:rPr lang="pl-PL" sz="1600" dirty="0">
                <a:solidFill>
                  <a:srgbClr val="000000"/>
                </a:solidFill>
              </a:rPr>
              <a:t>w alternatywnym systemie </a:t>
            </a:r>
            <a:r>
              <a:rPr lang="pl-PL" sz="1600" dirty="0" smtClean="0">
                <a:solidFill>
                  <a:srgbClr val="000000"/>
                </a:solidFill>
              </a:rPr>
              <a:t>obrotu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rgbClr val="000000"/>
                </a:solidFill>
              </a:rPr>
              <a:t>krajowe instytucje płatnicze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pl-PL" sz="1600" dirty="0" smtClean="0">
                <a:solidFill>
                  <a:srgbClr val="000000"/>
                </a:solidFill>
              </a:rPr>
              <a:t>instytucje </a:t>
            </a:r>
            <a:r>
              <a:rPr lang="pl-PL" sz="1600" dirty="0">
                <a:solidFill>
                  <a:srgbClr val="000000"/>
                </a:solidFill>
              </a:rPr>
              <a:t>pieniądza </a:t>
            </a:r>
            <a:r>
              <a:rPr lang="pl-PL" sz="1600" dirty="0" smtClean="0">
                <a:solidFill>
                  <a:srgbClr val="000000"/>
                </a:solidFill>
              </a:rPr>
              <a:t>elektronicznego</a:t>
            </a:r>
            <a:endParaRPr lang="pl-PL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55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pl-PL" sz="2400" b="1" dirty="0">
                <a:solidFill>
                  <a:srgbClr val="FF0000"/>
                </a:solidFill>
              </a:rPr>
              <a:t>Kto raportuje rozszerzone informacje </a:t>
            </a:r>
            <a:r>
              <a:rPr lang="pl-PL" sz="2400" b="1" dirty="0" smtClean="0">
                <a:solidFill>
                  <a:srgbClr val="FF0000"/>
                </a:solidFill>
              </a:rPr>
              <a:t>niefinansowe (2)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6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693991" y="1714044"/>
            <a:ext cx="6734047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pl-PL" dirty="0" smtClean="0">
              <a:solidFill>
                <a:srgbClr val="000000"/>
              </a:solidFill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pl-PL" dirty="0" smtClean="0">
                <a:solidFill>
                  <a:srgbClr val="000000"/>
                </a:solidFill>
              </a:rPr>
              <a:t>JZP, które w kolejnych dwóch latach obrotowych </a:t>
            </a:r>
            <a:r>
              <a:rPr lang="pl-PL" sz="1600" dirty="0" smtClean="0">
                <a:solidFill>
                  <a:srgbClr val="000000"/>
                </a:solidFill>
              </a:rPr>
              <a:t>(tj. w roku obrotowym za który sporządzają sprawozdanie finansowe oraz w roku poprzedzającym ten rok)</a:t>
            </a:r>
            <a:r>
              <a:rPr lang="pl-PL" dirty="0" smtClean="0">
                <a:solidFill>
                  <a:srgbClr val="000000"/>
                </a:solidFill>
              </a:rPr>
              <a:t> </a:t>
            </a:r>
            <a:r>
              <a:rPr lang="pl-PL" dirty="0">
                <a:solidFill>
                  <a:srgbClr val="000000"/>
                </a:solidFill>
              </a:rPr>
              <a:t>przekroczą następujące </a:t>
            </a:r>
            <a:r>
              <a:rPr lang="pl-PL" dirty="0" smtClean="0">
                <a:solidFill>
                  <a:srgbClr val="000000"/>
                </a:solidFill>
              </a:rPr>
              <a:t>wielkości:</a:t>
            </a:r>
          </a:p>
          <a:p>
            <a:endParaRPr lang="pl-PL" dirty="0" smtClean="0">
              <a:solidFill>
                <a:srgbClr val="00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b="1" dirty="0" smtClean="0">
                <a:solidFill>
                  <a:srgbClr val="000000"/>
                </a:solidFill>
              </a:rPr>
              <a:t>500 osób </a:t>
            </a:r>
            <a:r>
              <a:rPr lang="pl-PL" dirty="0" smtClean="0">
                <a:solidFill>
                  <a:srgbClr val="000000"/>
                </a:solidFill>
              </a:rPr>
              <a:t>– w przypadku średniorocznego zatrudnienia w przeliczeniu na pełne etaty </a:t>
            </a:r>
            <a:r>
              <a:rPr lang="pl-PL" b="1" dirty="0" smtClean="0"/>
              <a:t>oraz</a:t>
            </a:r>
          </a:p>
          <a:p>
            <a:pPr lvl="1"/>
            <a:endParaRPr lang="pl-PL" dirty="0" smtClean="0">
              <a:solidFill>
                <a:srgbClr val="00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b="1" dirty="0" smtClean="0">
                <a:solidFill>
                  <a:srgbClr val="000000"/>
                </a:solidFill>
              </a:rPr>
              <a:t>85 mln zł </a:t>
            </a:r>
            <a:r>
              <a:rPr lang="pl-PL" dirty="0" smtClean="0">
                <a:solidFill>
                  <a:srgbClr val="000000"/>
                </a:solidFill>
              </a:rPr>
              <a:t>– w przypadku sumy aktywów bilansu na koniec roku obrotowego </a:t>
            </a:r>
            <a:r>
              <a:rPr lang="pl-PL" b="1" dirty="0" smtClean="0">
                <a:solidFill>
                  <a:srgbClr val="000000"/>
                </a:solidFill>
              </a:rPr>
              <a:t>lub 170 mln zł </a:t>
            </a:r>
            <a:r>
              <a:rPr lang="pl-PL" dirty="0" smtClean="0">
                <a:solidFill>
                  <a:srgbClr val="000000"/>
                </a:solidFill>
              </a:rPr>
              <a:t>- w przypadku przychodów netto ze sprzedaży towarów i produktów za rok obrotowy </a:t>
            </a:r>
          </a:p>
          <a:p>
            <a:pPr marL="342900" indent="-342900">
              <a:buFont typeface="Wingdings" pitchFamily="2" charset="2"/>
              <a:buChar char="v"/>
            </a:pPr>
            <a:endParaRPr lang="pl-PL" sz="1600" dirty="0" smtClean="0">
              <a:solidFill>
                <a:srgbClr val="000000"/>
              </a:solidFill>
            </a:endParaRPr>
          </a:p>
          <a:p>
            <a:endParaRPr lang="pl-PL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89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ole tekstowe 4"/>
          <p:cNvSpPr txBox="1">
            <a:spLocks noChangeArrowheads="1"/>
          </p:cNvSpPr>
          <p:nvPr/>
        </p:nvSpPr>
        <p:spPr bwMode="auto">
          <a:xfrm>
            <a:off x="1587500" y="381000"/>
            <a:ext cx="68405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altLang="ja-JP" sz="2400" b="1" dirty="0" smtClean="0">
                <a:solidFill>
                  <a:srgbClr val="FF0000"/>
                </a:solidFill>
              </a:rPr>
              <a:t>Kto raportuje rozszerzone informacje niefinansowe - na poziomie grupy kapitałowej</a:t>
            </a:r>
            <a:endParaRPr lang="pl-PL" sz="2400" dirty="0">
              <a:solidFill>
                <a:srgbClr val="FF0000"/>
              </a:solidFill>
            </a:endParaRPr>
          </a:p>
        </p:txBody>
      </p:sp>
      <p:sp>
        <p:nvSpPr>
          <p:cNvPr id="22531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1587500" y="1722994"/>
            <a:ext cx="6840538" cy="497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pl-PL" b="1" dirty="0" smtClean="0">
                <a:solidFill>
                  <a:srgbClr val="000000"/>
                </a:solidFill>
              </a:rPr>
              <a:t>Skonsolidowane oświadczenie </a:t>
            </a:r>
            <a:r>
              <a:rPr lang="pl-PL" dirty="0" smtClean="0">
                <a:solidFill>
                  <a:srgbClr val="000000"/>
                </a:solidFill>
              </a:rPr>
              <a:t>nt. inf. niefinansowych – obowiązek dla JZP będącej jednostką dominującą </a:t>
            </a:r>
            <a:r>
              <a:rPr lang="pl-PL" b="1" dirty="0" smtClean="0">
                <a:solidFill>
                  <a:srgbClr val="000000"/>
                </a:solidFill>
              </a:rPr>
              <a:t>dużej grupy</a:t>
            </a:r>
            <a:r>
              <a:rPr lang="pl-PL" dirty="0" smtClean="0">
                <a:solidFill>
                  <a:srgbClr val="000000"/>
                </a:solidFill>
              </a:rPr>
              <a:t>, w której w ujęciu skonsolidowanym średnia liczba zatrudnionych &gt; 500 osób oraz grupa przekracza jeden z  poniższych progów finansowych</a:t>
            </a:r>
            <a:endParaRPr lang="pl-PL" dirty="0">
              <a:solidFill>
                <a:srgbClr val="000000"/>
              </a:solidFill>
            </a:endParaRPr>
          </a:p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pl-PL" dirty="0" smtClean="0">
                <a:solidFill>
                  <a:srgbClr val="000000"/>
                </a:solidFill>
              </a:rPr>
              <a:t>Progi finansowe określające </a:t>
            </a:r>
            <a:r>
              <a:rPr lang="pl-PL" b="1" dirty="0" smtClean="0">
                <a:solidFill>
                  <a:srgbClr val="000000"/>
                </a:solidFill>
              </a:rPr>
              <a:t>dużą grupę</a:t>
            </a:r>
            <a:r>
              <a:rPr lang="pl-PL" dirty="0" smtClean="0">
                <a:solidFill>
                  <a:srgbClr val="000000"/>
                </a:solidFill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pl-PL" sz="1600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łączne </a:t>
            </a:r>
            <a:r>
              <a:rPr lang="pl-PL" sz="1600" dirty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dane jednostki dominującej oraz wszystkich jednostek zależnych każdego szczebla, 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w dwóch kolejnych latach obrotowych przekraczają:</a:t>
            </a:r>
          </a:p>
          <a:p>
            <a:pPr indent="-285750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pl-PL" sz="1600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po </a:t>
            </a:r>
            <a:r>
              <a:rPr lang="pl-PL" sz="1600" dirty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dokonaniu </a:t>
            </a:r>
            <a:r>
              <a:rPr lang="pl-PL" sz="1600" dirty="0" err="1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wyłączeń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 konsolidacyjnych </a:t>
            </a:r>
            <a:r>
              <a:rPr lang="pl-PL" sz="1600" dirty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(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art. 60 </a:t>
            </a:r>
            <a:r>
              <a:rPr lang="pl-PL" sz="1600" dirty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ust. 2 i 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6 </a:t>
            </a:r>
            <a:r>
              <a:rPr lang="pl-PL" sz="1600" dirty="0" err="1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UoR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),</a:t>
            </a:r>
            <a:r>
              <a:rPr lang="pl-PL" sz="1600" dirty="0" smtClean="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742950" lvl="1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pl-PL" sz="1600" b="1" dirty="0" smtClean="0">
                <a:solidFill>
                  <a:srgbClr val="000000"/>
                </a:solidFill>
                <a:latin typeface="Arial"/>
              </a:rPr>
              <a:t>85 </a:t>
            </a:r>
            <a:r>
              <a:rPr lang="pl-PL" sz="1600" b="1" dirty="0">
                <a:solidFill>
                  <a:srgbClr val="000000"/>
                </a:solidFill>
                <a:latin typeface="Arial"/>
              </a:rPr>
              <a:t>mln zł </a:t>
            </a:r>
            <a:r>
              <a:rPr lang="pl-PL" sz="1600" dirty="0">
                <a:solidFill>
                  <a:srgbClr val="000000"/>
                </a:solidFill>
                <a:latin typeface="Arial"/>
              </a:rPr>
              <a:t>– </a:t>
            </a:r>
            <a:r>
              <a:rPr lang="pl-PL" sz="1600" dirty="0" smtClean="0">
                <a:solidFill>
                  <a:srgbClr val="000000"/>
                </a:solidFill>
                <a:latin typeface="Arial"/>
              </a:rPr>
              <a:t>w przypadku sumy </a:t>
            </a:r>
            <a:r>
              <a:rPr lang="pl-PL" sz="1600" dirty="0">
                <a:solidFill>
                  <a:srgbClr val="000000"/>
                </a:solidFill>
                <a:latin typeface="Arial"/>
              </a:rPr>
              <a:t>aktywów bilansu na koniec roku obrotowego </a:t>
            </a:r>
            <a:r>
              <a:rPr lang="pl-PL" sz="1600" dirty="0" smtClean="0">
                <a:solidFill>
                  <a:srgbClr val="000000"/>
                </a:solidFill>
                <a:latin typeface="Arial"/>
              </a:rPr>
              <a:t>lub </a:t>
            </a:r>
            <a:r>
              <a:rPr lang="pl-PL" sz="1600" b="1" dirty="0" smtClean="0">
                <a:solidFill>
                  <a:srgbClr val="000000"/>
                </a:solidFill>
                <a:latin typeface="Arial"/>
              </a:rPr>
              <a:t>170 </a:t>
            </a:r>
            <a:r>
              <a:rPr lang="pl-PL" sz="1600" b="1" dirty="0">
                <a:solidFill>
                  <a:srgbClr val="000000"/>
                </a:solidFill>
                <a:latin typeface="Arial"/>
              </a:rPr>
              <a:t>mln zł </a:t>
            </a:r>
            <a:r>
              <a:rPr lang="pl-PL" sz="1600" dirty="0">
                <a:solidFill>
                  <a:srgbClr val="000000"/>
                </a:solidFill>
                <a:latin typeface="Arial"/>
              </a:rPr>
              <a:t>- w przypadku przychodów netto ze sprzedaży towarów i produktów za rok </a:t>
            </a:r>
            <a:r>
              <a:rPr lang="pl-PL" sz="1600" dirty="0" smtClean="0">
                <a:solidFill>
                  <a:srgbClr val="000000"/>
                </a:solidFill>
                <a:latin typeface="Arial"/>
              </a:rPr>
              <a:t>obrotowy, </a:t>
            </a:r>
          </a:p>
          <a:p>
            <a:pPr marL="285750" indent="-285750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pl-PL" sz="1600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przed dokonaniem </a:t>
            </a:r>
            <a:r>
              <a:rPr lang="pl-PL" sz="1600" dirty="0" err="1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wyłączeń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 konsolidacyjnych (art</a:t>
            </a:r>
            <a:r>
              <a:rPr lang="pl-PL" sz="1600" dirty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. 60 ust. 2 i 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6 </a:t>
            </a:r>
            <a:r>
              <a:rPr lang="pl-PL" sz="1600" dirty="0" err="1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U</a:t>
            </a:r>
            <a:r>
              <a:rPr lang="pl-PL" sz="1600" dirty="0" err="1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oR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), </a:t>
            </a:r>
          </a:p>
          <a:p>
            <a:pPr marL="742950" lvl="1" indent="-285750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pl-PL" sz="1600" b="1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102 mln </a:t>
            </a:r>
            <a:r>
              <a:rPr lang="pl-PL" sz="1600" b="1" dirty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zł </a:t>
            </a:r>
            <a:r>
              <a:rPr lang="pl-PL" sz="1600" dirty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– w przypadku sumy aktywów bilansu na koniec roku obrotowego lub </a:t>
            </a:r>
            <a:r>
              <a:rPr lang="pl-PL" sz="1600" b="1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204</a:t>
            </a:r>
            <a:r>
              <a:rPr lang="pl-PL" sz="1600" b="1" dirty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 </a:t>
            </a:r>
            <a:r>
              <a:rPr lang="pl-PL" sz="1600" b="1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mln </a:t>
            </a:r>
            <a:r>
              <a:rPr lang="pl-PL" sz="1600" b="1" dirty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zł </a:t>
            </a:r>
            <a:r>
              <a:rPr lang="pl-PL" sz="1600" dirty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– w przypadku przychodów netto ze sprzedaży towarów i produktów za rok </a:t>
            </a:r>
            <a:r>
              <a:rPr lang="pl-PL" sz="1600" dirty="0" smtClean="0">
                <a:solidFill>
                  <a:srgbClr val="000000"/>
                </a:solidFill>
                <a:latin typeface="Arial"/>
                <a:ea typeface="Times New Roman"/>
                <a:cs typeface="Arial"/>
              </a:rPr>
              <a:t>obrotowy.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7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91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rgbClr val="FF0000"/>
                </a:solidFill>
              </a:rPr>
              <a:t>Zakres raportowanych informacji - art. 49b ust. 2 i 3 </a:t>
            </a:r>
            <a:r>
              <a:rPr lang="pl-PL" sz="2400" b="1" dirty="0" err="1" smtClean="0">
                <a:solidFill>
                  <a:srgbClr val="FF0000"/>
                </a:solidFill>
              </a:rPr>
              <a:t>UoR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8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739899" y="1180215"/>
            <a:ext cx="6734047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pl-PL" dirty="0" smtClean="0">
                <a:solidFill>
                  <a:srgbClr val="000000"/>
                </a:solidFill>
              </a:rPr>
              <a:t>Należy</a:t>
            </a:r>
            <a:r>
              <a:rPr lang="pl-PL" b="1" dirty="0" smtClean="0">
                <a:solidFill>
                  <a:srgbClr val="000000"/>
                </a:solidFill>
              </a:rPr>
              <a:t> </a:t>
            </a:r>
            <a:r>
              <a:rPr lang="pl-PL" dirty="0" smtClean="0">
                <a:solidFill>
                  <a:srgbClr val="000000"/>
                </a:solidFill>
              </a:rPr>
              <a:t>ujawnić istotne dane dotyczące co najmniej kwestii: środowiskowych, spraw społecznych i pracowniczych, poszanowania praw człowieka oraz przeciwdziałania korupcji i łapownictwu, w tym:</a:t>
            </a:r>
          </a:p>
          <a:p>
            <a:endParaRPr lang="pl-PL" sz="1400" dirty="0" smtClean="0">
              <a:solidFill>
                <a:srgbClr val="00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l-PL" sz="1400" dirty="0" smtClean="0">
                <a:solidFill>
                  <a:srgbClr val="000000"/>
                </a:solidFill>
              </a:rPr>
              <a:t>zwięzły opis modelu biznesowego jednostki;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pl-PL" sz="800" dirty="0" smtClean="0">
              <a:solidFill>
                <a:srgbClr val="00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l-PL" sz="1400" dirty="0" smtClean="0">
                <a:solidFill>
                  <a:srgbClr val="000000"/>
                </a:solidFill>
              </a:rPr>
              <a:t>kluczowe niefinansowe wskaźniki efektywności związane z działalnością jednostki;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pl-PL" sz="800" dirty="0">
              <a:solidFill>
                <a:srgbClr val="00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l-PL" sz="1400" dirty="0" smtClean="0">
                <a:solidFill>
                  <a:srgbClr val="000000"/>
                </a:solidFill>
              </a:rPr>
              <a:t>opis polityk stosowanych przez jednostkę w odniesieniu do zagadnień społecznych i pracowniczych, środowiska naturalnego, poszanowania praw człowieka oraz przeciwdziałania korupcji i łapownictwu, a także opis rezultatów stosowania tych polityk;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endParaRPr lang="pl-PL" sz="800" dirty="0" smtClean="0">
              <a:solidFill>
                <a:srgbClr val="00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l-PL" sz="1400" dirty="0" smtClean="0">
                <a:solidFill>
                  <a:srgbClr val="000000"/>
                </a:solidFill>
              </a:rPr>
              <a:t>opis </a:t>
            </a:r>
            <a:r>
              <a:rPr lang="pl-PL" sz="1400" dirty="0">
                <a:solidFill>
                  <a:srgbClr val="000000"/>
                </a:solidFill>
              </a:rPr>
              <a:t>procedur należytej staranności – jeżeli jednostka je stosuje w ramach ww. polityk;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endParaRPr lang="pl-PL" sz="800" dirty="0">
              <a:solidFill>
                <a:srgbClr val="00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rgbClr val="000000"/>
                </a:solidFill>
              </a:rPr>
              <a:t>opis istotnych </a:t>
            </a:r>
            <a:r>
              <a:rPr lang="pl-PL" sz="1400" dirty="0" err="1">
                <a:solidFill>
                  <a:srgbClr val="000000"/>
                </a:solidFill>
              </a:rPr>
              <a:t>ryzyk</a:t>
            </a:r>
            <a:r>
              <a:rPr lang="pl-PL" sz="1400" dirty="0">
                <a:solidFill>
                  <a:srgbClr val="000000"/>
                </a:solidFill>
              </a:rPr>
              <a:t> związanych z działalnością jednostki w odniesieniu do kwestii: środowiskowych, spraw społecznych i pracowniczych, poszanowania praw człowieka oraz przeciwdziałania korupcji i łapownictwu, w tym </a:t>
            </a:r>
            <a:r>
              <a:rPr lang="pl-PL" sz="1400" dirty="0" err="1">
                <a:solidFill>
                  <a:srgbClr val="000000"/>
                </a:solidFill>
              </a:rPr>
              <a:t>ryzyk</a:t>
            </a:r>
            <a:r>
              <a:rPr lang="pl-PL" sz="1400" dirty="0">
                <a:solidFill>
                  <a:srgbClr val="000000"/>
                </a:solidFill>
              </a:rPr>
              <a:t> związanych z produktami jednostki lub jej relacjami z otoczeniem zewnętrznym, w tym z kontrahentami, a także opis zarządzania tymi </a:t>
            </a:r>
            <a:r>
              <a:rPr lang="pl-PL" sz="1400" dirty="0" err="1">
                <a:solidFill>
                  <a:srgbClr val="000000"/>
                </a:solidFill>
              </a:rPr>
              <a:t>ryzykami</a:t>
            </a:r>
            <a:r>
              <a:rPr lang="pl-PL" sz="1400" dirty="0" smtClean="0">
                <a:solidFill>
                  <a:srgbClr val="000000"/>
                </a:solidFill>
              </a:rPr>
              <a:t>.</a:t>
            </a:r>
            <a:endParaRPr lang="pl-PL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93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4"/>
          <p:cNvSpPr txBox="1">
            <a:spLocks noChangeArrowheads="1"/>
          </p:cNvSpPr>
          <p:nvPr/>
        </p:nvSpPr>
        <p:spPr bwMode="auto">
          <a:xfrm>
            <a:off x="1739900" y="286266"/>
            <a:ext cx="6688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rgbClr val="FF0000"/>
                </a:solidFill>
              </a:rPr>
              <a:t>F</a:t>
            </a:r>
            <a:r>
              <a:rPr lang="pl-PL" sz="2400" b="1" dirty="0" smtClean="0">
                <a:solidFill>
                  <a:srgbClr val="FF0000"/>
                </a:solidFill>
              </a:rPr>
              <a:t>orma i zasady według których się raportuje</a:t>
            </a:r>
            <a:endParaRPr lang="pl-PL" sz="2400" b="1" dirty="0">
              <a:solidFill>
                <a:srgbClr val="FF0000"/>
              </a:solidFill>
            </a:endParaRPr>
          </a:p>
        </p:txBody>
      </p:sp>
      <p:sp>
        <p:nvSpPr>
          <p:cNvPr id="23556" name="pole tekstowe 5"/>
          <p:cNvSpPr txBox="1">
            <a:spLocks noChangeArrowheads="1"/>
          </p:cNvSpPr>
          <p:nvPr/>
        </p:nvSpPr>
        <p:spPr bwMode="auto">
          <a:xfrm>
            <a:off x="150813" y="5768975"/>
            <a:ext cx="10795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700" dirty="0">
                <a:solidFill>
                  <a:srgbClr val="ADAFB2"/>
                </a:solidFill>
              </a:rPr>
              <a:t>ul. Świętokrzyska 12</a:t>
            </a:r>
          </a:p>
          <a:p>
            <a:r>
              <a:rPr lang="pl-PL" sz="700" dirty="0">
                <a:solidFill>
                  <a:srgbClr val="ADAFB2"/>
                </a:solidFill>
              </a:rPr>
              <a:t>00-916 Warszawa</a:t>
            </a:r>
          </a:p>
          <a:p>
            <a:endParaRPr lang="pl-PL" sz="500" dirty="0">
              <a:solidFill>
                <a:srgbClr val="ADAFB2"/>
              </a:solidFill>
            </a:endParaRPr>
          </a:p>
          <a:p>
            <a:r>
              <a:rPr lang="pl-PL" sz="700" dirty="0">
                <a:solidFill>
                  <a:srgbClr val="ADAFB2"/>
                </a:solidFill>
              </a:rPr>
              <a:t>tel.: +48 22 694 44 02</a:t>
            </a:r>
          </a:p>
          <a:p>
            <a:r>
              <a:rPr lang="pl-PL" sz="700" dirty="0">
                <a:solidFill>
                  <a:srgbClr val="ADAFB2"/>
                </a:solidFill>
              </a:rPr>
              <a:t>fax :+48 22 694 32 60</a:t>
            </a:r>
          </a:p>
          <a:p>
            <a:endParaRPr lang="pl-PL" sz="500" dirty="0">
              <a:solidFill>
                <a:srgbClr val="000000"/>
              </a:solidFill>
            </a:endParaRPr>
          </a:p>
          <a:p>
            <a:r>
              <a:rPr lang="pl-PL" sz="700" dirty="0">
                <a:solidFill>
                  <a:srgbClr val="E31837"/>
                </a:solidFill>
              </a:rPr>
              <a:t>www.mf.gov.pl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4C4CB-AF6C-46AF-8741-A051D9109A1E}" type="slidenum">
              <a:rPr lang="pl-PL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9</a:t>
            </a:fld>
            <a:endParaRPr lang="pl-PL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ole tekstowe 6"/>
          <p:cNvSpPr txBox="1">
            <a:spLocks noChangeArrowheads="1"/>
          </p:cNvSpPr>
          <p:nvPr/>
        </p:nvSpPr>
        <p:spPr bwMode="auto">
          <a:xfrm>
            <a:off x="1693991" y="896590"/>
            <a:ext cx="6734047" cy="5062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pl-PL" b="1" dirty="0" smtClean="0">
                <a:solidFill>
                  <a:srgbClr val="000000"/>
                </a:solidFill>
              </a:rPr>
              <a:t>Forma raportowania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l-PL" dirty="0" smtClean="0">
                <a:solidFill>
                  <a:srgbClr val="000000"/>
                </a:solidFill>
              </a:rPr>
              <a:t>oświadczenie na temat informacji niefinansowych - w sprawozdaniu z działalności jako wyodrębniona część</a:t>
            </a:r>
          </a:p>
          <a:p>
            <a:pPr lvl="1"/>
            <a:r>
              <a:rPr lang="pl-PL" dirty="0" smtClean="0">
                <a:solidFill>
                  <a:srgbClr val="000000"/>
                </a:solidFill>
              </a:rPr>
              <a:t>lub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pl-PL" dirty="0" smtClean="0">
                <a:solidFill>
                  <a:srgbClr val="000000"/>
                </a:solidFill>
              </a:rPr>
              <a:t>odrębne sprawozdanie na temat informacji niefinansowych (sporządzone wraz ze sprawozdaniem z działalności) </a:t>
            </a:r>
          </a:p>
          <a:p>
            <a:endParaRPr lang="pl-PL" sz="800" dirty="0" smtClean="0">
              <a:solidFill>
                <a:srgbClr val="000000"/>
              </a:solidFill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pl-PL" b="1" dirty="0">
                <a:solidFill>
                  <a:srgbClr val="000000"/>
                </a:solidFill>
              </a:rPr>
              <a:t>Standard raportowania </a:t>
            </a:r>
            <a:r>
              <a:rPr lang="pl-PL" dirty="0">
                <a:solidFill>
                  <a:srgbClr val="000000"/>
                </a:solidFill>
              </a:rPr>
              <a:t>–  dowolność wyboru – indywidualna decyzja </a:t>
            </a:r>
            <a:r>
              <a:rPr lang="pl-PL" dirty="0" smtClean="0">
                <a:solidFill>
                  <a:srgbClr val="000000"/>
                </a:solidFill>
              </a:rPr>
              <a:t>jednostki</a:t>
            </a:r>
          </a:p>
          <a:p>
            <a:pPr lvl="1"/>
            <a:r>
              <a:rPr lang="pl-PL" dirty="0" smtClean="0">
                <a:solidFill>
                  <a:srgbClr val="000000"/>
                </a:solidFill>
              </a:rPr>
              <a:t>- raportowanie </a:t>
            </a:r>
            <a:r>
              <a:rPr lang="pl-PL" dirty="0">
                <a:solidFill>
                  <a:srgbClr val="000000"/>
                </a:solidFill>
              </a:rPr>
              <a:t>według wybranych przez jednostkę zasad (własnych, krajowych, unijnych lub </a:t>
            </a:r>
            <a:r>
              <a:rPr lang="pl-PL" dirty="0" smtClean="0">
                <a:solidFill>
                  <a:srgbClr val="000000"/>
                </a:solidFill>
              </a:rPr>
              <a:t>międzynarodowych). </a:t>
            </a:r>
            <a:r>
              <a:rPr lang="pl-PL" sz="1200" dirty="0" smtClean="0">
                <a:solidFill>
                  <a:srgbClr val="000000"/>
                </a:solidFill>
              </a:rPr>
              <a:t>jednostki mają obowiązek wskazania z jakich zasad lub standardów/wytycznych skorzystały sporządzając oświadczenie lub odrębne sprawozdania na temat informacji niefinansowych</a:t>
            </a:r>
            <a:endParaRPr lang="pl-PL" dirty="0" smtClean="0">
              <a:solidFill>
                <a:srgbClr val="000000"/>
              </a:solidFill>
            </a:endParaRPr>
          </a:p>
          <a:p>
            <a:pPr marL="285750" lvl="0" indent="-285750"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pl-PL" dirty="0">
                <a:solidFill>
                  <a:srgbClr val="000000"/>
                </a:solidFill>
              </a:rPr>
              <a:t>O</a:t>
            </a:r>
            <a:r>
              <a:rPr lang="pl-PL" dirty="0" smtClean="0">
                <a:solidFill>
                  <a:srgbClr val="000000"/>
                </a:solidFill>
              </a:rPr>
              <a:t>bowiązek </a:t>
            </a:r>
            <a:r>
              <a:rPr lang="pl-PL" dirty="0">
                <a:solidFill>
                  <a:srgbClr val="000000"/>
                </a:solidFill>
              </a:rPr>
              <a:t>zastosowania zasady </a:t>
            </a:r>
            <a:r>
              <a:rPr lang="pl-PL" b="1" dirty="0">
                <a:solidFill>
                  <a:srgbClr val="000000"/>
                </a:solidFill>
              </a:rPr>
              <a:t>„stosuj lub wyjaśnij” </a:t>
            </a:r>
            <a:r>
              <a:rPr lang="pl-PL" dirty="0">
                <a:solidFill>
                  <a:srgbClr val="000000"/>
                </a:solidFill>
              </a:rPr>
              <a:t>(</a:t>
            </a:r>
            <a:r>
              <a:rPr lang="pl-PL" i="1" dirty="0" err="1">
                <a:solidFill>
                  <a:srgbClr val="000000"/>
                </a:solidFill>
              </a:rPr>
              <a:t>comply</a:t>
            </a:r>
            <a:r>
              <a:rPr lang="pl-PL" i="1" dirty="0">
                <a:solidFill>
                  <a:srgbClr val="000000"/>
                </a:solidFill>
              </a:rPr>
              <a:t> </a:t>
            </a:r>
            <a:r>
              <a:rPr lang="pl-PL" i="1" dirty="0" err="1">
                <a:solidFill>
                  <a:srgbClr val="000000"/>
                </a:solidFill>
              </a:rPr>
              <a:t>or</a:t>
            </a:r>
            <a:r>
              <a:rPr lang="pl-PL" i="1" dirty="0">
                <a:solidFill>
                  <a:srgbClr val="000000"/>
                </a:solidFill>
              </a:rPr>
              <a:t> </a:t>
            </a:r>
            <a:r>
              <a:rPr lang="pl-PL" i="1" dirty="0" err="1">
                <a:solidFill>
                  <a:srgbClr val="000000"/>
                </a:solidFill>
              </a:rPr>
              <a:t>explain</a:t>
            </a:r>
            <a:r>
              <a:rPr lang="pl-PL" dirty="0">
                <a:solidFill>
                  <a:srgbClr val="000000"/>
                </a:solidFill>
              </a:rPr>
              <a:t>) – w przypadku, gdy dana jednostka nie prowadzi polityki w zakresie jednej lub kilku kwestii, ma ona obowiązek ujawnić ten fakt oraz podać przyczyny</a:t>
            </a:r>
            <a:r>
              <a:rPr lang="pl-PL" dirty="0" smtClean="0">
                <a:solidFill>
                  <a:srgbClr val="000000"/>
                </a:solidFill>
              </a:rPr>
              <a:t>.</a:t>
            </a:r>
            <a:endParaRPr lang="pl-P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41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F_1">
      <a:dk1>
        <a:srgbClr val="000000"/>
      </a:dk1>
      <a:lt1>
        <a:srgbClr val="FFFFFF"/>
      </a:lt1>
      <a:dk2>
        <a:srgbClr val="919195"/>
      </a:dk2>
      <a:lt2>
        <a:srgbClr val="C9CACC"/>
      </a:lt2>
      <a:accent1>
        <a:srgbClr val="E31837"/>
      </a:accent1>
      <a:accent2>
        <a:srgbClr val="C9CACC"/>
      </a:accent2>
      <a:accent3>
        <a:srgbClr val="919195"/>
      </a:accent3>
      <a:accent4>
        <a:srgbClr val="ADAFB2"/>
      </a:accent4>
      <a:accent5>
        <a:srgbClr val="B5121B"/>
      </a:accent5>
      <a:accent6>
        <a:srgbClr val="EC7769"/>
      </a:accent6>
      <a:hlink>
        <a:srgbClr val="F7C6B9"/>
      </a:hlink>
      <a:folHlink>
        <a:srgbClr val="919195"/>
      </a:folHlink>
    </a:clrScheme>
    <a:fontScheme name="Office — klasyczny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yw pakietu Office">
  <a:themeElements>
    <a:clrScheme name="MF_1">
      <a:dk1>
        <a:srgbClr val="000000"/>
      </a:dk1>
      <a:lt1>
        <a:srgbClr val="FFFFFF"/>
      </a:lt1>
      <a:dk2>
        <a:srgbClr val="919195"/>
      </a:dk2>
      <a:lt2>
        <a:srgbClr val="C9CACC"/>
      </a:lt2>
      <a:accent1>
        <a:srgbClr val="E31837"/>
      </a:accent1>
      <a:accent2>
        <a:srgbClr val="C9CACC"/>
      </a:accent2>
      <a:accent3>
        <a:srgbClr val="919195"/>
      </a:accent3>
      <a:accent4>
        <a:srgbClr val="ADAFB2"/>
      </a:accent4>
      <a:accent5>
        <a:srgbClr val="B5121B"/>
      </a:accent5>
      <a:accent6>
        <a:srgbClr val="EC7769"/>
      </a:accent6>
      <a:hlink>
        <a:srgbClr val="F7C6B9"/>
      </a:hlink>
      <a:folHlink>
        <a:srgbClr val="919195"/>
      </a:folHlink>
    </a:clrScheme>
    <a:fontScheme name="Office — klasyczny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5004</TotalTime>
  <Words>2339</Words>
  <Application>Microsoft Office PowerPoint</Application>
  <PresentationFormat>Pokaz na ekranie (4:3)</PresentationFormat>
  <Paragraphs>403</Paragraphs>
  <Slides>22</Slides>
  <Notes>22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22</vt:i4>
      </vt:variant>
    </vt:vector>
  </HeadingPairs>
  <TitlesOfParts>
    <vt:vector size="24" baseType="lpstr">
      <vt:lpstr>Motyw pakietu Office</vt:lpstr>
      <vt:lpstr>1_Motyw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aiso</dc:creator>
  <cp:lastModifiedBy>Guzowska Joanna</cp:lastModifiedBy>
  <cp:revision>297</cp:revision>
  <cp:lastPrinted>2019-03-07T14:21:10Z</cp:lastPrinted>
  <dcterms:created xsi:type="dcterms:W3CDTF">2010-12-22T13:06:19Z</dcterms:created>
  <dcterms:modified xsi:type="dcterms:W3CDTF">2019-03-08T10:00:06Z</dcterms:modified>
</cp:coreProperties>
</file>