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4"/>
  </p:notesMasterIdLst>
  <p:sldIdLst>
    <p:sldId id="336" r:id="rId2"/>
    <p:sldId id="400" r:id="rId3"/>
    <p:sldId id="405" r:id="rId4"/>
    <p:sldId id="406" r:id="rId5"/>
    <p:sldId id="434" r:id="rId6"/>
    <p:sldId id="407" r:id="rId7"/>
    <p:sldId id="423" r:id="rId8"/>
    <p:sldId id="408" r:id="rId9"/>
    <p:sldId id="425" r:id="rId10"/>
    <p:sldId id="409" r:id="rId11"/>
    <p:sldId id="410" r:id="rId12"/>
    <p:sldId id="418" r:id="rId13"/>
    <p:sldId id="411" r:id="rId14"/>
    <p:sldId id="412" r:id="rId15"/>
    <p:sldId id="413" r:id="rId16"/>
    <p:sldId id="414" r:id="rId17"/>
    <p:sldId id="426" r:id="rId18"/>
    <p:sldId id="427" r:id="rId19"/>
    <p:sldId id="428" r:id="rId20"/>
    <p:sldId id="429" r:id="rId21"/>
    <p:sldId id="415" r:id="rId22"/>
    <p:sldId id="417" r:id="rId23"/>
    <p:sldId id="430" r:id="rId24"/>
    <p:sldId id="431" r:id="rId25"/>
    <p:sldId id="416" r:id="rId26"/>
    <p:sldId id="432" r:id="rId27"/>
    <p:sldId id="433" r:id="rId28"/>
    <p:sldId id="419" r:id="rId29"/>
    <p:sldId id="420" r:id="rId30"/>
    <p:sldId id="421" r:id="rId31"/>
    <p:sldId id="422" r:id="rId32"/>
    <p:sldId id="332" r:id="rId33"/>
  </p:sldIdLst>
  <p:sldSz cx="13439775" cy="7559675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33"/>
    <a:srgbClr val="93C67B"/>
    <a:srgbClr val="009242"/>
    <a:srgbClr val="BDBDE9"/>
    <a:srgbClr val="554B97"/>
    <a:srgbClr val="A6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3" autoAdjust="0"/>
    <p:restoredTop sz="95033" autoAdjust="0"/>
  </p:normalViewPr>
  <p:slideViewPr>
    <p:cSldViewPr showGuides="1">
      <p:cViewPr varScale="1">
        <p:scale>
          <a:sx n="95" d="100"/>
          <a:sy n="95" d="100"/>
        </p:scale>
        <p:origin x="816" y="102"/>
      </p:cViewPr>
      <p:guideLst>
        <p:guide orient="horz" pos="2381"/>
        <p:guide pos="4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2025-12-08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717550" y="1162050"/>
            <a:ext cx="5575300" cy="31369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ymbol zastępczy obrazu slajdu 1">
            <a:extLst>
              <a:ext uri="{FF2B5EF4-FFF2-40B4-BE49-F238E27FC236}">
                <a16:creationId xmlns:a16="http://schemas.microsoft.com/office/drawing/2014/main" id="{466BD8E8-B3B3-7AB7-A7D9-28512CC47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717550" y="1162050"/>
            <a:ext cx="5575300" cy="31369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ymbol zastępczy notatek 2">
            <a:extLst>
              <a:ext uri="{FF2B5EF4-FFF2-40B4-BE49-F238E27FC236}">
                <a16:creationId xmlns:a16="http://schemas.microsoft.com/office/drawing/2014/main" id="{4ECC5434-4ECC-331F-C4CA-9B68E47CD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75780" name="Symbol zastępczy numeru slajdu 3">
            <a:extLst>
              <a:ext uri="{FF2B5EF4-FFF2-40B4-BE49-F238E27FC236}">
                <a16:creationId xmlns:a16="http://schemas.microsoft.com/office/drawing/2014/main" id="{092FFC74-E949-55C8-0CF9-F6786888A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62377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28264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94151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60038" indent="-232943" defTabSz="4658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6D3F3AB-27F5-4E4A-B72A-414B2435B818}" type="slidenum">
              <a:rPr lang="pl-PL" altLang="pl-PL" smtClean="0"/>
              <a:pPr/>
              <a:t>32</a:t>
            </a:fld>
            <a:endParaRPr lang="pl-PL" alt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90469" y="1973819"/>
            <a:ext cx="10860206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654" y="1973818"/>
            <a:ext cx="4976807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33" y="540402"/>
            <a:ext cx="1357577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008" y="540402"/>
            <a:ext cx="1357577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784" y="540402"/>
            <a:ext cx="1357577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59114"/>
            <a:ext cx="9955708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2025-12-08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3099031" y="4500563"/>
            <a:ext cx="10340745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9102" y="0"/>
            <a:ext cx="1086157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27" y="4500563"/>
            <a:ext cx="4976807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2012" y="5593629"/>
            <a:ext cx="9502629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1289102" y="1983573"/>
            <a:ext cx="1086157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6267903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02" y="1983572"/>
            <a:ext cx="4976807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069" y="3070227"/>
            <a:ext cx="9955708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083" y="4861794"/>
            <a:ext cx="9955610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6875" y="540402"/>
            <a:ext cx="2262432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2025-12-08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26" y="1244366"/>
            <a:ext cx="478923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140" y="545866"/>
            <a:ext cx="478923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324" y="1244366"/>
            <a:ext cx="478923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159" y="538288"/>
            <a:ext cx="478923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78" y="545866"/>
            <a:ext cx="478923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29" y="1254829"/>
            <a:ext cx="478923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543567"/>
            <a:ext cx="478923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87" y="535269"/>
            <a:ext cx="478923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998" y="531095"/>
            <a:ext cx="478923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301" y="1251987"/>
            <a:ext cx="478923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942" y="1250549"/>
            <a:ext cx="478923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42" y="1250549"/>
            <a:ext cx="478923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8528819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3552011" y="4500563"/>
            <a:ext cx="8598663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88270" y="5579563"/>
            <a:ext cx="7709423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888242" y="539751"/>
            <a:ext cx="2262432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2025-12-08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57" y="6371047"/>
            <a:ext cx="2037946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18" y="6371047"/>
            <a:ext cx="3310188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46" y="6370379"/>
            <a:ext cx="2815428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012" y="4500563"/>
            <a:ext cx="4976807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1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3552011" y="4500563"/>
            <a:ext cx="9045658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2107" y="0"/>
            <a:ext cx="85926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4908961" y="4500563"/>
            <a:ext cx="4525820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3552013" y="4500562"/>
            <a:ext cx="1356948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4993" y="5195720"/>
            <a:ext cx="8145682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527" userDrawn="1">
          <p15:clr>
            <a:srgbClr val="FBAE40"/>
          </p15:clr>
        </p15:guide>
        <p15:guide id="24" pos="812" userDrawn="1">
          <p15:clr>
            <a:srgbClr val="FBAE40"/>
          </p15:clr>
        </p15:guide>
        <p15:guide id="25" pos="1097" userDrawn="1">
          <p15:clr>
            <a:srgbClr val="FBAE40"/>
          </p15:clr>
        </p15:guide>
        <p15:guide id="26" pos="1383" userDrawn="1">
          <p15:clr>
            <a:srgbClr val="FBAE40"/>
          </p15:clr>
        </p15:guide>
        <p15:guide id="27" pos="1668" userDrawn="1">
          <p15:clr>
            <a:srgbClr val="FBAE40"/>
          </p15:clr>
        </p15:guide>
        <p15:guide id="28" pos="1952" userDrawn="1">
          <p15:clr>
            <a:srgbClr val="FBAE40"/>
          </p15:clr>
        </p15:guide>
        <p15:guide id="29" pos="2237" userDrawn="1">
          <p15:clr>
            <a:srgbClr val="FBAE40"/>
          </p15:clr>
        </p15:guide>
        <p15:guide id="30" pos="2523" userDrawn="1">
          <p15:clr>
            <a:srgbClr val="FBAE40"/>
          </p15:clr>
        </p15:guide>
        <p15:guide id="31" pos="2808" userDrawn="1">
          <p15:clr>
            <a:srgbClr val="FBAE40"/>
          </p15:clr>
        </p15:guide>
        <p15:guide id="32" pos="3092" userDrawn="1">
          <p15:clr>
            <a:srgbClr val="FBAE40"/>
          </p15:clr>
        </p15:guide>
        <p15:guide id="33" pos="3378" userDrawn="1">
          <p15:clr>
            <a:srgbClr val="FBAE40"/>
          </p15:clr>
        </p15:guide>
        <p15:guide id="34" pos="3663" userDrawn="1">
          <p15:clr>
            <a:srgbClr val="FBAE40"/>
          </p15:clr>
        </p15:guide>
        <p15:guide id="35" pos="3948" userDrawn="1">
          <p15:clr>
            <a:srgbClr val="FBAE40"/>
          </p15:clr>
        </p15:guide>
        <p15:guide id="36" pos="4234" userDrawn="1">
          <p15:clr>
            <a:srgbClr val="FBAE40"/>
          </p15:clr>
        </p15:guide>
        <p15:guide id="37" pos="4518" userDrawn="1">
          <p15:clr>
            <a:srgbClr val="FBAE40"/>
          </p15:clr>
        </p15:guide>
        <p15:guide id="38" pos="4803" userDrawn="1">
          <p15:clr>
            <a:srgbClr val="FBAE40"/>
          </p15:clr>
        </p15:guide>
        <p15:guide id="39" pos="5088" userDrawn="1">
          <p15:clr>
            <a:srgbClr val="FBAE40"/>
          </p15:clr>
        </p15:guide>
        <p15:guide id="40" pos="5374" userDrawn="1">
          <p15:clr>
            <a:srgbClr val="FBAE40"/>
          </p15:clr>
        </p15:guide>
        <p15:guide id="41" pos="5658" userDrawn="1">
          <p15:clr>
            <a:srgbClr val="FBAE40"/>
          </p15:clr>
        </p15:guide>
        <p15:guide id="42" pos="5943" userDrawn="1">
          <p15:clr>
            <a:srgbClr val="FBAE40"/>
          </p15:clr>
        </p15:guide>
        <p15:guide id="43" pos="6229" userDrawn="1">
          <p15:clr>
            <a:srgbClr val="FBAE40"/>
          </p15:clr>
        </p15:guide>
        <p15:guide id="44" pos="6514" userDrawn="1">
          <p15:clr>
            <a:srgbClr val="FBAE40"/>
          </p15:clr>
        </p15:guide>
        <p15:guide id="45" pos="6798" userDrawn="1">
          <p15:clr>
            <a:srgbClr val="FBAE40"/>
          </p15:clr>
        </p15:guide>
        <p15:guide id="46" pos="7083" userDrawn="1">
          <p15:clr>
            <a:srgbClr val="FBAE40"/>
          </p15:clr>
        </p15:guide>
        <p15:guide id="47" pos="7369" userDrawn="1">
          <p15:clr>
            <a:srgbClr val="FBAE40"/>
          </p15:clr>
        </p15:guide>
        <p15:guide id="48" pos="7654" userDrawn="1">
          <p15:clr>
            <a:srgbClr val="FBAE40"/>
          </p15:clr>
        </p15:guide>
        <p15:guide id="49" pos="7939" userDrawn="1">
          <p15:clr>
            <a:srgbClr val="FBAE40"/>
          </p15:clr>
        </p15:guide>
        <p15:guide id="50" pos="822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 hidden="1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1B42B789-C1F5-DC16-C5E4-9024154D6E08}"/>
              </a:ext>
            </a:extLst>
          </p:cNvPr>
          <p:cNvSpPr/>
          <p:nvPr userDrawn="1"/>
        </p:nvSpPr>
        <p:spPr>
          <a:xfrm>
            <a:off x="2646049" y="-1"/>
            <a:ext cx="9502629" cy="179388"/>
          </a:xfrm>
          <a:prstGeom prst="rect">
            <a:avLst/>
          </a:prstGeom>
          <a:solidFill>
            <a:srgbClr val="007033"/>
          </a:solidFill>
          <a:ln>
            <a:solidFill>
              <a:srgbClr val="007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9DFD7AA6-312F-4D41-9EDC-04F082B27674}"/>
              </a:ext>
            </a:extLst>
          </p:cNvPr>
          <p:cNvSpPr/>
          <p:nvPr userDrawn="1"/>
        </p:nvSpPr>
        <p:spPr>
          <a:xfrm>
            <a:off x="10791730" y="7380289"/>
            <a:ext cx="1356948" cy="179387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8F275C4F-DD33-C1BA-41E1-17E6DFF9FD13}"/>
              </a:ext>
            </a:extLst>
          </p:cNvPr>
          <p:cNvSpPr/>
          <p:nvPr userDrawn="1"/>
        </p:nvSpPr>
        <p:spPr>
          <a:xfrm>
            <a:off x="1289102" y="0"/>
            <a:ext cx="1354805" cy="17938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9887" y="899837"/>
            <a:ext cx="5430307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9887" y="1979837"/>
            <a:ext cx="5430787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6267904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9580" y="1979837"/>
            <a:ext cx="5204044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6150" y="1979613"/>
            <a:ext cx="5204044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89102" y="899837"/>
            <a:ext cx="10861093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9581" y="1979837"/>
            <a:ext cx="10861094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1289535" y="0"/>
            <a:ext cx="1358509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2648044" y="0"/>
            <a:ext cx="950214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91730" y="7019837"/>
            <a:ext cx="1357577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10792165" y="7380288"/>
            <a:ext cx="1358509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2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43" userDrawn="1">
          <p15:clr>
            <a:srgbClr val="F26B43"/>
          </p15:clr>
        </p15:guide>
        <p15:guide id="2" pos="527" userDrawn="1">
          <p15:clr>
            <a:srgbClr val="F26B43"/>
          </p15:clr>
        </p15:guide>
        <p15:guide id="3" pos="812" userDrawn="1">
          <p15:clr>
            <a:srgbClr val="F26B43"/>
          </p15:clr>
        </p15:guide>
        <p15:guide id="4" pos="1097" userDrawn="1">
          <p15:clr>
            <a:srgbClr val="F26B43"/>
          </p15:clr>
        </p15:guide>
        <p15:guide id="5" pos="1383" userDrawn="1">
          <p15:clr>
            <a:srgbClr val="F26B43"/>
          </p15:clr>
        </p15:guide>
        <p15:guide id="6" pos="1668" userDrawn="1">
          <p15:clr>
            <a:srgbClr val="F26B43"/>
          </p15:clr>
        </p15:guide>
        <p15:guide id="7" pos="1952" userDrawn="1">
          <p15:clr>
            <a:srgbClr val="F26B43"/>
          </p15:clr>
        </p15:guide>
        <p15:guide id="8" pos="2237" userDrawn="1">
          <p15:clr>
            <a:srgbClr val="F26B43"/>
          </p15:clr>
        </p15:guide>
        <p15:guide id="9" pos="2523" userDrawn="1">
          <p15:clr>
            <a:srgbClr val="F26B43"/>
          </p15:clr>
        </p15:guide>
        <p15:guide id="10" pos="2808" userDrawn="1">
          <p15:clr>
            <a:srgbClr val="F26B43"/>
          </p15:clr>
        </p15:guide>
        <p15:guide id="11" pos="3092" userDrawn="1">
          <p15:clr>
            <a:srgbClr val="F26B43"/>
          </p15:clr>
        </p15:guide>
        <p15:guide id="12" pos="3378" userDrawn="1">
          <p15:clr>
            <a:srgbClr val="F26B43"/>
          </p15:clr>
        </p15:guide>
        <p15:guide id="13" pos="3663" userDrawn="1">
          <p15:clr>
            <a:srgbClr val="F26B43"/>
          </p15:clr>
        </p15:guide>
        <p15:guide id="14" pos="3948" userDrawn="1">
          <p15:clr>
            <a:srgbClr val="F26B43"/>
          </p15:clr>
        </p15:guide>
        <p15:guide id="15" pos="4234" userDrawn="1">
          <p15:clr>
            <a:srgbClr val="F26B43"/>
          </p15:clr>
        </p15:guide>
        <p15:guide id="16" pos="4518" userDrawn="1">
          <p15:clr>
            <a:srgbClr val="F26B43"/>
          </p15:clr>
        </p15:guide>
        <p15:guide id="17" pos="4803" userDrawn="1">
          <p15:clr>
            <a:srgbClr val="F26B43"/>
          </p15:clr>
        </p15:guide>
        <p15:guide id="18" pos="5088" userDrawn="1">
          <p15:clr>
            <a:srgbClr val="F26B43"/>
          </p15:clr>
        </p15:guide>
        <p15:guide id="19" pos="5374" userDrawn="1">
          <p15:clr>
            <a:srgbClr val="F26B43"/>
          </p15:clr>
        </p15:guide>
        <p15:guide id="20" pos="5658" userDrawn="1">
          <p15:clr>
            <a:srgbClr val="F26B43"/>
          </p15:clr>
        </p15:guide>
        <p15:guide id="21" pos="5943" userDrawn="1">
          <p15:clr>
            <a:srgbClr val="F26B43"/>
          </p15:clr>
        </p15:guide>
        <p15:guide id="22" pos="6229" userDrawn="1">
          <p15:clr>
            <a:srgbClr val="F26B43"/>
          </p15:clr>
        </p15:guide>
        <p15:guide id="23" pos="6514" userDrawn="1">
          <p15:clr>
            <a:srgbClr val="F26B43"/>
          </p15:clr>
        </p15:guide>
        <p15:guide id="24" pos="6798" userDrawn="1">
          <p15:clr>
            <a:srgbClr val="F26B43"/>
          </p15:clr>
        </p15:guide>
        <p15:guide id="25" pos="7083" userDrawn="1">
          <p15:clr>
            <a:srgbClr val="F26B43"/>
          </p15:clr>
        </p15:guide>
        <p15:guide id="26" pos="7369" userDrawn="1">
          <p15:clr>
            <a:srgbClr val="F26B43"/>
          </p15:clr>
        </p15:guide>
        <p15:guide id="27" pos="7654" userDrawn="1">
          <p15:clr>
            <a:srgbClr val="F26B43"/>
          </p15:clr>
        </p15:guide>
        <p15:guide id="28" pos="7939" userDrawn="1">
          <p15:clr>
            <a:srgbClr val="F26B43"/>
          </p15:clr>
        </p15:guide>
        <p15:guide id="29" pos="8223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pl/web/nfosigw/fundusze-europejskie-na-infrastrukture-klimat-i-srodowisko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887239" y="4963299"/>
            <a:ext cx="12025336" cy="815487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l-PL" altLang="pl-PL" sz="24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Zasada zrównoważonego rozwoju, w tym zasada „nie czyń poważnej szkody” (DNSH)</a:t>
            </a:r>
            <a:endParaRPr lang="pl-PL" altLang="pl-PL" sz="24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pic>
        <p:nvPicPr>
          <p:cNvPr id="4" name="Obraz 3" descr="Obraz zawierający krajobraz, na wolnym powietrzu, trawa, niebo&#10;&#10;Opis wygenerowany automatycznie">
            <a:extLst>
              <a:ext uri="{FF2B5EF4-FFF2-40B4-BE49-F238E27FC236}">
                <a16:creationId xmlns:a16="http://schemas.microsoft.com/office/drawing/2014/main" id="{79186D41-AE21-F972-9D13-80E94C5A644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2" b="35926"/>
          <a:stretch/>
        </p:blipFill>
        <p:spPr>
          <a:xfrm>
            <a:off x="469" y="619275"/>
            <a:ext cx="13438837" cy="4224514"/>
          </a:xfrm>
          <a:prstGeom prst="rect">
            <a:avLst/>
          </a:prstGeom>
        </p:spPr>
      </p:pic>
      <p:sp>
        <p:nvSpPr>
          <p:cNvPr id="14" name="Tytuł 1">
            <a:extLst>
              <a:ext uri="{FF2B5EF4-FFF2-40B4-BE49-F238E27FC236}">
                <a16:creationId xmlns:a16="http://schemas.microsoft.com/office/drawing/2014/main" id="{13CA0706-8249-3742-85AE-F68EDE7037D0}"/>
              </a:ext>
            </a:extLst>
          </p:cNvPr>
          <p:cNvSpPr txBox="1">
            <a:spLocks/>
          </p:cNvSpPr>
          <p:nvPr/>
        </p:nvSpPr>
        <p:spPr bwMode="auto">
          <a:xfrm>
            <a:off x="2147582" y="5851499"/>
            <a:ext cx="9433048" cy="81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Leszek Jóskowiak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9 grudnia 2025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319287" y="7308229"/>
            <a:ext cx="11457930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845086EB-7162-88C4-F711-2E08CD9ABF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137" y="619274"/>
            <a:ext cx="8300926" cy="2096613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6" name="Obraz 5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6575F6C1-471D-456B-703A-83AB81F600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93" y="620981"/>
            <a:ext cx="8352723" cy="3525727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6F7F1958-129D-3C21-959B-2B10DA22850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63" y="6373231"/>
            <a:ext cx="11139885" cy="1104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485D1-5137-31FE-0A04-7A8130D12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8FABD20-7D3E-A8F2-9C3A-038F2D200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52C261F-C512-5E51-DFCD-50C39CEB88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77F18C4-E93F-6258-BAF0-5084B1B1BE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10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7E4CB313-8DC0-703A-8C68-8879AB8645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67350A93-EF89-F42F-176D-F637F802C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301" y="2455677"/>
            <a:ext cx="10555173" cy="264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75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62334-BE86-CA63-E319-2E11DB84D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192A309-E08D-1234-E7EB-C8DB6692A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479F59F-4877-D3F9-516D-FF7FF38549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5CB9330-819B-58A6-19D1-6D484EEB09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11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65B3C82-3952-BD04-AE42-1D1AA6B95A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89C2C1D2-7C93-5715-5A82-F804FAC13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219" y="1875651"/>
            <a:ext cx="7775350" cy="424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931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1102C-BE5C-D058-75D4-8C33B5529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5AFCD13-BB73-372A-96B9-95659F318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01D94C8-C3E6-1E52-A998-9880B0D0E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418C82D-E2D0-B7B3-1AED-974C4D4A6F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12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FFB0FC2-F4A6-3DEB-D138-E4192A9F992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E2A102-89F9-F328-AE46-9B5D10D58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821" y="2217518"/>
            <a:ext cx="11240485" cy="362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15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7D6FB-54BA-29B2-A528-2403646E4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2EFCD7D-69A3-3D05-AE1F-72C0EB132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A1AAE75-B509-2656-DF40-7F5697E2E3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4F9BEB5-7C2D-C502-A376-A2AA9F0EC1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13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5E3DC18-7CD2-F68A-A019-C70AF37ADEA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8464C7BA-31E8-D6C7-5CC7-85AD12E2E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361" y="1979838"/>
            <a:ext cx="9973022" cy="40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687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B1AB2-B24D-A0BB-2D79-3BB6934F5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FFEBC09-96B9-F64D-4DEA-C639CB2F4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CFAEEA5-2E7E-F720-EE75-88A98200D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69E217A-F222-75E6-9CA0-972F856B16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14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735A95C-1E6B-FEE3-F79A-EFF895E56A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43FD1C26-925E-99CE-ED77-462AE6F732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254" y="2555701"/>
            <a:ext cx="1115806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48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AF77B-5DC2-DD39-C523-78CC8DF7B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1E3CB3-4E35-56A7-C2E1-DB64BCA2C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B52CEC5-69EC-9723-974E-877BC75C9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9364CB1-A1A4-3083-685F-0E506F6F2E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15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DD1C0B6-6D9B-4490-CDB7-5CAA359D2A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DB1C42D9-E111-7392-5675-84C64D921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367" y="3141835"/>
            <a:ext cx="11053579" cy="128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73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6D1E7-23BA-8E69-826B-4AB6C63C0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FBE0CB3-E057-543D-037F-0256ACD29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0050CB9-1583-1EDA-EDE4-B08EF6AC4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r>
              <a:rPr lang="pl-PL" b="1" dirty="0"/>
              <a:t>Wzór sprawozdania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3599655-0034-2E1E-84A9-392008C48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16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663006A-6D22-3821-DAA4-B59DF2496A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CEAC0389-9FF6-7326-399E-5CB2ED370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908" y="1822332"/>
            <a:ext cx="6569009" cy="468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90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117DC-B9D3-399B-B7BB-D9F3CA1B7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D775A7-A8BF-A0DA-329A-DE1EC7C1E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7ECC820-1DEC-B910-2FBF-1D6E44EB2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>
            <a:normAutofit/>
          </a:bodyPr>
          <a:lstStyle/>
          <a:p>
            <a:r>
              <a:rPr lang="pl-PL" b="1" dirty="0"/>
              <a:t>Instrukcja wypełniania sprawozdania</a:t>
            </a: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B4DD93D-8BA3-A4F6-ED5D-FA68D012EE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17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E53D140-599E-1B67-A16E-20E6F10ECFF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62747D5-B7F2-2602-099A-8C5EA4E43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509" y="2804392"/>
            <a:ext cx="10758897" cy="327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7070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8B024D-450A-52F3-78DA-FC6FE93F0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0B4037A-6ABC-644D-FBB1-9DF211CCF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91351F1-4829-222A-E6EC-D70087C6E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>
            <a:normAutofit/>
          </a:bodyPr>
          <a:lstStyle/>
          <a:p>
            <a:r>
              <a:rPr lang="pl-PL" b="1" dirty="0"/>
              <a:t>Instrukcja wypełniania sprawozdania</a:t>
            </a: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0F4B410-8024-C812-ACDF-EDCBFD4680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18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7731742-C5E5-6FBA-BFC7-A9E05FA2957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2082E0A0-9020-CCF2-19BD-6548F1BF58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271" y="2699237"/>
            <a:ext cx="10608884" cy="315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22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8D56C-4B18-CF5D-A080-C82CAF31B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F94E8-655F-5CC7-D1FD-44637EA92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E110B8B-B53D-5EB1-81F5-3437A399D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>
            <a:normAutofit/>
          </a:bodyPr>
          <a:lstStyle/>
          <a:p>
            <a:r>
              <a:rPr lang="pl-PL" b="1" dirty="0"/>
              <a:t>Instrukcja wypełniania sprawozdania</a:t>
            </a: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87631F0-0032-08EE-5390-01172F13F0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19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2016539-3EDF-E719-905A-F729A2AF99C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27525CA-E777-BA41-A27F-F5BE2771D5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650" y="2677736"/>
            <a:ext cx="11190060" cy="321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40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6FACC1-2E1C-7635-6D2D-CBD91C1F9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99837"/>
            <a:ext cx="10861095" cy="1080001"/>
          </a:xfrm>
        </p:spPr>
        <p:txBody>
          <a:bodyPr/>
          <a:lstStyle/>
          <a:p>
            <a:r>
              <a:rPr lang="pl-PL" dirty="0"/>
              <a:t>Umowa o dofinansowanie (§ 2)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5FCB80A-ADC9-1848-7920-6826A6EA1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7"/>
            <a:ext cx="10861094" cy="4320001"/>
          </a:xfrm>
        </p:spPr>
        <p:txBody>
          <a:bodyPr/>
          <a:lstStyle/>
          <a:p>
            <a:r>
              <a:rPr lang="pl-PL" b="1" dirty="0"/>
              <a:t>Definicje</a:t>
            </a:r>
          </a:p>
          <a:p>
            <a:r>
              <a:rPr lang="pl-PL" dirty="0"/>
              <a:t>Ilekroć w Umowie jest mowa o:</a:t>
            </a:r>
          </a:p>
          <a:p>
            <a:r>
              <a:rPr lang="pl-PL" dirty="0"/>
              <a:t>35)	</a:t>
            </a:r>
            <a:r>
              <a:rPr lang="pl-PL" b="1" dirty="0"/>
              <a:t>zasadzie DNSH </a:t>
            </a:r>
            <a:r>
              <a:rPr lang="pl-PL" dirty="0"/>
              <a:t>– należy przez to rozumieć zasadę „nie czyń poważnych szkód” (Do No </a:t>
            </a:r>
            <a:r>
              <a:rPr lang="pl-PL" dirty="0" err="1"/>
              <a:t>Significant</a:t>
            </a:r>
            <a:r>
              <a:rPr lang="pl-PL" dirty="0"/>
              <a:t> </a:t>
            </a:r>
            <a:r>
              <a:rPr lang="pl-PL" dirty="0" err="1"/>
              <a:t>Harm</a:t>
            </a:r>
            <a:r>
              <a:rPr lang="pl-PL" dirty="0"/>
              <a:t>) w rozumieniu art. 17 rozporządzenia Parlamentu Europejskiego i Rady (UE) 2020/852 z dnia 18 czerwca 2020 r. w sprawie ustanowienia ram ułatwiających zrównoważone inwestycje, zmieniającego rozporządzenie (UE) 2019/2088 (Dz. Urz. UE L 198 z 18.06.2020 r., str. 13, z </a:t>
            </a:r>
            <a:r>
              <a:rPr lang="pl-PL" dirty="0" err="1"/>
              <a:t>późn</a:t>
            </a:r>
            <a:r>
              <a:rPr lang="pl-PL" dirty="0"/>
              <a:t>. </a:t>
            </a:r>
            <a:r>
              <a:rPr lang="pl-PL" dirty="0" err="1"/>
              <a:t>zm</a:t>
            </a:r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E499B7D-F3AD-57AB-7AC0-96764AC7C16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694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86A76-1C83-D7E8-3B3D-D01A7E1AD3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BCAA5E-CCAD-F414-B4C9-F1A96CAA9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7A852DE-6D93-2A68-9888-18D208975E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>
            <a:normAutofit/>
          </a:bodyPr>
          <a:lstStyle/>
          <a:p>
            <a:r>
              <a:rPr lang="pl-PL" b="1" dirty="0"/>
              <a:t>Instrukcja wypełniania sprawozdania</a:t>
            </a: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EAE0754-AF5A-C75C-175B-D52432A35A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20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365FD84-E0BD-8C1A-4F22-42780C521A9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6C3CF53E-C73F-85AE-45BC-6EFE5CFE3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048" y="3311167"/>
            <a:ext cx="10910741" cy="162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130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82BC0-6D9A-DE82-93AC-6B54EBDCB1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38CF625-58F1-2B89-74C8-D7FCBFD51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C5D6A25-BDEA-45A4-51D8-A1BBB3C64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r>
              <a:rPr lang="pl-PL" b="1" dirty="0"/>
              <a:t>Wzór sprawozdania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DF19D98-2E55-9B69-A77E-46007E7160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21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4086B5D-DAF2-489E-1936-DFD3B89DAF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A0A2101-FF5B-1F01-E61E-1939D8DD54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618" y="2987749"/>
            <a:ext cx="11038525" cy="158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8554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D9C53-7FA1-E8EF-C65C-230660963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43B0156-9D14-8595-0CBD-DD6357965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D258136-4823-120A-C5BD-09B7ACA2F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3A3D53A-F662-2AB7-E139-5A03C4E7F5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22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8DB338E-E6DB-B4A2-A314-C0EF14C1BB7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DB25F8C-B55F-A01D-3F4D-EAA0DCFDC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296" y="1841214"/>
            <a:ext cx="10513167" cy="382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206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F9E66-0028-EBD5-783A-AFEA901F5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9EC95EA-2E07-D0F9-2320-0FF4048CB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34E5F96-B58A-6203-2116-CD6A9C065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>
            <a:normAutofit/>
          </a:bodyPr>
          <a:lstStyle/>
          <a:p>
            <a:r>
              <a:rPr lang="pl-PL" b="1" dirty="0"/>
              <a:t>Instrukcja wypełniania sprawozdania</a:t>
            </a: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E420AC8-6E7C-1478-92D2-1470502FC6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23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564A1B4-6F8C-4AD0-0323-35BADAE93F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980D32E7-4A3A-F7F9-AABF-5B9AD78C2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6" y="3029201"/>
            <a:ext cx="10657702" cy="24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785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FD4BE-A5AD-2048-0A36-2A81DFF8B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C07D44-BB14-BC6F-7648-9F3F5A612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54C0629-58E9-035F-B034-F5BD7B6E1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>
            <a:normAutofit/>
          </a:bodyPr>
          <a:lstStyle/>
          <a:p>
            <a:r>
              <a:rPr lang="pl-PL" b="1" dirty="0"/>
              <a:t>Instrukcja wypełniania sprawozdania</a:t>
            </a: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5AF136E-15CF-55B8-6505-1C3AA938C4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24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A5F5DFB-CBB9-C263-3AE6-8532137890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AFC921C-284F-FE77-7BC5-A980E8FE2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270" y="2555701"/>
            <a:ext cx="10758897" cy="332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345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07C15-9F97-FC68-8F99-63CF15429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A1679E-869D-1154-6FB3-806F9AC81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AE510A7-46A9-BB6C-9ACD-8EDF4A0691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r>
              <a:rPr lang="pl-PL" b="1" dirty="0"/>
              <a:t>Wzór sprawozdania</a:t>
            </a:r>
          </a:p>
          <a:p>
            <a:endParaRPr lang="pl-PL" b="1" dirty="0"/>
          </a:p>
          <a:p>
            <a:endParaRPr lang="pl-PL" b="1" dirty="0"/>
          </a:p>
          <a:p>
            <a:endParaRPr lang="pl-PL" b="1" dirty="0"/>
          </a:p>
          <a:p>
            <a:endParaRPr lang="pl-PL" b="1" dirty="0"/>
          </a:p>
          <a:p>
            <a:r>
              <a:rPr lang="pl-PL" b="1" dirty="0"/>
              <a:t>Instrukcja wypełniania sprawozdania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D9E501C-816C-4DC8-2F9D-4A9D838BE7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25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E7254F7A-D973-79DB-5ECB-30F155BC847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51AD0642-395C-267B-2BF3-BD641F5BB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664" y="2663832"/>
            <a:ext cx="10588776" cy="1224136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D381F49C-0C1B-95D1-6326-94C6844520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2621" y="4946504"/>
            <a:ext cx="10636765" cy="80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851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340BD-5379-12BC-EA08-1D826F7D4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5D68E7C-8031-5742-0ABA-F0AA38490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D575B36-0A83-F102-02E3-668FF3E6CA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r>
              <a:rPr lang="pl-PL" b="1" dirty="0"/>
              <a:t>Wzór sprawozdania</a:t>
            </a:r>
          </a:p>
          <a:p>
            <a:endParaRPr lang="pl-PL" b="1" dirty="0"/>
          </a:p>
          <a:p>
            <a:endParaRPr lang="pl-PL" b="1" dirty="0"/>
          </a:p>
          <a:p>
            <a:endParaRPr lang="pl-PL" b="1" dirty="0"/>
          </a:p>
          <a:p>
            <a:endParaRPr lang="pl-PL" b="1" dirty="0"/>
          </a:p>
          <a:p>
            <a:r>
              <a:rPr lang="pl-PL" b="1" dirty="0"/>
              <a:t>Instrukcja wypełniania sprawozdania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BCE0799-C145-BF37-9748-52B738E9FB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26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A572C9E-E55D-093B-FA3C-9E776F1BE35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D3F915E-FB53-C694-1B59-F99A79620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702" y="2613170"/>
            <a:ext cx="10842391" cy="116666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1399FB2A-FBDA-B052-7DD9-35AD2F11CE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684" y="4865607"/>
            <a:ext cx="10591542" cy="7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0171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257E4-D70D-8A9B-561C-03A45AFE0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B51E531-4B50-148C-FEA2-7766B60B2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792D695-0192-2908-62B2-651E07C02A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r>
              <a:rPr lang="pl-PL" b="1" dirty="0"/>
              <a:t>Wzór sprawozdania</a:t>
            </a:r>
          </a:p>
          <a:p>
            <a:endParaRPr lang="pl-PL" b="1" dirty="0"/>
          </a:p>
          <a:p>
            <a:endParaRPr lang="pl-PL" b="1" dirty="0"/>
          </a:p>
          <a:p>
            <a:endParaRPr lang="pl-PL" b="1" dirty="0"/>
          </a:p>
          <a:p>
            <a:endParaRPr lang="pl-PL" b="1" dirty="0"/>
          </a:p>
          <a:p>
            <a:r>
              <a:rPr lang="pl-PL" b="1" dirty="0"/>
              <a:t>Instrukcja wypełniania sprawozdania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8BB83C0-B0F3-3C9A-35A7-FD18F4011D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27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C616DD0-478A-1C43-6100-34244E3B1D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1B3B5834-5901-FB8A-09FE-8D05A83E5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500" y="2339677"/>
            <a:ext cx="10764910" cy="158417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2AB92A5B-7348-A42A-1FE9-3DDBC952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4366" y="4643932"/>
            <a:ext cx="10940044" cy="107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294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59D68-A9EC-5B41-8C9D-D87533462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D32725-3231-CB00-383C-1C15A771B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2946399-03AD-1D51-AECE-87CDE408E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r>
              <a:rPr lang="pl-PL" b="1" dirty="0"/>
              <a:t>Wzór sprawozdania / Instrukcja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B616D50-CEF9-6431-FAC5-4C7F59E5D5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28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C4FBA75-5F64-7BB2-5AF9-A30E3B0CD2E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8A611BFA-944F-C7E9-D74C-1DD950B6B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647" y="2530048"/>
            <a:ext cx="9696134" cy="3698061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369974C-08DB-2BAC-B186-A853EF00B2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5551" y="4355629"/>
            <a:ext cx="8870574" cy="86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4173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8B89C-F11D-8B5E-ED0D-E19E580E8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5E09D6-BAD0-AFB4-DE45-E951B119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D42433B-CA2B-B03B-1E24-A416558F4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r>
              <a:rPr lang="pl-PL" b="1" dirty="0"/>
              <a:t>Wzór sprawozdania / Instrukcja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E85688E-3D3E-A539-A4BF-2A507A3320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29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A25A7FD-58CF-D7D7-66BA-01849AE7DF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8350BE53-923D-F2E3-DAA8-5B88A967A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259" y="2509331"/>
            <a:ext cx="9628845" cy="220661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F3C2EAEF-E841-C6A2-2685-DEFA050629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8877" y="4911691"/>
            <a:ext cx="10572638" cy="126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463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EE38A-C374-10E7-8E3B-B6E403FB9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20A0035-4B18-42A5-7346-D1BC3DF4E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99837"/>
            <a:ext cx="10861095" cy="1080001"/>
          </a:xfrm>
        </p:spPr>
        <p:txBody>
          <a:bodyPr/>
          <a:lstStyle/>
          <a:p>
            <a:r>
              <a:rPr lang="pl-PL" dirty="0"/>
              <a:t>Umowa o dofinansowanie (§ 4c)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D8673F3-811D-CF0A-09E4-798C0DBA9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7"/>
            <a:ext cx="10861094" cy="4320001"/>
          </a:xfrm>
        </p:spPr>
        <p:txBody>
          <a:bodyPr/>
          <a:lstStyle/>
          <a:p>
            <a:r>
              <a:rPr lang="pl-PL" b="1" dirty="0"/>
              <a:t>Wymogi związane z oceną potwierdzenia realizacji Projektu zgodnie z zasadą DNSH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/>
              <a:tabLst>
                <a:tab pos="266700" algn="l"/>
              </a:tabLst>
            </a:pPr>
            <a:r>
              <a:rPr lang="pl-PL" sz="1800" dirty="0"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Beneficjent zapewnia zgodność Projektu z zasadą DNSH. Beneficjent zobowiązany jest do bieżącego gromadzenia informacji, danych oraz dokumentacji, które stanowią potwierdzenie realizacji Projektu zgodnie z zasadą DNSH.</a:t>
            </a: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/>
              <a:tabLst>
                <a:tab pos="266700" algn="l"/>
              </a:tabLst>
            </a:pPr>
            <a:r>
              <a:rPr lang="pl-PL" sz="1800" dirty="0"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Beneficjent zobowiązuje się do opracowywania okresowego sprawozdania potwierdzającego realizację Projektu zgodnie z zasadą DNSH w okresie realizacji Projektu każdorazowo w terminie do ........ oraz złożenia raportu końcowego najpóźniej wraz z wnioskiem o płatność końcową. W okresowym sprawozdaniu i raporcie końcowym Beneficjent powinien przedstawić wykaz dowodów potwierdzających zawarte w ww. dokumentach informacje.</a:t>
            </a: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1E1BE0B-AC24-A011-3821-2001515601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3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9F36A30-0BDD-83A6-BB0C-6EF9922223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9622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0D98F-CBEE-E651-F2AB-2F6B847B6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3FF140-C84D-4B25-1534-8FC471F5C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A3C7E3A-7D05-8298-9342-BBA41247B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>
            <a:normAutofit/>
          </a:bodyPr>
          <a:lstStyle/>
          <a:p>
            <a:r>
              <a:rPr lang="pl-PL" b="1" dirty="0"/>
              <a:t>Cele środowiskowe</a:t>
            </a:r>
            <a:endParaRPr lang="pl-PL" dirty="0"/>
          </a:p>
          <a:p>
            <a:endParaRPr lang="pl-PL" dirty="0"/>
          </a:p>
          <a:p>
            <a:r>
              <a:rPr lang="pl-PL" dirty="0"/>
              <a:t>DNSH odnosi się do celów środowiskowych, a te mają ograniczony zakres (zinterpretowany w rozporządzeniu w sprawie taksonomii).</a:t>
            </a:r>
          </a:p>
          <a:p>
            <a:r>
              <a:rPr lang="pl-PL" dirty="0"/>
              <a:t>Jeżeli dana działalność „wnosi istotny wkład” w realizację celu środowiskowego (przyczynia się do poprawy warunków ochrony środowiska) -to na pewno jest zgodna z zasadą DNSH w odniesieniu do tego celu;.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4E244E0-6815-4EB8-0464-650ED4A615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30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60C53F8-A838-4951-3123-9C58A83AEC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1620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697F5-FE59-999E-C2D6-9528AF1CD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CB72E9-7F8C-52C7-EAA2-C62F703CC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B9F436A-18A5-041F-0E03-A2B5B9FD1A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>
            <a:normAutofit/>
          </a:bodyPr>
          <a:lstStyle/>
          <a:p>
            <a:r>
              <a:rPr lang="pl-PL" b="1" dirty="0"/>
              <a:t>Cele środowiskowe</a:t>
            </a:r>
            <a:endParaRPr lang="pl-PL" dirty="0"/>
          </a:p>
          <a:p>
            <a:endParaRPr lang="pl-PL" dirty="0"/>
          </a:p>
          <a:p>
            <a:r>
              <a:rPr lang="pl-PL" dirty="0"/>
              <a:t>Zachowanie zgodności z prawem niemal zawsze zapewnia zgodność z DNSH(!)</a:t>
            </a:r>
          </a:p>
          <a:p>
            <a:r>
              <a:rPr lang="pl-PL" dirty="0"/>
              <a:t>jeżeli prawo Unii w zakresie celów środowiskowych jest wdrożone do prawa krajowego i jest stosowane - to powinno być to gwarancją zgodności z celami środowiskowymi (i tym bardziej z zasadą DNSH);</a:t>
            </a:r>
          </a:p>
          <a:p>
            <a:r>
              <a:rPr lang="pl-PL" dirty="0"/>
              <a:t>prawo Unii nie dotyczy aspektów, które co do zasady są mało istotne (niewielkie wycinki drzew, mycie pojazdów, kabiny sanitarne na placu budowy itp.) - ale należy przestrzegać przepisów krajowych w tym zakresie. </a:t>
            </a: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2843EAC-7CD1-59E4-26B8-B7AAB23A1D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31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EF17780-9823-368A-883E-F32701BABB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612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1CC9D9-3570-F1F5-ECF3-011D40614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373982" y="7308229"/>
            <a:ext cx="10962529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E0154476-4BD8-A016-5EEC-16102C19128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027522" y="5105238"/>
            <a:ext cx="9433048" cy="5535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algn="ctr">
              <a:defRPr/>
            </a:pPr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Dziękujemy za uwagę.</a:t>
            </a: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418E5255-1E55-91C6-5533-1D99C144A2B4}"/>
              </a:ext>
            </a:extLst>
          </p:cNvPr>
          <p:cNvSpPr txBox="1">
            <a:spLocks/>
          </p:cNvSpPr>
          <p:nvPr/>
        </p:nvSpPr>
        <p:spPr bwMode="auto">
          <a:xfrm>
            <a:off x="2003363" y="5629492"/>
            <a:ext cx="9433048" cy="10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latin typeface="Open Sans" panose="020B0806030504020204" pitchFamily="34" charset="0"/>
                <a:cs typeface="Open Sans" panose="020B0806030504020204" pitchFamily="34" charset="0"/>
              </a:rPr>
              <a:t>Zapraszamy na stronę: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u="sng" dirty="0">
                <a:latin typeface="Open Sans" panose="020B0806030504020204" pitchFamily="34" charset="0"/>
                <a:cs typeface="Open Sans" panose="020B08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https://www.gov.pl/web/nfosigw/fundusze-europejskie-na-infrastrukture-klimat-i-srodowisko</a:t>
            </a:r>
            <a:endParaRPr lang="pl-PL" altLang="pl-PL" sz="1400" b="0" u="sng" dirty="0"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pic>
        <p:nvPicPr>
          <p:cNvPr id="12" name="Obraz 11" descr="Obraz zawierający krajobraz, na wolnym powietrzu, trawa, niebo&#10;&#10;Opis wygenerowany automatycznie">
            <a:extLst>
              <a:ext uri="{FF2B5EF4-FFF2-40B4-BE49-F238E27FC236}">
                <a16:creationId xmlns:a16="http://schemas.microsoft.com/office/drawing/2014/main" id="{F2282ECE-8036-E74F-BE8E-8B76322C8C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2" b="35926"/>
          <a:stretch/>
        </p:blipFill>
        <p:spPr>
          <a:xfrm>
            <a:off x="469" y="619275"/>
            <a:ext cx="13438837" cy="4224514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03F14E8A-BEB4-530C-9C9D-B798CF3C3C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63" y="6373231"/>
            <a:ext cx="11139885" cy="1104560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67375712-A713-AEC7-28B5-3B03D1186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137" y="619274"/>
            <a:ext cx="8300926" cy="2096613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0" name="Obraz 9" descr="Obraz zawierający tekst, zrzut ekranu, Czcionka, Grafika&#10;&#10;Opis wygenerowany automatycznie">
            <a:extLst>
              <a:ext uri="{FF2B5EF4-FFF2-40B4-BE49-F238E27FC236}">
                <a16:creationId xmlns:a16="http://schemas.microsoft.com/office/drawing/2014/main" id="{1702BBD5-886F-6A8E-10AD-BA6163FF19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93" y="620981"/>
            <a:ext cx="8352723" cy="35257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10FB3-8836-60BC-9B24-DE28839A4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E70BCCB-951C-CCA8-35EA-86009CF9E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99837"/>
            <a:ext cx="10861095" cy="1080001"/>
          </a:xfrm>
        </p:spPr>
        <p:txBody>
          <a:bodyPr/>
          <a:lstStyle/>
          <a:p>
            <a:r>
              <a:rPr lang="pl-PL" dirty="0"/>
              <a:t>Umowa o dofinansowanie (§ 4c)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A07706A-212E-DF64-6606-AEFFFF0936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7"/>
            <a:ext cx="10861094" cy="4320001"/>
          </a:xfrm>
        </p:spPr>
        <p:txBody>
          <a:bodyPr/>
          <a:lstStyle/>
          <a:p>
            <a:r>
              <a:rPr lang="pl-PL" b="1" dirty="0"/>
              <a:t>Wymogi związane z oceną potwierdzenia realizacji Projektu zgodnie z zasadą DNSH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3"/>
              <a:tabLst>
                <a:tab pos="266700" algn="l"/>
              </a:tabLst>
            </a:pPr>
            <a:r>
              <a:rPr lang="pl-PL" sz="1800" dirty="0"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Raport końcowy, o którym mowa w ust. 2, zawierał będzie w szczególności podsumowanie informacji dotyczących zgodności Projektu z zasadą DNSH oraz informacje, o zgodności z zasadą DNSH, w zakresie działań, których realizacja odbywać się będzie na etapie eksploatacji Projektu.</a:t>
            </a: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r>
              <a:rPr lang="pl-PL" sz="1800" dirty="0"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Niezależnie od dokumentów wskazanych w ust. 2 Beneficjent na wezwanie Instytucji Wdrażającej przekazuje niezwłocznie, jednak nie później niż w terminie 14 dni, informacje, dane oraz dokumentację o których mowa w ust.1. </a:t>
            </a:r>
          </a:p>
          <a:p>
            <a:pPr marL="34290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r>
              <a:rPr lang="pl-PL" dirty="0"/>
              <a:t>Przekazanie, o którym mowa w ust. 4, może nastąpić poprzez udzielenie dostępu do elektronicznej bazy danych zawierającej informacje, dane oraz dokumentację o których mowa w ust. 1 i 2.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EA3B4F7-446F-CFA2-2374-2FFEE9C886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4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0D75247-799F-36DC-595F-F9B66997ED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559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550F0-649D-32C3-29C5-B5BDAD7FF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8E00067-D71E-67CE-945F-D7B2641BD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99837"/>
            <a:ext cx="10861095" cy="1080001"/>
          </a:xfrm>
        </p:spPr>
        <p:txBody>
          <a:bodyPr/>
          <a:lstStyle/>
          <a:p>
            <a:r>
              <a:rPr lang="pl-PL" dirty="0"/>
              <a:t>Dokumentowanie zgodności z zasadą DNSH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91424D2-D856-D137-B257-28DDA908E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7"/>
            <a:ext cx="10861094" cy="4320001"/>
          </a:xfrm>
        </p:spPr>
        <p:txBody>
          <a:bodyPr>
            <a:normAutofit/>
          </a:bodyPr>
          <a:lstStyle/>
          <a:p>
            <a:r>
              <a:rPr lang="pl-PL" b="1" dirty="0"/>
              <a:t>Typowe dowody zgodności z zasadą DNSH:</a:t>
            </a:r>
            <a:endParaRPr lang="pl-PL" dirty="0"/>
          </a:p>
          <a:p>
            <a:pPr>
              <a:spcBef>
                <a:spcPts val="600"/>
              </a:spcBef>
            </a:pPr>
            <a:r>
              <a:rPr lang="pl-PL" dirty="0"/>
              <a:t>decyzje administracyjne (pozwolenie na budowę, pozwolenie na użytkowanie, zgody wodnoprawne, pozwolenie na emisję, decyzja środowiskowa);</a:t>
            </a:r>
          </a:p>
          <a:p>
            <a:pPr>
              <a:spcBef>
                <a:spcPts val="600"/>
              </a:spcBef>
            </a:pPr>
            <a:r>
              <a:rPr lang="pl-PL" dirty="0"/>
              <a:t>dokumentacja projektowa;</a:t>
            </a:r>
          </a:p>
          <a:p>
            <a:pPr>
              <a:spcBef>
                <a:spcPts val="600"/>
              </a:spcBef>
            </a:pPr>
            <a:r>
              <a:rPr lang="pl-PL" dirty="0"/>
              <a:t>deklaracje właściwości użytkowych materiałów budowlanych;</a:t>
            </a:r>
          </a:p>
          <a:p>
            <a:pPr>
              <a:spcBef>
                <a:spcPts val="600"/>
              </a:spcBef>
            </a:pPr>
            <a:r>
              <a:rPr lang="pl-PL" dirty="0"/>
              <a:t>dzienniki budowy, oświadczenia projektanta, oświadczenia inspektora nadzoru itp.;</a:t>
            </a:r>
          </a:p>
          <a:p>
            <a:pPr>
              <a:spcBef>
                <a:spcPts val="600"/>
              </a:spcBef>
            </a:pPr>
            <a:r>
              <a:rPr lang="pl-PL" dirty="0"/>
              <a:t>karty przekazania odpadów;</a:t>
            </a:r>
          </a:p>
          <a:p>
            <a:pPr>
              <a:spcBef>
                <a:spcPts val="600"/>
              </a:spcBef>
            </a:pPr>
            <a:r>
              <a:rPr lang="pl-PL" dirty="0"/>
              <a:t>certyfikaty CE;</a:t>
            </a:r>
          </a:p>
          <a:p>
            <a:pPr>
              <a:spcBef>
                <a:spcPts val="600"/>
              </a:spcBef>
            </a:pPr>
            <a:r>
              <a:rPr lang="pl-PL" dirty="0"/>
              <a:t>analiza wrażliwości na prognozowane zmiany klimatu,</a:t>
            </a:r>
          </a:p>
          <a:p>
            <a:pPr>
              <a:spcBef>
                <a:spcPts val="600"/>
              </a:spcBef>
            </a:pPr>
            <a:r>
              <a:rPr lang="pl-PL" dirty="0"/>
              <a:t>deklaracje RDOŚ dot. obszarów Natura 2000, </a:t>
            </a:r>
          </a:p>
          <a:p>
            <a:pPr>
              <a:spcBef>
                <a:spcPts val="600"/>
              </a:spcBef>
            </a:pPr>
            <a:r>
              <a:rPr lang="pl-PL" dirty="0"/>
              <a:t>deklaracje/informacje PGWWP dot. wpływu na jednolite części wód. </a:t>
            </a:r>
          </a:p>
          <a:p>
            <a:endParaRPr lang="pl-PL" dirty="0"/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D311C2D-EF85-EB89-80B5-84A657A430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5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70C19F84-A3FD-3632-A668-33A616D45C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119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63CA15-A8F5-740C-912F-7D955D746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0B8C3F1-455A-B46B-738C-0D36396B1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F825EE5-BB87-7B4B-2BD6-D7FE1EC6C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7"/>
            <a:ext cx="10861094" cy="4320001"/>
          </a:xfrm>
        </p:spPr>
        <p:txBody>
          <a:bodyPr/>
          <a:lstStyle/>
          <a:p>
            <a:r>
              <a:rPr lang="pl-PL" b="1" dirty="0"/>
              <a:t>Wzór sprawozdania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5939298-9945-83AE-F38D-C5CA97848B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6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9D36258-8CC9-736B-4BE4-AE14DBB601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F62F666-AC22-EC3D-FE34-6CF233DB0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255" y="2843733"/>
            <a:ext cx="9333248" cy="271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578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7C63A-B6DE-4AAC-AC98-5ACE547E5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A322B3-8154-D4C7-0D1F-581D17139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F0F42CC-3159-ADAF-3770-27EC5B8D2A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>
            <a:normAutofit/>
          </a:bodyPr>
          <a:lstStyle/>
          <a:p>
            <a:r>
              <a:rPr lang="pl-PL" b="1" dirty="0"/>
              <a:t>Instrukcja wypełniania sprawozdania</a:t>
            </a: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92B95F5-7B41-4DCC-D901-3F5C519DEE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7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602D33B-07B7-7056-9997-F7A8312353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46C3A57-BC01-09B9-8927-CB5B45027F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461" y="3490251"/>
            <a:ext cx="10622683" cy="93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540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911FF-A05D-4EC3-B3FA-1BB46737C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80005C4-44E8-3325-ADE5-84FE01AC4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E08107E-D9DB-8D68-D1A5-937435422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/>
          <a:lstStyle/>
          <a:p>
            <a:r>
              <a:rPr lang="pl-PL" b="1" dirty="0"/>
              <a:t>Wzór sprawozdania</a:t>
            </a:r>
          </a:p>
          <a:p>
            <a:pPr marL="342900" lvl="0" indent="-342900" algn="just">
              <a:spcAft>
                <a:spcPts val="600"/>
              </a:spcAft>
              <a:buClr>
                <a:srgbClr val="000000"/>
              </a:buClr>
              <a:buSzPts val="1100"/>
              <a:buFont typeface="+mj-lt"/>
              <a:buAutoNum type="arabicPeriod" startAt="4"/>
              <a:tabLst>
                <a:tab pos="266700" algn="l"/>
              </a:tabLst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8B7227F-1B43-7AEF-36BB-D6A73DE612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8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87A2D8D-DB14-D620-E756-8FCC303531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CC392E40-305B-72C9-9279-5FBEAC562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263" y="2699717"/>
            <a:ext cx="11377264" cy="268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448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8EB13-4A8E-6C10-9168-7825E1CB2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7CAC00-38FB-977D-CCEB-36AE3A952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100" y="827509"/>
            <a:ext cx="10861095" cy="1080001"/>
          </a:xfrm>
        </p:spPr>
        <p:txBody>
          <a:bodyPr/>
          <a:lstStyle/>
          <a:p>
            <a:r>
              <a:rPr lang="pl-PL" dirty="0"/>
              <a:t>Sprawozdanie z realizacji projektu zgodnie z zasadą </a:t>
            </a:r>
            <a:br>
              <a:rPr lang="pl-PL" dirty="0"/>
            </a:br>
            <a:r>
              <a:rPr lang="pl-PL" dirty="0"/>
              <a:t>„nie czyń poważnych szkód” (DNSH)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D80ED52-3F68-CB78-926A-73435F0B3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581" y="1979838"/>
            <a:ext cx="10758898" cy="4248272"/>
          </a:xfrm>
        </p:spPr>
        <p:txBody>
          <a:bodyPr>
            <a:normAutofit/>
          </a:bodyPr>
          <a:lstStyle/>
          <a:p>
            <a:r>
              <a:rPr lang="pl-PL" b="1" dirty="0"/>
              <a:t>Instrukcja wypełniania sprawozdania</a:t>
            </a:r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pPr>
              <a:buFont typeface="Arial" panose="020B0604020202020204" pitchFamily="34" charset="0"/>
              <a:buChar char="•"/>
            </a:pPr>
            <a:endParaRPr lang="pl-PL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9F7855C-B7CE-2F40-669A-D1326C8D45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9</a:t>
            </a:fld>
            <a:endParaRPr lang="pl-PL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AB1AA1B-511C-8A8B-6E11-F5DB8E2FF08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6" y="6423859"/>
            <a:ext cx="10555178" cy="104658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DABB9207-7275-34A9-C0D7-28DEB1E7D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319" y="3418337"/>
            <a:ext cx="10251475" cy="115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88888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557</TotalTime>
  <Words>1129</Words>
  <Application>Microsoft Office PowerPoint</Application>
  <PresentationFormat>Niestandardowy</PresentationFormat>
  <Paragraphs>196</Paragraphs>
  <Slides>32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7" baseType="lpstr">
      <vt:lpstr>Arial</vt:lpstr>
      <vt:lpstr>Calibri</vt:lpstr>
      <vt:lpstr>Open Sans</vt:lpstr>
      <vt:lpstr>Times New Roman</vt:lpstr>
      <vt:lpstr>Motyw pakietu Office</vt:lpstr>
      <vt:lpstr>Zasada zrównoważonego rozwoju, w tym zasada „nie czyń poważnej szkody” (DNSH)</vt:lpstr>
      <vt:lpstr>Umowa o dofinansowanie (§ 2)</vt:lpstr>
      <vt:lpstr>Umowa o dofinansowanie (§ 4c)</vt:lpstr>
      <vt:lpstr>Umowa o dofinansowanie (§ 4c)</vt:lpstr>
      <vt:lpstr>Dokumentowanie zgodności z zasadą DNSH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Sprawozdanie z realizacji projektu zgodnie z zasadą  „nie czyń poważnych szkód” (DNSH)</vt:lpstr>
      <vt:lpstr>Dziękujemy za uwagę.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Jóskowiak Leszek</cp:lastModifiedBy>
  <cp:revision>59</cp:revision>
  <cp:lastPrinted>2025-12-08T14:18:16Z</cp:lastPrinted>
  <dcterms:created xsi:type="dcterms:W3CDTF">2022-06-22T09:40:44Z</dcterms:created>
  <dcterms:modified xsi:type="dcterms:W3CDTF">2025-12-08T14:40:46Z</dcterms:modified>
</cp:coreProperties>
</file>