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  <p:sldMasterId id="2147486766" r:id="rId2"/>
    <p:sldMasterId id="2147486778" r:id="rId3"/>
  </p:sldMasterIdLst>
  <p:notesMasterIdLst>
    <p:notesMasterId r:id="rId13"/>
  </p:notesMasterIdLst>
  <p:sldIdLst>
    <p:sldId id="335" r:id="rId4"/>
    <p:sldId id="308" r:id="rId5"/>
    <p:sldId id="404" r:id="rId6"/>
    <p:sldId id="405" r:id="rId7"/>
    <p:sldId id="406" r:id="rId8"/>
    <p:sldId id="407" r:id="rId9"/>
    <p:sldId id="408" r:id="rId10"/>
    <p:sldId id="266" r:id="rId11"/>
    <p:sldId id="332" r:id="rId12"/>
  </p:sldIdLst>
  <p:sldSz cx="10691813" cy="7559675"/>
  <p:notesSz cx="6797675" cy="9926638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  <a:srgbClr val="007033"/>
    <a:srgbClr val="93C67B"/>
    <a:srgbClr val="8B12B6"/>
    <a:srgbClr val="554B97"/>
    <a:srgbClr val="FFFFFF"/>
    <a:srgbClr val="002073"/>
    <a:srgbClr val="FA8606"/>
    <a:srgbClr val="FDABFF"/>
    <a:srgbClr val="3C3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28" autoAdjust="0"/>
    <p:restoredTop sz="86405" autoAdjust="0"/>
  </p:normalViewPr>
  <p:slideViewPr>
    <p:cSldViewPr>
      <p:cViewPr varScale="1">
        <p:scale>
          <a:sx n="87" d="100"/>
          <a:sy n="87" d="100"/>
        </p:scale>
        <p:origin x="1302" y="84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2BD582C5-ACA9-CC8D-C41D-073980717C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D93768C-B02D-7F18-9C81-BB43B658072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2EB538-6020-4ED0-A450-9F2F49113206}" type="datetimeFigureOut">
              <a:rPr lang="pl-PL"/>
              <a:pPr>
                <a:defRPr/>
              </a:pPr>
              <a:t>2024-10-22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4FFC6629-C316-4010-5541-56707C89A5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D0ACA120-1CF5-761A-4E21-402E84E044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C0CF1FA-2B93-9410-D13E-2E54130A4D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D39FE-5CE1-5B3A-B556-F64301F07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B0F54BB-6727-475F-9FD5-ED33A44F281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2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3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588344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4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52316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610765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769607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004888" y="685800"/>
            <a:ext cx="4848225" cy="34290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44725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9</a:t>
            </a:fld>
            <a:endParaRPr lang="pl-PL" alt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730D38-E5A9-7471-3D54-D6038BF6D7C7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7D55CA3-7F74-5CB7-CE0D-4EE6B5B4DDBB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006C04D2-107A-BCE9-C207-DB50E5B4C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32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970A86B6-99C4-5470-920D-CE74DB0595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977419B7-7FF6-E590-F5D9-3364AF12E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AB949CE0-C342-20F2-6EE5-F75136DEBB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C00CCD4E-465C-9EC5-39E6-478597F131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B460CF82-7A62-361F-0E2F-3A88B69147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E59F1ED2-80D3-A4AB-30CC-717E9020540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E19FAB3-F003-8736-E7CD-E490AA03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8A6B2964-CF72-417C-92A5-962D14C2EA66}" type="datetime1">
              <a:rPr lang="pl-PL"/>
              <a:pPr>
                <a:defRPr/>
              </a:pPr>
              <a:t>2024-10-22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594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6E2C80A2-9629-695F-723F-E8BE4BCD0B54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A8C071A-B719-ECA3-A9BC-3D1C1DFCAD4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5BE31E0A-2CB3-78E2-8774-31A64E5F053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FC1BAB0-3474-D04B-02ED-E2A0408D4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ACD4-1935-4594-B09B-D604099FBDC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9790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EE699A-F706-7E17-10A2-58E398FBC02C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8DD9EDF-CB7F-FF5C-25AA-FC99C843CAB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AB7ECF7-5F2A-8E43-E254-7C13376942FB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7" name="Symbol zastępczy obrazu 6"/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C2649F0-26E5-6853-C3EE-9A371F7C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DC56F-5EC6-4779-B8AE-9F497CE5691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0698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E3E37C2E-F500-C5C4-5C95-EF85C157471A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1F0E33A-13B1-E7B3-25B6-AB01A5D4489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0BE43D26-630A-3E41-1D96-9E719EE2F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2D27-7C08-42B2-A660-8D480D28AFF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00552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226233A-7F78-0743-7F6B-B3BF691AC1C8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9B2FFA07-704C-E982-2705-4DF055D156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51C2-DA85-4B3F-89E1-1C82D2A3FFF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6660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A82A406C-573A-C610-465C-38169DCFDD13}"/>
              </a:ext>
            </a:extLst>
          </p:cNvPr>
          <p:cNvSpPr/>
          <p:nvPr userDrawn="1"/>
        </p:nvSpPr>
        <p:spPr>
          <a:xfrm>
            <a:off x="2465388" y="4500563"/>
            <a:ext cx="8226425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 descr="Obraz zawierający tekst&#10;&#10;Opis wygenerowany automatycznie">
            <a:extLst>
              <a:ext uri="{FF2B5EF4-FFF2-40B4-BE49-F238E27FC236}">
                <a16:creationId xmlns:a16="http://schemas.microsoft.com/office/drawing/2014/main" id="{315CB2AE-2B66-AE8F-4815-9EC616DE0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E477DB40-0FEF-3C81-9CEF-5187356751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1B726731-63E0-A81F-D896-1E09C1C413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>
            <a:extLst>
              <a:ext uri="{FF2B5EF4-FFF2-40B4-BE49-F238E27FC236}">
                <a16:creationId xmlns:a16="http://schemas.microsoft.com/office/drawing/2014/main" id="{8FA6312E-1CC0-9BB3-1E4F-677250C76D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ymbol zastępczy obrazu 10"/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16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BCEB8F-F029-2D4B-B47E-4C418EB41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477" y="1237197"/>
            <a:ext cx="8018860" cy="2631887"/>
          </a:xfrm>
        </p:spPr>
        <p:txBody>
          <a:bodyPr anchor="b"/>
          <a:lstStyle>
            <a:lvl1pPr algn="ctr">
              <a:defRPr sz="5262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CB3067E-EA77-27AD-DDDF-AB49D2CA89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105"/>
            </a:lvl1pPr>
            <a:lvl2pPr marL="400964" indent="0" algn="ctr">
              <a:buNone/>
              <a:defRPr sz="1754"/>
            </a:lvl2pPr>
            <a:lvl3pPr marL="801929" indent="0" algn="ctr">
              <a:buNone/>
              <a:defRPr sz="1579"/>
            </a:lvl3pPr>
            <a:lvl4pPr marL="1202893" indent="0" algn="ctr">
              <a:buNone/>
              <a:defRPr sz="1403"/>
            </a:lvl4pPr>
            <a:lvl5pPr marL="1603858" indent="0" algn="ctr">
              <a:buNone/>
              <a:defRPr sz="1403"/>
            </a:lvl5pPr>
            <a:lvl6pPr marL="2004822" indent="0" algn="ctr">
              <a:buNone/>
              <a:defRPr sz="1403"/>
            </a:lvl6pPr>
            <a:lvl7pPr marL="2405786" indent="0" algn="ctr">
              <a:buNone/>
              <a:defRPr sz="1403"/>
            </a:lvl7pPr>
            <a:lvl8pPr marL="2806751" indent="0" algn="ctr">
              <a:buNone/>
              <a:defRPr sz="1403"/>
            </a:lvl8pPr>
            <a:lvl9pPr marL="3207715" indent="0" algn="ctr">
              <a:buNone/>
              <a:defRPr sz="1403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514C7A4-2D6D-34BB-95BA-65E97FE91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DF4B202-B5FB-21C2-CC29-C4DAAD1BB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88502A0-320B-5F02-2224-0FA43A693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6768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19F201-8F81-073A-FC30-470322F83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590498B-BA7E-CB57-53A1-A2C3405B9A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80D0224-58DB-5FE3-C8B3-4CF577C62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B9BB0DE-01FD-1709-6B9C-D6D9542B5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D0F9A85-2ECF-8A9C-C851-C3D3E7178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4284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604D09-49F9-5EB6-144C-A44181D3E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9493" y="1884670"/>
            <a:ext cx="9221689" cy="3144614"/>
          </a:xfrm>
        </p:spPr>
        <p:txBody>
          <a:bodyPr anchor="b"/>
          <a:lstStyle>
            <a:lvl1pPr>
              <a:defRPr sz="5262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30E1DF1-FF18-EAD3-CFF2-22C8CFE7B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9493" y="5059034"/>
            <a:ext cx="9221689" cy="1653678"/>
          </a:xfrm>
        </p:spPr>
        <p:txBody>
          <a:bodyPr/>
          <a:lstStyle>
            <a:lvl1pPr marL="0" indent="0">
              <a:buNone/>
              <a:defRPr sz="2105">
                <a:solidFill>
                  <a:schemeClr val="tx1">
                    <a:tint val="82000"/>
                  </a:schemeClr>
                </a:solidFill>
              </a:defRPr>
            </a:lvl1pPr>
            <a:lvl2pPr marL="400964" indent="0">
              <a:buNone/>
              <a:defRPr sz="1754">
                <a:solidFill>
                  <a:schemeClr val="tx1">
                    <a:tint val="82000"/>
                  </a:schemeClr>
                </a:solidFill>
              </a:defRPr>
            </a:lvl2pPr>
            <a:lvl3pPr marL="801929" indent="0">
              <a:buNone/>
              <a:defRPr sz="1579">
                <a:solidFill>
                  <a:schemeClr val="tx1">
                    <a:tint val="82000"/>
                  </a:schemeClr>
                </a:solidFill>
              </a:defRPr>
            </a:lvl3pPr>
            <a:lvl4pPr marL="1202893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4pPr>
            <a:lvl5pPr marL="1603858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5pPr>
            <a:lvl6pPr marL="2004822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6pPr>
            <a:lvl7pPr marL="2405786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7pPr>
            <a:lvl8pPr marL="2806751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8pPr>
            <a:lvl9pPr marL="3207715" indent="0">
              <a:buNone/>
              <a:defRPr sz="140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470A804-E146-9467-2217-D66C8BECC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8D59959-AAFD-0C67-6EF1-0135D759B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04A821A-78A5-0BFA-3A2B-E72719A9F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41196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973316C-B47C-D714-E4FC-2B507D6EA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E6C5BD9-9F9D-83E1-8248-9659FE534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9863329-9A2A-3A97-F07D-B1B8873808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4B9F2A3-4B7F-3E68-42F4-55242FC76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28E3D82-8829-703A-F2D2-5EA4C9C56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B94E21B-AC05-4D46-943E-1F645F364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7053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0FEF58-5787-CD15-CE9A-B81C8BB24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455" y="402483"/>
            <a:ext cx="9221689" cy="1461188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CC1203E-32F8-A072-C351-9DBE004A9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455" y="1853171"/>
            <a:ext cx="4523138" cy="908210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0964" indent="0">
              <a:buNone/>
              <a:defRPr sz="1754" b="1"/>
            </a:lvl2pPr>
            <a:lvl3pPr marL="801929" indent="0">
              <a:buNone/>
              <a:defRPr sz="1579" b="1"/>
            </a:lvl3pPr>
            <a:lvl4pPr marL="1202893" indent="0">
              <a:buNone/>
              <a:defRPr sz="1403" b="1"/>
            </a:lvl4pPr>
            <a:lvl5pPr marL="1603858" indent="0">
              <a:buNone/>
              <a:defRPr sz="1403" b="1"/>
            </a:lvl5pPr>
            <a:lvl6pPr marL="2004822" indent="0">
              <a:buNone/>
              <a:defRPr sz="1403" b="1"/>
            </a:lvl6pPr>
            <a:lvl7pPr marL="2405786" indent="0">
              <a:buNone/>
              <a:defRPr sz="1403" b="1"/>
            </a:lvl7pPr>
            <a:lvl8pPr marL="2806751" indent="0">
              <a:buNone/>
              <a:defRPr sz="1403" b="1"/>
            </a:lvl8pPr>
            <a:lvl9pPr marL="3207715" indent="0">
              <a:buNone/>
              <a:defRPr sz="140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A2BFC87-B742-6DFA-F49E-452152FC24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455" y="2761381"/>
            <a:ext cx="4523138" cy="406157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E1CC98D-3B7F-0207-8BFE-F76D84E393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2730" y="1853171"/>
            <a:ext cx="4545413" cy="908210"/>
          </a:xfrm>
        </p:spPr>
        <p:txBody>
          <a:bodyPr anchor="b"/>
          <a:lstStyle>
            <a:lvl1pPr marL="0" indent="0">
              <a:buNone/>
              <a:defRPr sz="2105" b="1"/>
            </a:lvl1pPr>
            <a:lvl2pPr marL="400964" indent="0">
              <a:buNone/>
              <a:defRPr sz="1754" b="1"/>
            </a:lvl2pPr>
            <a:lvl3pPr marL="801929" indent="0">
              <a:buNone/>
              <a:defRPr sz="1579" b="1"/>
            </a:lvl3pPr>
            <a:lvl4pPr marL="1202893" indent="0">
              <a:buNone/>
              <a:defRPr sz="1403" b="1"/>
            </a:lvl4pPr>
            <a:lvl5pPr marL="1603858" indent="0">
              <a:buNone/>
              <a:defRPr sz="1403" b="1"/>
            </a:lvl5pPr>
            <a:lvl6pPr marL="2004822" indent="0">
              <a:buNone/>
              <a:defRPr sz="1403" b="1"/>
            </a:lvl6pPr>
            <a:lvl7pPr marL="2405786" indent="0">
              <a:buNone/>
              <a:defRPr sz="1403" b="1"/>
            </a:lvl7pPr>
            <a:lvl8pPr marL="2806751" indent="0">
              <a:buNone/>
              <a:defRPr sz="1403" b="1"/>
            </a:lvl8pPr>
            <a:lvl9pPr marL="3207715" indent="0">
              <a:buNone/>
              <a:defRPr sz="1403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F25EECC3-645B-1D6D-8B45-81BAF9A09E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2730" y="2761381"/>
            <a:ext cx="4545413" cy="406157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5FEF421-799A-3EDA-FADC-BBDF12C55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E5B5F707-48B1-96DF-DC9D-ECBFA9F3A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C10A86D-B991-DCE0-FA11-D5C2DC987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816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739F1ED-ECE2-D191-9258-C6FE98463726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65CE1F-0983-5DCC-E24D-77F25B68CC5A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C4BDA65C-130D-0D60-CF03-1DADB1F0B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4C85B052-953A-9BCB-8B58-F809AA5DB1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3FAD5608-FF65-DC91-879D-4866ECDF02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3CDD25EB-514E-A9AE-C292-DE1F55ED1D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E6F0C523-F2B3-52D1-F411-90D4B466AF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CF400E4D-E34F-EE58-FAED-971EECF222B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5419653-40A8-3651-FE69-AC65DB32BB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0A5C0BFC-F57E-4854-AD2F-52CCD1599EE5}" type="datetime1">
              <a:rPr lang="pl-PL"/>
              <a:pPr>
                <a:defRPr/>
              </a:pPr>
              <a:t>2024-10-22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236992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1C938EB-D177-DD86-01C7-8A690D3EE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F75C9529-6983-E29C-4BDC-B455DF2F8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6D7C2F9-2B5C-ED47-DFAD-0D6CFCEF8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79B4A157-E6A5-1768-2CC7-7CD2FD0EA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681837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B52A45B8-1285-26C7-9D98-71D77069B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2FDA540B-8A52-0767-F9F5-B28AE7D2B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F6DCD74-AA21-D23A-3102-40468A3C0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7778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AA6A7B-20AF-1E5B-AD08-61777B6D6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280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C542A87-6457-7E0F-88A5-607C07C905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5413" y="1088454"/>
            <a:ext cx="5412730" cy="5372269"/>
          </a:xfrm>
        </p:spPr>
        <p:txBody>
          <a:bodyPr/>
          <a:lstStyle>
            <a:lvl1pPr>
              <a:defRPr sz="2806"/>
            </a:lvl1pPr>
            <a:lvl2pPr>
              <a:defRPr sz="2456"/>
            </a:lvl2pPr>
            <a:lvl3pPr>
              <a:defRPr sz="2105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2F5FE7-936B-CFC1-88AB-A33A6A4F1E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403"/>
            </a:lvl1pPr>
            <a:lvl2pPr marL="400964" indent="0">
              <a:buNone/>
              <a:defRPr sz="1228"/>
            </a:lvl2pPr>
            <a:lvl3pPr marL="801929" indent="0">
              <a:buNone/>
              <a:defRPr sz="1052"/>
            </a:lvl3pPr>
            <a:lvl4pPr marL="1202893" indent="0">
              <a:buNone/>
              <a:defRPr sz="877"/>
            </a:lvl4pPr>
            <a:lvl5pPr marL="1603858" indent="0">
              <a:buNone/>
              <a:defRPr sz="877"/>
            </a:lvl5pPr>
            <a:lvl6pPr marL="2004822" indent="0">
              <a:buNone/>
              <a:defRPr sz="877"/>
            </a:lvl6pPr>
            <a:lvl7pPr marL="2405786" indent="0">
              <a:buNone/>
              <a:defRPr sz="877"/>
            </a:lvl7pPr>
            <a:lvl8pPr marL="2806751" indent="0">
              <a:buNone/>
              <a:defRPr sz="877"/>
            </a:lvl8pPr>
            <a:lvl9pPr marL="3207715" indent="0">
              <a:buNone/>
              <a:defRPr sz="877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3FA76BA-F8D9-1AF9-D2D7-54E6FDF0E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EF6AAD17-0FC4-6293-1458-85BA443A3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E40EF2B-D38F-F5C9-13FE-190DAF19E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85584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D0AAFFB-5E86-032B-196F-890CC5590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2806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C5382EFA-BB57-339B-ECC6-F08F8B17A2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5413" y="1088454"/>
            <a:ext cx="5412730" cy="5372269"/>
          </a:xfrm>
        </p:spPr>
        <p:txBody>
          <a:bodyPr/>
          <a:lstStyle>
            <a:lvl1pPr marL="0" indent="0">
              <a:buNone/>
              <a:defRPr sz="2806"/>
            </a:lvl1pPr>
            <a:lvl2pPr marL="400964" indent="0">
              <a:buNone/>
              <a:defRPr sz="2456"/>
            </a:lvl2pPr>
            <a:lvl3pPr marL="801929" indent="0">
              <a:buNone/>
              <a:defRPr sz="2105"/>
            </a:lvl3pPr>
            <a:lvl4pPr marL="1202893" indent="0">
              <a:buNone/>
              <a:defRPr sz="1754"/>
            </a:lvl4pPr>
            <a:lvl5pPr marL="1603858" indent="0">
              <a:buNone/>
              <a:defRPr sz="1754"/>
            </a:lvl5pPr>
            <a:lvl6pPr marL="2004822" indent="0">
              <a:buNone/>
              <a:defRPr sz="1754"/>
            </a:lvl6pPr>
            <a:lvl7pPr marL="2405786" indent="0">
              <a:buNone/>
              <a:defRPr sz="1754"/>
            </a:lvl7pPr>
            <a:lvl8pPr marL="2806751" indent="0">
              <a:buNone/>
              <a:defRPr sz="1754"/>
            </a:lvl8pPr>
            <a:lvl9pPr marL="3207715" indent="0">
              <a:buNone/>
              <a:defRPr sz="1754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A062CEE-C195-1932-B15F-FBF542EBFE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403"/>
            </a:lvl1pPr>
            <a:lvl2pPr marL="400964" indent="0">
              <a:buNone/>
              <a:defRPr sz="1228"/>
            </a:lvl2pPr>
            <a:lvl3pPr marL="801929" indent="0">
              <a:buNone/>
              <a:defRPr sz="1052"/>
            </a:lvl3pPr>
            <a:lvl4pPr marL="1202893" indent="0">
              <a:buNone/>
              <a:defRPr sz="877"/>
            </a:lvl4pPr>
            <a:lvl5pPr marL="1603858" indent="0">
              <a:buNone/>
              <a:defRPr sz="877"/>
            </a:lvl5pPr>
            <a:lvl6pPr marL="2004822" indent="0">
              <a:buNone/>
              <a:defRPr sz="877"/>
            </a:lvl6pPr>
            <a:lvl7pPr marL="2405786" indent="0">
              <a:buNone/>
              <a:defRPr sz="877"/>
            </a:lvl7pPr>
            <a:lvl8pPr marL="2806751" indent="0">
              <a:buNone/>
              <a:defRPr sz="877"/>
            </a:lvl8pPr>
            <a:lvl9pPr marL="3207715" indent="0">
              <a:buNone/>
              <a:defRPr sz="877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40283E6-6535-BFD3-AD58-BDD2121E8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EAAAEF-0E44-4AD9-2955-AF167018C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1066C0A-C65B-2298-A7AA-EAAB0956F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923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F99D9AE-A516-2910-BE2A-9BC88468C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44633D0-6A2A-7CEC-8DF9-91AF7A1EBE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4BFC6B-C92E-D516-8B51-42B170F9E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26B270F-3A0B-6F67-8428-337216F49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D487FD6-E494-7B73-F8C7-9674D7B6B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93845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3FBCD21-0041-BEF3-D26A-3083432580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F91E2A5-3764-29B1-9C80-FDABFFBAAF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062" y="402483"/>
            <a:ext cx="6782619" cy="640647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1EF547E-FB58-F954-1A0F-2A7EA628F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729AC4E-F7B9-7ADD-E7AF-876EA9E85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B725FA5-9241-5E6A-E10D-A20058AE6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803332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400943" y="1565600"/>
            <a:ext cx="4544021" cy="1080287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01886" y="2855877"/>
            <a:ext cx="3742135" cy="128794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267279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534558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801837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069116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586"/>
            <a:ext cx="10691813" cy="7559675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7135945"/>
            <a:ext cx="10691814" cy="42931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pPr algn="ctr"/>
            <a:r>
              <a:rPr lang="pl-PL" sz="1169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02694" y="847796"/>
            <a:ext cx="3131915" cy="94874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176012077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691813" cy="7559675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267295" y="201825"/>
            <a:ext cx="4811316" cy="83996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67295" y="1175950"/>
            <a:ext cx="4811316" cy="332602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46769" y="2323641"/>
            <a:ext cx="6201077" cy="4825385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7347492"/>
            <a:ext cx="10426181" cy="21218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8919118" y="6853"/>
            <a:ext cx="1507064" cy="813815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0465800" y="7336992"/>
            <a:ext cx="151764" cy="200376"/>
          </a:xfrm>
          <a:prstGeom prst="rect">
            <a:avLst/>
          </a:prstGeom>
          <a:ln w="12700">
            <a:miter lim="400000"/>
          </a:ln>
        </p:spPr>
        <p:txBody>
          <a:bodyPr wrap="none" lIns="26729" rIns="2672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sz="702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sz="702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1091526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422290" y="3238528"/>
            <a:ext cx="4544021" cy="1000957"/>
          </a:xfrm>
          <a:prstGeom prst="rect">
            <a:avLst/>
          </a:prstGeom>
        </p:spPr>
        <p:txBody>
          <a:bodyPr anchor="t"/>
          <a:lstStyle>
            <a:lvl1pPr algn="l">
              <a:defRPr sz="2338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22290" y="2136075"/>
            <a:ext cx="4544021" cy="110245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34"/>
              </a:spcBef>
              <a:buSzTx/>
              <a:buFontTx/>
              <a:buNone/>
              <a:defRPr sz="1169" b="1" i="0">
                <a:solidFill>
                  <a:srgbClr val="888888"/>
                </a:solidFill>
              </a:defRPr>
            </a:lvl1pPr>
            <a:lvl2pPr marL="0" indent="267279">
              <a:spcBef>
                <a:spcPts val="234"/>
              </a:spcBef>
              <a:buSzTx/>
              <a:buFontTx/>
              <a:buNone/>
              <a:defRPr sz="1169" b="1" i="0">
                <a:solidFill>
                  <a:srgbClr val="888888"/>
                </a:solidFill>
              </a:defRPr>
            </a:lvl2pPr>
            <a:lvl3pPr marL="0" indent="534558">
              <a:spcBef>
                <a:spcPts val="234"/>
              </a:spcBef>
              <a:buSzTx/>
              <a:buFontTx/>
              <a:buNone/>
              <a:defRPr sz="1169" b="1" i="0">
                <a:solidFill>
                  <a:srgbClr val="888888"/>
                </a:solidFill>
              </a:defRPr>
            </a:lvl3pPr>
            <a:lvl4pPr marL="0" indent="801837">
              <a:spcBef>
                <a:spcPts val="234"/>
              </a:spcBef>
              <a:buSzTx/>
              <a:buFontTx/>
              <a:buNone/>
              <a:defRPr sz="1169" b="1" i="0">
                <a:solidFill>
                  <a:srgbClr val="888888"/>
                </a:solidFill>
              </a:defRPr>
            </a:lvl4pPr>
            <a:lvl5pPr marL="0" indent="1069116">
              <a:spcBef>
                <a:spcPts val="234"/>
              </a:spcBef>
              <a:buSzTx/>
              <a:buFontTx/>
              <a:buNone/>
              <a:defRPr sz="1169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88361013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267295" y="201825"/>
            <a:ext cx="4811316" cy="83996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67295" y="1175950"/>
            <a:ext cx="2361109" cy="3326024"/>
          </a:xfrm>
          <a:prstGeom prst="rect">
            <a:avLst/>
          </a:prstGeom>
        </p:spPr>
        <p:txBody>
          <a:bodyPr/>
          <a:lstStyle>
            <a:lvl1pPr>
              <a:spcBef>
                <a:spcPts val="351"/>
              </a:spcBef>
              <a:defRPr sz="1637" b="1" i="0"/>
            </a:lvl1pPr>
            <a:lvl2pPr marL="462170" indent="-194891">
              <a:spcBef>
                <a:spcPts val="351"/>
              </a:spcBef>
              <a:defRPr sz="1637" b="1" i="0"/>
            </a:lvl2pPr>
            <a:lvl3pPr marL="721653" indent="-187095">
              <a:spcBef>
                <a:spcPts val="351"/>
              </a:spcBef>
              <a:defRPr sz="1637" b="1" i="0"/>
            </a:lvl3pPr>
            <a:lvl4pPr marL="1009721" indent="-207884">
              <a:spcBef>
                <a:spcPts val="351"/>
              </a:spcBef>
              <a:defRPr sz="1637" b="1" i="0"/>
            </a:lvl4pPr>
            <a:lvl5pPr marL="1277000" indent="-207884">
              <a:spcBef>
                <a:spcPts val="351"/>
              </a:spcBef>
              <a:defRPr sz="1637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49536826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ADEB7DBC-94F2-0B41-A20A-11275D7FD93D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B7AEFB-0090-A071-EA2C-6B65F0A7E1FF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3666C197-55EB-9ABC-30A1-81A835AC5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9613"/>
            <a:ext cx="3959225" cy="720725"/>
          </a:xfrm>
          <a:prstGeom prst="rect">
            <a:avLst/>
          </a:prstGeom>
          <a:solidFill>
            <a:srgbClr val="3E3EBC">
              <a:alpha val="9215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73A4532A-5772-D0F1-6DD1-06F2078E50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CAF41E-C15B-4EDF-03E1-31DFB856AB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1FEFF701-4926-852F-FB23-8B77605F63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5C330585-DA52-62F3-83DA-7064684051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0EA20B0F-6411-9B54-FCC1-98C13C4F5CC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69F8F5F6-916A-CA74-60C9-68A751F538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C8C6158B-5D62-A78C-494D-A14A365A766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7682056-F133-D32D-D76E-BD0C221E84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5EEE5BB7-EB35-B5F6-63F3-451BEC71E23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CBD4D9A4-4773-AE82-C0E5-D2E8AA804A0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05566B2F-329C-CECA-0F9E-06A9CF7D3F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B94E0A31-970C-D0B2-2865-59DD3EA035E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0B1D8062-2078-F5AF-4E1A-E6807AEC95A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BC55E75C-C8D9-E700-7CE7-4BA5FC84FDE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az 26">
            <a:extLst>
              <a:ext uri="{FF2B5EF4-FFF2-40B4-BE49-F238E27FC236}">
                <a16:creationId xmlns:a16="http://schemas.microsoft.com/office/drawing/2014/main" id="{1D4F2F74-8710-11CB-383A-EBE0EF7FCB9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B0923844-C53D-0DEE-3A07-AE42B974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30955AA-06E6-4C04-A951-CDEFB0C61620}" type="datetime1">
              <a:rPr lang="pl-PL"/>
              <a:pPr>
                <a:defRPr/>
              </a:pPr>
              <a:t>2024-10-22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60817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267295" y="201825"/>
            <a:ext cx="4811316" cy="83996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67295" y="1128118"/>
            <a:ext cx="2362037" cy="47014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92"/>
              </a:spcBef>
              <a:buSzTx/>
              <a:buFontTx/>
              <a:buNone/>
              <a:defRPr sz="1403" b="1" i="0"/>
            </a:lvl1pPr>
            <a:lvl2pPr marL="0" indent="267279">
              <a:spcBef>
                <a:spcPts val="292"/>
              </a:spcBef>
              <a:buSzTx/>
              <a:buFontTx/>
              <a:buNone/>
              <a:defRPr sz="1403" b="1" i="0"/>
            </a:lvl2pPr>
            <a:lvl3pPr marL="0" indent="534558">
              <a:spcBef>
                <a:spcPts val="292"/>
              </a:spcBef>
              <a:buSzTx/>
              <a:buFontTx/>
              <a:buNone/>
              <a:defRPr sz="1403" b="1" i="0"/>
            </a:lvl3pPr>
            <a:lvl4pPr marL="0" indent="801837">
              <a:spcBef>
                <a:spcPts val="292"/>
              </a:spcBef>
              <a:buSzTx/>
              <a:buFontTx/>
              <a:buNone/>
              <a:defRPr sz="1403" b="1" i="0"/>
            </a:lvl4pPr>
            <a:lvl5pPr marL="0" indent="1069116">
              <a:spcBef>
                <a:spcPts val="292"/>
              </a:spcBef>
              <a:buSzTx/>
              <a:buFontTx/>
              <a:buNone/>
              <a:defRPr sz="1403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2715647" y="1128118"/>
            <a:ext cx="2362965" cy="470147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92"/>
              </a:spcBef>
              <a:buSzTx/>
              <a:buFontTx/>
              <a:buNone/>
              <a:defRPr sz="2400"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81699866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267295" y="201825"/>
            <a:ext cx="4811316" cy="83996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2333858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284" y="3733309"/>
            <a:ext cx="2596405" cy="231749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81022886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18" y="3842380"/>
            <a:ext cx="2285513" cy="2687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79635851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0550" y="3169178"/>
            <a:ext cx="1768247" cy="360623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56637628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7329238"/>
            <a:ext cx="10691813" cy="215884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6729" tIns="26729" rIns="26729" bIns="26729" numCol="1" spcCol="38100" rtlCol="0" anchor="ctr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33233529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46769" y="2323641"/>
            <a:ext cx="6201077" cy="4825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79219765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53779" y="1807633"/>
            <a:ext cx="6392924" cy="575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38124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4686747" y="1310489"/>
            <a:ext cx="6005066" cy="58037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28144305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91284" y="3733309"/>
            <a:ext cx="2596405" cy="231749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60053776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711244B-4F40-0B97-CE65-6790B8B5D82E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3BE7D14-95B9-BF15-DB72-D2BA92C040B2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E7D8ACD8-BAF2-5C2D-E943-269919EC7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6377412B-EB3E-069B-D451-02D9406485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29BDBD-3525-175E-0E51-F677A1CAC9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C1808DC0-571A-1069-664E-C9683FEBD96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8442D7DB-1DC0-791B-2CB9-5021F525147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366017A6-4D80-DF11-23AC-7FA4C3561E8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1AEDEC54-1976-47B1-00C7-7F3FD3F2836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50A51F08-0EEB-0B47-E6BD-854E76E48AD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F1A7A94-0449-EAFA-A83B-A007548AB81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F348E6CD-5191-DC34-655B-5074431ABAB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360C72B7-5169-5E45-0100-440E68B795A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1C4A0A19-673D-145F-6DFC-40B600258BF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A877BC93-4E60-144A-78AD-D6F9D9D4B5E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4F4873E9-C79E-B261-04BE-CA28065C46E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FE70FD2E-EA85-554B-1232-3BC065FB7D6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F9AE2F3-97CD-D842-8A32-447D365C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FCADBE59-3A8D-4B60-B132-C38BCB58B296}" type="datetime1">
              <a:rPr lang="pl-PL"/>
              <a:pPr>
                <a:defRPr/>
              </a:pPr>
              <a:t>2024-10-22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4044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2218" y="3842380"/>
            <a:ext cx="2285513" cy="268734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88796111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0550" y="3169178"/>
            <a:ext cx="1768247" cy="360623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236016012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3388719" y="3898965"/>
            <a:ext cx="5731501" cy="2633455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708482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0" y="0"/>
            <a:ext cx="2969949" cy="7559676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746772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9742825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5883132"/>
            <a:ext cx="10691810" cy="167746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5649885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883132"/>
            <a:ext cx="10691810" cy="167746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588803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883132"/>
            <a:ext cx="10691810" cy="167746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5820899" y="1926317"/>
            <a:ext cx="1594963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29" rIns="2672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4974663" y="1726592"/>
            <a:ext cx="742488" cy="933294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4271913" y="4800997"/>
            <a:ext cx="1594963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29" rIns="2672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3425677" y="4601272"/>
            <a:ext cx="742488" cy="933294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26729" rIns="2672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6779736" y="4800997"/>
            <a:ext cx="1594963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29" rIns="2672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5933500" y="4601272"/>
            <a:ext cx="742488" cy="933294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26729" rIns="26729" anchor="ctr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3796922" y="3238664"/>
            <a:ext cx="3097970" cy="251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462"/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3910461" y="494646"/>
            <a:ext cx="2870892" cy="2514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462" dirty="0"/>
              <a:t>Kolor </a:t>
            </a:r>
            <a:r>
              <a:rPr sz="1462" dirty="0" err="1"/>
              <a:t>główny</a:t>
            </a:r>
            <a:endParaRPr sz="1462"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4548425" y="893473"/>
            <a:ext cx="1594963" cy="12003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29" rIns="2672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 err="1"/>
              <a:t>Wersja</a:t>
            </a:r>
            <a:r>
              <a:rPr dirty="0"/>
              <a:t> </a:t>
            </a:r>
            <a:r>
              <a:rPr dirty="0" err="1"/>
              <a:t>koloru</a:t>
            </a:r>
            <a:r>
              <a:rPr dirty="0"/>
              <a:t> </a:t>
            </a:r>
            <a:r>
              <a:rPr dirty="0" err="1"/>
              <a:t>turkusowego</a:t>
            </a:r>
            <a:r>
              <a:rPr dirty="0"/>
              <a:t> </a:t>
            </a:r>
            <a:r>
              <a:rPr dirty="0" err="1"/>
              <a:t>używana</a:t>
            </a:r>
            <a:r>
              <a:rPr dirty="0"/>
              <a:t> w </a:t>
            </a:r>
            <a:r>
              <a:rPr dirty="0" err="1"/>
              <a:t>prezentacji</a:t>
            </a:r>
            <a:endParaRPr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4010973" y="3723671"/>
            <a:ext cx="2669868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6729" rIns="2672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dirty="0"/>
              <a:t>W </a:t>
            </a:r>
            <a:r>
              <a:rPr dirty="0" err="1"/>
              <a:t>wykresach</a:t>
            </a:r>
            <a:r>
              <a:rPr dirty="0"/>
              <a:t>, </a:t>
            </a:r>
            <a:r>
              <a:rPr dirty="0" err="1"/>
              <a:t>tabelach</a:t>
            </a:r>
            <a:r>
              <a:rPr dirty="0"/>
              <a:t> </a:t>
            </a:r>
            <a:r>
              <a:rPr dirty="0" err="1"/>
              <a:t>dopuszcza</a:t>
            </a:r>
            <a:r>
              <a:rPr dirty="0"/>
              <a:t> </a:t>
            </a:r>
            <a:r>
              <a:rPr dirty="0" err="1"/>
              <a:t>się</a:t>
            </a:r>
            <a:r>
              <a:rPr dirty="0"/>
              <a:t> </a:t>
            </a:r>
            <a:r>
              <a:rPr dirty="0" err="1"/>
              <a:t>stosowanie</a:t>
            </a:r>
            <a:r>
              <a:rPr dirty="0"/>
              <a:t> </a:t>
            </a:r>
            <a:r>
              <a:rPr dirty="0" err="1"/>
              <a:t>poniższych</a:t>
            </a:r>
            <a:r>
              <a:rPr dirty="0"/>
              <a:t> </a:t>
            </a:r>
            <a:r>
              <a:rPr dirty="0" err="1"/>
              <a:t>kolorów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89459533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730833" y="3870214"/>
            <a:ext cx="54045" cy="215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6729" tIns="26729" rIns="26729" bIns="26729" numCol="1" spcCol="38100" rtlCol="0" anchor="t">
            <a:spAutoFit/>
          </a:bodyPr>
          <a:lstStyle/>
          <a:p>
            <a:pPr marL="0" marR="0" indent="0" algn="l" defTabSz="534558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052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5883132"/>
            <a:ext cx="10691810" cy="167746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592350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267295" y="200658"/>
            <a:ext cx="1758767" cy="853963"/>
          </a:xfrm>
          <a:prstGeom prst="rect">
            <a:avLst/>
          </a:prstGeom>
        </p:spPr>
        <p:txBody>
          <a:bodyPr anchor="b"/>
          <a:lstStyle>
            <a:lvl1pPr algn="l">
              <a:defRPr sz="1169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090101" y="200659"/>
            <a:ext cx="2988510" cy="430131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267295" y="1054622"/>
            <a:ext cx="1758768" cy="344735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75"/>
              </a:spcBef>
              <a:buSzTx/>
              <a:buFontTx/>
              <a:buNone/>
              <a:defRPr sz="1400"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80069543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38F80E62-F779-E75A-3EDA-9B9408D9FE1E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2DC8FB52-1049-0B90-AC4A-4E1E63F93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9F58DD2E-7804-923E-46BD-CF87938385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49A5FB3C-3E55-982C-261C-5D59E85CD2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 descr="Obraz zawierający tekst&#10;&#10;Opis wygenerowany automatycznie">
            <a:extLst>
              <a:ext uri="{FF2B5EF4-FFF2-40B4-BE49-F238E27FC236}">
                <a16:creationId xmlns:a16="http://schemas.microsoft.com/office/drawing/2014/main" id="{5EFDB916-5D59-5F95-71B4-A6775E636F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0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EA56248-3DCF-5D60-E274-18657B84ED3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B22F03D3-40A2-4AD9-B377-A57BF4766CB0}" type="datetime1">
              <a:rPr lang="pl-PL"/>
              <a:pPr>
                <a:defRPr/>
              </a:pPr>
              <a:t>2024-10-22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22539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047836" y="3527849"/>
            <a:ext cx="3207544" cy="416482"/>
          </a:xfrm>
          <a:prstGeom prst="rect">
            <a:avLst/>
          </a:prstGeom>
        </p:spPr>
        <p:txBody>
          <a:bodyPr anchor="b"/>
          <a:lstStyle>
            <a:lvl1pPr algn="l">
              <a:defRPr sz="1169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047836" y="450314"/>
            <a:ext cx="3207544" cy="302387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047836" y="3944330"/>
            <a:ext cx="3207544" cy="5914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75"/>
              </a:spcBef>
              <a:buSzTx/>
              <a:buFontTx/>
              <a:buNone/>
              <a:defRPr sz="818" b="1" i="0"/>
            </a:lvl1pPr>
            <a:lvl2pPr marL="0" indent="267279">
              <a:spcBef>
                <a:spcPts val="175"/>
              </a:spcBef>
              <a:buSzTx/>
              <a:buFontTx/>
              <a:buNone/>
              <a:defRPr sz="818" b="1" i="0"/>
            </a:lvl2pPr>
            <a:lvl3pPr marL="0" indent="534558">
              <a:spcBef>
                <a:spcPts val="175"/>
              </a:spcBef>
              <a:buSzTx/>
              <a:buFontTx/>
              <a:buNone/>
              <a:defRPr sz="818" b="1" i="0"/>
            </a:lvl3pPr>
            <a:lvl4pPr marL="0" indent="801837">
              <a:spcBef>
                <a:spcPts val="175"/>
              </a:spcBef>
              <a:buSzTx/>
              <a:buFontTx/>
              <a:buNone/>
              <a:defRPr sz="818" b="1" i="0"/>
            </a:lvl4pPr>
            <a:lvl5pPr marL="0" indent="1069116">
              <a:spcBef>
                <a:spcPts val="175"/>
              </a:spcBef>
              <a:buSzTx/>
              <a:buFontTx/>
              <a:buNone/>
              <a:defRPr sz="818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888496" y="4705106"/>
            <a:ext cx="190115" cy="200376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6151512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422F9659-3B01-4348-6479-4947BD64F93C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7983F097-BEE9-5A41-A0DB-7F02C8599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49DC1EF5-CF40-A829-92AF-216354CA4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CA88542B-6973-162C-5C1D-2D1AC1145A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FA50DA2-8251-5626-1298-E9495E7D081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F55F772-CAF8-4F5B-A4F7-962CF19BD0E5}" type="datetime1">
              <a:rPr lang="pl-PL"/>
              <a:pPr>
                <a:defRPr/>
              </a:pPr>
              <a:t>2024-10-22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670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7C8AB4D1-D460-526B-486B-2EBD71191A67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6101D7CB-EEA7-3455-0F03-6165F8CD9F28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DA6FE23-B704-FEAB-5BE1-8CC21435C722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051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B13A8E0C-031B-8985-8EF3-DB846745240A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A6A260E-A839-124D-B089-35E13250A7DA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2803FC-5BFA-9B59-D454-AB3015658CD9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 dirty="0"/>
              <a:t>Kliknij ikonę, aby dodać obraz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63324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B256C58C-0B91-7112-00B5-45BA5613D379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7" name="Symbol zastępczy numeru slajdu 4">
            <a:extLst>
              <a:ext uri="{FF2B5EF4-FFF2-40B4-BE49-F238E27FC236}">
                <a16:creationId xmlns:a16="http://schemas.microsoft.com/office/drawing/2014/main" id="{ED18D69B-C12C-D036-BE07-68C1F325B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BE7B-80CB-4926-B646-E23E8BCBFE2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40040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28" Type="http://schemas.openxmlformats.org/officeDocument/2006/relationships/image" Target="../media/image24.png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image" Target="../media/image2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F838251-A90A-E97D-BC8F-B58CBB8A8B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25525" y="900113"/>
            <a:ext cx="86407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89E6D8-A678-E7D5-D127-C805F2C575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25525" y="1979613"/>
            <a:ext cx="8640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  <a:endParaRPr lang="en-US" alt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16D459C-06A4-70A3-97CA-25CE224F0982}"/>
              </a:ext>
            </a:extLst>
          </p:cNvPr>
          <p:cNvSpPr/>
          <p:nvPr userDrawn="1"/>
        </p:nvSpPr>
        <p:spPr>
          <a:xfrm>
            <a:off x="1025525" y="0"/>
            <a:ext cx="1081088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8427F517-131B-CB47-FB7B-08410CF6CFF6}"/>
              </a:ext>
            </a:extLst>
          </p:cNvPr>
          <p:cNvSpPr/>
          <p:nvPr userDrawn="1"/>
        </p:nvSpPr>
        <p:spPr>
          <a:xfrm>
            <a:off x="2106613" y="0"/>
            <a:ext cx="7559675" cy="179388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BAE3DA0-9E47-9E1A-3A63-2F550208A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925"/>
            <a:ext cx="1079500" cy="179388"/>
          </a:xfrm>
          <a:prstGeom prst="rect">
            <a:avLst/>
          </a:prstGeom>
          <a:noFill/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  <a:latin typeface="Open Sans" panose="020B0606030504020204" pitchFamily="34" charset="0"/>
              </a:defRPr>
            </a:lvl1pPr>
          </a:lstStyle>
          <a:p>
            <a:pPr>
              <a:defRPr/>
            </a:pPr>
            <a:fld id="{B6149208-B9E7-43D3-8F68-4BAE28D468F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61DCC141-D514-6954-7992-D59F5F8620D3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rgbClr val="93C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51" r:id="rId1"/>
    <p:sldLayoutId id="2147486752" r:id="rId2"/>
    <p:sldLayoutId id="2147486753" r:id="rId3"/>
    <p:sldLayoutId id="2147486754" r:id="rId4"/>
    <p:sldLayoutId id="2147486755" r:id="rId5"/>
    <p:sldLayoutId id="2147486756" r:id="rId6"/>
    <p:sldLayoutId id="2147486757" r:id="rId7"/>
    <p:sldLayoutId id="2147486758" r:id="rId8"/>
    <p:sldLayoutId id="2147486759" r:id="rId9"/>
    <p:sldLayoutId id="2147486760" r:id="rId10"/>
    <p:sldLayoutId id="2147486761" r:id="rId11"/>
    <p:sldLayoutId id="2147486762" r:id="rId12"/>
    <p:sldLayoutId id="2147486763" r:id="rId13"/>
    <p:sldLayoutId id="2147486764" r:id="rId14"/>
  </p:sldLayoutIdLst>
  <p:hf hdr="0" ftr="0"/>
  <p:txStyles>
    <p:titleStyle>
      <a:lvl1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4572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6pPr>
      <a:lvl7pPr marL="9144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7pPr>
      <a:lvl8pPr marL="13716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8pPr>
      <a:lvl9pPr marL="18288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titleStyle>
    <p:bodyStyle>
      <a:lvl1pPr marL="250825" indent="-250825" algn="l" defTabSz="1006475" rtl="0" eaLnBrk="0" fontAlgn="base" hangingPunct="0">
        <a:lnSpc>
          <a:spcPts val="2400"/>
        </a:lnSpc>
        <a:spcBef>
          <a:spcPts val="1100"/>
        </a:spcBef>
        <a:spcAft>
          <a:spcPct val="0"/>
        </a:spcAft>
        <a:buClr>
          <a:schemeClr val="accent1"/>
        </a:buClr>
        <a:buBlip>
          <a:blip r:embed="rId16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6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7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8888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8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713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69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A8F448C0-A718-BAD8-8A9F-F82B01F4E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402483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2B6CA5C-AD8C-DBF3-8031-4F40C44E4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96A273B-2303-3DDE-2970-87F649CC92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699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36DC11-8EEC-4261-9872-ED9B211818DF}" type="datetimeFigureOut">
              <a:rPr lang="pl-PL" smtClean="0"/>
              <a:t>2024-10-22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B88E497-4C6A-3BAE-289D-1A047A4217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1663" y="7006699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81D724F-9DC0-8A4A-5EF1-2CAD3B543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1093" y="7006699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482C19-503F-4A62-89FC-583DF5C2DE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4542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67" r:id="rId1"/>
    <p:sldLayoutId id="2147486768" r:id="rId2"/>
    <p:sldLayoutId id="2147486769" r:id="rId3"/>
    <p:sldLayoutId id="2147486770" r:id="rId4"/>
    <p:sldLayoutId id="2147486771" r:id="rId5"/>
    <p:sldLayoutId id="2147486772" r:id="rId6"/>
    <p:sldLayoutId id="2147486773" r:id="rId7"/>
    <p:sldLayoutId id="2147486774" r:id="rId8"/>
    <p:sldLayoutId id="2147486775" r:id="rId9"/>
    <p:sldLayoutId id="2147486776" r:id="rId10"/>
    <p:sldLayoutId id="2147486777" r:id="rId11"/>
  </p:sldLayoutIdLst>
  <p:txStyles>
    <p:titleStyle>
      <a:lvl1pPr algn="l" defTabSz="801929" rtl="0" eaLnBrk="1" latinLnBrk="0" hangingPunct="1">
        <a:lnSpc>
          <a:spcPct val="90000"/>
        </a:lnSpc>
        <a:spcBef>
          <a:spcPct val="0"/>
        </a:spcBef>
        <a:buNone/>
        <a:defRPr sz="385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0482" indent="-200482" algn="l" defTabSz="801929" rtl="0" eaLnBrk="1" latinLnBrk="0" hangingPunct="1">
        <a:lnSpc>
          <a:spcPct val="90000"/>
        </a:lnSpc>
        <a:spcBef>
          <a:spcPts val="877"/>
        </a:spcBef>
        <a:buFont typeface="Arial" panose="020B0604020202020204" pitchFamily="34" charset="0"/>
        <a:buChar char="•"/>
        <a:defRPr sz="2456" kern="1200">
          <a:solidFill>
            <a:schemeClr val="tx1"/>
          </a:solidFill>
          <a:latin typeface="+mn-lt"/>
          <a:ea typeface="+mn-ea"/>
          <a:cs typeface="+mn-cs"/>
        </a:defRPr>
      </a:lvl1pPr>
      <a:lvl2pPr marL="601447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02411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403375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804340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205304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606269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3007233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408197" indent="-200482" algn="l" defTabSz="801929" rtl="0" eaLnBrk="1" latinLnBrk="0" hangingPunct="1">
        <a:lnSpc>
          <a:spcPct val="90000"/>
        </a:lnSpc>
        <a:spcBef>
          <a:spcPts val="439"/>
        </a:spcBef>
        <a:buFont typeface="Arial" panose="020B0604020202020204" pitchFamily="34" charset="0"/>
        <a:buChar char="•"/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1pPr>
      <a:lvl2pPr marL="400964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2pPr>
      <a:lvl3pPr marL="801929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3pPr>
      <a:lvl4pPr marL="1202893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4pPr>
      <a:lvl5pPr marL="1603858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5pPr>
      <a:lvl6pPr marL="2004822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6pPr>
      <a:lvl7pPr marL="2405786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7pPr>
      <a:lvl8pPr marL="2806751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8pPr>
      <a:lvl9pPr marL="3207715" algn="l" defTabSz="801929" rtl="0" eaLnBrk="1" latinLnBrk="0" hangingPunct="1">
        <a:defRPr sz="15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427450" y="7336993"/>
            <a:ext cx="190115" cy="20037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702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534591" y="101495"/>
            <a:ext cx="9622632" cy="1662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534591" y="1763924"/>
            <a:ext cx="9622632" cy="5795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7347492"/>
            <a:ext cx="10426181" cy="212184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26729" rIns="26729"/>
          <a:lstStyle/>
          <a:p>
            <a:endParaRPr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8919118" y="6853"/>
            <a:ext cx="1507064" cy="813815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507955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79" r:id="rId1"/>
    <p:sldLayoutId id="2147486780" r:id="rId2"/>
    <p:sldLayoutId id="2147486781" r:id="rId3"/>
    <p:sldLayoutId id="2147486782" r:id="rId4"/>
    <p:sldLayoutId id="2147486783" r:id="rId5"/>
    <p:sldLayoutId id="2147486784" r:id="rId6"/>
    <p:sldLayoutId id="2147486785" r:id="rId7"/>
    <p:sldLayoutId id="2147486786" r:id="rId8"/>
    <p:sldLayoutId id="2147486787" r:id="rId9"/>
    <p:sldLayoutId id="2147486788" r:id="rId10"/>
    <p:sldLayoutId id="2147486789" r:id="rId11"/>
    <p:sldLayoutId id="2147486790" r:id="rId12"/>
    <p:sldLayoutId id="2147486791" r:id="rId13"/>
    <p:sldLayoutId id="2147486792" r:id="rId14"/>
    <p:sldLayoutId id="2147486793" r:id="rId15"/>
    <p:sldLayoutId id="2147486794" r:id="rId16"/>
    <p:sldLayoutId id="2147486795" r:id="rId17"/>
    <p:sldLayoutId id="2147486796" r:id="rId18"/>
    <p:sldLayoutId id="2147486797" r:id="rId19"/>
    <p:sldLayoutId id="2147486798" r:id="rId20"/>
    <p:sldLayoutId id="2147486799" r:id="rId21"/>
    <p:sldLayoutId id="2147486800" r:id="rId22"/>
    <p:sldLayoutId id="2147486801" r:id="rId23"/>
    <p:sldLayoutId id="2147486802" r:id="rId24"/>
    <p:sldLayoutId id="2147486803" r:id="rId25"/>
  </p:sldLayoutIdLst>
  <p:transition spd="med"/>
  <p:hf hdr="0" ftr="0" dt="0"/>
  <p:txStyles>
    <p:titleStyle>
      <a:lvl1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72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200459" marR="0" indent="-200459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•"/>
        <a:tabLst/>
        <a:defRPr sz="1871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458193" marR="0" indent="-190913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–"/>
        <a:tabLst/>
        <a:defRPr sz="1871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712744" marR="0" indent="-178186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•"/>
        <a:tabLst/>
        <a:defRPr sz="1871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015661" marR="0" indent="-213823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–"/>
        <a:tabLst/>
        <a:defRPr sz="1871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1282940" marR="0" indent="-213823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»"/>
        <a:tabLst/>
        <a:defRPr sz="1871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1550219" marR="0" indent="-213823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•"/>
        <a:tabLst/>
        <a:defRPr sz="1871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1817498" marR="0" indent="-213823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•"/>
        <a:tabLst/>
        <a:defRPr sz="1871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2084777" marR="0" indent="-213823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•"/>
        <a:tabLst/>
        <a:defRPr sz="1871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2352056" marR="0" indent="-213823" algn="l" defTabSz="534558" rtl="0" latinLnBrk="0">
        <a:lnSpc>
          <a:spcPct val="100000"/>
        </a:lnSpc>
        <a:spcBef>
          <a:spcPts val="409"/>
        </a:spcBef>
        <a:spcAft>
          <a:spcPts val="0"/>
        </a:spcAft>
        <a:buClrTx/>
        <a:buSzPct val="100000"/>
        <a:buFont typeface="Arial"/>
        <a:buChar char="•"/>
        <a:tabLst/>
        <a:defRPr sz="1871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267279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534558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801837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069116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336396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603675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1870954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138233" algn="r" defTabSz="53455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02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/>
          </p:cNvSpPr>
          <p:nvPr/>
        </p:nvSpPr>
        <p:spPr bwMode="auto">
          <a:xfrm>
            <a:off x="0" y="5075981"/>
            <a:ext cx="10691812" cy="55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/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Oferta NFOŚiGW dla </a:t>
            </a:r>
            <a:r>
              <a:rPr lang="pl-PL" altLang="pl-PL" sz="3200" dirty="0" err="1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NGO’s</a:t>
            </a:r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 – ochrona przyrody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16" name="Tytuł 15">
            <a:extLst>
              <a:ext uri="{FF2B5EF4-FFF2-40B4-BE49-F238E27FC236}">
                <a16:creationId xmlns:a16="http://schemas.microsoft.com/office/drawing/2014/main" id="{787170AE-D786-C4B8-1BF9-CCE382B959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179437"/>
            <a:ext cx="2736205" cy="287436"/>
          </a:xfrm>
        </p:spPr>
        <p:txBody>
          <a:bodyPr/>
          <a:lstStyle/>
          <a:p>
            <a:r>
              <a:rPr lang="pl-PL" sz="1800" dirty="0">
                <a:solidFill>
                  <a:srgbClr val="FFFFFF"/>
                </a:solidFill>
              </a:rPr>
              <a:t>Slajd tytułowy</a:t>
            </a:r>
          </a:p>
        </p:txBody>
      </p:sp>
      <p:sp>
        <p:nvSpPr>
          <p:cNvPr id="17411" name="Symbol zastępczy numeru slajdu 3" hidden="1">
            <a:extLst>
              <a:ext uri="{FF2B5EF4-FFF2-40B4-BE49-F238E27FC236}">
                <a16:creationId xmlns:a16="http://schemas.microsoft.com/office/drawing/2014/main" id="{8DAD59DD-94E0-2873-3ED3-462EDA8BB8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7652ED6-1A5F-41C8-8CF9-EFF1C693D102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1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0" y="5781891"/>
            <a:ext cx="10691812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Leszek Jóskowiak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23 października 2024 r.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525906" y="900113"/>
            <a:ext cx="4860560" cy="583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r>
              <a:rPr lang="pl-PL" dirty="0"/>
              <a:t>Działanie FENX.01.05 Ochrona przyrody i rozwój zielonej infrastruktury</a:t>
            </a:r>
            <a:br>
              <a:rPr lang="pl-PL" dirty="0"/>
            </a:br>
            <a:endParaRPr lang="pl-PL" dirty="0"/>
          </a:p>
          <a:p>
            <a:r>
              <a:rPr lang="pl-PL" sz="1800" b="0" dirty="0"/>
              <a:t>Typy projektów, w których pozarządowe organizacje ekologiczne są wskazane jako beneficjent:</a:t>
            </a:r>
            <a:br>
              <a:rPr lang="pl-PL" sz="1800" b="0" dirty="0"/>
            </a:br>
            <a:r>
              <a:rPr lang="pl-PL" sz="1800" b="0" dirty="0"/>
              <a:t>1. Ochrona in-situ lub ex-situ zagrożonych gatunków i siedlisk przyrodniczych</a:t>
            </a:r>
            <a:br>
              <a:rPr lang="pl-PL" sz="1800" b="0" dirty="0"/>
            </a:br>
            <a:r>
              <a:rPr lang="pl-PL" sz="1800" b="0" dirty="0"/>
              <a:t>3. Zwalczanie inwazyjnych gatunków obcych</a:t>
            </a:r>
            <a:br>
              <a:rPr lang="pl-PL" sz="1800" b="0" dirty="0"/>
            </a:br>
            <a:r>
              <a:rPr lang="pl-PL" sz="1800" b="0" dirty="0"/>
              <a:t>5.a. Zielona i niebieska infrastruktura wraz ze stosownym zapleczem</a:t>
            </a:r>
            <a:br>
              <a:rPr lang="pl-PL" sz="1800" b="0" dirty="0"/>
            </a:br>
            <a:endParaRPr lang="pl-PL" sz="1800" b="0" dirty="0"/>
          </a:p>
        </p:txBody>
      </p:sp>
      <p:pic>
        <p:nvPicPr>
          <p:cNvPr id="6" name="Symbol zastępczy zawartości 6" descr="Zdjęcia pokazujące polską przyrodę.">
            <a:extLst>
              <a:ext uri="{FF2B5EF4-FFF2-40B4-BE49-F238E27FC236}">
                <a16:creationId xmlns:a16="http://schemas.microsoft.com/office/drawing/2014/main" id="{152573FF-AFD6-67F2-92B5-01ECA4A7127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22105"/>
            <a:ext cx="5165907" cy="5759449"/>
          </a:xfrm>
        </p:spPr>
      </p:pic>
      <p:pic>
        <p:nvPicPr>
          <p:cNvPr id="3" name="Obraz 2" descr="Pięć ilustracji pokazujących polskie krajobrazy.">
            <a:extLst>
              <a:ext uri="{FF2B5EF4-FFF2-40B4-BE49-F238E27FC236}">
                <a16:creationId xmlns:a16="http://schemas.microsoft.com/office/drawing/2014/main" id="{FB583A0D-7E8D-591B-CDE4-2F127EAD3C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2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pl-PL" sz="1800" dirty="0"/>
              <a:t>1. Ochrona in-situ lub ex-situ zagrożonych gatunków i siedlisk przyrodniczych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587875" y="1052513"/>
            <a:ext cx="2357438" cy="2439987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13587" y="1058068"/>
            <a:ext cx="2357438" cy="2441575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7875" y="3705225"/>
            <a:ext cx="4883150" cy="2441575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4587875" y="1052514"/>
            <a:ext cx="2357438" cy="2447129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Nabór konkursowy</a:t>
            </a:r>
          </a:p>
          <a:p>
            <a:pPr marL="0" indent="0" eaLnBrk="1" hangingPunct="1">
              <a:defRPr/>
            </a:pPr>
            <a:endParaRPr lang="pl-PL" altLang="pl-PL" b="1" dirty="0">
              <a:solidFill>
                <a:schemeClr val="bg1"/>
              </a:solidFill>
              <a:latin typeface="Open Sans" pitchFamily="34" charset="0"/>
            </a:endParaRP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od 27.11.2023 </a:t>
            </a: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do 29.02.2024</a:t>
            </a:r>
          </a:p>
          <a:p>
            <a:pPr marL="0" indent="0" eaLnBrk="1" hangingPunct="1">
              <a:defRPr/>
            </a:pPr>
            <a:endParaRPr lang="pl-PL" altLang="pl-PL" b="1" dirty="0">
              <a:solidFill>
                <a:schemeClr val="bg1"/>
              </a:solidFill>
              <a:latin typeface="Open Sans" pitchFamily="34" charset="0"/>
            </a:endParaRP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Alokacja 100 mln zł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4587875" y="3714749"/>
            <a:ext cx="4883150" cy="2432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Towarzystwo Przyrodnicze "Bocian</a:t>
            </a:r>
            <a:r>
              <a:rPr lang="pl-PL" altLang="pl-PL" sz="1200" dirty="0">
                <a:solidFill>
                  <a:schemeClr val="tx2"/>
                </a:solidFill>
                <a:latin typeface="Open Sans" pitchFamily="34" charset="0"/>
              </a:rPr>
              <a:t>„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Realizacja Krajowego Programu Ochrony Błotniaka Łąkowego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Fundacja Zielonej Doliny Odry i Warty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Utrzymanie bezpieczeństwa lęgowego nadodrzańskich populacji ptaków siewkowych oraz odtwarzanie ginących siedlisk podmokłych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Towarzystwo Przyrodnicze ALAUDA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Ptasie Wyspy III – kontynuacja czynnej ochrony zagrożonych gatunków ptaków siewkowych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Towarzystwo Przyrodnicze ALAUDA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„Ptasie łąki - kontynuacja działań czynnej ochrony zagrożonych gatunków na obszarze Natura 2000 Błota </a:t>
            </a:r>
            <a:r>
              <a:rPr lang="pl-PL" altLang="pl-PL" sz="1200" i="1" dirty="0" err="1">
                <a:solidFill>
                  <a:schemeClr val="tx2"/>
                </a:solidFill>
                <a:latin typeface="Open Sans" pitchFamily="34" charset="0"/>
              </a:rPr>
              <a:t>Rakutowskie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 i Błota </a:t>
            </a:r>
            <a:r>
              <a:rPr lang="pl-PL" altLang="pl-PL" sz="1200" i="1" dirty="0" err="1">
                <a:solidFill>
                  <a:schemeClr val="tx2"/>
                </a:solidFill>
                <a:latin typeface="Open Sans" pitchFamily="34" charset="0"/>
              </a:rPr>
              <a:t>Kłócieńskie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”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113587" y="1052513"/>
            <a:ext cx="2357438" cy="2439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20 projektów wybranych do dofinansowania, </a:t>
            </a:r>
          </a:p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w tym 8 projektów </a:t>
            </a:r>
            <a:r>
              <a:rPr lang="pl-PL" altLang="pl-PL" b="1" dirty="0" err="1">
                <a:solidFill>
                  <a:schemeClr val="tx2"/>
                </a:solidFill>
                <a:latin typeface="Open Sans" pitchFamily="34" charset="0"/>
              </a:rPr>
              <a:t>NGO’s</a:t>
            </a: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 na łączną kwotę dotacji </a:t>
            </a:r>
          </a:p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37,4 mln zł </a:t>
            </a:r>
          </a:p>
          <a:p>
            <a:pPr eaLnBrk="1" hangingPunct="1">
              <a:defRPr/>
            </a:pP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3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1615359B-1F71-F045-1339-41AF369B9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65448"/>
            <a:ext cx="4240212" cy="318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56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pl-PL" sz="1800" dirty="0"/>
              <a:t>1. Ochrona in-situ lub ex-situ zagrożonych gatunków i siedlisk przyrodniczych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587875" y="1052513"/>
            <a:ext cx="2357438" cy="2439987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13587" y="1058068"/>
            <a:ext cx="2357438" cy="2441575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7875" y="3705225"/>
            <a:ext cx="4883150" cy="2441575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4587875" y="1052514"/>
            <a:ext cx="2357438" cy="2447129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Nabór konkursowy</a:t>
            </a:r>
          </a:p>
          <a:p>
            <a:pPr marL="0" indent="0" eaLnBrk="1" hangingPunct="1">
              <a:defRPr/>
            </a:pPr>
            <a:endParaRPr lang="pl-PL" altLang="pl-PL" b="1" dirty="0">
              <a:solidFill>
                <a:schemeClr val="bg1"/>
              </a:solidFill>
              <a:latin typeface="Open Sans" pitchFamily="34" charset="0"/>
            </a:endParaRP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od 27.11.2023 </a:t>
            </a: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do 29.02.2024</a:t>
            </a:r>
          </a:p>
          <a:p>
            <a:pPr marL="0" indent="0" eaLnBrk="1" hangingPunct="1">
              <a:defRPr/>
            </a:pPr>
            <a:endParaRPr lang="pl-PL" altLang="pl-PL" b="1" dirty="0">
              <a:solidFill>
                <a:schemeClr val="bg1"/>
              </a:solidFill>
              <a:latin typeface="Open Sans" pitchFamily="34" charset="0"/>
            </a:endParaRP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Alokacja 100 mln zł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4587875" y="3714749"/>
            <a:ext cx="4883150" cy="2432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Zachodniopomorskie Towarzystwo Przyrodnicze</a:t>
            </a:r>
            <a:r>
              <a:rPr lang="pl-PL" altLang="pl-PL" sz="1200" dirty="0">
                <a:solidFill>
                  <a:schemeClr val="tx2"/>
                </a:solidFill>
                <a:latin typeface="Open Sans" pitchFamily="34" charset="0"/>
              </a:rPr>
              <a:t>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Rozwój populacji żubrów na Pomorzu Zachodnim w zgodzie z lokalnymi społecznościami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Stowarzyszenie Na Rzecz Dzikich Zwierząt "Sokół"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Restytucja sokoła wędrownego w Polsce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Polskie Towarzystwo Ochrony Przyrody "Salamandra"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NOCEK - ochrona nietoperzy i ich siedlisk na terenach zabudowanych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pl-PL" altLang="pl-PL" sz="1200" b="1" dirty="0">
                <a:solidFill>
                  <a:schemeClr val="tx2"/>
                </a:solidFill>
                <a:latin typeface="Open Sans" pitchFamily="34" charset="0"/>
              </a:rPr>
              <a:t>Polskie Towarzystwo Ochrony Ptaków </a:t>
            </a: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Rekultywacja rezerwatu przyrody Kwiecewo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113587" y="1052513"/>
            <a:ext cx="2357438" cy="2439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20 projektów wybranych do dofinansowania, </a:t>
            </a:r>
          </a:p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w tym 8 projektów </a:t>
            </a:r>
            <a:r>
              <a:rPr lang="pl-PL" altLang="pl-PL" b="1" dirty="0" err="1">
                <a:solidFill>
                  <a:schemeClr val="tx2"/>
                </a:solidFill>
                <a:latin typeface="Open Sans" pitchFamily="34" charset="0"/>
              </a:rPr>
              <a:t>NGO’s</a:t>
            </a: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 na łączną kwotę dotacji </a:t>
            </a:r>
          </a:p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37,4 mln zł </a:t>
            </a:r>
          </a:p>
          <a:p>
            <a:pPr eaLnBrk="1" hangingPunct="1">
              <a:defRPr/>
            </a:pP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4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6D7A0F97-66F1-326F-0AE8-94F163D366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37304"/>
            <a:ext cx="4240212" cy="2824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96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pl-PL" sz="2400" dirty="0"/>
              <a:t>3. Zwalczanie inwazyjnych gatunków obcych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587875" y="1052513"/>
            <a:ext cx="2357438" cy="2439987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13587" y="1058068"/>
            <a:ext cx="2357438" cy="2441575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7875" y="3705225"/>
            <a:ext cx="4883150" cy="2441575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4587875" y="1052514"/>
            <a:ext cx="2357438" cy="2447129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Nabór konkursowy</a:t>
            </a:r>
          </a:p>
          <a:p>
            <a:pPr marL="0" indent="0" eaLnBrk="1" hangingPunct="1">
              <a:defRPr/>
            </a:pPr>
            <a:endParaRPr lang="pl-PL" altLang="pl-PL" b="1" dirty="0">
              <a:solidFill>
                <a:schemeClr val="bg1"/>
              </a:solidFill>
              <a:latin typeface="Open Sans" pitchFamily="34" charset="0"/>
            </a:endParaRP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Alokacja 20 mln zł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4587875" y="3714749"/>
            <a:ext cx="4883150" cy="2432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sz="1400" i="1" dirty="0">
                <a:solidFill>
                  <a:schemeClr val="tx2"/>
                </a:solidFill>
                <a:latin typeface="Open Sans" pitchFamily="34" charset="0"/>
              </a:rPr>
              <a:t>Projekty zwalczania IGO, służące zahamowaniu presji na rodzime gatunki i siedliska.</a:t>
            </a:r>
          </a:p>
          <a:p>
            <a:pPr marL="0" indent="0" eaLnBrk="1" hangingPunct="1">
              <a:defRPr/>
            </a:pPr>
            <a:r>
              <a:rPr lang="pl-PL" altLang="pl-PL" sz="1400" i="1" dirty="0">
                <a:solidFill>
                  <a:schemeClr val="tx2"/>
                </a:solidFill>
                <a:latin typeface="Open Sans" pitchFamily="34" charset="0"/>
              </a:rPr>
              <a:t>Wsparcie ograniczone do działań z ustawy z 11.08.2021 o gatunkach obcych. Wspierane będą projekty kompleksowego zarządzania IGO, w tym aktualizujące wiedzę o tych gatunkach i sposobach ich eliminacji, kontroli lub izolacji, w szczególności gatunków należących do IGO stwarzających zagrożenie dla UE lub Polski i przedsięwzięcia wdrażające Plan działań dotyczący priorytetowych dróg przenoszenia IGO stwarzających zagrożenie dla UE lub Polski.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113587" y="1052513"/>
            <a:ext cx="2357438" cy="2439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Termin naboru zostanie wyznaczony po uzgodnieniu i przyjęciu przez KM kryteriów wyboru projektów.</a:t>
            </a: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5FFB6DB-806D-D1E4-C843-F3742355D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2" y="2867702"/>
            <a:ext cx="4240212" cy="327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240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EEC0-B947-8327-BA9B-D5D927AF8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52513"/>
            <a:ext cx="4240212" cy="5865389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pl-PL" sz="1800" dirty="0"/>
              <a:t>5.a. Zielona i niebieska infrastruktura wraz ze stosownym zapleczem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1F9FA591-B3C8-9F03-4386-316F2D6751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/>
        </p:nvSpPr>
        <p:spPr>
          <a:xfrm>
            <a:off x="4587875" y="1052513"/>
            <a:ext cx="2357438" cy="2439987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1D230D20-00FD-94C4-D8E0-67D4EA06DE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113587" y="1058068"/>
            <a:ext cx="2357438" cy="2441575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>
              <a:solidFill>
                <a:srgbClr val="93C67B"/>
              </a:solidFill>
            </a:endParaRP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AEA4966-6EE5-DB3E-D872-EEE68494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7875" y="3705225"/>
            <a:ext cx="4883150" cy="2441575"/>
          </a:xfrm>
          <a:prstGeom prst="rect">
            <a:avLst/>
          </a:prstGeom>
          <a:solidFill>
            <a:schemeClr val="accent2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606F4301-C5CB-E4BE-9A0F-EBBB3B518F33}"/>
              </a:ext>
            </a:extLst>
          </p:cNvPr>
          <p:cNvSpPr/>
          <p:nvPr/>
        </p:nvSpPr>
        <p:spPr>
          <a:xfrm>
            <a:off x="4587875" y="1052514"/>
            <a:ext cx="2357438" cy="2447129"/>
          </a:xfrm>
          <a:prstGeom prst="rect">
            <a:avLst/>
          </a:prstGeom>
          <a:solidFill>
            <a:srgbClr val="007033"/>
          </a:solidFill>
          <a:ln>
            <a:solidFill>
              <a:srgbClr val="554B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2857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Nabór konkursowy</a:t>
            </a:r>
          </a:p>
          <a:p>
            <a:pPr marL="0" indent="0" eaLnBrk="1" hangingPunct="1">
              <a:defRPr/>
            </a:pPr>
            <a:endParaRPr lang="pl-PL" altLang="pl-PL" b="1" dirty="0">
              <a:solidFill>
                <a:schemeClr val="bg1"/>
              </a:solidFill>
              <a:latin typeface="Open Sans" pitchFamily="34" charset="0"/>
            </a:endParaRP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od 31.05.2024 </a:t>
            </a: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do 31.07.2024</a:t>
            </a:r>
          </a:p>
          <a:p>
            <a:pPr marL="0" indent="0" eaLnBrk="1" hangingPunct="1">
              <a:defRPr/>
            </a:pPr>
            <a:endParaRPr lang="pl-PL" altLang="pl-PL" b="1" dirty="0">
              <a:solidFill>
                <a:schemeClr val="bg1"/>
              </a:solidFill>
              <a:latin typeface="Open Sans" pitchFamily="34" charset="0"/>
            </a:endParaRPr>
          </a:p>
          <a:p>
            <a:pPr marL="0" indent="0" eaLnBrk="1" hangingPunct="1">
              <a:defRPr/>
            </a:pPr>
            <a:r>
              <a:rPr lang="pl-PL" altLang="pl-PL" b="1" dirty="0">
                <a:solidFill>
                  <a:schemeClr val="bg1"/>
                </a:solidFill>
                <a:latin typeface="Open Sans" pitchFamily="34" charset="0"/>
              </a:rPr>
              <a:t>Alokacja 50 mln zł</a:t>
            </a: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  <a:p>
            <a:pPr eaLnBrk="1" hangingPunct="1">
              <a:buFont typeface="Arial" pitchFamily="34" charset="0"/>
              <a:buChar char="•"/>
              <a:defRPr/>
            </a:pPr>
            <a:endParaRPr lang="pl-PL" altLang="pl-PL" sz="12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0090B517-4D08-B80B-606C-4E64302FCDB9}"/>
              </a:ext>
            </a:extLst>
          </p:cNvPr>
          <p:cNvSpPr/>
          <p:nvPr/>
        </p:nvSpPr>
        <p:spPr>
          <a:xfrm>
            <a:off x="4587875" y="3714749"/>
            <a:ext cx="4883150" cy="24320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171450" indent="-1714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Kompleksowe projekty poprawy systemu przyrodniczego, w tym różnorodności biologicznej, m.in. korytarze ekologiczne, strefy buforowe, obszary węzłowe jak lasy, łąki, zadrzewienia, zakrzewienia, ekosystemy wodne i od wód zależne; przepławki i przejścia dla zwierząt, zieleń miejska dobrana do miejscowych warunków, rodzima różnorodna, w tym owocowa i miododajna, starodrzew, rozwiązania rozwoju zieleni oparte na przyrodzie z użyciem wody opadowej.</a:t>
            </a:r>
          </a:p>
          <a:p>
            <a:pPr marL="0" indent="0" eaLnBrk="1" hangingPunct="1">
              <a:defRPr/>
            </a:pPr>
            <a:r>
              <a:rPr lang="pl-PL" altLang="pl-PL" sz="1200" i="1" dirty="0">
                <a:solidFill>
                  <a:schemeClr val="tx2"/>
                </a:solidFill>
                <a:latin typeface="Open Sans" pitchFamily="34" charset="0"/>
              </a:rPr>
              <a:t>Obowiązkowe są infrastruktura edukacji przyrodniczej i kompensacja areału zieleni lub wody zajętego do innych celów niż przyrodnicze, nie mniejszym nowym areałem zieleni lub wody. Dofinansowanie infrastruktury ww. innych celów nie może przekroczyć 15% kosztów kwalifikowalnych.</a:t>
            </a:r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3727DE53-4FC3-20FC-9498-1AAF6A6378FD}"/>
              </a:ext>
            </a:extLst>
          </p:cNvPr>
          <p:cNvSpPr/>
          <p:nvPr/>
        </p:nvSpPr>
        <p:spPr>
          <a:xfrm>
            <a:off x="7113587" y="1052513"/>
            <a:ext cx="2357438" cy="2439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Wpłynęło 25 wniosków</a:t>
            </a:r>
          </a:p>
          <a:p>
            <a:pPr eaLnBrk="1" hangingPunct="1">
              <a:defRPr/>
            </a:pPr>
            <a:endParaRPr lang="pl-PL" altLang="pl-PL" b="1" dirty="0">
              <a:solidFill>
                <a:schemeClr val="tx2"/>
              </a:solidFill>
              <a:latin typeface="Open Sans" pitchFamily="34" charset="0"/>
            </a:endParaRPr>
          </a:p>
          <a:p>
            <a:pPr eaLnBrk="1" hangingPunct="1">
              <a:defRPr/>
            </a:pPr>
            <a:r>
              <a:rPr lang="pl-PL" altLang="pl-PL" b="1" dirty="0" err="1">
                <a:solidFill>
                  <a:schemeClr val="tx2"/>
                </a:solidFill>
                <a:latin typeface="Open Sans" pitchFamily="34" charset="0"/>
              </a:rPr>
              <a:t>NGO’s</a:t>
            </a:r>
            <a:r>
              <a:rPr lang="pl-PL" altLang="pl-PL" b="1" dirty="0">
                <a:solidFill>
                  <a:schemeClr val="tx2"/>
                </a:solidFill>
                <a:latin typeface="Open Sans" pitchFamily="34" charset="0"/>
              </a:rPr>
              <a:t> nie złożyły żadnego wniosku </a:t>
            </a:r>
          </a:p>
          <a:p>
            <a:pPr eaLnBrk="1" hangingPunct="1">
              <a:defRPr/>
            </a:pPr>
            <a:endParaRPr lang="pl-PL" altLang="pl-PL" sz="1000" b="1" dirty="0">
              <a:solidFill>
                <a:schemeClr val="tx2"/>
              </a:solidFill>
              <a:latin typeface="Open Sans" pitchFamily="34" charset="0"/>
            </a:endParaRPr>
          </a:p>
        </p:txBody>
      </p:sp>
      <p:pic>
        <p:nvPicPr>
          <p:cNvPr id="4" name="Obraz 3" descr="Rzeka z rosnącymi nad nią olszami.">
            <a:extLst>
              <a:ext uri="{FF2B5EF4-FFF2-40B4-BE49-F238E27FC236}">
                <a16:creationId xmlns:a16="http://schemas.microsoft.com/office/drawing/2014/main" id="{1DD15C7B-00E2-5247-222D-A848AE4299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63724"/>
            <a:ext cx="4240212" cy="4292601"/>
          </a:xfrm>
          <a:prstGeom prst="rect">
            <a:avLst/>
          </a:prstGeom>
        </p:spPr>
      </p:pic>
      <p:pic>
        <p:nvPicPr>
          <p:cNvPr id="5" name="Obraz 4" descr="Ciąg znaków: FEnIKS, Rzeczpospolita Polska, UE i NFOŚiGW">
            <a:extLst>
              <a:ext uri="{FF2B5EF4-FFF2-40B4-BE49-F238E27FC236}">
                <a16:creationId xmlns:a16="http://schemas.microsoft.com/office/drawing/2014/main" id="{F842BDCB-DF3B-52B5-00C6-65A78CFB7F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6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91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861A2545-3C6C-BF56-9E38-C6F084AD39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46" y="470470"/>
            <a:ext cx="1675200" cy="1075589"/>
          </a:xfrm>
          <a:prstGeom prst="rect">
            <a:avLst/>
          </a:prstGeom>
        </p:spPr>
      </p:pic>
      <p:sp>
        <p:nvSpPr>
          <p:cNvPr id="4" name="Tytuł 3">
            <a:extLst>
              <a:ext uri="{FF2B5EF4-FFF2-40B4-BE49-F238E27FC236}">
                <a16:creationId xmlns:a16="http://schemas.microsoft.com/office/drawing/2014/main" id="{2848D676-9D68-1414-C938-91E54260D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2" y="1200461"/>
            <a:ext cx="9221688" cy="1766340"/>
          </a:xfrm>
        </p:spPr>
        <p:txBody>
          <a:bodyPr>
            <a:normAutofit/>
          </a:bodyPr>
          <a:lstStyle/>
          <a:p>
            <a:r>
              <a:rPr lang="pl-PL" sz="3508" dirty="0"/>
              <a:t>Program „Środowisko, Energia i Zmiany Klimatu”</a:t>
            </a:r>
            <a:br>
              <a:rPr lang="pl-PL" dirty="0"/>
            </a:br>
            <a:r>
              <a:rPr lang="pl-PL" sz="2719" dirty="0"/>
              <a:t>w ramach perspektywy ze środków MF EOG na lata 2014 – 2021</a:t>
            </a:r>
            <a:br>
              <a:rPr lang="pl-PL" sz="2719" dirty="0"/>
            </a:br>
            <a:br>
              <a:rPr lang="pl-PL" sz="1052" dirty="0"/>
            </a:br>
            <a:br>
              <a:rPr lang="pl-PL" sz="1052" dirty="0"/>
            </a:br>
            <a:endParaRPr lang="pl-PL" sz="1052" dirty="0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9D83D1F6-1636-A529-690C-698D624718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1370" y="2713835"/>
            <a:ext cx="9221688" cy="1965913"/>
          </a:xfrm>
        </p:spPr>
        <p:txBody>
          <a:bodyPr>
            <a:normAutofit lnSpcReduction="10000"/>
          </a:bodyPr>
          <a:lstStyle/>
          <a:p>
            <a:r>
              <a:rPr lang="pl-PL" sz="1228" dirty="0">
                <a:solidFill>
                  <a:schemeClr val="tx1"/>
                </a:solidFill>
              </a:rPr>
              <a:t>Zrealizowano 61 projektów w ramach dwóch obszarów programowych:</a:t>
            </a:r>
          </a:p>
          <a:p>
            <a:pPr marL="501206" indent="-501206">
              <a:buFont typeface="Wingdings" panose="05000000000000000000" pitchFamily="2" charset="2"/>
              <a:buChar char="q"/>
            </a:pPr>
            <a:r>
              <a:rPr lang="pl-PL" sz="1228" dirty="0">
                <a:solidFill>
                  <a:srgbClr val="1B1B1B"/>
                </a:solidFill>
                <a:latin typeface="Open Sans" panose="020B0606030504020204" pitchFamily="34" charset="0"/>
              </a:rPr>
              <a:t>Środowisko naturalne i ekosystemy</a:t>
            </a:r>
          </a:p>
          <a:p>
            <a:pPr marL="501206" indent="-501206">
              <a:buFont typeface="Wingdings" panose="05000000000000000000" pitchFamily="2" charset="2"/>
              <a:buChar char="q"/>
            </a:pPr>
            <a:r>
              <a:rPr lang="pl-PL" sz="1228" dirty="0">
                <a:solidFill>
                  <a:srgbClr val="1B1B1B"/>
                </a:solidFill>
                <a:latin typeface="Open Sans" panose="020B0606030504020204" pitchFamily="34" charset="0"/>
              </a:rPr>
              <a:t>Łagodzenie zmian klimatu i adaptacja do ich skutków</a:t>
            </a:r>
          </a:p>
          <a:p>
            <a:r>
              <a:rPr lang="pl-PL" sz="1228" dirty="0">
                <a:solidFill>
                  <a:schemeClr val="tx1"/>
                </a:solidFill>
              </a:rPr>
              <a:t>z czego Organizacje Pozarządowe zrealizowały:</a:t>
            </a:r>
          </a:p>
          <a:p>
            <a:r>
              <a:rPr lang="pl-PL" sz="1052" dirty="0">
                <a:solidFill>
                  <a:schemeClr val="tx1"/>
                </a:solidFill>
              </a:rPr>
              <a:t>18 projektów o łącznej wartości dofinansowania 24,77 mln zł w ramach </a:t>
            </a:r>
            <a:r>
              <a:rPr lang="pl-PL" sz="1052" dirty="0">
                <a:solidFill>
                  <a:srgbClr val="1B1B1B"/>
                </a:solidFill>
                <a:latin typeface="Open Sans" panose="020B0606030504020204" pitchFamily="34" charset="0"/>
              </a:rPr>
              <a:t>Środowisko naturalne i ekosystemy</a:t>
            </a:r>
            <a:endParaRPr lang="pl-PL" sz="1052" dirty="0">
              <a:solidFill>
                <a:schemeClr val="tx1"/>
              </a:solidFill>
            </a:endParaRPr>
          </a:p>
          <a:p>
            <a:r>
              <a:rPr lang="pl-PL" sz="1052" dirty="0">
                <a:solidFill>
                  <a:schemeClr val="tx1"/>
                </a:solidFill>
              </a:rPr>
              <a:t>5 projektów o łącznej wartości dofinansowania 15,33 mln zł w ramach  </a:t>
            </a:r>
            <a:r>
              <a:rPr lang="pl-PL" sz="1052" dirty="0">
                <a:solidFill>
                  <a:srgbClr val="1B1B1B"/>
                </a:solidFill>
                <a:latin typeface="Open Sans" panose="020B0606030504020204" pitchFamily="34" charset="0"/>
              </a:rPr>
              <a:t>Łagodzenie zmian klimatu i adaptacja do ich skutków</a:t>
            </a:r>
          </a:p>
          <a:p>
            <a:br>
              <a:rPr lang="pl-PL" sz="1052" dirty="0">
                <a:solidFill>
                  <a:schemeClr val="tx1"/>
                </a:solidFill>
              </a:rPr>
            </a:br>
            <a:r>
              <a:rPr lang="pl-PL" sz="1052" dirty="0">
                <a:solidFill>
                  <a:schemeClr val="tx1"/>
                </a:solidFill>
              </a:rPr>
              <a:t>Rozpoczęły się prace na nową perspektywa finansową, zainteresowanych zapraszamy do śledzenia aktualności na stronie </a:t>
            </a:r>
            <a:r>
              <a:rPr lang="pl-PL" sz="1052" b="1" dirty="0">
                <a:solidFill>
                  <a:schemeClr val="tx1"/>
                </a:solidFill>
              </a:rPr>
              <a:t>https://eeagrants.org/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BEA2693C-ED53-8554-BC93-D7878C010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062" y="4928890"/>
            <a:ext cx="6708250" cy="183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33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slajdu 12">
            <a:extLst>
              <a:ext uri="{FF2B5EF4-FFF2-40B4-BE49-F238E27FC236}">
                <a16:creationId xmlns:a16="http://schemas.microsoft.com/office/drawing/2014/main" id="{D03BAAA7-FC1F-5AAC-8F15-13A0B5AB8A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79799" y="5986879"/>
            <a:ext cx="9002611" cy="817293"/>
          </a:xfrm>
        </p:spPr>
        <p:txBody>
          <a:bodyPr anchor="t">
            <a:normAutofit/>
          </a:bodyPr>
          <a:lstStyle/>
          <a:p>
            <a:pPr algn="l"/>
            <a:r>
              <a:rPr lang="pl-PL" sz="2200" dirty="0">
                <a:solidFill>
                  <a:schemeClr val="bg1"/>
                </a:solidFill>
              </a:rPr>
              <a:t>program priorytetowy</a:t>
            </a:r>
            <a:br>
              <a:rPr lang="pl-PL" sz="2200" dirty="0">
                <a:solidFill>
                  <a:schemeClr val="bg1"/>
                </a:solidFill>
              </a:rPr>
            </a:br>
            <a:r>
              <a:rPr lang="pl-PL" sz="2200" dirty="0">
                <a:solidFill>
                  <a:schemeClr val="bg1"/>
                </a:solidFill>
              </a:rPr>
              <a:t> „Ochrona i przywracanie różnorodności biologicznej i krajobrazowej”</a:t>
            </a:r>
          </a:p>
        </p:txBody>
      </p:sp>
      <p:sp>
        <p:nvSpPr>
          <p:cNvPr id="7" name="Ważne jest, aby dbać o pacjenta, aby pacjent za nim podążał, ale zdarza się to w takim czasie, że jest dużo pracy i bólu. Aby przejść do najdrobniejszego szczegółu, nikt nie powinien wykonywać żadnej pracy, jeśli nie czerpie z niej korzyści.&#10;Nie gniewaj się na ból w naganę w przyjemność chce być o włos od bólu w nadziei, że nie ma hodowli.&#10;&#10;Nie gniewaj się na ból w naganę w przyjemność chce być o włos od bólu w nadziei, że nie ma hodowli.&#10;Rozumiem :&#10;500 wsparcie na całą kwotę PLN 300,000&#10;7500 wsparcie na całą kwotę PLN 400,000 &#10;300 wsparcie na całą kwotę PLN 150,000&#10;">
            <a:extLst>
              <a:ext uri="{FF2B5EF4-FFF2-40B4-BE49-F238E27FC236}">
                <a16:creationId xmlns:a16="http://schemas.microsoft.com/office/drawing/2014/main" id="{400C7DCF-21D2-EF52-949A-88AB04FCCD15}"/>
              </a:ext>
            </a:extLst>
          </p:cNvPr>
          <p:cNvSpPr txBox="1"/>
          <p:nvPr/>
        </p:nvSpPr>
        <p:spPr>
          <a:xfrm>
            <a:off x="923228" y="1289937"/>
            <a:ext cx="7302998" cy="39707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6729" rIns="26729">
            <a:spAutoFit/>
          </a:bodyPr>
          <a:lstStyle/>
          <a:p>
            <a:pPr defTabSz="534558" eaLnBrk="1" fontAlgn="auto">
              <a:lnSpc>
                <a:spcPct val="150000"/>
              </a:lnSpc>
              <a:spcBef>
                <a:spcPts val="0"/>
              </a:spcBef>
              <a:spcAft>
                <a:spcPts val="468"/>
              </a:spcAft>
            </a:pPr>
            <a:r>
              <a:rPr lang="pl-PL" sz="2000" b="1" kern="0" dirty="0">
                <a:solidFill>
                  <a:srgbClr val="007979"/>
                </a:solidFill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t>Program priorytetowy w trakcie aktualizacji.</a:t>
            </a:r>
            <a:endParaRPr lang="pl-PL" sz="2000" b="1" kern="0" dirty="0">
              <a:solidFill>
                <a:srgbClr val="000000"/>
              </a:solidFill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  <a:p>
            <a:pPr defTabSz="534558" eaLnBrk="1" fontAlgn="auto">
              <a:lnSpc>
                <a:spcPct val="150000"/>
              </a:lnSpc>
              <a:spcBef>
                <a:spcPts val="0"/>
              </a:spcBef>
              <a:spcAft>
                <a:spcPts val="468"/>
              </a:spcAft>
            </a:pPr>
            <a:endParaRPr lang="pl-PL" sz="1462" b="1" kern="0" dirty="0">
              <a:solidFill>
                <a:srgbClr val="000000"/>
              </a:solidFill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  <a:p>
            <a:pPr defTabSz="534558" eaLnBrk="1" fontAlgn="auto">
              <a:lnSpc>
                <a:spcPct val="120000"/>
              </a:lnSpc>
              <a:spcBef>
                <a:spcPts val="585"/>
              </a:spcBef>
              <a:spcAft>
                <a:spcPts val="0"/>
              </a:spcAft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000" kern="0" dirty="0">
              <a:solidFill>
                <a:srgbClr val="000000"/>
              </a:solidFill>
              <a:latin typeface="Source Sans Pro Semibold"/>
              <a:ea typeface="Source Sans Pro Semibold"/>
              <a:sym typeface="Source Sans Pro Semibold"/>
            </a:endParaRPr>
          </a:p>
          <a:p>
            <a:pPr defTabSz="534558" eaLnBrk="1" fontAlgn="auto">
              <a:lnSpc>
                <a:spcPct val="120000"/>
              </a:lnSpc>
              <a:spcBef>
                <a:spcPts val="585"/>
              </a:spcBef>
              <a:spcAft>
                <a:spcPts val="0"/>
              </a:spcAft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kern="0" dirty="0">
                <a:solidFill>
                  <a:srgbClr val="000000"/>
                </a:solidFill>
                <a:latin typeface="Source Sans Pro Semibold"/>
                <a:ea typeface="Source Sans Pro Semibold"/>
                <a:sym typeface="Source Sans Pro Semibold"/>
              </a:rPr>
              <a:t>Organizacje pozarządowe mogą być beneficjentem w ramach</a:t>
            </a:r>
          </a:p>
          <a:p>
            <a:pPr defTabSz="534558" eaLnBrk="1" fontAlgn="auto">
              <a:lnSpc>
                <a:spcPct val="120000"/>
              </a:lnSpc>
              <a:spcBef>
                <a:spcPts val="585"/>
              </a:spcBef>
              <a:spcAft>
                <a:spcPts val="0"/>
              </a:spcAft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kern="0" dirty="0">
                <a:solidFill>
                  <a:srgbClr val="000000"/>
                </a:solidFill>
                <a:latin typeface="Source Sans Pro Semibold"/>
                <a:ea typeface="Source Sans Pro Semibold"/>
                <a:sym typeface="Source Sans Pro Semibold"/>
              </a:rPr>
              <a:t>Części 1) Ochrona obszarów i gatunków cennych przyrodniczo</a:t>
            </a:r>
          </a:p>
          <a:p>
            <a:pPr defTabSz="534558" eaLnBrk="1" fontAlgn="auto">
              <a:lnSpc>
                <a:spcPct val="120000"/>
              </a:lnSpc>
              <a:spcBef>
                <a:spcPts val="585"/>
              </a:spcBef>
              <a:spcAft>
                <a:spcPts val="0"/>
              </a:spcAft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000" kern="0" dirty="0">
              <a:solidFill>
                <a:srgbClr val="000000"/>
              </a:solidFill>
              <a:latin typeface="Source Sans Pro Semibold"/>
              <a:ea typeface="Source Sans Pro Semibold"/>
              <a:sym typeface="Source Sans Pro Semibold"/>
            </a:endParaRPr>
          </a:p>
          <a:p>
            <a:pPr defTabSz="534558" eaLnBrk="1" fontAlgn="auto">
              <a:lnSpc>
                <a:spcPct val="120000"/>
              </a:lnSpc>
              <a:spcBef>
                <a:spcPts val="585"/>
              </a:spcBef>
              <a:spcAft>
                <a:spcPts val="0"/>
              </a:spcAft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endParaRPr lang="pl-PL" sz="2000" kern="0" dirty="0">
              <a:solidFill>
                <a:srgbClr val="000000"/>
              </a:solidFill>
              <a:latin typeface="Source Sans Pro Semibold"/>
              <a:ea typeface="Source Sans Pro Semibold"/>
              <a:sym typeface="Source Sans Pro Semibold"/>
            </a:endParaRPr>
          </a:p>
          <a:p>
            <a:pPr defTabSz="534558" eaLnBrk="1" fontAlgn="auto">
              <a:lnSpc>
                <a:spcPct val="120000"/>
              </a:lnSpc>
              <a:spcBef>
                <a:spcPts val="585"/>
              </a:spcBef>
              <a:spcAft>
                <a:spcPts val="0"/>
              </a:spcAft>
              <a:defRPr sz="2500">
                <a:latin typeface="+mn-lt"/>
                <a:ea typeface="+mn-ea"/>
                <a:cs typeface="+mn-cs"/>
                <a:sym typeface="Source Sans Pro Semibold"/>
              </a:defRPr>
            </a:pPr>
            <a:r>
              <a:rPr lang="pl-PL" sz="2000" kern="0" dirty="0">
                <a:solidFill>
                  <a:srgbClr val="000000"/>
                </a:solidFill>
                <a:latin typeface="Source Sans Pro Semibold"/>
                <a:ea typeface="Source Sans Pro Semibold"/>
                <a:sym typeface="Source Sans Pro Semibold"/>
              </a:rPr>
              <a:t>Obecnie brak ogłoszonych naborów wniosków o dofinansowanie.</a:t>
            </a:r>
            <a:endParaRPr sz="2000" kern="0" dirty="0">
              <a:solidFill>
                <a:srgbClr val="000000"/>
              </a:solidFill>
              <a:latin typeface="Source Sans Pro Semibold"/>
              <a:ea typeface="Source Sans Pro Semibold"/>
              <a:sym typeface="Source Sans Pro Semibold"/>
            </a:endParaRPr>
          </a:p>
          <a:p>
            <a:pPr marL="146534" indent="-146534" defTabSz="534558" eaLnBrk="1" fontAlgn="auto">
              <a:lnSpc>
                <a:spcPct val="120000"/>
              </a:lnSpc>
              <a:spcBef>
                <a:spcPts val="585"/>
              </a:spcBef>
              <a:spcAft>
                <a:spcPts val="0"/>
              </a:spcAft>
              <a:buSzPct val="100000"/>
              <a:buFontTx/>
              <a:buChar char="•"/>
              <a:defRPr sz="2000">
                <a:latin typeface="+mn-lt"/>
                <a:ea typeface="+mn-ea"/>
                <a:cs typeface="+mn-cs"/>
                <a:sym typeface="Source Sans Pro Semibold"/>
              </a:defRPr>
            </a:pPr>
            <a:endParaRPr sz="1169" b="1" kern="0" dirty="0">
              <a:solidFill>
                <a:srgbClr val="026937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ACD94F6-3C76-FF6A-5198-F4D1BE89668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defTabSz="534558" eaLnBrk="1" fontAlgn="auto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pl-PL" kern="0">
                <a:solidFill>
                  <a:srgbClr val="FFFFFF"/>
                </a:solidFill>
                <a:ea typeface="Calibri"/>
                <a:cs typeface="Calibri"/>
                <a:sym typeface="Calibri"/>
              </a:rPr>
              <a:pPr defTabSz="534558" eaLnBrk="1" fontAlgn="auto">
                <a:spcBef>
                  <a:spcPts val="0"/>
                </a:spcBef>
                <a:spcAft>
                  <a:spcPts val="0"/>
                </a:spcAft>
              </a:pPr>
              <a:t>8</a:t>
            </a:fld>
            <a:endParaRPr lang="pl-PL" kern="0" dirty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id="{5C606A43-3DCD-DBFD-BEF8-A1F6A0EBB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382" y="5075981"/>
            <a:ext cx="9433048" cy="553510"/>
          </a:xfrm>
        </p:spPr>
        <p:txBody>
          <a:bodyPr/>
          <a:lstStyle/>
          <a:p>
            <a:pPr algn="ctr" eaLnBrk="1" hangingPunct="1"/>
            <a:r>
              <a:rPr lang="pl-PL" altLang="pl-PL" sz="32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Dziękujemy za uwagę.</a:t>
            </a:r>
            <a:endParaRPr lang="pl-PL" altLang="pl-PL" sz="1800" b="0" dirty="0">
              <a:solidFill>
                <a:srgbClr val="002073"/>
              </a:solidFill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629382" y="5629491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Zapraszamy na stronę: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u="sng" dirty="0">
                <a:solidFill>
                  <a:srgbClr val="00703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www.gov.pl/web/nfosigw/fundusze-europejskie-na-infrastrukture-klimat-i-srodowisko</a:t>
            </a:r>
          </a:p>
        </p:txBody>
      </p:sp>
      <p:sp>
        <p:nvSpPr>
          <p:cNvPr id="74755" name="Symbol zastępczy numeru slajdu 2" hidden="1">
            <a:extLst>
              <a:ext uri="{FF2B5EF4-FFF2-40B4-BE49-F238E27FC236}">
                <a16:creationId xmlns:a16="http://schemas.microsoft.com/office/drawing/2014/main" id="{21EEAE4B-6A9B-9FAD-8F55-1930A5D587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C625B326-A187-4C68-A9E3-C464BC509609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9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0</TotalTime>
  <Words>703</Words>
  <Application>Microsoft Office PowerPoint</Application>
  <PresentationFormat>Niestandardowy</PresentationFormat>
  <Paragraphs>89</Paragraphs>
  <Slides>9</Slides>
  <Notes>8</Notes>
  <HiddenSlides>0</HiddenSlides>
  <MMClips>0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9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Open Sans</vt:lpstr>
      <vt:lpstr>Source Sans Pro</vt:lpstr>
      <vt:lpstr>Source Sans Pro Semibold</vt:lpstr>
      <vt:lpstr>Trebuchet MS</vt:lpstr>
      <vt:lpstr>Wingdings</vt:lpstr>
      <vt:lpstr>Motyw pakietu Office</vt:lpstr>
      <vt:lpstr>1_Motyw pakietu Office</vt:lpstr>
      <vt:lpstr>1_Office Theme</vt:lpstr>
      <vt:lpstr>Slajd tytułowy</vt:lpstr>
      <vt:lpstr>Najważniejsze informacje</vt:lpstr>
      <vt:lpstr>1. Ochrona in-situ lub ex-situ zagrożonych gatunków i siedlisk przyrodniczych</vt:lpstr>
      <vt:lpstr>1. Ochrona in-situ lub ex-situ zagrożonych gatunków i siedlisk przyrodniczych</vt:lpstr>
      <vt:lpstr>3. Zwalczanie inwazyjnych gatunków obcych</vt:lpstr>
      <vt:lpstr>5.a. Zielona i niebieska infrastruktura wraz ze stosownym zapleczem</vt:lpstr>
      <vt:lpstr>Program „Środowisko, Energia i Zmiany Klimatu” w ramach perspektywy ze środków MF EOG na lata 2014 – 2021   </vt:lpstr>
      <vt:lpstr>program priorytetowy  „Ochrona i przywracanie różnorodności biologicznej i krajobrazowej”</vt:lpstr>
      <vt:lpstr>Dziękujemy za uwagę.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FEnIKS</dc:title>
  <dc:creator/>
  <cp:lastModifiedBy/>
  <cp:revision>1</cp:revision>
  <dcterms:created xsi:type="dcterms:W3CDTF">2023-09-15T11:09:44Z</dcterms:created>
  <dcterms:modified xsi:type="dcterms:W3CDTF">2024-10-22T11:05:36Z</dcterms:modified>
</cp:coreProperties>
</file>