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83" r:id="rId4"/>
    <p:sldId id="286" r:id="rId5"/>
    <p:sldId id="262" r:id="rId6"/>
    <p:sldId id="260" r:id="rId7"/>
    <p:sldId id="259" r:id="rId8"/>
    <p:sldId id="288" r:id="rId9"/>
    <p:sldId id="266" r:id="rId10"/>
    <p:sldId id="270" r:id="rId11"/>
    <p:sldId id="287" r:id="rId12"/>
    <p:sldId id="261" r:id="rId13"/>
    <p:sldId id="264" r:id="rId14"/>
    <p:sldId id="267" r:id="rId15"/>
    <p:sldId id="275" r:id="rId16"/>
    <p:sldId id="268" r:id="rId17"/>
    <p:sldId id="276" r:id="rId18"/>
    <p:sldId id="277" r:id="rId19"/>
    <p:sldId id="278" r:id="rId20"/>
    <p:sldId id="289" r:id="rId21"/>
    <p:sldId id="290" r:id="rId22"/>
    <p:sldId id="271" r:id="rId23"/>
    <p:sldId id="272" r:id="rId24"/>
    <p:sldId id="273" r:id="rId25"/>
    <p:sldId id="274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026937"/>
    <a:srgbClr val="000000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03" y="4926800"/>
            <a:ext cx="1690237" cy="6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02" y="6211036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9" y="6228453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80795"/>
            <a:ext cx="1314959" cy="5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g.gov.pl/strony/zapoznaj-sie-z-funduszami/oferta-funduszy/srodowisko-energia-zmiany-klimatu/" TargetMode="External"/><Relationship Id="rId2" Type="http://schemas.openxmlformats.org/officeDocument/2006/relationships/hyperlink" Target="http://nfosigw.gov.pl/oferta-finansowania/srodki-norweskie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8812" y="2414102"/>
            <a:ext cx="9705975" cy="830997"/>
          </a:xfrm>
        </p:spPr>
        <p:txBody>
          <a:bodyPr/>
          <a:lstStyle/>
          <a:p>
            <a:r>
              <a:rPr lang="pl-PL" dirty="0"/>
              <a:t>Nabory                                          MF EOG 2014-2021                         obszar </a:t>
            </a:r>
            <a:r>
              <a:rPr lang="en-US" dirty="0" err="1" smtClean="0"/>
              <a:t>programowy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pl-PL" dirty="0" smtClean="0"/>
              <a:t>Łagodzenie </a:t>
            </a:r>
            <a:r>
              <a:rPr lang="pl-PL" dirty="0"/>
              <a:t>zmian klimatu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pl-PL" dirty="0" smtClean="0"/>
              <a:t>i </a:t>
            </a:r>
            <a:r>
              <a:rPr lang="pl-PL" dirty="0"/>
              <a:t>adaptacja do ich skutków</a:t>
            </a:r>
            <a:br>
              <a:rPr lang="pl-PL" dirty="0"/>
            </a:b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l-PL" dirty="0">
                <a:solidFill>
                  <a:schemeClr val="accent6">
                    <a:lumMod val="50000"/>
                  </a:schemeClr>
                </a:solidFill>
              </a:rPr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/>
              <a:t>Sylwia Bańkowska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Warszawa, </a:t>
            </a:r>
            <a:r>
              <a:rPr lang="pl-PL" dirty="0" smtClean="0"/>
              <a:t>kwiecie</a:t>
            </a:r>
            <a:r>
              <a:rPr lang="en-US" dirty="0" smtClean="0"/>
              <a:t>ń</a:t>
            </a:r>
            <a:r>
              <a:rPr lang="pl-PL" dirty="0" smtClean="0"/>
              <a:t> </a:t>
            </a:r>
            <a:r>
              <a:rPr lang="pl-PL" dirty="0"/>
              <a:t>2020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87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8" y="391951"/>
            <a:ext cx="8514471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Realizacja inwestycji w zakresie zielono-niebieskiej infrastruktury w miastach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966157" y="1466491"/>
            <a:ext cx="8549802" cy="3855398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Finansowanie </a:t>
            </a:r>
            <a:r>
              <a:rPr lang="pl-PL" sz="1800" b="1" dirty="0">
                <a:solidFill>
                  <a:srgbClr val="00B050"/>
                </a:solidFill>
              </a:rPr>
              <a:t>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Dotacja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środki MF EOG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kwota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alokacji w naborze - </a:t>
            </a:r>
            <a:r>
              <a:rPr lang="pl-PL" sz="1800" dirty="0">
                <a:solidFill>
                  <a:schemeClr val="tx2"/>
                </a:solidFill>
              </a:rPr>
              <a:t>23 029 413 euro, tj. 99 392 643,57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poziom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dofinansowania dotacją – </a:t>
            </a:r>
            <a:r>
              <a:rPr lang="en-US" sz="1800" dirty="0">
                <a:solidFill>
                  <a:schemeClr val="tx2"/>
                </a:solidFill>
              </a:rPr>
              <a:t>85</a:t>
            </a:r>
            <a:r>
              <a:rPr lang="pl-PL" sz="1800" dirty="0" smtClean="0">
                <a:solidFill>
                  <a:schemeClr val="tx2"/>
                </a:solidFill>
              </a:rPr>
              <a:t>%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endParaRPr lang="en-US" sz="1800" dirty="0">
              <a:solidFill>
                <a:schemeClr val="tx2"/>
              </a:solidFill>
            </a:endParaRP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minimalna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dofinansowania – </a:t>
            </a:r>
            <a:r>
              <a:rPr lang="pl-PL" sz="1800" dirty="0">
                <a:solidFill>
                  <a:schemeClr val="tx2"/>
                </a:solidFill>
              </a:rPr>
              <a:t>500 000 euro tj. 2 157 950,00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maksymalna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dofinansowania </a:t>
            </a:r>
            <a:r>
              <a:rPr lang="pl-PL" sz="1800" dirty="0">
                <a:solidFill>
                  <a:schemeClr val="tx2"/>
                </a:solidFill>
              </a:rPr>
              <a:t>– 2 300 000 euro tj. 9 926 570,00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endParaRPr lang="pl-PL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środki budżetu państwa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pl-PL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wkład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własny Wnioskodawcy 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  <a:p>
            <a:endParaRPr lang="pl-P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392605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8" y="391951"/>
            <a:ext cx="8514471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Realizacja inwestycji w zakresie zielono-niebieskiej infrastruktury w miastach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966157" y="1466491"/>
            <a:ext cx="8419381" cy="3855398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Finansowanie projektów – warunki szczegółowe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u="sng" dirty="0">
                <a:solidFill>
                  <a:schemeClr val="tx2"/>
                </a:solidFill>
              </a:rPr>
              <a:t>Wyjątkiem</a:t>
            </a:r>
            <a:r>
              <a:rPr lang="pl-PL" sz="1800" dirty="0">
                <a:solidFill>
                  <a:schemeClr val="tx2"/>
                </a:solidFill>
              </a:rPr>
              <a:t> od zasady pieniężnego wkładu własnego są projekty, w których beneficjentem jest </a:t>
            </a:r>
            <a:r>
              <a:rPr lang="pl-PL" sz="1800" u="sng" dirty="0">
                <a:solidFill>
                  <a:schemeClr val="tx2"/>
                </a:solidFill>
              </a:rPr>
              <a:t>organizacja pozarządowa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 tym przypadku dopuszczalny jest wkład rzeczowy w postaci wolontariatu, który może stanowić do 50% wkładu własnego wymaganego dla projektu w ramach Programu.  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Przykład: </a:t>
            </a: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 projekcie, którego całkowity koszt kwalifikowalny wynosi 1 000 000 PLN, a procent dofinansowania 85 %: </a:t>
            </a:r>
          </a:p>
          <a:p>
            <a:pPr algn="l">
              <a:lnSpc>
                <a:spcPct val="100000"/>
              </a:lnSpc>
            </a:pPr>
            <a:endParaRPr lang="pl-PL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dofinansowania wynosi 850 000 PLN; </a:t>
            </a: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wkładu własnego Wnioskodawcy wynosi 150 000 PLN, z czego: </a:t>
            </a: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wkład rzeczowy w postaci wolontariatu może wynieść do 75 000 PLN;  </a:t>
            </a:r>
          </a:p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wkład własny w postaci pieniężnej stanowiący uzupełnienie różnicy między wymaganą kwotą wkładu własnego a wkładem rzeczowym wniesionym w postaci wolontariatu. </a:t>
            </a:r>
          </a:p>
          <a:p>
            <a:endParaRPr lang="pl-P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4289679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A58A553-F555-416A-965E-10F7C30110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83922" y="2516026"/>
            <a:ext cx="5165178" cy="3065624"/>
          </a:xfrm>
        </p:spPr>
        <p:txBody>
          <a:bodyPr/>
          <a:lstStyle/>
          <a:p>
            <a:r>
              <a:rPr lang="en-US" sz="2200" b="1" dirty="0" err="1" smtClean="0"/>
              <a:t>Cel</a:t>
            </a:r>
            <a:r>
              <a:rPr lang="en-US" sz="2200" b="1" dirty="0" smtClean="0"/>
              <a:t>:</a:t>
            </a:r>
            <a:r>
              <a:rPr lang="en-US" sz="1800" dirty="0" smtClean="0"/>
              <a:t> </a:t>
            </a:r>
            <a:r>
              <a:rPr lang="pl-PL" sz="1800" dirty="0" smtClean="0"/>
              <a:t>pogłębienie </a:t>
            </a:r>
            <a:r>
              <a:rPr lang="pl-PL" sz="1800" dirty="0"/>
              <a:t>wiedzy </a:t>
            </a:r>
            <a:r>
              <a:rPr lang="pl-PL" sz="1800" dirty="0" smtClean="0"/>
              <a:t>uczniów </a:t>
            </a:r>
            <a:r>
              <a:rPr lang="pl-PL" sz="1800" dirty="0"/>
              <a:t>nt. problemów związanych ze zmianami klimatu oraz sposobów na łagodzenie i przystosowanie się do nich poprzez realizację lokalnych rozwiązań adaptacyjnych i </a:t>
            </a:r>
            <a:r>
              <a:rPr lang="pl-PL" sz="1800" dirty="0" err="1"/>
              <a:t>mitygacyjnych</a:t>
            </a:r>
            <a:r>
              <a:rPr lang="pl-PL" sz="1800" dirty="0"/>
              <a:t> prowadzonych przez szkoły podstawowe i ponadpodstawowe, w których uczniowie wezmą </a:t>
            </a:r>
            <a:r>
              <a:rPr lang="pl-PL" sz="1800" dirty="0" smtClean="0"/>
              <a:t>czynny </a:t>
            </a:r>
            <a:r>
              <a:rPr lang="pl-PL" sz="1800" dirty="0"/>
              <a:t>udział</a:t>
            </a:r>
            <a:r>
              <a:rPr lang="pl-PL" sz="1600" dirty="0" smtClean="0"/>
              <a:t>.</a:t>
            </a:r>
            <a:endParaRPr lang="en-US" sz="16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D768E9-8079-48EC-92E0-EA62CBA828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AF0D24F-34BC-4CAD-8FE1-35C10F098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6156" y="798273"/>
            <a:ext cx="5508077" cy="84304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Prowadzenie przez szkoły działań podnoszących świadomość na temat łagodzenia zmian klimatu i przystosowania się do ich skutków</a:t>
            </a:r>
          </a:p>
          <a:p>
            <a:endParaRPr lang="pl-PL" sz="2600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EC4CD311-BB3A-40A2-91C4-1DE50283CE5A}"/>
              </a:ext>
            </a:extLst>
          </p:cNvPr>
          <p:cNvSpPr txBox="1">
            <a:spLocks/>
          </p:cNvSpPr>
          <p:nvPr/>
        </p:nvSpPr>
        <p:spPr>
          <a:xfrm rot="16200000">
            <a:off x="4275528" y="4186935"/>
            <a:ext cx="2152650" cy="636779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chemeClr val="tx1"/>
                </a:solidFill>
              </a:rPr>
              <a:t>Nabór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0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E94A843-8A3B-438C-A4EA-4FB8DD687D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037" y="414254"/>
            <a:ext cx="8505646" cy="824374"/>
          </a:xfrm>
        </p:spPr>
        <p:txBody>
          <a:bodyPr/>
          <a:lstStyle/>
          <a:p>
            <a:r>
              <a:rPr lang="pl-PL" sz="2600" dirty="0" smtClean="0">
                <a:solidFill>
                  <a:srgbClr val="00B050"/>
                </a:solidFill>
              </a:rPr>
              <a:t>Prowadzenie </a:t>
            </a:r>
            <a:r>
              <a:rPr lang="pl-PL" sz="2600" dirty="0">
                <a:solidFill>
                  <a:srgbClr val="00B050"/>
                </a:solidFill>
              </a:rPr>
              <a:t>przez szkoły działań podnoszących świadomość na temat łagodzenia zmian klimatu i przystosowania się do ich skutków</a:t>
            </a:r>
          </a:p>
          <a:p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2037" y="1880557"/>
            <a:ext cx="7858665" cy="4699959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chemeClr val="tx1"/>
                </a:solidFill>
              </a:rPr>
              <a:t>Zakres finansowania przedsięwzięć obejmuje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realizacje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działań:</a:t>
            </a:r>
            <a:endParaRPr lang="pl-PL" altLang="en-US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adaptacyjnych i </a:t>
            </a:r>
            <a:r>
              <a:rPr lang="pl-PL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mitygacyjnych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szczegóły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w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Podręczniku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Wnioskodawcy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str.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24)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oraz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edukacyjno-informacyjnych powiązanych tematycznie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działaniami </a:t>
            </a:r>
            <a:r>
              <a:rPr lang="pl-PL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adaptacyjn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ymi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 </a:t>
            </a:r>
            <a:r>
              <a:rPr lang="pl-PL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mitygacyjn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ymi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(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szczegóły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Podręczniku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Wnioskodawcy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str.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25); 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ealizowanych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terenie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szkoły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kampusu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szkolnego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uwzględniających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aktywny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udział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uczniów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pl-PL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i="1" dirty="0" smtClean="0"/>
              <a:t>k</a:t>
            </a:r>
            <a:r>
              <a:rPr lang="pl-PL" sz="1800" i="1" dirty="0" err="1" smtClean="0"/>
              <a:t>ażdy</a:t>
            </a:r>
            <a:r>
              <a:rPr lang="pl-PL" sz="1800" i="1" dirty="0" smtClean="0"/>
              <a:t> </a:t>
            </a:r>
            <a:r>
              <a:rPr lang="pl-PL" sz="1800" i="1" dirty="0"/>
              <a:t>projekt powinien zawierać dwa typy </a:t>
            </a:r>
            <a:r>
              <a:rPr lang="pl-PL" sz="1800" i="1" dirty="0" smtClean="0"/>
              <a:t>działań</a:t>
            </a:r>
            <a:r>
              <a:rPr lang="en-US" sz="1800" i="1" dirty="0" smtClean="0"/>
              <a:t>,</a:t>
            </a:r>
            <a:r>
              <a:rPr lang="pl-PL" sz="1800" i="1" dirty="0" smtClean="0"/>
              <a:t> </a:t>
            </a:r>
            <a:r>
              <a:rPr lang="pl-PL" sz="1800" i="1" dirty="0"/>
              <a:t>tj. adaptacyjne i </a:t>
            </a:r>
            <a:r>
              <a:rPr lang="pl-PL" sz="1800" i="1" dirty="0" err="1" smtClean="0"/>
              <a:t>mitygacyjne</a:t>
            </a:r>
            <a:r>
              <a:rPr lang="en-US" sz="1800" i="1" dirty="0" smtClean="0"/>
              <a:t>,</a:t>
            </a:r>
            <a:r>
              <a:rPr lang="pl-PL" sz="1800" i="1" dirty="0" smtClean="0"/>
              <a:t> </a:t>
            </a:r>
            <a:r>
              <a:rPr lang="pl-PL" sz="1800" i="1" dirty="0"/>
              <a:t>oraz </a:t>
            </a:r>
            <a:r>
              <a:rPr lang="pl-PL" sz="18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edukacyjno-</a:t>
            </a:r>
            <a:r>
              <a:rPr lang="pl-PL" sz="18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informacyjn</a:t>
            </a:r>
            <a:r>
              <a:rPr lang="en-US" sz="18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e,</a:t>
            </a:r>
            <a:r>
              <a:rPr lang="pl-PL" sz="18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800" i="1" dirty="0" smtClean="0"/>
              <a:t>z </a:t>
            </a:r>
            <a:r>
              <a:rPr lang="pl-PL" sz="1800" i="1" dirty="0"/>
              <a:t>czego wydatki na </a:t>
            </a:r>
            <a:r>
              <a:rPr lang="pl-PL" sz="1800" i="1" dirty="0" err="1" smtClean="0"/>
              <a:t>działani</a:t>
            </a:r>
            <a:r>
              <a:rPr lang="en-US" sz="1800" i="1" dirty="0" smtClean="0"/>
              <a:t>a</a:t>
            </a:r>
            <a:r>
              <a:rPr lang="pl-PL" sz="1800" i="1" dirty="0" smtClean="0"/>
              <a:t> </a:t>
            </a:r>
            <a:r>
              <a:rPr lang="en-US" sz="1800" i="1" dirty="0" err="1"/>
              <a:t>e</a:t>
            </a:r>
            <a:r>
              <a:rPr lang="pl-PL" sz="18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dukacyjno-informacyjn</a:t>
            </a:r>
            <a:r>
              <a:rPr lang="en-US" sz="18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 </a:t>
            </a:r>
            <a:r>
              <a:rPr lang="pl-PL" sz="1800" i="1" dirty="0" smtClean="0"/>
              <a:t>nie </a:t>
            </a:r>
            <a:r>
              <a:rPr lang="pl-PL" sz="1800" i="1" dirty="0"/>
              <a:t>mogą przekroczyć </a:t>
            </a:r>
            <a:r>
              <a:rPr lang="pl-PL" sz="1800" i="1" dirty="0">
                <a:solidFill>
                  <a:srgbClr val="C00000"/>
                </a:solidFill>
              </a:rPr>
              <a:t>50% </a:t>
            </a:r>
            <a:r>
              <a:rPr lang="pl-PL" sz="1800" i="1" dirty="0"/>
              <a:t>wydatków kwalifikowanych projektu</a:t>
            </a:r>
            <a:r>
              <a:rPr lang="pl-PL" sz="1800" i="1" dirty="0" smtClean="0"/>
              <a:t>.</a:t>
            </a:r>
            <a:endParaRPr lang="en-US" sz="1800" dirty="0" smtClean="0"/>
          </a:p>
          <a:p>
            <a:pPr algn="ctr">
              <a:lnSpc>
                <a:spcPct val="100000"/>
              </a:lnSpc>
            </a:pPr>
            <a:r>
              <a:rPr lang="pl-PL" sz="1800" dirty="0" smtClean="0">
                <a:solidFill>
                  <a:srgbClr val="C00000"/>
                </a:solidFill>
              </a:rPr>
              <a:t>Katalog przykładowych działań </a:t>
            </a:r>
            <a:r>
              <a:rPr lang="en-US" sz="1800" dirty="0" err="1" smtClean="0">
                <a:solidFill>
                  <a:srgbClr val="C00000"/>
                </a:solidFill>
              </a:rPr>
              <a:t>kwalifkowalnych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i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niekwalifikowalnych</a:t>
            </a:r>
            <a:r>
              <a:rPr lang="en-US" sz="1800" dirty="0" smtClean="0">
                <a:solidFill>
                  <a:srgbClr val="C00000"/>
                </a:solidFill>
              </a:rPr>
              <a:t>:</a:t>
            </a:r>
            <a:r>
              <a:rPr lang="pl-PL" sz="1800" dirty="0" smtClean="0">
                <a:solidFill>
                  <a:srgbClr val="C00000"/>
                </a:solidFill>
              </a:rPr>
              <a:t> Podręcznik </a:t>
            </a:r>
            <a:r>
              <a:rPr lang="pl-PL" sz="1800" dirty="0">
                <a:solidFill>
                  <a:srgbClr val="C00000"/>
                </a:solidFill>
              </a:rPr>
              <a:t>Wnioskodawcy- str. </a:t>
            </a:r>
            <a:r>
              <a:rPr lang="en-US" sz="1800" dirty="0" smtClean="0">
                <a:solidFill>
                  <a:srgbClr val="C00000"/>
                </a:solidFill>
              </a:rPr>
              <a:t>24</a:t>
            </a:r>
            <a:r>
              <a:rPr lang="pl-PL" sz="1800" dirty="0" smtClean="0">
                <a:solidFill>
                  <a:srgbClr val="C00000"/>
                </a:solidFill>
              </a:rPr>
              <a:t>-2</a:t>
            </a:r>
            <a:r>
              <a:rPr lang="en-US" sz="1800" dirty="0" smtClean="0">
                <a:solidFill>
                  <a:srgbClr val="C00000"/>
                </a:solidFill>
              </a:rPr>
              <a:t>6</a:t>
            </a:r>
            <a:endParaRPr lang="pl-PL" sz="18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pl-PL" sz="1800" dirty="0" smtClean="0"/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8239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069" y="391951"/>
            <a:ext cx="8255678" cy="841626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Prowadzenie przez szkoły działań podnoszących świadomość na temat łagodzenia zmian klimatu i przystosowania się do ich skutków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1068" y="1690689"/>
            <a:ext cx="8065897" cy="4329112"/>
          </a:xfrm>
        </p:spPr>
        <p:txBody>
          <a:bodyPr/>
          <a:lstStyle/>
          <a:p>
            <a:pPr algn="l">
              <a:lnSpc>
                <a:spcPct val="100000"/>
              </a:lnSpc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chemeClr val="tx1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O </a:t>
            </a:r>
            <a:r>
              <a:rPr lang="pl-PL" sz="1800" dirty="0"/>
              <a:t>dofinansowanie w ramach naboru wniosków może ubiegać się każdy podmiot zgodnie z art. 7.2.1 Regulacji w sprawie wdrażania Mechanizmu Finansowego Europejskiego Obszaru Gospodarczego (MF EOG) 2014-2021 zarządzający publiczną lub niepubliczną szkołą podstawową lub </a:t>
            </a:r>
            <a:r>
              <a:rPr lang="pl-PL" sz="1800" dirty="0" smtClean="0"/>
              <a:t>ponadpodstawową.</a:t>
            </a:r>
            <a:endParaRPr lang="en-US" sz="1800" dirty="0" smtClean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Warunek </a:t>
            </a:r>
            <a:r>
              <a:rPr lang="pl-PL" sz="1800" dirty="0"/>
              <a:t>uczestnictwa w naborze: wnioskodawca lub </a:t>
            </a:r>
            <a:r>
              <a:rPr lang="pl-PL" sz="1800" dirty="0" smtClean="0"/>
              <a:t>partner projektu </a:t>
            </a:r>
            <a:r>
              <a:rPr lang="pl-PL" sz="1800" dirty="0"/>
              <a:t>jest  podmiotem zarządzającym szkołą</a:t>
            </a:r>
            <a:r>
              <a:rPr lang="pl-PL" sz="1800" dirty="0" smtClean="0"/>
              <a:t>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7923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8" y="391951"/>
            <a:ext cx="8514471" cy="628650"/>
          </a:xfrm>
        </p:spPr>
        <p:txBody>
          <a:bodyPr/>
          <a:lstStyle/>
          <a:p>
            <a:r>
              <a:rPr lang="pl-PL" sz="2600" dirty="0" smtClean="0">
                <a:solidFill>
                  <a:srgbClr val="00B050"/>
                </a:solidFill>
              </a:rPr>
              <a:t>Prowadzenie </a:t>
            </a:r>
            <a:r>
              <a:rPr lang="pl-PL" sz="2600" dirty="0">
                <a:solidFill>
                  <a:srgbClr val="00B050"/>
                </a:solidFill>
              </a:rPr>
              <a:t>przez szkoły działań podnoszących świadomość na temat łagodzenia zmian klimatu i przystosowania się do ich skutków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endParaRPr lang="en-GB" sz="2600" dirty="0"/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966158" y="1466491"/>
            <a:ext cx="8301828" cy="3855398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b="1" dirty="0" err="1" smtClean="0">
                <a:solidFill>
                  <a:schemeClr val="tx1"/>
                </a:solidFill>
              </a:rPr>
              <a:t>Finansowanie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projektów</a:t>
            </a:r>
            <a:r>
              <a:rPr lang="en-US" sz="1800" b="1" dirty="0">
                <a:solidFill>
                  <a:schemeClr val="tx1"/>
                </a:solidFill>
              </a:rPr>
              <a:t> – </a:t>
            </a:r>
            <a:r>
              <a:rPr lang="en-US" sz="1800" b="1" dirty="0" err="1">
                <a:solidFill>
                  <a:schemeClr val="tx1"/>
                </a:solidFill>
              </a:rPr>
              <a:t>warunki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szczegółowe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</a:t>
            </a:r>
            <a:r>
              <a:rPr lang="pl-PL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otacja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środki MF EOG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kwota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alokacji w naborze - </a:t>
            </a:r>
            <a:r>
              <a:rPr lang="pl-PL" sz="1800" dirty="0">
                <a:solidFill>
                  <a:schemeClr val="tx2"/>
                </a:solidFill>
              </a:rPr>
              <a:t>1 575 941 euro, tj. 6 801 603,76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endParaRPr lang="en-US" sz="1800" dirty="0">
              <a:solidFill>
                <a:schemeClr val="tx2"/>
              </a:solidFill>
            </a:endParaRP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poziom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dofinansowania dotacją – </a:t>
            </a:r>
            <a:r>
              <a:rPr lang="en-US" sz="1800" dirty="0">
                <a:solidFill>
                  <a:schemeClr val="tx2"/>
                </a:solidFill>
              </a:rPr>
              <a:t>100</a:t>
            </a:r>
            <a:r>
              <a:rPr lang="pl-PL" sz="1800" dirty="0" smtClean="0">
                <a:solidFill>
                  <a:schemeClr val="tx2"/>
                </a:solidFill>
              </a:rPr>
              <a:t>%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minimalna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dofinansowania – </a:t>
            </a:r>
            <a:r>
              <a:rPr lang="pl-PL" sz="1800" dirty="0">
                <a:solidFill>
                  <a:schemeClr val="tx2"/>
                </a:solidFill>
              </a:rPr>
              <a:t>200 000 euro tj. 863 180,00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endParaRPr lang="en-US" sz="1800" dirty="0">
              <a:solidFill>
                <a:schemeClr val="tx2"/>
              </a:solidFill>
            </a:endParaRPr>
          </a:p>
          <a:p>
            <a:pPr marL="971550" lvl="1" indent="-285750">
              <a:lnSpc>
                <a:spcPct val="150000"/>
              </a:lnSpc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maksymalna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kwota dofinansowania – </a:t>
            </a:r>
            <a:r>
              <a:rPr lang="pl-PL" sz="1800" dirty="0">
                <a:solidFill>
                  <a:schemeClr val="tx2"/>
                </a:solidFill>
              </a:rPr>
              <a:t>800 000 euro tj. 3 452 720,00 </a:t>
            </a:r>
            <a:r>
              <a:rPr lang="pl-PL" sz="1800" dirty="0" smtClean="0">
                <a:solidFill>
                  <a:schemeClr val="tx2"/>
                </a:solidFill>
              </a:rPr>
              <a:t>zł</a:t>
            </a:r>
            <a:r>
              <a:rPr lang="en-US" sz="1800" dirty="0" smtClean="0">
                <a:solidFill>
                  <a:schemeClr val="tx2"/>
                </a:solidFill>
              </a:rPr>
              <a:t>;</a:t>
            </a:r>
            <a:endParaRPr lang="en-US" sz="1800" dirty="0">
              <a:solidFill>
                <a:schemeClr val="tx2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środki budżetu państwa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pl-PL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wkład własny Wnioskodawcy wnoszony jest co do zasady w postaci pieniężnej, np. środki własne, wkład finansowy Partnera projektu, pożyczka zaciągnięta przez wnioskodawcę (preferencyjna, umarzalna) lub inna dotacja pozyskana na uzupełnienie wkładu własnego wnioskodawcy.</a:t>
            </a:r>
          </a:p>
          <a:p>
            <a:endParaRPr lang="pl-P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1743370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069" y="819421"/>
            <a:ext cx="8255678" cy="871268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Kwalifikujący </a:t>
            </a:r>
            <a:r>
              <a:rPr lang="pl-PL" dirty="0">
                <a:solidFill>
                  <a:srgbClr val="00B050"/>
                </a:solidFill>
              </a:rPr>
              <a:t>się partnerzy </a:t>
            </a:r>
            <a:r>
              <a:rPr lang="pl-PL" dirty="0" smtClean="0">
                <a:solidFill>
                  <a:srgbClr val="00B050"/>
                </a:solidFill>
              </a:rPr>
              <a:t>projektów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871069" y="1690689"/>
            <a:ext cx="8652494" cy="3674942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1800" dirty="0" smtClean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dirty="0" smtClean="0"/>
              <a:t>każdy podmiot publiczny lub prywatny, komercyjny lub niekomercyjny, jak również organizacje pozarządowe, ustanowione jako podmiot prawa w Państwach – Darczyńcach i Państwach – Beneficjentach, </a:t>
            </a:r>
            <a:r>
              <a:rPr lang="pl-PL" sz="1800" dirty="0"/>
              <a:t>lub w państwie spoza EOG, które ma wspólną granicę z Polską, lub każda organizacja międzynarodowa, jej organ lub agencje, aktywnie zaangażowane </a:t>
            </a:r>
            <a:r>
              <a:rPr lang="pl-PL" sz="1800" dirty="0" smtClean="0"/>
              <a:t>                                    i </a:t>
            </a:r>
            <a:r>
              <a:rPr lang="pl-PL" sz="1800" dirty="0"/>
              <a:t>przyczyniające się do wdrażania </a:t>
            </a:r>
            <a:r>
              <a:rPr lang="pl-PL" sz="1800" dirty="0" smtClean="0"/>
              <a:t>Programu;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sz="1800" b="1" dirty="0" smtClean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1" dirty="0" smtClean="0"/>
              <a:t>tylko projekty złożone w partnerstwie z podmiotem z Państw-Darczyńców </a:t>
            </a:r>
            <a:r>
              <a:rPr lang="pl-PL" sz="1800" dirty="0" smtClean="0"/>
              <a:t>(Norwegia, Islandia, Liechtenstein) </a:t>
            </a:r>
            <a:r>
              <a:rPr lang="pl-PL" sz="1800" b="1" dirty="0" smtClean="0"/>
              <a:t>otrzymają dodatkowe punkty</a:t>
            </a:r>
            <a:r>
              <a:rPr lang="pl-PL" sz="1800" dirty="0" smtClean="0"/>
              <a:t>, zgodnie z kryteriami. </a:t>
            </a:r>
            <a:endParaRPr lang="en-I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3004988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557561" y="405014"/>
            <a:ext cx="6253162" cy="62865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 smtClean="0">
                <a:solidFill>
                  <a:srgbClr val="00B050"/>
                </a:solidFill>
              </a:rPr>
              <a:t>Programu/Projektu</a:t>
            </a: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57561" y="867893"/>
            <a:ext cx="8795445" cy="5990107"/>
          </a:xfrm>
        </p:spPr>
        <p:txBody>
          <a:bodyPr/>
          <a:lstStyle/>
          <a:p>
            <a:r>
              <a:rPr lang="pl-PL" sz="1600" dirty="0" smtClean="0"/>
              <a:t>	</a:t>
            </a:r>
            <a:r>
              <a:rPr lang="pl-PL" sz="1700" dirty="0" smtClean="0"/>
              <a:t>Projekty </a:t>
            </a:r>
            <a:r>
              <a:rPr lang="pl-PL" sz="1700" dirty="0"/>
              <a:t>wybrane w ramach obszaru programowego „Łagodzenie zmian klimatu i adaptacja do ich skutków” przyczynią się do </a:t>
            </a:r>
            <a:r>
              <a:rPr lang="pl-PL" sz="1700" dirty="0" smtClean="0"/>
              <a:t>osiągnięcia </a:t>
            </a:r>
            <a:r>
              <a:rPr lang="pl-PL" sz="1700" b="1" u="sng" dirty="0"/>
              <a:t>Rezultatu Programu: „Zwiększona zdolność lokalnych społeczności do ograniczania emisji i adaptacji do zmian </a:t>
            </a:r>
            <a:r>
              <a:rPr lang="pl-PL" sz="1700" b="1" u="sng" dirty="0" smtClean="0"/>
              <a:t>klimatu”</a:t>
            </a:r>
            <a:r>
              <a:rPr lang="pl-PL" sz="1700" b="1" dirty="0" smtClean="0"/>
              <a:t> </a:t>
            </a:r>
            <a:r>
              <a:rPr lang="pl-PL" sz="1700" b="1" dirty="0"/>
              <a:t> </a:t>
            </a:r>
            <a:r>
              <a:rPr lang="pl-PL" sz="1700" dirty="0" smtClean="0"/>
              <a:t>oraz Wyników Programu </a:t>
            </a:r>
            <a:r>
              <a:rPr lang="pl-PL" sz="1800" dirty="0"/>
              <a:t>(Rezultatów Projektu)</a:t>
            </a:r>
            <a:r>
              <a:rPr lang="pl-PL" sz="1700" dirty="0" smtClean="0"/>
              <a:t>:</a:t>
            </a:r>
            <a:endParaRPr lang="pl-PL" sz="1700" dirty="0"/>
          </a:p>
          <a:p>
            <a:r>
              <a:rPr lang="pl-PL" sz="1700" dirty="0"/>
              <a:t>• 1.1 „Wdrażanie działań z zakresu adaptacji do zmian klimatu i łagodzenia ich skutków na poziomie miejskim</a:t>
            </a:r>
            <a:r>
              <a:rPr lang="pl-PL" sz="1700" dirty="0" smtClean="0"/>
              <a:t>”</a:t>
            </a:r>
            <a:r>
              <a:rPr lang="en-US" sz="1700" dirty="0" smtClean="0"/>
              <a:t>;</a:t>
            </a:r>
            <a:r>
              <a:rPr lang="pl-PL" sz="1700" dirty="0" smtClean="0"/>
              <a:t> </a:t>
            </a:r>
            <a:endParaRPr lang="pl-PL" sz="1700" dirty="0"/>
          </a:p>
          <a:p>
            <a:r>
              <a:rPr lang="pl-PL" sz="1700" dirty="0"/>
              <a:t>• 1.2 „Przeprowadzone działania mające na celu podnoszenie świadomości w zakresie łagodzenia zmian klimatu i dostosowywania się do nich</a:t>
            </a:r>
            <a:r>
              <a:rPr lang="pl-PL" sz="1700" dirty="0" smtClean="0"/>
              <a:t>”</a:t>
            </a:r>
            <a:r>
              <a:rPr lang="en-US" sz="1700" dirty="0" smtClean="0"/>
              <a:t>;</a:t>
            </a:r>
            <a:endParaRPr lang="pl-PL" sz="1700" dirty="0"/>
          </a:p>
          <a:p>
            <a:r>
              <a:rPr lang="pl-PL" sz="1700" dirty="0"/>
              <a:t>• 1.4 „Wzmocnienie realizacji gospodarki o obiegu zamkniętym”. </a:t>
            </a:r>
            <a:endParaRPr lang="pl-PL" sz="1700" dirty="0" smtClean="0"/>
          </a:p>
          <a:p>
            <a:endParaRPr lang="pl-PL" sz="17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700" dirty="0" smtClean="0"/>
              <a:t>Wnioskodawca </a:t>
            </a:r>
            <a:r>
              <a:rPr lang="pl-PL" sz="1700" dirty="0"/>
              <a:t>wypełnia właściwą dla projektu wartość docelową wskaźników dotyczących Rezultatu Programu oraz poszczególnych Wyników </a:t>
            </a:r>
            <a:r>
              <a:rPr lang="pl-PL" sz="1700" dirty="0" smtClean="0"/>
              <a:t>Programu</a:t>
            </a:r>
            <a:r>
              <a:rPr lang="en-US" sz="1700" dirty="0"/>
              <a:t>;</a:t>
            </a:r>
            <a:endParaRPr lang="pl-PL" sz="17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700" dirty="0"/>
              <a:t>Obligatoryjne wskaźniki dla naboru wniosków wskazane zostały w ogłoszeniu </a:t>
            </a:r>
            <a:r>
              <a:rPr lang="pl-PL" sz="1700" dirty="0" smtClean="0"/>
              <a:t/>
            </a:r>
            <a:br>
              <a:rPr lang="pl-PL" sz="1700" dirty="0" smtClean="0"/>
            </a:br>
            <a:r>
              <a:rPr lang="pl-PL" sz="1700" dirty="0" smtClean="0"/>
              <a:t>o </a:t>
            </a:r>
            <a:r>
              <a:rPr lang="pl-PL" sz="1700" dirty="0"/>
              <a:t>naborze wniosków.</a:t>
            </a:r>
          </a:p>
          <a:p>
            <a:endParaRPr lang="pl-PL" sz="1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91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464096" y="391951"/>
            <a:ext cx="8340270" cy="16719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00B050"/>
                </a:solidFill>
              </a:rPr>
              <a:t>Obligatoryjne wskaźniki dla naboru                                                    </a:t>
            </a:r>
            <a:r>
              <a:rPr lang="pl-PL" sz="2400" b="1" dirty="0">
                <a:solidFill>
                  <a:srgbClr val="00B050"/>
                </a:solidFill>
              </a:rPr>
              <a:t>„Prowadzenie przez szkoły działań podnoszących świadomość na temat łagodzenia zmian klimatu i przystosowania się do ich skutków”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93352"/>
              </p:ext>
            </p:extLst>
          </p:nvPr>
        </p:nvGraphicFramePr>
        <p:xfrm>
          <a:off x="464096" y="1959429"/>
          <a:ext cx="8673737" cy="4284145"/>
        </p:xfrm>
        <a:graphic>
          <a:graphicData uri="http://schemas.openxmlformats.org/drawingml/2006/table">
            <a:tbl>
              <a:tblPr firstRow="1" firstCol="1" bandRow="1"/>
              <a:tblGrid>
                <a:gridCol w="1985554">
                  <a:extLst>
                    <a:ext uri="{9D8B030D-6E8A-4147-A177-3AD203B41FA5}">
                      <a16:colId xmlns:a16="http://schemas.microsoft.com/office/drawing/2014/main" val="120770019"/>
                    </a:ext>
                  </a:extLst>
                </a:gridCol>
                <a:gridCol w="2860766">
                  <a:extLst>
                    <a:ext uri="{9D8B030D-6E8A-4147-A177-3AD203B41FA5}">
                      <a16:colId xmlns:a16="http://schemas.microsoft.com/office/drawing/2014/main" val="792835865"/>
                    </a:ext>
                  </a:extLst>
                </a:gridCol>
                <a:gridCol w="875211">
                  <a:extLst>
                    <a:ext uri="{9D8B030D-6E8A-4147-A177-3AD203B41FA5}">
                      <a16:colId xmlns:a16="http://schemas.microsoft.com/office/drawing/2014/main" val="17601568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0750607"/>
                    </a:ext>
                  </a:extLst>
                </a:gridCol>
                <a:gridCol w="809898">
                  <a:extLst>
                    <a:ext uri="{9D8B030D-6E8A-4147-A177-3AD203B41FA5}">
                      <a16:colId xmlns:a16="http://schemas.microsoft.com/office/drawing/2014/main" val="1450878013"/>
                    </a:ext>
                  </a:extLst>
                </a:gridCol>
                <a:gridCol w="1227908">
                  <a:extLst>
                    <a:ext uri="{9D8B030D-6E8A-4147-A177-3AD203B41FA5}">
                      <a16:colId xmlns:a16="http://schemas.microsoft.com/office/drawing/2014/main" val="2212398228"/>
                    </a:ext>
                  </a:extLst>
                </a:gridCol>
              </a:tblGrid>
              <a:tr h="1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 ogólny Projektu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Wskaźnik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docelowa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miary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Opis wyliczenia wartości wskaźnika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53579"/>
                  </a:ext>
                </a:extLst>
              </a:tr>
              <a:tr h="281395">
                <a:tc rowSpan="2"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Zwiększona zdolność lokalnych społeczności do ograniczania emisji i adaptacji do zmian klimat</a:t>
                      </a:r>
                      <a:endParaRPr lang="pl-PL" sz="12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mieszkańców, którzy korzystają z działań adaptacyjnych i mitygacyjnych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99620"/>
                  </a:ext>
                </a:extLst>
              </a:tr>
              <a:tr h="7514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Liczba wspieranych miejskich planów działań na rzecz adaptacji i łagodzenia zmian klimat</a:t>
                      </a:r>
                      <a:endParaRPr lang="pl-PL" sz="12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362655"/>
                  </a:ext>
                </a:extLst>
              </a:tr>
              <a:tr h="1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Rezultaty Projektu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Wskaźnik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miary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Opis wyliczenia wartości wskaźnika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931368"/>
                  </a:ext>
                </a:extLst>
              </a:tr>
              <a:tr h="504474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Przeprowadzone działania mające na celu podnoszenie świadomości w zakresie łagodzenia zmian klimatu i dostosowywania się do nich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szkół zaangażowanych w kampanie podnoszące świadomość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855606"/>
                  </a:ext>
                </a:extLst>
              </a:tr>
              <a:tr h="52251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 objętych kampaniami podnoszącymi świadomość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23737"/>
                  </a:ext>
                </a:extLst>
              </a:tr>
              <a:tr h="2499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przeprowadzonych kampanii podnoszącymi świadomość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00891"/>
                  </a:ext>
                </a:extLst>
              </a:tr>
              <a:tr h="3757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Liczba działań reagowania na zmiany klimatu (inwestycji) zrealizowanych w </a:t>
                      </a:r>
                      <a:r>
                        <a:rPr lang="pl-PL" sz="1200" dirty="0" err="1" smtClean="0"/>
                        <a:t>szkołac</a:t>
                      </a:r>
                      <a:r>
                        <a:rPr lang="en-US" sz="1200" dirty="0" smtClean="0"/>
                        <a:t>h</a:t>
                      </a:r>
                      <a:endParaRPr lang="pl-PL" sz="1200" dirty="0"/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983945"/>
                  </a:ext>
                </a:extLst>
              </a:tr>
            </a:tbl>
          </a:graphicData>
        </a:graphic>
      </p:graphicFrame>
      <p:sp>
        <p:nvSpPr>
          <p:cNvPr id="5" name="Strzałka w lewo 4"/>
          <p:cNvSpPr/>
          <p:nvPr/>
        </p:nvSpPr>
        <p:spPr>
          <a:xfrm>
            <a:off x="8624182" y="2690950"/>
            <a:ext cx="1027301" cy="77201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899725" y="2615292"/>
            <a:ext cx="196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Wskaźniki wspólne dla dwóch naborów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9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464096" y="391951"/>
            <a:ext cx="8340270" cy="1671980"/>
          </a:xfrm>
        </p:spPr>
        <p:txBody>
          <a:bodyPr/>
          <a:lstStyle/>
          <a:p>
            <a:pPr algn="ctr"/>
            <a:r>
              <a:rPr lang="pl-PL" sz="2400" dirty="0">
                <a:solidFill>
                  <a:srgbClr val="00B050"/>
                </a:solidFill>
              </a:rPr>
              <a:t>Obligatoryjne wskaźniki dla naboru                                                    </a:t>
            </a:r>
            <a:r>
              <a:rPr lang="pl-PL" sz="2400" b="1" dirty="0">
                <a:solidFill>
                  <a:srgbClr val="00B050"/>
                </a:solidFill>
              </a:rPr>
              <a:t>„Realizację inwestycji w zakresie zielono-niebieskiej infrastruktury w miastach”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85776"/>
              </p:ext>
            </p:extLst>
          </p:nvPr>
        </p:nvGraphicFramePr>
        <p:xfrm>
          <a:off x="587829" y="1564068"/>
          <a:ext cx="8673737" cy="4713596"/>
        </p:xfrm>
        <a:graphic>
          <a:graphicData uri="http://schemas.openxmlformats.org/drawingml/2006/table">
            <a:tbl>
              <a:tblPr firstRow="1" firstCol="1" bandRow="1"/>
              <a:tblGrid>
                <a:gridCol w="1985554">
                  <a:extLst>
                    <a:ext uri="{9D8B030D-6E8A-4147-A177-3AD203B41FA5}">
                      <a16:colId xmlns:a16="http://schemas.microsoft.com/office/drawing/2014/main" val="120770019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792835865"/>
                    </a:ext>
                  </a:extLst>
                </a:gridCol>
                <a:gridCol w="953588">
                  <a:extLst>
                    <a:ext uri="{9D8B030D-6E8A-4147-A177-3AD203B41FA5}">
                      <a16:colId xmlns:a16="http://schemas.microsoft.com/office/drawing/2014/main" val="1760156839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520750607"/>
                    </a:ext>
                  </a:extLst>
                </a:gridCol>
                <a:gridCol w="902118">
                  <a:extLst>
                    <a:ext uri="{9D8B030D-6E8A-4147-A177-3AD203B41FA5}">
                      <a16:colId xmlns:a16="http://schemas.microsoft.com/office/drawing/2014/main" val="1450878013"/>
                    </a:ext>
                  </a:extLst>
                </a:gridCol>
                <a:gridCol w="1187939">
                  <a:extLst>
                    <a:ext uri="{9D8B030D-6E8A-4147-A177-3AD203B41FA5}">
                      <a16:colId xmlns:a16="http://schemas.microsoft.com/office/drawing/2014/main" val="2212398228"/>
                    </a:ext>
                  </a:extLst>
                </a:gridCol>
              </a:tblGrid>
              <a:tr h="1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 ogólny Projektu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Wskaźnik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docelowa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miary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Opis wyliczenia wartości wskaźnika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53579"/>
                  </a:ext>
                </a:extLst>
              </a:tr>
              <a:tr h="733834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Zwiększona zdolność lokalnych społeczności do ograniczania emisji i adaptacji do zmian klimat</a:t>
                      </a:r>
                      <a:endParaRPr lang="pl-PL" sz="14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mieszkańców, którzy korzystają z działań adaptacyjnych i </a:t>
                      </a:r>
                      <a:r>
                        <a:rPr lang="pl-PL" sz="13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mitygacyjnych</a:t>
                      </a:r>
                      <a:endParaRPr lang="pl-PL" sz="13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99620"/>
                  </a:ext>
                </a:extLst>
              </a:tr>
              <a:tr h="7514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wspieranych miejskich planów działań na rzecz adaptacji i łagodzenia zmian klimatu</a:t>
                      </a:r>
                      <a:endParaRPr lang="pl-PL" sz="14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362655"/>
                  </a:ext>
                </a:extLst>
              </a:tr>
              <a:tr h="1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Rezultaty Projektu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Wskaźnik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bazowa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 miary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Opis wyliczenia wartości wskaźnika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931368"/>
                  </a:ext>
                </a:extLst>
              </a:tr>
              <a:tr h="658005">
                <a:tc rowSpan="3">
                  <a:txBody>
                    <a:bodyPr/>
                    <a:lstStyle/>
                    <a:p>
                      <a:pPr algn="ctr"/>
                      <a:r>
                        <a:rPr lang="pl-PL" sz="1400" dirty="0" smtClean="0"/>
                        <a:t>Wdrażanie działań z zakresu łagodzenia zmian klimatu i adaptacji do ich skutków na poziomie miejskim</a:t>
                      </a:r>
                      <a:endParaRPr lang="pl-PL" sz="14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zrealizowanych inwestycji z zakresu zielonej i niebieskiej infrastruktur</a:t>
                      </a:r>
                      <a:endParaRPr lang="pl-PL" sz="1400" dirty="0"/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szt.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02711"/>
                  </a:ext>
                </a:extLst>
              </a:tr>
              <a:tr h="3486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przeszkolonych ekspertów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5333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 objętych kampaniami podnoszącymi świadomość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liczba osób</a:t>
                      </a:r>
                      <a:endParaRPr lang="pl-P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7" marR="8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518180"/>
                  </a:ext>
                </a:extLst>
              </a:tr>
            </a:tbl>
          </a:graphicData>
        </a:graphic>
      </p:graphicFrame>
      <p:sp>
        <p:nvSpPr>
          <p:cNvPr id="5" name="Strzałka w lewo 4"/>
          <p:cNvSpPr/>
          <p:nvPr/>
        </p:nvSpPr>
        <p:spPr>
          <a:xfrm>
            <a:off x="8624182" y="2690950"/>
            <a:ext cx="1027301" cy="77201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B05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899725" y="2615292"/>
            <a:ext cx="196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Wskaźniki wspólne dla dwóch naborów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1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8268423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III perspektywa finansowa MF EOG i NMF 2014-2021</a:t>
            </a:r>
            <a:r>
              <a:rPr lang="pl-PL" sz="2600" dirty="0"/>
              <a:t/>
            </a:r>
            <a:br>
              <a:rPr lang="pl-PL" sz="2600" dirty="0"/>
            </a:br>
            <a:endParaRPr lang="pl-PL" sz="2600" dirty="0"/>
          </a:p>
          <a:p>
            <a:endParaRPr lang="pl-PL" sz="2600" dirty="0">
              <a:solidFill>
                <a:srgbClr val="00B050"/>
              </a:solidFill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434" y="1664899"/>
            <a:ext cx="4837352" cy="452556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Program </a:t>
            </a:r>
            <a:r>
              <a:rPr lang="pl-PL" sz="1800" b="1" dirty="0">
                <a:solidFill>
                  <a:srgbClr val="00B050"/>
                </a:solidFill>
              </a:rPr>
              <a:t>Operacyjny </a:t>
            </a:r>
            <a:r>
              <a:rPr lang="pl-PL" sz="1800" b="1" i="1" dirty="0">
                <a:solidFill>
                  <a:srgbClr val="00B050"/>
                </a:solidFill>
              </a:rPr>
              <a:t>Środowisko, Energia i Zmiany Klimatu</a:t>
            </a:r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Cel Programu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r>
              <a:rPr lang="pl-PL" sz="1800" b="1" dirty="0" smtClean="0">
                <a:solidFill>
                  <a:srgbClr val="00B050"/>
                </a:solidFill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Złagodzone </a:t>
            </a:r>
            <a:r>
              <a:rPr lang="pl-PL" sz="1800" dirty="0"/>
              <a:t>zmiany klimatyczne i zmniejszona wrażliwość na zmianę klimatu</a:t>
            </a:r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Dofinansowanie Programu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r>
              <a:rPr lang="pl-PL" sz="1800" b="1" dirty="0" smtClean="0">
                <a:solidFill>
                  <a:srgbClr val="00B050"/>
                </a:solidFill>
              </a:rPr>
              <a:t> </a:t>
            </a:r>
            <a:r>
              <a:rPr lang="pl-PL" sz="1800" dirty="0" smtClean="0"/>
              <a:t>€164,705,882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Operator </a:t>
            </a:r>
            <a:r>
              <a:rPr lang="pl-PL" sz="1800" b="1" dirty="0" smtClean="0">
                <a:solidFill>
                  <a:srgbClr val="00B050"/>
                </a:solidFill>
              </a:rPr>
              <a:t>Programu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r>
              <a:rPr lang="pl-PL" sz="1800" b="1" dirty="0" smtClean="0">
                <a:solidFill>
                  <a:srgbClr val="00B050"/>
                </a:solidFill>
              </a:rPr>
              <a:t> </a:t>
            </a:r>
            <a:r>
              <a:rPr lang="pl-PL" sz="1800" dirty="0" smtClean="0"/>
              <a:t>M</a:t>
            </a:r>
            <a:r>
              <a:rPr lang="en-US" sz="1800" dirty="0" err="1" smtClean="0"/>
              <a:t>inisterstwo</a:t>
            </a:r>
            <a:r>
              <a:rPr lang="en-US" sz="1800" dirty="0" smtClean="0"/>
              <a:t> </a:t>
            </a:r>
            <a:r>
              <a:rPr lang="pl-PL" sz="1800" dirty="0" smtClean="0"/>
              <a:t>K</a:t>
            </a:r>
            <a:r>
              <a:rPr lang="en-US" sz="1800" dirty="0" err="1" smtClean="0"/>
              <a:t>limatu</a:t>
            </a:r>
            <a:r>
              <a:rPr lang="pl-PL" sz="1800" dirty="0" smtClean="0"/>
              <a:t> </a:t>
            </a:r>
            <a:r>
              <a:rPr lang="pl-PL" sz="1800" dirty="0"/>
              <a:t>przy wsparciu NFOŚiGW</a:t>
            </a:r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Partnerzy Programu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r>
              <a:rPr lang="pl-PL" sz="1800" b="1" dirty="0" smtClean="0">
                <a:solidFill>
                  <a:srgbClr val="00B050"/>
                </a:solidFill>
              </a:rPr>
              <a:t> </a:t>
            </a:r>
            <a:r>
              <a:rPr lang="pl-PL" sz="1800" dirty="0" smtClean="0"/>
              <a:t>Norweska </a:t>
            </a:r>
            <a:r>
              <a:rPr lang="pl-PL" sz="1800" dirty="0"/>
              <a:t>Agencja Środowiska (NEA), Norweska Dyrekcja ds. Zasobów Wodnych i Energii (NVE), Krajowa Agencja ds. Energii Islandii (OS</a:t>
            </a:r>
            <a:r>
              <a:rPr lang="pl-PL" sz="1800" dirty="0" smtClean="0"/>
              <a:t>)</a:t>
            </a:r>
            <a:endParaRPr lang="pl-PL" sz="1800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5943600" y="1664899"/>
            <a:ext cx="5046454" cy="3889234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Obszary wsparcia w ramach Programu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endParaRPr lang="pl-PL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b="1" dirty="0" smtClean="0"/>
          </a:p>
          <a:p>
            <a:pPr algn="l">
              <a:lnSpc>
                <a:spcPct val="100000"/>
              </a:lnSpc>
            </a:pPr>
            <a:r>
              <a:rPr lang="pl-PL" sz="1800" b="1" i="1" dirty="0" smtClean="0">
                <a:solidFill>
                  <a:schemeClr val="tx1"/>
                </a:solidFill>
              </a:rPr>
              <a:t>Około </a:t>
            </a:r>
            <a:r>
              <a:rPr lang="pl-PL" sz="1800" b="1" i="1" dirty="0">
                <a:solidFill>
                  <a:schemeClr val="tx1"/>
                </a:solidFill>
              </a:rPr>
              <a:t>19% całkowitych kosztów kwalifikowalnych wydatków powinno zostać przeznaczone na obszar programowy „Łagodzenie Zmian Klimatu i </a:t>
            </a:r>
            <a:r>
              <a:rPr lang="pl-PL" sz="1800" b="1" i="1" dirty="0" smtClean="0">
                <a:solidFill>
                  <a:schemeClr val="tx1"/>
                </a:solidFill>
              </a:rPr>
              <a:t>Adaptacja</a:t>
            </a:r>
            <a:r>
              <a:rPr lang="en-US" sz="1800" b="1" i="1" dirty="0" smtClean="0">
                <a:solidFill>
                  <a:schemeClr val="tx1"/>
                </a:solidFill>
              </a:rPr>
              <a:t> do </a:t>
            </a:r>
            <a:r>
              <a:rPr lang="en-US" sz="1800" b="1" i="1" dirty="0" err="1" smtClean="0">
                <a:solidFill>
                  <a:schemeClr val="tx1"/>
                </a:solidFill>
              </a:rPr>
              <a:t>ich</a:t>
            </a:r>
            <a:r>
              <a:rPr lang="en-US" sz="1800" b="1" i="1" dirty="0" smtClean="0">
                <a:solidFill>
                  <a:schemeClr val="tx1"/>
                </a:solidFill>
              </a:rPr>
              <a:t> </a:t>
            </a:r>
            <a:r>
              <a:rPr lang="pl-PL" sz="1800" b="1" i="1" dirty="0" smtClean="0">
                <a:solidFill>
                  <a:schemeClr val="tx1"/>
                </a:solidFill>
              </a:rPr>
              <a:t>skutków”.</a:t>
            </a:r>
            <a:endParaRPr lang="pl-PL" sz="1800" b="1" i="1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en-US" sz="1800" dirty="0" smtClean="0"/>
              <a:t>72 </a:t>
            </a:r>
            <a:r>
              <a:rPr lang="pl-PL" sz="1800" dirty="0" smtClean="0"/>
              <a:t>% środków na obszar</a:t>
            </a:r>
            <a:r>
              <a:rPr lang="en-US" sz="1800" dirty="0"/>
              <a:t> </a:t>
            </a:r>
            <a:r>
              <a:rPr lang="pl-PL" sz="1800" dirty="0"/>
              <a:t>Energia odnawialna, Efektywność energetyczna, Bezpieczeństwo </a:t>
            </a:r>
            <a:r>
              <a:rPr lang="pl-PL" sz="1800" dirty="0" smtClean="0"/>
              <a:t>energetyczne</a:t>
            </a:r>
            <a:endParaRPr lang="en-US" sz="1800" i="1" dirty="0" smtClean="0"/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9% środków na obszar </a:t>
            </a:r>
            <a:r>
              <a:rPr lang="pl-PL" sz="1800" i="1" dirty="0" smtClean="0"/>
              <a:t>Środowisko                            i Ekosystemy</a:t>
            </a:r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€900 000 na Fundusz Współpracy Dwustronnej </a:t>
            </a:r>
            <a:endParaRPr lang="pl-PL" sz="1800" b="1" dirty="0" smtClean="0"/>
          </a:p>
          <a:p>
            <a:pPr algn="l">
              <a:lnSpc>
                <a:spcPct val="100000"/>
              </a:lnSpc>
            </a:pPr>
            <a:endParaRPr lang="pl-PL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chemeClr val="tx1"/>
                </a:solidFill>
              </a:rPr>
              <a:t>Nabory wniosków: I </a:t>
            </a:r>
            <a:r>
              <a:rPr lang="pl-PL" sz="1800" b="1" dirty="0" err="1" smtClean="0">
                <a:solidFill>
                  <a:schemeClr val="tx1"/>
                </a:solidFill>
              </a:rPr>
              <a:t>i</a:t>
            </a:r>
            <a:r>
              <a:rPr lang="pl-PL" sz="1800" b="1" dirty="0" smtClean="0">
                <a:solidFill>
                  <a:schemeClr val="tx1"/>
                </a:solidFill>
              </a:rPr>
              <a:t> II kw. 2020 r.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712292" y="391951"/>
            <a:ext cx="6253162" cy="628650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Programu/Projektu</a:t>
            </a:r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08235" y="916098"/>
            <a:ext cx="8261891" cy="433517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/>
              <a:t>Wartość bazowa musi być każdorazowo równa </a:t>
            </a:r>
            <a:r>
              <a:rPr lang="pl-PL" sz="1800" dirty="0" smtClean="0"/>
              <a:t>zero</a:t>
            </a:r>
            <a:r>
              <a:rPr lang="en-US" sz="1800" dirty="0" smtClean="0"/>
              <a:t>;</a:t>
            </a:r>
            <a:endParaRPr lang="pl-PL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/>
              <a:t>Wartość docelową należy określić kumulatywnie uwzględniając wszystkie lata realizacji </a:t>
            </a:r>
            <a:r>
              <a:rPr lang="pl-PL" sz="1800" dirty="0" smtClean="0"/>
              <a:t>Projektu</a:t>
            </a:r>
            <a:r>
              <a:rPr lang="en-US" sz="1800" dirty="0" smtClean="0"/>
              <a:t>;</a:t>
            </a:r>
            <a:endParaRPr lang="pl-PL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/>
              <a:t>Wskazane wartości wskaźników powinny stanowić sumaryczne zestawienie wartości danych wskazanych w harmonogramie rzeczowo-finansowym np. ilość przeprowadzonych szkoleń [szt.], ilość konferencji [szt</a:t>
            </a:r>
            <a:r>
              <a:rPr lang="pl-PL" sz="1800" dirty="0" smtClean="0"/>
              <a:t>.]</a:t>
            </a:r>
            <a:r>
              <a:rPr lang="en-US" sz="1800" dirty="0" smtClean="0"/>
              <a:t>;</a:t>
            </a:r>
            <a:endParaRPr lang="pl-PL" sz="1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/>
              <a:t>Kolumna "Opis wyliczenia wartości wskaźnika" powinna przedstawiać sposób wyliczenia wskazanych wartości wskaźników.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dirty="0"/>
              <a:t>W formularzu wniosku o dofinansowanie znajdują się dodatkowe wskaźniki „Powierzchnia utworzonych/ zrewitalizowanych terenów zieleni [ha]”, „Powierzchnia terenu odsklepionego [ha]”, które wnioskodawca powinien wypełnić bez względu na </a:t>
            </a:r>
            <a:r>
              <a:rPr lang="pl-PL" sz="1800" dirty="0" smtClean="0"/>
              <a:t>to </a:t>
            </a:r>
            <a:r>
              <a:rPr lang="pl-PL" sz="1800" dirty="0"/>
              <a:t>w którym naborze składa wniosek.</a:t>
            </a:r>
          </a:p>
        </p:txBody>
      </p:sp>
    </p:spTree>
    <p:extLst>
      <p:ext uri="{BB962C8B-B14F-4D97-AF65-F5344CB8AC3E}">
        <p14:creationId xmlns:p14="http://schemas.microsoft.com/office/powerpoint/2010/main" val="88320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86611" y="978138"/>
            <a:ext cx="8327205" cy="5637410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US" sz="1600" dirty="0" smtClean="0">
                <a:solidFill>
                  <a:srgbClr val="00B050"/>
                </a:solidFill>
              </a:rPr>
              <a:t>W</a:t>
            </a:r>
            <a:r>
              <a:rPr lang="pl-PL" sz="1600" dirty="0" err="1" smtClean="0">
                <a:solidFill>
                  <a:srgbClr val="00B050"/>
                </a:solidFill>
              </a:rPr>
              <a:t>skaźnik</a:t>
            </a:r>
            <a:r>
              <a:rPr lang="pl-PL" sz="1600" dirty="0" smtClean="0">
                <a:solidFill>
                  <a:srgbClr val="00B050"/>
                </a:solidFill>
              </a:rPr>
              <a:t> „Liczba </a:t>
            </a:r>
            <a:r>
              <a:rPr lang="pl-PL" sz="1600" dirty="0">
                <a:solidFill>
                  <a:srgbClr val="00B050"/>
                </a:solidFill>
              </a:rPr>
              <a:t>osób objętych kampaniami podnoszącymi </a:t>
            </a:r>
            <a:r>
              <a:rPr lang="pl-PL" sz="1600" dirty="0" smtClean="0">
                <a:solidFill>
                  <a:srgbClr val="00B050"/>
                </a:solidFill>
              </a:rPr>
              <a:t>świadomość”:</a:t>
            </a:r>
            <a:endParaRPr lang="pl-PL" sz="16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pl-PL" sz="1600" dirty="0" smtClean="0"/>
          </a:p>
          <a:p>
            <a:pPr>
              <a:lnSpc>
                <a:spcPct val="100000"/>
              </a:lnSpc>
            </a:pPr>
            <a:r>
              <a:rPr lang="pl-PL" sz="1600" dirty="0" smtClean="0"/>
              <a:t>Wartość </a:t>
            </a:r>
            <a:r>
              <a:rPr lang="pl-PL" sz="1600" dirty="0"/>
              <a:t>docelowa: 1 200 osób </a:t>
            </a:r>
            <a:endParaRPr lang="pl-PL" sz="1600" dirty="0" smtClean="0"/>
          </a:p>
          <a:p>
            <a:pPr>
              <a:lnSpc>
                <a:spcPct val="100000"/>
              </a:lnSpc>
            </a:pPr>
            <a:r>
              <a:rPr lang="pl-PL" sz="1600" dirty="0" smtClean="0"/>
              <a:t>Opis </a:t>
            </a:r>
            <a:r>
              <a:rPr lang="pl-PL" sz="1600" dirty="0"/>
              <a:t>wyliczenia: </a:t>
            </a:r>
            <a:endParaRPr lang="pl-PL" sz="1600" dirty="0" smtClean="0"/>
          </a:p>
          <a:p>
            <a:pPr>
              <a:lnSpc>
                <a:spcPct val="100000"/>
              </a:lnSpc>
            </a:pPr>
            <a:r>
              <a:rPr lang="pl-PL" sz="1600" dirty="0" smtClean="0"/>
              <a:t>konferencja </a:t>
            </a:r>
            <a:r>
              <a:rPr lang="pl-PL" sz="1600" dirty="0"/>
              <a:t>- 1 </a:t>
            </a:r>
            <a:r>
              <a:rPr lang="pl-PL" sz="1600" dirty="0" smtClean="0"/>
              <a:t>szt. </a:t>
            </a:r>
            <a:r>
              <a:rPr lang="pl-PL" sz="1600" dirty="0"/>
              <a:t>- 100 osób; </a:t>
            </a:r>
            <a:endParaRPr lang="pl-PL" sz="1600" dirty="0" smtClean="0"/>
          </a:p>
          <a:p>
            <a:pPr>
              <a:lnSpc>
                <a:spcPct val="100000"/>
              </a:lnSpc>
            </a:pPr>
            <a:r>
              <a:rPr lang="pl-PL" sz="1600" dirty="0" smtClean="0"/>
              <a:t>warsztaty </a:t>
            </a:r>
            <a:r>
              <a:rPr lang="pl-PL" sz="1600" dirty="0"/>
              <a:t>- 2 </a:t>
            </a:r>
            <a:r>
              <a:rPr lang="pl-PL" sz="1600" dirty="0" smtClean="0"/>
              <a:t>szt. </a:t>
            </a:r>
            <a:r>
              <a:rPr lang="pl-PL" sz="1600" dirty="0"/>
              <a:t>- 100 osób (50 osób jednorazowo); </a:t>
            </a:r>
            <a:endParaRPr lang="pl-PL" sz="1600" dirty="0" smtClean="0"/>
          </a:p>
          <a:p>
            <a:pPr>
              <a:lnSpc>
                <a:spcPct val="100000"/>
              </a:lnSpc>
            </a:pPr>
            <a:r>
              <a:rPr lang="pl-PL" sz="1600" dirty="0" smtClean="0"/>
              <a:t>artykuł </a:t>
            </a:r>
            <a:r>
              <a:rPr lang="pl-PL" sz="1600" dirty="0"/>
              <a:t>w gazecie - 1 szt. - 1 000 osób (liczba osób, które zapoznały się artykułem jest równa nakładowi</a:t>
            </a:r>
            <a:r>
              <a:rPr lang="pl-PL" sz="1600" dirty="0" smtClean="0"/>
              <a:t>).</a:t>
            </a:r>
          </a:p>
          <a:p>
            <a:pPr>
              <a:lnSpc>
                <a:spcPct val="100000"/>
              </a:lnSpc>
            </a:pPr>
            <a:endParaRPr lang="pl-PL" sz="1600" dirty="0"/>
          </a:p>
          <a:p>
            <a:pPr>
              <a:lnSpc>
                <a:spcPct val="100000"/>
              </a:lnSpc>
            </a:pPr>
            <a:r>
              <a:rPr lang="pl-PL" sz="1600" dirty="0"/>
              <a:t>Przykłady działań, które mogą być realizowane w ramach kampanii podnoszącej świadomość </a:t>
            </a:r>
            <a:r>
              <a:rPr lang="pl-PL" sz="1600" dirty="0" smtClean="0"/>
              <a:t>to:</a:t>
            </a:r>
            <a:r>
              <a:rPr lang="en-US" sz="1600" dirty="0" smtClean="0"/>
              <a:t> </a:t>
            </a:r>
            <a:r>
              <a:rPr lang="pl-PL" sz="1600" dirty="0" smtClean="0"/>
              <a:t>szkolenie</a:t>
            </a:r>
            <a:r>
              <a:rPr lang="pl-PL" sz="1600" dirty="0"/>
              <a:t>, konferencja, seminarium, warsztaty w tym zajęcia w terenie, olimpiada, konkurs, impreza edukacyjna, festiwal, wydawnictwa - drukowane oraz internetowe, w tym broszury, ulotki, plakaty oraz </a:t>
            </a:r>
            <a:r>
              <a:rPr lang="pl-PL" sz="1600" dirty="0" smtClean="0"/>
              <a:t>wydawnictwa książkowe/multimedialne</a:t>
            </a:r>
            <a:r>
              <a:rPr lang="pl-PL" sz="1600" dirty="0"/>
              <a:t>, film, program telewizyjny/radiowy, spot telewizyjny/radiowy/internetowy, pomoce dydaktyczne, w tym gra edukacyjna, aplikacja mobilna, strona internetowa/portal oraz inne - należy wymienić.</a:t>
            </a:r>
          </a:p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00B050"/>
                </a:solidFill>
              </a:rPr>
              <a:t>W</a:t>
            </a:r>
            <a:r>
              <a:rPr lang="pl-PL" sz="1600" dirty="0" err="1" smtClean="0">
                <a:solidFill>
                  <a:srgbClr val="00B050"/>
                </a:solidFill>
              </a:rPr>
              <a:t>skaźnik</a:t>
            </a:r>
            <a:r>
              <a:rPr lang="pl-PL" sz="1600" dirty="0" smtClean="0">
                <a:solidFill>
                  <a:srgbClr val="00B050"/>
                </a:solidFill>
              </a:rPr>
              <a:t> </a:t>
            </a:r>
            <a:r>
              <a:rPr lang="pl-PL" sz="1600" dirty="0">
                <a:solidFill>
                  <a:srgbClr val="00B050"/>
                </a:solidFill>
              </a:rPr>
              <a:t>„Liczba przeprowadzonych kampanii podnoszącymi świadomość”:</a:t>
            </a:r>
          </a:p>
          <a:p>
            <a:pPr algn="l">
              <a:lnSpc>
                <a:spcPct val="100000"/>
              </a:lnSpc>
            </a:pPr>
            <a:r>
              <a:rPr lang="pl-PL" sz="1600" dirty="0"/>
              <a:t>Wartość docelowa: 1 szt. </a:t>
            </a:r>
          </a:p>
          <a:p>
            <a:pPr algn="l">
              <a:lnSpc>
                <a:spcPct val="100000"/>
              </a:lnSpc>
            </a:pPr>
            <a:r>
              <a:rPr lang="pl-PL" sz="1600" dirty="0"/>
              <a:t>Opis wyliczenia: 1 szt. kampanii.</a:t>
            </a:r>
          </a:p>
          <a:p>
            <a:pPr>
              <a:lnSpc>
                <a:spcPct val="100000"/>
              </a:lnSpc>
            </a:pPr>
            <a:endParaRPr lang="pl-PL" sz="1600" dirty="0" smtClean="0"/>
          </a:p>
        </p:txBody>
      </p:sp>
      <p:sp>
        <p:nvSpPr>
          <p:cNvPr id="4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986611" y="317618"/>
            <a:ext cx="7020920" cy="660519"/>
          </a:xfrm>
        </p:spPr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Wskaźniki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Programu/Projektu</a:t>
            </a:r>
            <a:r>
              <a:rPr lang="pl-PL" dirty="0"/>
              <a:t> </a:t>
            </a:r>
            <a:r>
              <a:rPr lang="pl-PL" dirty="0" smtClean="0"/>
              <a:t>- </a:t>
            </a:r>
            <a:r>
              <a:rPr lang="pl-PL" dirty="0">
                <a:solidFill>
                  <a:srgbClr val="00B050"/>
                </a:solidFill>
              </a:rPr>
              <a:t>przykłady</a:t>
            </a:r>
          </a:p>
          <a:p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1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9" y="887251"/>
            <a:ext cx="8445459" cy="628650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Złożenie wniosku o dofinansowanie</a:t>
            </a:r>
            <a:endParaRPr lang="en-GB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1069" y="2056613"/>
            <a:ext cx="4848243" cy="396318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altLang="en-US" sz="1800" b="1" dirty="0" smtClean="0">
                <a:solidFill>
                  <a:srgbClr val="00B050"/>
                </a:solidFill>
              </a:rPr>
              <a:t>Sposób złożenia wniosku</a:t>
            </a:r>
            <a:r>
              <a:rPr lang="en-US" altLang="en-US" sz="1800" b="1" dirty="0">
                <a:solidFill>
                  <a:srgbClr val="00B050"/>
                </a:solidFill>
              </a:rPr>
              <a:t>:</a:t>
            </a:r>
            <a:endParaRPr lang="pl-PL" sz="1800" b="1" dirty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Wniosek </a:t>
            </a:r>
            <a:r>
              <a:rPr lang="pl-PL" sz="1800" dirty="0"/>
              <a:t>o dofinansowanie sporządza się wyłącznie elektronicznie przy użyciu Generatora Wniosków o Dofinansowanie (GWD). </a:t>
            </a:r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Formularz </a:t>
            </a:r>
            <a:r>
              <a:rPr lang="pl-PL" sz="1800" dirty="0"/>
              <a:t>wniosku </a:t>
            </a:r>
            <a:r>
              <a:rPr lang="pl-PL" sz="1800" dirty="0" smtClean="0"/>
              <a:t>jest dostępny:</a:t>
            </a:r>
            <a:endParaRPr lang="en-GB" sz="1800" dirty="0"/>
          </a:p>
          <a:p>
            <a:pPr algn="l"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2"/>
              </a:rPr>
              <a:t>http://nfosigw.gov.pl/oferta-finansowania/srodki-norweskie</a:t>
            </a:r>
            <a:r>
              <a:rPr lang="pl-PL" sz="1600" b="1" dirty="0">
                <a:solidFill>
                  <a:srgbClr val="00B050"/>
                </a:solidFill>
              </a:rPr>
              <a:t> </a:t>
            </a: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oraz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pl-PL" sz="1600" b="1" dirty="0">
                <a:solidFill>
                  <a:srgbClr val="00B050"/>
                </a:solidFill>
                <a:hlinkClick r:id="rId3"/>
              </a:rPr>
              <a:t>https://www.eog.gov.pl/strony/zapoznaj-sie-z-funduszami/oferta-funduszy/srodowisko-energia-zmiany-klimatu/</a:t>
            </a:r>
            <a:endParaRPr lang="en-GB" sz="1600" b="1" dirty="0">
              <a:solidFill>
                <a:srgbClr val="00B050"/>
              </a:solidFill>
            </a:endParaRP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5443268" y="2056612"/>
            <a:ext cx="4071667" cy="4257923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rgbClr val="00B050"/>
                </a:solidFill>
              </a:rPr>
              <a:t>Sposób podpisania wniosku</a:t>
            </a:r>
            <a:r>
              <a:rPr lang="en-US" sz="1800" b="1" dirty="0" smtClean="0">
                <a:solidFill>
                  <a:srgbClr val="00B050"/>
                </a:solidFill>
              </a:rPr>
              <a:t>:</a:t>
            </a:r>
            <a:endParaRPr lang="pl-PL" sz="1800" b="1" dirty="0" smtClean="0">
              <a:solidFill>
                <a:srgbClr val="00B050"/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dirty="0" smtClean="0"/>
          </a:p>
          <a:p>
            <a:pPr algn="l">
              <a:lnSpc>
                <a:spcPct val="100000"/>
              </a:lnSpc>
            </a:pPr>
            <a:r>
              <a:rPr lang="pl-PL" sz="1800" dirty="0" smtClean="0"/>
              <a:t>Dopuszcza się dwie możliwości podpisania wniosku elektronicznego:</a:t>
            </a:r>
            <a:endParaRPr lang="en-GB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przy użyciu certyfikowanego podpisu elektronicznego, który wywołuje skutki prawne równoważne podpisowi własnoręcznemu;</a:t>
            </a:r>
            <a:endParaRPr lang="en-GB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przy użyciu profilu zaufanego w ramach elektronicznej Platformy Usług Administracji Publicznej (</a:t>
            </a:r>
            <a:r>
              <a:rPr lang="pl-PL" sz="1800" dirty="0" err="1" smtClean="0"/>
              <a:t>ePUAP</a:t>
            </a:r>
            <a:r>
              <a:rPr lang="pl-PL" sz="1800" dirty="0" smtClean="0"/>
              <a:t>). </a:t>
            </a:r>
            <a:endParaRPr lang="en-GB" sz="1800" dirty="0" smtClean="0"/>
          </a:p>
          <a:p>
            <a:endParaRPr lang="pl-PL" sz="1800" dirty="0" smtClean="0"/>
          </a:p>
          <a:p>
            <a:endParaRPr lang="pl-PL" sz="1800" dirty="0" smtClean="0"/>
          </a:p>
          <a:p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341749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12346" y="867557"/>
            <a:ext cx="8428206" cy="628650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Załączniki do wniosku o dofinansowanie</a:t>
            </a:r>
            <a:endParaRPr lang="en-GB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826" y="1846053"/>
            <a:ext cx="4339087" cy="417374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altLang="en-US" sz="1800" b="1" dirty="0" smtClean="0">
                <a:solidFill>
                  <a:srgbClr val="00B050"/>
                </a:solidFill>
              </a:rPr>
              <a:t>Załączniki do wniosku </a:t>
            </a: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Plan adaptacji do zmian klimatu dla miasta o liczbie poniżej 90 000 mieszkańców lub inny dokument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strategiczny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pozwolenia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 decyzje administracyjne, lub harmonogram ich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uzyskania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pl-PL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</a:t>
            </a:r>
            <a:r>
              <a:rPr lang="pl-PL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apa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/schemat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przedstawiający lokalizację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zadania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 s</a:t>
            </a:r>
            <a:r>
              <a:rPr lang="pl-PL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zkic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obiektu, usytuowanie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obiektu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kalkulacja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kosztów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pośrednich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plan </a:t>
            </a:r>
            <a:r>
              <a:rPr lang="en-US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komunikacji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</a:t>
            </a:r>
            <a:r>
              <a:rPr lang="pl-PL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okumenty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potwierdzające partnerstwo w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projekcie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en-US" sz="1800" dirty="0">
              <a:solidFill>
                <a:srgbClr val="C00000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4746190" y="2221896"/>
            <a:ext cx="4494362" cy="4295955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dokumenty potwierdzające status prawny wnioskodawcy i partnerstwo                w projekcie</a:t>
            </a:r>
            <a:r>
              <a:rPr lang="en-US" sz="1800" dirty="0"/>
              <a:t>;</a:t>
            </a:r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upoważnienia, </a:t>
            </a:r>
            <a:r>
              <a:rPr lang="pl-PL" sz="1800" dirty="0" smtClean="0"/>
              <a:t>pełnomocnictwa</a:t>
            </a:r>
            <a:r>
              <a:rPr lang="en-US" sz="1800" dirty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dokumenty finansowe, potwierdzające sytuację wnioskodawcy i wkład </a:t>
            </a:r>
            <a:r>
              <a:rPr lang="pl-PL" sz="1800" dirty="0" smtClean="0"/>
              <a:t>własny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dokumenty </a:t>
            </a:r>
            <a:r>
              <a:rPr lang="pl-PL" sz="1800" dirty="0" smtClean="0"/>
              <a:t>przyrodnicze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en-US" sz="1800" dirty="0" err="1"/>
              <a:t>d</a:t>
            </a:r>
            <a:r>
              <a:rPr lang="en-US" sz="1800" dirty="0" err="1" smtClean="0"/>
              <a:t>okumenty</a:t>
            </a:r>
            <a:r>
              <a:rPr lang="en-US" sz="1800" dirty="0" smtClean="0"/>
              <a:t> </a:t>
            </a:r>
            <a:r>
              <a:rPr lang="pl-PL" sz="1800" dirty="0" smtClean="0"/>
              <a:t>właściwe </a:t>
            </a:r>
            <a:r>
              <a:rPr lang="pl-PL" sz="1800" dirty="0"/>
              <a:t>dla działań </a:t>
            </a:r>
            <a:r>
              <a:rPr lang="pl-PL" sz="1800" dirty="0" smtClean="0"/>
              <a:t>info</a:t>
            </a:r>
            <a:r>
              <a:rPr lang="en-US" sz="1800" dirty="0" err="1" smtClean="0"/>
              <a:t>rmacyjno</a:t>
            </a:r>
            <a:r>
              <a:rPr lang="pl-PL" sz="1800" dirty="0" smtClean="0"/>
              <a:t>-</a:t>
            </a:r>
            <a:r>
              <a:rPr lang="pl-PL" sz="1800" dirty="0" err="1" smtClean="0"/>
              <a:t>promo</a:t>
            </a:r>
            <a:r>
              <a:rPr lang="en-US" sz="1800" dirty="0" err="1" smtClean="0"/>
              <a:t>cyjnych</a:t>
            </a:r>
            <a:r>
              <a:rPr lang="pl-PL" sz="1800" dirty="0" smtClean="0"/>
              <a:t> </a:t>
            </a:r>
            <a:r>
              <a:rPr lang="pl-PL" sz="1800" dirty="0"/>
              <a:t>i podnoszenia świadomości z </a:t>
            </a:r>
            <a:r>
              <a:rPr lang="pl-PL" sz="1800" dirty="0" smtClean="0"/>
              <a:t>zakresu</a:t>
            </a:r>
            <a:r>
              <a:rPr lang="en-US" sz="1800" dirty="0" smtClean="0"/>
              <a:t> </a:t>
            </a:r>
            <a:r>
              <a:rPr lang="en-US" sz="1800" dirty="0" err="1" smtClean="0"/>
              <a:t>objętego</a:t>
            </a:r>
            <a:r>
              <a:rPr lang="en-US" sz="1800" dirty="0" smtClean="0"/>
              <a:t> </a:t>
            </a:r>
            <a:r>
              <a:rPr lang="en-US" sz="1800" dirty="0" err="1" smtClean="0"/>
              <a:t>naborem</a:t>
            </a:r>
            <a:r>
              <a:rPr lang="pl-PL" sz="1800" dirty="0" smtClean="0"/>
              <a:t>.</a:t>
            </a:r>
            <a:endParaRPr lang="pl-PL" sz="1800" dirty="0"/>
          </a:p>
          <a:p>
            <a:pPr algn="l"/>
            <a:endParaRPr lang="pl-PL" sz="1800" dirty="0" smtClean="0"/>
          </a:p>
          <a:p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254990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9" y="905773"/>
            <a:ext cx="5846190" cy="776377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Okres kwalifikowalności wydatków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71069" y="2044461"/>
            <a:ext cx="7644281" cy="3975340"/>
          </a:xfrm>
        </p:spPr>
        <p:txBody>
          <a:bodyPr/>
          <a:lstStyle/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800" u="sng" dirty="0" smtClean="0"/>
              <a:t>Początkowa data kwalifikowalności wydatków:</a:t>
            </a:r>
            <a:r>
              <a:rPr lang="pl-PL" sz="1800" dirty="0" smtClean="0"/>
              <a:t> data wydania </a:t>
            </a:r>
            <a:r>
              <a:rPr lang="pl-PL" sz="1800" dirty="0"/>
              <a:t>przez Operatora Programu decyzji o </a:t>
            </a:r>
            <a:r>
              <a:rPr lang="pl-PL" sz="1800" dirty="0" smtClean="0"/>
              <a:t>dofinansowaniu;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800" u="sng" dirty="0" smtClean="0"/>
              <a:t>Końcowa </a:t>
            </a:r>
            <a:r>
              <a:rPr lang="pl-PL" sz="1800" u="sng" dirty="0"/>
              <a:t>data kwalifikowalności </a:t>
            </a:r>
            <a:r>
              <a:rPr lang="pl-PL" sz="1800" u="sng" dirty="0" smtClean="0"/>
              <a:t>wydatków: </a:t>
            </a:r>
            <a:r>
              <a:rPr lang="pl-PL" sz="1800" dirty="0" smtClean="0">
                <a:solidFill>
                  <a:srgbClr val="C00000"/>
                </a:solidFill>
              </a:rPr>
              <a:t>30.04.2024 </a:t>
            </a:r>
            <a:r>
              <a:rPr lang="pl-PL" sz="1800" dirty="0">
                <a:solidFill>
                  <a:srgbClr val="C00000"/>
                </a:solidFill>
              </a:rPr>
              <a:t>r</a:t>
            </a:r>
            <a:r>
              <a:rPr lang="pl-PL" sz="1800" dirty="0" smtClean="0">
                <a:solidFill>
                  <a:srgbClr val="C00000"/>
                </a:solidFill>
              </a:rPr>
              <a:t>.; 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l-PL" sz="1800" u="sng" dirty="0" smtClean="0"/>
              <a:t>Wyjątek:</a:t>
            </a:r>
            <a:r>
              <a:rPr lang="pl-PL" sz="1800" dirty="0" smtClean="0"/>
              <a:t> koszty w odniesieniu, do których faktury zostały wystawione                w ostatnim miesiącu kwalifikowalności wydatków zostaną uznane za kwalifikowalne jeśli zostaną zapłacone w terminie 30 dni od ostatniego dnia kwalifikowalności wydatków.</a:t>
            </a:r>
            <a:endParaRPr lang="pl-PL" sz="18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5073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9" y="391951"/>
            <a:ext cx="8410954" cy="628650"/>
          </a:xfrm>
        </p:spPr>
        <p:txBody>
          <a:bodyPr/>
          <a:lstStyle/>
          <a:p>
            <a:r>
              <a:rPr lang="pl-PL" dirty="0" smtClean="0">
                <a:solidFill>
                  <a:srgbClr val="00B050"/>
                </a:solidFill>
              </a:rPr>
              <a:t>Ocena wniosków o dofinansowanie</a:t>
            </a:r>
            <a:endParaRPr lang="en-GB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1" y="1744133"/>
            <a:ext cx="3441700" cy="427566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altLang="en-US" sz="1800" b="1" dirty="0" smtClean="0">
                <a:solidFill>
                  <a:srgbClr val="00B050"/>
                </a:solidFill>
              </a:rPr>
              <a:t>Ocena formalna</a:t>
            </a:r>
            <a:r>
              <a:rPr lang="en-US" altLang="en-US" sz="1800" b="1" dirty="0" smtClean="0">
                <a:solidFill>
                  <a:srgbClr val="00B050"/>
                </a:solidFill>
              </a:rPr>
              <a:t>:</a:t>
            </a:r>
            <a:endParaRPr lang="pl-PL" sz="1800" b="1" dirty="0">
              <a:solidFill>
                <a:srgbClr val="00B050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weryfikacja projektu pod kątem spełnienia bądź niespełnienia warunków formalnych (ocena zero-jedynkowa</a:t>
            </a:r>
            <a:r>
              <a:rPr lang="pl-PL" sz="1800" dirty="0" smtClean="0"/>
              <a:t>)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</a:t>
            </a:r>
            <a:r>
              <a:rPr lang="pl-PL" sz="1800" dirty="0" smtClean="0"/>
              <a:t>wniosku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wniesienia odwołania do KPK za pośrednictwem Operatora Programu</a:t>
            </a:r>
            <a:r>
              <a:rPr lang="pl-PL" sz="1800" dirty="0" smtClean="0"/>
              <a:t>.</a:t>
            </a:r>
            <a:endParaRPr lang="pl-PL" sz="1800" dirty="0"/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4013201" y="1020600"/>
            <a:ext cx="5389592" cy="6091399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altLang="en-US" sz="1800" b="1" dirty="0" smtClean="0">
                <a:solidFill>
                  <a:srgbClr val="00B050"/>
                </a:solidFill>
              </a:rPr>
              <a:t>Ocena merytoryczna</a:t>
            </a:r>
            <a:r>
              <a:rPr lang="en-US" altLang="en-US" sz="1800" b="1" dirty="0" smtClean="0">
                <a:solidFill>
                  <a:srgbClr val="00B050"/>
                </a:solidFill>
              </a:rPr>
              <a:t>:</a:t>
            </a:r>
            <a:endParaRPr lang="pl-PL" altLang="en-US" sz="1800" b="1" dirty="0" smtClean="0">
              <a:solidFill>
                <a:srgbClr val="00B050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 smtClean="0"/>
              <a:t>ocena </a:t>
            </a:r>
            <a:r>
              <a:rPr lang="pl-PL" sz="1800" b="1" dirty="0"/>
              <a:t>I stopnia</a:t>
            </a:r>
            <a:r>
              <a:rPr lang="pl-PL" sz="1800" dirty="0"/>
              <a:t>: </a:t>
            </a:r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zgodność </a:t>
            </a:r>
            <a:r>
              <a:rPr lang="pl-PL" sz="1800" dirty="0"/>
              <a:t>z pomocą publiczną, zasadą równych szans i niedyskryminacji, badanie sytuacji finansowej wnioskodawcy, kwalifikowalności projektu (ocena zero-jedynkowa</a:t>
            </a:r>
            <a:r>
              <a:rPr lang="pl-PL" sz="1800" dirty="0" smtClean="0"/>
              <a:t>)</a:t>
            </a:r>
            <a:r>
              <a:rPr lang="en-US" sz="1800" dirty="0" smtClean="0"/>
              <a:t>;</a:t>
            </a:r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</a:t>
            </a:r>
            <a:r>
              <a:rPr lang="pl-PL" sz="1800" dirty="0" smtClean="0"/>
              <a:t>wniosku</a:t>
            </a:r>
            <a:r>
              <a:rPr lang="en-US" sz="1800" dirty="0"/>
              <a:t>;</a:t>
            </a:r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b</a:t>
            </a:r>
            <a:r>
              <a:rPr lang="pl-PL" sz="1800" dirty="0" smtClean="0"/>
              <a:t>rak możliwości wniesienia odwołania.</a:t>
            </a:r>
            <a:endParaRPr lang="pl-PL" sz="1800" dirty="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l-PL" sz="1800" b="1" dirty="0"/>
              <a:t>ocena II stopnia</a:t>
            </a:r>
            <a:r>
              <a:rPr lang="pl-PL" sz="1800" dirty="0"/>
              <a:t>: </a:t>
            </a:r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punktowa </a:t>
            </a:r>
            <a:r>
              <a:rPr lang="pl-PL" sz="1800" dirty="0"/>
              <a:t>przez dwóch zewnętrznych i bezstronnych </a:t>
            </a:r>
            <a:r>
              <a:rPr lang="pl-PL" sz="1800" dirty="0" smtClean="0"/>
              <a:t>ekspertów, </a:t>
            </a:r>
            <a:r>
              <a:rPr lang="pl-PL" sz="1800" dirty="0"/>
              <a:t>wybranych w drodze procedury </a:t>
            </a:r>
            <a:r>
              <a:rPr lang="pl-PL" sz="1800" dirty="0" smtClean="0"/>
              <a:t>konkursowej NFOŚiGW</a:t>
            </a:r>
            <a:r>
              <a:rPr lang="en-US" sz="1800" dirty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jednokrotnego uzupełnienia </a:t>
            </a:r>
            <a:r>
              <a:rPr lang="pl-PL" sz="1800" dirty="0" smtClean="0"/>
              <a:t>wniosku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możliwość wniesienia odwołania do Operatora </a:t>
            </a:r>
            <a:r>
              <a:rPr lang="pl-PL" sz="1800" dirty="0" smtClean="0"/>
              <a:t>Programu.</a:t>
            </a:r>
            <a:endParaRPr lang="pl-PL" sz="1800" dirty="0"/>
          </a:p>
          <a:p>
            <a:pPr algn="l"/>
            <a:endParaRPr lang="pl-PL" sz="1800" dirty="0" smtClean="0"/>
          </a:p>
          <a:p>
            <a:pPr algn="l"/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72897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6F68059-6A4B-4750-87A8-BBA0CCED9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" y="4166967"/>
            <a:ext cx="12191998" cy="525349"/>
          </a:xfrm>
        </p:spPr>
        <p:txBody>
          <a:bodyPr/>
          <a:lstStyle/>
          <a:p>
            <a:r>
              <a:rPr lang="pl-PL" dirty="0"/>
              <a:t>Sylwia </a:t>
            </a:r>
            <a:r>
              <a:rPr lang="pl-PL" dirty="0" smtClean="0"/>
              <a:t>Bańkowska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018" y="659882"/>
            <a:ext cx="7829143" cy="8883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2800" kern="1200" dirty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pl-PL" dirty="0" smtClean="0"/>
              <a:t>Łagodzenie </a:t>
            </a:r>
            <a:r>
              <a:rPr lang="pl-PL" dirty="0"/>
              <a:t>zmian klimatu i adaptacja do ich skutków</a:t>
            </a:r>
            <a:endParaRPr lang="pl-PL" dirty="0" smtClean="0"/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2349" y="1717766"/>
            <a:ext cx="7643812" cy="396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pl-PL" altLang="en-US" sz="1800" b="1" i="0" u="none" strike="noStrike" kern="1200" baseline="0" dirty="0">
                <a:solidFill>
                  <a:srgbClr val="00B050"/>
                </a:solidFill>
                <a:latin typeface="Open sa"/>
                <a:ea typeface="+mn-ea"/>
                <a:cs typeface="+mn-cs"/>
              </a:defRPr>
            </a:lvl1pPr>
          </a:lstStyle>
          <a:p>
            <a:r>
              <a:rPr lang="pl-PL" altLang="en-US" sz="1800" b="1" dirty="0" smtClean="0">
                <a:solidFill>
                  <a:srgbClr val="00B050"/>
                </a:solidFill>
              </a:rPr>
              <a:t>Rezultat </a:t>
            </a:r>
            <a:r>
              <a:rPr lang="en-US" altLang="en-US" dirty="0"/>
              <a:t>1</a:t>
            </a:r>
            <a:r>
              <a:rPr lang="pl-PL" altLang="en-US" dirty="0"/>
              <a:t>: </a:t>
            </a:r>
            <a:r>
              <a:rPr lang="pl-PL" altLang="en-US" dirty="0" smtClean="0"/>
              <a:t>Zwiększona </a:t>
            </a:r>
            <a:r>
              <a:rPr lang="pl-PL" altLang="en-US" dirty="0"/>
              <a:t>zdolność lokalnych społeczności do ograniczania emisji i adaptacji do zmian </a:t>
            </a:r>
            <a:r>
              <a:rPr lang="pl-PL" altLang="en-US" dirty="0" smtClean="0"/>
              <a:t>klimatu</a:t>
            </a:r>
            <a:endParaRPr lang="en-US" altLang="en-US" dirty="0" smtClean="0"/>
          </a:p>
          <a:p>
            <a:r>
              <a:rPr lang="pl-PL" sz="1800" b="1" dirty="0" smtClean="0">
                <a:solidFill>
                  <a:srgbClr val="00B050"/>
                </a:solidFill>
              </a:rPr>
              <a:t>Alokacja: </a:t>
            </a:r>
            <a:r>
              <a:rPr lang="pl-PL" sz="1800" b="1" dirty="0" smtClean="0"/>
              <a:t>€ </a:t>
            </a:r>
            <a:r>
              <a:rPr lang="en-GB" altLang="en-US" dirty="0" smtClean="0"/>
              <a:t>29,605,354 </a:t>
            </a:r>
          </a:p>
          <a:p>
            <a:r>
              <a:rPr lang="pl-PL" sz="1800" b="1" dirty="0" smtClean="0"/>
              <a:t>z czego środki </a:t>
            </a:r>
            <a:r>
              <a:rPr lang="pl-PL" sz="1800" b="1" dirty="0" smtClean="0">
                <a:solidFill>
                  <a:srgbClr val="00B050"/>
                </a:solidFill>
              </a:rPr>
              <a:t>MF EOG: </a:t>
            </a:r>
            <a:r>
              <a:rPr lang="pl-PL" sz="1800" b="1" dirty="0" smtClean="0"/>
              <a:t>€ </a:t>
            </a:r>
            <a:r>
              <a:rPr lang="en-GB" altLang="en-US" dirty="0" smtClean="0"/>
              <a:t>25,164,551</a:t>
            </a:r>
          </a:p>
          <a:p>
            <a:endParaRPr lang="pl-PL" sz="1800" dirty="0" smtClean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Realizacja inwestycji </a:t>
            </a:r>
            <a:r>
              <a:rPr lang="pl-PL" sz="1800" dirty="0" smtClean="0"/>
              <a:t>w </a:t>
            </a:r>
            <a:r>
              <a:rPr lang="pl-PL" sz="1800" dirty="0"/>
              <a:t>zakresie zielono-niebieskiej infrastruktury w </a:t>
            </a:r>
            <a:r>
              <a:rPr lang="pl-PL" sz="1800" dirty="0" smtClean="0"/>
              <a:t>miastach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/>
              <a:t>Prowadzenie przez szkoły działań podnoszących świadomość na temat łagodzenia zmian klimatu i przystosowania się do ich </a:t>
            </a:r>
            <a:r>
              <a:rPr lang="pl-PL" sz="1800" dirty="0" smtClean="0"/>
              <a:t>skutków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Wzmocnienie </a:t>
            </a:r>
            <a:r>
              <a:rPr lang="pl-PL" sz="1800" dirty="0"/>
              <a:t>oceny depozycji atmosferycznej w Polsce na podstawie norweskich </a:t>
            </a:r>
            <a:r>
              <a:rPr lang="pl-PL" sz="1800" dirty="0" smtClean="0"/>
              <a:t>doświadczeń</a:t>
            </a:r>
            <a:r>
              <a:rPr lang="en-US" sz="1800" dirty="0" smtClean="0"/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 smtClean="0"/>
              <a:t>Wzmocniona </a:t>
            </a:r>
            <a:r>
              <a:rPr lang="pl-PL" sz="1800" dirty="0"/>
              <a:t>realizacja </a:t>
            </a:r>
            <a:r>
              <a:rPr lang="pl-PL" sz="1800" dirty="0" smtClean="0"/>
              <a:t>gospodarki </a:t>
            </a:r>
            <a:r>
              <a:rPr lang="pl-PL" sz="1800" dirty="0"/>
              <a:t>o obiegu </a:t>
            </a:r>
            <a:r>
              <a:rPr lang="pl-PL" sz="1800" dirty="0" smtClean="0"/>
              <a:t>zamknięty</a:t>
            </a:r>
            <a:r>
              <a:rPr lang="en-US" sz="1800" dirty="0" smtClean="0"/>
              <a:t>m.</a:t>
            </a:r>
            <a:r>
              <a:rPr lang="pl-PL" sz="1800" dirty="0" smtClean="0"/>
              <a:t>                                                             </a:t>
            </a:r>
            <a:endParaRPr lang="pl-PL" sz="1800" dirty="0"/>
          </a:p>
          <a:p>
            <a:pPr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endParaRPr lang="pl-PL" sz="1800" dirty="0" smtClean="0"/>
          </a:p>
          <a:p>
            <a:pPr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49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097" y="391951"/>
            <a:ext cx="8070304" cy="62865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B050"/>
                </a:solidFill>
              </a:rPr>
              <a:t>Łagodzenie zmian klimatu i adaptacja do ich skutków</a:t>
            </a:r>
          </a:p>
          <a:p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8154" y="1332713"/>
            <a:ext cx="7858665" cy="480138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2000" b="1" dirty="0">
                <a:solidFill>
                  <a:schemeClr val="tx2"/>
                </a:solidFill>
              </a:rPr>
              <a:t>Realizacja programu w </a:t>
            </a:r>
            <a:r>
              <a:rPr lang="pl-PL" sz="2000" b="1" dirty="0" smtClean="0">
                <a:solidFill>
                  <a:schemeClr val="tx2"/>
                </a:solidFill>
              </a:rPr>
              <a:t>obszarze łagodzenia zmian klimatu i adaptacji do ich skutków przyczyni </a:t>
            </a:r>
            <a:r>
              <a:rPr lang="pl-PL" sz="2000" b="1" dirty="0">
                <a:solidFill>
                  <a:schemeClr val="tx2"/>
                </a:solidFill>
              </a:rPr>
              <a:t>się między innymi do</a:t>
            </a:r>
            <a:r>
              <a:rPr lang="pl-PL" sz="2000" b="1" dirty="0" smtClean="0">
                <a:solidFill>
                  <a:schemeClr val="tx2"/>
                </a:solidFill>
              </a:rPr>
              <a:t>: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l">
              <a:lnSpc>
                <a:spcPct val="100000"/>
              </a:lnSpc>
            </a:pPr>
            <a:endParaRPr lang="pl-PL" sz="2000" dirty="0">
              <a:solidFill>
                <a:schemeClr val="tx2"/>
              </a:solidFill>
            </a:endParaRPr>
          </a:p>
          <a:p>
            <a:pPr algn="l"/>
            <a:r>
              <a:rPr lang="pl-PL" sz="2000" dirty="0">
                <a:solidFill>
                  <a:schemeClr val="tx2"/>
                </a:solidFill>
              </a:rPr>
              <a:t>• ograniczenia emisji gazów cieplarnianych na poziomie lokalnym;</a:t>
            </a:r>
          </a:p>
          <a:p>
            <a:pPr algn="l"/>
            <a:r>
              <a:rPr lang="pl-PL" sz="2000" dirty="0">
                <a:solidFill>
                  <a:schemeClr val="tx2"/>
                </a:solidFill>
              </a:rPr>
              <a:t>• zwiększenia powierzchni terenów zieleni w miastach (parków, zieleńców itp.);</a:t>
            </a:r>
          </a:p>
          <a:p>
            <a:pPr algn="l"/>
            <a:r>
              <a:rPr lang="pl-PL" sz="2000" dirty="0">
                <a:solidFill>
                  <a:schemeClr val="tx2"/>
                </a:solidFill>
              </a:rPr>
              <a:t>• rozwoju małej retencji w miastach;</a:t>
            </a:r>
          </a:p>
          <a:p>
            <a:pPr algn="l"/>
            <a:r>
              <a:rPr lang="pl-PL" sz="2000" dirty="0">
                <a:solidFill>
                  <a:schemeClr val="tx2"/>
                </a:solidFill>
              </a:rPr>
              <a:t>• minimalizacji miejskich „wysp ciepła”;</a:t>
            </a:r>
          </a:p>
          <a:p>
            <a:pPr algn="l"/>
            <a:r>
              <a:rPr lang="pl-PL" sz="2000" dirty="0">
                <a:solidFill>
                  <a:schemeClr val="tx2"/>
                </a:solidFill>
              </a:rPr>
              <a:t>• podniesienia świadomości społecznej w zakresie zmian klimatu i sposobów na wzmocnienie odporności na jego negatywne skutki ze szczególnym uwzględnieniem </a:t>
            </a:r>
            <a:r>
              <a:rPr lang="pl-PL" sz="2000" dirty="0" smtClean="0">
                <a:solidFill>
                  <a:schemeClr val="tx2"/>
                </a:solidFill>
              </a:rPr>
              <a:t>miast/szkół.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pl-PL" sz="1800" dirty="0" smtClean="0"/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450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7FD2AAF-A00C-4B60-A73A-EB923D85E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3192" y="652085"/>
            <a:ext cx="6508204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Łagodzenie Zmian Klimatu i Adaptacja do ich </a:t>
            </a:r>
            <a:r>
              <a:rPr lang="pl-PL" sz="2600" dirty="0" smtClean="0">
                <a:solidFill>
                  <a:srgbClr val="00B050"/>
                </a:solidFill>
              </a:rPr>
              <a:t>skutków</a:t>
            </a:r>
            <a:r>
              <a:rPr lang="en-US" sz="2600" dirty="0" smtClean="0">
                <a:solidFill>
                  <a:srgbClr val="00B050"/>
                </a:solidFill>
              </a:rPr>
              <a:t>- </a:t>
            </a:r>
            <a:r>
              <a:rPr lang="en-US" sz="2600" dirty="0" err="1" smtClean="0">
                <a:solidFill>
                  <a:srgbClr val="00B050"/>
                </a:solidFill>
              </a:rPr>
              <a:t>nabory</a:t>
            </a:r>
            <a:r>
              <a:rPr lang="en-US" sz="2600" dirty="0" smtClean="0">
                <a:solidFill>
                  <a:srgbClr val="00B050"/>
                </a:solidFill>
              </a:rPr>
              <a:t> </a:t>
            </a:r>
            <a:endParaRPr lang="pl-PL" sz="2600" dirty="0">
              <a:solidFill>
                <a:srgbClr val="00B050"/>
              </a:solidFill>
            </a:endParaRPr>
          </a:p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2A6FCA-3031-47B7-AD14-DEC2EAA8E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3192" y="2363106"/>
            <a:ext cx="489358" cy="894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B4691B-0214-41F4-ACF3-79AF582D3C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86381" y="2357725"/>
            <a:ext cx="638169" cy="80406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0DEC20D-FCF8-4BF7-AF8F-8FD0401283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1653" y="4334121"/>
            <a:ext cx="640897" cy="894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2722C6A9-E21E-468F-842F-D393F8941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48699" y="2310431"/>
            <a:ext cx="3556751" cy="1466453"/>
          </a:xfrm>
        </p:spPr>
        <p:txBody>
          <a:bodyPr/>
          <a:lstStyle/>
          <a:p>
            <a:r>
              <a:rPr lang="pl-PL" sz="1800" b="1" dirty="0">
                <a:solidFill>
                  <a:schemeClr val="tx1"/>
                </a:solidFill>
              </a:rPr>
              <a:t>Realizacja inwestycji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w </a:t>
            </a:r>
            <a:r>
              <a:rPr lang="pl-PL" sz="1800" b="1" dirty="0">
                <a:solidFill>
                  <a:schemeClr val="tx1"/>
                </a:solidFill>
              </a:rPr>
              <a:t>zakresie zielono-niebieskiej infrastruktury </a:t>
            </a:r>
            <a:r>
              <a:rPr lang="pl-PL" sz="1800" b="1" dirty="0" smtClean="0">
                <a:solidFill>
                  <a:schemeClr val="tx1"/>
                </a:solidFill>
              </a:rPr>
              <a:t>w miastach</a:t>
            </a:r>
          </a:p>
          <a:p>
            <a:endParaRPr lang="pl-PL" sz="1800" dirty="0" smtClean="0"/>
          </a:p>
          <a:p>
            <a:r>
              <a:rPr lang="pl-PL" sz="1800" dirty="0" smtClean="0">
                <a:solidFill>
                  <a:srgbClr val="00B050"/>
                </a:solidFill>
              </a:rPr>
              <a:t>Alokacja</a:t>
            </a:r>
            <a:r>
              <a:rPr lang="pl-PL" sz="1800" dirty="0">
                <a:solidFill>
                  <a:srgbClr val="00B050"/>
                </a:solidFill>
              </a:rPr>
              <a:t>: </a:t>
            </a:r>
            <a:r>
              <a:rPr lang="pl-PL" sz="1800" dirty="0">
                <a:solidFill>
                  <a:schemeClr val="tx2"/>
                </a:solidFill>
              </a:rPr>
              <a:t>€ 23,029,413 MF </a:t>
            </a:r>
            <a:r>
              <a:rPr lang="pl-PL" sz="1800" dirty="0" smtClean="0">
                <a:solidFill>
                  <a:schemeClr val="tx2"/>
                </a:solidFill>
              </a:rPr>
              <a:t>EOG</a:t>
            </a:r>
          </a:p>
          <a:p>
            <a:endParaRPr lang="pl-PL" sz="1800" dirty="0" smtClean="0"/>
          </a:p>
          <a:p>
            <a:r>
              <a:rPr lang="pl-PL" sz="1800" dirty="0" smtClean="0">
                <a:solidFill>
                  <a:srgbClr val="C00000"/>
                </a:solidFill>
              </a:rPr>
              <a:t>Nabór </a:t>
            </a:r>
            <a:r>
              <a:rPr lang="pl-PL" sz="1800" dirty="0" err="1" smtClean="0">
                <a:solidFill>
                  <a:srgbClr val="C00000"/>
                </a:solidFill>
              </a:rPr>
              <a:t>otwar</a:t>
            </a:r>
            <a:r>
              <a:rPr lang="en-US" sz="1800" dirty="0" smtClean="0">
                <a:solidFill>
                  <a:srgbClr val="C00000"/>
                </a:solidFill>
              </a:rPr>
              <a:t>t</a:t>
            </a:r>
            <a:r>
              <a:rPr lang="pl-PL" sz="1800" dirty="0" smtClean="0">
                <a:solidFill>
                  <a:srgbClr val="C00000"/>
                </a:solidFill>
              </a:rPr>
              <a:t>y</a:t>
            </a:r>
            <a:endParaRPr lang="en-US" sz="1800" dirty="0" smtClean="0">
              <a:solidFill>
                <a:srgbClr val="C00000"/>
              </a:solidFill>
            </a:endParaRPr>
          </a:p>
          <a:p>
            <a:endParaRPr lang="en-US" sz="1800" dirty="0"/>
          </a:p>
          <a:p>
            <a:endParaRPr lang="pl-PL" sz="1800" dirty="0"/>
          </a:p>
          <a:p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8EDAADF1-665F-4A6D-A828-B3DB2E3447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7327" y="2310431"/>
            <a:ext cx="3160699" cy="3428512"/>
          </a:xfrm>
        </p:spPr>
        <p:txBody>
          <a:bodyPr/>
          <a:lstStyle/>
          <a:p>
            <a:r>
              <a:rPr lang="pl-PL" sz="1800" b="1" dirty="0">
                <a:solidFill>
                  <a:schemeClr val="tx1"/>
                </a:solidFill>
              </a:rPr>
              <a:t>Prowadzenie przez szkoły działań podnoszących świadomość na temat łagodzenia zmian klimatu i przystosowania się do ich skutków</a:t>
            </a:r>
          </a:p>
          <a:p>
            <a:endParaRPr lang="pl-PL" sz="1800" dirty="0"/>
          </a:p>
          <a:p>
            <a:r>
              <a:rPr lang="pl-PL" sz="1800" dirty="0">
                <a:solidFill>
                  <a:srgbClr val="00B050"/>
                </a:solidFill>
              </a:rPr>
              <a:t>Alokacja</a:t>
            </a:r>
            <a:r>
              <a:rPr lang="pl-PL" sz="1800" dirty="0"/>
              <a:t>: </a:t>
            </a:r>
            <a:r>
              <a:rPr lang="pl-PL" sz="1800" dirty="0">
                <a:solidFill>
                  <a:schemeClr val="tx2"/>
                </a:solidFill>
              </a:rPr>
              <a:t>€ 1,575,941 MF EOG</a:t>
            </a:r>
          </a:p>
          <a:p>
            <a:endParaRPr lang="pl-PL" sz="1800" dirty="0"/>
          </a:p>
          <a:p>
            <a:r>
              <a:rPr lang="pl-PL" sz="1800" dirty="0" smtClean="0">
                <a:solidFill>
                  <a:srgbClr val="C00000"/>
                </a:solidFill>
              </a:rPr>
              <a:t>Nabór otwar</a:t>
            </a:r>
            <a:r>
              <a:rPr lang="en-US" sz="1800" dirty="0" smtClean="0">
                <a:solidFill>
                  <a:srgbClr val="C00000"/>
                </a:solidFill>
              </a:rPr>
              <a:t>t</a:t>
            </a:r>
            <a:r>
              <a:rPr lang="pl-PL" sz="1800" dirty="0" smtClean="0">
                <a:solidFill>
                  <a:srgbClr val="C00000"/>
                </a:solidFill>
              </a:rPr>
              <a:t>y</a:t>
            </a:r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5821569" y="4255860"/>
            <a:ext cx="317720" cy="123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1982976" y="4255860"/>
            <a:ext cx="4116587" cy="2008500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chemeClr val="tx1"/>
                </a:solidFill>
              </a:rPr>
              <a:t>Wzmocniona </a:t>
            </a:r>
            <a:r>
              <a:rPr lang="pl-PL" sz="1800" b="1" dirty="0">
                <a:solidFill>
                  <a:schemeClr val="tx1"/>
                </a:solidFill>
              </a:rPr>
              <a:t>realizacja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gospodarki </a:t>
            </a:r>
            <a:r>
              <a:rPr lang="pl-PL" sz="1800" b="1" dirty="0">
                <a:solidFill>
                  <a:schemeClr val="tx1"/>
                </a:solidFill>
              </a:rPr>
              <a:t>o obiegu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pl-PL" sz="1800" b="1" dirty="0" smtClean="0">
                <a:solidFill>
                  <a:schemeClr val="tx1"/>
                </a:solidFill>
              </a:rPr>
              <a:t>zamkniętym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800" b="1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1" dirty="0">
                <a:solidFill>
                  <a:srgbClr val="00B050"/>
                </a:solidFill>
              </a:rPr>
              <a:t>Alokacja: </a:t>
            </a:r>
            <a:r>
              <a:rPr lang="pl-PL" sz="1800" dirty="0">
                <a:solidFill>
                  <a:schemeClr val="tx2"/>
                </a:solidFill>
              </a:rPr>
              <a:t>€ </a:t>
            </a:r>
            <a:r>
              <a:rPr lang="en-US" sz="1800" dirty="0">
                <a:solidFill>
                  <a:schemeClr val="tx2"/>
                </a:solidFill>
              </a:rPr>
              <a:t>3</a:t>
            </a:r>
            <a:r>
              <a:rPr lang="bg-BG" sz="1800" dirty="0" smtClean="0">
                <a:solidFill>
                  <a:schemeClr val="tx2"/>
                </a:solidFill>
              </a:rPr>
              <a:t>,</a:t>
            </a:r>
            <a:r>
              <a:rPr lang="en-US" sz="1800" dirty="0" smtClean="0">
                <a:solidFill>
                  <a:schemeClr val="tx2"/>
                </a:solidFill>
              </a:rPr>
              <a:t>000</a:t>
            </a:r>
            <a:r>
              <a:rPr lang="bg-BG" sz="1800" dirty="0" smtClean="0">
                <a:solidFill>
                  <a:schemeClr val="tx2"/>
                </a:solidFill>
              </a:rPr>
              <a:t>,</a:t>
            </a:r>
            <a:r>
              <a:rPr lang="en-US" sz="1800" dirty="0" smtClean="0">
                <a:solidFill>
                  <a:schemeClr val="tx2"/>
                </a:solidFill>
              </a:rPr>
              <a:t>000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dirty="0">
                <a:solidFill>
                  <a:schemeClr val="tx2"/>
                </a:solidFill>
              </a:rPr>
              <a:t>MF EOG</a:t>
            </a:r>
          </a:p>
          <a:p>
            <a:pPr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1" dirty="0" smtClean="0">
                <a:solidFill>
                  <a:srgbClr val="C00000"/>
                </a:solidFill>
              </a:rPr>
              <a:t>Nabór </a:t>
            </a:r>
            <a:r>
              <a:rPr lang="en-US" sz="1800" b="1" dirty="0" smtClean="0">
                <a:solidFill>
                  <a:srgbClr val="C00000"/>
                </a:solidFill>
              </a:rPr>
              <a:t>w przygotowaniu</a:t>
            </a:r>
            <a:endParaRPr lang="pl-PL" sz="18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lang="pl-PL" sz="1800" b="1" dirty="0" smtClean="0">
              <a:solidFill>
                <a:srgbClr val="00B050"/>
              </a:solidFill>
            </a:endParaRPr>
          </a:p>
          <a:p>
            <a:endParaRPr lang="pl-PL" sz="1800" b="1" dirty="0" smtClean="0">
              <a:solidFill>
                <a:srgbClr val="00B050"/>
              </a:solidFill>
            </a:endParaRPr>
          </a:p>
          <a:p>
            <a:endParaRPr lang="pl-PL" sz="1800" b="1" dirty="0" smtClean="0">
              <a:solidFill>
                <a:srgbClr val="00B050"/>
              </a:solidFill>
            </a:endParaRPr>
          </a:p>
          <a:p>
            <a:endParaRPr lang="pl-PL" sz="18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0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638CD71-9E6E-47D7-A44A-8E4404AF9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1850" y="2247900"/>
            <a:ext cx="4000500" cy="3789524"/>
          </a:xfrm>
        </p:spPr>
        <p:txBody>
          <a:bodyPr/>
          <a:lstStyle/>
          <a:p>
            <a:r>
              <a:rPr lang="en-US" sz="2200" b="1" dirty="0" err="1" smtClean="0"/>
              <a:t>Cel</a:t>
            </a:r>
            <a:r>
              <a:rPr lang="en-US" sz="2200" b="1" dirty="0" smtClean="0"/>
              <a:t>: </a:t>
            </a:r>
            <a:r>
              <a:rPr lang="pl-PL" sz="1800" dirty="0" smtClean="0"/>
              <a:t>zwiększenie </a:t>
            </a:r>
            <a:r>
              <a:rPr lang="pl-PL" sz="1800" dirty="0"/>
              <a:t>odporności miast na negatywne zjawiska wynikające ze zmian klimatu oraz adaptacja do tych zmian poprzez realizację inwestycji w zakresie zielono-niebieskiej infrastruktury  w miastach poniżej 90 tys. </a:t>
            </a:r>
            <a:r>
              <a:rPr lang="pl-PL" sz="1800" dirty="0" smtClean="0"/>
              <a:t>mieszkańców.</a:t>
            </a:r>
            <a:endParaRPr lang="pl-PL" sz="18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14F51B0-F7D0-4EC9-9B32-8F1B3279A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C4CD311-BB3A-40A2-91C4-1DE50283CE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4176702" y="4760591"/>
            <a:ext cx="2164510" cy="389156"/>
          </a:xfrm>
        </p:spPr>
        <p:txBody>
          <a:bodyPr/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Nabór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7FA7E99-DE0F-4B9E-9B1D-43F78FED9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1850" y="820576"/>
            <a:ext cx="4229100" cy="84304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Realizacja inwestycji w zakresie </a:t>
            </a:r>
            <a:r>
              <a:rPr lang="pl-PL" sz="2600" dirty="0" smtClean="0">
                <a:solidFill>
                  <a:srgbClr val="00B050"/>
                </a:solidFill>
              </a:rPr>
              <a:t>zielono</a:t>
            </a:r>
            <a:r>
              <a:rPr lang="en-US" sz="2600" dirty="0" smtClean="0">
                <a:solidFill>
                  <a:srgbClr val="00B050"/>
                </a:solidFill>
              </a:rPr>
              <a:t> </a:t>
            </a:r>
            <a:r>
              <a:rPr lang="pl-PL" sz="2600" dirty="0" smtClean="0">
                <a:solidFill>
                  <a:srgbClr val="00B050"/>
                </a:solidFill>
              </a:rPr>
              <a:t>niebieskiej </a:t>
            </a:r>
            <a:r>
              <a:rPr lang="pl-PL" sz="2600" dirty="0">
                <a:solidFill>
                  <a:srgbClr val="00B050"/>
                </a:solidFill>
              </a:rPr>
              <a:t>infrastruktury </a:t>
            </a:r>
            <a:r>
              <a:rPr lang="pl-PL" sz="2600" dirty="0" smtClean="0">
                <a:solidFill>
                  <a:srgbClr val="00B050"/>
                </a:solidFill>
              </a:rPr>
              <a:t>w miastach</a:t>
            </a:r>
            <a:r>
              <a:rPr lang="en-US" sz="2600" dirty="0" smtClean="0">
                <a:solidFill>
                  <a:srgbClr val="00B050"/>
                </a:solidFill>
              </a:rPr>
              <a:t> </a:t>
            </a:r>
            <a:endParaRPr lang="pl-PL" sz="2600" dirty="0">
              <a:solidFill>
                <a:srgbClr val="00B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648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8154" y="449101"/>
            <a:ext cx="8382723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Realizacja inwestycji w zakresie zielono-niebieskiej infrastruktury w miastach</a:t>
            </a:r>
          </a:p>
          <a:p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8154" y="1332713"/>
            <a:ext cx="7858665" cy="318824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1800" b="1" dirty="0" smtClean="0">
                <a:solidFill>
                  <a:schemeClr val="tx2"/>
                </a:solidFill>
              </a:rPr>
              <a:t>Zakres </a:t>
            </a:r>
            <a:r>
              <a:rPr lang="pl-PL" sz="1800" b="1" dirty="0">
                <a:solidFill>
                  <a:schemeClr val="tx2"/>
                </a:solidFill>
              </a:rPr>
              <a:t>finansowania przedsięwzięć obejmuje </a:t>
            </a:r>
            <a:r>
              <a:rPr lang="en-US" sz="1800" b="1" dirty="0" smtClean="0">
                <a:solidFill>
                  <a:schemeClr val="tx2"/>
                </a:solidFill>
              </a:rPr>
              <a:t>min. </a:t>
            </a:r>
            <a:r>
              <a:rPr lang="pl-PL" sz="1800" b="1" dirty="0" smtClean="0">
                <a:solidFill>
                  <a:schemeClr val="tx2"/>
                </a:solidFill>
              </a:rPr>
              <a:t>działania</a:t>
            </a:r>
            <a:r>
              <a:rPr lang="en-US" sz="1800" b="1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2"/>
                </a:solidFill>
              </a:rPr>
              <a:t>związane</a:t>
            </a:r>
            <a:r>
              <a:rPr lang="en-US" sz="1800" b="1" dirty="0" smtClean="0">
                <a:solidFill>
                  <a:schemeClr val="tx2"/>
                </a:solidFill>
              </a:rPr>
              <a:t> z</a:t>
            </a:r>
            <a:r>
              <a:rPr lang="pl-PL" sz="1800" b="1" dirty="0" smtClean="0">
                <a:solidFill>
                  <a:schemeClr val="tx2"/>
                </a:solidFill>
              </a:rPr>
              <a:t>:</a:t>
            </a:r>
            <a:endParaRPr lang="pl-PL" sz="1800" b="1" dirty="0">
              <a:solidFill>
                <a:schemeClr val="tx2"/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zwiększeniem </a:t>
            </a:r>
            <a:r>
              <a:rPr lang="pl-PL" alt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powierzchni terenów zieleni w miastach (w </a:t>
            </a:r>
            <a:r>
              <a:rPr lang="pl-PL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tym </a:t>
            </a:r>
            <a:r>
              <a:rPr lang="pl-PL" alt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tzw. </a:t>
            </a:r>
            <a:r>
              <a:rPr lang="en-US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</a:t>
            </a:r>
            <a:r>
              <a:rPr lang="pl-PL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zielonej infrastruktury</a:t>
            </a:r>
            <a:r>
              <a:rPr lang="en-US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”</a:t>
            </a:r>
            <a:r>
              <a:rPr lang="pl-PL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r>
              <a:rPr lang="en-US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r>
              <a:rPr lang="pl-PL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alt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przechwytywaniem i zagospodarowaniem wód opadowych w miejscu ich powstania lub bliskiej okolicy tzw.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zielono-niebieska infrastruktura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”;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zmniejszeniem efektu miejskiej „wyspy ciepła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”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likwidacją zasklepień lub uszczelnień gruntu poprzez stosowanie powierzchni przepuszczalnych dla 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wody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zmniejszeniem emisji gazów cieplarnianych poprzez transformację w kierunku np. </a:t>
            </a:r>
            <a:r>
              <a:rPr lang="pl-PL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elektromobilności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rozwoju zrównoważonych środków transportu, zwiększenia roli miast w ograniczaniu marnotrawienia żywności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1800" dirty="0" err="1" smtClean="0">
                <a:solidFill>
                  <a:srgbClr val="C00000"/>
                </a:solidFill>
              </a:rPr>
              <a:t>Definicje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oraz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k</a:t>
            </a:r>
            <a:r>
              <a:rPr lang="en-US" sz="1800" dirty="0" err="1" smtClean="0">
                <a:solidFill>
                  <a:srgbClr val="C00000"/>
                </a:solidFill>
              </a:rPr>
              <a:t>atalog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pl-PL" sz="1800" dirty="0" smtClean="0">
                <a:solidFill>
                  <a:srgbClr val="C00000"/>
                </a:solidFill>
              </a:rPr>
              <a:t>przykładowych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pl-PL" sz="1800" dirty="0" smtClean="0">
                <a:solidFill>
                  <a:srgbClr val="C00000"/>
                </a:solidFill>
              </a:rPr>
              <a:t>działań</a:t>
            </a:r>
            <a:r>
              <a:rPr lang="en-US" sz="1800" dirty="0" smtClean="0">
                <a:solidFill>
                  <a:srgbClr val="C00000"/>
                </a:solidFill>
              </a:rPr>
              <a:t> – </a:t>
            </a:r>
            <a:r>
              <a:rPr lang="pl-PL" sz="1800" dirty="0" smtClean="0">
                <a:solidFill>
                  <a:srgbClr val="C00000"/>
                </a:solidFill>
              </a:rPr>
              <a:t>Podręcznik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Wnioskodawcy</a:t>
            </a:r>
            <a:r>
              <a:rPr lang="en-US" sz="1800" dirty="0" smtClean="0">
                <a:solidFill>
                  <a:srgbClr val="C00000"/>
                </a:solidFill>
              </a:rPr>
              <a:t>- str. 18-22</a:t>
            </a:r>
          </a:p>
          <a:p>
            <a:pPr marL="285750" lvl="1" indent="-285750">
              <a:lnSpc>
                <a:spcPct val="100000"/>
              </a:lnSpc>
              <a:spcBef>
                <a:spcPts val="1000"/>
              </a:spcBef>
            </a:pPr>
            <a:endParaRPr lang="pl-PL" sz="1800" dirty="0" smtClean="0"/>
          </a:p>
          <a:p>
            <a:pPr>
              <a:lnSpc>
                <a:spcPct val="100000"/>
              </a:lnSpc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200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871068" y="391951"/>
            <a:ext cx="8514471" cy="628650"/>
          </a:xfrm>
        </p:spPr>
        <p:txBody>
          <a:bodyPr/>
          <a:lstStyle/>
          <a:p>
            <a:r>
              <a:rPr lang="pl-PL" sz="2600" dirty="0">
                <a:solidFill>
                  <a:srgbClr val="00B050"/>
                </a:solidFill>
              </a:rPr>
              <a:t>Realizacja inwestycji w zakresie zielono-niebieskiej infrastruktury w miastach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4A88CA1-72F1-104B-B10E-8E4990C28AD9}"/>
              </a:ext>
            </a:extLst>
          </p:cNvPr>
          <p:cNvSpPr txBox="1">
            <a:spLocks/>
          </p:cNvSpPr>
          <p:nvPr/>
        </p:nvSpPr>
        <p:spPr>
          <a:xfrm>
            <a:off x="871068" y="1466491"/>
            <a:ext cx="8419381" cy="3855398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/>
              <a:t>Warunkiem </a:t>
            </a:r>
            <a:r>
              <a:rPr lang="pl-PL" sz="1800" dirty="0"/>
              <a:t>realizacji projektu będzie zgodność planu adaptacji z „Podręcznikiem adaptacji dla miast – wytycznymi do przygotowania Miejskiego Planu Adaptacji do zmian klimatu</a:t>
            </a:r>
            <a:r>
              <a:rPr lang="pl-PL" sz="1800" dirty="0" smtClean="0"/>
              <a:t>”</a:t>
            </a:r>
            <a:r>
              <a:rPr lang="en-US" sz="1800" dirty="0" smtClean="0"/>
              <a:t>;</a:t>
            </a: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Dopuszcza się możliwość kwalifikowania działań wynikających z </a:t>
            </a:r>
            <a:r>
              <a:rPr lang="pl-PL" sz="1800" b="1" u="sng" dirty="0"/>
              <a:t>innych niż miejski plan adaptacji do zmian klimatu dokumentów strategicznych</a:t>
            </a:r>
            <a:r>
              <a:rPr lang="pl-PL" sz="1800" b="1" dirty="0"/>
              <a:t>, </a:t>
            </a:r>
            <a:r>
              <a:rPr lang="pl-PL" sz="1800" dirty="0"/>
              <a:t>zgodnych z celem ogłoszenia o </a:t>
            </a:r>
            <a:r>
              <a:rPr lang="pl-PL" sz="1800" dirty="0" smtClean="0"/>
              <a:t>naborze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(</a:t>
            </a:r>
            <a:r>
              <a:rPr lang="pl-PL" sz="1800" dirty="0" smtClean="0">
                <a:solidFill>
                  <a:srgbClr val="C00000"/>
                </a:solidFill>
              </a:rPr>
              <a:t>szczegóły</a:t>
            </a:r>
            <a:r>
              <a:rPr lang="en-US" sz="1800" dirty="0" smtClean="0">
                <a:solidFill>
                  <a:srgbClr val="C00000"/>
                </a:solidFill>
              </a:rPr>
              <a:t>: </a:t>
            </a:r>
            <a:r>
              <a:rPr lang="pl-PL" sz="1800" dirty="0" smtClean="0">
                <a:solidFill>
                  <a:srgbClr val="C00000"/>
                </a:solidFill>
              </a:rPr>
              <a:t>Podręcznik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Wnioskodawcy</a:t>
            </a:r>
            <a:r>
              <a:rPr lang="en-US" sz="1800" dirty="0" smtClean="0">
                <a:solidFill>
                  <a:srgbClr val="C00000"/>
                </a:solidFill>
              </a:rPr>
              <a:t> str. 19);</a:t>
            </a:r>
            <a:endParaRPr lang="pl-PL" sz="1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Projekty </a:t>
            </a:r>
            <a:r>
              <a:rPr lang="pl-PL" sz="1800" dirty="0" smtClean="0"/>
              <a:t>muszą </a:t>
            </a:r>
            <a:r>
              <a:rPr lang="pl-PL" sz="1800" dirty="0"/>
              <a:t>mieć </a:t>
            </a:r>
            <a:r>
              <a:rPr lang="pl-PL" sz="1800" b="1" u="sng" dirty="0"/>
              <a:t>kompleksowy charakter</a:t>
            </a:r>
            <a:r>
              <a:rPr lang="pl-PL" sz="1800" dirty="0"/>
              <a:t> tzn. uwzględniać działania adaptacyjne, </a:t>
            </a:r>
            <a:r>
              <a:rPr lang="pl-PL" sz="1800" dirty="0" err="1"/>
              <a:t>mitygacyjne</a:t>
            </a:r>
            <a:r>
              <a:rPr lang="pl-PL" sz="1800" dirty="0"/>
              <a:t> i działania </a:t>
            </a:r>
            <a:r>
              <a:rPr lang="pl-PL" sz="1800" dirty="0" err="1" smtClean="0"/>
              <a:t>edukacyjno</a:t>
            </a:r>
            <a:r>
              <a:rPr lang="pl-PL" sz="1800" dirty="0" smtClean="0"/>
              <a:t>–informacyjne  </a:t>
            </a:r>
            <a:r>
              <a:rPr lang="pl-PL" sz="1800" dirty="0"/>
              <a:t>oraz wskazywać ich wzajemne powiązanie. Kompleksowość projektu zostanie zweryfikowana w procesie jego oceny.</a:t>
            </a:r>
            <a:endParaRPr lang="pl-PL" sz="1800" dirty="0" smtClean="0"/>
          </a:p>
        </p:txBody>
      </p:sp>
    </p:spTree>
    <p:extLst>
      <p:ext uri="{BB962C8B-B14F-4D97-AF65-F5344CB8AC3E}">
        <p14:creationId xmlns:p14="http://schemas.microsoft.com/office/powerpoint/2010/main" val="86873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069" y="391951"/>
            <a:ext cx="8255678" cy="841626"/>
          </a:xfrm>
        </p:spPr>
        <p:txBody>
          <a:bodyPr/>
          <a:lstStyle/>
          <a:p>
            <a:r>
              <a:rPr lang="pl-PL" sz="2600" dirty="0" smtClean="0">
                <a:solidFill>
                  <a:srgbClr val="00B050"/>
                </a:solidFill>
              </a:rPr>
              <a:t>Realizacja </a:t>
            </a:r>
            <a:r>
              <a:rPr lang="pl-PL" sz="2600" dirty="0">
                <a:solidFill>
                  <a:srgbClr val="00B050"/>
                </a:solidFill>
              </a:rPr>
              <a:t>inwestycji w zakresie zielono-niebieskiej infrastruktury w miastach</a:t>
            </a:r>
          </a:p>
          <a:p>
            <a:endParaRPr lang="pl-PL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FC7CD772-7E56-4149-9440-CC615395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1068" y="1690689"/>
            <a:ext cx="8065897" cy="432911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</a:rPr>
              <a:t>Kwalifikujący się Wnioskodawcy:</a:t>
            </a: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buAutoNum type="alphaLcParenR"/>
            </a:pP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jednostki 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samorządu terytorialnego o liczbie mieszkańców poniżej 90 tys. (oraz ich związki, działające w ich imieniu jednostki organizacyjne oraz podmioty świadczące usługi publiczne w ramach realizacji obowiązków własnych takich jednostek samorządu terytorialnego</a:t>
            </a:r>
            <a:r>
              <a:rPr lang="pl-PL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);</a:t>
            </a: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lnSpc>
                <a:spcPct val="100000"/>
              </a:lnSpc>
              <a:buAutoNum type="alphaLcParenR" startAt="2"/>
            </a:pP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organizacje pozarządowe rozumiane jako </a:t>
            </a:r>
            <a:r>
              <a:rPr lang="pl-PL" sz="1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wolontariackie</a:t>
            </a:r>
            <a:r>
              <a:rPr lang="pl-PL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organizacje non-profit ustanowione jako podmiot prawa o celach niekomercyjnych, niezależne od władz lokalnych, regionalnych i centralnych, podmiotów publicznych, partii politycznych i  podmiotów gospodarczych - zgodnie z art. 1.6 n) Regulacji w sprawie wdrażania Mechanizmu Finansowego Europejskiego Obszaru Gospodarczego (MF EOG) na lata 2014-2021.</a:t>
            </a:r>
          </a:p>
          <a:p>
            <a:pPr marL="342900" indent="-342900" algn="l">
              <a:lnSpc>
                <a:spcPct val="100000"/>
              </a:lnSpc>
              <a:buAutoNum type="alphaLcParenR" startAt="2"/>
            </a:pPr>
            <a:endParaRPr lang="en-US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lnSpc>
                <a:spcPct val="100000"/>
              </a:lnSpc>
              <a:buAutoNum type="alphaLcParenR" startAt="2"/>
            </a:pPr>
            <a:endParaRPr lang="pl-PL" sz="18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pl-PL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9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943A9BA618B46AAEF70F6C4F2E2EC" ma:contentTypeVersion="2" ma:contentTypeDescription="Create a new document." ma:contentTypeScope="" ma:versionID="82bda26526152cca44e9950d7afbfb95">
  <xsd:schema xmlns:xsd="http://www.w3.org/2001/XMLSchema" xmlns:xs="http://www.w3.org/2001/XMLSchema" xmlns:p="http://schemas.microsoft.com/office/2006/metadata/properties" xmlns:ns2="2f4ca05a-8a13-40a3-9b9c-33e37de64ad1" targetNamespace="http://schemas.microsoft.com/office/2006/metadata/properties" ma:root="true" ma:fieldsID="568b8fac16da57e747bdc5d447069cfa" ns2:_="">
    <xsd:import namespace="2f4ca05a-8a13-40a3-9b9c-33e37de64a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ca05a-8a13-40a3-9b9c-33e37de64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924AD7-825D-4145-94E6-CFBAC5E61FB0}"/>
</file>

<file path=customXml/itemProps2.xml><?xml version="1.0" encoding="utf-8"?>
<ds:datastoreItem xmlns:ds="http://schemas.openxmlformats.org/officeDocument/2006/customXml" ds:itemID="{3BA3E740-0578-467A-A230-8EB338C68394}"/>
</file>

<file path=customXml/itemProps3.xml><?xml version="1.0" encoding="utf-8"?>
<ds:datastoreItem xmlns:ds="http://schemas.openxmlformats.org/officeDocument/2006/customXml" ds:itemID="{00D283ED-1837-4A08-9E30-D306D6AA6EB8}"/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2537</Words>
  <Application>Microsoft Office PowerPoint</Application>
  <PresentationFormat>Panoramiczny</PresentationFormat>
  <Paragraphs>321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5" baseType="lpstr">
      <vt:lpstr>Arial</vt:lpstr>
      <vt:lpstr>Calibri</vt:lpstr>
      <vt:lpstr>Open sa</vt:lpstr>
      <vt:lpstr>Open Sans</vt:lpstr>
      <vt:lpstr>Poppins</vt:lpstr>
      <vt:lpstr>Raleway Light</vt:lpstr>
      <vt:lpstr>Times New Roman</vt:lpstr>
      <vt:lpstr>Wingdings</vt:lpstr>
      <vt:lpstr>Office Theme</vt:lpstr>
      <vt:lpstr>Nabory                                          MF EOG 2014-2021                         obszar programowy  Łagodzenie zmian klimatu  i adaptacja do ich skutków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Buława Marta</cp:lastModifiedBy>
  <cp:revision>439</cp:revision>
  <dcterms:created xsi:type="dcterms:W3CDTF">2019-07-25T04:51:43Z</dcterms:created>
  <dcterms:modified xsi:type="dcterms:W3CDTF">2020-04-27T13:53:46Z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0x0101006AE943A9BA618B46AAEF70F6C4F2E2EC</vt:lpwstr>
  </property>
</Properties>
</file>