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27" r:id="rId2"/>
    <p:sldId id="319" r:id="rId3"/>
    <p:sldId id="320" r:id="rId4"/>
    <p:sldId id="325" r:id="rId5"/>
    <p:sldId id="323" r:id="rId6"/>
    <p:sldId id="328" r:id="rId7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7E4CA7-2AFD-3883-29BE-B8EB484BA648}" name="Wojtysiak Paweł" initials="" userId="S::pawel.wojtysiak@cyfra.gov.pl::09e827ff-1cc0-4926-8477-6420047c1ab9" providerId="AD"/>
  <p188:author id="{F5D80FD1-2208-B8D7-9130-EEC52EB9BE2A}" name="Chorążykiewicz Elwira" initials="CE" userId="S::elwira.chorazykiewicz@cyfra.gov.pl::a6374856-e63e-4002-8c99-1336d5e376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FBC"/>
    <a:srgbClr val="68A5FF"/>
    <a:srgbClr val="2B2B2A"/>
    <a:srgbClr val="30BDEE"/>
    <a:srgbClr val="01105D"/>
    <a:srgbClr val="7AAFE3"/>
    <a:srgbClr val="BFD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52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6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19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21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81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8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AFA77E0D-3B92-ABA2-F0AB-08A7BF15DF8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37E5652-06CB-BA60-A6CA-A262C139750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38" y="594968"/>
            <a:ext cx="4243362" cy="1891777"/>
          </a:xfrm>
          <a:prstGeom prst="rect">
            <a:avLst/>
          </a:prstGeom>
        </p:spPr>
      </p:pic>
      <p:pic>
        <p:nvPicPr>
          <p:cNvPr id="4" name="Obraz 3" descr="Obraz zawierający rozmycie, ciemność, czarne&#10;&#10;Opis wygenerowany automatycznie">
            <a:extLst>
              <a:ext uri="{FF2B5EF4-FFF2-40B4-BE49-F238E27FC236}">
                <a16:creationId xmlns:a16="http://schemas.microsoft.com/office/drawing/2014/main" id="{6386C054-C753-142A-F44B-72BB0838689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4957" y="1296040"/>
            <a:ext cx="10893043" cy="8990960"/>
          </a:xfrm>
          <a:prstGeom prst="rect">
            <a:avLst/>
          </a:prstGeom>
        </p:spPr>
      </p:pic>
      <p:sp>
        <p:nvSpPr>
          <p:cNvPr id="5" name="Podtytuł 2">
            <a:extLst>
              <a:ext uri="{FF2B5EF4-FFF2-40B4-BE49-F238E27FC236}">
                <a16:creationId xmlns:a16="http://schemas.microsoft.com/office/drawing/2014/main" id="{9B906BFB-DC8F-0070-A47B-F148C85C4AC0}"/>
              </a:ext>
            </a:extLst>
          </p:cNvPr>
          <p:cNvSpPr txBox="1">
            <a:spLocks/>
          </p:cNvSpPr>
          <p:nvPr/>
        </p:nvSpPr>
        <p:spPr>
          <a:xfrm>
            <a:off x="943797" y="3705276"/>
            <a:ext cx="7517508" cy="3300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PAŃSTWO</a:t>
            </a:r>
            <a:b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INTELIGENTNEJ</a:t>
            </a:r>
            <a:b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CYFRYZACJI</a:t>
            </a:r>
          </a:p>
        </p:txBody>
      </p:sp>
      <p:pic>
        <p:nvPicPr>
          <p:cNvPr id="6" name="Obraz 5" descr="Obraz zawierający sztuka, Symetria, wzór&#10;&#10;Opis wygenerowany automatycznie">
            <a:extLst>
              <a:ext uri="{FF2B5EF4-FFF2-40B4-BE49-F238E27FC236}">
                <a16:creationId xmlns:a16="http://schemas.microsoft.com/office/drawing/2014/main" id="{23CB262C-7369-5B1C-923F-53EEB8FF185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935" y="1318142"/>
            <a:ext cx="8067434" cy="7599628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BD25AE49-4B09-6CD1-7ED5-54FB0345238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70801222-BE35-38CA-33CA-B6785EEEEC2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AC957188-685B-92B3-A7C5-0DDFB5E2A48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93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42D22B20-6AD4-2646-2A3A-3245E28AFC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C7611AE-3883-E404-9F48-8872FD2D6B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38" y="594968"/>
            <a:ext cx="4243362" cy="1891777"/>
          </a:xfrm>
          <a:prstGeom prst="rect">
            <a:avLst/>
          </a:prstGeom>
        </p:spPr>
      </p:pic>
      <p:pic>
        <p:nvPicPr>
          <p:cNvPr id="13" name="Obraz 12" descr="Obraz zawierający rozmycie, ciemność, czarne&#10;&#10;Opis wygenerowany automatycznie">
            <a:extLst>
              <a:ext uri="{FF2B5EF4-FFF2-40B4-BE49-F238E27FC236}">
                <a16:creationId xmlns:a16="http://schemas.microsoft.com/office/drawing/2014/main" id="{564EA844-E155-9FE8-9FF5-B5EAA1C348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4957" y="1296040"/>
            <a:ext cx="10893043" cy="8990960"/>
          </a:xfrm>
          <a:prstGeom prst="rect">
            <a:avLst/>
          </a:prstGeom>
        </p:spPr>
      </p:pic>
      <p:sp>
        <p:nvSpPr>
          <p:cNvPr id="2" name="Podtytuł 2">
            <a:extLst>
              <a:ext uri="{FF2B5EF4-FFF2-40B4-BE49-F238E27FC236}">
                <a16:creationId xmlns:a16="http://schemas.microsoft.com/office/drawing/2014/main" id="{7488A40D-0490-F171-C554-D156953F55B7}"/>
              </a:ext>
            </a:extLst>
          </p:cNvPr>
          <p:cNvSpPr txBox="1">
            <a:spLocks/>
          </p:cNvSpPr>
          <p:nvPr/>
        </p:nvSpPr>
        <p:spPr>
          <a:xfrm>
            <a:off x="943797" y="5747332"/>
            <a:ext cx="5035898" cy="4370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Departament Zarządzania Danymi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EFCB2CE6-E047-6D2C-5A4D-16899CE6BE55}"/>
              </a:ext>
            </a:extLst>
          </p:cNvPr>
          <p:cNvSpPr txBox="1">
            <a:spLocks/>
          </p:cNvSpPr>
          <p:nvPr/>
        </p:nvSpPr>
        <p:spPr>
          <a:xfrm>
            <a:off x="943796" y="4305325"/>
            <a:ext cx="2548912" cy="1085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Dane</a:t>
            </a:r>
            <a:endParaRPr lang="pl-PL" sz="7200" dirty="0">
              <a:solidFill>
                <a:srgbClr val="68A5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 descr="Obraz zawierający sztuka, Symetria, wzór&#10;&#10;Opis wygenerowany automatycznie">
            <a:extLst>
              <a:ext uri="{FF2B5EF4-FFF2-40B4-BE49-F238E27FC236}">
                <a16:creationId xmlns:a16="http://schemas.microsoft.com/office/drawing/2014/main" id="{DF445C5A-E3C0-9F07-DC5D-F79B068F17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0935" y="1318142"/>
            <a:ext cx="8067434" cy="7599628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id="{7AFFC744-FE29-663A-21E7-E78FA81EB22A}"/>
              </a:ext>
            </a:extLst>
          </p:cNvPr>
          <p:cNvGrpSpPr/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168C0B22-DB12-9D45-9B1A-976911209E0C}"/>
                </a:ext>
              </a:extLst>
            </p:cNvPr>
            <p:cNvSpPr/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24BCCDD4-9595-0325-75FB-55B35B65B4CD}"/>
                </a:ext>
              </a:extLst>
            </p:cNvPr>
            <p:cNvSpPr txBox="1"/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174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zrzut ekranu, krąg, Czcionka&#10;&#10;Opis wygenerowany automatycznie">
            <a:extLst>
              <a:ext uri="{FF2B5EF4-FFF2-40B4-BE49-F238E27FC236}">
                <a16:creationId xmlns:a16="http://schemas.microsoft.com/office/drawing/2014/main" id="{7749B0AA-3533-264F-958D-957A92761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82" y="876300"/>
            <a:ext cx="15147636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8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az 45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B4AA0883-FB3E-E99D-5FB9-5FAE9032F3B5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sp>
        <p:nvSpPr>
          <p:cNvPr id="10" name="Podtytuł 2">
            <a:extLst>
              <a:ext uri="{FF2B5EF4-FFF2-40B4-BE49-F238E27FC236}">
                <a16:creationId xmlns:a16="http://schemas.microsoft.com/office/drawing/2014/main" id="{3A6EE71F-44E4-2F31-E063-500DBF2AB658}"/>
              </a:ext>
            </a:extLst>
          </p:cNvPr>
          <p:cNvSpPr txBox="1">
            <a:spLocks/>
          </p:cNvSpPr>
          <p:nvPr/>
        </p:nvSpPr>
        <p:spPr>
          <a:xfrm>
            <a:off x="943798" y="3094802"/>
            <a:ext cx="4631813" cy="3560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Filar regulacyjny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Wdrożenie przepisów UE (DGA i DA)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Optymalizacja przepisów ustawy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otwartych danych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Dostosowanie przepisów o ochronie danych osobowych do rozporządzenia wykonawczego do RODO</a:t>
            </a:r>
          </a:p>
        </p:txBody>
      </p:sp>
      <p:sp>
        <p:nvSpPr>
          <p:cNvPr id="13" name="Podtytuł 2">
            <a:extLst>
              <a:ext uri="{FF2B5EF4-FFF2-40B4-BE49-F238E27FC236}">
                <a16:creationId xmlns:a16="http://schemas.microsoft.com/office/drawing/2014/main" id="{BC984A73-EC1D-22D0-EA5C-2A57478867A1}"/>
              </a:ext>
            </a:extLst>
          </p:cNvPr>
          <p:cNvSpPr txBox="1">
            <a:spLocks/>
          </p:cNvSpPr>
          <p:nvPr/>
        </p:nvSpPr>
        <p:spPr>
          <a:xfrm>
            <a:off x="6559801" y="3094801"/>
            <a:ext cx="3745875" cy="3422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Filar techniczny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Rozwój portali dane.gov.pl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 kronika.gov.pl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Badania polskiego rynku danych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Dane wysokiej wartości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Otwartość w fazie projektowania i otwartość domyślna</a:t>
            </a: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225E3296-B0CD-792D-23AA-BE1B74950807}"/>
              </a:ext>
            </a:extLst>
          </p:cNvPr>
          <p:cNvSpPr txBox="1">
            <a:spLocks/>
          </p:cNvSpPr>
          <p:nvPr/>
        </p:nvSpPr>
        <p:spPr>
          <a:xfrm>
            <a:off x="11483959" y="3094802"/>
            <a:ext cx="4783905" cy="5003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Filar organizacyjny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Akademia Danych dla administracji centralnej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Szkolenia dla jst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Konferencja „The future is data. Przyszłość to dane”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Hackathony, kampanie internetowe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 komunikacja w mediach społecznościowych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Obserwatorium rynku danych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Nowa perspektywa finansowa UE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7774EA-D74C-CEBA-8AD2-D2418918F0FE}"/>
              </a:ext>
            </a:extLst>
          </p:cNvPr>
          <p:cNvSpPr txBox="1">
            <a:spLocks/>
          </p:cNvSpPr>
          <p:nvPr/>
        </p:nvSpPr>
        <p:spPr>
          <a:xfrm>
            <a:off x="1149370" y="2100722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EAE975BB-8FD0-4E54-A922-F0B08053D14D}"/>
              </a:ext>
            </a:extLst>
          </p:cNvPr>
          <p:cNvSpPr/>
          <p:nvPr/>
        </p:nvSpPr>
        <p:spPr>
          <a:xfrm>
            <a:off x="943797" y="2024229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4D41B5C2-EDAF-10EA-4D25-02DEF5F8BFEC}"/>
              </a:ext>
            </a:extLst>
          </p:cNvPr>
          <p:cNvSpPr txBox="1">
            <a:spLocks/>
          </p:cNvSpPr>
          <p:nvPr/>
        </p:nvSpPr>
        <p:spPr>
          <a:xfrm>
            <a:off x="6771144" y="2100722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19FE7D77-A33F-9201-DD3E-D534A071E7C6}"/>
              </a:ext>
            </a:extLst>
          </p:cNvPr>
          <p:cNvSpPr/>
          <p:nvPr/>
        </p:nvSpPr>
        <p:spPr>
          <a:xfrm>
            <a:off x="6559801" y="2024229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64DD1BB2-67BD-2F7E-2F59-BF77E1B428EB}"/>
              </a:ext>
            </a:extLst>
          </p:cNvPr>
          <p:cNvSpPr txBox="1">
            <a:spLocks/>
          </p:cNvSpPr>
          <p:nvPr/>
        </p:nvSpPr>
        <p:spPr>
          <a:xfrm>
            <a:off x="11673368" y="2100722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34BDA5C5-049A-88BD-E52D-B83FC3710E86}"/>
              </a:ext>
            </a:extLst>
          </p:cNvPr>
          <p:cNvSpPr/>
          <p:nvPr/>
        </p:nvSpPr>
        <p:spPr>
          <a:xfrm>
            <a:off x="11467795" y="2024229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Podtytuł 2">
            <a:extLst>
              <a:ext uri="{FF2B5EF4-FFF2-40B4-BE49-F238E27FC236}">
                <a16:creationId xmlns:a16="http://schemas.microsoft.com/office/drawing/2014/main" id="{FE054C76-19BB-F984-9F5E-6708EFA027B5}"/>
              </a:ext>
            </a:extLst>
          </p:cNvPr>
          <p:cNvSpPr txBox="1">
            <a:spLocks/>
          </p:cNvSpPr>
          <p:nvPr/>
        </p:nvSpPr>
        <p:spPr>
          <a:xfrm>
            <a:off x="943797" y="652424"/>
            <a:ext cx="4978033" cy="866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 planujemy?</a:t>
            </a:r>
            <a:endParaRPr lang="pl-PL" sz="48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upa 41">
            <a:extLst>
              <a:ext uri="{FF2B5EF4-FFF2-40B4-BE49-F238E27FC236}">
                <a16:creationId xmlns:a16="http://schemas.microsoft.com/office/drawing/2014/main" id="{90A68906-2F8A-E594-7404-B9B4565B77C0}"/>
              </a:ext>
            </a:extLst>
          </p:cNvPr>
          <p:cNvGrpSpPr/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A03AD85F-4B28-5713-7D74-724DDF554951}"/>
                </a:ext>
              </a:extLst>
            </p:cNvPr>
            <p:cNvSpPr/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BBA15ABB-F814-F2A1-9DC8-F0355B8B50C0}"/>
                </a:ext>
              </a:extLst>
            </p:cNvPr>
            <p:cNvSpPr txBox="1"/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  <p:pic>
        <p:nvPicPr>
          <p:cNvPr id="4" name="Obraz 3" descr="Obraz zawierający symbol, design&#10;&#10;Opis wygenerowany automatycznie">
            <a:extLst>
              <a:ext uri="{FF2B5EF4-FFF2-40B4-BE49-F238E27FC236}">
                <a16:creationId xmlns:a16="http://schemas.microsoft.com/office/drawing/2014/main" id="{AB278252-0AE0-8906-820A-C06B6B564E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8427" y="483567"/>
            <a:ext cx="2178184" cy="97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9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Obraz zawierający ubrania, obuwie, osoba, dziewczyna&#10;&#10;Opis wygenerowany automatycznie">
            <a:extLst>
              <a:ext uri="{FF2B5EF4-FFF2-40B4-BE49-F238E27FC236}">
                <a16:creationId xmlns:a16="http://schemas.microsoft.com/office/drawing/2014/main" id="{7DAC9C43-30A7-769F-A21F-34A772E347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47544" y="0"/>
            <a:ext cx="5940455" cy="8823960"/>
          </a:xfrm>
          <a:prstGeom prst="rect">
            <a:avLst/>
          </a:prstGeom>
        </p:spPr>
      </p:pic>
      <p:pic>
        <p:nvPicPr>
          <p:cNvPr id="23" name="Obraz 22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8F975FE0-6A78-F1AB-DE3F-3D8C6E03C484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sp>
        <p:nvSpPr>
          <p:cNvPr id="6" name="Podtytuł 2">
            <a:extLst>
              <a:ext uri="{FF2B5EF4-FFF2-40B4-BE49-F238E27FC236}">
                <a16:creationId xmlns:a16="http://schemas.microsoft.com/office/drawing/2014/main" id="{D476FA75-A9D7-3C4F-4138-287212F502E0}"/>
              </a:ext>
            </a:extLst>
          </p:cNvPr>
          <p:cNvSpPr txBox="1">
            <a:spLocks/>
          </p:cNvSpPr>
          <p:nvPr/>
        </p:nvSpPr>
        <p:spPr>
          <a:xfrm>
            <a:off x="962424" y="2491001"/>
            <a:ext cx="9810351" cy="5388306"/>
          </a:xfrm>
          <a:prstGeom prst="rect">
            <a:avLst/>
          </a:prstGeom>
        </p:spPr>
        <p:txBody>
          <a:bodyPr vert="horz" lIns="0" tIns="0" rIns="0" bIns="0" numCol="1" spcCol="720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Jakie powinny być główne priorytety strategii cyfryzacji w obszarze danych?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jakich sytuacjach / konkretnych celach interesu publicznego dostęp do danych prywatnych przez organy publiczne jest najbardziej uzasadniony?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 stymulować wymianę danych lub dzielenie się danymi pomiędzy przedsiębiorcami i obywatelami?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Jakie dane są atrakcyjne i byłyby chętnie wykorzystywane na potrzeby uczenia się systemów AI, biznesowe, naukowe, analiz? 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ile dostawcy usług chmurowych są gotowi do spełnienia wymogów określonych w Data Act zapewnienia klientowi łatwej zmiany dostawcy takich usług?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D25D4A3C-9DBD-B451-2FF5-BED3A27ABDD7}"/>
              </a:ext>
            </a:extLst>
          </p:cNvPr>
          <p:cNvSpPr txBox="1">
            <a:spLocks/>
          </p:cNvSpPr>
          <p:nvPr/>
        </p:nvSpPr>
        <p:spPr>
          <a:xfrm>
            <a:off x="962424" y="652424"/>
            <a:ext cx="4978033" cy="866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Porozmawiajmy</a:t>
            </a:r>
            <a:endParaRPr lang="pl-PL" sz="48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DCD360B5-D6B1-6401-896F-4180E54D8BF0}"/>
              </a:ext>
            </a:extLst>
          </p:cNvPr>
          <p:cNvGrpSpPr/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1411D2E6-915C-CF3F-755E-2EFB1E255A67}"/>
                </a:ext>
              </a:extLst>
            </p:cNvPr>
            <p:cNvSpPr/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A2267B65-DBB7-78D8-2CDC-D0688FA11182}"/>
                </a:ext>
              </a:extLst>
            </p:cNvPr>
            <p:cNvSpPr txBox="1"/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089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AFA77E0D-3B92-ABA2-F0AB-08A7BF15DF8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37E5652-06CB-BA60-A6CA-A262C139750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38" y="594968"/>
            <a:ext cx="4243362" cy="1891777"/>
          </a:xfrm>
          <a:prstGeom prst="rect">
            <a:avLst/>
          </a:prstGeom>
        </p:spPr>
      </p:pic>
      <p:pic>
        <p:nvPicPr>
          <p:cNvPr id="4" name="Obraz 3" descr="Obraz zawierający rozmycie, ciemność, czarne&#10;&#10;Opis wygenerowany automatycznie">
            <a:extLst>
              <a:ext uri="{FF2B5EF4-FFF2-40B4-BE49-F238E27FC236}">
                <a16:creationId xmlns:a16="http://schemas.microsoft.com/office/drawing/2014/main" id="{6386C054-C753-142A-F44B-72BB0838689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4957" y="1296040"/>
            <a:ext cx="10893043" cy="8990960"/>
          </a:xfrm>
          <a:prstGeom prst="rect">
            <a:avLst/>
          </a:prstGeom>
        </p:spPr>
      </p:pic>
      <p:sp>
        <p:nvSpPr>
          <p:cNvPr id="5" name="Podtytuł 2">
            <a:extLst>
              <a:ext uri="{FF2B5EF4-FFF2-40B4-BE49-F238E27FC236}">
                <a16:creationId xmlns:a16="http://schemas.microsoft.com/office/drawing/2014/main" id="{9B906BFB-DC8F-0070-A47B-F148C85C4AC0}"/>
              </a:ext>
            </a:extLst>
          </p:cNvPr>
          <p:cNvSpPr txBox="1">
            <a:spLocks/>
          </p:cNvSpPr>
          <p:nvPr/>
        </p:nvSpPr>
        <p:spPr>
          <a:xfrm>
            <a:off x="943797" y="3705276"/>
            <a:ext cx="7517508" cy="3300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PAŃSTWO</a:t>
            </a:r>
            <a:b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INTELIGENTNEJ</a:t>
            </a:r>
            <a:b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CYFRYZACJI</a:t>
            </a:r>
          </a:p>
        </p:txBody>
      </p:sp>
      <p:pic>
        <p:nvPicPr>
          <p:cNvPr id="6" name="Obraz 5" descr="Obraz zawierający sztuka, Symetria, wzór&#10;&#10;Opis wygenerowany automatycznie">
            <a:extLst>
              <a:ext uri="{FF2B5EF4-FFF2-40B4-BE49-F238E27FC236}">
                <a16:creationId xmlns:a16="http://schemas.microsoft.com/office/drawing/2014/main" id="{23CB262C-7369-5B1C-923F-53EEB8FF185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935" y="1318142"/>
            <a:ext cx="8067434" cy="7599628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BD25AE49-4B09-6CD1-7ED5-54FB0345238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70801222-BE35-38CA-33CA-B6785EEEEC2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AC957188-685B-92B3-A7C5-0DDFB5E2A48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365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4916</TotalTime>
  <Words>217</Words>
  <Application>Microsoft Office PowerPoint</Application>
  <PresentationFormat>Niestandardowy</PresentationFormat>
  <Paragraphs>39</Paragraphs>
  <Slides>6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Sadło Katarzyna</cp:lastModifiedBy>
  <cp:revision>357</cp:revision>
  <dcterms:created xsi:type="dcterms:W3CDTF">2024-05-01T18:44:37Z</dcterms:created>
  <dcterms:modified xsi:type="dcterms:W3CDTF">2024-06-19T06:32:35Z</dcterms:modified>
</cp:coreProperties>
</file>