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424" r:id="rId2"/>
    <p:sldId id="1426" r:id="rId3"/>
    <p:sldId id="1407" r:id="rId4"/>
    <p:sldId id="1434" r:id="rId5"/>
    <p:sldId id="1430" r:id="rId6"/>
    <p:sldId id="1428" r:id="rId7"/>
    <p:sldId id="1416" r:id="rId8"/>
    <p:sldId id="1432" r:id="rId9"/>
    <p:sldId id="1427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46">
          <p15:clr>
            <a:srgbClr val="A4A3A4"/>
          </p15:clr>
        </p15:guide>
        <p15:guide id="2" pos="1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óżyk Jarosław  (BB)" initials="SJ(" lastIdx="0" clrIdx="0">
    <p:extLst>
      <p:ext uri="{19B8F6BF-5375-455C-9EA6-DF929625EA0E}">
        <p15:presenceInfo xmlns:p15="http://schemas.microsoft.com/office/powerpoint/2012/main" userId="S-1-5-21-2099400483-3488309164-893196089-6703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8"/>
    <a:srgbClr val="009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7611" autoAdjust="0"/>
  </p:normalViewPr>
  <p:slideViewPr>
    <p:cSldViewPr>
      <p:cViewPr varScale="1">
        <p:scale>
          <a:sx n="55" d="100"/>
          <a:sy n="55" d="100"/>
        </p:scale>
        <p:origin x="1528" y="52"/>
      </p:cViewPr>
      <p:guideLst>
        <p:guide orient="horz" pos="4046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08E71-A1FB-41B4-AAC8-ED2DB8C2F2F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81E671-DE39-41BE-A226-BCBA2E5A78EA}">
      <dgm:prSet phldrT="[Tekst]" custT="1"/>
      <dgm:spPr>
        <a:solidFill>
          <a:srgbClr val="002060"/>
        </a:solidFill>
      </dgm:spPr>
      <dgm:t>
        <a:bodyPr/>
        <a:lstStyle/>
        <a:p>
          <a:pPr marL="0" indent="0" eaLnBrk="1" hangingPunct="1">
            <a:spcBef>
              <a:spcPct val="0"/>
            </a:spcBef>
            <a:buClr>
              <a:srgbClr val="009628"/>
            </a:buClr>
            <a:buFont typeface="Wingdings" panose="05000000000000000000" pitchFamily="2" charset="2"/>
            <a:buChar char="§"/>
          </a:pPr>
          <a:r>
            <a:rPr kumimoji="0" lang="pl-PL" altLang="pl-PL" sz="2000" b="1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Zdrada dyplomatyczna</a:t>
          </a:r>
        </a:p>
      </dgm:t>
    </dgm:pt>
    <dgm:pt modelId="{63BF8A39-564A-4ED6-9875-9C59D0E4841D}" type="parTrans" cxnId="{0E5CD102-0C50-43D8-9198-33328C3FF16F}">
      <dgm:prSet/>
      <dgm:spPr/>
      <dgm:t>
        <a:bodyPr/>
        <a:lstStyle/>
        <a:p>
          <a:endParaRPr lang="pl-PL"/>
        </a:p>
      </dgm:t>
    </dgm:pt>
    <dgm:pt modelId="{F6E4AE8A-0CC5-4BF9-A0B5-C848662564F7}" type="sibTrans" cxnId="{0E5CD102-0C50-43D8-9198-33328C3FF16F}">
      <dgm:prSet/>
      <dgm:spPr/>
      <dgm:t>
        <a:bodyPr/>
        <a:lstStyle/>
        <a:p>
          <a:endParaRPr lang="pl-PL"/>
        </a:p>
      </dgm:t>
    </dgm:pt>
    <dgm:pt modelId="{B5185752-8422-4447-B4CB-04371C9530B1}">
      <dgm:prSet phldrT="[Tekst]" custT="1"/>
      <dgm:spPr>
        <a:solidFill>
          <a:srgbClr val="00206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altLang="pl-PL" sz="2000" b="1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Niszczenie potencjału polskich służb specjalnych</a:t>
          </a:r>
        </a:p>
      </dgm:t>
    </dgm:pt>
    <dgm:pt modelId="{35F93AC9-2B3E-4EB7-A77B-2FAC05816E95}" type="sibTrans" cxnId="{3A9B270C-20C8-4118-85DE-90D187324C9B}">
      <dgm:prSet/>
      <dgm:spPr/>
      <dgm:t>
        <a:bodyPr/>
        <a:lstStyle/>
        <a:p>
          <a:endParaRPr lang="pl-PL"/>
        </a:p>
      </dgm:t>
    </dgm:pt>
    <dgm:pt modelId="{8E1E9CD7-4863-4FC5-B803-5863BF6E0D0D}" type="parTrans" cxnId="{3A9B270C-20C8-4118-85DE-90D187324C9B}">
      <dgm:prSet/>
      <dgm:spPr/>
      <dgm:t>
        <a:bodyPr/>
        <a:lstStyle/>
        <a:p>
          <a:endParaRPr lang="pl-PL"/>
        </a:p>
      </dgm:t>
    </dgm:pt>
    <dgm:pt modelId="{35F17DDF-9A28-4EBC-A52C-72D023644EB3}">
      <dgm:prSet phldrT="[Tekst]" custT="1"/>
      <dgm:spPr>
        <a:solidFill>
          <a:srgbClr val="00206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altLang="pl-PL" sz="2000" b="1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Zaniechanie przygotowań rządu RP do skutków agresji Rosji na Ukrainę w 2022 r.</a:t>
          </a:r>
          <a:endParaRPr lang="pl-PL" sz="2000" dirty="0">
            <a:solidFill>
              <a:schemeClr val="bg1"/>
            </a:solidFill>
          </a:endParaRPr>
        </a:p>
      </dgm:t>
    </dgm:pt>
    <dgm:pt modelId="{A9BFAFCD-B65D-4D3D-8457-D16D853E65C7}" type="sibTrans" cxnId="{E90CD644-462A-468D-B26C-3532D3CAB55E}">
      <dgm:prSet/>
      <dgm:spPr/>
      <dgm:t>
        <a:bodyPr/>
        <a:lstStyle/>
        <a:p>
          <a:endParaRPr lang="pl-PL"/>
        </a:p>
      </dgm:t>
    </dgm:pt>
    <dgm:pt modelId="{85204016-75A5-421B-B20A-CE5198636560}" type="parTrans" cxnId="{E90CD644-462A-468D-B26C-3532D3CAB55E}">
      <dgm:prSet/>
      <dgm:spPr/>
      <dgm:t>
        <a:bodyPr/>
        <a:lstStyle/>
        <a:p>
          <a:endParaRPr lang="pl-PL"/>
        </a:p>
      </dgm:t>
    </dgm:pt>
    <dgm:pt modelId="{A25FF660-113F-4C4F-9E86-694A4F984B7D}">
      <dgm:prSet custT="1"/>
      <dgm:spPr>
        <a:solidFill>
          <a:srgbClr val="002060"/>
        </a:solidFill>
      </dgm:spPr>
      <dgm:t>
        <a:bodyPr/>
        <a:lstStyle/>
        <a:p>
          <a:pPr lvl="0" defTabSz="1377950">
            <a:lnSpc>
              <a:spcPct val="90000"/>
            </a:lnSpc>
            <a:spcAft>
              <a:spcPct val="35000"/>
            </a:spcAft>
          </a:pPr>
          <a:r>
            <a:rPr kumimoji="0" lang="pl-PL" altLang="pl-PL" sz="2000" b="1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Finansowanie przez Polskę rosyjskich wpływów    w USA</a:t>
          </a:r>
          <a:endParaRPr lang="pl-PL" sz="2000" dirty="0">
            <a:solidFill>
              <a:schemeClr val="bg1"/>
            </a:solidFill>
          </a:endParaRPr>
        </a:p>
      </dgm:t>
    </dgm:pt>
    <dgm:pt modelId="{6C99F31C-452C-4F90-A694-9A71500B8EE9}" type="parTrans" cxnId="{C00E5FC5-6A47-4F09-8C35-FDBFA182C0FF}">
      <dgm:prSet/>
      <dgm:spPr/>
      <dgm:t>
        <a:bodyPr/>
        <a:lstStyle/>
        <a:p>
          <a:endParaRPr lang="pl-PL"/>
        </a:p>
      </dgm:t>
    </dgm:pt>
    <dgm:pt modelId="{1DBC87F9-87BA-4ADB-8C63-23EAAAC42C7B}" type="sibTrans" cxnId="{C00E5FC5-6A47-4F09-8C35-FDBFA182C0FF}">
      <dgm:prSet/>
      <dgm:spPr/>
      <dgm:t>
        <a:bodyPr/>
        <a:lstStyle/>
        <a:p>
          <a:endParaRPr lang="pl-PL"/>
        </a:p>
      </dgm:t>
    </dgm:pt>
    <dgm:pt modelId="{4DE8D211-D84A-4CB1-914E-175E2A6DC790}" type="pres">
      <dgm:prSet presAssocID="{BD408E71-A1FB-41B4-AAC8-ED2DB8C2F2FD}" presName="linear" presStyleCnt="0">
        <dgm:presLayoutVars>
          <dgm:dir/>
          <dgm:animLvl val="lvl"/>
          <dgm:resizeHandles val="exact"/>
        </dgm:presLayoutVars>
      </dgm:prSet>
      <dgm:spPr/>
    </dgm:pt>
    <dgm:pt modelId="{23FDD6D2-3EEF-413C-830E-093A1D5C3C60}" type="pres">
      <dgm:prSet presAssocID="{5181E671-DE39-41BE-A226-BCBA2E5A78EA}" presName="parentLin" presStyleCnt="0"/>
      <dgm:spPr/>
    </dgm:pt>
    <dgm:pt modelId="{69358B63-DB2D-4492-B1A7-1DE2BD188092}" type="pres">
      <dgm:prSet presAssocID="{5181E671-DE39-41BE-A226-BCBA2E5A78EA}" presName="parentLeftMargin" presStyleLbl="node1" presStyleIdx="0" presStyleCnt="4"/>
      <dgm:spPr/>
    </dgm:pt>
    <dgm:pt modelId="{B58F83E1-94FF-4142-8BB1-4A9F84C68378}" type="pres">
      <dgm:prSet presAssocID="{5181E671-DE39-41BE-A226-BCBA2E5A78EA}" presName="parentText" presStyleLbl="node1" presStyleIdx="0" presStyleCnt="4" custScaleX="138296" custLinFactNeighborX="13215" custLinFactNeighborY="11192">
        <dgm:presLayoutVars>
          <dgm:chMax val="0"/>
          <dgm:bulletEnabled val="1"/>
        </dgm:presLayoutVars>
      </dgm:prSet>
      <dgm:spPr/>
    </dgm:pt>
    <dgm:pt modelId="{E481663D-2CA4-48CB-99DF-7778E9172AE3}" type="pres">
      <dgm:prSet presAssocID="{5181E671-DE39-41BE-A226-BCBA2E5A78EA}" presName="negativeSpace" presStyleCnt="0"/>
      <dgm:spPr/>
    </dgm:pt>
    <dgm:pt modelId="{0CFB9BB6-93F6-45E7-85D6-D0F077D23590}" type="pres">
      <dgm:prSet presAssocID="{5181E671-DE39-41BE-A226-BCBA2E5A78EA}" presName="childText" presStyleLbl="conFgAcc1" presStyleIdx="0" presStyleCnt="4">
        <dgm:presLayoutVars>
          <dgm:bulletEnabled val="1"/>
        </dgm:presLayoutVars>
      </dgm:prSet>
      <dgm:spPr/>
    </dgm:pt>
    <dgm:pt modelId="{933FBF85-64ED-4D6F-9A14-09143EDB301F}" type="pres">
      <dgm:prSet presAssocID="{F6E4AE8A-0CC5-4BF9-A0B5-C848662564F7}" presName="spaceBetweenRectangles" presStyleCnt="0"/>
      <dgm:spPr/>
    </dgm:pt>
    <dgm:pt modelId="{69479E39-6C10-4555-AE8F-DA17006DCC8F}" type="pres">
      <dgm:prSet presAssocID="{A25FF660-113F-4C4F-9E86-694A4F984B7D}" presName="parentLin" presStyleCnt="0"/>
      <dgm:spPr/>
    </dgm:pt>
    <dgm:pt modelId="{6277092F-D5F2-4DEB-90C4-CC16CA1F394E}" type="pres">
      <dgm:prSet presAssocID="{A25FF660-113F-4C4F-9E86-694A4F984B7D}" presName="parentLeftMargin" presStyleLbl="node1" presStyleIdx="0" presStyleCnt="4"/>
      <dgm:spPr/>
    </dgm:pt>
    <dgm:pt modelId="{75A8E882-57C0-40CA-9CD0-71CBE67C1B65}" type="pres">
      <dgm:prSet presAssocID="{A25FF660-113F-4C4F-9E86-694A4F984B7D}" presName="parentText" presStyleLbl="node1" presStyleIdx="1" presStyleCnt="4" custScaleX="138296">
        <dgm:presLayoutVars>
          <dgm:chMax val="0"/>
          <dgm:bulletEnabled val="1"/>
        </dgm:presLayoutVars>
      </dgm:prSet>
      <dgm:spPr/>
    </dgm:pt>
    <dgm:pt modelId="{B1C8F5DE-622B-464A-99D0-EDEA95A6AF09}" type="pres">
      <dgm:prSet presAssocID="{A25FF660-113F-4C4F-9E86-694A4F984B7D}" presName="negativeSpace" presStyleCnt="0"/>
      <dgm:spPr/>
    </dgm:pt>
    <dgm:pt modelId="{8668859D-8E8D-457D-8B26-FBD2A75FA9FA}" type="pres">
      <dgm:prSet presAssocID="{A25FF660-113F-4C4F-9E86-694A4F984B7D}" presName="childText" presStyleLbl="conFgAcc1" presStyleIdx="1" presStyleCnt="4">
        <dgm:presLayoutVars>
          <dgm:bulletEnabled val="1"/>
        </dgm:presLayoutVars>
      </dgm:prSet>
      <dgm:spPr/>
    </dgm:pt>
    <dgm:pt modelId="{E977F025-C022-43A6-979F-D07B1C3087CD}" type="pres">
      <dgm:prSet presAssocID="{1DBC87F9-87BA-4ADB-8C63-23EAAAC42C7B}" presName="spaceBetweenRectangles" presStyleCnt="0"/>
      <dgm:spPr/>
    </dgm:pt>
    <dgm:pt modelId="{E56B25F4-3BF5-4531-82DF-950EAC7151AF}" type="pres">
      <dgm:prSet presAssocID="{B5185752-8422-4447-B4CB-04371C9530B1}" presName="parentLin" presStyleCnt="0"/>
      <dgm:spPr/>
    </dgm:pt>
    <dgm:pt modelId="{DDF4EE3D-ECD5-449B-96D0-CD5BE4DA6A44}" type="pres">
      <dgm:prSet presAssocID="{B5185752-8422-4447-B4CB-04371C9530B1}" presName="parentLeftMargin" presStyleLbl="node1" presStyleIdx="1" presStyleCnt="4"/>
      <dgm:spPr/>
    </dgm:pt>
    <dgm:pt modelId="{24EA659C-2A22-460B-9BE6-7B1E6F87BC11}" type="pres">
      <dgm:prSet presAssocID="{B5185752-8422-4447-B4CB-04371C9530B1}" presName="parentText" presStyleLbl="node1" presStyleIdx="2" presStyleCnt="4" custScaleX="138296">
        <dgm:presLayoutVars>
          <dgm:chMax val="0"/>
          <dgm:bulletEnabled val="1"/>
        </dgm:presLayoutVars>
      </dgm:prSet>
      <dgm:spPr/>
    </dgm:pt>
    <dgm:pt modelId="{111BA8EC-C28D-4F94-B7DB-C6F6E4E19AF6}" type="pres">
      <dgm:prSet presAssocID="{B5185752-8422-4447-B4CB-04371C9530B1}" presName="negativeSpace" presStyleCnt="0"/>
      <dgm:spPr/>
    </dgm:pt>
    <dgm:pt modelId="{7C305F8B-3095-4D2A-9BC9-4F24CD69094F}" type="pres">
      <dgm:prSet presAssocID="{B5185752-8422-4447-B4CB-04371C9530B1}" presName="childText" presStyleLbl="conFgAcc1" presStyleIdx="2" presStyleCnt="4">
        <dgm:presLayoutVars>
          <dgm:bulletEnabled val="1"/>
        </dgm:presLayoutVars>
      </dgm:prSet>
      <dgm:spPr/>
    </dgm:pt>
    <dgm:pt modelId="{56408FC2-AA6A-406C-B0A1-4026C9671E9A}" type="pres">
      <dgm:prSet presAssocID="{35F93AC9-2B3E-4EB7-A77B-2FAC05816E95}" presName="spaceBetweenRectangles" presStyleCnt="0"/>
      <dgm:spPr/>
    </dgm:pt>
    <dgm:pt modelId="{069AF965-1403-4E1D-8B12-5E73AA23573A}" type="pres">
      <dgm:prSet presAssocID="{35F17DDF-9A28-4EBC-A52C-72D023644EB3}" presName="parentLin" presStyleCnt="0"/>
      <dgm:spPr/>
    </dgm:pt>
    <dgm:pt modelId="{7EDD796F-1723-4F97-A051-634E59D2FB3A}" type="pres">
      <dgm:prSet presAssocID="{35F17DDF-9A28-4EBC-A52C-72D023644EB3}" presName="parentLeftMargin" presStyleLbl="node1" presStyleIdx="2" presStyleCnt="4"/>
      <dgm:spPr/>
    </dgm:pt>
    <dgm:pt modelId="{CC85EE11-FD1D-4ACF-8F02-14FF86273F8E}" type="pres">
      <dgm:prSet presAssocID="{35F17DDF-9A28-4EBC-A52C-72D023644EB3}" presName="parentText" presStyleLbl="node1" presStyleIdx="3" presStyleCnt="4" custScaleX="138296">
        <dgm:presLayoutVars>
          <dgm:chMax val="0"/>
          <dgm:bulletEnabled val="1"/>
        </dgm:presLayoutVars>
      </dgm:prSet>
      <dgm:spPr/>
    </dgm:pt>
    <dgm:pt modelId="{5B337016-F85E-4000-B2D9-30763A15B38A}" type="pres">
      <dgm:prSet presAssocID="{35F17DDF-9A28-4EBC-A52C-72D023644EB3}" presName="negativeSpace" presStyleCnt="0"/>
      <dgm:spPr/>
    </dgm:pt>
    <dgm:pt modelId="{65399CD1-A163-4CB8-B0E6-2574D464782D}" type="pres">
      <dgm:prSet presAssocID="{35F17DDF-9A28-4EBC-A52C-72D023644EB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E5CD102-0C50-43D8-9198-33328C3FF16F}" srcId="{BD408E71-A1FB-41B4-AAC8-ED2DB8C2F2FD}" destId="{5181E671-DE39-41BE-A226-BCBA2E5A78EA}" srcOrd="0" destOrd="0" parTransId="{63BF8A39-564A-4ED6-9875-9C59D0E4841D}" sibTransId="{F6E4AE8A-0CC5-4BF9-A0B5-C848662564F7}"/>
    <dgm:cxn modelId="{3A9B270C-20C8-4118-85DE-90D187324C9B}" srcId="{BD408E71-A1FB-41B4-AAC8-ED2DB8C2F2FD}" destId="{B5185752-8422-4447-B4CB-04371C9530B1}" srcOrd="2" destOrd="0" parTransId="{8E1E9CD7-4863-4FC5-B803-5863BF6E0D0D}" sibTransId="{35F93AC9-2B3E-4EB7-A77B-2FAC05816E95}"/>
    <dgm:cxn modelId="{887BAC27-6F89-40AB-8EA6-2AE6F1F998BF}" type="presOf" srcId="{A25FF660-113F-4C4F-9E86-694A4F984B7D}" destId="{6277092F-D5F2-4DEB-90C4-CC16CA1F394E}" srcOrd="0" destOrd="0" presId="urn:microsoft.com/office/officeart/2005/8/layout/list1"/>
    <dgm:cxn modelId="{FB0DE534-81BB-4246-A633-C77BCD19E15B}" type="presOf" srcId="{A25FF660-113F-4C4F-9E86-694A4F984B7D}" destId="{75A8E882-57C0-40CA-9CD0-71CBE67C1B65}" srcOrd="1" destOrd="0" presId="urn:microsoft.com/office/officeart/2005/8/layout/list1"/>
    <dgm:cxn modelId="{B1B21861-CB53-4FD5-AD01-05A3B9271BAB}" type="presOf" srcId="{35F17DDF-9A28-4EBC-A52C-72D023644EB3}" destId="{CC85EE11-FD1D-4ACF-8F02-14FF86273F8E}" srcOrd="1" destOrd="0" presId="urn:microsoft.com/office/officeart/2005/8/layout/list1"/>
    <dgm:cxn modelId="{E90CD644-462A-468D-B26C-3532D3CAB55E}" srcId="{BD408E71-A1FB-41B4-AAC8-ED2DB8C2F2FD}" destId="{35F17DDF-9A28-4EBC-A52C-72D023644EB3}" srcOrd="3" destOrd="0" parTransId="{85204016-75A5-421B-B20A-CE5198636560}" sibTransId="{A9BFAFCD-B65D-4D3D-8457-D16D853E65C7}"/>
    <dgm:cxn modelId="{F69E0377-8397-4B37-8F34-F3E4D1890F00}" type="presOf" srcId="{5181E671-DE39-41BE-A226-BCBA2E5A78EA}" destId="{69358B63-DB2D-4492-B1A7-1DE2BD188092}" srcOrd="0" destOrd="0" presId="urn:microsoft.com/office/officeart/2005/8/layout/list1"/>
    <dgm:cxn modelId="{F40CB287-B4F0-42B8-A76E-F1DC03324363}" type="presOf" srcId="{5181E671-DE39-41BE-A226-BCBA2E5A78EA}" destId="{B58F83E1-94FF-4142-8BB1-4A9F84C68378}" srcOrd="1" destOrd="0" presId="urn:microsoft.com/office/officeart/2005/8/layout/list1"/>
    <dgm:cxn modelId="{BF69A2A0-A314-409E-8D6A-E2B70B2587B7}" type="presOf" srcId="{B5185752-8422-4447-B4CB-04371C9530B1}" destId="{DDF4EE3D-ECD5-449B-96D0-CD5BE4DA6A44}" srcOrd="0" destOrd="0" presId="urn:microsoft.com/office/officeart/2005/8/layout/list1"/>
    <dgm:cxn modelId="{A548A9BF-5CFC-4D0A-9C7B-D7D4AC101552}" type="presOf" srcId="{B5185752-8422-4447-B4CB-04371C9530B1}" destId="{24EA659C-2A22-460B-9BE6-7B1E6F87BC11}" srcOrd="1" destOrd="0" presId="urn:microsoft.com/office/officeart/2005/8/layout/list1"/>
    <dgm:cxn modelId="{C00E5FC5-6A47-4F09-8C35-FDBFA182C0FF}" srcId="{BD408E71-A1FB-41B4-AAC8-ED2DB8C2F2FD}" destId="{A25FF660-113F-4C4F-9E86-694A4F984B7D}" srcOrd="1" destOrd="0" parTransId="{6C99F31C-452C-4F90-A694-9A71500B8EE9}" sibTransId="{1DBC87F9-87BA-4ADB-8C63-23EAAAC42C7B}"/>
    <dgm:cxn modelId="{FA423FEA-FA44-4DB8-B5F3-B41C8ACA84E9}" type="presOf" srcId="{35F17DDF-9A28-4EBC-A52C-72D023644EB3}" destId="{7EDD796F-1723-4F97-A051-634E59D2FB3A}" srcOrd="0" destOrd="0" presId="urn:microsoft.com/office/officeart/2005/8/layout/list1"/>
    <dgm:cxn modelId="{2B8BB2F5-247B-4283-9FEC-1D01594C28AE}" type="presOf" srcId="{BD408E71-A1FB-41B4-AAC8-ED2DB8C2F2FD}" destId="{4DE8D211-D84A-4CB1-914E-175E2A6DC790}" srcOrd="0" destOrd="0" presId="urn:microsoft.com/office/officeart/2005/8/layout/list1"/>
    <dgm:cxn modelId="{773B15E0-41D4-4AB7-A97A-24E5B2ED65B8}" type="presParOf" srcId="{4DE8D211-D84A-4CB1-914E-175E2A6DC790}" destId="{23FDD6D2-3EEF-413C-830E-093A1D5C3C60}" srcOrd="0" destOrd="0" presId="urn:microsoft.com/office/officeart/2005/8/layout/list1"/>
    <dgm:cxn modelId="{2BA064A4-0C88-4F8F-9F1A-41AF7DFD7AB9}" type="presParOf" srcId="{23FDD6D2-3EEF-413C-830E-093A1D5C3C60}" destId="{69358B63-DB2D-4492-B1A7-1DE2BD188092}" srcOrd="0" destOrd="0" presId="urn:microsoft.com/office/officeart/2005/8/layout/list1"/>
    <dgm:cxn modelId="{54B6FEFF-E5CE-416B-BB45-8FD018F37D4D}" type="presParOf" srcId="{23FDD6D2-3EEF-413C-830E-093A1D5C3C60}" destId="{B58F83E1-94FF-4142-8BB1-4A9F84C68378}" srcOrd="1" destOrd="0" presId="urn:microsoft.com/office/officeart/2005/8/layout/list1"/>
    <dgm:cxn modelId="{FE86FD81-0FF3-4DC1-83CE-1D077A5EAF44}" type="presParOf" srcId="{4DE8D211-D84A-4CB1-914E-175E2A6DC790}" destId="{E481663D-2CA4-48CB-99DF-7778E9172AE3}" srcOrd="1" destOrd="0" presId="urn:microsoft.com/office/officeart/2005/8/layout/list1"/>
    <dgm:cxn modelId="{06F343C3-7CFE-4349-8E0C-EE65B937FDA7}" type="presParOf" srcId="{4DE8D211-D84A-4CB1-914E-175E2A6DC790}" destId="{0CFB9BB6-93F6-45E7-85D6-D0F077D23590}" srcOrd="2" destOrd="0" presId="urn:microsoft.com/office/officeart/2005/8/layout/list1"/>
    <dgm:cxn modelId="{BA0EC6AF-11A1-40F8-B1B7-0EE77D938375}" type="presParOf" srcId="{4DE8D211-D84A-4CB1-914E-175E2A6DC790}" destId="{933FBF85-64ED-4D6F-9A14-09143EDB301F}" srcOrd="3" destOrd="0" presId="urn:microsoft.com/office/officeart/2005/8/layout/list1"/>
    <dgm:cxn modelId="{61F5EDF6-497B-4DA4-9CB0-4C0FE9859B8E}" type="presParOf" srcId="{4DE8D211-D84A-4CB1-914E-175E2A6DC790}" destId="{69479E39-6C10-4555-AE8F-DA17006DCC8F}" srcOrd="4" destOrd="0" presId="urn:microsoft.com/office/officeart/2005/8/layout/list1"/>
    <dgm:cxn modelId="{ECB8128F-B2B3-4027-8504-F84402EC839E}" type="presParOf" srcId="{69479E39-6C10-4555-AE8F-DA17006DCC8F}" destId="{6277092F-D5F2-4DEB-90C4-CC16CA1F394E}" srcOrd="0" destOrd="0" presId="urn:microsoft.com/office/officeart/2005/8/layout/list1"/>
    <dgm:cxn modelId="{4B567F76-37B2-4481-941C-006E64DA64D1}" type="presParOf" srcId="{69479E39-6C10-4555-AE8F-DA17006DCC8F}" destId="{75A8E882-57C0-40CA-9CD0-71CBE67C1B65}" srcOrd="1" destOrd="0" presId="urn:microsoft.com/office/officeart/2005/8/layout/list1"/>
    <dgm:cxn modelId="{6CDFDA2A-23C1-46B9-90C0-EF8FF83D4AB7}" type="presParOf" srcId="{4DE8D211-D84A-4CB1-914E-175E2A6DC790}" destId="{B1C8F5DE-622B-464A-99D0-EDEA95A6AF09}" srcOrd="5" destOrd="0" presId="urn:microsoft.com/office/officeart/2005/8/layout/list1"/>
    <dgm:cxn modelId="{05CF228D-2BF4-404F-8A7A-AE30AF181286}" type="presParOf" srcId="{4DE8D211-D84A-4CB1-914E-175E2A6DC790}" destId="{8668859D-8E8D-457D-8B26-FBD2A75FA9FA}" srcOrd="6" destOrd="0" presId="urn:microsoft.com/office/officeart/2005/8/layout/list1"/>
    <dgm:cxn modelId="{2D92813E-4186-404E-A0DA-D3B8C4460917}" type="presParOf" srcId="{4DE8D211-D84A-4CB1-914E-175E2A6DC790}" destId="{E977F025-C022-43A6-979F-D07B1C3087CD}" srcOrd="7" destOrd="0" presId="urn:microsoft.com/office/officeart/2005/8/layout/list1"/>
    <dgm:cxn modelId="{402D932D-51E3-44D6-88F5-5C4A309646A4}" type="presParOf" srcId="{4DE8D211-D84A-4CB1-914E-175E2A6DC790}" destId="{E56B25F4-3BF5-4531-82DF-950EAC7151AF}" srcOrd="8" destOrd="0" presId="urn:microsoft.com/office/officeart/2005/8/layout/list1"/>
    <dgm:cxn modelId="{71F507BE-D85E-475B-9A96-23937EC399CE}" type="presParOf" srcId="{E56B25F4-3BF5-4531-82DF-950EAC7151AF}" destId="{DDF4EE3D-ECD5-449B-96D0-CD5BE4DA6A44}" srcOrd="0" destOrd="0" presId="urn:microsoft.com/office/officeart/2005/8/layout/list1"/>
    <dgm:cxn modelId="{12E596EE-AAA0-44DC-A3E7-6E0C5BD07D40}" type="presParOf" srcId="{E56B25F4-3BF5-4531-82DF-950EAC7151AF}" destId="{24EA659C-2A22-460B-9BE6-7B1E6F87BC11}" srcOrd="1" destOrd="0" presId="urn:microsoft.com/office/officeart/2005/8/layout/list1"/>
    <dgm:cxn modelId="{F7D65D1C-63D1-4264-B77B-01275F8AB8D1}" type="presParOf" srcId="{4DE8D211-D84A-4CB1-914E-175E2A6DC790}" destId="{111BA8EC-C28D-4F94-B7DB-C6F6E4E19AF6}" srcOrd="9" destOrd="0" presId="urn:microsoft.com/office/officeart/2005/8/layout/list1"/>
    <dgm:cxn modelId="{68BD77E7-6771-401E-8EE4-D844A97CF4EA}" type="presParOf" srcId="{4DE8D211-D84A-4CB1-914E-175E2A6DC790}" destId="{7C305F8B-3095-4D2A-9BC9-4F24CD69094F}" srcOrd="10" destOrd="0" presId="urn:microsoft.com/office/officeart/2005/8/layout/list1"/>
    <dgm:cxn modelId="{1D50AF76-5329-45C5-832F-9ECEC3B6CBE0}" type="presParOf" srcId="{4DE8D211-D84A-4CB1-914E-175E2A6DC790}" destId="{56408FC2-AA6A-406C-B0A1-4026C9671E9A}" srcOrd="11" destOrd="0" presId="urn:microsoft.com/office/officeart/2005/8/layout/list1"/>
    <dgm:cxn modelId="{DDD4B620-AB2F-4463-AD22-A722214FF59E}" type="presParOf" srcId="{4DE8D211-D84A-4CB1-914E-175E2A6DC790}" destId="{069AF965-1403-4E1D-8B12-5E73AA23573A}" srcOrd="12" destOrd="0" presId="urn:microsoft.com/office/officeart/2005/8/layout/list1"/>
    <dgm:cxn modelId="{CF6C3087-E7B1-4AA7-B688-D0D3C1ED2199}" type="presParOf" srcId="{069AF965-1403-4E1D-8B12-5E73AA23573A}" destId="{7EDD796F-1723-4F97-A051-634E59D2FB3A}" srcOrd="0" destOrd="0" presId="urn:microsoft.com/office/officeart/2005/8/layout/list1"/>
    <dgm:cxn modelId="{9C62EEE5-DFEB-49B2-A2D0-F66A8FDD1C16}" type="presParOf" srcId="{069AF965-1403-4E1D-8B12-5E73AA23573A}" destId="{CC85EE11-FD1D-4ACF-8F02-14FF86273F8E}" srcOrd="1" destOrd="0" presId="urn:microsoft.com/office/officeart/2005/8/layout/list1"/>
    <dgm:cxn modelId="{B859CB2C-80A7-49E0-BBE7-8E950CA24ACA}" type="presParOf" srcId="{4DE8D211-D84A-4CB1-914E-175E2A6DC790}" destId="{5B337016-F85E-4000-B2D9-30763A15B38A}" srcOrd="13" destOrd="0" presId="urn:microsoft.com/office/officeart/2005/8/layout/list1"/>
    <dgm:cxn modelId="{C45E537B-2646-4ACF-9D5C-D51C66EAD9BE}" type="presParOf" srcId="{4DE8D211-D84A-4CB1-914E-175E2A6DC790}" destId="{65399CD1-A163-4CB8-B0E6-2574D464782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B9BB6-93F6-45E7-85D6-D0F077D23590}">
      <dsp:nvSpPr>
        <dsp:cNvPr id="0" name=""/>
        <dsp:cNvSpPr/>
      </dsp:nvSpPr>
      <dsp:spPr>
        <a:xfrm>
          <a:off x="0" y="434247"/>
          <a:ext cx="705678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F83E1-94FF-4142-8BB1-4A9F84C68378}">
      <dsp:nvSpPr>
        <dsp:cNvPr id="0" name=""/>
        <dsp:cNvSpPr/>
      </dsp:nvSpPr>
      <dsp:spPr>
        <a:xfrm>
          <a:off x="352064" y="124932"/>
          <a:ext cx="6704718" cy="7970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marL="0" lvl="0" indent="0" algn="l" defTabSz="8890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9628"/>
            </a:buClr>
            <a:buFont typeface="Wingdings" panose="05000000000000000000" pitchFamily="2" charset="2"/>
            <a:buNone/>
          </a:pPr>
          <a:r>
            <a:rPr kumimoji="0" lang="pl-PL" altLang="pl-PL" sz="2000" b="1" kern="1200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Zdrada dyplomatyczna</a:t>
          </a:r>
        </a:p>
      </dsp:txBody>
      <dsp:txXfrm>
        <a:off x="390972" y="163840"/>
        <a:ext cx="6626902" cy="719224"/>
      </dsp:txXfrm>
    </dsp:sp>
    <dsp:sp modelId="{8668859D-8E8D-457D-8B26-FBD2A75FA9FA}">
      <dsp:nvSpPr>
        <dsp:cNvPr id="0" name=""/>
        <dsp:cNvSpPr/>
      </dsp:nvSpPr>
      <dsp:spPr>
        <a:xfrm>
          <a:off x="0" y="1658967"/>
          <a:ext cx="705678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8E882-57C0-40CA-9CD0-71CBE67C1B65}">
      <dsp:nvSpPr>
        <dsp:cNvPr id="0" name=""/>
        <dsp:cNvSpPr/>
      </dsp:nvSpPr>
      <dsp:spPr>
        <a:xfrm>
          <a:off x="346292" y="1260447"/>
          <a:ext cx="6704718" cy="7970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l-PL" altLang="pl-PL" sz="2000" b="1" kern="1200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Finansowanie przez Polskę rosyjskich wpływów    w USA</a:t>
          </a:r>
          <a:endParaRPr lang="pl-PL" sz="2000" kern="1200" dirty="0">
            <a:solidFill>
              <a:schemeClr val="bg1"/>
            </a:solidFill>
          </a:endParaRPr>
        </a:p>
      </dsp:txBody>
      <dsp:txXfrm>
        <a:off x="385200" y="1299355"/>
        <a:ext cx="6626902" cy="719224"/>
      </dsp:txXfrm>
    </dsp:sp>
    <dsp:sp modelId="{7C305F8B-3095-4D2A-9BC9-4F24CD69094F}">
      <dsp:nvSpPr>
        <dsp:cNvPr id="0" name=""/>
        <dsp:cNvSpPr/>
      </dsp:nvSpPr>
      <dsp:spPr>
        <a:xfrm>
          <a:off x="0" y="2883688"/>
          <a:ext cx="705678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A659C-2A22-460B-9BE6-7B1E6F87BC11}">
      <dsp:nvSpPr>
        <dsp:cNvPr id="0" name=""/>
        <dsp:cNvSpPr/>
      </dsp:nvSpPr>
      <dsp:spPr>
        <a:xfrm>
          <a:off x="346292" y="2485167"/>
          <a:ext cx="6704718" cy="7970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altLang="pl-PL" sz="2000" b="1" kern="1200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Niszczenie potencjału polskich służb specjalnych</a:t>
          </a:r>
        </a:p>
      </dsp:txBody>
      <dsp:txXfrm>
        <a:off x="385200" y="2524075"/>
        <a:ext cx="6626902" cy="719224"/>
      </dsp:txXfrm>
    </dsp:sp>
    <dsp:sp modelId="{65399CD1-A163-4CB8-B0E6-2574D464782D}">
      <dsp:nvSpPr>
        <dsp:cNvPr id="0" name=""/>
        <dsp:cNvSpPr/>
      </dsp:nvSpPr>
      <dsp:spPr>
        <a:xfrm>
          <a:off x="0" y="4108408"/>
          <a:ext cx="705678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5EE11-FD1D-4ACF-8F02-14FF86273F8E}">
      <dsp:nvSpPr>
        <dsp:cNvPr id="0" name=""/>
        <dsp:cNvSpPr/>
      </dsp:nvSpPr>
      <dsp:spPr>
        <a:xfrm>
          <a:off x="346292" y="3709888"/>
          <a:ext cx="6704718" cy="79704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pl-PL" altLang="pl-PL" sz="2000" b="1" kern="1200" dirty="0">
              <a:solidFill>
                <a:schemeClr val="bg1"/>
              </a:solidFill>
              <a:ea typeface="Gill Sans Light" panose="020B0302020104020203" pitchFamily="34" charset="-79"/>
              <a:cs typeface="Gill Sans Light" panose="020B0302020104020203" pitchFamily="34" charset="-79"/>
            </a:rPr>
            <a:t>Zaniechanie przygotowań rządu RP do skutków agresji Rosji na Ukrainę w 2022 r.</a:t>
          </a:r>
          <a:endParaRPr lang="pl-PL" sz="2000" kern="1200" dirty="0">
            <a:solidFill>
              <a:schemeClr val="bg1"/>
            </a:solidFill>
          </a:endParaRPr>
        </a:p>
      </dsp:txBody>
      <dsp:txXfrm>
        <a:off x="385200" y="3748796"/>
        <a:ext cx="6626902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9D33E86-0022-189F-442D-A370089C00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E00935-ABDE-F129-25A8-309952FF5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8D0462D8-78E9-EC40-A745-86ADA36B7578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1292F0-7282-BEE8-4CF7-0E04D02A94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198EA4C-A0C7-6675-FA0C-6D6F5084E2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24BEFD-BB08-624C-A1F1-A59B5CCF25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9B34ECE9-3F76-217C-ECFD-07E9936CBF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2CDB80B-8D2A-DC22-7DD0-45DB2CFC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4A8138A-ECB2-F944-9200-35819F3CA95B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E6EE1B96-3D19-B6FD-FBBD-FE2356B14A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1103D3F7-6E19-0A3E-DE4B-CBA7762E4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26ACFC-518C-BDDC-E428-288910EEB0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41B60A-8345-37B0-2A47-409E01ADB7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F09F7-9E0B-EE42-A0DD-CE7239BCD5C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>
            <a:extLst>
              <a:ext uri="{FF2B5EF4-FFF2-40B4-BE49-F238E27FC236}">
                <a16:creationId xmlns:a16="http://schemas.microsoft.com/office/drawing/2014/main" id="{596D8B97-EE51-F8FD-10D4-B8A68359E0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>
            <a:extLst>
              <a:ext uri="{FF2B5EF4-FFF2-40B4-BE49-F238E27FC236}">
                <a16:creationId xmlns:a16="http://schemas.microsoft.com/office/drawing/2014/main" id="{6EA95DC7-EEFE-179F-8D66-A0DB3CE92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>
              <a:cs typeface="Arial" panose="020B0604020202020204" pitchFamily="34" charset="0"/>
            </a:endParaRPr>
          </a:p>
        </p:txBody>
      </p:sp>
      <p:sp>
        <p:nvSpPr>
          <p:cNvPr id="19460" name="Symbol zastępczy numeru slajdu 3">
            <a:extLst>
              <a:ext uri="{FF2B5EF4-FFF2-40B4-BE49-F238E27FC236}">
                <a16:creationId xmlns:a16="http://schemas.microsoft.com/office/drawing/2014/main" id="{CA457E4A-3457-55E8-46A7-4827B747F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F5C696-7FC2-1C44-B210-3BEB2588CD27}" type="slidenum">
              <a:rPr lang="pl-PL" altLang="pl-PL"/>
              <a:pPr eaLnBrk="1" hangingPunct="1"/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9958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>
            <a:extLst>
              <a:ext uri="{FF2B5EF4-FFF2-40B4-BE49-F238E27FC236}">
                <a16:creationId xmlns:a16="http://schemas.microsoft.com/office/drawing/2014/main" id="{596D8B97-EE51-F8FD-10D4-B8A68359E0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>
            <a:extLst>
              <a:ext uri="{FF2B5EF4-FFF2-40B4-BE49-F238E27FC236}">
                <a16:creationId xmlns:a16="http://schemas.microsoft.com/office/drawing/2014/main" id="{6EA95DC7-EEFE-179F-8D66-A0DB3CE92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>
              <a:cs typeface="Arial" panose="020B0604020202020204" pitchFamily="34" charset="0"/>
            </a:endParaRPr>
          </a:p>
        </p:txBody>
      </p:sp>
      <p:sp>
        <p:nvSpPr>
          <p:cNvPr id="19460" name="Symbol zastępczy numeru slajdu 3">
            <a:extLst>
              <a:ext uri="{FF2B5EF4-FFF2-40B4-BE49-F238E27FC236}">
                <a16:creationId xmlns:a16="http://schemas.microsoft.com/office/drawing/2014/main" id="{CA457E4A-3457-55E8-46A7-4827B747F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F5C696-7FC2-1C44-B210-3BEB2588CD27}" type="slidenum">
              <a:rPr lang="pl-PL" altLang="pl-PL"/>
              <a:pPr eaLnBrk="1" hangingPunct="1"/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30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9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561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659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8348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>
            <a:extLst>
              <a:ext uri="{FF2B5EF4-FFF2-40B4-BE49-F238E27FC236}">
                <a16:creationId xmlns:a16="http://schemas.microsoft.com/office/drawing/2014/main" id="{05CFD76F-228A-376C-ABE7-7AF3C9B2B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>
            <a:extLst>
              <a:ext uri="{FF2B5EF4-FFF2-40B4-BE49-F238E27FC236}">
                <a16:creationId xmlns:a16="http://schemas.microsoft.com/office/drawing/2014/main" id="{A99B9EB4-80D2-0BF8-F6EE-8D0A78DAC8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cs typeface="Arial" panose="020B0604020202020204" pitchFamily="34" charset="0"/>
            </a:endParaRPr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id="{840CBAEE-0D1F-4B2D-4A4A-6735B2EA5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FE049-F025-B54E-8F0E-995D3AAEB9BC}" type="slidenum">
              <a:rPr lang="pl-PL" altLang="pl-PL"/>
              <a:pPr eaLnBrk="1" hangingPunct="1"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3318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>
            <a:extLst>
              <a:ext uri="{FF2B5EF4-FFF2-40B4-BE49-F238E27FC236}">
                <a16:creationId xmlns:a16="http://schemas.microsoft.com/office/drawing/2014/main" id="{596D8B97-EE51-F8FD-10D4-B8A68359E0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>
            <a:extLst>
              <a:ext uri="{FF2B5EF4-FFF2-40B4-BE49-F238E27FC236}">
                <a16:creationId xmlns:a16="http://schemas.microsoft.com/office/drawing/2014/main" id="{6EA95DC7-EEFE-179F-8D66-A0DB3CE92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>
              <a:cs typeface="Arial" panose="020B0604020202020204" pitchFamily="34" charset="0"/>
            </a:endParaRPr>
          </a:p>
        </p:txBody>
      </p:sp>
      <p:sp>
        <p:nvSpPr>
          <p:cNvPr id="19460" name="Symbol zastępczy numeru slajdu 3">
            <a:extLst>
              <a:ext uri="{FF2B5EF4-FFF2-40B4-BE49-F238E27FC236}">
                <a16:creationId xmlns:a16="http://schemas.microsoft.com/office/drawing/2014/main" id="{CA457E4A-3457-55E8-46A7-4827B747F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F5C696-7FC2-1C44-B210-3BEB2588CD27}" type="slidenum">
              <a:rPr lang="pl-PL" altLang="pl-PL"/>
              <a:pPr eaLnBrk="1" hangingPunct="1"/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8854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E8BC19-65F2-48FC-7290-CCB9192D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7819-9629-C442-99BE-D91DD0496713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B8C77E-6A72-7539-B969-5A73FEE9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A02B0B-17B4-27E6-435E-9CA0596E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5D3C2-5FAB-A74B-B30F-BF35237769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29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7977ED-418D-B99E-4D8E-9C1AB29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5C17-4364-B642-B672-15A6231EFDEB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07D9F7-D02F-EE86-6047-72C100A7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0CB333-D33C-FD5C-93FD-0BEC8865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D5F29-C77E-8A46-A789-8D6C7596FB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215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2BA6AF-AF8B-43C5-4F0B-13730A84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F15A-D033-6A46-8A9B-ADE208CC5586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D8DB19-1A4E-FBB4-1E11-D9013159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517ED7-DD05-F054-50CC-67452208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7841-FF60-4E43-876F-77853EB2C3F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435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BCAF71-5143-CC29-A6B9-DB6713AA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9ADE-0A7E-5145-892F-119DC0F6DBC1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B5C01E-3DA6-4AFC-AE12-EA1EE4E4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DD3799-6C5C-EA01-5187-9D3281C4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99D22-2F8E-BB4A-A55D-CBCA7B1805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634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8DA5D6-E602-8CFD-A1A7-622F427F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36AE-CABA-584D-ABD6-2221127885A4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3107DC-FD38-F9B4-0972-4E0A4A86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F65D0B-5FBA-001A-83B1-1D9105BB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5A2DA-6B96-114B-B3D9-D9C1DCBBC7D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897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F61630F-67D6-E6C0-1F4B-C57F0A89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70DE-2399-0B4C-A5A1-9AEE0DFEF152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A843644-5531-0614-854C-D8E0636B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D6FD3B3-A700-0D42-0C92-D59FB620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6F448-7592-DD4D-A4CF-45497C582BF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77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053C1944-8538-19BA-61BC-385B598D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D913-2517-B644-AA1B-33E1E90E3118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665E5DEF-B586-17A6-EB85-F86CA26D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DBBE23F9-5863-A9E3-4A54-D521007E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331B1-5153-084C-918E-9A19C258E7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56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DD446C36-FBF2-FDEE-050E-8DAA5BFF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F2AB-FBEE-E846-8579-C84FEE945FC7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EE329A01-9EC4-3A5B-BE5F-4394F4B6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675180A0-73C9-FC22-2883-3C2D9F07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4A6FC-75FF-1C4D-AF30-45E60DABA7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519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71DCBF6-FB7B-B071-6276-6FA85D96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917E-A1E3-C946-B437-125AF3EA0E72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CE0DC1A-8694-24C6-27CF-31D1AE35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55136E05-2B00-D083-4673-91E9D907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0078F-569F-D24A-A0C9-7368EF15B1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022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2ABA86E-EE77-1FA9-3344-0BB2D94F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0F1A-1104-F145-AE83-09279B8F5B9B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801E1F0D-ABE2-550C-1DB6-9261AB98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F2E454B7-17B3-7F93-C531-DE2AF151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64E7D-4891-7746-9B22-107AD4FA9BE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702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6B53B749-4B84-7586-C539-5610EB6D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63DF-B7C8-F34B-8AFB-13059A566BC2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E91DD3E-4EC5-B39C-54AD-CD22D472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1048B706-8694-1FEF-8BCA-A98E0151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746F-3CFE-8A4A-92AC-E32F737A3AC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44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3503C021-F6AD-5163-9FDF-C7EEAAB15E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31DD9DFE-FA47-2308-6C08-86174C530B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F62870-A61A-2D14-47B9-4B955D2C3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2929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455B1BE5-314E-FD49-8F6D-7606F88F15AC}" type="datetimeFigureOut">
              <a:rPr lang="pl-PL"/>
              <a:pPr>
                <a:defRPr/>
              </a:pPr>
              <a:t>2024-10-30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125DEB-9F0E-2012-9319-2F6EBEEC5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64D1C2-727E-5024-7E17-C5BA6196E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29292"/>
                </a:solidFill>
              </a:defRPr>
            </a:lvl1pPr>
          </a:lstStyle>
          <a:p>
            <a:fld id="{7420ADCD-BB10-DB4A-99DC-E8B32276463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6840000" cy="684000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ED2B8AC1-3AAD-58EA-447C-2F7C233F7E5F}"/>
              </a:ext>
            </a:extLst>
          </p:cNvPr>
          <p:cNvSpPr/>
          <p:nvPr/>
        </p:nvSpPr>
        <p:spPr>
          <a:xfrm>
            <a:off x="2411760" y="2060848"/>
            <a:ext cx="6732240" cy="2880320"/>
          </a:xfrm>
          <a:prstGeom prst="rect">
            <a:avLst/>
          </a:prstGeom>
          <a:solidFill>
            <a:srgbClr val="00206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86711" tIns="0" rIns="186711" bIns="0" numCol="1" spcCol="1270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rgbClr val="009628"/>
              </a:buClr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Gill Sans Light" panose="020B0302020104020203" pitchFamily="34" charset="-79"/>
              </a:rPr>
              <a:t>Komisja do spraw wpływów </a:t>
            </a:r>
          </a:p>
          <a:p>
            <a:pPr algn="ctr">
              <a:lnSpc>
                <a:spcPct val="150000"/>
              </a:lnSpc>
              <a:buClr>
                <a:srgbClr val="009628"/>
              </a:buClr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Gill Sans Light" panose="020B0302020104020203" pitchFamily="34" charset="-79"/>
              </a:rPr>
              <a:t>rosyjskich i białoruskich </a:t>
            </a:r>
          </a:p>
          <a:p>
            <a:pPr algn="ctr">
              <a:lnSpc>
                <a:spcPct val="150000"/>
              </a:lnSpc>
              <a:buClr>
                <a:srgbClr val="009628"/>
              </a:buClr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Gill Sans Light" panose="020B0302020104020203" pitchFamily="34" charset="-79"/>
              </a:rPr>
              <a:t>na bezpieczeństwo wewnętrzne </a:t>
            </a:r>
          </a:p>
          <a:p>
            <a:pPr algn="ctr">
              <a:lnSpc>
                <a:spcPct val="150000"/>
              </a:lnSpc>
              <a:buClr>
                <a:srgbClr val="009628"/>
              </a:buClr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Gill Sans Light" panose="020B0302020104020203" pitchFamily="34" charset="-79"/>
              </a:rPr>
              <a:t>i interesy Rzeczpospolitej Polskiej</a:t>
            </a:r>
          </a:p>
          <a:p>
            <a:pPr algn="ctr">
              <a:lnSpc>
                <a:spcPct val="150000"/>
              </a:lnSpc>
              <a:buClr>
                <a:srgbClr val="009628"/>
              </a:buClr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Gill Sans Light" panose="020B0302020104020203" pitchFamily="34" charset="-79"/>
              </a:rPr>
              <a:t> w latach 2004 – 2024 </a:t>
            </a:r>
          </a:p>
        </p:txBody>
      </p:sp>
    </p:spTree>
    <p:extLst>
      <p:ext uri="{BB962C8B-B14F-4D97-AF65-F5344CB8AC3E}">
        <p14:creationId xmlns:p14="http://schemas.microsoft.com/office/powerpoint/2010/main" val="74454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6840000" cy="684000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ED2B8AC1-3AAD-58EA-447C-2F7C233F7E5F}"/>
              </a:ext>
            </a:extLst>
          </p:cNvPr>
          <p:cNvSpPr/>
          <p:nvPr/>
        </p:nvSpPr>
        <p:spPr>
          <a:xfrm>
            <a:off x="2411760" y="1628800"/>
            <a:ext cx="6732240" cy="4032448"/>
          </a:xfrm>
          <a:prstGeom prst="rect">
            <a:avLst/>
          </a:prstGeom>
          <a:solidFill>
            <a:srgbClr val="002060"/>
          </a:solidFill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186711" tIns="0" rIns="186711" bIns="0" numCol="1" spcCol="1270" anchor="ctr" anchorCtr="0">
            <a:noAutofit/>
          </a:bodyPr>
          <a:lstStyle/>
          <a:p>
            <a:pPr algn="ctr">
              <a:buClr>
                <a:srgbClr val="009628"/>
              </a:buClr>
            </a:pPr>
            <a:endParaRPr lang="pl-PL" sz="1400" b="1" dirty="0">
              <a:solidFill>
                <a:schemeClr val="bg1"/>
              </a:solidFill>
              <a:cs typeface="Gill Sans Light" panose="020B0302020104020203" pitchFamily="34" charset="-79"/>
            </a:endParaRPr>
          </a:p>
          <a:p>
            <a:pPr algn="ctr">
              <a:buClr>
                <a:srgbClr val="009628"/>
              </a:buClr>
            </a:pPr>
            <a:r>
              <a:rPr lang="pl-PL" sz="1400" b="1" dirty="0">
                <a:solidFill>
                  <a:schemeClr val="bg1"/>
                </a:solidFill>
                <a:cs typeface="Gill Sans Light" panose="020B0302020104020203" pitchFamily="34" charset="-79"/>
              </a:rPr>
              <a:t>Członkowie Komisji:</a:t>
            </a:r>
          </a:p>
          <a:p>
            <a:pPr algn="ctr">
              <a:buClr>
                <a:srgbClr val="009628"/>
              </a:buClr>
            </a:pPr>
            <a:endParaRPr lang="pl-PL" sz="1400" b="1" dirty="0">
              <a:solidFill>
                <a:schemeClr val="bg1"/>
              </a:solidFill>
              <a:cs typeface="Gill Sans Light" panose="020B0302020104020203" pitchFamily="34" charset="-79"/>
            </a:endParaRP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1. Prof. Irena LIPOWICZ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2. Prof. Agnieszka DEMCZUK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3. Prof. Dominika KASPROWICZ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4. Prof. Grzegorz MOTYKA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5. Prof. Adam LESZCZYŃSKI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6. Dr Katarzyna BĄKOWICZ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7. Dr Bartosz MACHALICA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8. Dr Paweł CERANKA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9. Ambasador Tomasz CHŁOŃ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10. Natalia BENDER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11.Płk PAWEŁ BIAŁEK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r>
              <a:rPr lang="pl-PL" sz="1200" b="1" dirty="0">
                <a:solidFill>
                  <a:schemeClr val="bg1"/>
                </a:solidFill>
                <a:cs typeface="Gill Sans Light" panose="020B0302020104020203" pitchFamily="34" charset="-79"/>
              </a:rPr>
              <a:t>	12. Gen. bryg. dr Jarosław STRÓŻYK</a:t>
            </a:r>
          </a:p>
          <a:p>
            <a:pPr>
              <a:lnSpc>
                <a:spcPct val="150000"/>
              </a:lnSpc>
              <a:buClr>
                <a:srgbClr val="009628"/>
              </a:buClr>
            </a:pPr>
            <a:endParaRPr lang="pl-PL" sz="1200" b="1" dirty="0">
              <a:solidFill>
                <a:schemeClr val="bg1"/>
              </a:solidFill>
              <a:cs typeface="Gill Sans Light" panose="020B0302020104020203" pitchFamily="34" charset="-79"/>
            </a:endParaRPr>
          </a:p>
          <a:p>
            <a:pPr>
              <a:buClr>
                <a:srgbClr val="009628"/>
              </a:buClr>
            </a:pPr>
            <a:endParaRPr lang="pl-PL" sz="1200" b="1" dirty="0">
              <a:solidFill>
                <a:schemeClr val="bg1"/>
              </a:solidFill>
              <a:cs typeface="Gill Sans Light" panose="020B03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0157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503237" y="2132856"/>
            <a:ext cx="8640763" cy="1600438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5086"/>
            <a:ext cx="9143999" cy="995607"/>
          </a:xfrm>
        </p:spPr>
        <p:txBody>
          <a:bodyPr/>
          <a:lstStyle/>
          <a:p>
            <a:br>
              <a:rPr lang="pl-PL" sz="900" dirty="0">
                <a:solidFill>
                  <a:srgbClr val="002060"/>
                </a:solidFill>
              </a:rPr>
            </a:br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b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</a:br>
            <a: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  <a:t>GŁÓWNE WNIOSKI</a:t>
            </a:r>
            <a:endParaRPr kumimoji="0" lang="pl-PL" altLang="pl-PL" sz="2000" b="1" dirty="0">
              <a:solidFill>
                <a:srgbClr val="003A78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FA8EAAA-FA04-41CB-82E5-307A48B8ADA6}"/>
              </a:ext>
            </a:extLst>
          </p:cNvPr>
          <p:cNvSpPr/>
          <p:nvPr/>
        </p:nvSpPr>
        <p:spPr>
          <a:xfrm>
            <a:off x="-23812" y="266998"/>
            <a:ext cx="9174162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2A313A5-E112-4B83-B10C-0854B727C28A}"/>
              </a:ext>
            </a:extLst>
          </p:cNvPr>
          <p:cNvSpPr/>
          <p:nvPr/>
        </p:nvSpPr>
        <p:spPr>
          <a:xfrm flipV="1">
            <a:off x="-31898" y="320400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3EE3E7D-9127-4626-97B6-E6606AAE7C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182679"/>
              </p:ext>
            </p:extLst>
          </p:nvPr>
        </p:nvGraphicFramePr>
        <p:xfrm>
          <a:off x="827585" y="1196752"/>
          <a:ext cx="7056783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487325" y="906755"/>
            <a:ext cx="8640763" cy="50783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dirty="0">
              <a:solidFill>
                <a:srgbClr val="FF0000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Decyzja „bez trybu” Ministra Obrony Narodowej Antoniego Macierewicza.  Macierewicz zrezygnował z udziału  SZ RP w międzynarodowym programie zakupu samolotów do tankowania w powietrzu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Brak zdolności operacyjnej SZ RP – kluczowa dla obrony powietrznej RP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Strata wielu milionów PLN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Brak bazy operacyjnej w Powidzu – baza powstała na terenie Niemiec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algn="ctr"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Komisja jednogłośnie rekomenduje przekazanie zebranych materiałów właściwej prokuraturze, celem dokonania oceny prawno-karnej pod kątem możliwości popełnienia przestępstwa przez Antoniego Macierewicza               z art. 129 Kodeksu Karnego tj. zdrady dyplomatycznej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1" y="116632"/>
            <a:ext cx="9143999" cy="639757"/>
          </a:xfrm>
        </p:spPr>
        <p:txBody>
          <a:bodyPr/>
          <a:lstStyle/>
          <a:p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</a:br>
            <a:b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</a:br>
            <a: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  <a:t>ZDRADA DYPLOMATYCZNA</a:t>
            </a:r>
            <a:endParaRPr kumimoji="0" lang="pl-PL" altLang="pl-PL" sz="2000" b="1" dirty="0">
              <a:solidFill>
                <a:srgbClr val="003A78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FA8EAAA-FA04-41CB-82E5-307A48B8ADA6}"/>
              </a:ext>
            </a:extLst>
          </p:cNvPr>
          <p:cNvSpPr/>
          <p:nvPr/>
        </p:nvSpPr>
        <p:spPr>
          <a:xfrm>
            <a:off x="6350" y="266998"/>
            <a:ext cx="9143999" cy="1157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2A313A5-E112-4B83-B10C-0854B727C28A}"/>
              </a:ext>
            </a:extLst>
          </p:cNvPr>
          <p:cNvSpPr/>
          <p:nvPr/>
        </p:nvSpPr>
        <p:spPr>
          <a:xfrm flipV="1">
            <a:off x="-31898" y="320400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44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395536" y="1019203"/>
            <a:ext cx="8640763" cy="6186309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Decyzja o likwidacji </a:t>
            </a: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10 z 15 </a:t>
            </a: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delegatur ABW została podjęta „ad hoc”                 </a:t>
            </a: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29 czerwca 2017 r. </a:t>
            </a: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przez ówczesnego Szefa ABW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Proces likwidacji został przeprowadzony w rekordowo krótkim czasie -          trwał od </a:t>
            </a: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29 czerwca do 1 października 2017 r. (decyzja Premiera 12 sierpnia 2017 r.)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Istotny fakt: </a:t>
            </a: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Sejmowa Komisja ds. Służb Specjalnych swoją pozytywną opinię  w sprawie zmian statutu ABW </a:t>
            </a:r>
            <a:r>
              <a:rPr kumimoji="0" lang="pl-PL" altLang="pl-PL" sz="18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wydała 12 września 2017 r. czyli już po decyzji Premiera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Efektem przeprowadzonych zmian były olbrzymie skutki kadrowe.                Ubytki kadrowe wynosiły od 24% do nawet 50%: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Zielona Góra – 24%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Rzeszów – 24%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Bydgoszcz – 25%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Szczecin – 30%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Łódź – 37%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Radom – 42% </a:t>
            </a:r>
          </a:p>
          <a:p>
            <a:pPr marL="717550" indent="-285750" eaLnBrk="1" hangingPunct="1">
              <a:spcBef>
                <a:spcPct val="0"/>
              </a:spcBef>
              <a:buClr>
                <a:srgbClr val="009628"/>
              </a:buClr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Wrocław – 50% 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01" y="-37020"/>
            <a:ext cx="9143999" cy="1032627"/>
          </a:xfrm>
        </p:spPr>
        <p:txBody>
          <a:bodyPr/>
          <a:lstStyle/>
          <a:p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r>
              <a:rPr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  <a:t>NISZCZENIE POTENCJAŁU POLSKICH SŁUŻB SPECJALNYCH</a:t>
            </a:r>
            <a:endParaRPr kumimoji="0" lang="pl-PL" altLang="pl-PL" sz="2000" b="1" dirty="0">
              <a:solidFill>
                <a:srgbClr val="003A78"/>
              </a:solidFill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DC47DA6C-87AF-B7B8-A9E3-499E2A7AE090}"/>
              </a:ext>
            </a:extLst>
          </p:cNvPr>
          <p:cNvSpPr/>
          <p:nvPr/>
        </p:nvSpPr>
        <p:spPr>
          <a:xfrm>
            <a:off x="-23812" y="266998"/>
            <a:ext cx="9174162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82D78CA-A40F-8BD6-BED1-4182CC0CC03D}"/>
              </a:ext>
            </a:extLst>
          </p:cNvPr>
          <p:cNvSpPr/>
          <p:nvPr/>
        </p:nvSpPr>
        <p:spPr>
          <a:xfrm flipV="1">
            <a:off x="-31898" y="320400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3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299940" y="1578020"/>
            <a:ext cx="8640763" cy="4247317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cs typeface="Gill Sans Light" panose="020B0302020104020203" pitchFamily="34" charset="-79"/>
              </a:rPr>
              <a:t>Pierwsze informacje o </a:t>
            </a:r>
            <a:r>
              <a:rPr kumimoji="0" lang="pl-PL" altLang="pl-PL" sz="1800" dirty="0" err="1">
                <a:solidFill>
                  <a:srgbClr val="003A78"/>
                </a:solidFill>
                <a:cs typeface="Gill Sans Light" panose="020B0302020104020203" pitchFamily="34" charset="-79"/>
              </a:rPr>
              <a:t>pełnoskalowej</a:t>
            </a:r>
            <a:r>
              <a:rPr kumimoji="0" lang="pl-PL" altLang="pl-PL" sz="1800" dirty="0">
                <a:solidFill>
                  <a:srgbClr val="003A78"/>
                </a:solidFill>
                <a:cs typeface="Gill Sans Light" panose="020B0302020104020203" pitchFamily="34" charset="-79"/>
              </a:rPr>
              <a:t> agresji Rosji na Ukrainę polski rząd otrzymał w </a:t>
            </a:r>
            <a:r>
              <a:rPr kumimoji="0" lang="pl-PL" altLang="pl-PL" sz="1800" b="1" dirty="0">
                <a:solidFill>
                  <a:srgbClr val="003A78"/>
                </a:solidFill>
                <a:cs typeface="Gill Sans Light" panose="020B0302020104020203" pitchFamily="34" charset="-79"/>
              </a:rPr>
              <a:t>listopadzie 2021 r. 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Pomimo powziętych informacji polski rząd nie podjął żadnych działań mających na celu przygotowanie Polski do wyzwań, jakie mogły się wiązać z agresją Rosji          na Ukrainę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cs typeface="Gill Sans Light" panose="020B0302020104020203" pitchFamily="34" charset="-79"/>
              </a:rPr>
              <a:t>Komisja nie odnotowała żadnych śladów (chociażby dyskusji, informacji etc.) podczas obrad gremiów ds. bezpieczeństwa, którym m.in. przewodniczył Jarosław Kaczyński</a:t>
            </a: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Wywiad ambasadora Rosji dla tygodnika „Sieci” – 28 lutego 2022 r.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18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23" y="-114270"/>
            <a:ext cx="9143999" cy="1311022"/>
          </a:xfrm>
        </p:spPr>
        <p:txBody>
          <a:bodyPr/>
          <a:lstStyle/>
          <a:p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kumimoji="0" 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</a:br>
            <a:br>
              <a:rPr kumimoji="0" 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</a:b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ZANIECHANIE PRZYGOTOWAŃ RZĄDU RP DO SKUTKÓW AGRESJI ROSJI NA UKRAINĘ W 2022 R.</a:t>
            </a:r>
            <a:br>
              <a:rPr lang="pl-PL" sz="2000" dirty="0">
                <a:solidFill>
                  <a:srgbClr val="003A78"/>
                </a:solidFill>
              </a:rPr>
            </a:br>
            <a:endParaRPr kumimoji="0" lang="pl-PL" altLang="pl-PL" sz="2000" b="1" dirty="0">
              <a:solidFill>
                <a:srgbClr val="003A78"/>
              </a:solidFill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C6C0960-ADDF-2412-2C16-DC669AB2A205}"/>
              </a:ext>
            </a:extLst>
          </p:cNvPr>
          <p:cNvSpPr/>
          <p:nvPr/>
        </p:nvSpPr>
        <p:spPr>
          <a:xfrm>
            <a:off x="-23812" y="266998"/>
            <a:ext cx="9174162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691FDD4-6ACF-6F2E-EB9D-2D5111B58DED}"/>
              </a:ext>
            </a:extLst>
          </p:cNvPr>
          <p:cNvSpPr/>
          <p:nvPr/>
        </p:nvSpPr>
        <p:spPr>
          <a:xfrm flipV="1">
            <a:off x="-31898" y="320400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5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395536" y="1916832"/>
            <a:ext cx="8640763" cy="4647426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Łącznie wiele milionów USD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Polska Agencja Inwestycji i Handlu S.A. (PAIH)</a:t>
            </a: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1028700" lvl="1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kumimoji="0" lang="pl-PL" altLang="pl-PL" sz="2000" dirty="0">
                <a:solidFill>
                  <a:srgbClr val="003A78"/>
                </a:solidFill>
                <a:cs typeface="Gill Sans Light" panose="020B0302020104020203" pitchFamily="34" charset="-79"/>
              </a:rPr>
              <a:t>Polsko Amerykańska Izba Handlowa </a:t>
            </a:r>
          </a:p>
          <a:p>
            <a:pPr marL="1028700" lvl="1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kumimoji="0" lang="pl-PL" altLang="pl-PL" sz="2000" dirty="0" err="1">
                <a:solidFill>
                  <a:srgbClr val="003A78"/>
                </a:solidFill>
                <a:cs typeface="Gill Sans Light" panose="020B0302020104020203" pitchFamily="34" charset="-79"/>
              </a:rPr>
              <a:t>Polish</a:t>
            </a:r>
            <a:r>
              <a:rPr kumimoji="0" lang="pl-PL" altLang="pl-PL" sz="2000" dirty="0">
                <a:solidFill>
                  <a:srgbClr val="003A78"/>
                </a:solidFill>
                <a:cs typeface="Gill Sans Light" panose="020B0302020104020203" pitchFamily="34" charset="-79"/>
              </a:rPr>
              <a:t> </a:t>
            </a:r>
            <a:r>
              <a:rPr kumimoji="0" lang="pl-PL" altLang="pl-PL" sz="2000" dirty="0" err="1">
                <a:solidFill>
                  <a:srgbClr val="003A78"/>
                </a:solidFill>
                <a:cs typeface="Gill Sans Light" panose="020B0302020104020203" pitchFamily="34" charset="-79"/>
              </a:rPr>
              <a:t>Chamber</a:t>
            </a:r>
            <a:r>
              <a:rPr kumimoji="0" lang="pl-PL" altLang="pl-PL" sz="2000" dirty="0">
                <a:solidFill>
                  <a:srgbClr val="003A78"/>
                </a:solidFill>
                <a:cs typeface="Gill Sans Light" panose="020B0302020104020203" pitchFamily="34" charset="-79"/>
              </a:rPr>
              <a:t> of Commerce in the US – </a:t>
            </a:r>
            <a:r>
              <a:rPr kumimoji="0" lang="pl-PL" altLang="pl-PL" sz="2000" b="1" dirty="0">
                <a:solidFill>
                  <a:srgbClr val="003A78"/>
                </a:solidFill>
                <a:cs typeface="Gill Sans Light" panose="020B0302020104020203" pitchFamily="34" charset="-79"/>
              </a:rPr>
              <a:t>zakończyła działalność 31 października 2023 r.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20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Ministerstwo Obrony Narodowej </a:t>
            </a: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Polska Grupa Zbrojeniowa </a:t>
            </a: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endParaRPr kumimoji="0" lang="pl-PL" altLang="pl-PL" sz="20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Spółki Skarbu Państwa: PKN Orlen, KGHM, PGNiG, BGK,           Agencja Rozwoju Przemysłu</a:t>
            </a: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algn="ctr" eaLnBrk="1" hangingPunct="1">
              <a:spcBef>
                <a:spcPct val="0"/>
              </a:spcBef>
              <a:buClr>
                <a:srgbClr val="009628"/>
              </a:buClr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71450"/>
            <a:ext cx="9143999" cy="1377838"/>
          </a:xfrm>
        </p:spPr>
        <p:txBody>
          <a:bodyPr/>
          <a:lstStyle/>
          <a:p>
            <a:pPr eaLnBrk="1" hangingPunct="1">
              <a:buClr>
                <a:srgbClr val="009628"/>
              </a:buClr>
            </a:pP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lang="pl-PL" sz="2000" dirty="0">
                <a:solidFill>
                  <a:srgbClr val="002060"/>
                </a:solidFill>
              </a:rPr>
            </a:br>
            <a:b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</a:b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FINANSOWANIE PRZEZ POLSKĘ ROSYJSKICH WPŁYWÓW W USA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1B6D41A-0D19-ABC2-737C-1B9DA65B466E}"/>
              </a:ext>
            </a:extLst>
          </p:cNvPr>
          <p:cNvSpPr/>
          <p:nvPr/>
        </p:nvSpPr>
        <p:spPr>
          <a:xfrm>
            <a:off x="-23812" y="560021"/>
            <a:ext cx="9174162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1AD6214-014B-11C9-A3A3-9AC4F9AAE4AC}"/>
              </a:ext>
            </a:extLst>
          </p:cNvPr>
          <p:cNvSpPr/>
          <p:nvPr/>
        </p:nvSpPr>
        <p:spPr>
          <a:xfrm flipV="1">
            <a:off x="-39761" y="600843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18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C08FC04-C46A-25AF-681C-E99299840EE1}"/>
              </a:ext>
            </a:extLst>
          </p:cNvPr>
          <p:cNvSpPr/>
          <p:nvPr/>
        </p:nvSpPr>
        <p:spPr>
          <a:xfrm>
            <a:off x="495556" y="1988840"/>
            <a:ext cx="8640763" cy="600164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The </a:t>
            </a:r>
            <a:r>
              <a:rPr kumimoji="0" lang="pl-PL" altLang="pl-PL" sz="2000" b="1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Potomac</a:t>
            </a: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  <a:r>
              <a:rPr kumimoji="0" lang="pl-PL" altLang="pl-PL" sz="2000" b="1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Square</a:t>
            </a: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  <a:r>
              <a:rPr kumimoji="0" lang="pl-PL" altLang="pl-PL" sz="2000" b="1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Group</a:t>
            </a: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- 2018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	</a:t>
            </a:r>
            <a:r>
              <a:rPr kumimoji="0" lang="pl-PL" altLang="pl-PL" sz="2000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Rinat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  <a:r>
              <a:rPr kumimoji="0" lang="pl-PL" altLang="pl-PL" sz="2000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Akhmetszyn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(The </a:t>
            </a:r>
            <a:r>
              <a:rPr kumimoji="0" lang="pl-PL" altLang="pl-PL" sz="2000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Magnitsky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  <a:r>
              <a:rPr kumimoji="0" lang="pl-PL" altLang="pl-PL" sz="2000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Act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)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Park </a:t>
            </a:r>
            <a:r>
              <a:rPr kumimoji="0" lang="pl-PL" altLang="pl-PL" sz="2000" b="1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Strategies</a:t>
            </a: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– </a:t>
            </a: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2016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, były senator Alfons </a:t>
            </a:r>
            <a:r>
              <a:rPr kumimoji="0" lang="pl-PL" altLang="pl-PL" sz="2000" dirty="0" err="1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D’Amato</a:t>
            </a: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009628"/>
              </a:buClr>
              <a:buNone/>
            </a:pPr>
            <a:r>
              <a:rPr kumimoji="0" lang="pl-PL" altLang="pl-PL" sz="2000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	(PRZECIWNY WEJŚCIU POLSKI DO NATO)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BGR GROUP – 2017-2020</a:t>
            </a:r>
          </a:p>
          <a:p>
            <a:pPr marL="1200150" lvl="1" indent="-457200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lang="pl-PL" altLang="pl-PL" sz="2000" dirty="0">
                <a:solidFill>
                  <a:srgbClr val="003A78"/>
                </a:solidFill>
              </a:rPr>
              <a:t>ALFA BANK</a:t>
            </a:r>
          </a:p>
          <a:p>
            <a:pPr marL="1200150" lvl="1" indent="-457200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lang="pl-PL" altLang="pl-PL" sz="2000" dirty="0">
                <a:solidFill>
                  <a:srgbClr val="003A78"/>
                </a:solidFill>
              </a:rPr>
              <a:t>LETTERONE HOLDINGS</a:t>
            </a:r>
          </a:p>
          <a:p>
            <a:pPr marL="1200150" lvl="1" indent="-457200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lang="pl-PL" altLang="pl-PL" sz="2000" dirty="0">
                <a:solidFill>
                  <a:srgbClr val="003A78"/>
                </a:solidFill>
              </a:rPr>
              <a:t>OAO GAZPROM, GAZPROM BANK, NORD STREAM 2 AG</a:t>
            </a:r>
          </a:p>
          <a:p>
            <a:pPr marL="1200150" lvl="1" indent="-457200" eaLnBrk="1" hangingPunct="1">
              <a:spcBef>
                <a:spcPct val="0"/>
              </a:spcBef>
              <a:buClr>
                <a:srgbClr val="009628"/>
              </a:buClr>
              <a:buFont typeface="Arial" panose="020B0604020202020204" pitchFamily="34" charset="0"/>
              <a:buChar char="•"/>
            </a:pPr>
            <a:r>
              <a:rPr lang="pl-PL" altLang="pl-PL" sz="2000" dirty="0">
                <a:solidFill>
                  <a:srgbClr val="003A78"/>
                </a:solidFill>
              </a:rPr>
              <a:t>Były prezes BANKU MOSKWY – Andriej BORODIN</a:t>
            </a: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20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b="1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marL="285750" indent="-285750" eaLnBrk="1" hangingPunct="1">
              <a:spcBef>
                <a:spcPct val="0"/>
              </a:spcBef>
              <a:buClr>
                <a:srgbClr val="009628"/>
              </a:buClr>
              <a:buFont typeface="Wingdings" panose="05000000000000000000" pitchFamily="2" charset="2"/>
              <a:buChar char="§"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algn="ctr" eaLnBrk="1" hangingPunct="1">
              <a:spcBef>
                <a:spcPct val="0"/>
              </a:spcBef>
              <a:buClr>
                <a:srgbClr val="009628"/>
              </a:buClr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 dirty="0">
              <a:solidFill>
                <a:srgbClr val="003A78"/>
              </a:solidFill>
              <a:ea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sp>
        <p:nvSpPr>
          <p:cNvPr id="12290" name="PoleTekstowe 2">
            <a:extLst>
              <a:ext uri="{FF2B5EF4-FFF2-40B4-BE49-F238E27FC236}">
                <a16:creationId xmlns:a16="http://schemas.microsoft.com/office/drawing/2014/main" id="{0AEEAF18-1B61-A620-4A38-ED5170C5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1813" y="139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1800"/>
          </a:p>
        </p:txBody>
      </p:sp>
      <p:sp>
        <p:nvSpPr>
          <p:cNvPr id="12291" name="Tytuł 1">
            <a:extLst>
              <a:ext uri="{FF2B5EF4-FFF2-40B4-BE49-F238E27FC236}">
                <a16:creationId xmlns:a16="http://schemas.microsoft.com/office/drawing/2014/main" id="{81A55E83-86E0-FBBB-D66C-D418D2026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71450"/>
            <a:ext cx="9143999" cy="1439863"/>
          </a:xfrm>
        </p:spPr>
        <p:txBody>
          <a:bodyPr/>
          <a:lstStyle/>
          <a:p>
            <a:pPr eaLnBrk="1" hangingPunct="1">
              <a:buClr>
                <a:srgbClr val="009628"/>
              </a:buClr>
            </a:pPr>
            <a:br>
              <a:rPr lang="pl-PL" sz="900" dirty="0">
                <a:solidFill>
                  <a:srgbClr val="002060"/>
                </a:solidFill>
              </a:rPr>
            </a:br>
            <a:br>
              <a:rPr lang="pl-PL" sz="900" dirty="0">
                <a:solidFill>
                  <a:srgbClr val="002060"/>
                </a:solidFill>
              </a:rPr>
            </a:br>
            <a:r>
              <a:rPr lang="pl-PL" sz="900" dirty="0">
                <a:solidFill>
                  <a:srgbClr val="002060"/>
                </a:solidFill>
              </a:rPr>
              <a:t>Komisja do spraw wpływów rosyjskich i białoruskich na bezpieczeństwo wewnętrzne i interesy Rzeczpospolitej Polskiej w latach 2004 – 2024 </a:t>
            </a:r>
            <a:br>
              <a:rPr lang="pl-PL" sz="2000" dirty="0">
                <a:solidFill>
                  <a:srgbClr val="002060"/>
                </a:solidFill>
              </a:rPr>
            </a:br>
            <a:b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</a:br>
            <a:r>
              <a:rPr kumimoji="0" lang="pl-PL" altLang="pl-PL" sz="2000" b="1" dirty="0">
                <a:solidFill>
                  <a:srgbClr val="003A78"/>
                </a:solidFill>
                <a:ea typeface="Gill Sans Light" panose="020B0302020104020203" pitchFamily="34" charset="-79"/>
                <a:cs typeface="Gill Sans Light" panose="020B0302020104020203" pitchFamily="34" charset="-79"/>
              </a:rPr>
              <a:t>FINANSOWANIE ROSYJSKICH WPŁYWÓW W USA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CF9918E-F458-E9FD-390A-1085FA5B5B14}"/>
              </a:ext>
            </a:extLst>
          </p:cNvPr>
          <p:cNvSpPr/>
          <p:nvPr/>
        </p:nvSpPr>
        <p:spPr>
          <a:xfrm>
            <a:off x="-30162" y="548481"/>
            <a:ext cx="9174162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F8C400F-CA0E-3561-EF79-24E2ACD46AA8}"/>
              </a:ext>
            </a:extLst>
          </p:cNvPr>
          <p:cNvSpPr/>
          <p:nvPr/>
        </p:nvSpPr>
        <p:spPr>
          <a:xfrm flipV="1">
            <a:off x="-62061" y="620489"/>
            <a:ext cx="9206060" cy="62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77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6840000" cy="684000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ED2B8AC1-3AAD-58EA-447C-2F7C233F7E5F}"/>
              </a:ext>
            </a:extLst>
          </p:cNvPr>
          <p:cNvSpPr/>
          <p:nvPr/>
        </p:nvSpPr>
        <p:spPr>
          <a:xfrm>
            <a:off x="2411760" y="2060848"/>
            <a:ext cx="6732240" cy="2880320"/>
          </a:xfrm>
          <a:prstGeom prst="rect">
            <a:avLst/>
          </a:prstGeom>
          <a:solidFill>
            <a:srgbClr val="00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Zapraszamy do zadawania pytań</a:t>
            </a:r>
          </a:p>
        </p:txBody>
      </p:sp>
    </p:spTree>
    <p:extLst>
      <p:ext uri="{BB962C8B-B14F-4D97-AF65-F5344CB8AC3E}">
        <p14:creationId xmlns:p14="http://schemas.microsoft.com/office/powerpoint/2010/main" val="3748031775"/>
      </p:ext>
    </p:extLst>
  </p:cSld>
  <p:clrMapOvr>
    <a:masterClrMapping/>
  </p:clrMapOvr>
</p:sld>
</file>

<file path=ppt/theme/theme1.xml><?xml version="1.0" encoding="utf-8"?>
<a:theme xmlns:a="http://schemas.openxmlformats.org/drawingml/2006/main" name="Afekt 1">
  <a:themeElements>
    <a:clrScheme name="afekt1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D3634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31437</TotalTime>
  <Words>732</Words>
  <Application>Microsoft Office PowerPoint</Application>
  <PresentationFormat>Pokaz na ekranie 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Light</vt:lpstr>
      <vt:lpstr>Wingdings</vt:lpstr>
      <vt:lpstr>Afekt 1</vt:lpstr>
      <vt:lpstr>Prezentacja programu PowerPoint</vt:lpstr>
      <vt:lpstr>Prezentacja programu PowerPoint</vt:lpstr>
      <vt:lpstr> Komisja do spraw wpływów rosyjskich i białoruskich na bezpieczeństwo wewnętrzne i interesy Rzeczpospolitej Polskiej w latach 2004 – 2024    GŁÓWNE WNIOSKI</vt:lpstr>
      <vt:lpstr>Komisja do spraw wpływów rosyjskich i białoruskich na bezpieczeństwo wewnętrzne i interesy Rzeczpospolitej Polskiej w latach 2004 – 2024   ZDRADA DYPLOMATYCZNA</vt:lpstr>
      <vt:lpstr>Komisja do spraw wpływów rosyjskich i białoruskich na bezpieczeństwo wewnętrzne i interesy Rzeczpospolitej Polskiej w latach 2004 – 2024    NISZCZENIE POTENCJAŁU POLSKICH SŁUŻB SPECJALNYCH</vt:lpstr>
      <vt:lpstr>   Komisja do spraw wpływów rosyjskich i białoruskich na bezpieczeństwo wewnętrzne i interesy Rzeczpospolitej Polskiej w latach 2004 – 2024   ZANIECHANIE PRZYGOTOWAŃ RZĄDU RP DO SKUTKÓW AGRESJI ROSJI NA UKRAINĘ W 2022 R. </vt:lpstr>
      <vt:lpstr>  Komisja do spraw wpływów rosyjskich i białoruskich na bezpieczeństwo wewnętrzne i interesy Rzeczpospolitej Polskiej w latach 2004 – 2024   FINANSOWANIE PRZEZ POLSKĘ ROSYJSKICH WPŁYWÓW W USA</vt:lpstr>
      <vt:lpstr>  Komisja do spraw wpływów rosyjskich i białoruskich na bezpieczeństwo wewnętrzne i interesy Rzeczpospolitej Polskiej w latach 2004 – 2024   FINANSOWANIE ROSYJSKICH WPŁYWÓW W USA</vt:lpstr>
      <vt:lpstr>Prezentacja programu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Afekt  dla Orange</dc:title>
  <dc:subject>Kluby Sportowe Orange</dc:subject>
  <dc:creator>JS</dc:creator>
  <cp:lastModifiedBy>Stróżyk Jarosław  (BB)</cp:lastModifiedBy>
  <cp:revision>2473</cp:revision>
  <cp:lastPrinted>2011-10-25T13:14:58Z</cp:lastPrinted>
  <dcterms:created xsi:type="dcterms:W3CDTF">2010-12-10T09:30:36Z</dcterms:created>
  <dcterms:modified xsi:type="dcterms:W3CDTF">2024-10-30T07:12:04Z</dcterms:modified>
</cp:coreProperties>
</file>