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7" r:id="rId2"/>
    <p:sldMasterId id="2147483684" r:id="rId3"/>
    <p:sldMasterId id="2147483693" r:id="rId4"/>
  </p:sldMasterIdLst>
  <p:notesMasterIdLst>
    <p:notesMasterId r:id="rId46"/>
  </p:notesMasterIdLst>
  <p:handoutMasterIdLst>
    <p:handoutMasterId r:id="rId47"/>
  </p:handoutMasterIdLst>
  <p:sldIdLst>
    <p:sldId id="296" r:id="rId5"/>
    <p:sldId id="379" r:id="rId6"/>
    <p:sldId id="386" r:id="rId7"/>
    <p:sldId id="453" r:id="rId8"/>
    <p:sldId id="455" r:id="rId9"/>
    <p:sldId id="456" r:id="rId10"/>
    <p:sldId id="458" r:id="rId11"/>
    <p:sldId id="490" r:id="rId12"/>
    <p:sldId id="492" r:id="rId13"/>
    <p:sldId id="491" r:id="rId14"/>
    <p:sldId id="493" r:id="rId15"/>
    <p:sldId id="494" r:id="rId16"/>
    <p:sldId id="460" r:id="rId17"/>
    <p:sldId id="461" r:id="rId18"/>
    <p:sldId id="465" r:id="rId19"/>
    <p:sldId id="466" r:id="rId20"/>
    <p:sldId id="467" r:id="rId21"/>
    <p:sldId id="468" r:id="rId22"/>
    <p:sldId id="469" r:id="rId23"/>
    <p:sldId id="470" r:id="rId24"/>
    <p:sldId id="471" r:id="rId25"/>
    <p:sldId id="472" r:id="rId26"/>
    <p:sldId id="473" r:id="rId27"/>
    <p:sldId id="474" r:id="rId28"/>
    <p:sldId id="475" r:id="rId29"/>
    <p:sldId id="476" r:id="rId30"/>
    <p:sldId id="477" r:id="rId31"/>
    <p:sldId id="478" r:id="rId32"/>
    <p:sldId id="479" r:id="rId33"/>
    <p:sldId id="480" r:id="rId34"/>
    <p:sldId id="405" r:id="rId35"/>
    <p:sldId id="404" r:id="rId36"/>
    <p:sldId id="481" r:id="rId37"/>
    <p:sldId id="482" r:id="rId38"/>
    <p:sldId id="483" r:id="rId39"/>
    <p:sldId id="484" r:id="rId40"/>
    <p:sldId id="485" r:id="rId41"/>
    <p:sldId id="486" r:id="rId42"/>
    <p:sldId id="487" r:id="rId43"/>
    <p:sldId id="488" r:id="rId44"/>
    <p:sldId id="489" r:id="rId45"/>
  </p:sldIdLst>
  <p:sldSz cx="12192000" cy="6858000"/>
  <p:notesSz cx="6858000" cy="9926638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1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73" autoAdjust="0"/>
    <p:restoredTop sz="94660"/>
  </p:normalViewPr>
  <p:slideViewPr>
    <p:cSldViewPr snapToGrid="0">
      <p:cViewPr varScale="1">
        <p:scale>
          <a:sx n="87" d="100"/>
          <a:sy n="87" d="100"/>
        </p:scale>
        <p:origin x="126" y="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20AFF6-DBB9-422E-B20A-51B20EB40F27}" type="datetimeFigureOut">
              <a:rPr lang="pl-PL" smtClean="0"/>
              <a:t>2021-09-22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84613" y="942975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B97F0E-9F81-4D35-ACA6-0A866049CB6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788073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6C70A2-39A5-4A18-8965-DAD897E74381}" type="datetimeFigureOut">
              <a:rPr lang="pl-PL" smtClean="0"/>
              <a:t>2021-09-22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452438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777194"/>
            <a:ext cx="548640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71800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9428584"/>
            <a:ext cx="2971800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4056C3-C54D-43AF-9DDD-CF1A8FB69A6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670965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jpeg"/><Relationship Id="rId4" Type="http://schemas.openxmlformats.org/officeDocument/2006/relationships/image" Target="../media/image5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0.svg"/><Relationship Id="rId5" Type="http://schemas.openxmlformats.org/officeDocument/2006/relationships/image" Target="../media/image2.png"/><Relationship Id="rId4" Type="http://schemas.openxmlformats.org/officeDocument/2006/relationships/image" Target="../media/image3.sv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jpeg"/><Relationship Id="rId4" Type="http://schemas.openxmlformats.org/officeDocument/2006/relationships/image" Target="../media/image52.sv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00.svg"/><Relationship Id="rId5" Type="http://schemas.openxmlformats.org/officeDocument/2006/relationships/image" Target="../media/image2.png"/><Relationship Id="rId4" Type="http://schemas.openxmlformats.org/officeDocument/2006/relationships/image" Target="../media/image31.sv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51.svg"/><Relationship Id="rId5" Type="http://schemas.openxmlformats.org/officeDocument/2006/relationships/image" Target="../media/image2.png"/><Relationship Id="rId4" Type="http://schemas.openxmlformats.org/officeDocument/2006/relationships/image" Target="../media/image30.sv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51.sv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51.sv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7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51.sv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7.svg"/></Relationships>
</file>

<file path=ppt/slideLayouts/_rels/slideLayout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7.svg"/><Relationship Id="rId5" Type="http://schemas.openxmlformats.org/officeDocument/2006/relationships/image" Target="../media/image15.png"/><Relationship Id="rId4" Type="http://schemas.openxmlformats.org/officeDocument/2006/relationships/image" Target="../media/image15.svg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.jpeg"/><Relationship Id="rId4" Type="http://schemas.openxmlformats.org/officeDocument/2006/relationships/image" Target="../media/image53.sv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.jpeg"/><Relationship Id="rId4" Type="http://schemas.openxmlformats.org/officeDocument/2006/relationships/image" Target="../media/image8.sv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501.svg"/><Relationship Id="rId5" Type="http://schemas.openxmlformats.org/officeDocument/2006/relationships/image" Target="../media/image2.png"/><Relationship Id="rId4" Type="http://schemas.openxmlformats.org/officeDocument/2006/relationships/image" Target="../media/image32.sv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8.png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2021-09-22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451851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2021-09-22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7535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2021-09-22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609671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Symbol zastępczy obrazu 7" descr="Obraz zawierający zewnętrzne, przyroda, trawa, woda&#10;&#10;Opis wygenerowany automatycznie">
            <a:extLst>
              <a:ext uri="{FF2B5EF4-FFF2-40B4-BE49-F238E27FC236}">
                <a16:creationId xmlns:a16="http://schemas.microsoft.com/office/drawing/2014/main" id="{A4AF3A21-D697-4C3E-A860-242EB0C0C4E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86" r="29740"/>
          <a:stretch/>
        </p:blipFill>
        <p:spPr>
          <a:xfrm>
            <a:off x="9550399" y="0"/>
            <a:ext cx="2641602" cy="6858000"/>
          </a:xfrm>
          <a:custGeom>
            <a:avLst/>
            <a:gdLst>
              <a:gd name="connsiteX0" fmla="*/ 0 w 2641602"/>
              <a:gd name="connsiteY0" fmla="*/ 0 h 6858000"/>
              <a:gd name="connsiteX1" fmla="*/ 2641602 w 2641602"/>
              <a:gd name="connsiteY1" fmla="*/ 0 h 6858000"/>
              <a:gd name="connsiteX2" fmla="*/ 2641602 w 2641602"/>
              <a:gd name="connsiteY2" fmla="*/ 6858000 h 6858000"/>
              <a:gd name="connsiteX3" fmla="*/ 0 w 264160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1602" h="6858000">
                <a:moveTo>
                  <a:pt x="0" y="0"/>
                </a:moveTo>
                <a:lnTo>
                  <a:pt x="2641602" y="0"/>
                </a:lnTo>
                <a:lnTo>
                  <a:pt x="264160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Right Triangle 6">
            <a:extLst>
              <a:ext uri="{FF2B5EF4-FFF2-40B4-BE49-F238E27FC236}">
                <a16:creationId xmlns:a16="http://schemas.microsoft.com/office/drawing/2014/main" id="{2D26AFAA-D35B-4B54-BCB4-B76285B0E838}"/>
              </a:ext>
            </a:extLst>
          </p:cNvPr>
          <p:cNvSpPr/>
          <p:nvPr userDrawn="1"/>
        </p:nvSpPr>
        <p:spPr>
          <a:xfrm rot="5400000">
            <a:off x="580080" y="944002"/>
            <a:ext cx="290989" cy="290989"/>
          </a:xfrm>
          <a:prstGeom prst="rtTriangle">
            <a:avLst/>
          </a:prstGeom>
          <a:solidFill>
            <a:srgbClr val="026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12" name="Symbol zastępczy tekstu 10">
            <a:extLst>
              <a:ext uri="{FF2B5EF4-FFF2-40B4-BE49-F238E27FC236}">
                <a16:creationId xmlns:a16="http://schemas.microsoft.com/office/drawing/2014/main" id="{ECF1B017-D1E0-403C-BD68-C2EFFF099F8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4097" y="391951"/>
            <a:ext cx="6253162" cy="6286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5A5A5A"/>
                </a:solidFill>
              </a:defRPr>
            </a:lvl1pPr>
          </a:lstStyle>
          <a:p>
            <a:pPr lvl="0"/>
            <a:r>
              <a:rPr lang="pl-PL" dirty="0"/>
              <a:t>Tytuł slajdu</a:t>
            </a:r>
          </a:p>
        </p:txBody>
      </p:sp>
      <p:sp>
        <p:nvSpPr>
          <p:cNvPr id="20" name="Symbol zastępczy tekstu 18">
            <a:extLst>
              <a:ext uri="{FF2B5EF4-FFF2-40B4-BE49-F238E27FC236}">
                <a16:creationId xmlns:a16="http://schemas.microsoft.com/office/drawing/2014/main" id="{41379729-947D-4A4B-B2BE-C202D1EC1E5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1069" y="2056613"/>
            <a:ext cx="7644281" cy="3963187"/>
          </a:xfrm>
          <a:prstGeom prst="rect">
            <a:avLst/>
          </a:prstGeom>
        </p:spPr>
        <p:txBody>
          <a:bodyPr numCol="1" spcCol="720000"/>
          <a:lstStyle>
            <a:lvl1pPr marL="0" indent="0" algn="just">
              <a:lnSpc>
                <a:spcPct val="150000"/>
              </a:lnSpc>
              <a:spcBef>
                <a:spcPts val="0"/>
              </a:spcBef>
              <a:buNone/>
              <a:defRPr sz="1100">
                <a:solidFill>
                  <a:srgbClr val="5A5A5A"/>
                </a:solidFill>
              </a:defRPr>
            </a:lvl1pPr>
            <a:lvl2pPr>
              <a:defRPr sz="1100">
                <a:solidFill>
                  <a:srgbClr val="5A5A5A"/>
                </a:solidFill>
              </a:defRPr>
            </a:lvl2pPr>
            <a:lvl3pPr>
              <a:defRPr sz="1100">
                <a:solidFill>
                  <a:srgbClr val="5A5A5A"/>
                </a:solidFill>
              </a:defRPr>
            </a:lvl3pPr>
            <a:lvl4pPr>
              <a:defRPr sz="1100">
                <a:solidFill>
                  <a:srgbClr val="5A5A5A"/>
                </a:solidFill>
              </a:defRPr>
            </a:lvl4pPr>
            <a:lvl5pPr>
              <a:defRPr sz="1100">
                <a:solidFill>
                  <a:srgbClr val="5A5A5A"/>
                </a:solidFill>
              </a:defRPr>
            </a:lvl5pPr>
          </a:lstStyle>
          <a:p>
            <a:pPr lvl="0"/>
            <a:r>
              <a:rPr lang="pl-PL" dirty="0" err="1"/>
              <a:t>Lorem</a:t>
            </a:r>
            <a:r>
              <a:rPr lang="pl-PL" dirty="0"/>
              <a:t> </a:t>
            </a:r>
            <a:r>
              <a:rPr lang="pl-PL" dirty="0" err="1"/>
              <a:t>ipsum</a:t>
            </a:r>
            <a:r>
              <a:rPr lang="pl-PL" dirty="0"/>
              <a:t> </a:t>
            </a:r>
            <a:r>
              <a:rPr lang="pl-PL" dirty="0" err="1"/>
              <a:t>dolor</a:t>
            </a:r>
            <a:r>
              <a:rPr lang="pl-PL" dirty="0"/>
              <a:t> sit </a:t>
            </a:r>
            <a:r>
              <a:rPr lang="pl-PL" dirty="0" err="1"/>
              <a:t>amet</a:t>
            </a:r>
            <a:r>
              <a:rPr lang="pl-PL" dirty="0"/>
              <a:t>, </a:t>
            </a:r>
            <a:r>
              <a:rPr lang="pl-PL" dirty="0" err="1"/>
              <a:t>consectetur</a:t>
            </a:r>
            <a:r>
              <a:rPr lang="pl-PL" dirty="0"/>
              <a:t> </a:t>
            </a:r>
            <a:r>
              <a:rPr lang="pl-PL" dirty="0" err="1"/>
              <a:t>adipiscing</a:t>
            </a:r>
            <a:r>
              <a:rPr lang="pl-PL" dirty="0"/>
              <a:t> elit, </a:t>
            </a:r>
            <a:r>
              <a:rPr lang="pl-PL" dirty="0" err="1"/>
              <a:t>sed</a:t>
            </a:r>
            <a:r>
              <a:rPr lang="pl-PL" dirty="0"/>
              <a:t> do </a:t>
            </a:r>
            <a:r>
              <a:rPr lang="pl-PL" dirty="0" err="1"/>
              <a:t>eiusmod</a:t>
            </a:r>
            <a:r>
              <a:rPr lang="pl-PL" dirty="0"/>
              <a:t> </a:t>
            </a:r>
            <a:r>
              <a:rPr lang="pl-PL" dirty="0" err="1"/>
              <a:t>tempor</a:t>
            </a:r>
            <a:r>
              <a:rPr lang="pl-PL" dirty="0"/>
              <a:t> </a:t>
            </a:r>
            <a:r>
              <a:rPr lang="pl-PL" dirty="0" err="1"/>
              <a:t>incididunt</a:t>
            </a:r>
            <a:r>
              <a:rPr lang="pl-PL" dirty="0"/>
              <a:t>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labore</a:t>
            </a:r>
            <a:r>
              <a:rPr lang="pl-PL" dirty="0"/>
              <a:t> et </a:t>
            </a:r>
            <a:r>
              <a:rPr lang="pl-PL" dirty="0" err="1"/>
              <a:t>dolore</a:t>
            </a:r>
            <a:r>
              <a:rPr lang="pl-PL" dirty="0"/>
              <a:t> </a:t>
            </a:r>
            <a:r>
              <a:rPr lang="pl-PL" dirty="0" err="1"/>
              <a:t>magna</a:t>
            </a:r>
            <a:r>
              <a:rPr lang="pl-PL" dirty="0"/>
              <a:t> </a:t>
            </a:r>
            <a:r>
              <a:rPr lang="pl-PL" dirty="0" err="1"/>
              <a:t>aliqua</a:t>
            </a:r>
            <a:r>
              <a:rPr lang="pl-PL" dirty="0"/>
              <a:t>.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enim</a:t>
            </a:r>
            <a:r>
              <a:rPr lang="pl-PL" dirty="0"/>
              <a:t> ad </a:t>
            </a:r>
            <a:r>
              <a:rPr lang="pl-PL" dirty="0" err="1"/>
              <a:t>minim</a:t>
            </a:r>
            <a:r>
              <a:rPr lang="pl-PL" dirty="0"/>
              <a:t> </a:t>
            </a:r>
            <a:r>
              <a:rPr lang="pl-PL" dirty="0" err="1"/>
              <a:t>veniam</a:t>
            </a:r>
            <a:r>
              <a:rPr lang="pl-PL" dirty="0"/>
              <a:t>, </a:t>
            </a:r>
            <a:r>
              <a:rPr lang="pl-PL" dirty="0" err="1"/>
              <a:t>quis</a:t>
            </a:r>
            <a:r>
              <a:rPr lang="pl-PL" dirty="0"/>
              <a:t> </a:t>
            </a:r>
            <a:r>
              <a:rPr lang="pl-PL" dirty="0" err="1"/>
              <a:t>nostrud</a:t>
            </a:r>
            <a:r>
              <a:rPr lang="pl-PL" dirty="0"/>
              <a:t> </a:t>
            </a:r>
            <a:r>
              <a:rPr lang="pl-PL" dirty="0" err="1"/>
              <a:t>exercitation</a:t>
            </a:r>
            <a:r>
              <a:rPr lang="pl-PL" dirty="0"/>
              <a:t> </a:t>
            </a:r>
            <a:r>
              <a:rPr lang="pl-PL" dirty="0" err="1"/>
              <a:t>ullamco</a:t>
            </a:r>
            <a:r>
              <a:rPr lang="pl-PL" dirty="0"/>
              <a:t> </a:t>
            </a:r>
            <a:r>
              <a:rPr lang="pl-PL" dirty="0" err="1"/>
              <a:t>laboris</a:t>
            </a:r>
            <a:r>
              <a:rPr lang="pl-PL" dirty="0"/>
              <a:t> </a:t>
            </a:r>
            <a:r>
              <a:rPr lang="pl-PL" dirty="0" err="1"/>
              <a:t>nisi</a:t>
            </a:r>
            <a:r>
              <a:rPr lang="pl-PL" dirty="0"/>
              <a:t>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aliquip</a:t>
            </a:r>
            <a:r>
              <a:rPr lang="pl-PL" dirty="0"/>
              <a:t> ex </a:t>
            </a:r>
            <a:r>
              <a:rPr lang="pl-PL" dirty="0" err="1"/>
              <a:t>ea</a:t>
            </a:r>
            <a:r>
              <a:rPr lang="pl-PL" dirty="0"/>
              <a:t> </a:t>
            </a:r>
            <a:r>
              <a:rPr lang="pl-PL" dirty="0" err="1"/>
              <a:t>commodo</a:t>
            </a:r>
            <a:r>
              <a:rPr lang="pl-PL" dirty="0"/>
              <a:t> </a:t>
            </a:r>
            <a:r>
              <a:rPr lang="pl-PL" dirty="0" err="1"/>
              <a:t>consequat</a:t>
            </a:r>
            <a:r>
              <a:rPr lang="pl-PL" dirty="0"/>
              <a:t>. </a:t>
            </a:r>
          </a:p>
        </p:txBody>
      </p:sp>
      <p:pic>
        <p:nvPicPr>
          <p:cNvPr id="8" name="Grafika 7">
            <a:extLst>
              <a:ext uri="{FF2B5EF4-FFF2-40B4-BE49-F238E27FC236}">
                <a16:creationId xmlns:a16="http://schemas.microsoft.com/office/drawing/2014/main" id="{27CCB7B9-05FC-415D-8FA3-617F4B3E7D7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0210499" y="484264"/>
            <a:ext cx="1400300" cy="485588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7608" y="5869122"/>
            <a:ext cx="944150" cy="682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2254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obrazu 11" descr="Obraz zawierający siedzi, małe, stół, tort&#10;&#10;Opis wygenerowany automatycznie">
            <a:extLst>
              <a:ext uri="{FF2B5EF4-FFF2-40B4-BE49-F238E27FC236}">
                <a16:creationId xmlns:a16="http://schemas.microsoft.com/office/drawing/2014/main" id="{163103A3-3791-4999-AFB9-C21720F848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Prostokąt 3">
            <a:extLst>
              <a:ext uri="{FF2B5EF4-FFF2-40B4-BE49-F238E27FC236}">
                <a16:creationId xmlns:a16="http://schemas.microsoft.com/office/drawing/2014/main" id="{754A1D70-DBBD-424C-8528-6E25B66EB2A1}"/>
              </a:ext>
            </a:extLst>
          </p:cNvPr>
          <p:cNvSpPr/>
          <p:nvPr userDrawn="1"/>
        </p:nvSpPr>
        <p:spPr>
          <a:xfrm>
            <a:off x="1" y="0"/>
            <a:ext cx="12191999" cy="6858000"/>
          </a:xfrm>
          <a:prstGeom prst="rect">
            <a:avLst/>
          </a:prstGeom>
          <a:solidFill>
            <a:srgbClr val="000000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13" name="Tytuł 1">
            <a:extLst>
              <a:ext uri="{FF2B5EF4-FFF2-40B4-BE49-F238E27FC236}">
                <a16:creationId xmlns:a16="http://schemas.microsoft.com/office/drawing/2014/main" id="{E2709DCA-B701-4456-84DD-7470D98BF6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8250" y="3961186"/>
            <a:ext cx="9705975" cy="830997"/>
          </a:xfrm>
          <a:prstGeom prst="rect">
            <a:avLst/>
          </a:prstGeom>
        </p:spPr>
        <p:txBody>
          <a:bodyPr/>
          <a:lstStyle>
            <a:lvl1pPr algn="ctr"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pl-PL" dirty="0"/>
              <a:t>Tytuł prezentacji</a:t>
            </a:r>
          </a:p>
        </p:txBody>
      </p:sp>
      <p:sp>
        <p:nvSpPr>
          <p:cNvPr id="26" name="Symbol zastępczy tekstu 17">
            <a:extLst>
              <a:ext uri="{FF2B5EF4-FFF2-40B4-BE49-F238E27FC236}">
                <a16:creationId xmlns:a16="http://schemas.microsoft.com/office/drawing/2014/main" id="{62EE1355-2ABF-47FD-814D-F8DDE58268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" y="5979730"/>
            <a:ext cx="12191998" cy="35847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j-lt"/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/>
              <a:t>Imię i Nazwisko</a:t>
            </a:r>
          </a:p>
        </p:txBody>
      </p:sp>
      <p:sp>
        <p:nvSpPr>
          <p:cNvPr id="28" name="Symbol zastępczy tekstu 17">
            <a:extLst>
              <a:ext uri="{FF2B5EF4-FFF2-40B4-BE49-F238E27FC236}">
                <a16:creationId xmlns:a16="http://schemas.microsoft.com/office/drawing/2014/main" id="{6B9D628A-F91B-483D-A0C2-1AAF15C0FF6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" y="6356620"/>
            <a:ext cx="12191998" cy="35847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 spc="0">
                <a:solidFill>
                  <a:schemeClr val="bg1"/>
                </a:solidFill>
                <a:latin typeface="+mj-lt"/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/>
              <a:t>Miejscowość, dzień miesiąc rok</a:t>
            </a:r>
          </a:p>
        </p:txBody>
      </p:sp>
      <p:pic>
        <p:nvPicPr>
          <p:cNvPr id="10" name="Grafika 9">
            <a:extLst>
              <a:ext uri="{FF2B5EF4-FFF2-40B4-BE49-F238E27FC236}">
                <a16:creationId xmlns:a16="http://schemas.microsoft.com/office/drawing/2014/main" id="{937632B5-02BA-44F3-922F-23420D93A2C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433253" y="606151"/>
            <a:ext cx="4009487" cy="266453"/>
          </a:xfrm>
          <a:prstGeom prst="rect">
            <a:avLst/>
          </a:prstGeom>
        </p:spPr>
      </p:pic>
      <p:pic>
        <p:nvPicPr>
          <p:cNvPr id="15" name="Grafika 14">
            <a:extLst>
              <a:ext uri="{FF2B5EF4-FFF2-40B4-BE49-F238E27FC236}">
                <a16:creationId xmlns:a16="http://schemas.microsoft.com/office/drawing/2014/main" id="{D4D69E7E-9C13-4C97-8A55-D72FF089218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36023" y="507700"/>
            <a:ext cx="3450923" cy="1196691"/>
          </a:xfrm>
          <a:prstGeom prst="rect">
            <a:avLst/>
          </a:prstGeom>
        </p:spPr>
      </p:pic>
      <p:pic>
        <p:nvPicPr>
          <p:cNvPr id="2" name="Obraz 1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281" y="602866"/>
            <a:ext cx="1524001" cy="110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5772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2021-09-22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8402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2021-09-22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479139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2021-09-22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998751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2021-09-22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197013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2021-09-22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298740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2021-09-22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07644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2021-09-22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512020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2021-09-22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392130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2021-09-22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120900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2021-09-22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994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2021-09-22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9405878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2021-09-22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4216698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Symbol zastępczy obrazu 7" descr="Obraz zawierający zewnętrzne, przyroda, trawa, woda&#10;&#10;Opis wygenerowany automatycznie">
            <a:extLst>
              <a:ext uri="{FF2B5EF4-FFF2-40B4-BE49-F238E27FC236}">
                <a16:creationId xmlns:a16="http://schemas.microsoft.com/office/drawing/2014/main" id="{A4AF3A21-D697-4C3E-A860-242EB0C0C4E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86" r="29740"/>
          <a:stretch/>
        </p:blipFill>
        <p:spPr>
          <a:xfrm>
            <a:off x="9550399" y="0"/>
            <a:ext cx="2641602" cy="6858000"/>
          </a:xfrm>
          <a:custGeom>
            <a:avLst/>
            <a:gdLst>
              <a:gd name="connsiteX0" fmla="*/ 0 w 2641602"/>
              <a:gd name="connsiteY0" fmla="*/ 0 h 6858000"/>
              <a:gd name="connsiteX1" fmla="*/ 2641602 w 2641602"/>
              <a:gd name="connsiteY1" fmla="*/ 0 h 6858000"/>
              <a:gd name="connsiteX2" fmla="*/ 2641602 w 2641602"/>
              <a:gd name="connsiteY2" fmla="*/ 6858000 h 6858000"/>
              <a:gd name="connsiteX3" fmla="*/ 0 w 264160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1602" h="6858000">
                <a:moveTo>
                  <a:pt x="0" y="0"/>
                </a:moveTo>
                <a:lnTo>
                  <a:pt x="2641602" y="0"/>
                </a:lnTo>
                <a:lnTo>
                  <a:pt x="264160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2" name="Symbol zastępczy tekstu 10">
            <a:extLst>
              <a:ext uri="{FF2B5EF4-FFF2-40B4-BE49-F238E27FC236}">
                <a16:creationId xmlns:a16="http://schemas.microsoft.com/office/drawing/2014/main" id="{ECF1B017-D1E0-403C-BD68-C2EFFF099F8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4097" y="391951"/>
            <a:ext cx="6253162" cy="6286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5A5A5A"/>
                </a:solidFill>
              </a:defRPr>
            </a:lvl1pPr>
          </a:lstStyle>
          <a:p>
            <a:pPr lvl="0"/>
            <a:r>
              <a:rPr lang="pl-PL" dirty="0"/>
              <a:t>Tytuł slajdu</a:t>
            </a:r>
          </a:p>
        </p:txBody>
      </p:sp>
      <p:sp>
        <p:nvSpPr>
          <p:cNvPr id="20" name="Symbol zastępczy tekstu 18">
            <a:extLst>
              <a:ext uri="{FF2B5EF4-FFF2-40B4-BE49-F238E27FC236}">
                <a16:creationId xmlns:a16="http://schemas.microsoft.com/office/drawing/2014/main" id="{41379729-947D-4A4B-B2BE-C202D1EC1E5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1069" y="2056613"/>
            <a:ext cx="7644281" cy="3963187"/>
          </a:xfrm>
          <a:prstGeom prst="rect">
            <a:avLst/>
          </a:prstGeom>
        </p:spPr>
        <p:txBody>
          <a:bodyPr numCol="1" spcCol="720000"/>
          <a:lstStyle>
            <a:lvl1pPr marL="0" indent="0" algn="just">
              <a:lnSpc>
                <a:spcPct val="150000"/>
              </a:lnSpc>
              <a:spcBef>
                <a:spcPts val="0"/>
              </a:spcBef>
              <a:buNone/>
              <a:defRPr sz="1100">
                <a:solidFill>
                  <a:srgbClr val="5A5A5A"/>
                </a:solidFill>
              </a:defRPr>
            </a:lvl1pPr>
            <a:lvl2pPr>
              <a:defRPr sz="1100">
                <a:solidFill>
                  <a:srgbClr val="5A5A5A"/>
                </a:solidFill>
              </a:defRPr>
            </a:lvl2pPr>
            <a:lvl3pPr>
              <a:defRPr sz="1100">
                <a:solidFill>
                  <a:srgbClr val="5A5A5A"/>
                </a:solidFill>
              </a:defRPr>
            </a:lvl3pPr>
            <a:lvl4pPr>
              <a:defRPr sz="1100">
                <a:solidFill>
                  <a:srgbClr val="5A5A5A"/>
                </a:solidFill>
              </a:defRPr>
            </a:lvl4pPr>
            <a:lvl5pPr>
              <a:defRPr sz="1100">
                <a:solidFill>
                  <a:srgbClr val="5A5A5A"/>
                </a:solidFill>
              </a:defRPr>
            </a:lvl5pPr>
          </a:lstStyle>
          <a:p>
            <a:pPr lvl="0"/>
            <a:r>
              <a:rPr lang="pl-PL" dirty="0" err="1"/>
              <a:t>Lorem</a:t>
            </a:r>
            <a:r>
              <a:rPr lang="pl-PL" dirty="0"/>
              <a:t> </a:t>
            </a:r>
            <a:r>
              <a:rPr lang="pl-PL" dirty="0" err="1"/>
              <a:t>ipsum</a:t>
            </a:r>
            <a:r>
              <a:rPr lang="pl-PL" dirty="0"/>
              <a:t> </a:t>
            </a:r>
            <a:r>
              <a:rPr lang="pl-PL" dirty="0" err="1"/>
              <a:t>dolor</a:t>
            </a:r>
            <a:r>
              <a:rPr lang="pl-PL" dirty="0"/>
              <a:t> sit </a:t>
            </a:r>
            <a:r>
              <a:rPr lang="pl-PL" dirty="0" err="1"/>
              <a:t>amet</a:t>
            </a:r>
            <a:r>
              <a:rPr lang="pl-PL" dirty="0"/>
              <a:t>, </a:t>
            </a:r>
            <a:r>
              <a:rPr lang="pl-PL" dirty="0" err="1"/>
              <a:t>consectetur</a:t>
            </a:r>
            <a:r>
              <a:rPr lang="pl-PL" dirty="0"/>
              <a:t> </a:t>
            </a:r>
            <a:r>
              <a:rPr lang="pl-PL" dirty="0" err="1"/>
              <a:t>adipiscing</a:t>
            </a:r>
            <a:r>
              <a:rPr lang="pl-PL" dirty="0"/>
              <a:t> elit, </a:t>
            </a:r>
            <a:r>
              <a:rPr lang="pl-PL" dirty="0" err="1"/>
              <a:t>sed</a:t>
            </a:r>
            <a:r>
              <a:rPr lang="pl-PL" dirty="0"/>
              <a:t> do </a:t>
            </a:r>
            <a:r>
              <a:rPr lang="pl-PL" dirty="0" err="1"/>
              <a:t>eiusmod</a:t>
            </a:r>
            <a:r>
              <a:rPr lang="pl-PL" dirty="0"/>
              <a:t> </a:t>
            </a:r>
            <a:r>
              <a:rPr lang="pl-PL" dirty="0" err="1"/>
              <a:t>tempor</a:t>
            </a:r>
            <a:r>
              <a:rPr lang="pl-PL" dirty="0"/>
              <a:t> </a:t>
            </a:r>
            <a:r>
              <a:rPr lang="pl-PL" dirty="0" err="1"/>
              <a:t>incididunt</a:t>
            </a:r>
            <a:r>
              <a:rPr lang="pl-PL" dirty="0"/>
              <a:t>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labore</a:t>
            </a:r>
            <a:r>
              <a:rPr lang="pl-PL" dirty="0"/>
              <a:t> et </a:t>
            </a:r>
            <a:r>
              <a:rPr lang="pl-PL" dirty="0" err="1"/>
              <a:t>dolore</a:t>
            </a:r>
            <a:r>
              <a:rPr lang="pl-PL" dirty="0"/>
              <a:t> </a:t>
            </a:r>
            <a:r>
              <a:rPr lang="pl-PL" dirty="0" err="1"/>
              <a:t>magna</a:t>
            </a:r>
            <a:r>
              <a:rPr lang="pl-PL" dirty="0"/>
              <a:t> </a:t>
            </a:r>
            <a:r>
              <a:rPr lang="pl-PL" dirty="0" err="1"/>
              <a:t>aliqua</a:t>
            </a:r>
            <a:r>
              <a:rPr lang="pl-PL" dirty="0"/>
              <a:t>.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enim</a:t>
            </a:r>
            <a:r>
              <a:rPr lang="pl-PL" dirty="0"/>
              <a:t> ad </a:t>
            </a:r>
            <a:r>
              <a:rPr lang="pl-PL" dirty="0" err="1"/>
              <a:t>minim</a:t>
            </a:r>
            <a:r>
              <a:rPr lang="pl-PL" dirty="0"/>
              <a:t> </a:t>
            </a:r>
            <a:r>
              <a:rPr lang="pl-PL" dirty="0" err="1"/>
              <a:t>veniam</a:t>
            </a:r>
            <a:r>
              <a:rPr lang="pl-PL" dirty="0"/>
              <a:t>, </a:t>
            </a:r>
            <a:r>
              <a:rPr lang="pl-PL" dirty="0" err="1"/>
              <a:t>quis</a:t>
            </a:r>
            <a:r>
              <a:rPr lang="pl-PL" dirty="0"/>
              <a:t> </a:t>
            </a:r>
            <a:r>
              <a:rPr lang="pl-PL" dirty="0" err="1"/>
              <a:t>nostrud</a:t>
            </a:r>
            <a:r>
              <a:rPr lang="pl-PL" dirty="0"/>
              <a:t> </a:t>
            </a:r>
            <a:r>
              <a:rPr lang="pl-PL" dirty="0" err="1"/>
              <a:t>exercitation</a:t>
            </a:r>
            <a:r>
              <a:rPr lang="pl-PL" dirty="0"/>
              <a:t> </a:t>
            </a:r>
            <a:r>
              <a:rPr lang="pl-PL" dirty="0" err="1"/>
              <a:t>ullamco</a:t>
            </a:r>
            <a:r>
              <a:rPr lang="pl-PL" dirty="0"/>
              <a:t> </a:t>
            </a:r>
            <a:r>
              <a:rPr lang="pl-PL" dirty="0" err="1"/>
              <a:t>laboris</a:t>
            </a:r>
            <a:r>
              <a:rPr lang="pl-PL" dirty="0"/>
              <a:t> </a:t>
            </a:r>
            <a:r>
              <a:rPr lang="pl-PL" dirty="0" err="1"/>
              <a:t>nisi</a:t>
            </a:r>
            <a:r>
              <a:rPr lang="pl-PL" dirty="0"/>
              <a:t>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aliquip</a:t>
            </a:r>
            <a:r>
              <a:rPr lang="pl-PL" dirty="0"/>
              <a:t> ex </a:t>
            </a:r>
            <a:r>
              <a:rPr lang="pl-PL" dirty="0" err="1"/>
              <a:t>ea</a:t>
            </a:r>
            <a:r>
              <a:rPr lang="pl-PL" dirty="0"/>
              <a:t> </a:t>
            </a:r>
            <a:r>
              <a:rPr lang="pl-PL" dirty="0" err="1"/>
              <a:t>commodo</a:t>
            </a:r>
            <a:r>
              <a:rPr lang="pl-PL" dirty="0"/>
              <a:t> </a:t>
            </a:r>
            <a:r>
              <a:rPr lang="pl-PL" dirty="0" err="1"/>
              <a:t>consequat</a:t>
            </a:r>
            <a:r>
              <a:rPr lang="pl-PL" dirty="0"/>
              <a:t>. </a:t>
            </a:r>
          </a:p>
        </p:txBody>
      </p:sp>
      <p:pic>
        <p:nvPicPr>
          <p:cNvPr id="8" name="Grafika 7">
            <a:extLst>
              <a:ext uri="{FF2B5EF4-FFF2-40B4-BE49-F238E27FC236}">
                <a16:creationId xmlns:a16="http://schemas.microsoft.com/office/drawing/2014/main" id="{27CCB7B9-05FC-415D-8FA3-617F4B3E7D7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10499" y="484264"/>
            <a:ext cx="1400300" cy="485588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7608" y="5869122"/>
            <a:ext cx="944150" cy="682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57361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ED195A7-7D32-452E-A19C-75BC49B06A0D}"/>
              </a:ext>
            </a:extLst>
          </p:cNvPr>
          <p:cNvSpPr/>
          <p:nvPr userDrawn="1"/>
        </p:nvSpPr>
        <p:spPr>
          <a:xfrm>
            <a:off x="0" y="6181726"/>
            <a:ext cx="885825" cy="6762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9" name="Symbol zastępczy tekstu 18">
            <a:extLst>
              <a:ext uri="{FF2B5EF4-FFF2-40B4-BE49-F238E27FC236}">
                <a16:creationId xmlns:a16="http://schemas.microsoft.com/office/drawing/2014/main" id="{E1EAA0BB-B34C-4229-949E-CAAD46F5B0D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90588" y="2056613"/>
            <a:ext cx="10491787" cy="4133850"/>
          </a:xfrm>
          <a:prstGeom prst="rect">
            <a:avLst/>
          </a:prstGeom>
        </p:spPr>
        <p:txBody>
          <a:bodyPr numCol="1" spcCol="720000"/>
          <a:lstStyle>
            <a:lvl1pPr marL="0" indent="0" algn="just">
              <a:lnSpc>
                <a:spcPct val="150000"/>
              </a:lnSpc>
              <a:spcBef>
                <a:spcPts val="0"/>
              </a:spcBef>
              <a:buNone/>
              <a:defRPr sz="1100">
                <a:solidFill>
                  <a:srgbClr val="5A5A5A"/>
                </a:solidFill>
              </a:defRPr>
            </a:lvl1pPr>
            <a:lvl2pPr>
              <a:defRPr sz="1100">
                <a:solidFill>
                  <a:srgbClr val="5A5A5A"/>
                </a:solidFill>
              </a:defRPr>
            </a:lvl2pPr>
            <a:lvl3pPr>
              <a:defRPr sz="1100">
                <a:solidFill>
                  <a:srgbClr val="5A5A5A"/>
                </a:solidFill>
              </a:defRPr>
            </a:lvl3pPr>
            <a:lvl4pPr>
              <a:defRPr sz="1100">
                <a:solidFill>
                  <a:srgbClr val="5A5A5A"/>
                </a:solidFill>
              </a:defRPr>
            </a:lvl4pPr>
            <a:lvl5pPr>
              <a:defRPr sz="1100">
                <a:solidFill>
                  <a:srgbClr val="5A5A5A"/>
                </a:solidFill>
              </a:defRPr>
            </a:lvl5pPr>
          </a:lstStyle>
          <a:p>
            <a:pPr lvl="0"/>
            <a:r>
              <a:rPr lang="pl-PL" dirty="0" err="1"/>
              <a:t>Lorem</a:t>
            </a:r>
            <a:r>
              <a:rPr lang="pl-PL" dirty="0"/>
              <a:t> </a:t>
            </a:r>
            <a:r>
              <a:rPr lang="pl-PL" dirty="0" err="1"/>
              <a:t>ipsum</a:t>
            </a:r>
            <a:r>
              <a:rPr lang="pl-PL" dirty="0"/>
              <a:t> </a:t>
            </a:r>
            <a:r>
              <a:rPr lang="pl-PL" dirty="0" err="1"/>
              <a:t>dolor</a:t>
            </a:r>
            <a:r>
              <a:rPr lang="pl-PL" dirty="0"/>
              <a:t> sit </a:t>
            </a:r>
            <a:r>
              <a:rPr lang="pl-PL" dirty="0" err="1"/>
              <a:t>amet</a:t>
            </a:r>
            <a:r>
              <a:rPr lang="pl-PL" dirty="0"/>
              <a:t>, </a:t>
            </a:r>
            <a:r>
              <a:rPr lang="pl-PL" dirty="0" err="1"/>
              <a:t>consectetur</a:t>
            </a:r>
            <a:r>
              <a:rPr lang="pl-PL" dirty="0"/>
              <a:t> </a:t>
            </a:r>
            <a:r>
              <a:rPr lang="pl-PL" dirty="0" err="1"/>
              <a:t>adipiscing</a:t>
            </a:r>
            <a:r>
              <a:rPr lang="pl-PL" dirty="0"/>
              <a:t> elit, </a:t>
            </a:r>
            <a:r>
              <a:rPr lang="pl-PL" dirty="0" err="1"/>
              <a:t>sed</a:t>
            </a:r>
            <a:r>
              <a:rPr lang="pl-PL" dirty="0"/>
              <a:t> do </a:t>
            </a:r>
            <a:r>
              <a:rPr lang="pl-PL" dirty="0" err="1"/>
              <a:t>eiusmod</a:t>
            </a:r>
            <a:r>
              <a:rPr lang="pl-PL" dirty="0"/>
              <a:t> </a:t>
            </a:r>
            <a:r>
              <a:rPr lang="pl-PL" dirty="0" err="1"/>
              <a:t>tempor</a:t>
            </a:r>
            <a:r>
              <a:rPr lang="pl-PL" dirty="0"/>
              <a:t> </a:t>
            </a:r>
            <a:r>
              <a:rPr lang="pl-PL" dirty="0" err="1"/>
              <a:t>incididunt</a:t>
            </a:r>
            <a:r>
              <a:rPr lang="pl-PL" dirty="0"/>
              <a:t>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labore</a:t>
            </a:r>
            <a:r>
              <a:rPr lang="pl-PL" dirty="0"/>
              <a:t> et </a:t>
            </a:r>
            <a:r>
              <a:rPr lang="pl-PL" dirty="0" err="1"/>
              <a:t>dolore</a:t>
            </a:r>
            <a:r>
              <a:rPr lang="pl-PL" dirty="0"/>
              <a:t> </a:t>
            </a:r>
            <a:r>
              <a:rPr lang="pl-PL" dirty="0" err="1"/>
              <a:t>magna</a:t>
            </a:r>
            <a:r>
              <a:rPr lang="pl-PL" dirty="0"/>
              <a:t> </a:t>
            </a:r>
            <a:r>
              <a:rPr lang="pl-PL" dirty="0" err="1"/>
              <a:t>aliqua</a:t>
            </a:r>
            <a:r>
              <a:rPr lang="pl-PL" dirty="0"/>
              <a:t>.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enim</a:t>
            </a:r>
            <a:r>
              <a:rPr lang="pl-PL" dirty="0"/>
              <a:t> ad </a:t>
            </a:r>
            <a:r>
              <a:rPr lang="pl-PL" dirty="0" err="1"/>
              <a:t>minim</a:t>
            </a:r>
            <a:r>
              <a:rPr lang="pl-PL" dirty="0"/>
              <a:t> </a:t>
            </a:r>
            <a:r>
              <a:rPr lang="pl-PL" dirty="0" err="1"/>
              <a:t>veniam</a:t>
            </a:r>
            <a:r>
              <a:rPr lang="pl-PL" dirty="0"/>
              <a:t>, </a:t>
            </a:r>
            <a:r>
              <a:rPr lang="pl-PL" dirty="0" err="1"/>
              <a:t>quis</a:t>
            </a:r>
            <a:r>
              <a:rPr lang="pl-PL" dirty="0"/>
              <a:t> </a:t>
            </a:r>
            <a:r>
              <a:rPr lang="pl-PL" dirty="0" err="1"/>
              <a:t>nostrud</a:t>
            </a:r>
            <a:r>
              <a:rPr lang="pl-PL" dirty="0"/>
              <a:t> </a:t>
            </a:r>
            <a:r>
              <a:rPr lang="pl-PL" dirty="0" err="1"/>
              <a:t>exercitation</a:t>
            </a:r>
            <a:r>
              <a:rPr lang="pl-PL" dirty="0"/>
              <a:t> </a:t>
            </a:r>
            <a:r>
              <a:rPr lang="pl-PL" dirty="0" err="1"/>
              <a:t>ullamco</a:t>
            </a:r>
            <a:r>
              <a:rPr lang="pl-PL" dirty="0"/>
              <a:t> </a:t>
            </a:r>
            <a:r>
              <a:rPr lang="pl-PL" dirty="0" err="1"/>
              <a:t>laboris</a:t>
            </a:r>
            <a:r>
              <a:rPr lang="pl-PL" dirty="0"/>
              <a:t> </a:t>
            </a:r>
            <a:r>
              <a:rPr lang="pl-PL" dirty="0" err="1"/>
              <a:t>nisi</a:t>
            </a:r>
            <a:r>
              <a:rPr lang="pl-PL" dirty="0"/>
              <a:t>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aliquip</a:t>
            </a:r>
            <a:r>
              <a:rPr lang="pl-PL" dirty="0"/>
              <a:t> ex </a:t>
            </a:r>
            <a:r>
              <a:rPr lang="pl-PL" dirty="0" err="1"/>
              <a:t>ea</a:t>
            </a:r>
            <a:r>
              <a:rPr lang="pl-PL" dirty="0"/>
              <a:t> </a:t>
            </a:r>
            <a:r>
              <a:rPr lang="pl-PL" dirty="0" err="1"/>
              <a:t>commodo</a:t>
            </a:r>
            <a:r>
              <a:rPr lang="pl-PL" dirty="0"/>
              <a:t> </a:t>
            </a:r>
            <a:r>
              <a:rPr lang="pl-PL" dirty="0" err="1"/>
              <a:t>consequat</a:t>
            </a:r>
            <a:r>
              <a:rPr lang="pl-PL" dirty="0"/>
              <a:t>. </a:t>
            </a:r>
          </a:p>
        </p:txBody>
      </p:sp>
      <p:pic>
        <p:nvPicPr>
          <p:cNvPr id="7" name="Grafika 6">
            <a:extLst>
              <a:ext uri="{FF2B5EF4-FFF2-40B4-BE49-F238E27FC236}">
                <a16:creationId xmlns:a16="http://schemas.microsoft.com/office/drawing/2014/main" id="{ACA797F1-846F-41CA-85B2-004A6DF378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0210399" y="487045"/>
            <a:ext cx="1400400" cy="482807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9416578" y="487044"/>
            <a:ext cx="670913" cy="482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7181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obrazu 11" descr="Obraz zawierający siedzi, małe, stół, tort&#10;&#10;Opis wygenerowany automatycznie">
            <a:extLst>
              <a:ext uri="{FF2B5EF4-FFF2-40B4-BE49-F238E27FC236}">
                <a16:creationId xmlns:a16="http://schemas.microsoft.com/office/drawing/2014/main" id="{163103A3-3791-4999-AFB9-C21720F848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Prostokąt 3">
            <a:extLst>
              <a:ext uri="{FF2B5EF4-FFF2-40B4-BE49-F238E27FC236}">
                <a16:creationId xmlns:a16="http://schemas.microsoft.com/office/drawing/2014/main" id="{754A1D70-DBBD-424C-8528-6E25B66EB2A1}"/>
              </a:ext>
            </a:extLst>
          </p:cNvPr>
          <p:cNvSpPr/>
          <p:nvPr userDrawn="1"/>
        </p:nvSpPr>
        <p:spPr>
          <a:xfrm>
            <a:off x="1" y="0"/>
            <a:ext cx="12191999" cy="6858000"/>
          </a:xfrm>
          <a:prstGeom prst="rect">
            <a:avLst/>
          </a:prstGeom>
          <a:solidFill>
            <a:srgbClr val="000000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13" name="Tytuł 1">
            <a:extLst>
              <a:ext uri="{FF2B5EF4-FFF2-40B4-BE49-F238E27FC236}">
                <a16:creationId xmlns:a16="http://schemas.microsoft.com/office/drawing/2014/main" id="{E2709DCA-B701-4456-84DD-7470D98BF6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8250" y="3961186"/>
            <a:ext cx="9705975" cy="830997"/>
          </a:xfrm>
          <a:prstGeom prst="rect">
            <a:avLst/>
          </a:prstGeom>
        </p:spPr>
        <p:txBody>
          <a:bodyPr/>
          <a:lstStyle>
            <a:lvl1pPr algn="ctr"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pl-PL" dirty="0"/>
              <a:t>Tytuł prezentacji</a:t>
            </a:r>
          </a:p>
        </p:txBody>
      </p:sp>
      <p:sp>
        <p:nvSpPr>
          <p:cNvPr id="26" name="Symbol zastępczy tekstu 17">
            <a:extLst>
              <a:ext uri="{FF2B5EF4-FFF2-40B4-BE49-F238E27FC236}">
                <a16:creationId xmlns:a16="http://schemas.microsoft.com/office/drawing/2014/main" id="{62EE1355-2ABF-47FD-814D-F8DDE58268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" y="5979730"/>
            <a:ext cx="12191998" cy="35847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j-lt"/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/>
              <a:t>Imię i Nazwisko</a:t>
            </a:r>
          </a:p>
        </p:txBody>
      </p:sp>
      <p:sp>
        <p:nvSpPr>
          <p:cNvPr id="28" name="Symbol zastępczy tekstu 17">
            <a:extLst>
              <a:ext uri="{FF2B5EF4-FFF2-40B4-BE49-F238E27FC236}">
                <a16:creationId xmlns:a16="http://schemas.microsoft.com/office/drawing/2014/main" id="{6B9D628A-F91B-483D-A0C2-1AAF15C0FF6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" y="6356620"/>
            <a:ext cx="12191998" cy="35847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 spc="0">
                <a:solidFill>
                  <a:schemeClr val="bg1"/>
                </a:solidFill>
                <a:latin typeface="+mj-lt"/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/>
              <a:t>Miejscowość, dzień miesiąc rok</a:t>
            </a:r>
          </a:p>
        </p:txBody>
      </p:sp>
      <p:pic>
        <p:nvPicPr>
          <p:cNvPr id="10" name="Grafika 9">
            <a:extLst>
              <a:ext uri="{FF2B5EF4-FFF2-40B4-BE49-F238E27FC236}">
                <a16:creationId xmlns:a16="http://schemas.microsoft.com/office/drawing/2014/main" id="{937632B5-02BA-44F3-922F-23420D93A2C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433253" y="606151"/>
            <a:ext cx="4009487" cy="266453"/>
          </a:xfrm>
          <a:prstGeom prst="rect">
            <a:avLst/>
          </a:prstGeom>
        </p:spPr>
      </p:pic>
      <p:pic>
        <p:nvPicPr>
          <p:cNvPr id="15" name="Grafika 14">
            <a:extLst>
              <a:ext uri="{FF2B5EF4-FFF2-40B4-BE49-F238E27FC236}">
                <a16:creationId xmlns:a16="http://schemas.microsoft.com/office/drawing/2014/main" id="{D4D69E7E-9C13-4C97-8A55-D72FF089218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636023" y="507700"/>
            <a:ext cx="3450923" cy="1196691"/>
          </a:xfrm>
          <a:prstGeom prst="rect">
            <a:avLst/>
          </a:prstGeom>
        </p:spPr>
      </p:pic>
      <p:pic>
        <p:nvPicPr>
          <p:cNvPr id="2" name="Obraz 1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281" y="602866"/>
            <a:ext cx="1524001" cy="110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17178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 and Content (half p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7056" y="1825625"/>
            <a:ext cx="4926841" cy="3769957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6817056" y="482860"/>
            <a:ext cx="4669266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-46383" y="-46383"/>
            <a:ext cx="6142383" cy="6964017"/>
          </a:xfrm>
          <a:solidFill>
            <a:schemeClr val="bg2"/>
          </a:solidFill>
          <a:ln w="28575">
            <a:solidFill>
              <a:schemeClr val="accent5"/>
            </a:solidFill>
          </a:ln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879525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obrazu 11" descr="Obraz zawierający siedzi, małe, stół, tort&#10;&#10;Opis wygenerowany automatycznie">
            <a:extLst>
              <a:ext uri="{FF2B5EF4-FFF2-40B4-BE49-F238E27FC236}">
                <a16:creationId xmlns:a16="http://schemas.microsoft.com/office/drawing/2014/main" id="{163103A3-3791-4999-AFB9-C21720F848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Prostokąt 3">
            <a:extLst>
              <a:ext uri="{FF2B5EF4-FFF2-40B4-BE49-F238E27FC236}">
                <a16:creationId xmlns:a16="http://schemas.microsoft.com/office/drawing/2014/main" id="{754A1D70-DBBD-424C-8528-6E25B66EB2A1}"/>
              </a:ext>
            </a:extLst>
          </p:cNvPr>
          <p:cNvSpPr/>
          <p:nvPr userDrawn="1"/>
        </p:nvSpPr>
        <p:spPr>
          <a:xfrm>
            <a:off x="1" y="0"/>
            <a:ext cx="12191999" cy="6858000"/>
          </a:xfrm>
          <a:prstGeom prst="rect">
            <a:avLst/>
          </a:prstGeom>
          <a:solidFill>
            <a:srgbClr val="000000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13" name="Tytuł 1">
            <a:extLst>
              <a:ext uri="{FF2B5EF4-FFF2-40B4-BE49-F238E27FC236}">
                <a16:creationId xmlns:a16="http://schemas.microsoft.com/office/drawing/2014/main" id="{E2709DCA-B701-4456-84DD-7470D98BF6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8250" y="3961186"/>
            <a:ext cx="9705975" cy="830997"/>
          </a:xfrm>
          <a:prstGeom prst="rect">
            <a:avLst/>
          </a:prstGeom>
        </p:spPr>
        <p:txBody>
          <a:bodyPr/>
          <a:lstStyle>
            <a:lvl1pPr algn="ctr"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pl-PL" dirty="0"/>
              <a:t>Tytuł prezentacji</a:t>
            </a:r>
          </a:p>
        </p:txBody>
      </p:sp>
      <p:sp>
        <p:nvSpPr>
          <p:cNvPr id="26" name="Symbol zastępczy tekstu 17">
            <a:extLst>
              <a:ext uri="{FF2B5EF4-FFF2-40B4-BE49-F238E27FC236}">
                <a16:creationId xmlns:a16="http://schemas.microsoft.com/office/drawing/2014/main" id="{62EE1355-2ABF-47FD-814D-F8DDE58268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" y="5979730"/>
            <a:ext cx="12191998" cy="35847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j-lt"/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/>
              <a:t>Imię i Nazwisko</a:t>
            </a:r>
          </a:p>
        </p:txBody>
      </p:sp>
      <p:sp>
        <p:nvSpPr>
          <p:cNvPr id="28" name="Symbol zastępczy tekstu 17">
            <a:extLst>
              <a:ext uri="{FF2B5EF4-FFF2-40B4-BE49-F238E27FC236}">
                <a16:creationId xmlns:a16="http://schemas.microsoft.com/office/drawing/2014/main" id="{6B9D628A-F91B-483D-A0C2-1AAF15C0FF6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" y="6356620"/>
            <a:ext cx="12191998" cy="35847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 spc="0">
                <a:solidFill>
                  <a:schemeClr val="bg1"/>
                </a:solidFill>
                <a:latin typeface="+mj-lt"/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/>
              <a:t>Miejscowość, dzień miesiąc rok</a:t>
            </a:r>
          </a:p>
        </p:txBody>
      </p:sp>
      <p:pic>
        <p:nvPicPr>
          <p:cNvPr id="10" name="Grafika 9">
            <a:extLst>
              <a:ext uri="{FF2B5EF4-FFF2-40B4-BE49-F238E27FC236}">
                <a16:creationId xmlns:a16="http://schemas.microsoft.com/office/drawing/2014/main" id="{937632B5-02BA-44F3-922F-23420D93A2C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433253" y="606151"/>
            <a:ext cx="4009487" cy="266453"/>
          </a:xfrm>
          <a:prstGeom prst="rect">
            <a:avLst/>
          </a:prstGeom>
        </p:spPr>
      </p:pic>
      <p:pic>
        <p:nvPicPr>
          <p:cNvPr id="15" name="Grafika 14">
            <a:extLst>
              <a:ext uri="{FF2B5EF4-FFF2-40B4-BE49-F238E27FC236}">
                <a16:creationId xmlns:a16="http://schemas.microsoft.com/office/drawing/2014/main" id="{D4D69E7E-9C13-4C97-8A55-D72FF089218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36023" y="507700"/>
            <a:ext cx="3450923" cy="1196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4729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2021-09-22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7005494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ED195A7-7D32-452E-A19C-75BC49B06A0D}"/>
              </a:ext>
            </a:extLst>
          </p:cNvPr>
          <p:cNvSpPr/>
          <p:nvPr userDrawn="1"/>
        </p:nvSpPr>
        <p:spPr>
          <a:xfrm>
            <a:off x="0" y="6181726"/>
            <a:ext cx="885825" cy="6762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Right Triangle 6">
            <a:extLst>
              <a:ext uri="{FF2B5EF4-FFF2-40B4-BE49-F238E27FC236}">
                <a16:creationId xmlns:a16="http://schemas.microsoft.com/office/drawing/2014/main" id="{ED1C28D2-E1A2-4BB8-BD97-291B3A7779E8}"/>
              </a:ext>
            </a:extLst>
          </p:cNvPr>
          <p:cNvSpPr/>
          <p:nvPr/>
        </p:nvSpPr>
        <p:spPr>
          <a:xfrm rot="5400000">
            <a:off x="580080" y="944002"/>
            <a:ext cx="290989" cy="290989"/>
          </a:xfrm>
          <a:prstGeom prst="rtTriangle">
            <a:avLst/>
          </a:prstGeom>
          <a:solidFill>
            <a:srgbClr val="026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14" name="Symbol zastępczy tekstu 10">
            <a:extLst>
              <a:ext uri="{FF2B5EF4-FFF2-40B4-BE49-F238E27FC236}">
                <a16:creationId xmlns:a16="http://schemas.microsoft.com/office/drawing/2014/main" id="{0ECA10ED-9830-4AD5-983C-03B3B630D91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4097" y="391951"/>
            <a:ext cx="6253162" cy="6286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5A5A5A"/>
                </a:solidFill>
              </a:defRPr>
            </a:lvl1pPr>
          </a:lstStyle>
          <a:p>
            <a:pPr lvl="0"/>
            <a:r>
              <a:rPr lang="pl-PL" dirty="0"/>
              <a:t>Tytuł slajdu</a:t>
            </a:r>
          </a:p>
        </p:txBody>
      </p:sp>
      <p:sp>
        <p:nvSpPr>
          <p:cNvPr id="19" name="Symbol zastępczy tekstu 18">
            <a:extLst>
              <a:ext uri="{FF2B5EF4-FFF2-40B4-BE49-F238E27FC236}">
                <a16:creationId xmlns:a16="http://schemas.microsoft.com/office/drawing/2014/main" id="{E1EAA0BB-B34C-4229-949E-CAAD46F5B0D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90588" y="2056613"/>
            <a:ext cx="10491787" cy="4133850"/>
          </a:xfrm>
          <a:prstGeom prst="rect">
            <a:avLst/>
          </a:prstGeom>
        </p:spPr>
        <p:txBody>
          <a:bodyPr numCol="1" spcCol="720000"/>
          <a:lstStyle>
            <a:lvl1pPr marL="0" indent="0" algn="just">
              <a:lnSpc>
                <a:spcPct val="150000"/>
              </a:lnSpc>
              <a:spcBef>
                <a:spcPts val="0"/>
              </a:spcBef>
              <a:buNone/>
              <a:defRPr sz="1100">
                <a:solidFill>
                  <a:srgbClr val="5A5A5A"/>
                </a:solidFill>
              </a:defRPr>
            </a:lvl1pPr>
            <a:lvl2pPr>
              <a:defRPr sz="1100">
                <a:solidFill>
                  <a:srgbClr val="5A5A5A"/>
                </a:solidFill>
              </a:defRPr>
            </a:lvl2pPr>
            <a:lvl3pPr>
              <a:defRPr sz="1100">
                <a:solidFill>
                  <a:srgbClr val="5A5A5A"/>
                </a:solidFill>
              </a:defRPr>
            </a:lvl3pPr>
            <a:lvl4pPr>
              <a:defRPr sz="1100">
                <a:solidFill>
                  <a:srgbClr val="5A5A5A"/>
                </a:solidFill>
              </a:defRPr>
            </a:lvl4pPr>
            <a:lvl5pPr>
              <a:defRPr sz="1100">
                <a:solidFill>
                  <a:srgbClr val="5A5A5A"/>
                </a:solidFill>
              </a:defRPr>
            </a:lvl5pPr>
          </a:lstStyle>
          <a:p>
            <a:pPr lvl="0"/>
            <a:r>
              <a:rPr lang="pl-PL" dirty="0" err="1"/>
              <a:t>Lorem</a:t>
            </a:r>
            <a:r>
              <a:rPr lang="pl-PL" dirty="0"/>
              <a:t> </a:t>
            </a:r>
            <a:r>
              <a:rPr lang="pl-PL" dirty="0" err="1"/>
              <a:t>ipsum</a:t>
            </a:r>
            <a:r>
              <a:rPr lang="pl-PL" dirty="0"/>
              <a:t> </a:t>
            </a:r>
            <a:r>
              <a:rPr lang="pl-PL" dirty="0" err="1"/>
              <a:t>dolor</a:t>
            </a:r>
            <a:r>
              <a:rPr lang="pl-PL" dirty="0"/>
              <a:t> sit </a:t>
            </a:r>
            <a:r>
              <a:rPr lang="pl-PL" dirty="0" err="1"/>
              <a:t>amet</a:t>
            </a:r>
            <a:r>
              <a:rPr lang="pl-PL" dirty="0"/>
              <a:t>, </a:t>
            </a:r>
            <a:r>
              <a:rPr lang="pl-PL" dirty="0" err="1"/>
              <a:t>consectetur</a:t>
            </a:r>
            <a:r>
              <a:rPr lang="pl-PL" dirty="0"/>
              <a:t> </a:t>
            </a:r>
            <a:r>
              <a:rPr lang="pl-PL" dirty="0" err="1"/>
              <a:t>adipiscing</a:t>
            </a:r>
            <a:r>
              <a:rPr lang="pl-PL" dirty="0"/>
              <a:t> elit, </a:t>
            </a:r>
            <a:r>
              <a:rPr lang="pl-PL" dirty="0" err="1"/>
              <a:t>sed</a:t>
            </a:r>
            <a:r>
              <a:rPr lang="pl-PL" dirty="0"/>
              <a:t> do </a:t>
            </a:r>
            <a:r>
              <a:rPr lang="pl-PL" dirty="0" err="1"/>
              <a:t>eiusmod</a:t>
            </a:r>
            <a:r>
              <a:rPr lang="pl-PL" dirty="0"/>
              <a:t> </a:t>
            </a:r>
            <a:r>
              <a:rPr lang="pl-PL" dirty="0" err="1"/>
              <a:t>tempor</a:t>
            </a:r>
            <a:r>
              <a:rPr lang="pl-PL" dirty="0"/>
              <a:t> </a:t>
            </a:r>
            <a:r>
              <a:rPr lang="pl-PL" dirty="0" err="1"/>
              <a:t>incididunt</a:t>
            </a:r>
            <a:r>
              <a:rPr lang="pl-PL" dirty="0"/>
              <a:t>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labore</a:t>
            </a:r>
            <a:r>
              <a:rPr lang="pl-PL" dirty="0"/>
              <a:t> et </a:t>
            </a:r>
            <a:r>
              <a:rPr lang="pl-PL" dirty="0" err="1"/>
              <a:t>dolore</a:t>
            </a:r>
            <a:r>
              <a:rPr lang="pl-PL" dirty="0"/>
              <a:t> </a:t>
            </a:r>
            <a:r>
              <a:rPr lang="pl-PL" dirty="0" err="1"/>
              <a:t>magna</a:t>
            </a:r>
            <a:r>
              <a:rPr lang="pl-PL" dirty="0"/>
              <a:t> </a:t>
            </a:r>
            <a:r>
              <a:rPr lang="pl-PL" dirty="0" err="1"/>
              <a:t>aliqua</a:t>
            </a:r>
            <a:r>
              <a:rPr lang="pl-PL" dirty="0"/>
              <a:t>.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enim</a:t>
            </a:r>
            <a:r>
              <a:rPr lang="pl-PL" dirty="0"/>
              <a:t> ad </a:t>
            </a:r>
            <a:r>
              <a:rPr lang="pl-PL" dirty="0" err="1"/>
              <a:t>minim</a:t>
            </a:r>
            <a:r>
              <a:rPr lang="pl-PL" dirty="0"/>
              <a:t> </a:t>
            </a:r>
            <a:r>
              <a:rPr lang="pl-PL" dirty="0" err="1"/>
              <a:t>veniam</a:t>
            </a:r>
            <a:r>
              <a:rPr lang="pl-PL" dirty="0"/>
              <a:t>, </a:t>
            </a:r>
            <a:r>
              <a:rPr lang="pl-PL" dirty="0" err="1"/>
              <a:t>quis</a:t>
            </a:r>
            <a:r>
              <a:rPr lang="pl-PL" dirty="0"/>
              <a:t> </a:t>
            </a:r>
            <a:r>
              <a:rPr lang="pl-PL" dirty="0" err="1"/>
              <a:t>nostrud</a:t>
            </a:r>
            <a:r>
              <a:rPr lang="pl-PL" dirty="0"/>
              <a:t> </a:t>
            </a:r>
            <a:r>
              <a:rPr lang="pl-PL" dirty="0" err="1"/>
              <a:t>exercitation</a:t>
            </a:r>
            <a:r>
              <a:rPr lang="pl-PL" dirty="0"/>
              <a:t> </a:t>
            </a:r>
            <a:r>
              <a:rPr lang="pl-PL" dirty="0" err="1"/>
              <a:t>ullamco</a:t>
            </a:r>
            <a:r>
              <a:rPr lang="pl-PL" dirty="0"/>
              <a:t> </a:t>
            </a:r>
            <a:r>
              <a:rPr lang="pl-PL" dirty="0" err="1"/>
              <a:t>laboris</a:t>
            </a:r>
            <a:r>
              <a:rPr lang="pl-PL" dirty="0"/>
              <a:t> </a:t>
            </a:r>
            <a:r>
              <a:rPr lang="pl-PL" dirty="0" err="1"/>
              <a:t>nisi</a:t>
            </a:r>
            <a:r>
              <a:rPr lang="pl-PL" dirty="0"/>
              <a:t>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aliquip</a:t>
            </a:r>
            <a:r>
              <a:rPr lang="pl-PL" dirty="0"/>
              <a:t> ex </a:t>
            </a:r>
            <a:r>
              <a:rPr lang="pl-PL" dirty="0" err="1"/>
              <a:t>ea</a:t>
            </a:r>
            <a:r>
              <a:rPr lang="pl-PL" dirty="0"/>
              <a:t> </a:t>
            </a:r>
            <a:r>
              <a:rPr lang="pl-PL" dirty="0" err="1"/>
              <a:t>commodo</a:t>
            </a:r>
            <a:r>
              <a:rPr lang="pl-PL" dirty="0"/>
              <a:t> </a:t>
            </a:r>
            <a:r>
              <a:rPr lang="pl-PL" dirty="0" err="1"/>
              <a:t>consequat</a:t>
            </a:r>
            <a:r>
              <a:rPr lang="pl-PL" dirty="0"/>
              <a:t>. </a:t>
            </a:r>
          </a:p>
        </p:txBody>
      </p:sp>
      <p:pic>
        <p:nvPicPr>
          <p:cNvPr id="7" name="Grafika 6">
            <a:extLst>
              <a:ext uri="{FF2B5EF4-FFF2-40B4-BE49-F238E27FC236}">
                <a16:creationId xmlns:a16="http://schemas.microsoft.com/office/drawing/2014/main" id="{ACA797F1-846F-41CA-85B2-004A6DF378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10399" y="487045"/>
            <a:ext cx="1400400" cy="482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5194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6">
            <a:extLst>
              <a:ext uri="{FF2B5EF4-FFF2-40B4-BE49-F238E27FC236}">
                <a16:creationId xmlns:a16="http://schemas.microsoft.com/office/drawing/2014/main" id="{2D26AFAA-D35B-4B54-BCB4-B76285B0E838}"/>
              </a:ext>
            </a:extLst>
          </p:cNvPr>
          <p:cNvSpPr/>
          <p:nvPr userDrawn="1"/>
        </p:nvSpPr>
        <p:spPr>
          <a:xfrm rot="5400000">
            <a:off x="395525" y="464225"/>
            <a:ext cx="290989" cy="290989"/>
          </a:xfrm>
          <a:prstGeom prst="rtTriangle">
            <a:avLst/>
          </a:prstGeom>
          <a:solidFill>
            <a:srgbClr val="026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12" name="Symbol zastępczy tekstu 10">
            <a:extLst>
              <a:ext uri="{FF2B5EF4-FFF2-40B4-BE49-F238E27FC236}">
                <a16:creationId xmlns:a16="http://schemas.microsoft.com/office/drawing/2014/main" id="{ECF1B017-D1E0-403C-BD68-C2EFFF099F8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1069" y="412733"/>
            <a:ext cx="6253162" cy="6286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5A5A5A"/>
                </a:solidFill>
              </a:defRPr>
            </a:lvl1pPr>
          </a:lstStyle>
          <a:p>
            <a:pPr lvl="0"/>
            <a:r>
              <a:rPr lang="pl-PL" dirty="0"/>
              <a:t>Tytuł slajdu</a:t>
            </a:r>
          </a:p>
        </p:txBody>
      </p:sp>
      <p:sp>
        <p:nvSpPr>
          <p:cNvPr id="15" name="Symbol zastępczy tekstu 18">
            <a:extLst>
              <a:ext uri="{FF2B5EF4-FFF2-40B4-BE49-F238E27FC236}">
                <a16:creationId xmlns:a16="http://schemas.microsoft.com/office/drawing/2014/main" id="{20C0C28E-AE8E-4075-9533-31B707138AA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1069" y="2056613"/>
            <a:ext cx="7644281" cy="3963187"/>
          </a:xfrm>
          <a:prstGeom prst="rect">
            <a:avLst/>
          </a:prstGeom>
        </p:spPr>
        <p:txBody>
          <a:bodyPr numCol="1" spcCol="720000"/>
          <a:lstStyle>
            <a:lvl1pPr marL="0" indent="0" algn="just">
              <a:lnSpc>
                <a:spcPct val="150000"/>
              </a:lnSpc>
              <a:spcBef>
                <a:spcPts val="0"/>
              </a:spcBef>
              <a:buNone/>
              <a:defRPr sz="1100">
                <a:solidFill>
                  <a:srgbClr val="5A5A5A"/>
                </a:solidFill>
              </a:defRPr>
            </a:lvl1pPr>
            <a:lvl2pPr>
              <a:defRPr sz="1100">
                <a:solidFill>
                  <a:srgbClr val="5A5A5A"/>
                </a:solidFill>
              </a:defRPr>
            </a:lvl2pPr>
            <a:lvl3pPr>
              <a:defRPr sz="1100">
                <a:solidFill>
                  <a:srgbClr val="5A5A5A"/>
                </a:solidFill>
              </a:defRPr>
            </a:lvl3pPr>
            <a:lvl4pPr>
              <a:defRPr sz="1100">
                <a:solidFill>
                  <a:srgbClr val="5A5A5A"/>
                </a:solidFill>
              </a:defRPr>
            </a:lvl4pPr>
            <a:lvl5pPr>
              <a:defRPr sz="1100">
                <a:solidFill>
                  <a:srgbClr val="5A5A5A"/>
                </a:solidFill>
              </a:defRPr>
            </a:lvl5pPr>
          </a:lstStyle>
          <a:p>
            <a:pPr lvl="0"/>
            <a:r>
              <a:rPr lang="pl-PL" dirty="0" err="1"/>
              <a:t>Lorem</a:t>
            </a:r>
            <a:r>
              <a:rPr lang="pl-PL" dirty="0"/>
              <a:t> </a:t>
            </a:r>
            <a:r>
              <a:rPr lang="pl-PL" dirty="0" err="1"/>
              <a:t>ipsum</a:t>
            </a:r>
            <a:r>
              <a:rPr lang="pl-PL" dirty="0"/>
              <a:t> </a:t>
            </a:r>
            <a:r>
              <a:rPr lang="pl-PL" dirty="0" err="1"/>
              <a:t>dolor</a:t>
            </a:r>
            <a:r>
              <a:rPr lang="pl-PL" dirty="0"/>
              <a:t> sit </a:t>
            </a:r>
            <a:r>
              <a:rPr lang="pl-PL" dirty="0" err="1"/>
              <a:t>amet</a:t>
            </a:r>
            <a:r>
              <a:rPr lang="pl-PL" dirty="0"/>
              <a:t>, </a:t>
            </a:r>
            <a:r>
              <a:rPr lang="pl-PL" dirty="0" err="1"/>
              <a:t>consectetur</a:t>
            </a:r>
            <a:r>
              <a:rPr lang="pl-PL" dirty="0"/>
              <a:t> </a:t>
            </a:r>
            <a:r>
              <a:rPr lang="pl-PL" dirty="0" err="1"/>
              <a:t>adipiscing</a:t>
            </a:r>
            <a:r>
              <a:rPr lang="pl-PL" dirty="0"/>
              <a:t> elit, </a:t>
            </a:r>
            <a:r>
              <a:rPr lang="pl-PL" dirty="0" err="1"/>
              <a:t>sed</a:t>
            </a:r>
            <a:r>
              <a:rPr lang="pl-PL" dirty="0"/>
              <a:t> do </a:t>
            </a:r>
            <a:r>
              <a:rPr lang="pl-PL" dirty="0" err="1"/>
              <a:t>eiusmod</a:t>
            </a:r>
            <a:r>
              <a:rPr lang="pl-PL" dirty="0"/>
              <a:t> </a:t>
            </a:r>
            <a:r>
              <a:rPr lang="pl-PL" dirty="0" err="1"/>
              <a:t>tempor</a:t>
            </a:r>
            <a:r>
              <a:rPr lang="pl-PL" dirty="0"/>
              <a:t> </a:t>
            </a:r>
            <a:r>
              <a:rPr lang="pl-PL" dirty="0" err="1"/>
              <a:t>incididunt</a:t>
            </a:r>
            <a:r>
              <a:rPr lang="pl-PL" dirty="0"/>
              <a:t>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labore</a:t>
            </a:r>
            <a:r>
              <a:rPr lang="pl-PL" dirty="0"/>
              <a:t> et </a:t>
            </a:r>
            <a:r>
              <a:rPr lang="pl-PL" dirty="0" err="1"/>
              <a:t>dolore</a:t>
            </a:r>
            <a:r>
              <a:rPr lang="pl-PL" dirty="0"/>
              <a:t> </a:t>
            </a:r>
            <a:r>
              <a:rPr lang="pl-PL" dirty="0" err="1"/>
              <a:t>magna</a:t>
            </a:r>
            <a:r>
              <a:rPr lang="pl-PL" dirty="0"/>
              <a:t> </a:t>
            </a:r>
            <a:r>
              <a:rPr lang="pl-PL" dirty="0" err="1"/>
              <a:t>aliqua</a:t>
            </a:r>
            <a:r>
              <a:rPr lang="pl-PL" dirty="0"/>
              <a:t>.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enim</a:t>
            </a:r>
            <a:r>
              <a:rPr lang="pl-PL" dirty="0"/>
              <a:t> ad </a:t>
            </a:r>
            <a:r>
              <a:rPr lang="pl-PL" dirty="0" err="1"/>
              <a:t>minim</a:t>
            </a:r>
            <a:r>
              <a:rPr lang="pl-PL" dirty="0"/>
              <a:t> </a:t>
            </a:r>
            <a:r>
              <a:rPr lang="pl-PL" dirty="0" err="1"/>
              <a:t>veniam</a:t>
            </a:r>
            <a:r>
              <a:rPr lang="pl-PL" dirty="0"/>
              <a:t>, </a:t>
            </a:r>
            <a:r>
              <a:rPr lang="pl-PL" dirty="0" err="1"/>
              <a:t>quis</a:t>
            </a:r>
            <a:r>
              <a:rPr lang="pl-PL" dirty="0"/>
              <a:t> </a:t>
            </a:r>
            <a:r>
              <a:rPr lang="pl-PL" dirty="0" err="1"/>
              <a:t>nostrud</a:t>
            </a:r>
            <a:r>
              <a:rPr lang="pl-PL" dirty="0"/>
              <a:t> </a:t>
            </a:r>
            <a:r>
              <a:rPr lang="pl-PL" dirty="0" err="1"/>
              <a:t>exercitation</a:t>
            </a:r>
            <a:r>
              <a:rPr lang="pl-PL" dirty="0"/>
              <a:t> </a:t>
            </a:r>
            <a:r>
              <a:rPr lang="pl-PL" dirty="0" err="1"/>
              <a:t>ullamco</a:t>
            </a:r>
            <a:r>
              <a:rPr lang="pl-PL" dirty="0"/>
              <a:t> </a:t>
            </a:r>
            <a:r>
              <a:rPr lang="pl-PL" dirty="0" err="1"/>
              <a:t>laboris</a:t>
            </a:r>
            <a:r>
              <a:rPr lang="pl-PL" dirty="0"/>
              <a:t> </a:t>
            </a:r>
            <a:r>
              <a:rPr lang="pl-PL" dirty="0" err="1"/>
              <a:t>nisi</a:t>
            </a:r>
            <a:r>
              <a:rPr lang="pl-PL" dirty="0"/>
              <a:t>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aliquip</a:t>
            </a:r>
            <a:r>
              <a:rPr lang="pl-PL" dirty="0"/>
              <a:t> ex </a:t>
            </a:r>
            <a:r>
              <a:rPr lang="pl-PL" dirty="0" err="1"/>
              <a:t>ea</a:t>
            </a:r>
            <a:r>
              <a:rPr lang="pl-PL" dirty="0"/>
              <a:t> </a:t>
            </a:r>
            <a:r>
              <a:rPr lang="pl-PL" dirty="0" err="1"/>
              <a:t>commodo</a:t>
            </a:r>
            <a:r>
              <a:rPr lang="pl-PL" dirty="0"/>
              <a:t> </a:t>
            </a:r>
            <a:r>
              <a:rPr lang="pl-PL" dirty="0" err="1"/>
              <a:t>consequat</a:t>
            </a:r>
            <a:r>
              <a:rPr lang="pl-PL" dirty="0"/>
              <a:t>. </a:t>
            </a:r>
          </a:p>
        </p:txBody>
      </p:sp>
      <p:pic>
        <p:nvPicPr>
          <p:cNvPr id="16" name="Symbol zastępczy obrazu 10" descr="Obraz zawierający trawa, zewnętrzne, pole, zielony&#10;&#10;Opis wygenerowany automatycznie">
            <a:extLst>
              <a:ext uri="{FF2B5EF4-FFF2-40B4-BE49-F238E27FC236}">
                <a16:creationId xmlns:a16="http://schemas.microsoft.com/office/drawing/2014/main" id="{17BC0A7E-FC9E-4B94-BF2E-4DDC79771D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56" r="35556"/>
          <a:stretch>
            <a:fillRect/>
          </a:stretch>
        </p:blipFill>
        <p:spPr>
          <a:xfrm>
            <a:off x="9550399" y="0"/>
            <a:ext cx="2641602" cy="6858000"/>
          </a:xfrm>
          <a:custGeom>
            <a:avLst/>
            <a:gdLst>
              <a:gd name="connsiteX0" fmla="*/ 0 w 2641602"/>
              <a:gd name="connsiteY0" fmla="*/ 0 h 6858000"/>
              <a:gd name="connsiteX1" fmla="*/ 2641602 w 2641602"/>
              <a:gd name="connsiteY1" fmla="*/ 0 h 6858000"/>
              <a:gd name="connsiteX2" fmla="*/ 2641602 w 2641602"/>
              <a:gd name="connsiteY2" fmla="*/ 6858000 h 6858000"/>
              <a:gd name="connsiteX3" fmla="*/ 0 w 264160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1602" h="6858000">
                <a:moveTo>
                  <a:pt x="0" y="0"/>
                </a:moveTo>
                <a:lnTo>
                  <a:pt x="2641602" y="0"/>
                </a:lnTo>
                <a:lnTo>
                  <a:pt x="264160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8" name="Grafika 7">
            <a:extLst>
              <a:ext uri="{FF2B5EF4-FFF2-40B4-BE49-F238E27FC236}">
                <a16:creationId xmlns:a16="http://schemas.microsoft.com/office/drawing/2014/main" id="{C1D883B9-80D6-4CAB-AFD1-F8708DD4DB5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10499" y="484264"/>
            <a:ext cx="1400300" cy="485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7517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Symbol zastępczy obrazu 7" descr="Obraz zawierający zewnętrzne, przyroda, trawa, woda&#10;&#10;Opis wygenerowany automatycznie">
            <a:extLst>
              <a:ext uri="{FF2B5EF4-FFF2-40B4-BE49-F238E27FC236}">
                <a16:creationId xmlns:a16="http://schemas.microsoft.com/office/drawing/2014/main" id="{A4AF3A21-D697-4C3E-A860-242EB0C0C4E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86" r="29740"/>
          <a:stretch/>
        </p:blipFill>
        <p:spPr>
          <a:xfrm>
            <a:off x="9550399" y="0"/>
            <a:ext cx="2641602" cy="6858000"/>
          </a:xfrm>
          <a:custGeom>
            <a:avLst/>
            <a:gdLst>
              <a:gd name="connsiteX0" fmla="*/ 0 w 2641602"/>
              <a:gd name="connsiteY0" fmla="*/ 0 h 6858000"/>
              <a:gd name="connsiteX1" fmla="*/ 2641602 w 2641602"/>
              <a:gd name="connsiteY1" fmla="*/ 0 h 6858000"/>
              <a:gd name="connsiteX2" fmla="*/ 2641602 w 2641602"/>
              <a:gd name="connsiteY2" fmla="*/ 6858000 h 6858000"/>
              <a:gd name="connsiteX3" fmla="*/ 0 w 264160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1602" h="6858000">
                <a:moveTo>
                  <a:pt x="0" y="0"/>
                </a:moveTo>
                <a:lnTo>
                  <a:pt x="2641602" y="0"/>
                </a:lnTo>
                <a:lnTo>
                  <a:pt x="264160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Right Triangle 6">
            <a:extLst>
              <a:ext uri="{FF2B5EF4-FFF2-40B4-BE49-F238E27FC236}">
                <a16:creationId xmlns:a16="http://schemas.microsoft.com/office/drawing/2014/main" id="{2D26AFAA-D35B-4B54-BCB4-B76285B0E838}"/>
              </a:ext>
            </a:extLst>
          </p:cNvPr>
          <p:cNvSpPr/>
          <p:nvPr userDrawn="1"/>
        </p:nvSpPr>
        <p:spPr>
          <a:xfrm rot="5400000">
            <a:off x="580080" y="944002"/>
            <a:ext cx="290989" cy="290989"/>
          </a:xfrm>
          <a:prstGeom prst="rtTriangle">
            <a:avLst/>
          </a:prstGeom>
          <a:solidFill>
            <a:srgbClr val="026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12" name="Symbol zastępczy tekstu 10">
            <a:extLst>
              <a:ext uri="{FF2B5EF4-FFF2-40B4-BE49-F238E27FC236}">
                <a16:creationId xmlns:a16="http://schemas.microsoft.com/office/drawing/2014/main" id="{ECF1B017-D1E0-403C-BD68-C2EFFF099F8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4097" y="391951"/>
            <a:ext cx="6253162" cy="6286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5A5A5A"/>
                </a:solidFill>
              </a:defRPr>
            </a:lvl1pPr>
          </a:lstStyle>
          <a:p>
            <a:pPr lvl="0"/>
            <a:r>
              <a:rPr lang="pl-PL" dirty="0"/>
              <a:t>Tytuł slajdu</a:t>
            </a:r>
          </a:p>
        </p:txBody>
      </p:sp>
      <p:sp>
        <p:nvSpPr>
          <p:cNvPr id="20" name="Symbol zastępczy tekstu 18">
            <a:extLst>
              <a:ext uri="{FF2B5EF4-FFF2-40B4-BE49-F238E27FC236}">
                <a16:creationId xmlns:a16="http://schemas.microsoft.com/office/drawing/2014/main" id="{41379729-947D-4A4B-B2BE-C202D1EC1E5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1069" y="2056613"/>
            <a:ext cx="7644281" cy="3963187"/>
          </a:xfrm>
          <a:prstGeom prst="rect">
            <a:avLst/>
          </a:prstGeom>
        </p:spPr>
        <p:txBody>
          <a:bodyPr numCol="1" spcCol="720000"/>
          <a:lstStyle>
            <a:lvl1pPr marL="0" indent="0" algn="just">
              <a:lnSpc>
                <a:spcPct val="150000"/>
              </a:lnSpc>
              <a:spcBef>
                <a:spcPts val="0"/>
              </a:spcBef>
              <a:buNone/>
              <a:defRPr sz="1100">
                <a:solidFill>
                  <a:srgbClr val="5A5A5A"/>
                </a:solidFill>
              </a:defRPr>
            </a:lvl1pPr>
            <a:lvl2pPr>
              <a:defRPr sz="1100">
                <a:solidFill>
                  <a:srgbClr val="5A5A5A"/>
                </a:solidFill>
              </a:defRPr>
            </a:lvl2pPr>
            <a:lvl3pPr>
              <a:defRPr sz="1100">
                <a:solidFill>
                  <a:srgbClr val="5A5A5A"/>
                </a:solidFill>
              </a:defRPr>
            </a:lvl3pPr>
            <a:lvl4pPr>
              <a:defRPr sz="1100">
                <a:solidFill>
                  <a:srgbClr val="5A5A5A"/>
                </a:solidFill>
              </a:defRPr>
            </a:lvl4pPr>
            <a:lvl5pPr>
              <a:defRPr sz="1100">
                <a:solidFill>
                  <a:srgbClr val="5A5A5A"/>
                </a:solidFill>
              </a:defRPr>
            </a:lvl5pPr>
          </a:lstStyle>
          <a:p>
            <a:pPr lvl="0"/>
            <a:r>
              <a:rPr lang="pl-PL" dirty="0" err="1"/>
              <a:t>Lorem</a:t>
            </a:r>
            <a:r>
              <a:rPr lang="pl-PL" dirty="0"/>
              <a:t> </a:t>
            </a:r>
            <a:r>
              <a:rPr lang="pl-PL" dirty="0" err="1"/>
              <a:t>ipsum</a:t>
            </a:r>
            <a:r>
              <a:rPr lang="pl-PL" dirty="0"/>
              <a:t> </a:t>
            </a:r>
            <a:r>
              <a:rPr lang="pl-PL" dirty="0" err="1"/>
              <a:t>dolor</a:t>
            </a:r>
            <a:r>
              <a:rPr lang="pl-PL" dirty="0"/>
              <a:t> sit </a:t>
            </a:r>
            <a:r>
              <a:rPr lang="pl-PL" dirty="0" err="1"/>
              <a:t>amet</a:t>
            </a:r>
            <a:r>
              <a:rPr lang="pl-PL" dirty="0"/>
              <a:t>, </a:t>
            </a:r>
            <a:r>
              <a:rPr lang="pl-PL" dirty="0" err="1"/>
              <a:t>consectetur</a:t>
            </a:r>
            <a:r>
              <a:rPr lang="pl-PL" dirty="0"/>
              <a:t> </a:t>
            </a:r>
            <a:r>
              <a:rPr lang="pl-PL" dirty="0" err="1"/>
              <a:t>adipiscing</a:t>
            </a:r>
            <a:r>
              <a:rPr lang="pl-PL" dirty="0"/>
              <a:t> elit, </a:t>
            </a:r>
            <a:r>
              <a:rPr lang="pl-PL" dirty="0" err="1"/>
              <a:t>sed</a:t>
            </a:r>
            <a:r>
              <a:rPr lang="pl-PL" dirty="0"/>
              <a:t> do </a:t>
            </a:r>
            <a:r>
              <a:rPr lang="pl-PL" dirty="0" err="1"/>
              <a:t>eiusmod</a:t>
            </a:r>
            <a:r>
              <a:rPr lang="pl-PL" dirty="0"/>
              <a:t> </a:t>
            </a:r>
            <a:r>
              <a:rPr lang="pl-PL" dirty="0" err="1"/>
              <a:t>tempor</a:t>
            </a:r>
            <a:r>
              <a:rPr lang="pl-PL" dirty="0"/>
              <a:t> </a:t>
            </a:r>
            <a:r>
              <a:rPr lang="pl-PL" dirty="0" err="1"/>
              <a:t>incididunt</a:t>
            </a:r>
            <a:r>
              <a:rPr lang="pl-PL" dirty="0"/>
              <a:t>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labore</a:t>
            </a:r>
            <a:r>
              <a:rPr lang="pl-PL" dirty="0"/>
              <a:t> et </a:t>
            </a:r>
            <a:r>
              <a:rPr lang="pl-PL" dirty="0" err="1"/>
              <a:t>dolore</a:t>
            </a:r>
            <a:r>
              <a:rPr lang="pl-PL" dirty="0"/>
              <a:t> </a:t>
            </a:r>
            <a:r>
              <a:rPr lang="pl-PL" dirty="0" err="1"/>
              <a:t>magna</a:t>
            </a:r>
            <a:r>
              <a:rPr lang="pl-PL" dirty="0"/>
              <a:t> </a:t>
            </a:r>
            <a:r>
              <a:rPr lang="pl-PL" dirty="0" err="1"/>
              <a:t>aliqua</a:t>
            </a:r>
            <a:r>
              <a:rPr lang="pl-PL" dirty="0"/>
              <a:t>.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enim</a:t>
            </a:r>
            <a:r>
              <a:rPr lang="pl-PL" dirty="0"/>
              <a:t> ad </a:t>
            </a:r>
            <a:r>
              <a:rPr lang="pl-PL" dirty="0" err="1"/>
              <a:t>minim</a:t>
            </a:r>
            <a:r>
              <a:rPr lang="pl-PL" dirty="0"/>
              <a:t> </a:t>
            </a:r>
            <a:r>
              <a:rPr lang="pl-PL" dirty="0" err="1"/>
              <a:t>veniam</a:t>
            </a:r>
            <a:r>
              <a:rPr lang="pl-PL" dirty="0"/>
              <a:t>, </a:t>
            </a:r>
            <a:r>
              <a:rPr lang="pl-PL" dirty="0" err="1"/>
              <a:t>quis</a:t>
            </a:r>
            <a:r>
              <a:rPr lang="pl-PL" dirty="0"/>
              <a:t> </a:t>
            </a:r>
            <a:r>
              <a:rPr lang="pl-PL" dirty="0" err="1"/>
              <a:t>nostrud</a:t>
            </a:r>
            <a:r>
              <a:rPr lang="pl-PL" dirty="0"/>
              <a:t> </a:t>
            </a:r>
            <a:r>
              <a:rPr lang="pl-PL" dirty="0" err="1"/>
              <a:t>exercitation</a:t>
            </a:r>
            <a:r>
              <a:rPr lang="pl-PL" dirty="0"/>
              <a:t> </a:t>
            </a:r>
            <a:r>
              <a:rPr lang="pl-PL" dirty="0" err="1"/>
              <a:t>ullamco</a:t>
            </a:r>
            <a:r>
              <a:rPr lang="pl-PL" dirty="0"/>
              <a:t> </a:t>
            </a:r>
            <a:r>
              <a:rPr lang="pl-PL" dirty="0" err="1"/>
              <a:t>laboris</a:t>
            </a:r>
            <a:r>
              <a:rPr lang="pl-PL" dirty="0"/>
              <a:t> </a:t>
            </a:r>
            <a:r>
              <a:rPr lang="pl-PL" dirty="0" err="1"/>
              <a:t>nisi</a:t>
            </a:r>
            <a:r>
              <a:rPr lang="pl-PL" dirty="0"/>
              <a:t>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aliquip</a:t>
            </a:r>
            <a:r>
              <a:rPr lang="pl-PL" dirty="0"/>
              <a:t> ex </a:t>
            </a:r>
            <a:r>
              <a:rPr lang="pl-PL" dirty="0" err="1"/>
              <a:t>ea</a:t>
            </a:r>
            <a:r>
              <a:rPr lang="pl-PL" dirty="0"/>
              <a:t> </a:t>
            </a:r>
            <a:r>
              <a:rPr lang="pl-PL" dirty="0" err="1"/>
              <a:t>commodo</a:t>
            </a:r>
            <a:r>
              <a:rPr lang="pl-PL" dirty="0"/>
              <a:t> </a:t>
            </a:r>
            <a:r>
              <a:rPr lang="pl-PL" dirty="0" err="1"/>
              <a:t>consequat</a:t>
            </a:r>
            <a:r>
              <a:rPr lang="pl-PL" dirty="0"/>
              <a:t>. </a:t>
            </a:r>
          </a:p>
        </p:txBody>
      </p:sp>
      <p:pic>
        <p:nvPicPr>
          <p:cNvPr id="8" name="Grafika 7">
            <a:extLst>
              <a:ext uri="{FF2B5EF4-FFF2-40B4-BE49-F238E27FC236}">
                <a16:creationId xmlns:a16="http://schemas.microsoft.com/office/drawing/2014/main" id="{27CCB7B9-05FC-415D-8FA3-617F4B3E7D7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10499" y="484264"/>
            <a:ext cx="1400300" cy="485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59920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obrazu 25" descr="Obraz zawierający zewnętrzne, trawa, roślina, kwiat&#10;&#10;Opis wygenerowany automatycznie">
            <a:extLst>
              <a:ext uri="{FF2B5EF4-FFF2-40B4-BE49-F238E27FC236}">
                <a16:creationId xmlns:a16="http://schemas.microsoft.com/office/drawing/2014/main" id="{CBDD26F0-0BBA-44CB-AE18-76B7CB5947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71" r="21771"/>
          <a:stretch>
            <a:fillRect/>
          </a:stretch>
        </p:blipFill>
        <p:spPr>
          <a:xfrm>
            <a:off x="1" y="0"/>
            <a:ext cx="5162551" cy="6858000"/>
          </a:xfrm>
          <a:custGeom>
            <a:avLst/>
            <a:gdLst>
              <a:gd name="connsiteX0" fmla="*/ 0 w 5162551"/>
              <a:gd name="connsiteY0" fmla="*/ 0 h 6858000"/>
              <a:gd name="connsiteX1" fmla="*/ 5162551 w 5162551"/>
              <a:gd name="connsiteY1" fmla="*/ 0 h 6858000"/>
              <a:gd name="connsiteX2" fmla="*/ 5162551 w 5162551"/>
              <a:gd name="connsiteY2" fmla="*/ 6858000 h 6858000"/>
              <a:gd name="connsiteX3" fmla="*/ 0 w 516255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62551" h="6858000">
                <a:moveTo>
                  <a:pt x="0" y="0"/>
                </a:moveTo>
                <a:lnTo>
                  <a:pt x="5162551" y="0"/>
                </a:lnTo>
                <a:lnTo>
                  <a:pt x="516255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8" name="Rectangle 4">
            <a:extLst>
              <a:ext uri="{FF2B5EF4-FFF2-40B4-BE49-F238E27FC236}">
                <a16:creationId xmlns:a16="http://schemas.microsoft.com/office/drawing/2014/main" id="{EB0AD7FC-F9E7-45D4-8C33-BBDE5AB72937}"/>
              </a:ext>
            </a:extLst>
          </p:cNvPr>
          <p:cNvSpPr/>
          <p:nvPr/>
        </p:nvSpPr>
        <p:spPr>
          <a:xfrm>
            <a:off x="3901439" y="3815443"/>
            <a:ext cx="1908811" cy="2164510"/>
          </a:xfrm>
          <a:prstGeom prst="rect">
            <a:avLst/>
          </a:prstGeom>
          <a:noFill/>
          <a:ln w="57150">
            <a:solidFill>
              <a:srgbClr val="0269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Symbol zastępczy tekstu 23">
            <a:extLst>
              <a:ext uri="{FF2B5EF4-FFF2-40B4-BE49-F238E27FC236}">
                <a16:creationId xmlns:a16="http://schemas.microsoft.com/office/drawing/2014/main" id="{927A6410-4062-4CE2-83F7-8DBBB6A12C6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37365" y="2247900"/>
            <a:ext cx="3453249" cy="3789524"/>
          </a:xfrm>
          <a:prstGeom prst="rect">
            <a:avLst/>
          </a:prstGeom>
        </p:spPr>
        <p:txBody>
          <a:bodyPr/>
          <a:lstStyle>
            <a:lvl1pPr marL="0" marR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>
                <a:solidFill>
                  <a:srgbClr val="5A5A5A"/>
                </a:solidFill>
              </a:defRPr>
            </a:lvl1pPr>
            <a:lvl2pPr>
              <a:defRPr sz="1100">
                <a:solidFill>
                  <a:srgbClr val="5A5A5A"/>
                </a:solidFill>
              </a:defRPr>
            </a:lvl2pPr>
            <a:lvl3pPr>
              <a:defRPr sz="1100">
                <a:solidFill>
                  <a:srgbClr val="5A5A5A"/>
                </a:solidFill>
              </a:defRPr>
            </a:lvl3pPr>
            <a:lvl4pPr>
              <a:defRPr sz="1100">
                <a:solidFill>
                  <a:srgbClr val="5A5A5A"/>
                </a:solidFill>
              </a:defRPr>
            </a:lvl4pPr>
            <a:lvl5pPr>
              <a:defRPr sz="1100">
                <a:solidFill>
                  <a:srgbClr val="5A5A5A"/>
                </a:solidFill>
              </a:defRPr>
            </a:lvl5pPr>
          </a:lstStyle>
          <a:p>
            <a:pPr algn="just">
              <a:lnSpc>
                <a:spcPct val="150000"/>
              </a:lnSpc>
            </a:pP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"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Lorem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ipsum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sit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amet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consectetur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adipiscing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elit,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sed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do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eiusmod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tempor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incididunt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labore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magna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aliqua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.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enim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ad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minim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veniam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quis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nostrud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exercitation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ullamco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laboris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nisi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aliquip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ex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commodo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consequat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.</a:t>
            </a:r>
            <a:r>
              <a:rPr lang="en-GB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Duis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aute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irure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in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reprehenderit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in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voluptate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velit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esse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cillum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eu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fugiat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nulla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pariatur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. 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"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Lorem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ipsum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sit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amet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consectetur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adipiscing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elit,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sed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do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eiusmod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tempor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incididunt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labore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magna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aliqua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.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enim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ad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minim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veniam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quis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nostrud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exercitation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ullamco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laboris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nisi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aliquip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ex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commodo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consequat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.</a:t>
            </a:r>
            <a:r>
              <a:rPr lang="en-GB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Duis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aute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irure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in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reprehenderit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in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volupta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. </a:t>
            </a:r>
            <a:endParaRPr lang="en-US" sz="11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  <a:p>
            <a:pPr algn="just">
              <a:lnSpc>
                <a:spcPct val="150000"/>
              </a:lnSpc>
            </a:pPr>
            <a:endParaRPr lang="en-US" sz="11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19" name="Symbol zastępczy tekstu 17">
            <a:extLst>
              <a:ext uri="{FF2B5EF4-FFF2-40B4-BE49-F238E27FC236}">
                <a16:creationId xmlns:a16="http://schemas.microsoft.com/office/drawing/2014/main" id="{837FF38F-25F1-4FA7-BA24-4D925426C0D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274135" y="4253853"/>
            <a:ext cx="790244" cy="15291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500" b="1">
                <a:solidFill>
                  <a:schemeClr val="bg1"/>
                </a:solidFill>
                <a:latin typeface="+mj-lt"/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/>
              <a:t>1</a:t>
            </a:r>
          </a:p>
        </p:txBody>
      </p:sp>
      <p:sp>
        <p:nvSpPr>
          <p:cNvPr id="21" name="Symbol zastępczy tekstu 23">
            <a:extLst>
              <a:ext uri="{FF2B5EF4-FFF2-40B4-BE49-F238E27FC236}">
                <a16:creationId xmlns:a16="http://schemas.microsoft.com/office/drawing/2014/main" id="{FDA8C303-5EF7-4D18-BB5B-3ECB81D8E36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16200000">
            <a:off x="4406860" y="4632304"/>
            <a:ext cx="2164510" cy="370222"/>
          </a:xfrm>
          <a:prstGeom prst="rect">
            <a:avLst/>
          </a:prstGeom>
        </p:spPr>
        <p:txBody>
          <a:bodyPr/>
          <a:lstStyle>
            <a:lvl1pPr marL="0" marR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>
                <a:solidFill>
                  <a:srgbClr val="5A5A5A"/>
                </a:solidFill>
              </a:defRPr>
            </a:lvl1pPr>
            <a:lvl2pPr>
              <a:defRPr sz="1100">
                <a:solidFill>
                  <a:srgbClr val="5A5A5A"/>
                </a:solidFill>
              </a:defRPr>
            </a:lvl2pPr>
            <a:lvl3pPr>
              <a:defRPr sz="1100">
                <a:solidFill>
                  <a:srgbClr val="5A5A5A"/>
                </a:solidFill>
              </a:defRPr>
            </a:lvl3pPr>
            <a:lvl4pPr>
              <a:defRPr sz="1100">
                <a:solidFill>
                  <a:srgbClr val="5A5A5A"/>
                </a:solidFill>
              </a:defRPr>
            </a:lvl4pPr>
            <a:lvl5pPr>
              <a:defRPr sz="1100">
                <a:solidFill>
                  <a:srgbClr val="5A5A5A"/>
                </a:solidFill>
              </a:defRPr>
            </a:lvl5pPr>
          </a:lstStyle>
          <a:p>
            <a:pPr algn="just">
              <a:lnSpc>
                <a:spcPct val="150000"/>
              </a:lnSpc>
            </a:pP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Lorem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ipsum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sit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amet</a:t>
            </a:r>
            <a:endParaRPr lang="pl-PL" sz="11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26" name="Right Triangle 6">
            <a:extLst>
              <a:ext uri="{FF2B5EF4-FFF2-40B4-BE49-F238E27FC236}">
                <a16:creationId xmlns:a16="http://schemas.microsoft.com/office/drawing/2014/main" id="{66AAE465-4DD0-41C1-9BF6-EA791A35A53A}"/>
              </a:ext>
            </a:extLst>
          </p:cNvPr>
          <p:cNvSpPr/>
          <p:nvPr userDrawn="1"/>
        </p:nvSpPr>
        <p:spPr>
          <a:xfrm rot="5400000">
            <a:off x="6799905" y="1372627"/>
            <a:ext cx="290989" cy="290989"/>
          </a:xfrm>
          <a:prstGeom prst="rtTriangle">
            <a:avLst/>
          </a:prstGeom>
          <a:solidFill>
            <a:srgbClr val="026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27" name="Symbol zastępczy tekstu 10">
            <a:extLst>
              <a:ext uri="{FF2B5EF4-FFF2-40B4-BE49-F238E27FC236}">
                <a16:creationId xmlns:a16="http://schemas.microsoft.com/office/drawing/2014/main" id="{D6A4864D-2681-450F-BADF-C6D55C7DF18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83922" y="820576"/>
            <a:ext cx="5508077" cy="8430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5A5A5A"/>
                </a:solidFill>
              </a:defRPr>
            </a:lvl1pPr>
          </a:lstStyle>
          <a:p>
            <a:pPr lvl="0"/>
            <a:r>
              <a:rPr lang="pl-PL" dirty="0"/>
              <a:t>Tytuł slajdu</a:t>
            </a:r>
          </a:p>
        </p:txBody>
      </p:sp>
      <p:pic>
        <p:nvPicPr>
          <p:cNvPr id="11" name="Grafika 10">
            <a:extLst>
              <a:ext uri="{FF2B5EF4-FFF2-40B4-BE49-F238E27FC236}">
                <a16:creationId xmlns:a16="http://schemas.microsoft.com/office/drawing/2014/main" id="{A7DB7353-A34E-4521-9C1B-E7426131B34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20551" y="487045"/>
            <a:ext cx="1400400" cy="482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34741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Symbol zastępczy obrazu 26" descr="Obraz zawierający osoba, wewnątrz, żywność, ręka&#10;&#10;Opis wygenerowany automatycznie">
            <a:extLst>
              <a:ext uri="{FF2B5EF4-FFF2-40B4-BE49-F238E27FC236}">
                <a16:creationId xmlns:a16="http://schemas.microsoft.com/office/drawing/2014/main" id="{4363814B-02B8-4E80-B865-0F3C77F402F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20" b="5720"/>
          <a:stretch>
            <a:fillRect/>
          </a:stretch>
        </p:blipFill>
        <p:spPr>
          <a:xfrm>
            <a:off x="1" y="0"/>
            <a:ext cx="5162551" cy="6858000"/>
          </a:xfrm>
          <a:custGeom>
            <a:avLst/>
            <a:gdLst>
              <a:gd name="connsiteX0" fmla="*/ 0 w 5162551"/>
              <a:gd name="connsiteY0" fmla="*/ 0 h 6858000"/>
              <a:gd name="connsiteX1" fmla="*/ 5162551 w 5162551"/>
              <a:gd name="connsiteY1" fmla="*/ 0 h 6858000"/>
              <a:gd name="connsiteX2" fmla="*/ 5162551 w 5162551"/>
              <a:gd name="connsiteY2" fmla="*/ 6858000 h 6858000"/>
              <a:gd name="connsiteX3" fmla="*/ 0 w 516255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62551" h="6858000">
                <a:moveTo>
                  <a:pt x="0" y="0"/>
                </a:moveTo>
                <a:lnTo>
                  <a:pt x="5162551" y="0"/>
                </a:lnTo>
                <a:lnTo>
                  <a:pt x="516255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8" name="Symbol zastępczy tekstu 23">
            <a:extLst>
              <a:ext uri="{FF2B5EF4-FFF2-40B4-BE49-F238E27FC236}">
                <a16:creationId xmlns:a16="http://schemas.microsoft.com/office/drawing/2014/main" id="{927A6410-4062-4CE2-83F7-8DBBB6A12C6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37365" y="2247900"/>
            <a:ext cx="3453249" cy="3789524"/>
          </a:xfrm>
          <a:prstGeom prst="rect">
            <a:avLst/>
          </a:prstGeom>
        </p:spPr>
        <p:txBody>
          <a:bodyPr/>
          <a:lstStyle>
            <a:lvl1pPr marL="0" marR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>
                <a:solidFill>
                  <a:srgbClr val="5A5A5A"/>
                </a:solidFill>
              </a:defRPr>
            </a:lvl1pPr>
            <a:lvl2pPr>
              <a:defRPr sz="1100">
                <a:solidFill>
                  <a:srgbClr val="5A5A5A"/>
                </a:solidFill>
              </a:defRPr>
            </a:lvl2pPr>
            <a:lvl3pPr>
              <a:defRPr sz="1100">
                <a:solidFill>
                  <a:srgbClr val="5A5A5A"/>
                </a:solidFill>
              </a:defRPr>
            </a:lvl3pPr>
            <a:lvl4pPr>
              <a:defRPr sz="1100">
                <a:solidFill>
                  <a:srgbClr val="5A5A5A"/>
                </a:solidFill>
              </a:defRPr>
            </a:lvl4pPr>
            <a:lvl5pPr>
              <a:defRPr sz="1100">
                <a:solidFill>
                  <a:srgbClr val="5A5A5A"/>
                </a:solidFill>
              </a:defRPr>
            </a:lvl5pPr>
          </a:lstStyle>
          <a:p>
            <a:pPr algn="just">
              <a:lnSpc>
                <a:spcPct val="150000"/>
              </a:lnSpc>
            </a:pP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"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Lorem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ipsum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sit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amet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consectetur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adipiscing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elit,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sed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do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eiusmod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tempor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incididunt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labore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magna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aliqua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.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enim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ad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minim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veniam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quis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nostrud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exercitation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ullamco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laboris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nisi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aliquip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ex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commodo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consequat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.</a:t>
            </a:r>
            <a:r>
              <a:rPr lang="en-GB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Duis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aute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irure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in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reprehenderit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in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voluptate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velit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esse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cillum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eu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fugiat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nulla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pariatur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. 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"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Lorem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ipsum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sit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amet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consectetur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adipiscing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elit,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sed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do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eiusmod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tempor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incididunt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labore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magna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aliqua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.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enim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ad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minim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veniam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quis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nostrud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exercitation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ullamco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laboris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nisi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aliquip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ex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commodo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consequat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.</a:t>
            </a:r>
            <a:r>
              <a:rPr lang="en-GB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Duis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aute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irure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in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reprehenderit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in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volupta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. </a:t>
            </a:r>
            <a:endParaRPr lang="en-US" sz="11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  <a:p>
            <a:pPr algn="just">
              <a:lnSpc>
                <a:spcPct val="150000"/>
              </a:lnSpc>
            </a:pPr>
            <a:endParaRPr lang="en-US" sz="11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26" name="Right Triangle 6">
            <a:extLst>
              <a:ext uri="{FF2B5EF4-FFF2-40B4-BE49-F238E27FC236}">
                <a16:creationId xmlns:a16="http://schemas.microsoft.com/office/drawing/2014/main" id="{66AAE465-4DD0-41C1-9BF6-EA791A35A53A}"/>
              </a:ext>
            </a:extLst>
          </p:cNvPr>
          <p:cNvSpPr/>
          <p:nvPr userDrawn="1"/>
        </p:nvSpPr>
        <p:spPr>
          <a:xfrm rot="5400000">
            <a:off x="6296869" y="824357"/>
            <a:ext cx="290989" cy="290989"/>
          </a:xfrm>
          <a:prstGeom prst="rtTriangle">
            <a:avLst/>
          </a:prstGeom>
          <a:solidFill>
            <a:srgbClr val="026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27" name="Symbol zastępczy tekstu 10">
            <a:extLst>
              <a:ext uri="{FF2B5EF4-FFF2-40B4-BE49-F238E27FC236}">
                <a16:creationId xmlns:a16="http://schemas.microsoft.com/office/drawing/2014/main" id="{D6A4864D-2681-450F-BADF-C6D55C7DF18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83922" y="820576"/>
            <a:ext cx="5508077" cy="8430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5A5A5A"/>
                </a:solidFill>
              </a:defRPr>
            </a:lvl1pPr>
          </a:lstStyle>
          <a:p>
            <a:pPr lvl="0"/>
            <a:r>
              <a:rPr lang="pl-PL" dirty="0"/>
              <a:t>Tytuł slajdu</a:t>
            </a:r>
          </a:p>
        </p:txBody>
      </p:sp>
      <p:pic>
        <p:nvPicPr>
          <p:cNvPr id="14" name="Grafika 13">
            <a:extLst>
              <a:ext uri="{FF2B5EF4-FFF2-40B4-BE49-F238E27FC236}">
                <a16:creationId xmlns:a16="http://schemas.microsoft.com/office/drawing/2014/main" id="{FCE443F1-8872-4F2D-9E2E-B6F6E1B56DF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20651" y="484264"/>
            <a:ext cx="1400300" cy="485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4884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6">
            <a:extLst>
              <a:ext uri="{FF2B5EF4-FFF2-40B4-BE49-F238E27FC236}">
                <a16:creationId xmlns:a16="http://schemas.microsoft.com/office/drawing/2014/main" id="{2D26AFAA-D35B-4B54-BCB4-B76285B0E838}"/>
              </a:ext>
            </a:extLst>
          </p:cNvPr>
          <p:cNvSpPr/>
          <p:nvPr userDrawn="1"/>
        </p:nvSpPr>
        <p:spPr>
          <a:xfrm rot="5400000">
            <a:off x="173108" y="251508"/>
            <a:ext cx="290989" cy="290989"/>
          </a:xfrm>
          <a:prstGeom prst="rtTriangle">
            <a:avLst/>
          </a:prstGeom>
          <a:solidFill>
            <a:srgbClr val="026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pic>
        <p:nvPicPr>
          <p:cNvPr id="7" name="Symbol zastępczy obrazu 4" descr="Obraz zawierający płot, trawa, zewnętrzne, budynek&#10;&#10;Opis wygenerowany automatycznie">
            <a:extLst>
              <a:ext uri="{FF2B5EF4-FFF2-40B4-BE49-F238E27FC236}">
                <a16:creationId xmlns:a16="http://schemas.microsoft.com/office/drawing/2014/main" id="{A53E959F-1993-4C5C-A24A-2B020B85BB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61" r="15761"/>
          <a:stretch>
            <a:fillRect/>
          </a:stretch>
        </p:blipFill>
        <p:spPr>
          <a:xfrm>
            <a:off x="9550399" y="0"/>
            <a:ext cx="2641602" cy="6858000"/>
          </a:xfrm>
          <a:custGeom>
            <a:avLst/>
            <a:gdLst>
              <a:gd name="connsiteX0" fmla="*/ 0 w 2641602"/>
              <a:gd name="connsiteY0" fmla="*/ 0 h 6858000"/>
              <a:gd name="connsiteX1" fmla="*/ 2641602 w 2641602"/>
              <a:gd name="connsiteY1" fmla="*/ 0 h 6858000"/>
              <a:gd name="connsiteX2" fmla="*/ 2641602 w 2641602"/>
              <a:gd name="connsiteY2" fmla="*/ 6858000 h 6858000"/>
              <a:gd name="connsiteX3" fmla="*/ 0 w 264160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1602" h="6858000">
                <a:moveTo>
                  <a:pt x="0" y="0"/>
                </a:moveTo>
                <a:lnTo>
                  <a:pt x="2641602" y="0"/>
                </a:lnTo>
                <a:lnTo>
                  <a:pt x="264160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24" name="Grafika 23">
            <a:extLst>
              <a:ext uri="{FF2B5EF4-FFF2-40B4-BE49-F238E27FC236}">
                <a16:creationId xmlns:a16="http://schemas.microsoft.com/office/drawing/2014/main" id="{E4371656-3EDC-44B1-8767-6A293218C62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10399" y="487045"/>
            <a:ext cx="1400400" cy="482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8998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Symbol zastępczy obrazu 5">
            <a:extLst>
              <a:ext uri="{FF2B5EF4-FFF2-40B4-BE49-F238E27FC236}">
                <a16:creationId xmlns:a16="http://schemas.microsoft.com/office/drawing/2014/main" id="{8537EDB9-3850-4094-A888-6B8114FCB4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Prostokąt 24">
            <a:extLst>
              <a:ext uri="{FF2B5EF4-FFF2-40B4-BE49-F238E27FC236}">
                <a16:creationId xmlns:a16="http://schemas.microsoft.com/office/drawing/2014/main" id="{ACB7C131-16A0-4F5A-AE13-6E09D673E514}"/>
              </a:ext>
            </a:extLst>
          </p:cNvPr>
          <p:cNvSpPr/>
          <p:nvPr userDrawn="1"/>
        </p:nvSpPr>
        <p:spPr>
          <a:xfrm>
            <a:off x="-1" y="-5554"/>
            <a:ext cx="12191999" cy="5717296"/>
          </a:xfrm>
          <a:prstGeom prst="rect">
            <a:avLst/>
          </a:prstGeom>
          <a:solidFill>
            <a:srgbClr val="000000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rgbClr val="026937"/>
              </a:solidFill>
            </a:endParaRPr>
          </a:p>
        </p:txBody>
      </p:sp>
      <p:sp>
        <p:nvSpPr>
          <p:cNvPr id="27" name="Prostokąt 26">
            <a:extLst>
              <a:ext uri="{FF2B5EF4-FFF2-40B4-BE49-F238E27FC236}">
                <a16:creationId xmlns:a16="http://schemas.microsoft.com/office/drawing/2014/main" id="{CFA3AB71-7B15-4E07-A174-3B0C509AB45E}"/>
              </a:ext>
            </a:extLst>
          </p:cNvPr>
          <p:cNvSpPr/>
          <p:nvPr userDrawn="1"/>
        </p:nvSpPr>
        <p:spPr>
          <a:xfrm>
            <a:off x="1" y="5684808"/>
            <a:ext cx="12192000" cy="11731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chemeClr val="bg1"/>
              </a:solidFill>
            </a:endParaRPr>
          </a:p>
        </p:txBody>
      </p:sp>
      <p:sp>
        <p:nvSpPr>
          <p:cNvPr id="29" name="TextBox 8">
            <a:extLst>
              <a:ext uri="{FF2B5EF4-FFF2-40B4-BE49-F238E27FC236}">
                <a16:creationId xmlns:a16="http://schemas.microsoft.com/office/drawing/2014/main" id="{3365AB9A-5C84-4860-A22E-11682D27998C}"/>
              </a:ext>
            </a:extLst>
          </p:cNvPr>
          <p:cNvSpPr txBox="1"/>
          <p:nvPr userDrawn="1"/>
        </p:nvSpPr>
        <p:spPr>
          <a:xfrm flipH="1">
            <a:off x="1137827" y="6110360"/>
            <a:ext cx="3453249" cy="319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1100" b="1" spc="600" dirty="0">
                <a:solidFill>
                  <a:schemeClr val="tx2"/>
                </a:solidFill>
              </a:rPr>
              <a:t>ZAPRASZAMY NA:</a:t>
            </a:r>
          </a:p>
        </p:txBody>
      </p:sp>
      <p:sp>
        <p:nvSpPr>
          <p:cNvPr id="30" name="TextBox 8">
            <a:extLst>
              <a:ext uri="{FF2B5EF4-FFF2-40B4-BE49-F238E27FC236}">
                <a16:creationId xmlns:a16="http://schemas.microsoft.com/office/drawing/2014/main" id="{79C7E0AC-2DA7-40CF-8C61-A9D0487720B6}"/>
              </a:ext>
            </a:extLst>
          </p:cNvPr>
          <p:cNvSpPr txBox="1"/>
          <p:nvPr userDrawn="1"/>
        </p:nvSpPr>
        <p:spPr>
          <a:xfrm flipH="1">
            <a:off x="4245157" y="6152638"/>
            <a:ext cx="7078534" cy="257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800" dirty="0">
                <a:solidFill>
                  <a:schemeClr val="tx2"/>
                </a:solidFill>
              </a:rPr>
              <a:t>www.nfosigw.gov.pl                               NFOŚiGW                              Narodowy Fundusz Ochrony Środowiska i Gospodarki Wodnej</a:t>
            </a:r>
          </a:p>
        </p:txBody>
      </p:sp>
      <p:pic>
        <p:nvPicPr>
          <p:cNvPr id="31" name="Grafika 30">
            <a:extLst>
              <a:ext uri="{FF2B5EF4-FFF2-40B4-BE49-F238E27FC236}">
                <a16:creationId xmlns:a16="http://schemas.microsoft.com/office/drawing/2014/main" id="{1BB4A8D5-42FD-4A01-973A-A70C607F0F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457829" y="6140191"/>
            <a:ext cx="289359" cy="289359"/>
          </a:xfrm>
          <a:prstGeom prst="rect">
            <a:avLst/>
          </a:prstGeom>
        </p:spPr>
      </p:pic>
      <p:pic>
        <p:nvPicPr>
          <p:cNvPr id="32" name="Grafika 31">
            <a:extLst>
              <a:ext uri="{FF2B5EF4-FFF2-40B4-BE49-F238E27FC236}">
                <a16:creationId xmlns:a16="http://schemas.microsoft.com/office/drawing/2014/main" id="{EF8B1AB5-2BBF-4B61-AAA3-44CDF46571B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412452" y="6155776"/>
            <a:ext cx="289359" cy="289359"/>
          </a:xfrm>
          <a:prstGeom prst="rect">
            <a:avLst/>
          </a:prstGeom>
        </p:spPr>
      </p:pic>
      <p:pic>
        <p:nvPicPr>
          <p:cNvPr id="33" name="Grafika 32">
            <a:extLst>
              <a:ext uri="{FF2B5EF4-FFF2-40B4-BE49-F238E27FC236}">
                <a16:creationId xmlns:a16="http://schemas.microsoft.com/office/drawing/2014/main" id="{204B1F51-A1AC-47DD-9912-6CFCBBF8C3FB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203185" y="6140191"/>
            <a:ext cx="289359" cy="289359"/>
          </a:xfrm>
          <a:prstGeom prst="rect">
            <a:avLst/>
          </a:prstGeom>
        </p:spPr>
      </p:pic>
      <p:sp>
        <p:nvSpPr>
          <p:cNvPr id="39" name="Symbol zastępczy tekstu 17">
            <a:extLst>
              <a:ext uri="{FF2B5EF4-FFF2-40B4-BE49-F238E27FC236}">
                <a16:creationId xmlns:a16="http://schemas.microsoft.com/office/drawing/2014/main" id="{7D3BEF6A-D252-44DD-B53A-24359F9BF80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" y="4166968"/>
            <a:ext cx="12191998" cy="35847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j-lt"/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/>
              <a:t>Imię i Nazwisko   |   +48 123 123 123   |   adres@nfosigw.gov.pl </a:t>
            </a:r>
          </a:p>
        </p:txBody>
      </p:sp>
      <p:grpSp>
        <p:nvGrpSpPr>
          <p:cNvPr id="14" name="Group 3">
            <a:extLst>
              <a:ext uri="{FF2B5EF4-FFF2-40B4-BE49-F238E27FC236}">
                <a16:creationId xmlns:a16="http://schemas.microsoft.com/office/drawing/2014/main" id="{E8E57204-B13E-47B9-B441-08579C0DDBF7}"/>
              </a:ext>
            </a:extLst>
          </p:cNvPr>
          <p:cNvGrpSpPr/>
          <p:nvPr userDrawn="1"/>
        </p:nvGrpSpPr>
        <p:grpSpPr>
          <a:xfrm>
            <a:off x="2058431" y="2665080"/>
            <a:ext cx="8578866" cy="1270471"/>
            <a:chOff x="6427107" y="770951"/>
            <a:chExt cx="8578866" cy="1270471"/>
          </a:xfrm>
        </p:grpSpPr>
        <p:sp>
          <p:nvSpPr>
            <p:cNvPr id="15" name="TextBox 4">
              <a:extLst>
                <a:ext uri="{FF2B5EF4-FFF2-40B4-BE49-F238E27FC236}">
                  <a16:creationId xmlns:a16="http://schemas.microsoft.com/office/drawing/2014/main" id="{71104D7A-6150-439D-B280-03F87423CCDE}"/>
                </a:ext>
              </a:extLst>
            </p:cNvPr>
            <p:cNvSpPr txBox="1"/>
            <p:nvPr/>
          </p:nvSpPr>
          <p:spPr>
            <a:xfrm>
              <a:off x="6427107" y="770951"/>
              <a:ext cx="857886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sz="6600" b="1" dirty="0">
                  <a:solidFill>
                    <a:schemeClr val="bg1"/>
                  </a:solidFill>
                  <a:latin typeface="+mj-lt"/>
                </a:rPr>
                <a:t>Dziękuję za uwagę</a:t>
              </a:r>
              <a:endParaRPr lang="en-US" sz="66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6" name="Right Triangle 5">
              <a:extLst>
                <a:ext uri="{FF2B5EF4-FFF2-40B4-BE49-F238E27FC236}">
                  <a16:creationId xmlns:a16="http://schemas.microsoft.com/office/drawing/2014/main" id="{E7398576-06DC-4D47-AFBC-B29EAC92DC31}"/>
                </a:ext>
              </a:extLst>
            </p:cNvPr>
            <p:cNvSpPr/>
            <p:nvPr/>
          </p:nvSpPr>
          <p:spPr>
            <a:xfrm rot="5400000">
              <a:off x="6577427" y="1789745"/>
              <a:ext cx="257609" cy="245745"/>
            </a:xfrm>
            <a:prstGeom prst="rtTriangle">
              <a:avLst/>
            </a:prstGeom>
            <a:solidFill>
              <a:srgbClr val="0269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56880770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2021-09-22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1817337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2021-09-22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2300305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2021-09-22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00314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2021-09-22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8011615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2021-09-22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4470131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2021-09-22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6374499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2021-09-22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3837591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2021-09-22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1997491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2021-09-22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3102004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2021-09-22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1831617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2021-09-22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3366023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2021-09-22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2444006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Symbol zastępczy obrazu 7" descr="Obraz zawierający zewnętrzne, przyroda, trawa, woda&#10;&#10;Opis wygenerowany automatycznie">
            <a:extLst>
              <a:ext uri="{FF2B5EF4-FFF2-40B4-BE49-F238E27FC236}">
                <a16:creationId xmlns:a16="http://schemas.microsoft.com/office/drawing/2014/main" id="{A4AF3A21-D697-4C3E-A860-242EB0C0C4E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86" r="29740"/>
          <a:stretch/>
        </p:blipFill>
        <p:spPr>
          <a:xfrm>
            <a:off x="9550399" y="0"/>
            <a:ext cx="2641602" cy="6858000"/>
          </a:xfrm>
          <a:custGeom>
            <a:avLst/>
            <a:gdLst>
              <a:gd name="connsiteX0" fmla="*/ 0 w 2641602"/>
              <a:gd name="connsiteY0" fmla="*/ 0 h 6858000"/>
              <a:gd name="connsiteX1" fmla="*/ 2641602 w 2641602"/>
              <a:gd name="connsiteY1" fmla="*/ 0 h 6858000"/>
              <a:gd name="connsiteX2" fmla="*/ 2641602 w 2641602"/>
              <a:gd name="connsiteY2" fmla="*/ 6858000 h 6858000"/>
              <a:gd name="connsiteX3" fmla="*/ 0 w 264160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1602" h="6858000">
                <a:moveTo>
                  <a:pt x="0" y="0"/>
                </a:moveTo>
                <a:lnTo>
                  <a:pt x="2641602" y="0"/>
                </a:lnTo>
                <a:lnTo>
                  <a:pt x="264160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Right Triangle 6">
            <a:extLst>
              <a:ext uri="{FF2B5EF4-FFF2-40B4-BE49-F238E27FC236}">
                <a16:creationId xmlns:a16="http://schemas.microsoft.com/office/drawing/2014/main" id="{2D26AFAA-D35B-4B54-BCB4-B76285B0E838}"/>
              </a:ext>
            </a:extLst>
          </p:cNvPr>
          <p:cNvSpPr/>
          <p:nvPr userDrawn="1"/>
        </p:nvSpPr>
        <p:spPr>
          <a:xfrm rot="5400000">
            <a:off x="580080" y="944002"/>
            <a:ext cx="290989" cy="290989"/>
          </a:xfrm>
          <a:prstGeom prst="rtTriangle">
            <a:avLst/>
          </a:prstGeom>
          <a:solidFill>
            <a:srgbClr val="026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12" name="Symbol zastępczy tekstu 10">
            <a:extLst>
              <a:ext uri="{FF2B5EF4-FFF2-40B4-BE49-F238E27FC236}">
                <a16:creationId xmlns:a16="http://schemas.microsoft.com/office/drawing/2014/main" id="{ECF1B017-D1E0-403C-BD68-C2EFFF099F8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4097" y="391951"/>
            <a:ext cx="6253162" cy="6286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5A5A5A"/>
                </a:solidFill>
              </a:defRPr>
            </a:lvl1pPr>
          </a:lstStyle>
          <a:p>
            <a:pPr lvl="0"/>
            <a:r>
              <a:rPr lang="pl-PL" dirty="0"/>
              <a:t>Tytuł slajdu</a:t>
            </a:r>
          </a:p>
        </p:txBody>
      </p:sp>
      <p:sp>
        <p:nvSpPr>
          <p:cNvPr id="20" name="Symbol zastępczy tekstu 18">
            <a:extLst>
              <a:ext uri="{FF2B5EF4-FFF2-40B4-BE49-F238E27FC236}">
                <a16:creationId xmlns:a16="http://schemas.microsoft.com/office/drawing/2014/main" id="{41379729-947D-4A4B-B2BE-C202D1EC1E5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1069" y="2056613"/>
            <a:ext cx="7644281" cy="3963187"/>
          </a:xfrm>
          <a:prstGeom prst="rect">
            <a:avLst/>
          </a:prstGeom>
        </p:spPr>
        <p:txBody>
          <a:bodyPr numCol="1" spcCol="720000"/>
          <a:lstStyle>
            <a:lvl1pPr marL="0" indent="0" algn="just">
              <a:lnSpc>
                <a:spcPct val="150000"/>
              </a:lnSpc>
              <a:spcBef>
                <a:spcPts val="0"/>
              </a:spcBef>
              <a:buNone/>
              <a:defRPr sz="1100">
                <a:solidFill>
                  <a:srgbClr val="5A5A5A"/>
                </a:solidFill>
              </a:defRPr>
            </a:lvl1pPr>
            <a:lvl2pPr>
              <a:defRPr sz="1100">
                <a:solidFill>
                  <a:srgbClr val="5A5A5A"/>
                </a:solidFill>
              </a:defRPr>
            </a:lvl2pPr>
            <a:lvl3pPr>
              <a:defRPr sz="1100">
                <a:solidFill>
                  <a:srgbClr val="5A5A5A"/>
                </a:solidFill>
              </a:defRPr>
            </a:lvl3pPr>
            <a:lvl4pPr>
              <a:defRPr sz="1100">
                <a:solidFill>
                  <a:srgbClr val="5A5A5A"/>
                </a:solidFill>
              </a:defRPr>
            </a:lvl4pPr>
            <a:lvl5pPr>
              <a:defRPr sz="1100">
                <a:solidFill>
                  <a:srgbClr val="5A5A5A"/>
                </a:solidFill>
              </a:defRPr>
            </a:lvl5pPr>
          </a:lstStyle>
          <a:p>
            <a:pPr lvl="0"/>
            <a:r>
              <a:rPr lang="pl-PL" dirty="0" err="1"/>
              <a:t>Lorem</a:t>
            </a:r>
            <a:r>
              <a:rPr lang="pl-PL" dirty="0"/>
              <a:t> </a:t>
            </a:r>
            <a:r>
              <a:rPr lang="pl-PL" dirty="0" err="1"/>
              <a:t>ipsum</a:t>
            </a:r>
            <a:r>
              <a:rPr lang="pl-PL" dirty="0"/>
              <a:t> </a:t>
            </a:r>
            <a:r>
              <a:rPr lang="pl-PL" dirty="0" err="1"/>
              <a:t>dolor</a:t>
            </a:r>
            <a:r>
              <a:rPr lang="pl-PL" dirty="0"/>
              <a:t> sit </a:t>
            </a:r>
            <a:r>
              <a:rPr lang="pl-PL" dirty="0" err="1"/>
              <a:t>amet</a:t>
            </a:r>
            <a:r>
              <a:rPr lang="pl-PL" dirty="0"/>
              <a:t>, </a:t>
            </a:r>
            <a:r>
              <a:rPr lang="pl-PL" dirty="0" err="1"/>
              <a:t>consectetur</a:t>
            </a:r>
            <a:r>
              <a:rPr lang="pl-PL" dirty="0"/>
              <a:t> </a:t>
            </a:r>
            <a:r>
              <a:rPr lang="pl-PL" dirty="0" err="1"/>
              <a:t>adipiscing</a:t>
            </a:r>
            <a:r>
              <a:rPr lang="pl-PL" dirty="0"/>
              <a:t> elit, </a:t>
            </a:r>
            <a:r>
              <a:rPr lang="pl-PL" dirty="0" err="1"/>
              <a:t>sed</a:t>
            </a:r>
            <a:r>
              <a:rPr lang="pl-PL" dirty="0"/>
              <a:t> do </a:t>
            </a:r>
            <a:r>
              <a:rPr lang="pl-PL" dirty="0" err="1"/>
              <a:t>eiusmod</a:t>
            </a:r>
            <a:r>
              <a:rPr lang="pl-PL" dirty="0"/>
              <a:t> </a:t>
            </a:r>
            <a:r>
              <a:rPr lang="pl-PL" dirty="0" err="1"/>
              <a:t>tempor</a:t>
            </a:r>
            <a:r>
              <a:rPr lang="pl-PL" dirty="0"/>
              <a:t> </a:t>
            </a:r>
            <a:r>
              <a:rPr lang="pl-PL" dirty="0" err="1"/>
              <a:t>incididunt</a:t>
            </a:r>
            <a:r>
              <a:rPr lang="pl-PL" dirty="0"/>
              <a:t>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labore</a:t>
            </a:r>
            <a:r>
              <a:rPr lang="pl-PL" dirty="0"/>
              <a:t> et </a:t>
            </a:r>
            <a:r>
              <a:rPr lang="pl-PL" dirty="0" err="1"/>
              <a:t>dolore</a:t>
            </a:r>
            <a:r>
              <a:rPr lang="pl-PL" dirty="0"/>
              <a:t> </a:t>
            </a:r>
            <a:r>
              <a:rPr lang="pl-PL" dirty="0" err="1"/>
              <a:t>magna</a:t>
            </a:r>
            <a:r>
              <a:rPr lang="pl-PL" dirty="0"/>
              <a:t> </a:t>
            </a:r>
            <a:r>
              <a:rPr lang="pl-PL" dirty="0" err="1"/>
              <a:t>aliqua</a:t>
            </a:r>
            <a:r>
              <a:rPr lang="pl-PL" dirty="0"/>
              <a:t>.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enim</a:t>
            </a:r>
            <a:r>
              <a:rPr lang="pl-PL" dirty="0"/>
              <a:t> ad </a:t>
            </a:r>
            <a:r>
              <a:rPr lang="pl-PL" dirty="0" err="1"/>
              <a:t>minim</a:t>
            </a:r>
            <a:r>
              <a:rPr lang="pl-PL" dirty="0"/>
              <a:t> </a:t>
            </a:r>
            <a:r>
              <a:rPr lang="pl-PL" dirty="0" err="1"/>
              <a:t>veniam</a:t>
            </a:r>
            <a:r>
              <a:rPr lang="pl-PL" dirty="0"/>
              <a:t>, </a:t>
            </a:r>
            <a:r>
              <a:rPr lang="pl-PL" dirty="0" err="1"/>
              <a:t>quis</a:t>
            </a:r>
            <a:r>
              <a:rPr lang="pl-PL" dirty="0"/>
              <a:t> </a:t>
            </a:r>
            <a:r>
              <a:rPr lang="pl-PL" dirty="0" err="1"/>
              <a:t>nostrud</a:t>
            </a:r>
            <a:r>
              <a:rPr lang="pl-PL" dirty="0"/>
              <a:t> </a:t>
            </a:r>
            <a:r>
              <a:rPr lang="pl-PL" dirty="0" err="1"/>
              <a:t>exercitation</a:t>
            </a:r>
            <a:r>
              <a:rPr lang="pl-PL" dirty="0"/>
              <a:t> </a:t>
            </a:r>
            <a:r>
              <a:rPr lang="pl-PL" dirty="0" err="1"/>
              <a:t>ullamco</a:t>
            </a:r>
            <a:r>
              <a:rPr lang="pl-PL" dirty="0"/>
              <a:t> </a:t>
            </a:r>
            <a:r>
              <a:rPr lang="pl-PL" dirty="0" err="1"/>
              <a:t>laboris</a:t>
            </a:r>
            <a:r>
              <a:rPr lang="pl-PL" dirty="0"/>
              <a:t> </a:t>
            </a:r>
            <a:r>
              <a:rPr lang="pl-PL" dirty="0" err="1"/>
              <a:t>nisi</a:t>
            </a:r>
            <a:r>
              <a:rPr lang="pl-PL" dirty="0"/>
              <a:t>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aliquip</a:t>
            </a:r>
            <a:r>
              <a:rPr lang="pl-PL" dirty="0"/>
              <a:t> ex </a:t>
            </a:r>
            <a:r>
              <a:rPr lang="pl-PL" dirty="0" err="1"/>
              <a:t>ea</a:t>
            </a:r>
            <a:r>
              <a:rPr lang="pl-PL" dirty="0"/>
              <a:t> </a:t>
            </a:r>
            <a:r>
              <a:rPr lang="pl-PL" dirty="0" err="1"/>
              <a:t>commodo</a:t>
            </a:r>
            <a:r>
              <a:rPr lang="pl-PL" dirty="0"/>
              <a:t> </a:t>
            </a:r>
            <a:r>
              <a:rPr lang="pl-PL" dirty="0" err="1"/>
              <a:t>consequat</a:t>
            </a:r>
            <a:r>
              <a:rPr lang="pl-PL" dirty="0"/>
              <a:t>. </a:t>
            </a:r>
          </a:p>
        </p:txBody>
      </p:sp>
      <p:pic>
        <p:nvPicPr>
          <p:cNvPr id="8" name="Grafika 7">
            <a:extLst>
              <a:ext uri="{FF2B5EF4-FFF2-40B4-BE49-F238E27FC236}">
                <a16:creationId xmlns:a16="http://schemas.microsoft.com/office/drawing/2014/main" id="{27CCB7B9-05FC-415D-8FA3-617F4B3E7D7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0210499" y="484264"/>
            <a:ext cx="1400300" cy="485588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7608" y="5869122"/>
            <a:ext cx="944150" cy="682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22035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ED195A7-7D32-452E-A19C-75BC49B06A0D}"/>
              </a:ext>
            </a:extLst>
          </p:cNvPr>
          <p:cNvSpPr/>
          <p:nvPr userDrawn="1"/>
        </p:nvSpPr>
        <p:spPr>
          <a:xfrm>
            <a:off x="0" y="6181726"/>
            <a:ext cx="885825" cy="6762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Right Triangle 6">
            <a:extLst>
              <a:ext uri="{FF2B5EF4-FFF2-40B4-BE49-F238E27FC236}">
                <a16:creationId xmlns:a16="http://schemas.microsoft.com/office/drawing/2014/main" id="{ED1C28D2-E1A2-4BB8-BD97-291B3A7779E8}"/>
              </a:ext>
            </a:extLst>
          </p:cNvPr>
          <p:cNvSpPr/>
          <p:nvPr/>
        </p:nvSpPr>
        <p:spPr>
          <a:xfrm rot="5400000">
            <a:off x="580080" y="944002"/>
            <a:ext cx="290989" cy="290989"/>
          </a:xfrm>
          <a:prstGeom prst="rtTriangle">
            <a:avLst/>
          </a:prstGeom>
          <a:solidFill>
            <a:srgbClr val="026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14" name="Symbol zastępczy tekstu 10">
            <a:extLst>
              <a:ext uri="{FF2B5EF4-FFF2-40B4-BE49-F238E27FC236}">
                <a16:creationId xmlns:a16="http://schemas.microsoft.com/office/drawing/2014/main" id="{0ECA10ED-9830-4AD5-983C-03B3B630D91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4097" y="391951"/>
            <a:ext cx="6253162" cy="6286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5A5A5A"/>
                </a:solidFill>
              </a:defRPr>
            </a:lvl1pPr>
          </a:lstStyle>
          <a:p>
            <a:pPr lvl="0"/>
            <a:r>
              <a:rPr lang="pl-PL" dirty="0"/>
              <a:t>Tytuł slajdu</a:t>
            </a:r>
          </a:p>
        </p:txBody>
      </p:sp>
      <p:sp>
        <p:nvSpPr>
          <p:cNvPr id="19" name="Symbol zastępczy tekstu 18">
            <a:extLst>
              <a:ext uri="{FF2B5EF4-FFF2-40B4-BE49-F238E27FC236}">
                <a16:creationId xmlns:a16="http://schemas.microsoft.com/office/drawing/2014/main" id="{E1EAA0BB-B34C-4229-949E-CAAD46F5B0D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90588" y="2056613"/>
            <a:ext cx="10491787" cy="4133850"/>
          </a:xfrm>
          <a:prstGeom prst="rect">
            <a:avLst/>
          </a:prstGeom>
        </p:spPr>
        <p:txBody>
          <a:bodyPr numCol="1" spcCol="720000"/>
          <a:lstStyle>
            <a:lvl1pPr marL="0" indent="0" algn="just">
              <a:lnSpc>
                <a:spcPct val="150000"/>
              </a:lnSpc>
              <a:spcBef>
                <a:spcPts val="0"/>
              </a:spcBef>
              <a:buNone/>
              <a:defRPr sz="1100">
                <a:solidFill>
                  <a:srgbClr val="5A5A5A"/>
                </a:solidFill>
              </a:defRPr>
            </a:lvl1pPr>
            <a:lvl2pPr>
              <a:defRPr sz="1100">
                <a:solidFill>
                  <a:srgbClr val="5A5A5A"/>
                </a:solidFill>
              </a:defRPr>
            </a:lvl2pPr>
            <a:lvl3pPr>
              <a:defRPr sz="1100">
                <a:solidFill>
                  <a:srgbClr val="5A5A5A"/>
                </a:solidFill>
              </a:defRPr>
            </a:lvl3pPr>
            <a:lvl4pPr>
              <a:defRPr sz="1100">
                <a:solidFill>
                  <a:srgbClr val="5A5A5A"/>
                </a:solidFill>
              </a:defRPr>
            </a:lvl4pPr>
            <a:lvl5pPr>
              <a:defRPr sz="1100">
                <a:solidFill>
                  <a:srgbClr val="5A5A5A"/>
                </a:solidFill>
              </a:defRPr>
            </a:lvl5pPr>
          </a:lstStyle>
          <a:p>
            <a:pPr lvl="0"/>
            <a:r>
              <a:rPr lang="pl-PL" dirty="0" err="1"/>
              <a:t>Lorem</a:t>
            </a:r>
            <a:r>
              <a:rPr lang="pl-PL" dirty="0"/>
              <a:t> </a:t>
            </a:r>
            <a:r>
              <a:rPr lang="pl-PL" dirty="0" err="1"/>
              <a:t>ipsum</a:t>
            </a:r>
            <a:r>
              <a:rPr lang="pl-PL" dirty="0"/>
              <a:t> </a:t>
            </a:r>
            <a:r>
              <a:rPr lang="pl-PL" dirty="0" err="1"/>
              <a:t>dolor</a:t>
            </a:r>
            <a:r>
              <a:rPr lang="pl-PL" dirty="0"/>
              <a:t> sit </a:t>
            </a:r>
            <a:r>
              <a:rPr lang="pl-PL" dirty="0" err="1"/>
              <a:t>amet</a:t>
            </a:r>
            <a:r>
              <a:rPr lang="pl-PL" dirty="0"/>
              <a:t>, </a:t>
            </a:r>
            <a:r>
              <a:rPr lang="pl-PL" dirty="0" err="1"/>
              <a:t>consectetur</a:t>
            </a:r>
            <a:r>
              <a:rPr lang="pl-PL" dirty="0"/>
              <a:t> </a:t>
            </a:r>
            <a:r>
              <a:rPr lang="pl-PL" dirty="0" err="1"/>
              <a:t>adipiscing</a:t>
            </a:r>
            <a:r>
              <a:rPr lang="pl-PL" dirty="0"/>
              <a:t> elit, </a:t>
            </a:r>
            <a:r>
              <a:rPr lang="pl-PL" dirty="0" err="1"/>
              <a:t>sed</a:t>
            </a:r>
            <a:r>
              <a:rPr lang="pl-PL" dirty="0"/>
              <a:t> do </a:t>
            </a:r>
            <a:r>
              <a:rPr lang="pl-PL" dirty="0" err="1"/>
              <a:t>eiusmod</a:t>
            </a:r>
            <a:r>
              <a:rPr lang="pl-PL" dirty="0"/>
              <a:t> </a:t>
            </a:r>
            <a:r>
              <a:rPr lang="pl-PL" dirty="0" err="1"/>
              <a:t>tempor</a:t>
            </a:r>
            <a:r>
              <a:rPr lang="pl-PL" dirty="0"/>
              <a:t> </a:t>
            </a:r>
            <a:r>
              <a:rPr lang="pl-PL" dirty="0" err="1"/>
              <a:t>incididunt</a:t>
            </a:r>
            <a:r>
              <a:rPr lang="pl-PL" dirty="0"/>
              <a:t>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labore</a:t>
            </a:r>
            <a:r>
              <a:rPr lang="pl-PL" dirty="0"/>
              <a:t> et </a:t>
            </a:r>
            <a:r>
              <a:rPr lang="pl-PL" dirty="0" err="1"/>
              <a:t>dolore</a:t>
            </a:r>
            <a:r>
              <a:rPr lang="pl-PL" dirty="0"/>
              <a:t> </a:t>
            </a:r>
            <a:r>
              <a:rPr lang="pl-PL" dirty="0" err="1"/>
              <a:t>magna</a:t>
            </a:r>
            <a:r>
              <a:rPr lang="pl-PL" dirty="0"/>
              <a:t> </a:t>
            </a:r>
            <a:r>
              <a:rPr lang="pl-PL" dirty="0" err="1"/>
              <a:t>aliqua</a:t>
            </a:r>
            <a:r>
              <a:rPr lang="pl-PL" dirty="0"/>
              <a:t>.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enim</a:t>
            </a:r>
            <a:r>
              <a:rPr lang="pl-PL" dirty="0"/>
              <a:t> ad </a:t>
            </a:r>
            <a:r>
              <a:rPr lang="pl-PL" dirty="0" err="1"/>
              <a:t>minim</a:t>
            </a:r>
            <a:r>
              <a:rPr lang="pl-PL" dirty="0"/>
              <a:t> </a:t>
            </a:r>
            <a:r>
              <a:rPr lang="pl-PL" dirty="0" err="1"/>
              <a:t>veniam</a:t>
            </a:r>
            <a:r>
              <a:rPr lang="pl-PL" dirty="0"/>
              <a:t>, </a:t>
            </a:r>
            <a:r>
              <a:rPr lang="pl-PL" dirty="0" err="1"/>
              <a:t>quis</a:t>
            </a:r>
            <a:r>
              <a:rPr lang="pl-PL" dirty="0"/>
              <a:t> </a:t>
            </a:r>
            <a:r>
              <a:rPr lang="pl-PL" dirty="0" err="1"/>
              <a:t>nostrud</a:t>
            </a:r>
            <a:r>
              <a:rPr lang="pl-PL" dirty="0"/>
              <a:t> </a:t>
            </a:r>
            <a:r>
              <a:rPr lang="pl-PL" dirty="0" err="1"/>
              <a:t>exercitation</a:t>
            </a:r>
            <a:r>
              <a:rPr lang="pl-PL" dirty="0"/>
              <a:t> </a:t>
            </a:r>
            <a:r>
              <a:rPr lang="pl-PL" dirty="0" err="1"/>
              <a:t>ullamco</a:t>
            </a:r>
            <a:r>
              <a:rPr lang="pl-PL" dirty="0"/>
              <a:t> </a:t>
            </a:r>
            <a:r>
              <a:rPr lang="pl-PL" dirty="0" err="1"/>
              <a:t>laboris</a:t>
            </a:r>
            <a:r>
              <a:rPr lang="pl-PL" dirty="0"/>
              <a:t> </a:t>
            </a:r>
            <a:r>
              <a:rPr lang="pl-PL" dirty="0" err="1"/>
              <a:t>nisi</a:t>
            </a:r>
            <a:r>
              <a:rPr lang="pl-PL" dirty="0"/>
              <a:t>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aliquip</a:t>
            </a:r>
            <a:r>
              <a:rPr lang="pl-PL" dirty="0"/>
              <a:t> ex </a:t>
            </a:r>
            <a:r>
              <a:rPr lang="pl-PL" dirty="0" err="1"/>
              <a:t>ea</a:t>
            </a:r>
            <a:r>
              <a:rPr lang="pl-PL" dirty="0"/>
              <a:t> </a:t>
            </a:r>
            <a:r>
              <a:rPr lang="pl-PL" dirty="0" err="1"/>
              <a:t>commodo</a:t>
            </a:r>
            <a:r>
              <a:rPr lang="pl-PL" dirty="0"/>
              <a:t> </a:t>
            </a:r>
            <a:r>
              <a:rPr lang="pl-PL" dirty="0" err="1"/>
              <a:t>consequat</a:t>
            </a:r>
            <a:r>
              <a:rPr lang="pl-PL" dirty="0"/>
              <a:t>. </a:t>
            </a:r>
          </a:p>
        </p:txBody>
      </p:sp>
      <p:pic>
        <p:nvPicPr>
          <p:cNvPr id="7" name="Grafika 6">
            <a:extLst>
              <a:ext uri="{FF2B5EF4-FFF2-40B4-BE49-F238E27FC236}">
                <a16:creationId xmlns:a16="http://schemas.microsoft.com/office/drawing/2014/main" id="{ACA797F1-846F-41CA-85B2-004A6DF378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10399" y="487045"/>
            <a:ext cx="1400400" cy="482807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9416578" y="487044"/>
            <a:ext cx="670913" cy="482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886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2021-09-22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7015258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6">
            <a:extLst>
              <a:ext uri="{FF2B5EF4-FFF2-40B4-BE49-F238E27FC236}">
                <a16:creationId xmlns:a16="http://schemas.microsoft.com/office/drawing/2014/main" id="{2D26AFAA-D35B-4B54-BCB4-B76285B0E838}"/>
              </a:ext>
            </a:extLst>
          </p:cNvPr>
          <p:cNvSpPr/>
          <p:nvPr userDrawn="1"/>
        </p:nvSpPr>
        <p:spPr>
          <a:xfrm rot="5400000">
            <a:off x="580080" y="944002"/>
            <a:ext cx="290989" cy="290989"/>
          </a:xfrm>
          <a:prstGeom prst="rtTriangle">
            <a:avLst/>
          </a:prstGeom>
          <a:solidFill>
            <a:srgbClr val="026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12" name="Symbol zastępczy tekstu 10">
            <a:extLst>
              <a:ext uri="{FF2B5EF4-FFF2-40B4-BE49-F238E27FC236}">
                <a16:creationId xmlns:a16="http://schemas.microsoft.com/office/drawing/2014/main" id="{ECF1B017-D1E0-403C-BD68-C2EFFF099F8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4097" y="391951"/>
            <a:ext cx="6253162" cy="6286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5A5A5A"/>
                </a:solidFill>
              </a:defRPr>
            </a:lvl1pPr>
          </a:lstStyle>
          <a:p>
            <a:pPr lvl="0"/>
            <a:r>
              <a:rPr lang="pl-PL" dirty="0"/>
              <a:t>Tytuł slajdu</a:t>
            </a:r>
          </a:p>
        </p:txBody>
      </p:sp>
      <p:pic>
        <p:nvPicPr>
          <p:cNvPr id="7" name="Symbol zastępczy obrazu 4" descr="Obraz zawierający płot, trawa, zewnętrzne, budynek&#10;&#10;Opis wygenerowany automatycznie">
            <a:extLst>
              <a:ext uri="{FF2B5EF4-FFF2-40B4-BE49-F238E27FC236}">
                <a16:creationId xmlns:a16="http://schemas.microsoft.com/office/drawing/2014/main" id="{A53E959F-1993-4C5C-A24A-2B020B85BB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61" r="15761"/>
          <a:stretch>
            <a:fillRect/>
          </a:stretch>
        </p:blipFill>
        <p:spPr>
          <a:xfrm>
            <a:off x="9550399" y="0"/>
            <a:ext cx="2641602" cy="6858000"/>
          </a:xfrm>
          <a:custGeom>
            <a:avLst/>
            <a:gdLst>
              <a:gd name="connsiteX0" fmla="*/ 0 w 2641602"/>
              <a:gd name="connsiteY0" fmla="*/ 0 h 6858000"/>
              <a:gd name="connsiteX1" fmla="*/ 2641602 w 2641602"/>
              <a:gd name="connsiteY1" fmla="*/ 0 h 6858000"/>
              <a:gd name="connsiteX2" fmla="*/ 2641602 w 2641602"/>
              <a:gd name="connsiteY2" fmla="*/ 6858000 h 6858000"/>
              <a:gd name="connsiteX3" fmla="*/ 0 w 264160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1602" h="6858000">
                <a:moveTo>
                  <a:pt x="0" y="0"/>
                </a:moveTo>
                <a:lnTo>
                  <a:pt x="2641602" y="0"/>
                </a:lnTo>
                <a:lnTo>
                  <a:pt x="264160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5" name="Symbol zastępczy tekstu 17">
            <a:extLst>
              <a:ext uri="{FF2B5EF4-FFF2-40B4-BE49-F238E27FC236}">
                <a16:creationId xmlns:a16="http://schemas.microsoft.com/office/drawing/2014/main" id="{81A1E51E-970E-4D33-881D-5B92172D639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713" y="2357725"/>
            <a:ext cx="489358" cy="8940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200" b="1">
                <a:solidFill>
                  <a:srgbClr val="026937"/>
                </a:solidFill>
                <a:latin typeface="+mj-lt"/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/>
              <a:t>1</a:t>
            </a:r>
          </a:p>
        </p:txBody>
      </p:sp>
      <p:sp>
        <p:nvSpPr>
          <p:cNvPr id="47" name="Symbol zastępczy tekstu 17">
            <a:extLst>
              <a:ext uri="{FF2B5EF4-FFF2-40B4-BE49-F238E27FC236}">
                <a16:creationId xmlns:a16="http://schemas.microsoft.com/office/drawing/2014/main" id="{3EE3BE56-B338-4568-9341-5EB6095C129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75075" y="4330967"/>
            <a:ext cx="640897" cy="8940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200" b="1">
                <a:solidFill>
                  <a:srgbClr val="026937"/>
                </a:solidFill>
                <a:latin typeface="+mj-lt"/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/>
              <a:t>2</a:t>
            </a:r>
          </a:p>
        </p:txBody>
      </p:sp>
      <p:sp>
        <p:nvSpPr>
          <p:cNvPr id="49" name="Symbol zastępczy tekstu 17">
            <a:extLst>
              <a:ext uri="{FF2B5EF4-FFF2-40B4-BE49-F238E27FC236}">
                <a16:creationId xmlns:a16="http://schemas.microsoft.com/office/drawing/2014/main" id="{6152D0AF-85E2-4345-BBBB-F228E0D51BE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056666" y="4330967"/>
            <a:ext cx="640897" cy="8940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200" b="1">
                <a:solidFill>
                  <a:srgbClr val="026937"/>
                </a:solidFill>
                <a:latin typeface="+mj-lt"/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/>
              <a:t>4</a:t>
            </a:r>
          </a:p>
        </p:txBody>
      </p:sp>
      <p:sp>
        <p:nvSpPr>
          <p:cNvPr id="51" name="Symbol zastępczy tekstu 17">
            <a:extLst>
              <a:ext uri="{FF2B5EF4-FFF2-40B4-BE49-F238E27FC236}">
                <a16:creationId xmlns:a16="http://schemas.microsoft.com/office/drawing/2014/main" id="{26A7DCAC-6BF3-4CF2-A29D-76D18B62E7A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56666" y="2358716"/>
            <a:ext cx="640897" cy="8940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200" b="1">
                <a:solidFill>
                  <a:srgbClr val="026937"/>
                </a:solidFill>
                <a:latin typeface="+mj-lt"/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/>
              <a:t>3</a:t>
            </a:r>
          </a:p>
        </p:txBody>
      </p:sp>
      <p:sp>
        <p:nvSpPr>
          <p:cNvPr id="55" name="Symbol zastępczy tekstu 23">
            <a:extLst>
              <a:ext uri="{FF2B5EF4-FFF2-40B4-BE49-F238E27FC236}">
                <a16:creationId xmlns:a16="http://schemas.microsoft.com/office/drawing/2014/main" id="{51845B07-76AA-47DD-A71E-893C30B130B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317705" y="2789408"/>
            <a:ext cx="2204356" cy="96344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100">
                <a:solidFill>
                  <a:srgbClr val="5A5A5A"/>
                </a:solidFill>
              </a:defRPr>
            </a:lvl1pPr>
            <a:lvl2pPr>
              <a:defRPr sz="1100">
                <a:solidFill>
                  <a:srgbClr val="5A5A5A"/>
                </a:solidFill>
              </a:defRPr>
            </a:lvl2pPr>
            <a:lvl3pPr>
              <a:defRPr sz="1100">
                <a:solidFill>
                  <a:srgbClr val="5A5A5A"/>
                </a:solidFill>
              </a:defRPr>
            </a:lvl3pPr>
            <a:lvl4pPr>
              <a:defRPr sz="1100">
                <a:solidFill>
                  <a:srgbClr val="5A5A5A"/>
                </a:solidFill>
              </a:defRPr>
            </a:lvl4pPr>
            <a:lvl5pPr>
              <a:defRPr sz="1100">
                <a:solidFill>
                  <a:srgbClr val="5A5A5A"/>
                </a:solidFill>
              </a:defRPr>
            </a:lvl5pPr>
          </a:lstStyle>
          <a:p>
            <a:pPr algn="just">
              <a:lnSpc>
                <a:spcPct val="150000"/>
              </a:lnSpc>
            </a:pP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ipsum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sit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amet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consectetur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adipiscing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elit,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sed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do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eiusmod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tempor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incididun</a:t>
            </a:r>
            <a:endParaRPr lang="en-US" sz="11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56" name="Symbol zastępczy tekstu 23">
            <a:extLst>
              <a:ext uri="{FF2B5EF4-FFF2-40B4-BE49-F238E27FC236}">
                <a16:creationId xmlns:a16="http://schemas.microsoft.com/office/drawing/2014/main" id="{2094830B-DAF0-46C8-821F-3E82287067B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317705" y="4781135"/>
            <a:ext cx="2204356" cy="96344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100">
                <a:solidFill>
                  <a:srgbClr val="5A5A5A"/>
                </a:solidFill>
              </a:defRPr>
            </a:lvl1pPr>
            <a:lvl2pPr>
              <a:defRPr sz="1100">
                <a:solidFill>
                  <a:srgbClr val="5A5A5A"/>
                </a:solidFill>
              </a:defRPr>
            </a:lvl2pPr>
            <a:lvl3pPr>
              <a:defRPr sz="1100">
                <a:solidFill>
                  <a:srgbClr val="5A5A5A"/>
                </a:solidFill>
              </a:defRPr>
            </a:lvl3pPr>
            <a:lvl4pPr>
              <a:defRPr sz="1100">
                <a:solidFill>
                  <a:srgbClr val="5A5A5A"/>
                </a:solidFill>
              </a:defRPr>
            </a:lvl4pPr>
            <a:lvl5pPr>
              <a:defRPr sz="1100">
                <a:solidFill>
                  <a:srgbClr val="5A5A5A"/>
                </a:solidFill>
              </a:defRPr>
            </a:lvl5pPr>
          </a:lstStyle>
          <a:p>
            <a:pPr algn="just">
              <a:lnSpc>
                <a:spcPct val="150000"/>
              </a:lnSpc>
            </a:pP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ipsum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sit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amet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consectetur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adipiscing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elit,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sed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do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eiusmod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tempor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incididun</a:t>
            </a:r>
            <a:endParaRPr lang="en-US" sz="11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57" name="Symbol zastępczy tekstu 23">
            <a:extLst>
              <a:ext uri="{FF2B5EF4-FFF2-40B4-BE49-F238E27FC236}">
                <a16:creationId xmlns:a16="http://schemas.microsoft.com/office/drawing/2014/main" id="{E22C6660-79B1-4297-A53E-13FB2C1696C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544301" y="2789408"/>
            <a:ext cx="2204356" cy="96344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100">
                <a:solidFill>
                  <a:srgbClr val="5A5A5A"/>
                </a:solidFill>
              </a:defRPr>
            </a:lvl1pPr>
            <a:lvl2pPr>
              <a:defRPr sz="1100">
                <a:solidFill>
                  <a:srgbClr val="5A5A5A"/>
                </a:solidFill>
              </a:defRPr>
            </a:lvl2pPr>
            <a:lvl3pPr>
              <a:defRPr sz="1100">
                <a:solidFill>
                  <a:srgbClr val="5A5A5A"/>
                </a:solidFill>
              </a:defRPr>
            </a:lvl3pPr>
            <a:lvl4pPr>
              <a:defRPr sz="1100">
                <a:solidFill>
                  <a:srgbClr val="5A5A5A"/>
                </a:solidFill>
              </a:defRPr>
            </a:lvl4pPr>
            <a:lvl5pPr>
              <a:defRPr sz="1100">
                <a:solidFill>
                  <a:srgbClr val="5A5A5A"/>
                </a:solidFill>
              </a:defRPr>
            </a:lvl5pPr>
          </a:lstStyle>
          <a:p>
            <a:pPr algn="just">
              <a:lnSpc>
                <a:spcPct val="150000"/>
              </a:lnSpc>
            </a:pP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ipsum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sit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amet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consectetur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adipiscing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elit,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sed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do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eiusmod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tempor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incididun</a:t>
            </a:r>
            <a:endParaRPr lang="en-US" sz="11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58" name="Symbol zastępczy tekstu 23">
            <a:extLst>
              <a:ext uri="{FF2B5EF4-FFF2-40B4-BE49-F238E27FC236}">
                <a16:creationId xmlns:a16="http://schemas.microsoft.com/office/drawing/2014/main" id="{811EA9EF-CC9B-49D4-B139-F63DB1A8F0F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544301" y="4781135"/>
            <a:ext cx="2204356" cy="96344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100">
                <a:solidFill>
                  <a:srgbClr val="5A5A5A"/>
                </a:solidFill>
              </a:defRPr>
            </a:lvl1pPr>
            <a:lvl2pPr>
              <a:defRPr sz="1100">
                <a:solidFill>
                  <a:srgbClr val="5A5A5A"/>
                </a:solidFill>
              </a:defRPr>
            </a:lvl2pPr>
            <a:lvl3pPr>
              <a:defRPr sz="1100">
                <a:solidFill>
                  <a:srgbClr val="5A5A5A"/>
                </a:solidFill>
              </a:defRPr>
            </a:lvl3pPr>
            <a:lvl4pPr>
              <a:defRPr sz="1100">
                <a:solidFill>
                  <a:srgbClr val="5A5A5A"/>
                </a:solidFill>
              </a:defRPr>
            </a:lvl4pPr>
            <a:lvl5pPr>
              <a:defRPr sz="1100">
                <a:solidFill>
                  <a:srgbClr val="5A5A5A"/>
                </a:solidFill>
              </a:defRPr>
            </a:lvl5pPr>
          </a:lstStyle>
          <a:p>
            <a:pPr algn="just">
              <a:lnSpc>
                <a:spcPct val="150000"/>
              </a:lnSpc>
            </a:pP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ipsum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sit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amet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consectetur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adipiscing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elit,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sed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do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eiusmod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tempor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incididun</a:t>
            </a:r>
            <a:endParaRPr lang="en-US" sz="11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60" name="Symbol zastępczy tekstu 10">
            <a:extLst>
              <a:ext uri="{FF2B5EF4-FFF2-40B4-BE49-F238E27FC236}">
                <a16:creationId xmlns:a16="http://schemas.microsoft.com/office/drawing/2014/main" id="{065DAFB9-A21E-4E2F-AE2B-0D7D2E6D38B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326958" y="2380359"/>
            <a:ext cx="2488653" cy="3693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5A5A5A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Działanie 1</a:t>
            </a:r>
          </a:p>
        </p:txBody>
      </p:sp>
      <p:sp>
        <p:nvSpPr>
          <p:cNvPr id="62" name="Symbol zastępczy tekstu 10">
            <a:extLst>
              <a:ext uri="{FF2B5EF4-FFF2-40B4-BE49-F238E27FC236}">
                <a16:creationId xmlns:a16="http://schemas.microsoft.com/office/drawing/2014/main" id="{DAE53025-E836-403B-823D-765258B7520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326958" y="4333832"/>
            <a:ext cx="2488653" cy="3693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5A5A5A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Działanie 2</a:t>
            </a:r>
          </a:p>
        </p:txBody>
      </p:sp>
      <p:sp>
        <p:nvSpPr>
          <p:cNvPr id="65" name="Symbol zastępczy tekstu 10">
            <a:extLst>
              <a:ext uri="{FF2B5EF4-FFF2-40B4-BE49-F238E27FC236}">
                <a16:creationId xmlns:a16="http://schemas.microsoft.com/office/drawing/2014/main" id="{C57FA426-6271-4780-86BA-837F1ED5961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544763" y="2380359"/>
            <a:ext cx="2488653" cy="3693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5A5A5A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Działanie 3</a:t>
            </a:r>
          </a:p>
        </p:txBody>
      </p:sp>
      <p:sp>
        <p:nvSpPr>
          <p:cNvPr id="66" name="Symbol zastępczy tekstu 10">
            <a:extLst>
              <a:ext uri="{FF2B5EF4-FFF2-40B4-BE49-F238E27FC236}">
                <a16:creationId xmlns:a16="http://schemas.microsoft.com/office/drawing/2014/main" id="{58D9F231-BFA4-46D6-9713-99F3EB31E90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544763" y="4333832"/>
            <a:ext cx="2488653" cy="3693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5A5A5A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Działanie 4</a:t>
            </a:r>
          </a:p>
        </p:txBody>
      </p:sp>
      <p:pic>
        <p:nvPicPr>
          <p:cNvPr id="24" name="Grafika 23">
            <a:extLst>
              <a:ext uri="{FF2B5EF4-FFF2-40B4-BE49-F238E27FC236}">
                <a16:creationId xmlns:a16="http://schemas.microsoft.com/office/drawing/2014/main" id="{E4371656-3EDC-44B1-8767-6A293218C62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10399" y="487045"/>
            <a:ext cx="1400400" cy="482807"/>
          </a:xfrm>
          <a:prstGeom prst="rect">
            <a:avLst/>
          </a:prstGeom>
        </p:spPr>
      </p:pic>
      <p:pic>
        <p:nvPicPr>
          <p:cNvPr id="23" name="Obraz 22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7608" y="5869122"/>
            <a:ext cx="944150" cy="682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70220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obrazu 11" descr="Obraz zawierający siedzi, małe, stół, tort&#10;&#10;Opis wygenerowany automatycznie">
            <a:extLst>
              <a:ext uri="{FF2B5EF4-FFF2-40B4-BE49-F238E27FC236}">
                <a16:creationId xmlns:a16="http://schemas.microsoft.com/office/drawing/2014/main" id="{163103A3-3791-4999-AFB9-C21720F848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Prostokąt 3">
            <a:extLst>
              <a:ext uri="{FF2B5EF4-FFF2-40B4-BE49-F238E27FC236}">
                <a16:creationId xmlns:a16="http://schemas.microsoft.com/office/drawing/2014/main" id="{754A1D70-DBBD-424C-8528-6E25B66EB2A1}"/>
              </a:ext>
            </a:extLst>
          </p:cNvPr>
          <p:cNvSpPr/>
          <p:nvPr userDrawn="1"/>
        </p:nvSpPr>
        <p:spPr>
          <a:xfrm>
            <a:off x="1" y="0"/>
            <a:ext cx="12191999" cy="6858000"/>
          </a:xfrm>
          <a:prstGeom prst="rect">
            <a:avLst/>
          </a:prstGeom>
          <a:solidFill>
            <a:srgbClr val="000000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13" name="Tytuł 1">
            <a:extLst>
              <a:ext uri="{FF2B5EF4-FFF2-40B4-BE49-F238E27FC236}">
                <a16:creationId xmlns:a16="http://schemas.microsoft.com/office/drawing/2014/main" id="{E2709DCA-B701-4456-84DD-7470D98BF6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8250" y="3961186"/>
            <a:ext cx="9705975" cy="830997"/>
          </a:xfrm>
          <a:prstGeom prst="rect">
            <a:avLst/>
          </a:prstGeom>
        </p:spPr>
        <p:txBody>
          <a:bodyPr/>
          <a:lstStyle>
            <a:lvl1pPr algn="ctr"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pl-PL" dirty="0"/>
              <a:t>Tytuł prezentacji</a:t>
            </a:r>
          </a:p>
        </p:txBody>
      </p:sp>
      <p:sp>
        <p:nvSpPr>
          <p:cNvPr id="26" name="Symbol zastępczy tekstu 17">
            <a:extLst>
              <a:ext uri="{FF2B5EF4-FFF2-40B4-BE49-F238E27FC236}">
                <a16:creationId xmlns:a16="http://schemas.microsoft.com/office/drawing/2014/main" id="{62EE1355-2ABF-47FD-814D-F8DDE58268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" y="5979730"/>
            <a:ext cx="12191998" cy="35847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j-lt"/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/>
              <a:t>Imię i Nazwisko</a:t>
            </a:r>
          </a:p>
        </p:txBody>
      </p:sp>
      <p:sp>
        <p:nvSpPr>
          <p:cNvPr id="28" name="Symbol zastępczy tekstu 17">
            <a:extLst>
              <a:ext uri="{FF2B5EF4-FFF2-40B4-BE49-F238E27FC236}">
                <a16:creationId xmlns:a16="http://schemas.microsoft.com/office/drawing/2014/main" id="{6B9D628A-F91B-483D-A0C2-1AAF15C0FF6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" y="6356620"/>
            <a:ext cx="12191998" cy="35847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 spc="0">
                <a:solidFill>
                  <a:schemeClr val="bg1"/>
                </a:solidFill>
                <a:latin typeface="+mj-lt"/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/>
              <a:t>Miejscowość, dzień miesiąc rok</a:t>
            </a:r>
          </a:p>
        </p:txBody>
      </p:sp>
      <p:pic>
        <p:nvPicPr>
          <p:cNvPr id="10" name="Grafika 9">
            <a:extLst>
              <a:ext uri="{FF2B5EF4-FFF2-40B4-BE49-F238E27FC236}">
                <a16:creationId xmlns:a16="http://schemas.microsoft.com/office/drawing/2014/main" id="{937632B5-02BA-44F3-922F-23420D93A2C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433253" y="606151"/>
            <a:ext cx="4009487" cy="266453"/>
          </a:xfrm>
          <a:prstGeom prst="rect">
            <a:avLst/>
          </a:prstGeom>
        </p:spPr>
      </p:pic>
      <p:pic>
        <p:nvPicPr>
          <p:cNvPr id="15" name="Grafika 14">
            <a:extLst>
              <a:ext uri="{FF2B5EF4-FFF2-40B4-BE49-F238E27FC236}">
                <a16:creationId xmlns:a16="http://schemas.microsoft.com/office/drawing/2014/main" id="{D4D69E7E-9C13-4C97-8A55-D72FF089218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36023" y="507700"/>
            <a:ext cx="3450923" cy="1196691"/>
          </a:xfrm>
          <a:prstGeom prst="rect">
            <a:avLst/>
          </a:prstGeom>
        </p:spPr>
      </p:pic>
      <p:pic>
        <p:nvPicPr>
          <p:cNvPr id="2" name="Obraz 1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281" y="602866"/>
            <a:ext cx="1524001" cy="110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45555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ED195A7-7D32-452E-A19C-75BC49B06A0D}"/>
              </a:ext>
            </a:extLst>
          </p:cNvPr>
          <p:cNvSpPr/>
          <p:nvPr userDrawn="1"/>
        </p:nvSpPr>
        <p:spPr>
          <a:xfrm>
            <a:off x="0" y="6181726"/>
            <a:ext cx="885825" cy="6762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9" name="Symbol zastępczy tekstu 18">
            <a:extLst>
              <a:ext uri="{FF2B5EF4-FFF2-40B4-BE49-F238E27FC236}">
                <a16:creationId xmlns:a16="http://schemas.microsoft.com/office/drawing/2014/main" id="{E1EAA0BB-B34C-4229-949E-CAAD46F5B0D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90588" y="2056613"/>
            <a:ext cx="10491787" cy="4133850"/>
          </a:xfrm>
          <a:prstGeom prst="rect">
            <a:avLst/>
          </a:prstGeom>
        </p:spPr>
        <p:txBody>
          <a:bodyPr numCol="1" spcCol="720000"/>
          <a:lstStyle>
            <a:lvl1pPr marL="0" indent="0" algn="just">
              <a:lnSpc>
                <a:spcPct val="150000"/>
              </a:lnSpc>
              <a:spcBef>
                <a:spcPts val="0"/>
              </a:spcBef>
              <a:buNone/>
              <a:defRPr sz="1100">
                <a:solidFill>
                  <a:srgbClr val="5A5A5A"/>
                </a:solidFill>
              </a:defRPr>
            </a:lvl1pPr>
            <a:lvl2pPr>
              <a:defRPr sz="1100">
                <a:solidFill>
                  <a:srgbClr val="5A5A5A"/>
                </a:solidFill>
              </a:defRPr>
            </a:lvl2pPr>
            <a:lvl3pPr>
              <a:defRPr sz="1100">
                <a:solidFill>
                  <a:srgbClr val="5A5A5A"/>
                </a:solidFill>
              </a:defRPr>
            </a:lvl3pPr>
            <a:lvl4pPr>
              <a:defRPr sz="1100">
                <a:solidFill>
                  <a:srgbClr val="5A5A5A"/>
                </a:solidFill>
              </a:defRPr>
            </a:lvl4pPr>
            <a:lvl5pPr>
              <a:defRPr sz="1100">
                <a:solidFill>
                  <a:srgbClr val="5A5A5A"/>
                </a:solidFill>
              </a:defRPr>
            </a:lvl5pPr>
          </a:lstStyle>
          <a:p>
            <a:pPr lvl="0"/>
            <a:r>
              <a:rPr lang="pl-PL" dirty="0" err="1"/>
              <a:t>Lorem</a:t>
            </a:r>
            <a:r>
              <a:rPr lang="pl-PL" dirty="0"/>
              <a:t> </a:t>
            </a:r>
            <a:r>
              <a:rPr lang="pl-PL" dirty="0" err="1"/>
              <a:t>ipsum</a:t>
            </a:r>
            <a:r>
              <a:rPr lang="pl-PL" dirty="0"/>
              <a:t> </a:t>
            </a:r>
            <a:r>
              <a:rPr lang="pl-PL" dirty="0" err="1"/>
              <a:t>dolor</a:t>
            </a:r>
            <a:r>
              <a:rPr lang="pl-PL" dirty="0"/>
              <a:t> sit </a:t>
            </a:r>
            <a:r>
              <a:rPr lang="pl-PL" dirty="0" err="1"/>
              <a:t>amet</a:t>
            </a:r>
            <a:r>
              <a:rPr lang="pl-PL" dirty="0"/>
              <a:t>, </a:t>
            </a:r>
            <a:r>
              <a:rPr lang="pl-PL" dirty="0" err="1"/>
              <a:t>consectetur</a:t>
            </a:r>
            <a:r>
              <a:rPr lang="pl-PL" dirty="0"/>
              <a:t> </a:t>
            </a:r>
            <a:r>
              <a:rPr lang="pl-PL" dirty="0" err="1"/>
              <a:t>adipiscing</a:t>
            </a:r>
            <a:r>
              <a:rPr lang="pl-PL" dirty="0"/>
              <a:t> elit, </a:t>
            </a:r>
            <a:r>
              <a:rPr lang="pl-PL" dirty="0" err="1"/>
              <a:t>sed</a:t>
            </a:r>
            <a:r>
              <a:rPr lang="pl-PL" dirty="0"/>
              <a:t> do </a:t>
            </a:r>
            <a:r>
              <a:rPr lang="pl-PL" dirty="0" err="1"/>
              <a:t>eiusmod</a:t>
            </a:r>
            <a:r>
              <a:rPr lang="pl-PL" dirty="0"/>
              <a:t> </a:t>
            </a:r>
            <a:r>
              <a:rPr lang="pl-PL" dirty="0" err="1"/>
              <a:t>tempor</a:t>
            </a:r>
            <a:r>
              <a:rPr lang="pl-PL" dirty="0"/>
              <a:t> </a:t>
            </a:r>
            <a:r>
              <a:rPr lang="pl-PL" dirty="0" err="1"/>
              <a:t>incididunt</a:t>
            </a:r>
            <a:r>
              <a:rPr lang="pl-PL" dirty="0"/>
              <a:t>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labore</a:t>
            </a:r>
            <a:r>
              <a:rPr lang="pl-PL" dirty="0"/>
              <a:t> et </a:t>
            </a:r>
            <a:r>
              <a:rPr lang="pl-PL" dirty="0" err="1"/>
              <a:t>dolore</a:t>
            </a:r>
            <a:r>
              <a:rPr lang="pl-PL" dirty="0"/>
              <a:t> </a:t>
            </a:r>
            <a:r>
              <a:rPr lang="pl-PL" dirty="0" err="1"/>
              <a:t>magna</a:t>
            </a:r>
            <a:r>
              <a:rPr lang="pl-PL" dirty="0"/>
              <a:t> </a:t>
            </a:r>
            <a:r>
              <a:rPr lang="pl-PL" dirty="0" err="1"/>
              <a:t>aliqua</a:t>
            </a:r>
            <a:r>
              <a:rPr lang="pl-PL" dirty="0"/>
              <a:t>.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enim</a:t>
            </a:r>
            <a:r>
              <a:rPr lang="pl-PL" dirty="0"/>
              <a:t> ad </a:t>
            </a:r>
            <a:r>
              <a:rPr lang="pl-PL" dirty="0" err="1"/>
              <a:t>minim</a:t>
            </a:r>
            <a:r>
              <a:rPr lang="pl-PL" dirty="0"/>
              <a:t> </a:t>
            </a:r>
            <a:r>
              <a:rPr lang="pl-PL" dirty="0" err="1"/>
              <a:t>veniam</a:t>
            </a:r>
            <a:r>
              <a:rPr lang="pl-PL" dirty="0"/>
              <a:t>, </a:t>
            </a:r>
            <a:r>
              <a:rPr lang="pl-PL" dirty="0" err="1"/>
              <a:t>quis</a:t>
            </a:r>
            <a:r>
              <a:rPr lang="pl-PL" dirty="0"/>
              <a:t> </a:t>
            </a:r>
            <a:r>
              <a:rPr lang="pl-PL" dirty="0" err="1"/>
              <a:t>nostrud</a:t>
            </a:r>
            <a:r>
              <a:rPr lang="pl-PL" dirty="0"/>
              <a:t> </a:t>
            </a:r>
            <a:r>
              <a:rPr lang="pl-PL" dirty="0" err="1"/>
              <a:t>exercitation</a:t>
            </a:r>
            <a:r>
              <a:rPr lang="pl-PL" dirty="0"/>
              <a:t> </a:t>
            </a:r>
            <a:r>
              <a:rPr lang="pl-PL" dirty="0" err="1"/>
              <a:t>ullamco</a:t>
            </a:r>
            <a:r>
              <a:rPr lang="pl-PL" dirty="0"/>
              <a:t> </a:t>
            </a:r>
            <a:r>
              <a:rPr lang="pl-PL" dirty="0" err="1"/>
              <a:t>laboris</a:t>
            </a:r>
            <a:r>
              <a:rPr lang="pl-PL" dirty="0"/>
              <a:t> </a:t>
            </a:r>
            <a:r>
              <a:rPr lang="pl-PL" dirty="0" err="1"/>
              <a:t>nisi</a:t>
            </a:r>
            <a:r>
              <a:rPr lang="pl-PL" dirty="0"/>
              <a:t>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aliquip</a:t>
            </a:r>
            <a:r>
              <a:rPr lang="pl-PL" dirty="0"/>
              <a:t> ex </a:t>
            </a:r>
            <a:r>
              <a:rPr lang="pl-PL" dirty="0" err="1"/>
              <a:t>ea</a:t>
            </a:r>
            <a:r>
              <a:rPr lang="pl-PL" dirty="0"/>
              <a:t> </a:t>
            </a:r>
            <a:r>
              <a:rPr lang="pl-PL" dirty="0" err="1"/>
              <a:t>commodo</a:t>
            </a:r>
            <a:r>
              <a:rPr lang="pl-PL" dirty="0"/>
              <a:t> </a:t>
            </a:r>
            <a:r>
              <a:rPr lang="pl-PL" dirty="0" err="1"/>
              <a:t>consequat</a:t>
            </a:r>
            <a:r>
              <a:rPr lang="pl-PL" dirty="0"/>
              <a:t>. </a:t>
            </a:r>
          </a:p>
        </p:txBody>
      </p:sp>
      <p:pic>
        <p:nvPicPr>
          <p:cNvPr id="7" name="Grafika 6">
            <a:extLst>
              <a:ext uri="{FF2B5EF4-FFF2-40B4-BE49-F238E27FC236}">
                <a16:creationId xmlns:a16="http://schemas.microsoft.com/office/drawing/2014/main" id="{ACA797F1-846F-41CA-85B2-004A6DF378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10399" y="487045"/>
            <a:ext cx="1400400" cy="482807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9416578" y="487044"/>
            <a:ext cx="670913" cy="482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1916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 and Content (half p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7056" y="1825625"/>
            <a:ext cx="4926841" cy="3769957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6817056" y="482860"/>
            <a:ext cx="4669266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-46383" y="-46383"/>
            <a:ext cx="6142383" cy="6964017"/>
          </a:xfrm>
          <a:solidFill>
            <a:schemeClr val="bg2"/>
          </a:solidFill>
          <a:ln w="28575">
            <a:solidFill>
              <a:schemeClr val="accent5"/>
            </a:solidFill>
          </a:ln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47096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2021-09-22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72070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2021-09-22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133400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2021-09-22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361104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2021-09-22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84465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17" Type="http://schemas.openxmlformats.org/officeDocument/2006/relationships/slideLayout" Target="../slideLayouts/slideLayout53.xml"/><Relationship Id="rId2" Type="http://schemas.openxmlformats.org/officeDocument/2006/relationships/slideLayout" Target="../slideLayouts/slideLayout38.xml"/><Relationship Id="rId16" Type="http://schemas.openxmlformats.org/officeDocument/2006/relationships/slideLayout" Target="../slideLayouts/slideLayout52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5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D7F646-DE74-4716-BE49-67089A1C9D6B}" type="datetimeFigureOut">
              <a:rPr lang="pl-PL" smtClean="0"/>
              <a:t>2021-09-22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65247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D7F646-DE74-4716-BE49-67089A1C9D6B}" type="datetimeFigureOut">
              <a:rPr lang="pl-PL" smtClean="0"/>
              <a:t>2021-09-22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12948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2" r:id="rId14"/>
    <p:sldLayoutId id="2147483683" r:id="rId1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3144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D7F646-DE74-4716-BE49-67089A1C9D6B}" type="datetimeFigureOut">
              <a:rPr lang="pl-PL" smtClean="0"/>
              <a:t>2021-09-22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76185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  <p:sldLayoutId id="2147483707" r:id="rId14"/>
    <p:sldLayoutId id="2147483708" r:id="rId15"/>
    <p:sldLayoutId id="2147483709" r:id="rId16"/>
    <p:sldLayoutId id="2147483710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0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0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microsoft.com/office/2007/relationships/hdphoto" Target="../media/hdphoto3.wdp"/><Relationship Id="rId18" Type="http://schemas.microsoft.com/office/2007/relationships/hdphoto" Target="../media/hdphoto4.wdp"/><Relationship Id="rId3" Type="http://schemas.openxmlformats.org/officeDocument/2006/relationships/image" Target="../media/image39.png"/><Relationship Id="rId7" Type="http://schemas.openxmlformats.org/officeDocument/2006/relationships/image" Target="../media/image40.png"/><Relationship Id="rId12" Type="http://schemas.openxmlformats.org/officeDocument/2006/relationships/image" Target="../media/image41.png"/><Relationship Id="rId17" Type="http://schemas.openxmlformats.org/officeDocument/2006/relationships/image" Target="../media/image43.png"/><Relationship Id="rId2" Type="http://schemas.openxmlformats.org/officeDocument/2006/relationships/image" Target="../media/image38.png"/><Relationship Id="rId16" Type="http://schemas.openxmlformats.org/officeDocument/2006/relationships/image" Target="../media/image10.svg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800.svg"/><Relationship Id="rId11" Type="http://schemas.openxmlformats.org/officeDocument/2006/relationships/image" Target="../media/image12.svg"/><Relationship Id="rId15" Type="http://schemas.openxmlformats.org/officeDocument/2006/relationships/image" Target="../media/image42.png"/><Relationship Id="rId19" Type="http://schemas.openxmlformats.org/officeDocument/2006/relationships/image" Target="../media/image44.png"/><Relationship Id="rId4" Type="http://schemas.microsoft.com/office/2007/relationships/hdphoto" Target="../media/hdphoto1.wdp"/><Relationship Id="rId14" Type="http://schemas.openxmlformats.org/officeDocument/2006/relationships/image" Target="../media/image190.sv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6.png"/><Relationship Id="rId7" Type="http://schemas.microsoft.com/office/2007/relationships/hdphoto" Target="../media/hdphoto5.wdp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8.xml"/><Relationship Id="rId6" Type="http://schemas.openxmlformats.org/officeDocument/2006/relationships/image" Target="../media/image47.png"/><Relationship Id="rId5" Type="http://schemas.openxmlformats.org/officeDocument/2006/relationships/image" Target="../media/image29.svg"/><Relationship Id="rId9" Type="http://schemas.microsoft.com/office/2007/relationships/hdphoto" Target="../media/hdphoto6.wdp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hyperlink" Target="http://nfosigw.gov.pl/oferta-finansowania/srodki-zagraniczne/instrument-finansowy-life/aktualnosci/" TargetMode="External"/><Relationship Id="rId1" Type="http://schemas.openxmlformats.org/officeDocument/2006/relationships/slideLayout" Target="../slideLayouts/slideLayout2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user/nfosigw/playlists" TargetMode="External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5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55C6D79-84AD-469A-9215-7D369192E9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4120" y="2816046"/>
            <a:ext cx="9705975" cy="1562108"/>
          </a:xfrm>
        </p:spPr>
        <p:txBody>
          <a:bodyPr>
            <a:normAutofit fontScale="90000"/>
          </a:bodyPr>
          <a:lstStyle/>
          <a:p>
            <a:r>
              <a:rPr lang="pl-PL" sz="6000" i="1" dirty="0" smtClean="0"/>
              <a:t>Program LIFE </a:t>
            </a:r>
            <a:br>
              <a:rPr lang="pl-PL" sz="6000" i="1" dirty="0" smtClean="0"/>
            </a:br>
            <a:r>
              <a:rPr lang="pl-PL" sz="6000" i="1" dirty="0" smtClean="0"/>
              <a:t>w nowej perspektywie 2021-2027</a:t>
            </a:r>
            <a:endParaRPr lang="pl-PL" dirty="0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9228ABCB-4920-40FE-8196-2DEAD828CA6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0" y="5643154"/>
            <a:ext cx="12191998" cy="893801"/>
          </a:xfrm>
        </p:spPr>
        <p:txBody>
          <a:bodyPr>
            <a:normAutofit/>
          </a:bodyPr>
          <a:lstStyle/>
          <a:p>
            <a:r>
              <a:rPr lang="pl-PL" dirty="0" smtClean="0"/>
              <a:t>Konferencja podsumowująca projekt LIFE15 GIE/PL/000758</a:t>
            </a:r>
          </a:p>
          <a:p>
            <a:r>
              <a:rPr lang="pl-PL" i="1" dirty="0" smtClean="0"/>
              <a:t>Masz prawo do skutecznej ochrony przyrody /</a:t>
            </a:r>
            <a:r>
              <a:rPr lang="pl-PL" dirty="0"/>
              <a:t> </a:t>
            </a:r>
            <a:r>
              <a:rPr lang="pl-PL" dirty="0" smtClean="0"/>
              <a:t>Ożarów Mazowiecki , 22-23.09.2021 </a:t>
            </a:r>
          </a:p>
          <a:p>
            <a:r>
              <a:rPr lang="pl-PL" dirty="0"/>
              <a:t>Andrzej Muter – Kierownik Wydziału LIFE</a:t>
            </a:r>
          </a:p>
        </p:txBody>
      </p:sp>
    </p:spTree>
    <p:extLst>
      <p:ext uri="{BB962C8B-B14F-4D97-AF65-F5344CB8AC3E}">
        <p14:creationId xmlns:p14="http://schemas.microsoft.com/office/powerpoint/2010/main" val="1645450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834823" y="1335933"/>
            <a:ext cx="4188589" cy="52783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Obszar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ŚRODOWISKO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5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Podprogram: </a:t>
            </a:r>
            <a:r>
              <a:rPr kumimoji="0" lang="pl-PL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/>
            </a:r>
            <a:br>
              <a:rPr kumimoji="0" lang="pl-PL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pl-PL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Przyroda i 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różnorodność </a:t>
            </a:r>
            <a:r>
              <a:rPr kumimoji="0" lang="pl-PL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biologiczna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Podprogram: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Gospodarka 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 obiegu zamkniętym </a:t>
            </a:r>
            <a:b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 jakość </a:t>
            </a:r>
            <a:r>
              <a:rPr kumimoji="0" lang="pl-PL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życia</a:t>
            </a: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pole tekstowe 3"/>
          <p:cNvSpPr txBox="1"/>
          <p:nvPr/>
        </p:nvSpPr>
        <p:spPr>
          <a:xfrm>
            <a:off x="6207404" y="1335933"/>
            <a:ext cx="4188589" cy="44165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Obszar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KLIMAT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5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Podprogram: </a:t>
            </a:r>
            <a:r>
              <a:rPr kumimoji="0" lang="pl-PL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/>
            </a:r>
            <a:br>
              <a:rPr kumimoji="0" lang="pl-PL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Łagodzenie zmiany klimatu i przystosowanie się do niej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800" b="0" i="0" u="none" strike="noStrike" kern="1200" cap="none" spc="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Podprogram: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Przejście na czystą energię</a:t>
            </a: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ytuł 1"/>
          <p:cNvSpPr txBox="1">
            <a:spLocks/>
          </p:cNvSpPr>
          <p:nvPr/>
        </p:nvSpPr>
        <p:spPr>
          <a:xfrm>
            <a:off x="515928" y="227531"/>
            <a:ext cx="8452688" cy="736685"/>
          </a:xfrm>
          <a:prstGeom prst="rect">
            <a:avLst/>
          </a:prstGeom>
          <a:solidFill>
            <a:schemeClr val="bg1">
              <a:lumMod val="65000"/>
              <a:alpha val="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Program LIFE 2021 - 2027</a:t>
            </a:r>
            <a:endParaRPr kumimoji="0" lang="pl-PL" sz="44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11" name="Prostokąt 10"/>
          <p:cNvSpPr/>
          <p:nvPr/>
        </p:nvSpPr>
        <p:spPr>
          <a:xfrm>
            <a:off x="717630" y="2419109"/>
            <a:ext cx="4618299" cy="203714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Prostokąt 11"/>
          <p:cNvSpPr/>
          <p:nvPr/>
        </p:nvSpPr>
        <p:spPr>
          <a:xfrm>
            <a:off x="717630" y="4620228"/>
            <a:ext cx="4618299" cy="203714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Prostokąt 12"/>
          <p:cNvSpPr/>
          <p:nvPr/>
        </p:nvSpPr>
        <p:spPr>
          <a:xfrm>
            <a:off x="5992548" y="4620228"/>
            <a:ext cx="4618299" cy="203714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Prostokąt 13"/>
          <p:cNvSpPr/>
          <p:nvPr/>
        </p:nvSpPr>
        <p:spPr>
          <a:xfrm>
            <a:off x="5992548" y="2419109"/>
            <a:ext cx="4618299" cy="203714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2467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/>
          <p:cNvSpPr txBox="1"/>
          <p:nvPr/>
        </p:nvSpPr>
        <p:spPr>
          <a:xfrm>
            <a:off x="436937" y="1385338"/>
            <a:ext cx="11429998" cy="714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0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kumimoji="0" lang="pl-PL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Wsparcie </a:t>
            </a: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LIFE w ramach unijnych dyrektyw ptasiej i </a:t>
            </a:r>
            <a:r>
              <a:rPr kumimoji="0" lang="pl-PL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siedliskowej</a:t>
            </a:r>
            <a:endParaRPr kumimoji="0" lang="pl-PL" sz="20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253" y="160574"/>
            <a:ext cx="3314700" cy="1514475"/>
          </a:xfrm>
          <a:prstGeom prst="rect">
            <a:avLst/>
          </a:prstGeom>
        </p:spPr>
      </p:pic>
      <p:sp>
        <p:nvSpPr>
          <p:cNvPr id="5" name="pole tekstowe 4"/>
          <p:cNvSpPr txBox="1"/>
          <p:nvPr/>
        </p:nvSpPr>
        <p:spPr>
          <a:xfrm>
            <a:off x="436937" y="1851537"/>
            <a:ext cx="11207107" cy="7763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4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kumimoji="0" lang="pl-PL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Wsparcie </a:t>
            </a: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LIFE w ramach rozporządzenia w sprawie inwazyjnych gatunków </a:t>
            </a:r>
            <a:r>
              <a:rPr kumimoji="0" lang="pl-PL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obcych</a:t>
            </a:r>
          </a:p>
        </p:txBody>
      </p:sp>
      <p:sp>
        <p:nvSpPr>
          <p:cNvPr id="3" name="Prostokąt 2"/>
          <p:cNvSpPr/>
          <p:nvPr/>
        </p:nvSpPr>
        <p:spPr>
          <a:xfrm>
            <a:off x="436937" y="2744842"/>
            <a:ext cx="11513638" cy="3426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Wsparcie LIFE w ramach Europejskiej Strategii Bioróżnorodności do 2030 r.:</a:t>
            </a:r>
          </a:p>
          <a:p>
            <a:pPr marL="533400" marR="0" lvl="0" indent="-26193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utworzenie spójnej sieci obszarów chronionych (osiągnięcie celu 30% i 10%)</a:t>
            </a:r>
          </a:p>
          <a:p>
            <a:pPr marL="533400" marR="0" lvl="0" indent="-26193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wdrażanie unijnych celów w zakresie przywracania właściwego stanu przyrody w odniesieniu do gatunków i siedlisk przyrodniczych</a:t>
            </a:r>
          </a:p>
          <a:p>
            <a:pPr marL="533400" marR="0" lvl="0" indent="-26193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odtwarzanie zdegradowanych i bogatych w węgiel ekosystemów; zapobieganie klęskom żywiołowym i ograniczanie ich skutków</a:t>
            </a:r>
          </a:p>
          <a:p>
            <a:pPr marL="533400" marR="0" lvl="0" indent="-26193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poprawa żywotności i odporności lasów gospodarczych</a:t>
            </a:r>
          </a:p>
          <a:p>
            <a:pPr marL="533400" marR="0" lvl="0" indent="-26193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odwrócenie spadku liczebności zapylaczy</a:t>
            </a:r>
          </a:p>
          <a:p>
            <a:pPr marL="533400" marR="0" lvl="0" indent="-26193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przywracanie przyrody na gruntach rolnych</a:t>
            </a:r>
          </a:p>
          <a:p>
            <a:pPr marL="533400" marR="0" lvl="0" indent="-26193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zazielenianie obszarów miejskich i podmiejskich</a:t>
            </a:r>
          </a:p>
          <a:p>
            <a:pPr marL="533400" marR="0" lvl="0" indent="-26193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pomiar i integrowanie wartości przyrody</a:t>
            </a:r>
          </a:p>
        </p:txBody>
      </p:sp>
      <p:sp>
        <p:nvSpPr>
          <p:cNvPr id="7" name="Prostokąt 6"/>
          <p:cNvSpPr/>
          <p:nvPr/>
        </p:nvSpPr>
        <p:spPr>
          <a:xfrm>
            <a:off x="436937" y="6171421"/>
            <a:ext cx="1192400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3525" lvl="0" indent="-263525">
              <a:spcAft>
                <a:spcPts val="600"/>
              </a:spcAft>
              <a:defRPr/>
            </a:pPr>
            <a:r>
              <a:rPr kumimoji="0" lang="pl-PL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kumimoji="0" lang="pl-PL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pl-PL" sz="2000" b="1" dirty="0" smtClean="0">
                <a:solidFill>
                  <a:srgbClr val="70AD47">
                    <a:lumMod val="50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Zarządzanie przyrodą (Zapewnienie </a:t>
            </a:r>
            <a:r>
              <a:rPr kumimoji="0" lang="pl-PL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zgodności ze środowiskiem przyrodniczym i dostęp do systemu sprawiedliwości)</a:t>
            </a:r>
            <a:endParaRPr kumimoji="0" lang="pl-PL" sz="20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Symbol zastępczy tekstu 1"/>
          <p:cNvSpPr txBox="1">
            <a:spLocks/>
          </p:cNvSpPr>
          <p:nvPr/>
        </p:nvSpPr>
        <p:spPr>
          <a:xfrm>
            <a:off x="3596573" y="639749"/>
            <a:ext cx="5604735" cy="6286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b="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</a:rPr>
              <a:t>T</a:t>
            </a:r>
            <a:r>
              <a:rPr kumimoji="0" lang="pl-PL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ematyka</a:t>
            </a:r>
            <a:r>
              <a:rPr kumimoji="0" lang="pl-PL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pl-PL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projektów priorytetowych </a:t>
            </a: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8418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253" y="160574"/>
            <a:ext cx="3314700" cy="1514475"/>
          </a:xfrm>
          <a:prstGeom prst="rect">
            <a:avLst/>
          </a:prstGeom>
        </p:spPr>
      </p:pic>
      <p:sp>
        <p:nvSpPr>
          <p:cNvPr id="9" name="Prostokąt 8"/>
          <p:cNvSpPr/>
          <p:nvPr/>
        </p:nvSpPr>
        <p:spPr>
          <a:xfrm>
            <a:off x="267991" y="1828021"/>
            <a:ext cx="1192400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3525" lvl="0" indent="-263525">
              <a:spcAft>
                <a:spcPts val="600"/>
              </a:spcAft>
              <a:defRPr/>
            </a:pPr>
            <a:r>
              <a:rPr kumimoji="0" lang="pl-PL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kumimoji="0" lang="pl-PL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pl-PL" sz="2000" b="1" dirty="0" smtClean="0">
                <a:solidFill>
                  <a:srgbClr val="70AD47">
                    <a:lumMod val="50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Zarządzanie przyrodą (Zapewnienie </a:t>
            </a:r>
            <a:r>
              <a:rPr kumimoji="0" lang="pl-PL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zgodności ze środowiskiem przyrodniczym i dostęp do systemu sprawiedliwości)</a:t>
            </a:r>
            <a:endParaRPr kumimoji="0" lang="pl-PL" sz="20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Prostokąt 1"/>
          <p:cNvSpPr/>
          <p:nvPr/>
        </p:nvSpPr>
        <p:spPr>
          <a:xfrm>
            <a:off x="267992" y="2535907"/>
            <a:ext cx="11256900" cy="3601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Projekty w tym obszarze muszą dotyczyć kwestii zgodności z przepisami unijnymi w zakresie ochrony przyrody i różnorodności biologicznej oraz </a:t>
            </a:r>
            <a:r>
              <a:rPr lang="pl-PL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dostępu do wymiaru sprawiedliwości</a:t>
            </a:r>
            <a:r>
              <a:rPr lang="pl-PL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poprzez:</a:t>
            </a:r>
          </a:p>
          <a:p>
            <a:pPr marL="361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"/>
            </a:pPr>
            <a:r>
              <a:rPr lang="pl-PL" sz="1400" dirty="0">
                <a:latin typeface="Calibri" panose="020F0502020204030204" pitchFamily="34" charset="0"/>
                <a:ea typeface="Symbol" panose="05050102010706020507" pitchFamily="18" charset="2"/>
                <a:cs typeface="Symbol" panose="05050102010706020507" pitchFamily="18" charset="2"/>
              </a:rPr>
              <a:t>tworzenie nowych, lub, jeśli istnieją, ulepszanie istniejących transgranicznych, krajowych lub regionalnych </a:t>
            </a:r>
            <a:r>
              <a:rPr lang="pl-PL" sz="1400" b="1" dirty="0">
                <a:latin typeface="Calibri" panose="020F0502020204030204" pitchFamily="34" charset="0"/>
                <a:ea typeface="Symbol" panose="05050102010706020507" pitchFamily="18" charset="2"/>
                <a:cs typeface="Symbol" panose="05050102010706020507" pitchFamily="18" charset="2"/>
              </a:rPr>
              <a:t>sieci praktyków lub ekspertów z dziedziny zapewniania zgodności</a:t>
            </a:r>
            <a:r>
              <a:rPr lang="pl-PL" sz="1400" dirty="0">
                <a:latin typeface="Calibri" panose="020F0502020204030204" pitchFamily="34" charset="0"/>
                <a:ea typeface="Symbol" panose="05050102010706020507" pitchFamily="18" charset="2"/>
                <a:cs typeface="Symbol" panose="05050102010706020507" pitchFamily="18" charset="2"/>
              </a:rPr>
              <a:t>; i/lub tworzenie, lub, jeśli istnieją, rozwijanie </a:t>
            </a:r>
            <a:r>
              <a:rPr lang="pl-PL" sz="1400" b="1" dirty="0">
                <a:latin typeface="Calibri" panose="020F0502020204030204" pitchFamily="34" charset="0"/>
                <a:ea typeface="Symbol" panose="05050102010706020507" pitchFamily="18" charset="2"/>
                <a:cs typeface="Symbol" panose="05050102010706020507" pitchFamily="18" charset="2"/>
              </a:rPr>
              <a:t>profesjonalnych kwalifikacji i szkoleń w celu zapewnienia większej </a:t>
            </a:r>
            <a:r>
              <a:rPr lang="pl-PL" sz="1400" b="1" dirty="0">
                <a:solidFill>
                  <a:srgbClr val="C00000"/>
                </a:solidFill>
                <a:latin typeface="Calibri" panose="020F0502020204030204" pitchFamily="34" charset="0"/>
                <a:ea typeface="Symbol" panose="05050102010706020507" pitchFamily="18" charset="2"/>
                <a:cs typeface="Symbol" panose="05050102010706020507" pitchFamily="18" charset="2"/>
              </a:rPr>
              <a:t>zgodności z obowiązującymi instrumentami prawnymi UE regulującymi kwestie ochrony przyrody i różnorodności biologicznej</a:t>
            </a:r>
            <a:r>
              <a:rPr lang="pl-PL" sz="1400" dirty="0">
                <a:solidFill>
                  <a:srgbClr val="C00000"/>
                </a:solidFill>
                <a:latin typeface="Calibri" panose="020F0502020204030204" pitchFamily="34" charset="0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pl-PL" sz="1400" dirty="0">
                <a:latin typeface="Calibri" panose="020F0502020204030204" pitchFamily="34" charset="0"/>
                <a:ea typeface="Symbol" panose="05050102010706020507" pitchFamily="18" charset="2"/>
                <a:cs typeface="Symbol" panose="05050102010706020507" pitchFamily="18" charset="2"/>
              </a:rPr>
              <a:t>poprzez promowanie, kontrolowanie i egzekwowanie zgodności, lub</a:t>
            </a:r>
          </a:p>
          <a:p>
            <a:pPr marL="361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"/>
            </a:pPr>
            <a:r>
              <a:rPr lang="pl-PL" sz="1400" dirty="0">
                <a:latin typeface="Calibri" panose="020F0502020204030204" pitchFamily="34" charset="0"/>
                <a:ea typeface="Symbol" panose="05050102010706020507" pitchFamily="18" charset="2"/>
                <a:cs typeface="Symbol" panose="05050102010706020507" pitchFamily="18" charset="2"/>
              </a:rPr>
              <a:t>stosowanie zasady zanieczyszczający płaci, przy </a:t>
            </a:r>
            <a:r>
              <a:rPr lang="pl-PL" sz="1400" b="1" dirty="0">
                <a:latin typeface="Calibri" panose="020F0502020204030204" pitchFamily="34" charset="0"/>
                <a:ea typeface="Symbol" panose="05050102010706020507" pitchFamily="18" charset="2"/>
                <a:cs typeface="Symbol" panose="05050102010706020507" pitchFamily="18" charset="2"/>
              </a:rPr>
              <a:t>użyciu prawa administracyjnego, prawa karnego </a:t>
            </a:r>
            <a:r>
              <a:rPr lang="pl-PL" sz="1400" b="1" dirty="0" smtClean="0">
                <a:latin typeface="Calibri" panose="020F0502020204030204" pitchFamily="34" charset="0"/>
                <a:ea typeface="Symbol" panose="05050102010706020507" pitchFamily="18" charset="2"/>
                <a:cs typeface="Symbol" panose="05050102010706020507" pitchFamily="18" charset="2"/>
              </a:rPr>
              <a:t>i </a:t>
            </a:r>
            <a:r>
              <a:rPr lang="pl-PL" sz="1400" b="1" dirty="0">
                <a:latin typeface="Calibri" panose="020F0502020204030204" pitchFamily="34" charset="0"/>
                <a:ea typeface="Symbol" panose="05050102010706020507" pitchFamily="18" charset="2"/>
                <a:cs typeface="Symbol" panose="05050102010706020507" pitchFamily="18" charset="2"/>
              </a:rPr>
              <a:t>odpowiedzialności za środowisko</a:t>
            </a:r>
            <a:r>
              <a:rPr lang="pl-PL" sz="1400" dirty="0">
                <a:latin typeface="Calibri" panose="020F0502020204030204" pitchFamily="34" charset="0"/>
                <a:ea typeface="Symbol" panose="05050102010706020507" pitchFamily="18" charset="2"/>
                <a:cs typeface="Symbol" panose="05050102010706020507" pitchFamily="18" charset="2"/>
              </a:rPr>
              <a:t>; i / lub</a:t>
            </a:r>
          </a:p>
          <a:p>
            <a:pPr marL="361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"/>
            </a:pPr>
            <a:r>
              <a:rPr lang="pl-PL" sz="1400" dirty="0">
                <a:latin typeface="Calibri" panose="020F0502020204030204" pitchFamily="34" charset="0"/>
                <a:ea typeface="Symbol" panose="05050102010706020507" pitchFamily="18" charset="2"/>
                <a:cs typeface="Symbol" panose="05050102010706020507" pitchFamily="18" charset="2"/>
              </a:rPr>
              <a:t>poprzez </a:t>
            </a:r>
            <a:r>
              <a:rPr lang="pl-PL" sz="1400" b="1" dirty="0">
                <a:latin typeface="Calibri" panose="020F0502020204030204" pitchFamily="34" charset="0"/>
                <a:ea typeface="Symbol" panose="05050102010706020507" pitchFamily="18" charset="2"/>
                <a:cs typeface="Symbol" panose="05050102010706020507" pitchFamily="18" charset="2"/>
              </a:rPr>
              <a:t>rozwijanie i wdrażanie</a:t>
            </a:r>
            <a:r>
              <a:rPr lang="pl-PL" sz="1400" dirty="0">
                <a:latin typeface="Calibri" panose="020F0502020204030204" pitchFamily="34" charset="0"/>
                <a:ea typeface="Symbol" panose="05050102010706020507" pitchFamily="18" charset="2"/>
                <a:cs typeface="Symbol" panose="05050102010706020507" pitchFamily="18" charset="2"/>
              </a:rPr>
              <a:t> strategii i polityk i/lub rozwijanie i stosowanie </a:t>
            </a:r>
            <a:r>
              <a:rPr lang="pl-PL" sz="1400" b="1" dirty="0">
                <a:solidFill>
                  <a:srgbClr val="C00000"/>
                </a:solidFill>
                <a:latin typeface="Calibri" panose="020F0502020204030204" pitchFamily="34" charset="0"/>
                <a:ea typeface="Symbol" panose="05050102010706020507" pitchFamily="18" charset="2"/>
                <a:cs typeface="Symbol" panose="05050102010706020507" pitchFamily="18" charset="2"/>
              </a:rPr>
              <a:t>innowacyjnych narzędzi i działań w celu promowania</a:t>
            </a:r>
            <a:r>
              <a:rPr lang="pl-PL" sz="1400" b="1" dirty="0">
                <a:latin typeface="Calibri" panose="020F0502020204030204" pitchFamily="34" charset="0"/>
                <a:ea typeface="Symbol" panose="05050102010706020507" pitchFamily="18" charset="2"/>
                <a:cs typeface="Symbol" panose="05050102010706020507" pitchFamily="18" charset="2"/>
              </a:rPr>
              <a:t>, monitorowania i </a:t>
            </a:r>
            <a:r>
              <a:rPr lang="pl-PL" sz="1400" b="1" dirty="0">
                <a:solidFill>
                  <a:srgbClr val="C00000"/>
                </a:solidFill>
                <a:latin typeface="Calibri" panose="020F0502020204030204" pitchFamily="34" charset="0"/>
                <a:ea typeface="Symbol" panose="05050102010706020507" pitchFamily="18" charset="2"/>
                <a:cs typeface="Symbol" panose="05050102010706020507" pitchFamily="18" charset="2"/>
              </a:rPr>
              <a:t>egzekwowania zgodności z obowiązującymi instrumentami prawnymi UE </a:t>
            </a:r>
            <a:r>
              <a:rPr lang="pl-PL" sz="1400" dirty="0">
                <a:latin typeface="Calibri" panose="020F0502020204030204" pitchFamily="34" charset="0"/>
                <a:ea typeface="Symbol" panose="05050102010706020507" pitchFamily="18" charset="2"/>
                <a:cs typeface="Symbol" panose="05050102010706020507" pitchFamily="18" charset="2"/>
              </a:rPr>
              <a:t>w zakresie </a:t>
            </a:r>
            <a:r>
              <a:rPr lang="pl-PL" sz="1400" b="1" dirty="0">
                <a:solidFill>
                  <a:srgbClr val="C00000"/>
                </a:solidFill>
                <a:latin typeface="Calibri" panose="020F0502020204030204" pitchFamily="34" charset="0"/>
                <a:ea typeface="Symbol" panose="05050102010706020507" pitchFamily="18" charset="2"/>
                <a:cs typeface="Symbol" panose="05050102010706020507" pitchFamily="18" charset="2"/>
              </a:rPr>
              <a:t>przyrody i różnorodności biologicznej</a:t>
            </a:r>
            <a:r>
              <a:rPr lang="pl-PL" sz="1400" dirty="0">
                <a:latin typeface="Calibri" panose="020F0502020204030204" pitchFamily="34" charset="0"/>
                <a:ea typeface="Symbol" panose="05050102010706020507" pitchFamily="18" charset="2"/>
                <a:cs typeface="Symbol" panose="05050102010706020507" pitchFamily="18" charset="2"/>
              </a:rPr>
              <a:t>, lub zapewnienie </a:t>
            </a:r>
            <a:r>
              <a:rPr lang="pl-PL" sz="1400" b="1" dirty="0">
                <a:latin typeface="Calibri" panose="020F0502020204030204" pitchFamily="34" charset="0"/>
                <a:ea typeface="Symbol" panose="05050102010706020507" pitchFamily="18" charset="2"/>
                <a:cs typeface="Symbol" panose="05050102010706020507" pitchFamily="18" charset="2"/>
              </a:rPr>
              <a:t>stosowania zasady zanieczyszczający płaci</a:t>
            </a:r>
            <a:r>
              <a:rPr lang="pl-PL" sz="1400" dirty="0">
                <a:latin typeface="Calibri" panose="020F0502020204030204" pitchFamily="34" charset="0"/>
                <a:ea typeface="Symbol" panose="05050102010706020507" pitchFamily="18" charset="2"/>
                <a:cs typeface="Symbol" panose="05050102010706020507" pitchFamily="18" charset="2"/>
              </a:rPr>
              <a:t> poprzez odpowiedzialność za środowisko; i/lub</a:t>
            </a:r>
          </a:p>
          <a:p>
            <a:pPr marL="361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"/>
            </a:pPr>
            <a:r>
              <a:rPr lang="pl-PL" sz="1400" dirty="0">
                <a:latin typeface="Calibri" panose="020F0502020204030204" pitchFamily="34" charset="0"/>
                <a:ea typeface="Symbol" panose="05050102010706020507" pitchFamily="18" charset="2"/>
                <a:cs typeface="Symbol" panose="05050102010706020507" pitchFamily="18" charset="2"/>
              </a:rPr>
              <a:t>ulepszanie systemów </a:t>
            </a:r>
            <a:r>
              <a:rPr lang="pl-PL" sz="1400" b="1" dirty="0">
                <a:latin typeface="Calibri" panose="020F0502020204030204" pitchFamily="34" charset="0"/>
                <a:ea typeface="Symbol" panose="05050102010706020507" pitchFamily="18" charset="2"/>
                <a:cs typeface="Symbol" panose="05050102010706020507" pitchFamily="18" charset="2"/>
              </a:rPr>
              <a:t>informacyjnych obsługiwanych przez organy władzy publicznej</a:t>
            </a:r>
            <a:r>
              <a:rPr lang="pl-PL" sz="1400" dirty="0">
                <a:latin typeface="Calibri" panose="020F0502020204030204" pitchFamily="34" charset="0"/>
                <a:ea typeface="Symbol" panose="05050102010706020507" pitchFamily="18" charset="2"/>
                <a:cs typeface="Symbol" panose="05050102010706020507" pitchFamily="18" charset="2"/>
              </a:rPr>
              <a:t>; i/lub</a:t>
            </a:r>
          </a:p>
          <a:p>
            <a:pPr marL="36195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"/>
            </a:pPr>
            <a:r>
              <a:rPr lang="pl-PL" sz="1400" dirty="0">
                <a:latin typeface="Calibri" panose="020F0502020204030204" pitchFamily="34" charset="0"/>
                <a:ea typeface="Symbol" panose="05050102010706020507" pitchFamily="18" charset="2"/>
                <a:cs typeface="Symbol" panose="05050102010706020507" pitchFamily="18" charset="2"/>
              </a:rPr>
              <a:t>angażowanie obywateli i innych w promowanie zgodności oraz forsowanie stosowania odpowiedzialności za środowisko w kontekście unijnego ustawodawstwa w zakresie </a:t>
            </a:r>
            <a:r>
              <a:rPr lang="pl-PL" sz="1400" b="1" dirty="0">
                <a:latin typeface="Calibri" panose="020F0502020204030204" pitchFamily="34" charset="0"/>
                <a:ea typeface="Symbol" panose="05050102010706020507" pitchFamily="18" charset="2"/>
                <a:cs typeface="Symbol" panose="05050102010706020507" pitchFamily="18" charset="2"/>
              </a:rPr>
              <a:t>ochrony przyrody i różnorodności biologicznej</a:t>
            </a:r>
            <a:r>
              <a:rPr lang="pl-PL" sz="1400" dirty="0">
                <a:latin typeface="Calibri" panose="020F0502020204030204" pitchFamily="34" charset="0"/>
                <a:ea typeface="Symbol" panose="05050102010706020507" pitchFamily="18" charset="2"/>
                <a:cs typeface="Symbol" panose="05050102010706020507" pitchFamily="18" charset="2"/>
              </a:rPr>
              <a:t>.</a:t>
            </a:r>
            <a:endParaRPr lang="pl-PL" sz="1400" dirty="0">
              <a:effectLst/>
              <a:latin typeface="Calibri" panose="020F0502020204030204" pitchFamily="34" charset="0"/>
              <a:ea typeface="Symbol" panose="05050102010706020507" pitchFamily="18" charset="2"/>
              <a:cs typeface="Symbol" panose="05050102010706020507" pitchFamily="18" charset="2"/>
            </a:endParaRPr>
          </a:p>
        </p:txBody>
      </p:sp>
      <p:sp>
        <p:nvSpPr>
          <p:cNvPr id="10" name="Symbol zastępczy tekstu 1"/>
          <p:cNvSpPr txBox="1">
            <a:spLocks/>
          </p:cNvSpPr>
          <p:nvPr/>
        </p:nvSpPr>
        <p:spPr>
          <a:xfrm>
            <a:off x="3596573" y="639749"/>
            <a:ext cx="5604735" cy="6286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b="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</a:rPr>
              <a:t>T</a:t>
            </a:r>
            <a:r>
              <a:rPr kumimoji="0" lang="pl-PL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ematyka</a:t>
            </a:r>
            <a:r>
              <a:rPr kumimoji="0" lang="pl-PL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pl-PL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projektów priorytetowych </a:t>
            </a: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0510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ole tekstowe 6"/>
          <p:cNvSpPr txBox="1"/>
          <p:nvPr/>
        </p:nvSpPr>
        <p:spPr>
          <a:xfrm>
            <a:off x="190075" y="2038885"/>
            <a:ext cx="341952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Gospodarka o obiegu zamkniętym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Powietrze </a:t>
            </a:r>
            <a:endParaRPr kumimoji="0" lang="pl-PL" sz="2400" b="1" i="0" u="none" strike="noStrike" kern="1200" cap="none" spc="0" normalizeH="0" baseline="0" noProof="0" dirty="0" smtClean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Woda </a:t>
            </a:r>
            <a:endParaRPr kumimoji="0" lang="pl-PL" sz="24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Gleba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Hałas</a:t>
            </a:r>
            <a:endParaRPr kumimoji="0" lang="pl-PL" sz="24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Środki chemiczne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Zarządzanie 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 informacja w zakresie </a:t>
            </a:r>
            <a:r>
              <a:rPr kumimoji="0" lang="pl-PL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środowiska</a:t>
            </a:r>
            <a:endParaRPr kumimoji="0" lang="pl-PL" sz="24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74" y="289161"/>
            <a:ext cx="3295650" cy="1504950"/>
          </a:xfrm>
          <a:prstGeom prst="rect">
            <a:avLst/>
          </a:prstGeom>
        </p:spPr>
      </p:pic>
      <p:sp>
        <p:nvSpPr>
          <p:cNvPr id="5" name="Symbol zastępczy tekstu 1"/>
          <p:cNvSpPr txBox="1">
            <a:spLocks/>
          </p:cNvSpPr>
          <p:nvPr/>
        </p:nvSpPr>
        <p:spPr>
          <a:xfrm>
            <a:off x="3596573" y="639749"/>
            <a:ext cx="5604735" cy="6286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b="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</a:rPr>
              <a:t>T</a:t>
            </a:r>
            <a:r>
              <a:rPr kumimoji="0" lang="pl-PL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ematyka</a:t>
            </a:r>
            <a:r>
              <a:rPr kumimoji="0" lang="pl-PL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pl-PL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projektów priorytetowych </a:t>
            </a: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4121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ole tekstowe 6"/>
          <p:cNvSpPr txBox="1"/>
          <p:nvPr/>
        </p:nvSpPr>
        <p:spPr>
          <a:xfrm>
            <a:off x="190075" y="2038885"/>
            <a:ext cx="341952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Gospodarka o obiegu zamkniętym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Powietrze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Woda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Gleba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Hałas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Środki 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chemiczne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Zarządzanie i informacja w zakresie środowiska</a:t>
            </a:r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74" y="289161"/>
            <a:ext cx="3295650" cy="1504950"/>
          </a:xfrm>
          <a:prstGeom prst="rect">
            <a:avLst/>
          </a:prstGeom>
        </p:spPr>
      </p:pic>
      <p:sp>
        <p:nvSpPr>
          <p:cNvPr id="3" name="Prostokąt 2"/>
          <p:cNvSpPr/>
          <p:nvPr/>
        </p:nvSpPr>
        <p:spPr>
          <a:xfrm>
            <a:off x="4223657" y="2038885"/>
            <a:ext cx="7794171" cy="340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Odzyskiwanie zasobów z odpadów 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Wdrażanie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innowacyjnych rozwiązań wspierających materiały, komponenty lub produkty z 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recyklingu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Identyfikacja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śledzenie, separacja, zapobieganie i odkażanie odpadów zawierających substancje 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niebezpieczne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000" b="1" i="0" u="none" strike="noStrike" kern="1200" cap="none" spc="0" normalizeH="0" baseline="0" noProof="0" dirty="0" smtClean="0">
              <a:ln>
                <a:noFill/>
              </a:ln>
              <a:solidFill>
                <a:srgbClr val="405E2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Gospodarka </a:t>
            </a: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 obiegu zamkniętym a środowisko </a:t>
            </a:r>
          </a:p>
          <a:p>
            <a:pPr marL="261938" marR="0" lvl="0" indent="-261938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 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Wdrożenie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modeli lub rozwiązań biznesowych i konsumpcyjnych w celu wspierania łańcuchów wartości</a:t>
            </a:r>
            <a:endParaRPr kumimoji="0" lang="pl-PL" sz="2000" b="0" i="0" u="none" strike="noStrike" kern="1200" cap="none" spc="0" normalizeH="0" baseline="0" noProof="0" dirty="0" smtClean="0">
              <a:ln>
                <a:noFill/>
              </a:ln>
              <a:solidFill>
                <a:srgbClr val="405E2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pl-PL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Symbol zastępczy tekstu 1"/>
          <p:cNvSpPr txBox="1">
            <a:spLocks/>
          </p:cNvSpPr>
          <p:nvPr/>
        </p:nvSpPr>
        <p:spPr>
          <a:xfrm>
            <a:off x="3596573" y="639749"/>
            <a:ext cx="5604735" cy="6286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b="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</a:rPr>
              <a:t>T</a:t>
            </a:r>
            <a:r>
              <a:rPr kumimoji="0" lang="pl-PL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ematyka</a:t>
            </a:r>
            <a:r>
              <a:rPr kumimoji="0" lang="pl-PL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pl-PL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projektów priorytetowych </a:t>
            </a: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9892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ole tekstowe 6"/>
          <p:cNvSpPr txBox="1"/>
          <p:nvPr/>
        </p:nvSpPr>
        <p:spPr>
          <a:xfrm>
            <a:off x="190075" y="2038885"/>
            <a:ext cx="341952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Gospodarka o obiegu zamkniętym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Powietrze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Woda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Gleba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Hałas </a:t>
            </a:r>
            <a:endParaRPr kumimoji="0" lang="pl-PL" sz="2400" b="1" i="0" u="none" strike="noStrike" kern="1200" cap="none" spc="0" normalizeH="0" baseline="0" noProof="0" dirty="0" smtClean="0">
              <a:ln>
                <a:noFill/>
              </a:ln>
              <a:solidFill>
                <a:srgbClr val="70AD47">
                  <a:lumMod val="40000"/>
                  <a:lumOff val="6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Środki 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chemiczne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Zarządzanie i informacja w zakresie środowiska</a:t>
            </a:r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74" y="289161"/>
            <a:ext cx="3295650" cy="1504950"/>
          </a:xfrm>
          <a:prstGeom prst="rect">
            <a:avLst/>
          </a:prstGeom>
        </p:spPr>
      </p:pic>
      <p:sp>
        <p:nvSpPr>
          <p:cNvPr id="3" name="Prostokąt 2"/>
          <p:cNvSpPr/>
          <p:nvPr/>
        </p:nvSpPr>
        <p:spPr>
          <a:xfrm>
            <a:off x="4223657" y="2038885"/>
            <a:ext cx="7794171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Prawodawstwo w zakresie jakości </a:t>
            </a: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powietrza i D</a:t>
            </a:r>
            <a:r>
              <a:rPr kumimoji="0" lang="pl-PL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yrektywa NEC</a:t>
            </a:r>
            <a:endParaRPr kumimoji="0" lang="pl-PL" sz="2000" b="0" i="0" u="none" strike="noStrike" kern="1200" cap="none" spc="0" normalizeH="0" baseline="0" noProof="0" dirty="0" smtClean="0">
              <a:ln>
                <a:noFill/>
              </a:ln>
              <a:solidFill>
                <a:srgbClr val="405E2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Poprawa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jakości powietrza i redukcja emisji 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pył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zawieszonego (PM)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Zrównoważona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mobilność w transporcie 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drogowym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Zrównoważona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mobilność, inna niż transport drogowy, w tym transport morski, lotniczy i mobilność maszyn samojezdnych nieporuszających się po drogach (NRMM), w tym ich infrastruktura pomocnicza i 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logistyka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Redukcja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emisji amoniaku, metanu i PM z 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rolnictwa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Dyrektywa </a:t>
            </a: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 sprawie emisji </a:t>
            </a:r>
            <a:r>
              <a:rPr kumimoji="0" lang="pl-PL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przemysłowych</a:t>
            </a:r>
            <a:endParaRPr kumimoji="0" lang="pl-PL" sz="2000" b="1" i="0" u="none" strike="noStrike" kern="1200" cap="none" spc="0" normalizeH="0" baseline="0" noProof="0" dirty="0">
              <a:ln>
                <a:noFill/>
              </a:ln>
              <a:solidFill>
                <a:srgbClr val="405E2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Stosowanie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technik zapobiegania zanieczyszczeniom i ich redukcji, 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których mowa w dyrektywie w sprawie emisji przemysłowych</a:t>
            </a:r>
          </a:p>
        </p:txBody>
      </p:sp>
      <p:sp>
        <p:nvSpPr>
          <p:cNvPr id="8" name="Symbol zastępczy tekstu 1"/>
          <p:cNvSpPr txBox="1">
            <a:spLocks/>
          </p:cNvSpPr>
          <p:nvPr/>
        </p:nvSpPr>
        <p:spPr>
          <a:xfrm>
            <a:off x="3596573" y="639749"/>
            <a:ext cx="5604735" cy="6286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b="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</a:rPr>
              <a:t>T</a:t>
            </a:r>
            <a:r>
              <a:rPr kumimoji="0" lang="pl-PL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ematyka</a:t>
            </a:r>
            <a:r>
              <a:rPr kumimoji="0" lang="pl-PL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pl-PL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projektów priorytetowych </a:t>
            </a: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5984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ole tekstowe 6"/>
          <p:cNvSpPr txBox="1"/>
          <p:nvPr/>
        </p:nvSpPr>
        <p:spPr>
          <a:xfrm>
            <a:off x="190075" y="2038885"/>
            <a:ext cx="341952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Gospodarka o obiegu zamkniętym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Powietrze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Woda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Gleba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Hałas</a:t>
            </a:r>
            <a:endParaRPr kumimoji="0" lang="pl-PL" sz="2400" b="1" i="0" u="none" strike="noStrike" kern="1200" cap="none" spc="0" normalizeH="0" baseline="0" noProof="0" dirty="0" smtClean="0">
              <a:ln>
                <a:noFill/>
              </a:ln>
              <a:solidFill>
                <a:srgbClr val="70AD47">
                  <a:lumMod val="40000"/>
                  <a:lumOff val="6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Środki 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chemiczne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Zarządzanie i informacja w zakresie środowiska</a:t>
            </a:r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74" y="289161"/>
            <a:ext cx="3295650" cy="1504950"/>
          </a:xfrm>
          <a:prstGeom prst="rect">
            <a:avLst/>
          </a:prstGeom>
        </p:spPr>
      </p:pic>
      <p:sp>
        <p:nvSpPr>
          <p:cNvPr id="3" name="Prostokąt 2"/>
          <p:cNvSpPr/>
          <p:nvPr/>
        </p:nvSpPr>
        <p:spPr>
          <a:xfrm>
            <a:off x="3739244" y="1515665"/>
            <a:ext cx="824681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Jakość i ilość wody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Poprawa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jakości 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wody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Wdrożenie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zarządzania ryzykiem powodzi i / lub 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suszy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Innowacyjne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projekty dotyczące ciśnień </a:t>
            </a:r>
            <a:r>
              <a:rPr kumimoji="0" lang="pl-PL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hydromorfologicznych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określonych w planach gospodarowania wodami w 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dorzeczu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Wdrożenie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innowacyjnych środków oszczędzania wody</a:t>
            </a:r>
            <a:endParaRPr kumimoji="0" lang="pl-PL" sz="2000" b="0" i="0" u="none" strike="noStrike" kern="1200" cap="none" spc="0" normalizeH="0" baseline="0" noProof="0" dirty="0" smtClean="0">
              <a:ln>
                <a:noFill/>
              </a:ln>
              <a:solidFill>
                <a:srgbClr val="405E2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Zarządzanie </a:t>
            </a: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morskie i przybrzeżne</a:t>
            </a:r>
            <a:endParaRPr kumimoji="0" lang="pl-PL" sz="2000" b="1" i="0" u="none" strike="noStrike" kern="1200" cap="none" spc="0" normalizeH="0" baseline="0" noProof="0" dirty="0" smtClean="0">
              <a:ln>
                <a:noFill/>
              </a:ln>
              <a:solidFill>
                <a:srgbClr val="405E2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58775" marR="0" lvl="0" indent="-35877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Zastosowanie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innowacyjnych rozwiązań (narzędzi, technologii lub praktyk) w celu 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zapewnienia ochrony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 zachowania mórz, oceanów i ich 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wybrzeży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Usługi wodne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Zastosowanie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innowacyjnych technologii i narzędzi w systemach 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uzdatniania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wody pitnej i 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ścieków komunalnych</a:t>
            </a:r>
            <a:endParaRPr kumimoji="0" lang="pl-PL" sz="2000" b="0" i="0" u="none" strike="noStrike" kern="1200" cap="none" spc="0" normalizeH="0" baseline="0" noProof="0" dirty="0">
              <a:ln>
                <a:noFill/>
              </a:ln>
              <a:solidFill>
                <a:srgbClr val="405E2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Zastosowanie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innowacyjnych narzędzi zapewniających </a:t>
            </a:r>
            <a:r>
              <a:rPr kumimoji="0" lang="pl-PL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zasobooszczędne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świadczenie usług 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wodnych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…</a:t>
            </a:r>
            <a:endParaRPr kumimoji="0" lang="pl-PL" sz="2000" b="0" i="0" u="none" strike="noStrike" kern="1200" cap="none" spc="0" normalizeH="0" baseline="0" noProof="0" dirty="0">
              <a:ln>
                <a:noFill/>
              </a:ln>
              <a:solidFill>
                <a:srgbClr val="405E2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Symbol zastępczy tekstu 1"/>
          <p:cNvSpPr txBox="1">
            <a:spLocks/>
          </p:cNvSpPr>
          <p:nvPr/>
        </p:nvSpPr>
        <p:spPr>
          <a:xfrm>
            <a:off x="3596573" y="639749"/>
            <a:ext cx="5604735" cy="6286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b="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</a:rPr>
              <a:t>T</a:t>
            </a:r>
            <a:r>
              <a:rPr kumimoji="0" lang="pl-PL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ematyka</a:t>
            </a:r>
            <a:r>
              <a:rPr kumimoji="0" lang="pl-PL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pl-PL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projektów priorytetowych </a:t>
            </a: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723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ole tekstowe 6"/>
          <p:cNvSpPr txBox="1"/>
          <p:nvPr/>
        </p:nvSpPr>
        <p:spPr>
          <a:xfrm>
            <a:off x="190075" y="2038885"/>
            <a:ext cx="341952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Gospodarka o obiegu zamkniętym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Powietrze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Woda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Gleba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Hałas</a:t>
            </a:r>
            <a:endParaRPr kumimoji="0" lang="pl-PL" sz="2400" b="1" i="0" u="none" strike="noStrike" kern="1200" cap="none" spc="0" normalizeH="0" baseline="0" noProof="0" dirty="0" smtClean="0">
              <a:ln>
                <a:noFill/>
              </a:ln>
              <a:solidFill>
                <a:srgbClr val="70AD47">
                  <a:lumMod val="40000"/>
                  <a:lumOff val="6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Środki 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chemiczne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Zarządzanie i informacja w zakresie środowiska</a:t>
            </a:r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74" y="289161"/>
            <a:ext cx="3295650" cy="1504950"/>
          </a:xfrm>
          <a:prstGeom prst="rect">
            <a:avLst/>
          </a:prstGeom>
        </p:spPr>
      </p:pic>
      <p:sp>
        <p:nvSpPr>
          <p:cNvPr id="3" name="Prostokąt 2"/>
          <p:cNvSpPr/>
          <p:nvPr/>
        </p:nvSpPr>
        <p:spPr>
          <a:xfrm>
            <a:off x="3739244" y="1515665"/>
            <a:ext cx="8313556" cy="5247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Wdrożenie działań mających na celu ochronę </a:t>
            </a: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jakości gleby UE, w tym </a:t>
            </a:r>
            <a:r>
              <a:rPr kumimoji="0" lang="pl-PL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działań innowacyjnych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</a:t>
            </a:r>
            <a:endParaRPr kumimoji="0" lang="pl-PL" sz="2000" b="1" i="0" u="none" strike="noStrike" kern="1200" cap="none" spc="0" normalizeH="0" baseline="0" noProof="0" dirty="0" smtClean="0">
              <a:ln>
                <a:noFill/>
              </a:ln>
              <a:solidFill>
                <a:srgbClr val="405E2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58775" marR="0" lvl="0" indent="-35877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•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zachęcanie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 przejścia na zrównoważone praktyki w zakresie zarządzania glebą i 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gruntami,</a:t>
            </a:r>
          </a:p>
          <a:p>
            <a:pPr marL="358775" marR="0" lvl="0" indent="-35877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•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przygotowanie na ekstremalne zjawiska pogodowe i zwalczanie pustynnienia.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Odbudowa</a:t>
            </a: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ochrona i poprawa stanu gleby oraz zapobieganie jej degradacji, w tym jej utracie, również poprzez działania innowacyjne:</a:t>
            </a:r>
          </a:p>
          <a:p>
            <a:pPr marL="360000" marR="0" lvl="0" indent="-3600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•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utrzymanie żyzności i różnorodności biologicznej gleby, przywrócenie jej po zanieczyszczeniu oraz zwiększenie jej zdolności do poprawy jakości wody,</a:t>
            </a:r>
          </a:p>
          <a:p>
            <a:pPr marL="360000" marR="0" lvl="0" indent="-3600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•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stosowanie opłacalnych rozwiązań w zakresie badania, oceny i naprawy punktowych i rozproszonych zanieczyszczeń gleby, </a:t>
            </a:r>
          </a:p>
          <a:p>
            <a:pPr marL="360000" marR="0" lvl="0" indent="-3600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•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wspieranie zrównoważonych praktyk zarządzania glebą i gruntami, w tym 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szczególnie mających na celu usuwanie CO</a:t>
            </a:r>
            <a:r>
              <a:rPr kumimoji="0" lang="pl-PL" sz="2000" b="0" i="0" u="none" strike="noStrike" kern="1200" cap="none" spc="0" normalizeH="0" baseline="-2500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</a:t>
            </a:r>
            <a:endParaRPr kumimoji="0" lang="pl-PL" sz="2000" b="0" i="0" u="none" strike="noStrike" kern="1200" cap="none" spc="0" normalizeH="0" baseline="0" noProof="0" dirty="0">
              <a:ln>
                <a:noFill/>
              </a:ln>
              <a:solidFill>
                <a:srgbClr val="405E2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58775" marR="0" lvl="0" indent="-3587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•	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..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</p:txBody>
      </p:sp>
      <p:sp>
        <p:nvSpPr>
          <p:cNvPr id="8" name="Symbol zastępczy tekstu 1"/>
          <p:cNvSpPr txBox="1">
            <a:spLocks/>
          </p:cNvSpPr>
          <p:nvPr/>
        </p:nvSpPr>
        <p:spPr>
          <a:xfrm>
            <a:off x="3596573" y="639749"/>
            <a:ext cx="5604735" cy="6286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b="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</a:rPr>
              <a:t>T</a:t>
            </a:r>
            <a:r>
              <a:rPr kumimoji="0" lang="pl-PL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ematyka</a:t>
            </a:r>
            <a:r>
              <a:rPr kumimoji="0" lang="pl-PL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pl-PL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projektów priorytetowych </a:t>
            </a: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1337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ole tekstowe 6"/>
          <p:cNvSpPr txBox="1"/>
          <p:nvPr/>
        </p:nvSpPr>
        <p:spPr>
          <a:xfrm>
            <a:off x="190075" y="2038885"/>
            <a:ext cx="341952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Gospodarka o obiegu zamkniętym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Powietrze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Woda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Gleba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Hałas</a:t>
            </a:r>
            <a:endParaRPr kumimoji="0" lang="pl-PL" sz="2400" b="1" i="0" u="none" strike="noStrike" kern="1200" cap="none" spc="0" normalizeH="0" baseline="0" noProof="0" dirty="0" smtClean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Środki 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chemiczne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Zarządzanie i informacja w zakresie środowiska</a:t>
            </a:r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74" y="289161"/>
            <a:ext cx="3295650" cy="1504950"/>
          </a:xfrm>
          <a:prstGeom prst="rect">
            <a:avLst/>
          </a:prstGeom>
        </p:spPr>
      </p:pic>
      <p:sp>
        <p:nvSpPr>
          <p:cNvPr id="3" name="Prostokąt 2"/>
          <p:cNvSpPr/>
          <p:nvPr/>
        </p:nvSpPr>
        <p:spPr>
          <a:xfrm>
            <a:off x="3739244" y="1923879"/>
            <a:ext cx="8263156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Redukcja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hałasu w gęsto zaludnionych obszarach miejskich przy jednoczesnym osiągnięciu znacznej redukcji hałasu; na przykład poprzez stosowanie nawierzchni o niskim poziomie hałasu i / lub opon, których koszty cyklu życia są porównywalne z kosztami nawierzchni standardowych i / lub opon, lub poprzez obniżenie hałasu powodowanego przez ruch kolejowy lub lotniska.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405E2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Symbol zastępczy tekstu 1"/>
          <p:cNvSpPr txBox="1">
            <a:spLocks/>
          </p:cNvSpPr>
          <p:nvPr/>
        </p:nvSpPr>
        <p:spPr>
          <a:xfrm>
            <a:off x="3596573" y="639749"/>
            <a:ext cx="5604735" cy="6286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b="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</a:rPr>
              <a:t>T</a:t>
            </a:r>
            <a:r>
              <a:rPr kumimoji="0" lang="pl-PL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ematyka</a:t>
            </a:r>
            <a:r>
              <a:rPr kumimoji="0" lang="pl-PL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pl-PL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projektów priorytetowych </a:t>
            </a: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0111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ole tekstowe 6"/>
          <p:cNvSpPr txBox="1"/>
          <p:nvPr/>
        </p:nvSpPr>
        <p:spPr>
          <a:xfrm>
            <a:off x="190075" y="2038885"/>
            <a:ext cx="341952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Gospodarka o obiegu zamkniętym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Powietrze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Woda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Gleba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Hałas</a:t>
            </a:r>
            <a:endParaRPr kumimoji="0" lang="pl-PL" sz="2400" b="1" i="0" u="none" strike="noStrike" kern="1200" cap="none" spc="0" normalizeH="0" baseline="0" noProof="0" dirty="0" smtClean="0">
              <a:ln>
                <a:noFill/>
              </a:ln>
              <a:solidFill>
                <a:srgbClr val="70AD47">
                  <a:lumMod val="40000"/>
                  <a:lumOff val="6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Środki 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chemiczne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Zarządzanie i informacja w zakresie środowiska</a:t>
            </a:r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74" y="289161"/>
            <a:ext cx="3295650" cy="1504950"/>
          </a:xfrm>
          <a:prstGeom prst="rect">
            <a:avLst/>
          </a:prstGeom>
        </p:spPr>
      </p:pic>
      <p:sp>
        <p:nvSpPr>
          <p:cNvPr id="3" name="Prostokąt 2"/>
          <p:cNvSpPr/>
          <p:nvPr/>
        </p:nvSpPr>
        <p:spPr>
          <a:xfrm>
            <a:off x="3739244" y="1923879"/>
            <a:ext cx="826315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Zapobieganie i ograniczanie wpływu na środowisko lub zdrowie ludzi substancji niebezpiecznych, w szczególności co najmniej jednego z </a:t>
            </a:r>
            <a:r>
              <a:rPr kumimoji="0" lang="pl-PL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poniższych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405E2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58775" marR="0" lvl="0" indent="-35877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•	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substancje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zidentyfikowane jako budzące obawy (w tym substancje zaburzające funkcjonowanie układu hormonalnego i substancje trwałe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405E2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58775" marR="0" lvl="0" indent="-35877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•	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kombinowane działanie substancji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405E2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58775" marR="0" lvl="0" indent="-35877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•	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nanomateri</a:t>
            </a:r>
            <a:r>
              <a:rPr kumimoji="0" lang="pl-PL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ały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405E2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58775" marR="0" lvl="0" indent="-35877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•	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produkty biobójcze i / lub 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pestycydy,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405E2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58775" marR="0" lvl="0" indent="-35877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•	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PFAS (substancje per- i </a:t>
            </a:r>
            <a:r>
              <a:rPr kumimoji="0" lang="pl-PL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polifluoroalkilowe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  <a:endParaRPr kumimoji="0" lang="pl-PL" sz="2000" b="0" i="0" u="none" strike="noStrike" kern="1200" cap="none" spc="0" normalizeH="0" baseline="0" noProof="0" dirty="0" smtClean="0">
              <a:ln>
                <a:noFill/>
              </a:ln>
              <a:solidFill>
                <a:srgbClr val="405E2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Zapobieganie </a:t>
            </a: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 ograniczanie wpływu na środowisko lub zdrowie ludzi produkcji i stosowania chemikaliów w całym łańcuchu </a:t>
            </a:r>
            <a:r>
              <a:rPr kumimoji="0" lang="pl-PL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wartości.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Cyfrowe innowacje w zakresie zaawansowanych narzędzi, metod i modeli oraz możliwości analizy danych w celu odejścia od badań na zwierzętach.</a:t>
            </a:r>
            <a:endParaRPr kumimoji="0" lang="pl-PL" sz="2000" b="1" i="0" u="none" strike="noStrike" kern="1200" cap="none" spc="0" normalizeH="0" baseline="0" noProof="0" dirty="0" smtClean="0">
              <a:ln>
                <a:noFill/>
              </a:ln>
              <a:solidFill>
                <a:srgbClr val="405E2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(…)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405E2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Symbol zastępczy tekstu 1"/>
          <p:cNvSpPr txBox="1">
            <a:spLocks/>
          </p:cNvSpPr>
          <p:nvPr/>
        </p:nvSpPr>
        <p:spPr>
          <a:xfrm>
            <a:off x="3596573" y="639749"/>
            <a:ext cx="5604735" cy="6286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b="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</a:rPr>
              <a:t>T</a:t>
            </a:r>
            <a:r>
              <a:rPr kumimoji="0" lang="pl-PL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ematyka</a:t>
            </a:r>
            <a:r>
              <a:rPr kumimoji="0" lang="pl-PL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pl-PL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projektów priorytetowych </a:t>
            </a: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5430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upa 16"/>
          <p:cNvGrpSpPr/>
          <p:nvPr/>
        </p:nvGrpSpPr>
        <p:grpSpPr>
          <a:xfrm>
            <a:off x="273179" y="728866"/>
            <a:ext cx="8701883" cy="5916551"/>
            <a:chOff x="2030129" y="1283041"/>
            <a:chExt cx="7847883" cy="5631166"/>
          </a:xfrm>
          <a:gradFill flip="none" rotWithShape="1">
            <a:gsLst>
              <a:gs pos="0">
                <a:schemeClr val="accent6">
                  <a:lumMod val="75000"/>
                </a:schemeClr>
              </a:gs>
              <a:gs pos="50000">
                <a:srgbClr val="F1F8EC"/>
              </a:gs>
              <a:gs pos="100000">
                <a:srgbClr val="F2F8EE"/>
              </a:gs>
            </a:gsLst>
            <a:lin ang="5400000" scaled="1"/>
            <a:tileRect/>
          </a:gra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5" name="Strzałka w dół 14"/>
            <p:cNvSpPr/>
            <p:nvPr/>
          </p:nvSpPr>
          <p:spPr>
            <a:xfrm>
              <a:off x="5415354" y="2032637"/>
              <a:ext cx="1084047" cy="398490"/>
            </a:xfrm>
            <a:prstGeom prst="down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Prostokąt zaokrąglony 15"/>
            <p:cNvSpPr/>
            <p:nvPr/>
          </p:nvSpPr>
          <p:spPr>
            <a:xfrm>
              <a:off x="2036744" y="1283041"/>
              <a:ext cx="7841268" cy="80226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Prostokąt zaokrąglony 31"/>
            <p:cNvSpPr/>
            <p:nvPr/>
          </p:nvSpPr>
          <p:spPr>
            <a:xfrm>
              <a:off x="2030129" y="6501559"/>
              <a:ext cx="7841270" cy="41264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Symbol zastępczy tekstu 1"/>
          <p:cNvSpPr>
            <a:spLocks noGrp="1"/>
          </p:cNvSpPr>
          <p:nvPr>
            <p:ph type="body" sz="quarter" idx="11"/>
          </p:nvPr>
        </p:nvSpPr>
        <p:spPr>
          <a:xfrm>
            <a:off x="464097" y="199226"/>
            <a:ext cx="6253162" cy="628650"/>
          </a:xfrm>
        </p:spPr>
        <p:txBody>
          <a:bodyPr/>
          <a:lstStyle/>
          <a:p>
            <a:r>
              <a:rPr lang="pl-PL" dirty="0"/>
              <a:t>Historia programu LIFE</a:t>
            </a:r>
          </a:p>
          <a:p>
            <a:endParaRPr lang="pl-PL" dirty="0"/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471934" y="850162"/>
            <a:ext cx="2592387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Jednolity Akt Europejski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(1986)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5730844" y="815553"/>
            <a:ext cx="2955505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pl-PL" altLang="pl-PL" sz="1400" b="1" kern="0" dirty="0" smtClean="0">
                <a:solidFill>
                  <a:prstClr val="white"/>
                </a:solidFill>
              </a:rPr>
              <a:t>Rozporządzenie Rady 3907/91</a:t>
            </a:r>
          </a:p>
          <a:p>
            <a:pPr lvl="0"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pl-PL" altLang="pl-PL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dotyczące ochrony przyrody UE</a:t>
            </a: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4322034" y="840991"/>
            <a:ext cx="62617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pl-PL" altLang="pl-PL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+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262589" y="1968704"/>
            <a:ext cx="272756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LIFE I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(1992-1995)</a:t>
            </a:r>
            <a:r>
              <a:rPr kumimoji="0" lang="pl-PL" altLang="pl-PL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</a:t>
            </a:r>
            <a:endParaRPr kumimoji="0" lang="pl-PL" altLang="pl-PL" sz="1600" b="0" i="1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4" name="Łącznik prosty 3"/>
          <p:cNvCxnSpPr/>
          <p:nvPr/>
        </p:nvCxnSpPr>
        <p:spPr>
          <a:xfrm>
            <a:off x="301002" y="2047029"/>
            <a:ext cx="8569207" cy="30767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rostokąt 6"/>
          <p:cNvSpPr/>
          <p:nvPr/>
        </p:nvSpPr>
        <p:spPr>
          <a:xfrm>
            <a:off x="933850" y="6253578"/>
            <a:ext cx="84980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Łącznie </a:t>
            </a:r>
            <a:r>
              <a:rPr kumimoji="0" lang="pl-PL" altLang="pl-PL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5229 projektów </a:t>
            </a:r>
            <a:r>
              <a:rPr kumimoji="0" lang="pl-PL" altLang="pl-PL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(wg stanu z </a:t>
            </a:r>
            <a:r>
              <a:rPr kumimoji="0" lang="pl-PL" altLang="pl-PL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19.05.2021)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pole tekstowe 10"/>
          <p:cNvSpPr txBox="1"/>
          <p:nvPr/>
        </p:nvSpPr>
        <p:spPr>
          <a:xfrm>
            <a:off x="2891062" y="2196818"/>
            <a:ext cx="4583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18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 komponentów, dofinansowanie 30 – 100%</a:t>
            </a:r>
          </a:p>
        </p:txBody>
      </p:sp>
      <p:cxnSp>
        <p:nvCxnSpPr>
          <p:cNvPr id="38" name="Łącznik prosty 37"/>
          <p:cNvCxnSpPr/>
          <p:nvPr/>
        </p:nvCxnSpPr>
        <p:spPr>
          <a:xfrm>
            <a:off x="273179" y="2713155"/>
            <a:ext cx="8569207" cy="30767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ectangle 3"/>
          <p:cNvSpPr>
            <a:spLocks noChangeArrowheads="1"/>
          </p:cNvSpPr>
          <p:nvPr/>
        </p:nvSpPr>
        <p:spPr bwMode="auto">
          <a:xfrm>
            <a:off x="262589" y="2639708"/>
            <a:ext cx="272756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LIFE II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(1995-1999)</a:t>
            </a:r>
            <a:r>
              <a:rPr kumimoji="0" lang="pl-PL" altLang="pl-PL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</a:t>
            </a:r>
            <a:endParaRPr kumimoji="0" lang="pl-PL" altLang="pl-PL" sz="1600" b="0" i="1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67" name="Łącznik prosty 66"/>
          <p:cNvCxnSpPr/>
          <p:nvPr/>
        </p:nvCxnSpPr>
        <p:spPr>
          <a:xfrm>
            <a:off x="286335" y="3377431"/>
            <a:ext cx="8569207" cy="30767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Łącznik prosty 67"/>
          <p:cNvCxnSpPr/>
          <p:nvPr/>
        </p:nvCxnSpPr>
        <p:spPr>
          <a:xfrm>
            <a:off x="299491" y="4041707"/>
            <a:ext cx="8569207" cy="30767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Łącznik prosty 68"/>
          <p:cNvCxnSpPr/>
          <p:nvPr/>
        </p:nvCxnSpPr>
        <p:spPr>
          <a:xfrm>
            <a:off x="312647" y="4705983"/>
            <a:ext cx="8569207" cy="30767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Łącznik prosty 69"/>
          <p:cNvCxnSpPr/>
          <p:nvPr/>
        </p:nvCxnSpPr>
        <p:spPr>
          <a:xfrm>
            <a:off x="325803" y="5370259"/>
            <a:ext cx="8569207" cy="30767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3"/>
          <p:cNvSpPr>
            <a:spLocks noChangeArrowheads="1"/>
          </p:cNvSpPr>
          <p:nvPr/>
        </p:nvSpPr>
        <p:spPr bwMode="auto">
          <a:xfrm>
            <a:off x="262589" y="3310547"/>
            <a:ext cx="272756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LIFE III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(1999-2004) + 2</a:t>
            </a:r>
            <a:r>
              <a:rPr kumimoji="0" lang="pl-PL" altLang="pl-PL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</a:t>
            </a:r>
            <a:endParaRPr kumimoji="0" lang="pl-PL" altLang="pl-PL" sz="1600" b="0" i="1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4" name="Rectangle 3"/>
          <p:cNvSpPr>
            <a:spLocks noChangeArrowheads="1"/>
          </p:cNvSpPr>
          <p:nvPr/>
        </p:nvSpPr>
        <p:spPr bwMode="auto">
          <a:xfrm>
            <a:off x="262589" y="3981386"/>
            <a:ext cx="272756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LIFE </a:t>
            </a:r>
            <a:r>
              <a:rPr kumimoji="0" lang="pl-PL" altLang="pl-PL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</a:t>
            </a:r>
            <a:r>
              <a:rPr kumimoji="0" lang="pl-PL" altLang="pl-PL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(2007-2013)</a:t>
            </a:r>
            <a:r>
              <a:rPr kumimoji="0" lang="pl-PL" altLang="pl-PL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</a:t>
            </a:r>
            <a:endParaRPr kumimoji="0" lang="pl-PL" altLang="pl-PL" sz="1600" b="0" i="1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5" name="Rectangle 3"/>
          <p:cNvSpPr>
            <a:spLocks noChangeArrowheads="1"/>
          </p:cNvSpPr>
          <p:nvPr/>
        </p:nvSpPr>
        <p:spPr bwMode="auto">
          <a:xfrm>
            <a:off x="262589" y="4652225"/>
            <a:ext cx="272756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Program LIFE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(2014-2020)</a:t>
            </a:r>
            <a:r>
              <a:rPr kumimoji="0" lang="pl-PL" altLang="pl-PL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</a:t>
            </a:r>
            <a:endParaRPr kumimoji="0" lang="pl-PL" altLang="pl-PL" sz="1600" b="0" i="1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6" name="Rectangle 3"/>
          <p:cNvSpPr>
            <a:spLocks noChangeArrowheads="1"/>
          </p:cNvSpPr>
          <p:nvPr/>
        </p:nvSpPr>
        <p:spPr bwMode="auto">
          <a:xfrm>
            <a:off x="262589" y="5323064"/>
            <a:ext cx="272756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Program LIFE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(2021-2027)</a:t>
            </a:r>
            <a:r>
              <a:rPr kumimoji="0" lang="pl-PL" altLang="pl-PL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</a:t>
            </a:r>
            <a:endParaRPr kumimoji="0" lang="pl-PL" altLang="pl-PL" sz="1600" b="0" i="1" u="none" strike="noStrike" kern="0" cap="none" spc="0" normalizeH="0" baseline="0" noProof="0" dirty="0" smtClean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7" name="pole tekstowe 76"/>
          <p:cNvSpPr txBox="1"/>
          <p:nvPr/>
        </p:nvSpPr>
        <p:spPr>
          <a:xfrm>
            <a:off x="2891061" y="2867822"/>
            <a:ext cx="5542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18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Rozszerzenie UE, zwiększenie budżetu, 3 komponenty</a:t>
            </a:r>
          </a:p>
        </p:txBody>
      </p:sp>
      <p:sp>
        <p:nvSpPr>
          <p:cNvPr id="78" name="pole tekstowe 77"/>
          <p:cNvSpPr txBox="1"/>
          <p:nvPr/>
        </p:nvSpPr>
        <p:spPr>
          <a:xfrm>
            <a:off x="2891062" y="3538826"/>
            <a:ext cx="4583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18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Rozszerzenie UE, zwiększenie budżetu</a:t>
            </a:r>
          </a:p>
        </p:txBody>
      </p:sp>
      <p:sp>
        <p:nvSpPr>
          <p:cNvPr id="79" name="pole tekstowe 78"/>
          <p:cNvSpPr txBox="1"/>
          <p:nvPr/>
        </p:nvSpPr>
        <p:spPr>
          <a:xfrm>
            <a:off x="2891062" y="4209830"/>
            <a:ext cx="4583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18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Zwiększenie budżetu, zmiana komponentów</a:t>
            </a:r>
          </a:p>
        </p:txBody>
      </p:sp>
      <p:sp>
        <p:nvSpPr>
          <p:cNvPr id="80" name="pole tekstowe 79"/>
          <p:cNvSpPr txBox="1"/>
          <p:nvPr/>
        </p:nvSpPr>
        <p:spPr>
          <a:xfrm>
            <a:off x="2891062" y="4880834"/>
            <a:ext cx="4583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18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Zwiększenie budżetu, zmiana komponentów</a:t>
            </a:r>
          </a:p>
        </p:txBody>
      </p:sp>
      <p:sp>
        <p:nvSpPr>
          <p:cNvPr id="81" name="pole tekstowe 80"/>
          <p:cNvSpPr txBox="1"/>
          <p:nvPr/>
        </p:nvSpPr>
        <p:spPr>
          <a:xfrm>
            <a:off x="2891062" y="5551838"/>
            <a:ext cx="4583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1800" b="0" i="1" u="none" strike="noStrike" kern="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Zwiększenie budżetu, zmiana komponentów</a:t>
            </a:r>
          </a:p>
        </p:txBody>
      </p:sp>
    </p:spTree>
    <p:extLst>
      <p:ext uri="{BB962C8B-B14F-4D97-AF65-F5344CB8AC3E}">
        <p14:creationId xmlns:p14="http://schemas.microsoft.com/office/powerpoint/2010/main" val="2625877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ole tekstowe 6"/>
          <p:cNvSpPr txBox="1"/>
          <p:nvPr/>
        </p:nvSpPr>
        <p:spPr>
          <a:xfrm>
            <a:off x="190075" y="2038885"/>
            <a:ext cx="341952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Gospodarka o obiegu zamkniętym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Powietrze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Woda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Gleba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Hałas</a:t>
            </a:r>
            <a:endParaRPr kumimoji="0" lang="pl-PL" sz="2400" b="1" i="0" u="none" strike="noStrike" kern="1200" cap="none" spc="0" normalizeH="0" baseline="0" noProof="0" dirty="0" smtClean="0">
              <a:ln>
                <a:noFill/>
              </a:ln>
              <a:solidFill>
                <a:srgbClr val="70AD47">
                  <a:lumMod val="40000"/>
                  <a:lumOff val="6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Środki 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chemiczne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Zarządzanie i informacja w zakresie środowiska</a:t>
            </a:r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74" y="289161"/>
            <a:ext cx="3295650" cy="1504950"/>
          </a:xfrm>
          <a:prstGeom prst="rect">
            <a:avLst/>
          </a:prstGeom>
        </p:spPr>
      </p:pic>
      <p:sp>
        <p:nvSpPr>
          <p:cNvPr id="3" name="Prostokąt 2"/>
          <p:cNvSpPr/>
          <p:nvPr/>
        </p:nvSpPr>
        <p:spPr>
          <a:xfrm>
            <a:off x="3739244" y="1923879"/>
            <a:ext cx="8224156" cy="4724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Działania wspierające proces decyzyjny administracji publicznej oraz podejść </a:t>
            </a:r>
            <a:r>
              <a:rPr kumimoji="0" lang="pl-PL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dobrowolnych</a:t>
            </a:r>
            <a:endParaRPr kumimoji="0" lang="pl-PL" sz="2000" b="1" i="0" u="none" strike="noStrike" kern="1200" cap="none" spc="0" normalizeH="0" baseline="0" noProof="0" dirty="0">
              <a:ln>
                <a:noFill/>
              </a:ln>
              <a:solidFill>
                <a:srgbClr val="405E2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Poprawa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zdolności administracji publicznej do 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wdrażania holistycznej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wizji środowiska, w tym zarządzania, monitorowania, oceny planów, programów i inicjatyw środowiskowych, poprzez zaangażowanie odpowiedzialnych 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organów.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Opracowanie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promocja, wdrożenie i / lub harmonizacja co najmniej jednego z poniższych dobrowolnych instrumentów i podejść oraz ich 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wykorzystanie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przez podmioty mające na celu zmniejszenie wpływu ich działalności, produktów i usług na 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środowisko.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Zapewnienie zgodności środowiskowej i </a:t>
            </a:r>
            <a:r>
              <a:rPr kumimoji="0" lang="pl-PL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dostęp do wymiaru sprawiedliwości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Zmiana behawioralna i inicjatywy </a:t>
            </a:r>
            <a:r>
              <a:rPr kumimoji="0" lang="pl-PL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uświadamiające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pl-PL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Europejski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405E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Zielony Ład / Plan działania dotyczący gospodarki o obiegu zamkniętym / Plan działania na rzecz zerowego zanieczyszczenia 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405E2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Symbol zastępczy tekstu 1"/>
          <p:cNvSpPr txBox="1">
            <a:spLocks/>
          </p:cNvSpPr>
          <p:nvPr/>
        </p:nvSpPr>
        <p:spPr>
          <a:xfrm>
            <a:off x="3596573" y="639749"/>
            <a:ext cx="5604735" cy="6286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b="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</a:rPr>
              <a:t>T</a:t>
            </a:r>
            <a:r>
              <a:rPr kumimoji="0" lang="pl-PL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ematyka</a:t>
            </a:r>
            <a:r>
              <a:rPr kumimoji="0" lang="pl-PL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pl-PL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projektów priorytetowych </a:t>
            </a: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02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ole tekstowe 6"/>
          <p:cNvSpPr txBox="1"/>
          <p:nvPr/>
        </p:nvSpPr>
        <p:spPr>
          <a:xfrm>
            <a:off x="190075" y="2711745"/>
            <a:ext cx="2579004" cy="3219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ts val="34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Łagodzenie zmian klimatu </a:t>
            </a:r>
          </a:p>
          <a:p>
            <a:pPr marL="457200" marR="0" lvl="0" indent="-457200" algn="l" defTabSz="914400" rtl="0" eaLnBrk="1" fontAlgn="auto" latinLnBrk="0" hangingPunct="1">
              <a:lnSpc>
                <a:spcPts val="34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Adaptacja </a:t>
            </a:r>
            <a:r>
              <a:rPr kumimoji="0" lang="pl-PL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 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zmian klimatu</a:t>
            </a:r>
          </a:p>
          <a:p>
            <a:pPr marL="457200" marR="0" lvl="0" indent="-457200" algn="l" defTabSz="914400" rtl="0" eaLnBrk="1" fontAlgn="auto" latinLnBrk="0" hangingPunct="1">
              <a:lnSpc>
                <a:spcPts val="34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Zarządzanie </a:t>
            </a:r>
            <a:br>
              <a:rPr kumimoji="0" lang="pl-PL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pl-PL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 informacja</a:t>
            </a:r>
            <a:endParaRPr kumimoji="0" lang="pl-PL" sz="24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75" y="276400"/>
            <a:ext cx="3487485" cy="1578278"/>
          </a:xfrm>
          <a:prstGeom prst="rect">
            <a:avLst/>
          </a:prstGeom>
        </p:spPr>
      </p:pic>
      <p:sp>
        <p:nvSpPr>
          <p:cNvPr id="5" name="Symbol zastępczy tekstu 1"/>
          <p:cNvSpPr txBox="1">
            <a:spLocks/>
          </p:cNvSpPr>
          <p:nvPr/>
        </p:nvSpPr>
        <p:spPr>
          <a:xfrm>
            <a:off x="3596573" y="639749"/>
            <a:ext cx="5604735" cy="6286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b="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</a:rPr>
              <a:t>T</a:t>
            </a:r>
            <a:r>
              <a:rPr kumimoji="0" lang="pl-PL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ematyka</a:t>
            </a:r>
            <a:r>
              <a:rPr kumimoji="0" lang="pl-PL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pl-PL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projektów priorytetowych </a:t>
            </a: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9311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ole tekstowe 6"/>
          <p:cNvSpPr txBox="1"/>
          <p:nvPr/>
        </p:nvSpPr>
        <p:spPr>
          <a:xfrm>
            <a:off x="190075" y="2711745"/>
            <a:ext cx="2579004" cy="3219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ts val="34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Łagodzenie zmian 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klimatu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L="457200" marR="0" lvl="0" indent="-457200" algn="l" defTabSz="914400" rtl="0" eaLnBrk="1" fontAlgn="auto" latinLnBrk="0" hangingPunct="1">
              <a:lnSpc>
                <a:spcPts val="34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20000"/>
                    <a:lumOff val="8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Adaptacja </a:t>
            </a:r>
            <a:r>
              <a:rPr kumimoji="0" lang="pl-PL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20000"/>
                    <a:lumOff val="8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 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20000"/>
                    <a:lumOff val="8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zmian klimatu</a:t>
            </a:r>
          </a:p>
          <a:p>
            <a:pPr marL="457200" marR="0" lvl="0" indent="-457200" algn="l" defTabSz="914400" rtl="0" eaLnBrk="1" fontAlgn="auto" latinLnBrk="0" hangingPunct="1">
              <a:lnSpc>
                <a:spcPts val="34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20000"/>
                    <a:lumOff val="8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Zarządzanie </a:t>
            </a:r>
            <a:br>
              <a:rPr kumimoji="0" lang="pl-PL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20000"/>
                    <a:lumOff val="8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pl-PL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20000"/>
                    <a:lumOff val="8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 informacja</a:t>
            </a:r>
            <a:endParaRPr kumimoji="0" lang="pl-PL" sz="24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20000"/>
                  <a:lumOff val="8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75" y="276400"/>
            <a:ext cx="3487485" cy="1578278"/>
          </a:xfrm>
          <a:prstGeom prst="rect">
            <a:avLst/>
          </a:prstGeom>
        </p:spPr>
      </p:pic>
      <p:sp>
        <p:nvSpPr>
          <p:cNvPr id="3" name="Prostokąt 2"/>
          <p:cNvSpPr/>
          <p:nvPr/>
        </p:nvSpPr>
        <p:spPr>
          <a:xfrm>
            <a:off x="2971595" y="2447158"/>
            <a:ext cx="9081205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Działania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mające na celu redukcję emisji gazów cieplarnianych w sektorach nieobjętych unijnym systemem handlu uprawnieniami do emisji, w tym ograniczenie stosowania fluorowanych gazów cieplarnianych i substancji zubożających warstwę 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ozonową;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20386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Działania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usprawniające funkcjonowanie s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ystemu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andlu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uprawnieniami do emisji i mające wpływ na energochłonną produkcję przemysłową charakteryzującą się wysoką emisją gazów cieplarnianych;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20386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Zwiększenie wytwarzania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 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wykorzystania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energii odnawialnej oraz 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poprawa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efektywności energetycznej (o ile nie są one objęte specjalnymi zaproszeniami w ramach podprogramu 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„Przejście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na czystą 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energię”);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20386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Rozwój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praktyk gospodarowania gruntami, które mają wpływ na emisje i pochłanianie emisji, ochronę i poprawę naturalnych pochłaniaczy dwutlenku węgla; 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20386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Symbol zastępczy tekstu 1"/>
          <p:cNvSpPr txBox="1">
            <a:spLocks/>
          </p:cNvSpPr>
          <p:nvPr/>
        </p:nvSpPr>
        <p:spPr>
          <a:xfrm>
            <a:off x="3596573" y="639749"/>
            <a:ext cx="5604735" cy="6286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b="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</a:rPr>
              <a:t>T</a:t>
            </a:r>
            <a:r>
              <a:rPr kumimoji="0" lang="pl-PL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ematyka</a:t>
            </a:r>
            <a:r>
              <a:rPr kumimoji="0" lang="pl-PL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pl-PL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projektów priorytetowych </a:t>
            </a: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142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ole tekstowe 6"/>
          <p:cNvSpPr txBox="1"/>
          <p:nvPr/>
        </p:nvSpPr>
        <p:spPr>
          <a:xfrm>
            <a:off x="190075" y="2711745"/>
            <a:ext cx="2579004" cy="3219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ts val="34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20000"/>
                    <a:lumOff val="8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Łagodzenie zmian klimatu </a:t>
            </a:r>
          </a:p>
          <a:p>
            <a:pPr marL="457200" marR="0" lvl="0" indent="-457200" algn="l" defTabSz="914400" rtl="0" eaLnBrk="1" fontAlgn="auto" latinLnBrk="0" hangingPunct="1">
              <a:lnSpc>
                <a:spcPts val="34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Adaptacja </a:t>
            </a:r>
            <a:r>
              <a:rPr kumimoji="0" lang="pl-PL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 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zmian klimatu</a:t>
            </a:r>
          </a:p>
          <a:p>
            <a:pPr marL="457200" marR="0" lvl="0" indent="-457200" algn="l" defTabSz="914400" rtl="0" eaLnBrk="1" fontAlgn="auto" latinLnBrk="0" hangingPunct="1">
              <a:lnSpc>
                <a:spcPts val="34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20000"/>
                    <a:lumOff val="8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Zarządzanie </a:t>
            </a:r>
            <a:br>
              <a:rPr kumimoji="0" lang="pl-PL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20000"/>
                    <a:lumOff val="8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pl-PL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20000"/>
                    <a:lumOff val="8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 informacja</a:t>
            </a:r>
            <a:endParaRPr kumimoji="0" lang="pl-PL" sz="24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20000"/>
                  <a:lumOff val="8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75" y="276400"/>
            <a:ext cx="3487485" cy="1578278"/>
          </a:xfrm>
          <a:prstGeom prst="rect">
            <a:avLst/>
          </a:prstGeom>
        </p:spPr>
      </p:pic>
      <p:sp>
        <p:nvSpPr>
          <p:cNvPr id="3" name="Prostokąt 2"/>
          <p:cNvSpPr/>
          <p:nvPr/>
        </p:nvSpPr>
        <p:spPr>
          <a:xfrm>
            <a:off x="2971595" y="2447158"/>
            <a:ext cx="9080739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Rozwój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polityki adaptacyjnej oraz strategie i plany 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adaptacyjne;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20386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Najnowocześniejsze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narzędzia i rozwiązania 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 zakresie adaptacji;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20386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Naturalne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rozwiązania w zarządzaniu lądem, wybrzeżami i obszarami 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morskimi;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20386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Przystosowywanie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miast i regionów do zmiany 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klimatu,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o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dporność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na klimat i odporność infrastruktury i 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budynków;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20386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Gospodarka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wodna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;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Gotowość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na ekstremalne zjawiska 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pogodowe;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20386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Instrumenty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finansowe, innowacyjne rozwiązania i współpraca publiczno-prywatna w zakresie danych dotyczących ubezpieczeń i 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strat.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20386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Symbol zastępczy tekstu 1"/>
          <p:cNvSpPr txBox="1">
            <a:spLocks/>
          </p:cNvSpPr>
          <p:nvPr/>
        </p:nvSpPr>
        <p:spPr>
          <a:xfrm>
            <a:off x="3596573" y="639749"/>
            <a:ext cx="5604735" cy="6286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b="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</a:rPr>
              <a:t>T</a:t>
            </a:r>
            <a:r>
              <a:rPr kumimoji="0" lang="pl-PL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ematyka</a:t>
            </a:r>
            <a:r>
              <a:rPr kumimoji="0" lang="pl-PL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pl-PL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projektów priorytetowych </a:t>
            </a: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6825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ole tekstowe 6"/>
          <p:cNvSpPr txBox="1"/>
          <p:nvPr/>
        </p:nvSpPr>
        <p:spPr>
          <a:xfrm>
            <a:off x="190075" y="2711745"/>
            <a:ext cx="2579004" cy="3219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ts val="34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20000"/>
                    <a:lumOff val="8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Łagodzenie zmian klimatu </a:t>
            </a:r>
          </a:p>
          <a:p>
            <a:pPr marL="457200" marR="0" lvl="0" indent="-457200" algn="l" defTabSz="914400" rtl="0" eaLnBrk="1" fontAlgn="auto" latinLnBrk="0" hangingPunct="1">
              <a:lnSpc>
                <a:spcPts val="34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20000"/>
                    <a:lumOff val="8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Adaptacja </a:t>
            </a:r>
            <a:r>
              <a:rPr kumimoji="0" lang="pl-PL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20000"/>
                    <a:lumOff val="8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 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20000"/>
                    <a:lumOff val="8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zmian klimatu</a:t>
            </a:r>
          </a:p>
          <a:p>
            <a:pPr marL="457200" marR="0" lvl="0" indent="-457200" algn="l" defTabSz="914400" rtl="0" eaLnBrk="1" fontAlgn="auto" latinLnBrk="0" hangingPunct="1">
              <a:lnSpc>
                <a:spcPts val="34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Zarządzanie </a:t>
            </a:r>
            <a:br>
              <a:rPr kumimoji="0" lang="pl-PL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pl-PL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 informacja</a:t>
            </a:r>
            <a:endParaRPr kumimoji="0" lang="pl-PL" sz="24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75" y="276400"/>
            <a:ext cx="3487485" cy="1578278"/>
          </a:xfrm>
          <a:prstGeom prst="rect">
            <a:avLst/>
          </a:prstGeom>
        </p:spPr>
      </p:pic>
      <p:sp>
        <p:nvSpPr>
          <p:cNvPr id="3" name="Prostokąt 2"/>
          <p:cNvSpPr/>
          <p:nvPr/>
        </p:nvSpPr>
        <p:spPr>
          <a:xfrm>
            <a:off x="2935595" y="2225963"/>
            <a:ext cx="9080739" cy="4632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Wsparcie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funkcjonowania Europejskiego 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Paktu Klimatycznego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;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Zachęcanie do zmiany </a:t>
            </a:r>
            <a:r>
              <a:rPr kumimoji="0" lang="pl-PL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zachowań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główny nurt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działań w zakresie redukcji emisji i efektywności energetycznej;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Działania podnoszące 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świadomość w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zakresie 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potrzeb dostosowania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 zmian klimatu i łagodzenia ich 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skutków;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Działania związane z wdrażaniem działań w zakresie Zrównoważonego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inansowania;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Monitorowanie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 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sprawozdawczość w zakresie gazów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cieplarnianych;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Wdrożenie / dalszy rozwój krajowych strategii klimatyczno-energetycznych do 2030 r. 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/ lub strategii 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 połowie stulecia;</a:t>
            </a:r>
            <a:endParaRPr kumimoji="0" lang="pl-PL" sz="2000" b="0" i="0" u="none" strike="noStrike" kern="1200" cap="none" spc="0" normalizeH="0" baseline="0" noProof="0" dirty="0">
              <a:ln>
                <a:noFill/>
              </a:ln>
              <a:solidFill>
                <a:srgbClr val="20386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Opracowanie i wdrożenie 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systemu rozliczania emisji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gazów cieplarnianych i łagodzenia 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skutków zmiany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klimatu w sektorze użytkowania gruntów;</a:t>
            </a:r>
            <a:endParaRPr kumimoji="0" lang="pl-PL" sz="2000" b="0" i="0" u="none" strike="noStrike" kern="1200" cap="none" spc="0" normalizeH="0" baseline="0" noProof="0" dirty="0" smtClean="0">
              <a:ln>
                <a:noFill/>
              </a:ln>
              <a:solidFill>
                <a:srgbClr val="20386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…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20386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Symbol zastępczy tekstu 1"/>
          <p:cNvSpPr txBox="1">
            <a:spLocks/>
          </p:cNvSpPr>
          <p:nvPr/>
        </p:nvSpPr>
        <p:spPr>
          <a:xfrm>
            <a:off x="3596573" y="639749"/>
            <a:ext cx="5604735" cy="6286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b="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</a:rPr>
              <a:t>T</a:t>
            </a:r>
            <a:r>
              <a:rPr kumimoji="0" lang="pl-PL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ematyka</a:t>
            </a:r>
            <a:r>
              <a:rPr kumimoji="0" lang="pl-PL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pl-PL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projektów priorytetowych </a:t>
            </a: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4714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ymbol zastępczy tekstu 1"/>
          <p:cNvSpPr txBox="1">
            <a:spLocks/>
          </p:cNvSpPr>
          <p:nvPr/>
        </p:nvSpPr>
        <p:spPr>
          <a:xfrm>
            <a:off x="4109935" y="436888"/>
            <a:ext cx="5138988" cy="6286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34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sz="2400" b="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</a:rPr>
              <a:t>O</a:t>
            </a:r>
            <a:r>
              <a:rPr kumimoji="0" lang="pl-PL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bszary</a:t>
            </a:r>
            <a:r>
              <a:rPr kumimoji="0" lang="pl-PL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interwencji </a:t>
            </a:r>
            <a:r>
              <a:rPr kumimoji="0" lang="pl-PL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/ tematyka projektów priorytetowych </a:t>
            </a:r>
            <a:endParaRPr kumimoji="0" lang="pl-PL" sz="2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847" y="192010"/>
            <a:ext cx="3806088" cy="1747057"/>
          </a:xfrm>
          <a:prstGeom prst="rect">
            <a:avLst/>
          </a:prstGeom>
        </p:spPr>
      </p:pic>
      <p:sp>
        <p:nvSpPr>
          <p:cNvPr id="8" name="pole tekstowe 7"/>
          <p:cNvSpPr txBox="1"/>
          <p:nvPr/>
        </p:nvSpPr>
        <p:spPr>
          <a:xfrm>
            <a:off x="303847" y="2000348"/>
            <a:ext cx="11452005" cy="42857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pl-PL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Tworzenie </a:t>
            </a: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ram polityki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krajowej, regionalnej i lokalnej wspierających przejście na czystą 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energię</a:t>
            </a:r>
          </a:p>
          <a:p>
            <a:pPr marL="804863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Calibri" panose="020F0502020204030204" pitchFamily="34" charset="0"/>
              <a:buChar char="−"/>
              <a:tabLst/>
              <a:defRPr/>
            </a:pPr>
            <a:r>
              <a:rPr kumimoji="0" lang="pl-PL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Budowanie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zdolności władz publicznych</a:t>
            </a:r>
          </a:p>
          <a:p>
            <a:pPr marL="804863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Calibri" panose="020F0502020204030204" pitchFamily="34" charset="0"/>
              <a:buChar char="−"/>
              <a:tabLst/>
              <a:defRPr/>
            </a:pPr>
            <a:r>
              <a:rPr kumimoji="0" lang="pl-PL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Wspieranie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przepisów </a:t>
            </a:r>
            <a:r>
              <a:rPr kumimoji="0" lang="pl-PL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wykonawczych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prawodawstwa i strategii UE</a:t>
            </a:r>
          </a:p>
          <a:p>
            <a:pPr marL="804863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−"/>
              <a:tabLst/>
              <a:defRPr/>
            </a:pPr>
            <a:r>
              <a:rPr kumimoji="0" lang="pl-PL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Zarządzanie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 wsparcie kształtowania polityki UE</a:t>
            </a:r>
          </a:p>
          <a:p>
            <a:pPr marL="447675" marR="0" lvl="0" indent="-447675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2) 	Przyspieszenie </a:t>
            </a: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wdrażania technologii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cyfryzacji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nowych usług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 </a:t>
            </a: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modeli biznesowych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oraz doskonalenie powiązanych </a:t>
            </a:r>
            <a:r>
              <a:rPr kumimoji="0" lang="pl-PL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 poprawą umiejętności </a:t>
            </a: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zawodowych na </a:t>
            </a:r>
            <a:r>
              <a:rPr kumimoji="0" lang="pl-PL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rynku</a:t>
            </a:r>
          </a:p>
          <a:p>
            <a:pPr marL="804863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Calibri" panose="020F0502020204030204" pitchFamily="34" charset="0"/>
              <a:buChar char="−"/>
              <a:tabLst/>
              <a:defRPr/>
            </a:pPr>
            <a:r>
              <a:rPr kumimoji="0" lang="pl-PL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Wspieranie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fali renowacji i transformacji energetycznej budynków </a:t>
            </a:r>
          </a:p>
          <a:p>
            <a:pPr marL="804863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Calibri" panose="020F0502020204030204" pitchFamily="34" charset="0"/>
              <a:buChar char="−"/>
              <a:tabLst/>
              <a:defRPr/>
            </a:pPr>
            <a:r>
              <a:rPr kumimoji="0" lang="pl-PL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Wspieranie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transformacji energetycznej w przemyśle i sektorach usług</a:t>
            </a:r>
          </a:p>
          <a:p>
            <a:pPr marL="804863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Calibri" panose="020F0502020204030204" pitchFamily="34" charset="0"/>
              <a:buChar char="−"/>
              <a:tabLst/>
              <a:defRPr/>
            </a:pPr>
            <a:r>
              <a:rPr kumimoji="0" lang="pl-PL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Zapewnienie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odpowiednich umiejętności na rynku w zakresie transformacji energetycznej</a:t>
            </a:r>
          </a:p>
          <a:p>
            <a:pPr marL="804863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Calibri" panose="020F0502020204030204" pitchFamily="34" charset="0"/>
              <a:buChar char="−"/>
              <a:tabLst/>
              <a:defRPr/>
            </a:pPr>
            <a:r>
              <a:rPr kumimoji="0" lang="pl-PL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Wspieranie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neutralności klimatycznej </a:t>
            </a:r>
            <a:r>
              <a:rPr kumimoji="0" lang="pl-PL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 ciepłownictwie i chłodnictwie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804863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Calibri" panose="020F0502020204030204" pitchFamily="34" charset="0"/>
              <a:buChar char="−"/>
              <a:tabLst/>
              <a:defRPr/>
            </a:pPr>
            <a:r>
              <a:rPr kumimoji="0" lang="pl-PL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Umożliwienie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usług innowacyjnych, inteligentnych i integrujących sektor na potrzeby przejścia na czystą energię</a:t>
            </a:r>
          </a:p>
          <a:p>
            <a:pPr marL="804863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−"/>
              <a:tabLst/>
              <a:defRPr/>
            </a:pPr>
            <a:r>
              <a:rPr kumimoji="0" lang="pl-PL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Cyfryzacja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umożliwiająca transformację energetyczną: usprawnienie skutecznego wdrażania polityki i nadzoru rynku za pomocą innowacyjnych środków </a:t>
            </a:r>
            <a:r>
              <a:rPr kumimoji="0" lang="pl-PL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cyfrowych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116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847" y="192010"/>
            <a:ext cx="3806088" cy="1747057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303847" y="2110857"/>
            <a:ext cx="11452005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kumimoji="0" lang="pl-PL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 Przyciąganie </a:t>
            </a: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prywatnych środków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na zrównoważoną </a:t>
            </a: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energię</a:t>
            </a:r>
          </a:p>
          <a:p>
            <a:pPr marL="630238" marR="0" lvl="0" indent="-2651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−"/>
              <a:tabLst/>
              <a:defRPr/>
            </a:pPr>
            <a:r>
              <a:rPr kumimoji="0" lang="pl-PL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Włączanie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finansowania zrównoważonej energii do głównego nurtu polityki</a:t>
            </a:r>
          </a:p>
          <a:p>
            <a:pPr marL="630238" marR="0" lvl="0" indent="-2651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Calibri" panose="020F0502020204030204" pitchFamily="34" charset="0"/>
              <a:buChar char="−"/>
              <a:tabLst/>
              <a:defRPr/>
            </a:pPr>
            <a:r>
              <a:rPr kumimoji="0" lang="pl-PL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Opracowanie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innowacyjnej oferty finansowania zrównoważonej energii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 Wspieranie rozwoju </a:t>
            </a: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lokalnych i regionalnych projektów </a:t>
            </a:r>
            <a:r>
              <a:rPr kumimoji="0" lang="pl-PL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inwestycyjnych</a:t>
            </a:r>
          </a:p>
          <a:p>
            <a:pPr marL="630238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−"/>
              <a:tabLst/>
              <a:defRPr/>
            </a:pPr>
            <a:r>
              <a:rPr kumimoji="0" lang="pl-PL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Opracowywanie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innowacyjnych ofert usług zintegrowanych</a:t>
            </a:r>
          </a:p>
          <a:p>
            <a:pPr marL="630238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−"/>
              <a:tabLst/>
              <a:defRPr/>
            </a:pPr>
            <a:r>
              <a:rPr kumimoji="0" lang="pl-PL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Zamówienia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jako siła napędowa przejścia na czystą energię</a:t>
            </a:r>
          </a:p>
          <a:p>
            <a:pPr marL="630238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−"/>
              <a:tabLst/>
              <a:defRPr/>
            </a:pPr>
            <a:r>
              <a:rPr kumimoji="0" lang="pl-PL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Realizacja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inwestycji sektora publicznego w zrównoważoną energię</a:t>
            </a:r>
          </a:p>
          <a:p>
            <a:pPr marL="630238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Calibri" panose="020F0502020204030204" pitchFamily="34" charset="0"/>
              <a:buChar char="−"/>
              <a:tabLst/>
              <a:defRPr/>
            </a:pPr>
            <a:r>
              <a:rPr kumimoji="0" lang="pl-PL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Pomoc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 rozwoju projektów w zakresie zrównoważonych inwestycji energetycznych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 Zaangażowanie i wzmocnienie </a:t>
            </a: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pozycji obywateli w przechodzeniu na czystą energię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630238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−"/>
              <a:tabLst/>
              <a:defRPr/>
            </a:pPr>
            <a:r>
              <a:rPr kumimoji="0" lang="pl-PL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Zaangażowanie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obywateli i edukacja w zakresie przejścia na czystą energię</a:t>
            </a:r>
          </a:p>
          <a:p>
            <a:pPr marL="630238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−"/>
              <a:tabLst/>
              <a:defRPr/>
            </a:pPr>
            <a:r>
              <a:rPr kumimoji="0" lang="pl-PL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Rozwiązanie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problemu ubóstwa energetycznego</a:t>
            </a:r>
          </a:p>
          <a:p>
            <a:pPr marL="630238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−"/>
              <a:tabLst/>
              <a:defRPr/>
            </a:pPr>
            <a:r>
              <a:rPr kumimoji="0" lang="pl-PL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Zrównoważone 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społeczności energetyczne i inne inicjatywy </a:t>
            </a:r>
            <a:r>
              <a:rPr kumimoji="0" lang="pl-PL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obywatelskie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ymbol zastępczy tekstu 1"/>
          <p:cNvSpPr txBox="1">
            <a:spLocks/>
          </p:cNvSpPr>
          <p:nvPr/>
        </p:nvSpPr>
        <p:spPr>
          <a:xfrm>
            <a:off x="4109935" y="436888"/>
            <a:ext cx="5138988" cy="6286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34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sz="2400" b="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</a:rPr>
              <a:t>O</a:t>
            </a:r>
            <a:r>
              <a:rPr kumimoji="0" lang="pl-PL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bszary</a:t>
            </a:r>
            <a:r>
              <a:rPr kumimoji="0" lang="pl-PL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interwencji </a:t>
            </a:r>
            <a:r>
              <a:rPr kumimoji="0" lang="pl-PL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/ tematyka projektów priorytetowych </a:t>
            </a:r>
            <a:endParaRPr kumimoji="0" lang="pl-PL" sz="2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5186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ymbol zastępczy tekstu 9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20000"/>
          </a:bodyPr>
          <a:lstStyle/>
          <a:p>
            <a:endParaRPr lang="pl-PL"/>
          </a:p>
        </p:txBody>
      </p:sp>
      <p:sp>
        <p:nvSpPr>
          <p:cNvPr id="2" name="Tytuł 1"/>
          <p:cNvSpPr>
            <a:spLocks noGrp="1"/>
          </p:cNvSpPr>
          <p:nvPr>
            <p:ph type="title" idx="4294967295"/>
          </p:nvPr>
        </p:nvSpPr>
        <p:spPr>
          <a:xfrm>
            <a:off x="486607" y="75983"/>
            <a:ext cx="10515600" cy="1325563"/>
          </a:xfrm>
        </p:spPr>
        <p:txBody>
          <a:bodyPr>
            <a:normAutofit/>
          </a:bodyPr>
          <a:lstStyle/>
          <a:p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Kto może być </a:t>
            </a:r>
            <a:r>
              <a:rPr lang="pl-PL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beneficjentem LIFE?</a:t>
            </a:r>
            <a:endParaRPr lang="pl-PL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9" name="Grupa 18"/>
          <p:cNvGrpSpPr/>
          <p:nvPr/>
        </p:nvGrpSpPr>
        <p:grpSpPr>
          <a:xfrm>
            <a:off x="1659618" y="1602978"/>
            <a:ext cx="1872779" cy="1747765"/>
            <a:chOff x="638702" y="1382485"/>
            <a:chExt cx="2100943" cy="2013857"/>
          </a:xfrm>
        </p:grpSpPr>
        <p:sp>
          <p:nvSpPr>
            <p:cNvPr id="9" name="Elipsa 8"/>
            <p:cNvSpPr/>
            <p:nvPr/>
          </p:nvSpPr>
          <p:spPr>
            <a:xfrm>
              <a:off x="638702" y="1382485"/>
              <a:ext cx="2100943" cy="2013857"/>
            </a:xfrm>
            <a:prstGeom prst="ellipse">
              <a:avLst/>
            </a:prstGeom>
            <a:ln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5" name="Obraz 4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1538" y="1665514"/>
              <a:ext cx="1307547" cy="1325098"/>
            </a:xfrm>
            <a:prstGeom prst="rect">
              <a:avLst/>
            </a:prstGeom>
          </p:spPr>
        </p:pic>
      </p:grpSp>
      <p:grpSp>
        <p:nvGrpSpPr>
          <p:cNvPr id="20" name="Grupa 19"/>
          <p:cNvGrpSpPr/>
          <p:nvPr/>
        </p:nvGrpSpPr>
        <p:grpSpPr>
          <a:xfrm>
            <a:off x="5090478" y="1570250"/>
            <a:ext cx="1886952" cy="1801451"/>
            <a:chOff x="5800756" y="1500174"/>
            <a:chExt cx="2100943" cy="2013857"/>
          </a:xfrm>
        </p:grpSpPr>
        <p:sp>
          <p:nvSpPr>
            <p:cNvPr id="15" name="Elipsa 14"/>
            <p:cNvSpPr/>
            <p:nvPr/>
          </p:nvSpPr>
          <p:spPr>
            <a:xfrm>
              <a:off x="5800756" y="1500174"/>
              <a:ext cx="2100943" cy="2013857"/>
            </a:xfrm>
            <a:prstGeom prst="ellipse">
              <a:avLst/>
            </a:prstGeom>
            <a:ln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6" name="Obraz 5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72199" y="1827617"/>
              <a:ext cx="1425021" cy="1302487"/>
            </a:xfrm>
            <a:prstGeom prst="rect">
              <a:avLst/>
            </a:prstGeom>
          </p:spPr>
        </p:pic>
      </p:grpSp>
      <p:grpSp>
        <p:nvGrpSpPr>
          <p:cNvPr id="23" name="Grupa 22"/>
          <p:cNvGrpSpPr/>
          <p:nvPr/>
        </p:nvGrpSpPr>
        <p:grpSpPr>
          <a:xfrm>
            <a:off x="3096733" y="3979792"/>
            <a:ext cx="1893547" cy="1804720"/>
            <a:chOff x="6172199" y="3841474"/>
            <a:chExt cx="2100943" cy="2013857"/>
          </a:xfrm>
        </p:grpSpPr>
        <p:sp>
          <p:nvSpPr>
            <p:cNvPr id="18" name="Elipsa 17"/>
            <p:cNvSpPr/>
            <p:nvPr/>
          </p:nvSpPr>
          <p:spPr>
            <a:xfrm>
              <a:off x="6172199" y="3841474"/>
              <a:ext cx="2100943" cy="2013857"/>
            </a:xfrm>
            <a:prstGeom prst="ellipse">
              <a:avLst/>
            </a:prstGeom>
            <a:ln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1" name="Obraz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55629" y="4057576"/>
              <a:ext cx="1183688" cy="1523998"/>
            </a:xfrm>
            <a:prstGeom prst="rect">
              <a:avLst/>
            </a:prstGeom>
          </p:spPr>
        </p:pic>
      </p:grpSp>
      <p:grpSp>
        <p:nvGrpSpPr>
          <p:cNvPr id="22" name="Grupa 21"/>
          <p:cNvGrpSpPr/>
          <p:nvPr/>
        </p:nvGrpSpPr>
        <p:grpSpPr>
          <a:xfrm>
            <a:off x="486607" y="3903130"/>
            <a:ext cx="1893547" cy="1783430"/>
            <a:chOff x="3548743" y="3788227"/>
            <a:chExt cx="2100943" cy="2013857"/>
          </a:xfrm>
        </p:grpSpPr>
        <p:sp>
          <p:nvSpPr>
            <p:cNvPr id="17" name="Elipsa 16"/>
            <p:cNvSpPr/>
            <p:nvPr/>
          </p:nvSpPr>
          <p:spPr>
            <a:xfrm>
              <a:off x="3548743" y="3788227"/>
              <a:ext cx="2100943" cy="2013857"/>
            </a:xfrm>
            <a:prstGeom prst="ellipse">
              <a:avLst/>
            </a:prstGeom>
            <a:ln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4" name="Obraz 13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97510" y="4169228"/>
              <a:ext cx="1603408" cy="1216704"/>
            </a:xfrm>
            <a:prstGeom prst="rect">
              <a:avLst/>
            </a:prstGeom>
          </p:spPr>
        </p:pic>
      </p:grpSp>
      <p:grpSp>
        <p:nvGrpSpPr>
          <p:cNvPr id="21" name="Grupa 20"/>
          <p:cNvGrpSpPr/>
          <p:nvPr/>
        </p:nvGrpSpPr>
        <p:grpSpPr>
          <a:xfrm>
            <a:off x="5761639" y="3979792"/>
            <a:ext cx="1893547" cy="1794882"/>
            <a:chOff x="849394" y="3820620"/>
            <a:chExt cx="2100943" cy="2013857"/>
          </a:xfrm>
        </p:grpSpPr>
        <p:sp>
          <p:nvSpPr>
            <p:cNvPr id="16" name="Elipsa 15"/>
            <p:cNvSpPr/>
            <p:nvPr/>
          </p:nvSpPr>
          <p:spPr>
            <a:xfrm>
              <a:off x="849394" y="3820620"/>
              <a:ext cx="2100943" cy="2013857"/>
            </a:xfrm>
            <a:prstGeom prst="ellipse">
              <a:avLst/>
            </a:prstGeom>
            <a:ln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8" name="Obraz 7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52731" y="4169228"/>
              <a:ext cx="1391793" cy="1322203"/>
            </a:xfrm>
            <a:prstGeom prst="rect">
              <a:avLst/>
            </a:prstGeom>
          </p:spPr>
        </p:pic>
      </p:grpSp>
      <p:sp>
        <p:nvSpPr>
          <p:cNvPr id="25" name="pole tekstowe 24"/>
          <p:cNvSpPr txBox="1"/>
          <p:nvPr/>
        </p:nvSpPr>
        <p:spPr>
          <a:xfrm>
            <a:off x="5199252" y="3400831"/>
            <a:ext cx="17781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Przedsiębiorstwa</a:t>
            </a:r>
          </a:p>
        </p:txBody>
      </p:sp>
      <p:sp>
        <p:nvSpPr>
          <p:cNvPr id="26" name="pole tekstowe 25"/>
          <p:cNvSpPr txBox="1"/>
          <p:nvPr/>
        </p:nvSpPr>
        <p:spPr>
          <a:xfrm>
            <a:off x="544290" y="5732321"/>
            <a:ext cx="1674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Uczelnie wyższe</a:t>
            </a:r>
          </a:p>
        </p:txBody>
      </p:sp>
      <p:sp>
        <p:nvSpPr>
          <p:cNvPr id="28" name="pole tekstowe 27"/>
          <p:cNvSpPr txBox="1"/>
          <p:nvPr/>
        </p:nvSpPr>
        <p:spPr>
          <a:xfrm>
            <a:off x="3102906" y="5784512"/>
            <a:ext cx="1992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Instytuty badawcze</a:t>
            </a:r>
          </a:p>
        </p:txBody>
      </p:sp>
      <p:sp>
        <p:nvSpPr>
          <p:cNvPr id="29" name="pole tekstowe 28"/>
          <p:cNvSpPr txBox="1"/>
          <p:nvPr/>
        </p:nvSpPr>
        <p:spPr>
          <a:xfrm>
            <a:off x="5590671" y="5774674"/>
            <a:ext cx="25648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Organizacje pozarządowe</a:t>
            </a:r>
          </a:p>
        </p:txBody>
      </p:sp>
      <p:sp>
        <p:nvSpPr>
          <p:cNvPr id="36" name="pole tekstowe 35"/>
          <p:cNvSpPr txBox="1"/>
          <p:nvPr/>
        </p:nvSpPr>
        <p:spPr>
          <a:xfrm>
            <a:off x="1895937" y="3400831"/>
            <a:ext cx="14645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Administracja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8361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ymbol zastępczy tekstu 44"/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fontScale="92500" lnSpcReduction="20000"/>
          </a:bodyPr>
          <a:lstStyle/>
          <a:p>
            <a:endParaRPr lang="pl-PL"/>
          </a:p>
        </p:txBody>
      </p:sp>
      <p:sp>
        <p:nvSpPr>
          <p:cNvPr id="2" name="Tytuł 1"/>
          <p:cNvSpPr>
            <a:spLocks noGrp="1"/>
          </p:cNvSpPr>
          <p:nvPr>
            <p:ph type="title" idx="4294967295"/>
          </p:nvPr>
        </p:nvSpPr>
        <p:spPr>
          <a:xfrm>
            <a:off x="473381" y="152479"/>
            <a:ext cx="6861175" cy="1074737"/>
          </a:xfrm>
        </p:spPr>
        <p:txBody>
          <a:bodyPr>
            <a:normAutofit/>
          </a:bodyPr>
          <a:lstStyle/>
          <a:p>
            <a:r>
              <a:rPr lang="pl-P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Współpraca</a:t>
            </a:r>
          </a:p>
        </p:txBody>
      </p:sp>
      <p:grpSp>
        <p:nvGrpSpPr>
          <p:cNvPr id="15" name="Grupa 14">
            <a:extLst>
              <a:ext uri="{FF2B5EF4-FFF2-40B4-BE49-F238E27FC236}">
                <a16:creationId xmlns:a16="http://schemas.microsoft.com/office/drawing/2014/main" id="{9160D369-E0A8-48C0-8A12-ED135DE26799}"/>
              </a:ext>
            </a:extLst>
          </p:cNvPr>
          <p:cNvGrpSpPr/>
          <p:nvPr/>
        </p:nvGrpSpPr>
        <p:grpSpPr>
          <a:xfrm>
            <a:off x="1703409" y="1266936"/>
            <a:ext cx="4249628" cy="2722224"/>
            <a:chOff x="1825329" y="1299249"/>
            <a:chExt cx="4249628" cy="2722224"/>
          </a:xfrm>
        </p:grpSpPr>
        <p:grpSp>
          <p:nvGrpSpPr>
            <p:cNvPr id="32" name="Grupa 31"/>
            <p:cNvGrpSpPr/>
            <p:nvPr/>
          </p:nvGrpSpPr>
          <p:grpSpPr>
            <a:xfrm>
              <a:off x="3420640" y="2795283"/>
              <a:ext cx="1295444" cy="1226190"/>
              <a:chOff x="5800756" y="1500174"/>
              <a:chExt cx="2100943" cy="2013857"/>
            </a:xfrm>
          </p:grpSpPr>
          <p:sp>
            <p:nvSpPr>
              <p:cNvPr id="33" name="Elipsa 32"/>
              <p:cNvSpPr/>
              <p:nvPr/>
            </p:nvSpPr>
            <p:spPr>
              <a:xfrm>
                <a:off x="5800756" y="1500174"/>
                <a:ext cx="2100943" cy="2013857"/>
              </a:xfrm>
              <a:prstGeom prst="ellipse">
                <a:avLst/>
              </a:prstGeom>
              <a:ln>
                <a:solidFill>
                  <a:schemeClr val="bg2">
                    <a:lumMod val="10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l-PL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34" name="Obraz 33"/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172199" y="1827617"/>
                <a:ext cx="1425021" cy="1302487"/>
              </a:xfrm>
              <a:prstGeom prst="rect">
                <a:avLst/>
              </a:prstGeom>
            </p:spPr>
          </p:pic>
        </p:grpSp>
        <p:grpSp>
          <p:nvGrpSpPr>
            <p:cNvPr id="3" name="Grupa 2">
              <a:extLst>
                <a:ext uri="{FF2B5EF4-FFF2-40B4-BE49-F238E27FC236}">
                  <a16:creationId xmlns:a16="http://schemas.microsoft.com/office/drawing/2014/main" id="{05BCDC3E-7F6D-402C-83C7-2790451CA0E9}"/>
                </a:ext>
              </a:extLst>
            </p:cNvPr>
            <p:cNvGrpSpPr/>
            <p:nvPr/>
          </p:nvGrpSpPr>
          <p:grpSpPr>
            <a:xfrm>
              <a:off x="1825329" y="1299249"/>
              <a:ext cx="4249628" cy="2109130"/>
              <a:chOff x="1825329" y="1299249"/>
              <a:chExt cx="4249628" cy="2109130"/>
            </a:xfrm>
          </p:grpSpPr>
          <p:grpSp>
            <p:nvGrpSpPr>
              <p:cNvPr id="5" name="Grupa 4"/>
              <p:cNvGrpSpPr/>
              <p:nvPr/>
            </p:nvGrpSpPr>
            <p:grpSpPr>
              <a:xfrm>
                <a:off x="1825329" y="1991372"/>
                <a:ext cx="1295443" cy="1226190"/>
                <a:chOff x="638702" y="1382485"/>
                <a:chExt cx="2100943" cy="2013857"/>
              </a:xfrm>
            </p:grpSpPr>
            <p:sp>
              <p:nvSpPr>
                <p:cNvPr id="6" name="Elipsa 5"/>
                <p:cNvSpPr/>
                <p:nvPr/>
              </p:nvSpPr>
              <p:spPr>
                <a:xfrm>
                  <a:off x="638702" y="1382485"/>
                  <a:ext cx="2100943" cy="2013857"/>
                </a:xfrm>
                <a:prstGeom prst="ellipse">
                  <a:avLst/>
                </a:prstGeom>
                <a:ln>
                  <a:solidFill>
                    <a:schemeClr val="bg2">
                      <a:lumMod val="10000"/>
                    </a:schemeClr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l-PL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pic>
              <p:nvPicPr>
                <p:cNvPr id="7" name="Obraz 6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71538" y="1665514"/>
                  <a:ext cx="1307547" cy="1325098"/>
                </a:xfrm>
                <a:prstGeom prst="rect">
                  <a:avLst/>
                </a:prstGeom>
              </p:spPr>
            </p:pic>
          </p:grpSp>
          <p:grpSp>
            <p:nvGrpSpPr>
              <p:cNvPr id="20" name="Grupa 19"/>
              <p:cNvGrpSpPr/>
              <p:nvPr/>
            </p:nvGrpSpPr>
            <p:grpSpPr>
              <a:xfrm>
                <a:off x="4779513" y="2075598"/>
                <a:ext cx="1295444" cy="1226190"/>
                <a:chOff x="3548743" y="3788227"/>
                <a:chExt cx="2100943" cy="2013857"/>
              </a:xfrm>
            </p:grpSpPr>
            <p:sp>
              <p:nvSpPr>
                <p:cNvPr id="21" name="Elipsa 20"/>
                <p:cNvSpPr/>
                <p:nvPr/>
              </p:nvSpPr>
              <p:spPr>
                <a:xfrm>
                  <a:off x="3548743" y="3788227"/>
                  <a:ext cx="2100943" cy="2013857"/>
                </a:xfrm>
                <a:prstGeom prst="ellipse">
                  <a:avLst/>
                </a:prstGeom>
                <a:ln>
                  <a:solidFill>
                    <a:schemeClr val="bg2">
                      <a:lumMod val="10000"/>
                    </a:schemeClr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l-PL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pic>
              <p:nvPicPr>
                <p:cNvPr id="22" name="Obraz 21"/>
                <p:cNvPicPr>
                  <a:picLocks noChangeAspect="1"/>
                </p:cNvPicPr>
                <p:nvPr/>
              </p:nvPicPr>
              <p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797510" y="4169228"/>
                  <a:ext cx="1603408" cy="1216704"/>
                </a:xfrm>
                <a:prstGeom prst="rect">
                  <a:avLst/>
                </a:prstGeom>
              </p:spPr>
            </p:pic>
          </p:grpSp>
          <p:grpSp>
            <p:nvGrpSpPr>
              <p:cNvPr id="35" name="Grupa 34"/>
              <p:cNvGrpSpPr/>
              <p:nvPr/>
            </p:nvGrpSpPr>
            <p:grpSpPr>
              <a:xfrm>
                <a:off x="3378167" y="1299249"/>
                <a:ext cx="1295444" cy="1226190"/>
                <a:chOff x="5800756" y="1500174"/>
                <a:chExt cx="2100943" cy="2013857"/>
              </a:xfrm>
            </p:grpSpPr>
            <p:sp>
              <p:nvSpPr>
                <p:cNvPr id="36" name="Elipsa 35"/>
                <p:cNvSpPr/>
                <p:nvPr/>
              </p:nvSpPr>
              <p:spPr>
                <a:xfrm>
                  <a:off x="5800756" y="1500174"/>
                  <a:ext cx="2100943" cy="2013857"/>
                </a:xfrm>
                <a:prstGeom prst="ellipse">
                  <a:avLst/>
                </a:prstGeom>
                <a:ln>
                  <a:solidFill>
                    <a:schemeClr val="bg2">
                      <a:lumMod val="10000"/>
                    </a:schemeClr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pl-PL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pic>
              <p:nvPicPr>
                <p:cNvPr id="37" name="Obraz 36"/>
                <p:cNvPicPr>
                  <a:picLocks noChangeAspect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172199" y="1827617"/>
                  <a:ext cx="1425021" cy="1302487"/>
                </a:xfrm>
                <a:prstGeom prst="rect">
                  <a:avLst/>
                </a:prstGeom>
              </p:spPr>
            </p:pic>
          </p:grpSp>
          <p:cxnSp>
            <p:nvCxnSpPr>
              <p:cNvPr id="46" name="Łącznik zakrzywiony 45"/>
              <p:cNvCxnSpPr>
                <a:stCxn id="21" idx="4"/>
                <a:endCxn id="33" idx="6"/>
              </p:cNvCxnSpPr>
              <p:nvPr/>
            </p:nvCxnSpPr>
            <p:spPr>
              <a:xfrm rot="5400000">
                <a:off x="5018365" y="2999508"/>
                <a:ext cx="106590" cy="711151"/>
              </a:xfrm>
              <a:prstGeom prst="curvedConnector2">
                <a:avLst/>
              </a:prstGeom>
              <a:ln w="38100"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Łącznik zakrzywiony 47"/>
              <p:cNvCxnSpPr>
                <a:stCxn id="33" idx="2"/>
                <a:endCxn id="6" idx="4"/>
              </p:cNvCxnSpPr>
              <p:nvPr/>
            </p:nvCxnSpPr>
            <p:spPr>
              <a:xfrm rot="10800000">
                <a:off x="2473052" y="3217562"/>
                <a:ext cx="947589" cy="190816"/>
              </a:xfrm>
              <a:prstGeom prst="curvedConnector2">
                <a:avLst/>
              </a:prstGeom>
              <a:ln w="38100"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Łącznik zakrzywiony 49"/>
              <p:cNvCxnSpPr>
                <a:stCxn id="6" idx="0"/>
                <a:endCxn id="36" idx="2"/>
              </p:cNvCxnSpPr>
              <p:nvPr/>
            </p:nvCxnSpPr>
            <p:spPr>
              <a:xfrm rot="5400000" flipH="1" flipV="1">
                <a:off x="2886095" y="1499300"/>
                <a:ext cx="79028" cy="905116"/>
              </a:xfrm>
              <a:prstGeom prst="curvedConnector2">
                <a:avLst/>
              </a:prstGeom>
              <a:ln w="38100"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Łącznik zakrzywiony 54"/>
              <p:cNvCxnSpPr>
                <a:stCxn id="36" idx="6"/>
                <a:endCxn id="21" idx="0"/>
              </p:cNvCxnSpPr>
              <p:nvPr/>
            </p:nvCxnSpPr>
            <p:spPr>
              <a:xfrm>
                <a:off x="4673611" y="1912344"/>
                <a:ext cx="753624" cy="163254"/>
              </a:xfrm>
              <a:prstGeom prst="curvedConnector2">
                <a:avLst/>
              </a:prstGeom>
              <a:ln w="38100"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" name="Grupa 3">
            <a:extLst>
              <a:ext uri="{FF2B5EF4-FFF2-40B4-BE49-F238E27FC236}">
                <a16:creationId xmlns:a16="http://schemas.microsoft.com/office/drawing/2014/main" id="{B5165804-B283-4435-BC3E-6E3B13B98593}"/>
              </a:ext>
            </a:extLst>
          </p:cNvPr>
          <p:cNvGrpSpPr/>
          <p:nvPr/>
        </p:nvGrpSpPr>
        <p:grpSpPr>
          <a:xfrm>
            <a:off x="5305314" y="3488965"/>
            <a:ext cx="3058148" cy="2832930"/>
            <a:chOff x="5427234" y="3521278"/>
            <a:chExt cx="3058148" cy="2832930"/>
          </a:xfrm>
        </p:grpSpPr>
        <p:grpSp>
          <p:nvGrpSpPr>
            <p:cNvPr id="11" name="Grupa 10"/>
            <p:cNvGrpSpPr/>
            <p:nvPr/>
          </p:nvGrpSpPr>
          <p:grpSpPr>
            <a:xfrm>
              <a:off x="5427234" y="4052077"/>
              <a:ext cx="1287721" cy="1226190"/>
              <a:chOff x="6172199" y="3841474"/>
              <a:chExt cx="2100943" cy="2013857"/>
            </a:xfrm>
          </p:grpSpPr>
          <p:sp>
            <p:nvSpPr>
              <p:cNvPr id="12" name="Elipsa 11"/>
              <p:cNvSpPr/>
              <p:nvPr/>
            </p:nvSpPr>
            <p:spPr>
              <a:xfrm>
                <a:off x="6172199" y="3841474"/>
                <a:ext cx="2100943" cy="2013857"/>
              </a:xfrm>
              <a:prstGeom prst="ellipse">
                <a:avLst/>
              </a:prstGeom>
              <a:ln>
                <a:solidFill>
                  <a:schemeClr val="bg2">
                    <a:lumMod val="10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l-PL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13" name="Obraz 12"/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655629" y="4057576"/>
                <a:ext cx="1183688" cy="1523998"/>
              </a:xfrm>
              <a:prstGeom prst="rect">
                <a:avLst/>
              </a:prstGeom>
            </p:spPr>
          </p:pic>
        </p:grpSp>
        <p:grpSp>
          <p:nvGrpSpPr>
            <p:cNvPr id="17" name="Grupa 16"/>
            <p:cNvGrpSpPr/>
            <p:nvPr/>
          </p:nvGrpSpPr>
          <p:grpSpPr>
            <a:xfrm>
              <a:off x="6768499" y="5140268"/>
              <a:ext cx="1293247" cy="1213940"/>
              <a:chOff x="849394" y="3820620"/>
              <a:chExt cx="2100943" cy="2013857"/>
            </a:xfrm>
          </p:grpSpPr>
          <p:sp>
            <p:nvSpPr>
              <p:cNvPr id="18" name="Elipsa 17"/>
              <p:cNvSpPr/>
              <p:nvPr/>
            </p:nvSpPr>
            <p:spPr>
              <a:xfrm>
                <a:off x="849394" y="3820620"/>
                <a:ext cx="2100943" cy="2013857"/>
              </a:xfrm>
              <a:prstGeom prst="ellipse">
                <a:avLst/>
              </a:prstGeom>
              <a:ln>
                <a:solidFill>
                  <a:schemeClr val="bg2">
                    <a:lumMod val="10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l-PL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19" name="Obraz 18"/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252731" y="4169228"/>
                <a:ext cx="1391793" cy="1322203"/>
              </a:xfrm>
              <a:prstGeom prst="rect">
                <a:avLst/>
              </a:prstGeom>
            </p:spPr>
          </p:pic>
        </p:grpSp>
        <p:grpSp>
          <p:nvGrpSpPr>
            <p:cNvPr id="23" name="Grupa 22"/>
            <p:cNvGrpSpPr/>
            <p:nvPr/>
          </p:nvGrpSpPr>
          <p:grpSpPr>
            <a:xfrm>
              <a:off x="7189938" y="3521278"/>
              <a:ext cx="1295444" cy="1226190"/>
              <a:chOff x="5800756" y="1500174"/>
              <a:chExt cx="2100943" cy="2013857"/>
            </a:xfrm>
          </p:grpSpPr>
          <p:sp>
            <p:nvSpPr>
              <p:cNvPr id="24" name="Elipsa 23"/>
              <p:cNvSpPr/>
              <p:nvPr/>
            </p:nvSpPr>
            <p:spPr>
              <a:xfrm>
                <a:off x="5800756" y="1500174"/>
                <a:ext cx="2100943" cy="2013857"/>
              </a:xfrm>
              <a:prstGeom prst="ellipse">
                <a:avLst/>
              </a:prstGeom>
              <a:ln>
                <a:solidFill>
                  <a:schemeClr val="bg2">
                    <a:lumMod val="10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l-PL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25" name="Obraz 24"/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172199" y="1827617"/>
                <a:ext cx="1425021" cy="1302487"/>
              </a:xfrm>
              <a:prstGeom prst="rect">
                <a:avLst/>
              </a:prstGeom>
            </p:spPr>
          </p:pic>
        </p:grpSp>
        <p:cxnSp>
          <p:nvCxnSpPr>
            <p:cNvPr id="58" name="Łącznik zakrzywiony 57"/>
            <p:cNvCxnSpPr>
              <a:stCxn id="12" idx="0"/>
              <a:endCxn id="24" idx="1"/>
            </p:cNvCxnSpPr>
            <p:nvPr/>
          </p:nvCxnSpPr>
          <p:spPr>
            <a:xfrm rot="5400000" flipH="1" flipV="1">
              <a:off x="6549759" y="3222185"/>
              <a:ext cx="351228" cy="1308556"/>
            </a:xfrm>
            <a:prstGeom prst="curvedConnector3">
              <a:avLst>
                <a:gd name="adj1" fmla="val 104637"/>
              </a:avLst>
            </a:prstGeom>
            <a:ln w="3810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Łącznik zakrzywiony 59"/>
            <p:cNvCxnSpPr>
              <a:stCxn id="24" idx="5"/>
              <a:endCxn id="18" idx="6"/>
            </p:cNvCxnSpPr>
            <p:nvPr/>
          </p:nvCxnSpPr>
          <p:spPr>
            <a:xfrm rot="5400000">
              <a:off x="7589038" y="5040606"/>
              <a:ext cx="1179341" cy="233923"/>
            </a:xfrm>
            <a:prstGeom prst="curvedConnector2">
              <a:avLst/>
            </a:prstGeom>
            <a:ln w="3810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Łącznik zakrzywiony 61"/>
            <p:cNvCxnSpPr>
              <a:stCxn id="18" idx="2"/>
              <a:endCxn id="12" idx="4"/>
            </p:cNvCxnSpPr>
            <p:nvPr/>
          </p:nvCxnSpPr>
          <p:spPr>
            <a:xfrm rot="10800000">
              <a:off x="6071095" y="5278268"/>
              <a:ext cx="697404" cy="468971"/>
            </a:xfrm>
            <a:prstGeom prst="curvedConnector2">
              <a:avLst/>
            </a:prstGeom>
            <a:ln w="3810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upa 13">
            <a:extLst>
              <a:ext uri="{FF2B5EF4-FFF2-40B4-BE49-F238E27FC236}">
                <a16:creationId xmlns:a16="http://schemas.microsoft.com/office/drawing/2014/main" id="{A344954C-0711-4845-8FD8-479AE1E26AC0}"/>
              </a:ext>
            </a:extLst>
          </p:cNvPr>
          <p:cNvGrpSpPr/>
          <p:nvPr/>
        </p:nvGrpSpPr>
        <p:grpSpPr>
          <a:xfrm>
            <a:off x="101093" y="3601824"/>
            <a:ext cx="3305789" cy="2642759"/>
            <a:chOff x="223012" y="3634136"/>
            <a:chExt cx="3305789" cy="2642759"/>
          </a:xfrm>
        </p:grpSpPr>
        <p:grpSp>
          <p:nvGrpSpPr>
            <p:cNvPr id="8" name="Grupa 7"/>
            <p:cNvGrpSpPr/>
            <p:nvPr/>
          </p:nvGrpSpPr>
          <p:grpSpPr>
            <a:xfrm>
              <a:off x="1403286" y="3634136"/>
              <a:ext cx="1295444" cy="1226190"/>
              <a:chOff x="5800756" y="1500174"/>
              <a:chExt cx="2100943" cy="2013857"/>
            </a:xfrm>
          </p:grpSpPr>
          <p:sp>
            <p:nvSpPr>
              <p:cNvPr id="9" name="Elipsa 8"/>
              <p:cNvSpPr/>
              <p:nvPr/>
            </p:nvSpPr>
            <p:spPr>
              <a:xfrm>
                <a:off x="5800756" y="1500174"/>
                <a:ext cx="2100943" cy="2013857"/>
              </a:xfrm>
              <a:prstGeom prst="ellipse">
                <a:avLst/>
              </a:prstGeom>
              <a:ln>
                <a:solidFill>
                  <a:schemeClr val="bg2">
                    <a:lumMod val="10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l-PL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10" name="Obraz 9"/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172199" y="1827617"/>
                <a:ext cx="1425021" cy="1302487"/>
              </a:xfrm>
              <a:prstGeom prst="rect">
                <a:avLst/>
              </a:prstGeom>
            </p:spPr>
          </p:pic>
        </p:grpSp>
        <p:grpSp>
          <p:nvGrpSpPr>
            <p:cNvPr id="26" name="Grupa 25"/>
            <p:cNvGrpSpPr/>
            <p:nvPr/>
          </p:nvGrpSpPr>
          <p:grpSpPr>
            <a:xfrm>
              <a:off x="223012" y="4747468"/>
              <a:ext cx="1293247" cy="1213940"/>
              <a:chOff x="849394" y="3820620"/>
              <a:chExt cx="2100943" cy="2013857"/>
            </a:xfrm>
          </p:grpSpPr>
          <p:sp>
            <p:nvSpPr>
              <p:cNvPr id="27" name="Elipsa 26"/>
              <p:cNvSpPr/>
              <p:nvPr/>
            </p:nvSpPr>
            <p:spPr>
              <a:xfrm>
                <a:off x="849394" y="3820620"/>
                <a:ext cx="2100943" cy="2013857"/>
              </a:xfrm>
              <a:prstGeom prst="ellipse">
                <a:avLst/>
              </a:prstGeom>
              <a:ln>
                <a:solidFill>
                  <a:schemeClr val="bg2">
                    <a:lumMod val="10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l-PL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28" name="Obraz 27"/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252731" y="4169228"/>
                <a:ext cx="1391793" cy="1322203"/>
              </a:xfrm>
              <a:prstGeom prst="rect">
                <a:avLst/>
              </a:prstGeom>
            </p:spPr>
          </p:pic>
        </p:grpSp>
        <p:grpSp>
          <p:nvGrpSpPr>
            <p:cNvPr id="29" name="Grupa 28"/>
            <p:cNvGrpSpPr/>
            <p:nvPr/>
          </p:nvGrpSpPr>
          <p:grpSpPr>
            <a:xfrm>
              <a:off x="2241080" y="5050705"/>
              <a:ext cx="1287721" cy="1226190"/>
              <a:chOff x="6172199" y="3841474"/>
              <a:chExt cx="2100943" cy="2013857"/>
            </a:xfrm>
          </p:grpSpPr>
          <p:sp>
            <p:nvSpPr>
              <p:cNvPr id="30" name="Elipsa 29"/>
              <p:cNvSpPr/>
              <p:nvPr/>
            </p:nvSpPr>
            <p:spPr>
              <a:xfrm>
                <a:off x="6172199" y="3841474"/>
                <a:ext cx="2100943" cy="2013857"/>
              </a:xfrm>
              <a:prstGeom prst="ellipse">
                <a:avLst/>
              </a:prstGeom>
              <a:ln>
                <a:solidFill>
                  <a:schemeClr val="bg2">
                    <a:lumMod val="10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l-PL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31" name="Obraz 30"/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655629" y="4057576"/>
                <a:ext cx="1183688" cy="1523998"/>
              </a:xfrm>
              <a:prstGeom prst="rect">
                <a:avLst/>
              </a:prstGeom>
            </p:spPr>
          </p:pic>
        </p:grpSp>
        <p:cxnSp>
          <p:nvCxnSpPr>
            <p:cNvPr id="75" name="Łącznik zakrzywiony 74"/>
            <p:cNvCxnSpPr>
              <a:stCxn id="30" idx="0"/>
              <a:endCxn id="9" idx="6"/>
            </p:cNvCxnSpPr>
            <p:nvPr/>
          </p:nvCxnSpPr>
          <p:spPr>
            <a:xfrm rot="16200000" flipV="1">
              <a:off x="2390099" y="4555862"/>
              <a:ext cx="803474" cy="186211"/>
            </a:xfrm>
            <a:prstGeom prst="curvedConnector2">
              <a:avLst/>
            </a:prstGeom>
            <a:ln w="3810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Łącznik zakrzywiony 77"/>
            <p:cNvCxnSpPr>
              <a:stCxn id="27" idx="4"/>
              <a:endCxn id="30" idx="3"/>
            </p:cNvCxnSpPr>
            <p:nvPr/>
          </p:nvCxnSpPr>
          <p:spPr>
            <a:xfrm rot="16200000" flipH="1">
              <a:off x="1581691" y="5249353"/>
              <a:ext cx="135916" cy="1560026"/>
            </a:xfrm>
            <a:prstGeom prst="curvedConnector3">
              <a:avLst>
                <a:gd name="adj1" fmla="val 200082"/>
              </a:avLst>
            </a:prstGeom>
            <a:ln w="3810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Łącznik zakrzywiony 85"/>
            <p:cNvCxnSpPr>
              <a:stCxn id="9" idx="2"/>
              <a:endCxn id="27" idx="0"/>
            </p:cNvCxnSpPr>
            <p:nvPr/>
          </p:nvCxnSpPr>
          <p:spPr>
            <a:xfrm rot="10800000" flipV="1">
              <a:off x="869636" y="4247230"/>
              <a:ext cx="533650" cy="500237"/>
            </a:xfrm>
            <a:prstGeom prst="curvedConnector2">
              <a:avLst/>
            </a:prstGeom>
            <a:ln w="3810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6" name="Obraz 105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3362" y="3847282"/>
            <a:ext cx="657114" cy="411723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108" name="Obraz 107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8765" y="1850244"/>
            <a:ext cx="657114" cy="438514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109" name="Obraz 108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3547" y="4795888"/>
            <a:ext cx="666181" cy="445009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111" name="Obraz 110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7724" y="4944110"/>
            <a:ext cx="657114" cy="411723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112" name="Obraz 111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0969" y="5829219"/>
            <a:ext cx="657114" cy="411723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114" name="Obraz 113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63276" y="995093"/>
            <a:ext cx="753150" cy="439444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115" name="Obraz 114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331" y="5557069"/>
            <a:ext cx="659978" cy="439985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117" name="Obraz 116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4560" y="3489977"/>
            <a:ext cx="636758" cy="424505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118" name="Obraz 117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6564" y="3347550"/>
            <a:ext cx="640901" cy="407846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76" name="Obraz 75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0018" y="1859355"/>
            <a:ext cx="657114" cy="411723"/>
          </a:xfrm>
          <a:prstGeom prst="rect">
            <a:avLst/>
          </a:prstGeom>
          <a:ln w="63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383092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"/>
                            </p:stCondLst>
                            <p:childTnLst>
                              <p:par>
                                <p:cTn id="3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50"/>
                            </p:stCondLst>
                            <p:childTnLst>
                              <p:par>
                                <p:cTn id="3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750"/>
                            </p:stCondLst>
                            <p:childTnLst>
                              <p:par>
                                <p:cTn id="4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250"/>
                            </p:stCondLst>
                            <p:childTnLst>
                              <p:par>
                                <p:cTn id="5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Obraz 14">
            <a:extLst>
              <a:ext uri="{FF2B5EF4-FFF2-40B4-BE49-F238E27FC236}">
                <a16:creationId xmlns:a16="http://schemas.microsoft.com/office/drawing/2014/main" id="{980D6265-2720-4D17-ACCF-59C84B1578F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2567"/>
          <a:stretch/>
        </p:blipFill>
        <p:spPr>
          <a:xfrm>
            <a:off x="8059675" y="854724"/>
            <a:ext cx="3687175" cy="3051285"/>
          </a:xfrm>
          <a:prstGeom prst="rect">
            <a:avLst/>
          </a:prstGeom>
        </p:spPr>
      </p:pic>
      <p:pic>
        <p:nvPicPr>
          <p:cNvPr id="8" name="Grafika 7">
            <a:extLst>
              <a:ext uri="{FF2B5EF4-FFF2-40B4-BE49-F238E27FC236}">
                <a16:creationId xmlns:a16="http://schemas.microsoft.com/office/drawing/2014/main" id="{C45D426C-F861-4134-8F66-51C6F99AFD0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 l="26866" t="28568" r="28447" b="38633"/>
          <a:stretch/>
        </p:blipFill>
        <p:spPr>
          <a:xfrm>
            <a:off x="4365364" y="824837"/>
            <a:ext cx="2367566" cy="2457823"/>
          </a:xfrm>
          <a:prstGeom prst="rect">
            <a:avLst/>
          </a:prstGeom>
        </p:spPr>
      </p:pic>
      <p:sp>
        <p:nvSpPr>
          <p:cNvPr id="2" name="pole tekstowe 1"/>
          <p:cNvSpPr txBox="1"/>
          <p:nvPr/>
        </p:nvSpPr>
        <p:spPr>
          <a:xfrm>
            <a:off x="-36755" y="4941674"/>
            <a:ext cx="4742324" cy="170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Budowa </a:t>
            </a:r>
            <a:r>
              <a:rPr kumimoji="0" lang="pl-PL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lub wdrożenie</a:t>
            </a:r>
            <a:r>
              <a:rPr kumimoji="0" lang="pl-PL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/>
            </a:r>
            <a:br>
              <a:rPr kumimoji="0" lang="pl-PL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pl-PL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rozwiązania (lub instalacji) </a:t>
            </a:r>
            <a:br>
              <a:rPr kumimoji="0" lang="pl-PL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pl-PL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(innowacyjne / demonstracyjne)</a:t>
            </a:r>
            <a:r>
              <a:rPr kumimoji="0" lang="pl-PL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/>
            </a:r>
            <a:br>
              <a:rPr kumimoji="0" lang="pl-PL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pl-PL" sz="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/>
            </a:r>
            <a:br>
              <a:rPr kumimoji="0" lang="pl-PL" sz="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</a:t>
            </a:r>
            <a:r>
              <a:rPr kumimoji="0" lang="pl-PL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możliwiającej/ego poprawę stanu </a:t>
            </a:r>
            <a:br>
              <a:rPr kumimoji="0" lang="pl-PL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pl-PL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środowiska (ochronę przyrody) </a:t>
            </a: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lub klimatu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4440039" y="3153652"/>
            <a:ext cx="165096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Przetestowanie</a:t>
            </a:r>
            <a:br>
              <a:rPr kumimoji="0" lang="pl-PL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pl-PL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/ walidacja /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demonstracja </a:t>
            </a:r>
            <a:r>
              <a:rPr kumimoji="0" lang="pl-PL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/>
            </a:r>
            <a:br>
              <a:rPr kumimoji="0" lang="pl-PL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pl-PL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rozwiązania</a:t>
            </a:r>
          </a:p>
        </p:txBody>
      </p:sp>
      <p:sp>
        <p:nvSpPr>
          <p:cNvPr id="7" name="pole tekstowe 6"/>
          <p:cNvSpPr txBox="1"/>
          <p:nvPr/>
        </p:nvSpPr>
        <p:spPr>
          <a:xfrm>
            <a:off x="6282121" y="5885026"/>
            <a:ext cx="553683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Działania </a:t>
            </a:r>
            <a:r>
              <a:rPr kumimoji="0" lang="pl-PL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informacyjne i demonstracyjne umożliwiające </a:t>
            </a:r>
            <a:br>
              <a:rPr kumimoji="0" lang="pl-PL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pl-PL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szerokie upowszechnienie i/lub komercjalizacje </a:t>
            </a:r>
            <a:br>
              <a:rPr kumimoji="0" lang="pl-PL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pl-PL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 skali całej UE, a także ograniczanie barier </a:t>
            </a: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pole tekstowe 8"/>
          <p:cNvSpPr txBox="1"/>
          <p:nvPr/>
        </p:nvSpPr>
        <p:spPr>
          <a:xfrm>
            <a:off x="415948" y="377003"/>
            <a:ext cx="718225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Zakres projektów LIFE</a:t>
            </a: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/>
            </a:r>
            <a:b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endParaRPr kumimoji="0" lang="pl-PL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Grafika 4">
            <a:extLst>
              <a:ext uri="{FF2B5EF4-FFF2-40B4-BE49-F238E27FC236}">
                <a16:creationId xmlns:a16="http://schemas.microsoft.com/office/drawing/2014/main" id="{1D076604-18BD-42F7-B2EF-E8CEAD81715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Cement/>
                    </a14:imgEffect>
                  </a14:imgLayer>
                </a14:imgProps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282121" y="3708403"/>
            <a:ext cx="2072686" cy="2079833"/>
          </a:xfrm>
          <a:prstGeom prst="rect">
            <a:avLst/>
          </a:prstGeom>
        </p:spPr>
      </p:pic>
      <p:pic>
        <p:nvPicPr>
          <p:cNvPr id="11" name="Grafika 2">
            <a:extLst>
              <a:ext uri="{FF2B5EF4-FFF2-40B4-BE49-F238E27FC236}">
                <a16:creationId xmlns:a16="http://schemas.microsoft.com/office/drawing/2014/main" id="{71C9C324-043A-4F6E-B027-CA43E1538AB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Cement/>
                    </a14:imgEffect>
                  </a14:imgLayer>
                </a14:imgProps>
              </a:ext>
              <a:ext uri="{96DAC541-7B7A-43D3-8B79-37D633B846F1}">
                <asvg:svgBlip xmlns=""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493368" y="1999292"/>
            <a:ext cx="1196226" cy="2566737"/>
          </a:xfrm>
          <a:prstGeom prst="rect">
            <a:avLst/>
          </a:prstGeom>
        </p:spPr>
      </p:pic>
      <p:pic>
        <p:nvPicPr>
          <p:cNvPr id="12" name="Grafika 11">
            <a:extLst>
              <a:ext uri="{FF2B5EF4-FFF2-40B4-BE49-F238E27FC236}">
                <a16:creationId xmlns:a16="http://schemas.microsoft.com/office/drawing/2014/main" id="{75F90F01-FF28-48ED-BA82-58DBFDF67C8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Cement/>
                    </a14:imgEffect>
                  </a14:imgLayer>
                </a14:imgProps>
              </a:ext>
              <a:ext uri="{96DAC541-7B7A-43D3-8B79-37D633B846F1}">
                <asvg:svgBlip xmlns=""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9620963" y="2799198"/>
            <a:ext cx="1196226" cy="2566737"/>
          </a:xfrm>
          <a:prstGeom prst="rect">
            <a:avLst/>
          </a:prstGeom>
        </p:spPr>
      </p:pic>
      <p:pic>
        <p:nvPicPr>
          <p:cNvPr id="14" name="Grafika 12">
            <a:extLst>
              <a:ext uri="{FF2B5EF4-FFF2-40B4-BE49-F238E27FC236}">
                <a16:creationId xmlns:a16="http://schemas.microsoft.com/office/drawing/2014/main" id="{DC1E5EED-0FA7-4DA7-96EA-8E1199E9A87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Cement/>
                    </a14:imgEffect>
                  </a14:imgLayer>
                </a14:imgProps>
              </a:ext>
              <a:ext uri="{96DAC541-7B7A-43D3-8B79-37D633B846F1}">
                <asvg:svgBlip xmlns=""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595537" y="2084780"/>
            <a:ext cx="1196226" cy="2566737"/>
          </a:xfrm>
          <a:prstGeom prst="rect">
            <a:avLst/>
          </a:prstGeom>
        </p:spPr>
      </p:pic>
      <p:sp>
        <p:nvSpPr>
          <p:cNvPr id="3" name="Strzałka w prawo 2"/>
          <p:cNvSpPr/>
          <p:nvPr/>
        </p:nvSpPr>
        <p:spPr>
          <a:xfrm rot="20322640">
            <a:off x="3202239" y="2198328"/>
            <a:ext cx="1121989" cy="79990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Strzałka w prawo 15"/>
          <p:cNvSpPr/>
          <p:nvPr/>
        </p:nvSpPr>
        <p:spPr>
          <a:xfrm rot="2973325">
            <a:off x="6648245" y="3057997"/>
            <a:ext cx="1121989" cy="79990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0" name="Grupa 19"/>
          <p:cNvGrpSpPr/>
          <p:nvPr/>
        </p:nvGrpSpPr>
        <p:grpSpPr>
          <a:xfrm>
            <a:off x="232962" y="1500373"/>
            <a:ext cx="3469030" cy="3378059"/>
            <a:chOff x="232962" y="1500373"/>
            <a:chExt cx="3469030" cy="3378059"/>
          </a:xfrm>
        </p:grpSpPr>
        <p:pic>
          <p:nvPicPr>
            <p:cNvPr id="13" name="Grafika 12">
              <a:extLst>
                <a:ext uri="{FF2B5EF4-FFF2-40B4-BE49-F238E27FC236}">
                  <a16:creationId xmlns:a16="http://schemas.microsoft.com/office/drawing/2014/main" id="{DC910E0C-90B2-4693-ADD1-9889AB0C4EC3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232962" y="1500373"/>
              <a:ext cx="3469030" cy="3378059"/>
            </a:xfrm>
            <a:prstGeom prst="rect">
              <a:avLst/>
            </a:prstGeom>
          </p:spPr>
        </p:pic>
        <p:pic>
          <p:nvPicPr>
            <p:cNvPr id="18" name="Obraz 17"/>
            <p:cNvPicPr>
              <a:picLocks noChangeAspect="1"/>
            </p:cNvPicPr>
            <p:nvPr/>
          </p:nvPicPr>
          <p:blipFill>
            <a:blip r:embed="rId17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795160" y="1639799"/>
              <a:ext cx="487490" cy="488623"/>
            </a:xfrm>
            <a:prstGeom prst="rect">
              <a:avLst/>
            </a:prstGeom>
          </p:spPr>
        </p:pic>
        <p:pic>
          <p:nvPicPr>
            <p:cNvPr id="19" name="Obraz 18"/>
            <p:cNvPicPr>
              <a:picLocks noChangeAspect="1"/>
            </p:cNvPicPr>
            <p:nvPr/>
          </p:nvPicPr>
          <p:blipFill>
            <a:blip r:embed="rId17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438400" y="1643863"/>
              <a:ext cx="547417" cy="548690"/>
            </a:xfrm>
            <a:prstGeom prst="rect">
              <a:avLst/>
            </a:prstGeom>
          </p:spPr>
        </p:pic>
        <p:pic>
          <p:nvPicPr>
            <p:cNvPr id="17" name="Obraz 16"/>
            <p:cNvPicPr>
              <a:picLocks noChangeAspect="1"/>
            </p:cNvPicPr>
            <p:nvPr/>
          </p:nvPicPr>
          <p:blipFill>
            <a:blip r:embed="rId19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9977" b="89791" l="10000" r="97209">
                          <a14:backgroundMark x1="70930" y1="51972" x2="70465" y2="49188"/>
                          <a14:backgroundMark x1="69767" y1="43155" x2="69767" y2="43155"/>
                          <a14:backgroundMark x1="66047" y1="38515" x2="66047" y2="38515"/>
                          <a14:backgroundMark x1="62326" y1="35731" x2="62326" y2="35731"/>
                          <a14:backgroundMark x1="57442" y1="33643" x2="57442" y2="33643"/>
                          <a14:backgroundMark x1="50465" y1="32251" x2="50465" y2="32251"/>
                          <a14:backgroundMark x1="42093" y1="29002" x2="42093" y2="29002"/>
                          <a14:backgroundMark x1="33023" y1="25754" x2="33023" y2="25754"/>
                          <a14:backgroundMark x1="24419" y1="22506" x2="24419" y2="22506"/>
                          <a14:backgroundMark x1="15814" y1="18097" x2="15814" y2="18097"/>
                          <a14:backgroundMark x1="10930" y1="14849" x2="10930" y2="14849"/>
                          <a14:backgroundMark x1="6047" y1="11601" x2="6047" y2="11601"/>
                          <a14:backgroundMark x1="5581" y1="22506" x2="5581" y2="22506"/>
                          <a14:backgroundMark x1="7442" y1="31323" x2="7442" y2="31323"/>
                          <a14:backgroundMark x1="11628" y1="40603" x2="11628" y2="40603"/>
                          <a14:backgroundMark x1="15581" y1="45940" x2="15581" y2="45940"/>
                          <a14:backgroundMark x1="20233" y1="51276" x2="20233" y2="51276"/>
                          <a14:backgroundMark x1="26977" y1="56845" x2="26977" y2="56845"/>
                          <a14:backgroundMark x1="33023" y1="61021" x2="33023" y2="61021"/>
                          <a14:backgroundMark x1="39070" y1="64037" x2="39070" y2="64037"/>
                          <a14:backgroundMark x1="45349" y1="66125" x2="45349" y2="66125"/>
                          <a14:backgroundMark x1="47907" y1="67517" x2="47907" y2="67517"/>
                          <a14:backgroundMark x1="43256" y1="71694" x2="43256" y2="71694"/>
                          <a14:backgroundMark x1="36279" y1="74942" x2="36279" y2="74942"/>
                          <a14:backgroundMark x1="30465" y1="77030" x2="30465" y2="77030"/>
                          <a14:backgroundMark x1="23256" y1="79814" x2="23256" y2="79814"/>
                          <a14:backgroundMark x1="17907" y1="80974" x2="17907" y2="80974"/>
                          <a14:backgroundMark x1="25581" y1="99536" x2="25581" y2="99536"/>
                          <a14:backgroundMark x1="31628" y1="93039" x2="31628" y2="93039"/>
                          <a14:backgroundMark x1="39070" y1="87007" x2="39070" y2="87007"/>
                          <a14:backgroundMark x1="45349" y1="85615" x2="45349" y2="85615"/>
                          <a14:backgroundMark x1="52791" y1="84455" x2="52791" y2="84455"/>
                          <a14:backgroundMark x1="61628" y1="84455" x2="63721" y2="84455"/>
                          <a14:backgroundMark x1="67442" y1="83991" x2="68140" y2="83991"/>
                          <a14:backgroundMark x1="74419" y1="81903" x2="74419" y2="81903"/>
                          <a14:backgroundMark x1="79070" y1="78422" x2="79070" y2="78422"/>
                          <a14:backgroundMark x1="83488" y1="73086" x2="83488" y2="73086"/>
                          <a14:backgroundMark x1="85581" y1="69374" x2="85581" y2="69374"/>
                          <a14:backgroundMark x1="87209" y1="63805" x2="87209" y2="63805"/>
                          <a14:backgroundMark x1="88837" y1="58701" x2="88837" y2="58701"/>
                          <a14:backgroundMark x1="89070" y1="55220" x2="89070" y2="55220"/>
                          <a14:backgroundMark x1="89302" y1="50348" x2="89302" y2="50348"/>
                          <a14:backgroundMark x1="89535" y1="48028" x2="89535" y2="48028"/>
                          <a14:backgroundMark x1="91163" y1="47100" x2="91163" y2="47100"/>
                          <a14:backgroundMark x1="98372" y1="45476" x2="98372" y2="45476"/>
                          <a14:backgroundMark x1="94419" y1="41995" x2="94419" y2="41995"/>
                          <a14:backgroundMark x1="90465" y1="40139" x2="90465" y2="40139"/>
                          <a14:backgroundMark x1="85349" y1="40603" x2="85349" y2="40603"/>
                          <a14:backgroundMark x1="81163" y1="44084" x2="81163" y2="44084"/>
                          <a14:backgroundMark x1="78140" y1="48028" x2="78140" y2="48028"/>
                          <a14:backgroundMark x1="75814" y1="50812" x2="75814" y2="50812"/>
                          <a14:backgroundMark x1="73488" y1="52668" x2="73488" y2="52668"/>
                          <a14:backgroundMark x1="70465" y1="52668" x2="70465" y2="52668"/>
                          <a14:backgroundMark x1="70465" y1="50348" x2="70465" y2="50348"/>
                        </a14:backgroundRemoval>
                      </a14:imgEffect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967477" y="1772588"/>
              <a:ext cx="974979" cy="97724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56541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  <p:bldP spid="3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277141" y="2414966"/>
            <a:ext cx="4303950" cy="864096"/>
          </a:xfrm>
          <a:prstGeom prst="rect">
            <a:avLst/>
          </a:prstGeom>
          <a:solidFill>
            <a:srgbClr val="70AD47">
              <a:lumMod val="75000"/>
            </a:srgbClr>
          </a:solidFill>
          <a:ln>
            <a:noFill/>
            <a:headEnd/>
            <a:tailEnd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Agencja Wykonawcza KE </a:t>
            </a:r>
            <a:br>
              <a:rPr kumimoji="0" lang="pl-PL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pl-PL" sz="2000" b="1" i="1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(CINEA)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492859" y="837839"/>
            <a:ext cx="4176464" cy="864096"/>
          </a:xfrm>
          <a:prstGeom prst="rect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  <a:headEnd/>
            <a:tailEnd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extLst/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Instytucja Krajowa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NFOŚiGW</a:t>
            </a:r>
            <a:endParaRPr kumimoji="0" lang="pl-PL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trzałka w lewo i prawo 5"/>
          <p:cNvSpPr/>
          <p:nvPr/>
        </p:nvSpPr>
        <p:spPr>
          <a:xfrm flipV="1">
            <a:off x="3419489" y="955450"/>
            <a:ext cx="929354" cy="175988"/>
          </a:xfrm>
          <a:prstGeom prst="leftRightArrow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7" name="Łącznik prosty ze strzałką 6"/>
          <p:cNvCxnSpPr/>
          <p:nvPr/>
        </p:nvCxnSpPr>
        <p:spPr>
          <a:xfrm>
            <a:off x="7692516" y="1781586"/>
            <a:ext cx="0" cy="364783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6690693" y="2148110"/>
            <a:ext cx="20311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Krajowy Punkt Kontaktowy</a:t>
            </a:r>
          </a:p>
        </p:txBody>
      </p:sp>
      <p:cxnSp>
        <p:nvCxnSpPr>
          <p:cNvPr id="9" name="Łącznik prosty 8"/>
          <p:cNvCxnSpPr/>
          <p:nvPr/>
        </p:nvCxnSpPr>
        <p:spPr>
          <a:xfrm>
            <a:off x="8249817" y="1781586"/>
            <a:ext cx="0" cy="364783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10" name="Łącznik prosty ze strzałką 9"/>
          <p:cNvCxnSpPr/>
          <p:nvPr/>
        </p:nvCxnSpPr>
        <p:spPr>
          <a:xfrm>
            <a:off x="8250913" y="2839962"/>
            <a:ext cx="0" cy="364783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6756412" y="3278493"/>
            <a:ext cx="203113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Współfinansowanie</a:t>
            </a: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970222" y="795620"/>
            <a:ext cx="24294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Wnioskodawca</a:t>
            </a:r>
          </a:p>
        </p:txBody>
      </p:sp>
      <p:sp>
        <p:nvSpPr>
          <p:cNvPr id="13" name="Strzałka w dół 12"/>
          <p:cNvSpPr/>
          <p:nvPr/>
        </p:nvSpPr>
        <p:spPr>
          <a:xfrm rot="19726075">
            <a:off x="2536359" y="1280079"/>
            <a:ext cx="310568" cy="1086672"/>
          </a:xfrm>
          <a:prstGeom prst="downArrow">
            <a:avLst/>
          </a:prstGeom>
          <a:solidFill>
            <a:srgbClr val="70AD47">
              <a:lumMod val="75000"/>
            </a:srgbClr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3427968" y="3639103"/>
            <a:ext cx="20921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ocena formalna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ocena merytoryczna</a:t>
            </a:r>
          </a:p>
        </p:txBody>
      </p:sp>
      <p:sp>
        <p:nvSpPr>
          <p:cNvPr id="15" name="Line 10"/>
          <p:cNvSpPr>
            <a:spLocks noChangeShapeType="1"/>
          </p:cNvSpPr>
          <p:nvPr/>
        </p:nvSpPr>
        <p:spPr bwMode="auto">
          <a:xfrm flipH="1" flipV="1">
            <a:off x="1719841" y="1318840"/>
            <a:ext cx="1697597" cy="2622318"/>
          </a:xfrm>
          <a:prstGeom prst="line">
            <a:avLst/>
          </a:prstGeom>
          <a:noFill/>
          <a:ln w="9525">
            <a:solidFill>
              <a:sysClr val="windowText" lastClr="00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Line 14"/>
          <p:cNvSpPr>
            <a:spLocks noChangeShapeType="1"/>
          </p:cNvSpPr>
          <p:nvPr/>
        </p:nvSpPr>
        <p:spPr bwMode="auto">
          <a:xfrm>
            <a:off x="4420851" y="3423079"/>
            <a:ext cx="0" cy="217487"/>
          </a:xfrm>
          <a:prstGeom prst="line">
            <a:avLst/>
          </a:prstGeom>
          <a:noFill/>
          <a:ln w="9525">
            <a:solidFill>
              <a:sysClr val="windowText" lastClr="000000"/>
            </a:solidFill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ext Box 9"/>
          <p:cNvSpPr txBox="1">
            <a:spLocks noChangeArrowheads="1"/>
          </p:cNvSpPr>
          <p:nvPr/>
        </p:nvSpPr>
        <p:spPr bwMode="auto">
          <a:xfrm>
            <a:off x="2908684" y="4503198"/>
            <a:ext cx="32172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decyzja o współfinansowaniu</a:t>
            </a:r>
          </a:p>
        </p:txBody>
      </p:sp>
      <p:sp>
        <p:nvSpPr>
          <p:cNvPr id="18" name="Line 13"/>
          <p:cNvSpPr>
            <a:spLocks noChangeShapeType="1"/>
          </p:cNvSpPr>
          <p:nvPr/>
        </p:nvSpPr>
        <p:spPr bwMode="auto">
          <a:xfrm flipH="1" flipV="1">
            <a:off x="1540531" y="1334846"/>
            <a:ext cx="3988" cy="3392463"/>
          </a:xfrm>
          <a:prstGeom prst="line">
            <a:avLst/>
          </a:prstGeom>
          <a:noFill/>
          <a:ln w="9525">
            <a:solidFill>
              <a:sysClr val="windowText" lastClr="0000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Line 12"/>
          <p:cNvSpPr>
            <a:spLocks noChangeShapeType="1"/>
          </p:cNvSpPr>
          <p:nvPr/>
        </p:nvSpPr>
        <p:spPr bwMode="auto">
          <a:xfrm flipH="1" flipV="1">
            <a:off x="1540531" y="4727309"/>
            <a:ext cx="1367929" cy="1"/>
          </a:xfrm>
          <a:prstGeom prst="line">
            <a:avLst/>
          </a:prstGeom>
          <a:noFill/>
          <a:ln w="9525">
            <a:solidFill>
              <a:sysClr val="windowText" lastClr="000000"/>
            </a:solidFill>
            <a:prstDash val="dash"/>
            <a:round/>
            <a:headEnd type="triangle" w="med" len="med"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Line 14"/>
          <p:cNvSpPr>
            <a:spLocks noChangeShapeType="1"/>
          </p:cNvSpPr>
          <p:nvPr/>
        </p:nvSpPr>
        <p:spPr bwMode="auto">
          <a:xfrm>
            <a:off x="4420851" y="3423079"/>
            <a:ext cx="0" cy="217487"/>
          </a:xfrm>
          <a:prstGeom prst="line">
            <a:avLst/>
          </a:prstGeom>
          <a:noFill/>
          <a:ln w="9525">
            <a:solidFill>
              <a:sysClr val="windowText" lastClr="000000"/>
            </a:solidFill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Line 19"/>
          <p:cNvSpPr>
            <a:spLocks noChangeShapeType="1"/>
          </p:cNvSpPr>
          <p:nvPr/>
        </p:nvSpPr>
        <p:spPr bwMode="auto">
          <a:xfrm>
            <a:off x="4426184" y="4285433"/>
            <a:ext cx="0" cy="215900"/>
          </a:xfrm>
          <a:prstGeom prst="line">
            <a:avLst/>
          </a:prstGeom>
          <a:noFill/>
          <a:ln w="9525">
            <a:solidFill>
              <a:sysClr val="windowText" lastClr="000000"/>
            </a:solidFill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Strzałka w dół 21"/>
          <p:cNvSpPr/>
          <p:nvPr/>
        </p:nvSpPr>
        <p:spPr>
          <a:xfrm rot="3128815">
            <a:off x="6691606" y="3372377"/>
            <a:ext cx="203814" cy="1606135"/>
          </a:xfrm>
          <a:prstGeom prst="downArrow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Text Box 16"/>
          <p:cNvSpPr txBox="1">
            <a:spLocks noChangeArrowheads="1"/>
          </p:cNvSpPr>
          <p:nvPr/>
        </p:nvSpPr>
        <p:spPr bwMode="auto">
          <a:xfrm>
            <a:off x="3043820" y="5584881"/>
            <a:ext cx="308578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płatności, sprawozdawczość</a:t>
            </a:r>
          </a:p>
        </p:txBody>
      </p:sp>
      <p:sp>
        <p:nvSpPr>
          <p:cNvPr id="24" name="Line 17"/>
          <p:cNvSpPr>
            <a:spLocks noChangeShapeType="1"/>
          </p:cNvSpPr>
          <p:nvPr/>
        </p:nvSpPr>
        <p:spPr bwMode="auto">
          <a:xfrm flipV="1">
            <a:off x="1252499" y="1346585"/>
            <a:ext cx="0" cy="4452757"/>
          </a:xfrm>
          <a:prstGeom prst="line">
            <a:avLst/>
          </a:prstGeom>
          <a:noFill/>
          <a:ln w="9525">
            <a:solidFill>
              <a:sysClr val="windowText" lastClr="000000"/>
            </a:solidFill>
            <a:round/>
            <a:headEnd/>
            <a:tailEnd type="triangle" w="med" len="med"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Rectangle 20"/>
          <p:cNvSpPr>
            <a:spLocks noChangeArrowheads="1"/>
          </p:cNvSpPr>
          <p:nvPr/>
        </p:nvSpPr>
        <p:spPr bwMode="auto">
          <a:xfrm>
            <a:off x="2261181" y="5440419"/>
            <a:ext cx="4319910" cy="647700"/>
          </a:xfrm>
          <a:prstGeom prst="rect">
            <a:avLst/>
          </a:prstGeom>
          <a:noFill/>
          <a:ln w="9525">
            <a:solidFill>
              <a:sysClr val="windowText" lastClr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Line 21"/>
          <p:cNvSpPr>
            <a:spLocks noChangeShapeType="1"/>
          </p:cNvSpPr>
          <p:nvPr/>
        </p:nvSpPr>
        <p:spPr bwMode="auto">
          <a:xfrm>
            <a:off x="4420851" y="4935246"/>
            <a:ext cx="0" cy="431800"/>
          </a:xfrm>
          <a:prstGeom prst="line">
            <a:avLst/>
          </a:prstGeom>
          <a:noFill/>
          <a:ln w="9525">
            <a:solidFill>
              <a:sysClr val="windowText" lastClr="000000"/>
            </a:solidFill>
            <a:round/>
            <a:headEnd/>
            <a:tailEnd type="triangle" w="med" len="med"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Rectangle 15"/>
          <p:cNvSpPr>
            <a:spLocks noChangeArrowheads="1"/>
          </p:cNvSpPr>
          <p:nvPr/>
        </p:nvSpPr>
        <p:spPr bwMode="auto">
          <a:xfrm>
            <a:off x="2261181" y="2414967"/>
            <a:ext cx="4319910" cy="3673153"/>
          </a:xfrm>
          <a:prstGeom prst="rect">
            <a:avLst/>
          </a:prstGeom>
          <a:noFill/>
          <a:ln w="9525">
            <a:solidFill>
              <a:sysClr val="windowText" lastClr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Line 18"/>
          <p:cNvSpPr>
            <a:spLocks noChangeShapeType="1"/>
          </p:cNvSpPr>
          <p:nvPr/>
        </p:nvSpPr>
        <p:spPr bwMode="auto">
          <a:xfrm flipH="1">
            <a:off x="1252499" y="5799342"/>
            <a:ext cx="1655961" cy="0"/>
          </a:xfrm>
          <a:prstGeom prst="line">
            <a:avLst/>
          </a:prstGeom>
          <a:noFill/>
          <a:ln w="9525">
            <a:solidFill>
              <a:sysClr val="windowText" lastClr="000000"/>
            </a:solidFill>
            <a:round/>
            <a:headEnd type="triangle" w="med" len="med"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4620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980D6265-2720-4D17-ACCF-59C84B1578F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567"/>
          <a:stretch/>
        </p:blipFill>
        <p:spPr>
          <a:xfrm>
            <a:off x="1255555" y="892174"/>
            <a:ext cx="7289800" cy="6032601"/>
          </a:xfrm>
          <a:prstGeom prst="rect">
            <a:avLst/>
          </a:prstGeom>
        </p:spPr>
      </p:pic>
      <p:pic>
        <p:nvPicPr>
          <p:cNvPr id="5" name="Grafika 4">
            <a:extLst>
              <a:ext uri="{FF2B5EF4-FFF2-40B4-BE49-F238E27FC236}">
                <a16:creationId xmlns:a16="http://schemas.microsoft.com/office/drawing/2014/main" id="{41CDBDB7-A3FA-4694-B5A2-505C5281EB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4566556" y="3202290"/>
            <a:ext cx="1002941" cy="976641"/>
          </a:xfrm>
          <a:prstGeom prst="rect">
            <a:avLst/>
          </a:prstGeom>
        </p:spPr>
      </p:pic>
      <p:pic>
        <p:nvPicPr>
          <p:cNvPr id="6" name="Grafika 5">
            <a:extLst>
              <a:ext uri="{FF2B5EF4-FFF2-40B4-BE49-F238E27FC236}">
                <a16:creationId xmlns:a16="http://schemas.microsoft.com/office/drawing/2014/main" id="{76C4EF0B-9444-4D66-B9B4-A0C2759F30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3222334" y="3202291"/>
            <a:ext cx="993457" cy="967406"/>
          </a:xfrm>
          <a:prstGeom prst="rect">
            <a:avLst/>
          </a:prstGeom>
        </p:spPr>
      </p:pic>
      <p:pic>
        <p:nvPicPr>
          <p:cNvPr id="7" name="Grafika 6">
            <a:extLst>
              <a:ext uri="{FF2B5EF4-FFF2-40B4-BE49-F238E27FC236}">
                <a16:creationId xmlns:a16="http://schemas.microsoft.com/office/drawing/2014/main" id="{453AA11B-7C72-4F94-828C-E0D04FC429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688559" y="4086892"/>
            <a:ext cx="993457" cy="967406"/>
          </a:xfrm>
          <a:prstGeom prst="rect">
            <a:avLst/>
          </a:prstGeom>
        </p:spPr>
      </p:pic>
      <p:pic>
        <p:nvPicPr>
          <p:cNvPr id="8" name="Grafika 7">
            <a:extLst>
              <a:ext uri="{FF2B5EF4-FFF2-40B4-BE49-F238E27FC236}">
                <a16:creationId xmlns:a16="http://schemas.microsoft.com/office/drawing/2014/main" id="{0CA290F5-DB3B-4EF0-96B0-FCC07414B3C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68244" y="4971493"/>
            <a:ext cx="993457" cy="967406"/>
          </a:xfrm>
          <a:prstGeom prst="rect">
            <a:avLst/>
          </a:prstGeom>
        </p:spPr>
      </p:pic>
      <p:pic>
        <p:nvPicPr>
          <p:cNvPr id="9" name="Grafika 8">
            <a:extLst>
              <a:ext uri="{FF2B5EF4-FFF2-40B4-BE49-F238E27FC236}">
                <a16:creationId xmlns:a16="http://schemas.microsoft.com/office/drawing/2014/main" id="{3F46A328-5628-4840-96FD-D8C2A1C3B6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3996026" y="4671854"/>
            <a:ext cx="1002941" cy="976641"/>
          </a:xfrm>
          <a:prstGeom prst="rect">
            <a:avLst/>
          </a:prstGeom>
        </p:spPr>
      </p:pic>
      <p:pic>
        <p:nvPicPr>
          <p:cNvPr id="10" name="Grafika 9">
            <a:extLst>
              <a:ext uri="{FF2B5EF4-FFF2-40B4-BE49-F238E27FC236}">
                <a16:creationId xmlns:a16="http://schemas.microsoft.com/office/drawing/2014/main" id="{42740AA6-4B0C-4BEF-A27E-A0302CD71B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5124502" y="4989187"/>
            <a:ext cx="993457" cy="967406"/>
          </a:xfrm>
          <a:prstGeom prst="rect">
            <a:avLst/>
          </a:prstGeom>
        </p:spPr>
      </p:pic>
      <p:sp>
        <p:nvSpPr>
          <p:cNvPr id="11" name="Prostokąt 10"/>
          <p:cNvSpPr/>
          <p:nvPr/>
        </p:nvSpPr>
        <p:spPr>
          <a:xfrm>
            <a:off x="550799" y="377801"/>
            <a:ext cx="58173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2693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EFEKT ŚRODOWISKOWY !!!</a:t>
            </a: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srgbClr val="02693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" name="Grafika 15">
            <a:extLst>
              <a:ext uri="{FF2B5EF4-FFF2-40B4-BE49-F238E27FC236}">
                <a16:creationId xmlns:a16="http://schemas.microsoft.com/office/drawing/2014/main" id="{31C7DD43-D201-48E7-A41F-DB8F9BA2025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67570" y="5648495"/>
            <a:ext cx="581193" cy="627984"/>
          </a:xfrm>
          <a:prstGeom prst="rect">
            <a:avLst/>
          </a:prstGeom>
        </p:spPr>
      </p:pic>
      <p:pic>
        <p:nvPicPr>
          <p:cNvPr id="13" name="Grafika 15">
            <a:extLst>
              <a:ext uri="{FF2B5EF4-FFF2-40B4-BE49-F238E27FC236}">
                <a16:creationId xmlns:a16="http://schemas.microsoft.com/office/drawing/2014/main" id="{31C7DD43-D201-48E7-A41F-DB8F9BA2025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98717" y="5655578"/>
            <a:ext cx="581193" cy="627984"/>
          </a:xfrm>
          <a:prstGeom prst="rect">
            <a:avLst/>
          </a:prstGeom>
        </p:spPr>
      </p:pic>
      <p:pic>
        <p:nvPicPr>
          <p:cNvPr id="14" name="Grafika 15">
            <a:extLst>
              <a:ext uri="{FF2B5EF4-FFF2-40B4-BE49-F238E27FC236}">
                <a16:creationId xmlns:a16="http://schemas.microsoft.com/office/drawing/2014/main" id="{31C7DD43-D201-48E7-A41F-DB8F9BA2025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84995" y="4682010"/>
            <a:ext cx="581193" cy="627984"/>
          </a:xfrm>
          <a:prstGeom prst="rect">
            <a:avLst/>
          </a:prstGeom>
        </p:spPr>
      </p:pic>
      <p:pic>
        <p:nvPicPr>
          <p:cNvPr id="15" name="Grafika 15">
            <a:extLst>
              <a:ext uri="{FF2B5EF4-FFF2-40B4-BE49-F238E27FC236}">
                <a16:creationId xmlns:a16="http://schemas.microsoft.com/office/drawing/2014/main" id="{31C7DD43-D201-48E7-A41F-DB8F9BA2025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90875" y="4484202"/>
            <a:ext cx="575697" cy="622046"/>
          </a:xfrm>
          <a:prstGeom prst="rect">
            <a:avLst/>
          </a:prstGeom>
        </p:spPr>
      </p:pic>
      <p:pic>
        <p:nvPicPr>
          <p:cNvPr id="16" name="Grafika 15">
            <a:extLst>
              <a:ext uri="{FF2B5EF4-FFF2-40B4-BE49-F238E27FC236}">
                <a16:creationId xmlns:a16="http://schemas.microsoft.com/office/drawing/2014/main" id="{31C7DD43-D201-48E7-A41F-DB8F9BA2025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78019" y="5208163"/>
            <a:ext cx="581193" cy="627984"/>
          </a:xfrm>
          <a:prstGeom prst="rect">
            <a:avLst/>
          </a:prstGeom>
        </p:spPr>
      </p:pic>
      <p:pic>
        <p:nvPicPr>
          <p:cNvPr id="17" name="Grafika 15">
            <a:extLst>
              <a:ext uri="{FF2B5EF4-FFF2-40B4-BE49-F238E27FC236}">
                <a16:creationId xmlns:a16="http://schemas.microsoft.com/office/drawing/2014/main" id="{31C7DD43-D201-48E7-A41F-DB8F9BA2025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86974" y="5276187"/>
            <a:ext cx="581193" cy="627984"/>
          </a:xfrm>
          <a:prstGeom prst="rect">
            <a:avLst/>
          </a:prstGeom>
        </p:spPr>
      </p:pic>
      <p:pic>
        <p:nvPicPr>
          <p:cNvPr id="18" name="Grafika 15">
            <a:extLst>
              <a:ext uri="{FF2B5EF4-FFF2-40B4-BE49-F238E27FC236}">
                <a16:creationId xmlns:a16="http://schemas.microsoft.com/office/drawing/2014/main" id="{31C7DD43-D201-48E7-A41F-DB8F9BA2025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1757" y="3594482"/>
            <a:ext cx="581193" cy="627984"/>
          </a:xfrm>
          <a:prstGeom prst="rect">
            <a:avLst/>
          </a:prstGeom>
        </p:spPr>
      </p:pic>
      <p:pic>
        <p:nvPicPr>
          <p:cNvPr id="19" name="Grafika 15">
            <a:extLst>
              <a:ext uri="{FF2B5EF4-FFF2-40B4-BE49-F238E27FC236}">
                <a16:creationId xmlns:a16="http://schemas.microsoft.com/office/drawing/2014/main" id="{31C7DD43-D201-48E7-A41F-DB8F9BA2025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31822" y="3376618"/>
            <a:ext cx="575697" cy="622046"/>
          </a:xfrm>
          <a:prstGeom prst="rect">
            <a:avLst/>
          </a:prstGeom>
        </p:spPr>
      </p:pic>
      <p:pic>
        <p:nvPicPr>
          <p:cNvPr id="20" name="Grafika 15">
            <a:extLst>
              <a:ext uri="{FF2B5EF4-FFF2-40B4-BE49-F238E27FC236}">
                <a16:creationId xmlns:a16="http://schemas.microsoft.com/office/drawing/2014/main" id="{31C7DD43-D201-48E7-A41F-DB8F9BA2025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91258" y="3395574"/>
            <a:ext cx="581193" cy="627984"/>
          </a:xfrm>
          <a:prstGeom prst="rect">
            <a:avLst/>
          </a:prstGeom>
        </p:spPr>
      </p:pic>
      <p:pic>
        <p:nvPicPr>
          <p:cNvPr id="21" name="Grafika 15">
            <a:extLst>
              <a:ext uri="{FF2B5EF4-FFF2-40B4-BE49-F238E27FC236}">
                <a16:creationId xmlns:a16="http://schemas.microsoft.com/office/drawing/2014/main" id="{31C7DD43-D201-48E7-A41F-DB8F9BA2025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69688" y="4043870"/>
            <a:ext cx="581193" cy="627984"/>
          </a:xfrm>
          <a:prstGeom prst="rect">
            <a:avLst/>
          </a:prstGeom>
        </p:spPr>
      </p:pic>
      <p:pic>
        <p:nvPicPr>
          <p:cNvPr id="22" name="Grafika 15">
            <a:extLst>
              <a:ext uri="{FF2B5EF4-FFF2-40B4-BE49-F238E27FC236}">
                <a16:creationId xmlns:a16="http://schemas.microsoft.com/office/drawing/2014/main" id="{31C7DD43-D201-48E7-A41F-DB8F9BA2025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86558" y="4435548"/>
            <a:ext cx="581193" cy="627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02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5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75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25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75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225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704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1"/>
          <p:cNvSpPr txBox="1">
            <a:spLocks/>
          </p:cNvSpPr>
          <p:nvPr/>
        </p:nvSpPr>
        <p:spPr>
          <a:xfrm>
            <a:off x="553334" y="184971"/>
            <a:ext cx="8112406" cy="9763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Finansowanie projektów </a:t>
            </a:r>
            <a:r>
              <a:rPr kumimoji="0" lang="pl-PL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LIFE</a:t>
            </a: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j-ea"/>
              <a:cs typeface="Arial" panose="020B0604020202020204" pitchFamily="34" charset="0"/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707502" y="1048041"/>
            <a:ext cx="904213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5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Komisja Europejska </a:t>
            </a:r>
            <a:r>
              <a:rPr kumimoji="0" lang="pl-PL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      </a:t>
            </a:r>
            <a:r>
              <a:rPr kumimoji="0" lang="pl-PL" sz="3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DOTACJA</a:t>
            </a:r>
            <a:r>
              <a:rPr kumimoji="0" lang="pl-PL" sz="18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           </a:t>
            </a:r>
            <a:r>
              <a:rPr kumimoji="0" lang="pl-PL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60 - 95 </a:t>
            </a:r>
            <a:r>
              <a:rPr kumimoji="0" lang="pl-PL" sz="7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%</a:t>
            </a:r>
            <a:r>
              <a:rPr kumimoji="0" lang="pl-PL" sz="1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</a:t>
            </a:r>
            <a:r>
              <a:rPr kumimoji="0" lang="pl-PL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/>
            </a:r>
            <a:br>
              <a:rPr kumimoji="0" lang="pl-PL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pl-PL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				           kosztów kwalifikowanych</a:t>
            </a:r>
          </a:p>
        </p:txBody>
      </p:sp>
      <p:sp>
        <p:nvSpPr>
          <p:cNvPr id="6" name="pole tekstowe 5"/>
          <p:cNvSpPr txBox="1"/>
          <p:nvPr/>
        </p:nvSpPr>
        <p:spPr>
          <a:xfrm>
            <a:off x="707502" y="2771590"/>
            <a:ext cx="8534400" cy="1369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NFOŚiGW</a:t>
            </a:r>
            <a:r>
              <a:rPr kumimoji="0" lang="pl-PL" sz="1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         	       </a:t>
            </a:r>
            <a:r>
              <a:rPr kumimoji="0" lang="pl-PL" sz="3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DOTACJA</a:t>
            </a:r>
            <a:r>
              <a:rPr kumimoji="0" lang="pl-PL" sz="1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     </a:t>
            </a:r>
            <a:r>
              <a:rPr kumimoji="0" lang="pl-PL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</a:t>
            </a:r>
            <a:r>
              <a:rPr kumimoji="0" lang="pl-PL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pl-PL" sz="6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35 %</a:t>
            </a:r>
            <a:r>
              <a:rPr kumimoji="0" lang="pl-PL" sz="6000" b="1" i="0" u="none" strike="noStrike" kern="1200" cap="none" spc="0" normalizeH="0" baseline="30000" noProof="0" dirty="0" smtClean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*</a:t>
            </a:r>
            <a:r>
              <a:rPr kumimoji="0" lang="pl-PL" sz="6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</a:t>
            </a:r>
            <a:r>
              <a:rPr kumimoji="0" lang="pl-PL" sz="65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/>
            </a:r>
            <a:br>
              <a:rPr kumimoji="0" lang="pl-PL" sz="65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pl-PL" sz="1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				           kosztów kwalifikowanych </a:t>
            </a:r>
          </a:p>
        </p:txBody>
      </p:sp>
      <p:sp>
        <p:nvSpPr>
          <p:cNvPr id="7" name="pole tekstowe 6"/>
          <p:cNvSpPr txBox="1"/>
          <p:nvPr/>
        </p:nvSpPr>
        <p:spPr>
          <a:xfrm>
            <a:off x="707502" y="4141196"/>
            <a:ext cx="88011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pl-PL" sz="25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NFOŚiGW</a:t>
            </a:r>
            <a:r>
              <a:rPr kumimoji="0" lang="pl-PL" sz="18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        	       </a:t>
            </a:r>
            <a:r>
              <a:rPr kumimoji="0" lang="pl-PL" sz="3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POŻYCZKA     na wkład własny,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0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		    POŻYCZKA     na zapewnienie    						       płynności finansowej</a:t>
            </a:r>
            <a:r>
              <a:rPr kumimoji="0" lang="pl-PL" sz="3000" b="1" i="0" u="none" strike="noStrike" kern="1200" cap="none" spc="0" normalizeH="0" baseline="0" noProof="0" dirty="0">
                <a:ln>
                  <a:noFill/>
                </a:ln>
                <a:solidFill>
                  <a:srgbClr val="77933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endParaRPr kumimoji="0" lang="pl-PL" sz="3000" b="1" i="0" u="none" strike="noStrike" kern="1200" cap="none" spc="0" normalizeH="0" baseline="0" noProof="0" dirty="0" smtClean="0">
              <a:ln>
                <a:noFill/>
              </a:ln>
              <a:solidFill>
                <a:srgbClr val="77933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000" b="1" i="0" u="none" strike="noStrike" kern="1200" cap="none" spc="0" normalizeH="0" baseline="0" noProof="0" dirty="0" smtClean="0">
              <a:ln>
                <a:noFill/>
              </a:ln>
              <a:solidFill>
                <a:srgbClr val="77933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7933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NFOŚiGW		     Inkubator projektów LIFE – ryczałt na 				     przygotowanie projektu i wniosku</a:t>
            </a:r>
            <a:endParaRPr kumimoji="0" lang="pl-PL" sz="2500" b="1" i="0" u="none" strike="noStrike" kern="1200" cap="none" spc="0" normalizeH="0" baseline="0" noProof="0" dirty="0">
              <a:ln>
                <a:noFill/>
              </a:ln>
              <a:solidFill>
                <a:srgbClr val="77933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pole tekstowe 7"/>
          <p:cNvSpPr txBox="1"/>
          <p:nvPr/>
        </p:nvSpPr>
        <p:spPr>
          <a:xfrm>
            <a:off x="9657539" y="1048041"/>
            <a:ext cx="226528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DOTACJA KE </a:t>
            </a:r>
            <a:r>
              <a:rPr kumimoji="0" lang="pl-PL" sz="22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NIE STANOWI </a:t>
            </a:r>
            <a:r>
              <a:rPr kumimoji="0" lang="pl-PL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/>
            </a:r>
            <a:br>
              <a:rPr kumimoji="0" lang="pl-PL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pl-PL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POMOCY PUBLICZNEJ </a:t>
            </a:r>
            <a:br>
              <a:rPr kumimoji="0" lang="pl-PL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pl-PL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PAŃSTWA</a:t>
            </a:r>
            <a:endParaRPr kumimoji="0" lang="pl-PL" sz="2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pole tekstowe 1"/>
          <p:cNvSpPr txBox="1"/>
          <p:nvPr/>
        </p:nvSpPr>
        <p:spPr>
          <a:xfrm>
            <a:off x="9592574" y="5433857"/>
            <a:ext cx="249303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/>
            <a:r>
              <a:rPr lang="pl-PL" sz="2000" dirty="0" smtClean="0"/>
              <a:t>* </a:t>
            </a:r>
            <a:r>
              <a:rPr lang="pl-PL" i="1" dirty="0" smtClean="0"/>
              <a:t>Nabory 2021-2022, następnie zmniejszenie intensywności o 5% co dwa lata</a:t>
            </a:r>
            <a:endParaRPr lang="pl-PL" i="1" dirty="0"/>
          </a:p>
        </p:txBody>
      </p:sp>
    </p:spTree>
    <p:extLst>
      <p:ext uri="{BB962C8B-B14F-4D97-AF65-F5344CB8AC3E}">
        <p14:creationId xmlns:p14="http://schemas.microsoft.com/office/powerpoint/2010/main" val="249448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1"/>
          </p:nvPr>
        </p:nvSpPr>
        <p:spPr>
          <a:xfrm>
            <a:off x="464097" y="391951"/>
            <a:ext cx="7397368" cy="522449"/>
          </a:xfrm>
        </p:spPr>
        <p:txBody>
          <a:bodyPr>
            <a:normAutofit fontScale="92500"/>
          </a:bodyPr>
          <a:lstStyle/>
          <a:p>
            <a:r>
              <a:rPr lang="pl-PL" dirty="0" smtClean="0"/>
              <a:t>Nabór wniosków o dofinansowanie NFOŚiGW 2021</a:t>
            </a:r>
            <a:endParaRPr lang="pl-PL" dirty="0"/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097" y="1417135"/>
            <a:ext cx="6791533" cy="4267570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6893169" y="981037"/>
            <a:ext cx="25603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Nabory </a:t>
            </a:r>
            <a:r>
              <a:rPr kumimoji="0" lang="pl-PL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2021 / 2022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 </a:t>
            </a:r>
            <a:r>
              <a:rPr kumimoji="0" lang="pl-PL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35 %</a:t>
            </a:r>
            <a:r>
              <a:rPr kumimoji="0" lang="pl-PL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pl-PL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kosztów kwalifikowanych  </a:t>
            </a:r>
            <a:r>
              <a:rPr kumimoji="0" lang="pl-PL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bezzwrotnego dofinansowania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 kolejnych naborach mniejsza intensywność.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756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ymbol zastępczy tekstu 1"/>
          <p:cNvSpPr>
            <a:spLocks noGrp="1"/>
          </p:cNvSpPr>
          <p:nvPr>
            <p:ph type="body" sz="quarter" idx="11"/>
          </p:nvPr>
        </p:nvSpPr>
        <p:spPr>
          <a:xfrm>
            <a:off x="464097" y="391951"/>
            <a:ext cx="7397368" cy="522449"/>
          </a:xfrm>
        </p:spPr>
        <p:txBody>
          <a:bodyPr>
            <a:normAutofit fontScale="92500"/>
          </a:bodyPr>
          <a:lstStyle/>
          <a:p>
            <a:r>
              <a:rPr lang="pl-PL" dirty="0" smtClean="0"/>
              <a:t>Nabór wniosków o dofinansowanie NFOŚiGW 2021</a:t>
            </a:r>
            <a:endParaRPr lang="pl-PL" dirty="0"/>
          </a:p>
        </p:txBody>
      </p:sp>
      <p:cxnSp>
        <p:nvCxnSpPr>
          <p:cNvPr id="9" name="Łącznik prosty ze strzałką 8"/>
          <p:cNvCxnSpPr/>
          <p:nvPr/>
        </p:nvCxnSpPr>
        <p:spPr>
          <a:xfrm>
            <a:off x="736270" y="2453443"/>
            <a:ext cx="7730836" cy="11875"/>
          </a:xfrm>
          <a:prstGeom prst="straightConnector1">
            <a:avLst/>
          </a:prstGeom>
          <a:ln w="158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Łącznik prosty ze strzałką 9"/>
          <p:cNvCxnSpPr/>
          <p:nvPr/>
        </p:nvCxnSpPr>
        <p:spPr>
          <a:xfrm>
            <a:off x="770754" y="5670569"/>
            <a:ext cx="7730836" cy="11875"/>
          </a:xfrm>
          <a:prstGeom prst="straightConnector1">
            <a:avLst/>
          </a:prstGeom>
          <a:ln w="15875">
            <a:solidFill>
              <a:schemeClr val="accent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Łącznik prosty 11"/>
          <p:cNvCxnSpPr/>
          <p:nvPr/>
        </p:nvCxnSpPr>
        <p:spPr>
          <a:xfrm>
            <a:off x="3687288" y="2324002"/>
            <a:ext cx="0" cy="282632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Łącznik prosty 15"/>
          <p:cNvCxnSpPr/>
          <p:nvPr/>
        </p:nvCxnSpPr>
        <p:spPr>
          <a:xfrm>
            <a:off x="3687288" y="5560678"/>
            <a:ext cx="0" cy="282632"/>
          </a:xfrm>
          <a:prstGeom prst="line">
            <a:avLst/>
          </a:prstGeom>
          <a:ln w="2222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bjaśnienie ze strzałką w dół 17"/>
          <p:cNvSpPr/>
          <p:nvPr/>
        </p:nvSpPr>
        <p:spPr>
          <a:xfrm>
            <a:off x="2367557" y="1874623"/>
            <a:ext cx="1053935" cy="565266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30.11.2021</a:t>
            </a:r>
            <a:endParaRPr kumimoji="0" lang="pl-PL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pole tekstowe 18"/>
          <p:cNvSpPr txBox="1"/>
          <p:nvPr/>
        </p:nvSpPr>
        <p:spPr>
          <a:xfrm>
            <a:off x="464097" y="1081045"/>
            <a:ext cx="50882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0" i="0" u="none" strike="noStrike" kern="1200" cap="small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Projekty dotyczące działań standardowych (SAP)</a:t>
            </a:r>
            <a:endParaRPr kumimoji="0" lang="pl-PL" sz="2000" b="0" i="0" u="none" strike="noStrike" kern="1200" cap="small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Objaśnienie ze strzałką w dół 19"/>
          <p:cNvSpPr/>
          <p:nvPr/>
        </p:nvSpPr>
        <p:spPr>
          <a:xfrm>
            <a:off x="4636172" y="1619645"/>
            <a:ext cx="1170862" cy="833798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Rozstrzygnięcie naboru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IV 2022</a:t>
            </a:r>
            <a:endParaRPr kumimoji="0" lang="pl-PL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pole tekstowe 20"/>
          <p:cNvSpPr txBox="1"/>
          <p:nvPr/>
        </p:nvSpPr>
        <p:spPr>
          <a:xfrm>
            <a:off x="0" y="1884016"/>
            <a:ext cx="1053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Nabór KE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pole tekstowe 21"/>
          <p:cNvSpPr txBox="1"/>
          <p:nvPr/>
        </p:nvSpPr>
        <p:spPr>
          <a:xfrm>
            <a:off x="0" y="2795736"/>
            <a:ext cx="17188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Dofin</a:t>
            </a:r>
            <a:r>
              <a:rPr kumimoji="0" lang="pl-PL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NFOŚiGW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Objaśnienie ze strzałką w górę 23"/>
          <p:cNvSpPr/>
          <p:nvPr/>
        </p:nvSpPr>
        <p:spPr>
          <a:xfrm>
            <a:off x="1692149" y="2509400"/>
            <a:ext cx="1306285" cy="994867"/>
          </a:xfrm>
          <a:prstGeom prst="upArrow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pole tekstowe 24"/>
          <p:cNvSpPr txBox="1"/>
          <p:nvPr/>
        </p:nvSpPr>
        <p:spPr>
          <a:xfrm>
            <a:off x="1692149" y="2934758"/>
            <a:ext cx="130628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15.10.2021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Nabór podstawowy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 etap</a:t>
            </a:r>
            <a:endParaRPr kumimoji="0" lang="pl-P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Objaśnienie ze strzałką w górę 27"/>
          <p:cNvSpPr/>
          <p:nvPr/>
        </p:nvSpPr>
        <p:spPr>
          <a:xfrm>
            <a:off x="5163140" y="2475664"/>
            <a:ext cx="1306285" cy="994867"/>
          </a:xfrm>
          <a:prstGeom prst="upArrow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pole tekstowe 28"/>
          <p:cNvSpPr txBox="1"/>
          <p:nvPr/>
        </p:nvSpPr>
        <p:spPr>
          <a:xfrm>
            <a:off x="5163140" y="2901022"/>
            <a:ext cx="130628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30.06.2022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Nabór podstawowy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II etap</a:t>
            </a:r>
            <a:endParaRPr kumimoji="0" lang="pl-P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pole tekstowe 29"/>
          <p:cNvSpPr txBox="1"/>
          <p:nvPr/>
        </p:nvSpPr>
        <p:spPr>
          <a:xfrm>
            <a:off x="464096" y="3989082"/>
            <a:ext cx="66109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0" i="0" u="none" strike="noStrike" kern="1200" cap="small" spc="0" normalizeH="0" baseline="0" noProof="0" dirty="0" smtClean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Strategiczne (przyrodnicze)  projekty zintegrowane (SIP / SNAP)</a:t>
            </a:r>
            <a:endParaRPr kumimoji="0" lang="pl-PL" sz="2000" b="0" i="0" u="none" strike="noStrike" kern="1200" cap="small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Objaśnienie ze strzałką w dół 30"/>
          <p:cNvSpPr/>
          <p:nvPr/>
        </p:nvSpPr>
        <p:spPr>
          <a:xfrm>
            <a:off x="2367557" y="5047667"/>
            <a:ext cx="1053935" cy="565266"/>
          </a:xfrm>
          <a:prstGeom prst="downArrowCallou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19.10.2021</a:t>
            </a:r>
            <a:endParaRPr kumimoji="0" lang="pl-PL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Objaśnienie ze strzałką w dół 31"/>
          <p:cNvSpPr/>
          <p:nvPr/>
        </p:nvSpPr>
        <p:spPr>
          <a:xfrm>
            <a:off x="4636172" y="5061221"/>
            <a:ext cx="1170862" cy="565266"/>
          </a:xfrm>
          <a:prstGeom prst="downArrowCallou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7. 04. 2022</a:t>
            </a:r>
            <a:endParaRPr kumimoji="0" lang="pl-PL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pole tekstowe 32"/>
          <p:cNvSpPr txBox="1"/>
          <p:nvPr/>
        </p:nvSpPr>
        <p:spPr>
          <a:xfrm>
            <a:off x="0" y="5057060"/>
            <a:ext cx="1053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Nabór KE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pole tekstowe 33"/>
          <p:cNvSpPr txBox="1"/>
          <p:nvPr/>
        </p:nvSpPr>
        <p:spPr>
          <a:xfrm>
            <a:off x="0" y="5968780"/>
            <a:ext cx="26675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Dofinansowanie NFOŚiGW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Objaśnienie ze strzałką w górę 34"/>
          <p:cNvSpPr/>
          <p:nvPr/>
        </p:nvSpPr>
        <p:spPr>
          <a:xfrm>
            <a:off x="3687287" y="5692430"/>
            <a:ext cx="1306285" cy="994867"/>
          </a:xfrm>
          <a:prstGeom prst="upArrowCallou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Objaśnienie ze strzałką w górę 36"/>
          <p:cNvSpPr/>
          <p:nvPr/>
        </p:nvSpPr>
        <p:spPr>
          <a:xfrm>
            <a:off x="6308848" y="5680915"/>
            <a:ext cx="1306285" cy="994867"/>
          </a:xfrm>
          <a:prstGeom prst="upArrowCallou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pole tekstowe 37"/>
          <p:cNvSpPr txBox="1"/>
          <p:nvPr/>
        </p:nvSpPr>
        <p:spPr>
          <a:xfrm>
            <a:off x="3687287" y="6065272"/>
            <a:ext cx="130628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14.02.2022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Nabór podstawowy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 etap</a:t>
            </a:r>
            <a:endParaRPr kumimoji="0" lang="pl-P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pole tekstowe 39"/>
          <p:cNvSpPr txBox="1"/>
          <p:nvPr/>
        </p:nvSpPr>
        <p:spPr>
          <a:xfrm>
            <a:off x="6308848" y="6053757"/>
            <a:ext cx="130628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30.09.2022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Nabór podstawowy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II etap</a:t>
            </a:r>
            <a:endParaRPr kumimoji="0" lang="pl-P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Objaśnienie ze strzałką w dół 42"/>
          <p:cNvSpPr/>
          <p:nvPr/>
        </p:nvSpPr>
        <p:spPr>
          <a:xfrm>
            <a:off x="5904146" y="4760505"/>
            <a:ext cx="1170862" cy="894117"/>
          </a:xfrm>
          <a:prstGeom prst="downArrowCallou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Rozstrzygnięcie naboru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VI / VII 2022</a:t>
            </a:r>
            <a:endParaRPr kumimoji="0" lang="pl-PL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pole tekstowe 43"/>
          <p:cNvSpPr txBox="1"/>
          <p:nvPr/>
        </p:nvSpPr>
        <p:spPr>
          <a:xfrm>
            <a:off x="3174414" y="2514293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2021</a:t>
            </a:r>
            <a:endParaRPr kumimoji="0" lang="pl-PL" sz="11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pole tekstowe 44"/>
          <p:cNvSpPr txBox="1"/>
          <p:nvPr/>
        </p:nvSpPr>
        <p:spPr>
          <a:xfrm>
            <a:off x="3767909" y="2148453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2022</a:t>
            </a:r>
            <a:endParaRPr kumimoji="0" lang="pl-PL" sz="11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pole tekstowe 45"/>
          <p:cNvSpPr txBox="1"/>
          <p:nvPr/>
        </p:nvSpPr>
        <p:spPr>
          <a:xfrm>
            <a:off x="3128908" y="5707170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2021</a:t>
            </a:r>
            <a:endParaRPr kumimoji="0" lang="pl-PL" sz="1100" b="0" i="0" u="none" strike="noStrike" kern="120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pole tekstowe 46"/>
          <p:cNvSpPr txBox="1"/>
          <p:nvPr/>
        </p:nvSpPr>
        <p:spPr>
          <a:xfrm>
            <a:off x="3722403" y="5341330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2022</a:t>
            </a:r>
            <a:endParaRPr kumimoji="0" lang="pl-PL" sz="1100" b="0" i="0" u="none" strike="noStrike" kern="120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3436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1" grpId="0"/>
      <p:bldP spid="22" grpId="0"/>
      <p:bldP spid="24" grpId="0" animBg="1"/>
      <p:bldP spid="25" grpId="0"/>
      <p:bldP spid="28" grpId="0" animBg="1"/>
      <p:bldP spid="29" grpId="0"/>
      <p:bldP spid="31" grpId="0" animBg="1"/>
      <p:bldP spid="32" grpId="0" animBg="1"/>
      <p:bldP spid="33" grpId="0"/>
      <p:bldP spid="34" grpId="0"/>
      <p:bldP spid="35" grpId="0" animBg="1"/>
      <p:bldP spid="37" grpId="0" animBg="1"/>
      <p:bldP spid="38" grpId="0"/>
      <p:bldP spid="40" grpId="0"/>
      <p:bldP spid="4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ymbol zastępczy tekstu 1"/>
          <p:cNvSpPr>
            <a:spLocks noGrp="1"/>
          </p:cNvSpPr>
          <p:nvPr>
            <p:ph type="body" sz="quarter" idx="11"/>
          </p:nvPr>
        </p:nvSpPr>
        <p:spPr>
          <a:xfrm>
            <a:off x="464097" y="391951"/>
            <a:ext cx="7397368" cy="522449"/>
          </a:xfrm>
        </p:spPr>
        <p:txBody>
          <a:bodyPr>
            <a:normAutofit fontScale="92500"/>
          </a:bodyPr>
          <a:lstStyle/>
          <a:p>
            <a:r>
              <a:rPr lang="pl-PL" dirty="0" smtClean="0"/>
              <a:t>Nabór wniosków o dofinansowanie NFOŚiGW 2021</a:t>
            </a:r>
            <a:endParaRPr lang="pl-PL" dirty="0"/>
          </a:p>
        </p:txBody>
      </p:sp>
      <p:cxnSp>
        <p:nvCxnSpPr>
          <p:cNvPr id="9" name="Łącznik prosty ze strzałką 8"/>
          <p:cNvCxnSpPr/>
          <p:nvPr/>
        </p:nvCxnSpPr>
        <p:spPr>
          <a:xfrm>
            <a:off x="736270" y="2453443"/>
            <a:ext cx="7730836" cy="11875"/>
          </a:xfrm>
          <a:prstGeom prst="straightConnector1">
            <a:avLst/>
          </a:prstGeom>
          <a:ln w="158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Łącznik prosty ze strzałką 9"/>
          <p:cNvCxnSpPr/>
          <p:nvPr/>
        </p:nvCxnSpPr>
        <p:spPr>
          <a:xfrm>
            <a:off x="770754" y="5670569"/>
            <a:ext cx="7730836" cy="11875"/>
          </a:xfrm>
          <a:prstGeom prst="straightConnector1">
            <a:avLst/>
          </a:prstGeom>
          <a:ln w="15875">
            <a:solidFill>
              <a:schemeClr val="accent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Łącznik prosty 11"/>
          <p:cNvCxnSpPr/>
          <p:nvPr/>
        </p:nvCxnSpPr>
        <p:spPr>
          <a:xfrm>
            <a:off x="3687288" y="2324002"/>
            <a:ext cx="0" cy="282632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Łącznik prosty 15"/>
          <p:cNvCxnSpPr/>
          <p:nvPr/>
        </p:nvCxnSpPr>
        <p:spPr>
          <a:xfrm>
            <a:off x="3687288" y="5560678"/>
            <a:ext cx="0" cy="282632"/>
          </a:xfrm>
          <a:prstGeom prst="line">
            <a:avLst/>
          </a:prstGeom>
          <a:ln w="2222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bjaśnienie ze strzałką w dół 17"/>
          <p:cNvSpPr/>
          <p:nvPr/>
        </p:nvSpPr>
        <p:spPr>
          <a:xfrm>
            <a:off x="2367557" y="1874623"/>
            <a:ext cx="1053935" cy="565266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30.11.2021</a:t>
            </a:r>
            <a:endParaRPr kumimoji="0" lang="pl-PL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pole tekstowe 18"/>
          <p:cNvSpPr txBox="1"/>
          <p:nvPr/>
        </p:nvSpPr>
        <p:spPr>
          <a:xfrm>
            <a:off x="464097" y="1081045"/>
            <a:ext cx="50882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0" i="0" u="none" strike="noStrike" kern="1200" cap="small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Projekty dotyczące działań standardowych (SAP)</a:t>
            </a:r>
            <a:endParaRPr kumimoji="0" lang="pl-PL" sz="2000" b="0" i="0" u="none" strike="noStrike" kern="1200" cap="small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Objaśnienie ze strzałką w dół 19"/>
          <p:cNvSpPr/>
          <p:nvPr/>
        </p:nvSpPr>
        <p:spPr>
          <a:xfrm>
            <a:off x="4636172" y="1619645"/>
            <a:ext cx="1170862" cy="833798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Rozstrzygnięcie naboru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IV 2022</a:t>
            </a:r>
            <a:endParaRPr kumimoji="0" lang="pl-PL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pole tekstowe 20"/>
          <p:cNvSpPr txBox="1"/>
          <p:nvPr/>
        </p:nvSpPr>
        <p:spPr>
          <a:xfrm>
            <a:off x="0" y="1884016"/>
            <a:ext cx="1053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Nabór KE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pole tekstowe 21"/>
          <p:cNvSpPr txBox="1"/>
          <p:nvPr/>
        </p:nvSpPr>
        <p:spPr>
          <a:xfrm>
            <a:off x="0" y="2795736"/>
            <a:ext cx="17188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Dofin</a:t>
            </a:r>
            <a:r>
              <a:rPr kumimoji="0" lang="pl-PL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NFOŚiGW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Objaśnienie ze strzałką w górę 25"/>
          <p:cNvSpPr/>
          <p:nvPr/>
        </p:nvSpPr>
        <p:spPr>
          <a:xfrm>
            <a:off x="7635262" y="2465318"/>
            <a:ext cx="1306285" cy="994867"/>
          </a:xfrm>
          <a:prstGeom prst="upArrow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pole tekstowe 26"/>
          <p:cNvSpPr txBox="1"/>
          <p:nvPr/>
        </p:nvSpPr>
        <p:spPr>
          <a:xfrm>
            <a:off x="7635262" y="2890676"/>
            <a:ext cx="130628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30.12.2022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Nabór uzupełniający</a:t>
            </a:r>
            <a:endParaRPr kumimoji="0" lang="pl-P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pole tekstowe 29"/>
          <p:cNvSpPr txBox="1"/>
          <p:nvPr/>
        </p:nvSpPr>
        <p:spPr>
          <a:xfrm>
            <a:off x="464096" y="3989082"/>
            <a:ext cx="66109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0" i="0" u="none" strike="noStrike" kern="1200" cap="small" spc="0" normalizeH="0" baseline="0" noProof="0" dirty="0" smtClean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Strategiczne (przyrodnicze)  projekty zintegrowane (SIP / SNAP)</a:t>
            </a:r>
            <a:endParaRPr kumimoji="0" lang="pl-PL" sz="2000" b="0" i="0" u="none" strike="noStrike" kern="1200" cap="small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Objaśnienie ze strzałką w dół 30"/>
          <p:cNvSpPr/>
          <p:nvPr/>
        </p:nvSpPr>
        <p:spPr>
          <a:xfrm>
            <a:off x="2367557" y="5047667"/>
            <a:ext cx="1053935" cy="565266"/>
          </a:xfrm>
          <a:prstGeom prst="downArrowCallou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19.10.2021</a:t>
            </a:r>
            <a:endParaRPr kumimoji="0" lang="pl-PL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Objaśnienie ze strzałką w dół 31"/>
          <p:cNvSpPr/>
          <p:nvPr/>
        </p:nvSpPr>
        <p:spPr>
          <a:xfrm>
            <a:off x="4636172" y="5061221"/>
            <a:ext cx="1170862" cy="565266"/>
          </a:xfrm>
          <a:prstGeom prst="downArrowCallou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7. 04. 2022</a:t>
            </a:r>
            <a:endParaRPr kumimoji="0" lang="pl-PL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pole tekstowe 32"/>
          <p:cNvSpPr txBox="1"/>
          <p:nvPr/>
        </p:nvSpPr>
        <p:spPr>
          <a:xfrm>
            <a:off x="0" y="5057060"/>
            <a:ext cx="1053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Nabór KE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pole tekstowe 33"/>
          <p:cNvSpPr txBox="1"/>
          <p:nvPr/>
        </p:nvSpPr>
        <p:spPr>
          <a:xfrm>
            <a:off x="0" y="5968780"/>
            <a:ext cx="26675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Dofinansowanie NFOŚiGW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Objaśnienie ze strzałką w górę 35"/>
          <p:cNvSpPr/>
          <p:nvPr/>
        </p:nvSpPr>
        <p:spPr>
          <a:xfrm>
            <a:off x="7635262" y="5684984"/>
            <a:ext cx="1306285" cy="994867"/>
          </a:xfrm>
          <a:prstGeom prst="upArrowCallou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pole tekstowe 38"/>
          <p:cNvSpPr txBox="1"/>
          <p:nvPr/>
        </p:nvSpPr>
        <p:spPr>
          <a:xfrm>
            <a:off x="7635262" y="6057826"/>
            <a:ext cx="130628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30.12.2022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Nabór </a:t>
            </a:r>
            <a:r>
              <a:rPr kumimoji="0" lang="pl-PL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uzupełniający</a:t>
            </a:r>
          </a:p>
        </p:txBody>
      </p:sp>
      <p:sp>
        <p:nvSpPr>
          <p:cNvPr id="43" name="Objaśnienie ze strzałką w dół 42"/>
          <p:cNvSpPr/>
          <p:nvPr/>
        </p:nvSpPr>
        <p:spPr>
          <a:xfrm>
            <a:off x="5904146" y="4760505"/>
            <a:ext cx="1170862" cy="894117"/>
          </a:xfrm>
          <a:prstGeom prst="downArrowCallou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Rozstrzygnięcie naboru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VI / VII 2022</a:t>
            </a:r>
            <a:endParaRPr kumimoji="0" lang="pl-PL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pole tekstowe 43"/>
          <p:cNvSpPr txBox="1"/>
          <p:nvPr/>
        </p:nvSpPr>
        <p:spPr>
          <a:xfrm>
            <a:off x="3174414" y="2514293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2021</a:t>
            </a:r>
            <a:endParaRPr kumimoji="0" lang="pl-PL" sz="11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pole tekstowe 44"/>
          <p:cNvSpPr txBox="1"/>
          <p:nvPr/>
        </p:nvSpPr>
        <p:spPr>
          <a:xfrm>
            <a:off x="3767909" y="2148453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2022</a:t>
            </a:r>
            <a:endParaRPr kumimoji="0" lang="pl-PL" sz="11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pole tekstowe 45"/>
          <p:cNvSpPr txBox="1"/>
          <p:nvPr/>
        </p:nvSpPr>
        <p:spPr>
          <a:xfrm>
            <a:off x="3128908" y="5707170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2021</a:t>
            </a:r>
            <a:endParaRPr kumimoji="0" lang="pl-PL" sz="1100" b="0" i="0" u="none" strike="noStrike" kern="120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pole tekstowe 46"/>
          <p:cNvSpPr txBox="1"/>
          <p:nvPr/>
        </p:nvSpPr>
        <p:spPr>
          <a:xfrm>
            <a:off x="3722403" y="5341330"/>
            <a:ext cx="4732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2022</a:t>
            </a:r>
            <a:endParaRPr kumimoji="0" lang="pl-PL" sz="1100" b="0" i="0" u="none" strike="noStrike" kern="120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0128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pl-PL" dirty="0"/>
              <a:t>Więcej informacji</a:t>
            </a:r>
          </a:p>
        </p:txBody>
      </p:sp>
      <p:sp>
        <p:nvSpPr>
          <p:cNvPr id="5" name="Prostokąt 4"/>
          <p:cNvSpPr/>
          <p:nvPr/>
        </p:nvSpPr>
        <p:spPr>
          <a:xfrm>
            <a:off x="464097" y="6218682"/>
            <a:ext cx="96012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2"/>
              </a:rPr>
              <a:t>https://</a:t>
            </a:r>
            <a:r>
              <a:rPr kumimoji="0" lang="pl-PL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2"/>
              </a:rPr>
              <a:t>www.gov.pl/web/nfosigw/aktualnosci-life3</a:t>
            </a:r>
            <a:r>
              <a:rPr kumimoji="0" lang="pl-PL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097" y="1020601"/>
            <a:ext cx="9008045" cy="4942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49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097" y="1115211"/>
            <a:ext cx="8025475" cy="5080043"/>
          </a:xfrm>
          <a:prstGeom prst="rect">
            <a:avLst/>
          </a:prstGeom>
        </p:spPr>
      </p:pic>
      <p:sp>
        <p:nvSpPr>
          <p:cNvPr id="2" name="Symbol zastępczy tekstu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pl-PL" dirty="0" smtClean="0"/>
              <a:t>Więcej informacji</a:t>
            </a:r>
            <a:endParaRPr lang="pl-PL" dirty="0"/>
          </a:p>
        </p:txBody>
      </p:sp>
      <p:sp>
        <p:nvSpPr>
          <p:cNvPr id="6" name="Prostokąt 5"/>
          <p:cNvSpPr/>
          <p:nvPr/>
        </p:nvSpPr>
        <p:spPr>
          <a:xfrm>
            <a:off x="637093" y="6289865"/>
            <a:ext cx="86175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3"/>
              </a:rPr>
              <a:t>https://</a:t>
            </a:r>
            <a:r>
              <a:rPr kumimoji="0" lang="pl-PL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3"/>
              </a:rPr>
              <a:t>www.youtube.com/user/nfosigw/playlists</a:t>
            </a:r>
            <a:r>
              <a:rPr kumimoji="0" lang="pl-PL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63380" y="297634"/>
            <a:ext cx="1114425" cy="476250"/>
          </a:xfrm>
          <a:prstGeom prst="rect">
            <a:avLst/>
          </a:prstGeom>
        </p:spPr>
      </p:pic>
      <p:sp>
        <p:nvSpPr>
          <p:cNvPr id="5" name="Prostokąt zaokrąglony 4"/>
          <p:cNvSpPr/>
          <p:nvPr/>
        </p:nvSpPr>
        <p:spPr>
          <a:xfrm>
            <a:off x="838090" y="2241541"/>
            <a:ext cx="1947314" cy="2006902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5690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1"/>
          </p:nvPr>
        </p:nvSpPr>
        <p:spPr>
          <a:xfrm>
            <a:off x="353929" y="239370"/>
            <a:ext cx="6253162" cy="628650"/>
          </a:xfrm>
        </p:spPr>
        <p:txBody>
          <a:bodyPr/>
          <a:lstStyle/>
          <a:p>
            <a:r>
              <a:rPr lang="pl-PL" dirty="0" smtClean="0"/>
              <a:t>Udostępniamy także m.in. …</a:t>
            </a:r>
            <a:endParaRPr lang="pl-PL" dirty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811" y="1244906"/>
            <a:ext cx="8926943" cy="5010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488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le tekstowe 4"/>
          <p:cNvSpPr txBox="1"/>
          <p:nvPr/>
        </p:nvSpPr>
        <p:spPr>
          <a:xfrm>
            <a:off x="6717259" y="283245"/>
            <a:ext cx="9495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/>
                <a:ea typeface="+mn-ea"/>
                <a:cs typeface="+mn-cs"/>
              </a:rPr>
              <a:t>(10)</a:t>
            </a: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9" name="Symbol zastępczy tekstu 1"/>
          <p:cNvSpPr>
            <a:spLocks noGrp="1"/>
          </p:cNvSpPr>
          <p:nvPr>
            <p:ph type="body" sz="quarter" idx="11"/>
          </p:nvPr>
        </p:nvSpPr>
        <p:spPr>
          <a:xfrm>
            <a:off x="464097" y="239370"/>
            <a:ext cx="6253162" cy="628650"/>
          </a:xfrm>
        </p:spPr>
        <p:txBody>
          <a:bodyPr/>
          <a:lstStyle/>
          <a:p>
            <a:r>
              <a:rPr lang="pl-PL" dirty="0" smtClean="0"/>
              <a:t>Udostępniamy także m.in. …</a:t>
            </a:r>
            <a:endParaRPr lang="pl-PL" dirty="0"/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572" y="1346322"/>
            <a:ext cx="6616211" cy="5366996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572" y="1128125"/>
            <a:ext cx="8608210" cy="384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964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834823" y="1335933"/>
            <a:ext cx="4188589" cy="52783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Obszar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ŚRODOWISKO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5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Podprogram: </a:t>
            </a:r>
            <a:r>
              <a:rPr kumimoji="0" lang="pl-PL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/>
            </a:r>
            <a:br>
              <a:rPr kumimoji="0" lang="pl-PL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pl-PL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Przyroda i 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różnorodność </a:t>
            </a:r>
            <a:r>
              <a:rPr kumimoji="0" lang="pl-PL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biologiczna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Podprogram: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Gospodarka 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 obiegu zamkniętym </a:t>
            </a:r>
            <a:b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 jakość </a:t>
            </a:r>
            <a:r>
              <a:rPr kumimoji="0" lang="pl-PL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życia</a:t>
            </a: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pole tekstowe 3"/>
          <p:cNvSpPr txBox="1"/>
          <p:nvPr/>
        </p:nvSpPr>
        <p:spPr>
          <a:xfrm>
            <a:off x="6207404" y="1335933"/>
            <a:ext cx="4188589" cy="44165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Obszar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KLIMAT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5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Podprogram: </a:t>
            </a:r>
            <a:r>
              <a:rPr kumimoji="0" lang="pl-PL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/>
            </a:r>
            <a:br>
              <a:rPr kumimoji="0" lang="pl-PL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Łagodzenie zmiany klimatu i przystosowanie się do niej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800" b="0" i="0" u="none" strike="noStrike" kern="1200" cap="none" spc="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Podprogram: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Przejście na czystą energię</a:t>
            </a: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8605157" y="1335933"/>
            <a:ext cx="3123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5,432 mld euro</a:t>
            </a:r>
            <a:endParaRPr kumimoji="0" lang="pl-PL" sz="32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ytuł 1"/>
          <p:cNvSpPr txBox="1">
            <a:spLocks/>
          </p:cNvSpPr>
          <p:nvPr/>
        </p:nvSpPr>
        <p:spPr>
          <a:xfrm>
            <a:off x="515928" y="227531"/>
            <a:ext cx="8452688" cy="736685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Program LIFE 2021 - 2027</a:t>
            </a:r>
            <a:endParaRPr kumimoji="0" lang="pl-PL" sz="44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11" name="Prostokąt 10"/>
          <p:cNvSpPr/>
          <p:nvPr/>
        </p:nvSpPr>
        <p:spPr>
          <a:xfrm>
            <a:off x="717630" y="2419109"/>
            <a:ext cx="4618299" cy="203714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Prostokąt 11"/>
          <p:cNvSpPr/>
          <p:nvPr/>
        </p:nvSpPr>
        <p:spPr>
          <a:xfrm>
            <a:off x="717630" y="4620228"/>
            <a:ext cx="4618299" cy="203714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Prostokąt 12"/>
          <p:cNvSpPr/>
          <p:nvPr/>
        </p:nvSpPr>
        <p:spPr>
          <a:xfrm>
            <a:off x="5992548" y="4620228"/>
            <a:ext cx="4618299" cy="203714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Prostokąt 13"/>
          <p:cNvSpPr/>
          <p:nvPr/>
        </p:nvSpPr>
        <p:spPr>
          <a:xfrm>
            <a:off x="5992548" y="2419109"/>
            <a:ext cx="4618299" cy="203714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pole tekstowe 9"/>
          <p:cNvSpPr txBox="1"/>
          <p:nvPr/>
        </p:nvSpPr>
        <p:spPr>
          <a:xfrm>
            <a:off x="2490925" y="3905286"/>
            <a:ext cx="3123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2,143 mld euro</a:t>
            </a:r>
            <a:endParaRPr kumimoji="0" lang="pl-PL" sz="3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pole tekstowe 14"/>
          <p:cNvSpPr txBox="1"/>
          <p:nvPr/>
        </p:nvSpPr>
        <p:spPr>
          <a:xfrm>
            <a:off x="2492083" y="6098899"/>
            <a:ext cx="3123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1,345 mld euro</a:t>
            </a:r>
            <a:endParaRPr kumimoji="0" lang="pl-PL" sz="3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pole tekstowe 15"/>
          <p:cNvSpPr txBox="1"/>
          <p:nvPr/>
        </p:nvSpPr>
        <p:spPr>
          <a:xfrm>
            <a:off x="7749472" y="3915226"/>
            <a:ext cx="3123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0,947 mld euro</a:t>
            </a:r>
            <a:endParaRPr kumimoji="0" lang="pl-PL" sz="3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pole tekstowe 16"/>
          <p:cNvSpPr txBox="1"/>
          <p:nvPr/>
        </p:nvSpPr>
        <p:spPr>
          <a:xfrm>
            <a:off x="7749472" y="6108093"/>
            <a:ext cx="3123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0,997 mld euro</a:t>
            </a:r>
            <a:endParaRPr kumimoji="0" lang="pl-PL" sz="3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9994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5" grpId="0"/>
      <p:bldP spid="16" grpId="0"/>
      <p:bldP spid="1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1"/>
          </p:nvPr>
        </p:nvSpPr>
        <p:spPr>
          <a:xfrm>
            <a:off x="464097" y="286767"/>
            <a:ext cx="8325468" cy="1128375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pl-PL" sz="3200" dirty="0" smtClean="0"/>
              <a:t>Zapraszamy na kolejne wydarzenia:</a:t>
            </a:r>
          </a:p>
        </p:txBody>
      </p:sp>
      <p:sp>
        <p:nvSpPr>
          <p:cNvPr id="7" name="Symbol zastępczy tekstu 1"/>
          <p:cNvSpPr>
            <a:spLocks noGrp="1"/>
          </p:cNvSpPr>
          <p:nvPr>
            <p:ph type="body" sz="quarter" idx="11"/>
          </p:nvPr>
        </p:nvSpPr>
        <p:spPr>
          <a:xfrm>
            <a:off x="595594" y="1086222"/>
            <a:ext cx="8325468" cy="1260811"/>
          </a:xfrm>
        </p:spPr>
        <p:txBody>
          <a:bodyPr>
            <a:normAutofit/>
          </a:bodyPr>
          <a:lstStyle/>
          <a:p>
            <a:r>
              <a:rPr lang="pl-PL" dirty="0" smtClean="0"/>
              <a:t>Webinaria z pisania wniosków LIFE:</a:t>
            </a:r>
            <a:endParaRPr lang="pl-PL" dirty="0"/>
          </a:p>
        </p:txBody>
      </p:sp>
      <p:sp>
        <p:nvSpPr>
          <p:cNvPr id="10" name="Symbol zastępczy tekstu 1"/>
          <p:cNvSpPr>
            <a:spLocks noGrp="1"/>
          </p:cNvSpPr>
          <p:nvPr>
            <p:ph type="body" sz="quarter" idx="11"/>
          </p:nvPr>
        </p:nvSpPr>
        <p:spPr>
          <a:xfrm>
            <a:off x="1886206" y="1749354"/>
            <a:ext cx="5744245" cy="431998"/>
          </a:xfrm>
        </p:spPr>
        <p:txBody>
          <a:bodyPr>
            <a:normAutofit fontScale="77500" lnSpcReduction="20000"/>
          </a:bodyPr>
          <a:lstStyle/>
          <a:p>
            <a:r>
              <a:rPr lang="pl-PL" sz="3000" dirty="0" smtClean="0">
                <a:solidFill>
                  <a:schemeClr val="tx1"/>
                </a:solidFill>
                <a:latin typeface="+mj-lt"/>
              </a:rPr>
              <a:t>Początek października / początek listopada</a:t>
            </a:r>
            <a:endParaRPr lang="pl-PL" sz="30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12714"/>
            <a:ext cx="9520477" cy="4332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028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9219" y="1"/>
            <a:ext cx="12851938" cy="6858000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3962400" y="6373092"/>
            <a:ext cx="47659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Andrzej Muter, life@nfosigw.gov.pl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3" name="pole tekstowe 2"/>
          <p:cNvSpPr txBox="1"/>
          <p:nvPr/>
        </p:nvSpPr>
        <p:spPr>
          <a:xfrm>
            <a:off x="0" y="1293767"/>
            <a:ext cx="45720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D5F2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Calibri Light" panose="020F0302020204030204" pitchFamily="34" charset="0"/>
              </a:rPr>
              <a:t>Jesteśmy do Państwa dyspozycji!</a:t>
            </a:r>
            <a:endParaRPr kumimoji="0" lang="pl-PL" sz="2800" b="0" i="0" u="none" strike="noStrike" kern="1200" cap="none" spc="0" normalizeH="0" baseline="0" noProof="0" dirty="0">
              <a:ln>
                <a:noFill/>
              </a:ln>
              <a:solidFill>
                <a:srgbClr val="4D5F22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8520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pl-PL" sz="4400" dirty="0" smtClean="0"/>
              <a:t>Cele programu LIFE</a:t>
            </a:r>
            <a:endParaRPr lang="pl-PL" sz="4400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2"/>
          </p:nvPr>
        </p:nvSpPr>
        <p:spPr>
          <a:xfrm>
            <a:off x="1649039" y="1171565"/>
            <a:ext cx="10328696" cy="5130800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pl-PL" sz="1700" b="1" dirty="0" smtClean="0"/>
              <a:t>opracowanie</a:t>
            </a:r>
            <a:r>
              <a:rPr lang="pl-PL" sz="1700" b="1" dirty="0"/>
              <a:t>, pokazywanie i propagowanie innowacyjnych technik, metod i podejść</a:t>
            </a:r>
            <a:r>
              <a:rPr lang="pl-PL" sz="1700" dirty="0"/>
              <a:t> do realizacji celów ustawodawstwa i polityk Unii w dziedzinie środowiska, w tym ochrony przyrody i różnorodności biologicznej, oraz w dziedzinie działań na rzecz klimatu, w tym przechodzenia na energię ze źródeł odnawialnych oraz zwiększania efektywności energetycznej, oraz </a:t>
            </a:r>
            <a:r>
              <a:rPr lang="pl-PL" sz="1700" b="1" dirty="0"/>
              <a:t>przyczynianie się do rozwoju bazy wiedzy i stosowania najlepszych praktyk, w szczególności związanych z przyrodą i różnorodnością biologiczną, w tym przez wspieranie sieci Natura </a:t>
            </a:r>
            <a:r>
              <a:rPr lang="pl-PL" sz="1700" b="1" dirty="0" smtClean="0"/>
              <a:t>2000;</a:t>
            </a:r>
          </a:p>
          <a:p>
            <a:pPr>
              <a:lnSpc>
                <a:spcPct val="120000"/>
              </a:lnSpc>
            </a:pPr>
            <a:endParaRPr lang="pl-PL" sz="1600" dirty="0" smtClean="0"/>
          </a:p>
          <a:p>
            <a:pPr>
              <a:lnSpc>
                <a:spcPct val="120000"/>
              </a:lnSpc>
            </a:pPr>
            <a:r>
              <a:rPr lang="pl-PL" sz="1700" b="1" dirty="0" smtClean="0"/>
              <a:t>wspieranie </a:t>
            </a:r>
            <a:r>
              <a:rPr lang="pl-PL" sz="1700" b="1" dirty="0"/>
              <a:t>rozwoju, realizacji, monitorowania i egzekwowania odpowiednich przepisów i polityk Unii </a:t>
            </a:r>
            <a:r>
              <a:rPr lang="pl-PL" sz="1700" dirty="0"/>
              <a:t>w dziedzinie środowiska, w tym ochrony przyrody i różnorodności biologicznej, oraz w dziedzinie działań na rzecz klimatu i przechodzenia na energię ze źródeł odnawialnych lub zwiększania efektywności energetycznej, w tym poprzez </a:t>
            </a:r>
            <a:r>
              <a:rPr lang="pl-PL" sz="1700" b="1" dirty="0"/>
              <a:t>poprawę zarządzania na wszystkich poziomach</a:t>
            </a:r>
            <a:r>
              <a:rPr lang="pl-PL" sz="1700" dirty="0"/>
              <a:t>, w szczególności poprzez </a:t>
            </a:r>
            <a:r>
              <a:rPr lang="pl-PL" sz="1700" b="1" dirty="0"/>
              <a:t>zwiększanie zdolności podmiotów publicznych i prywatnych oraz zaangażowanie społeczeństwa obywatelskiego</a:t>
            </a:r>
            <a:r>
              <a:rPr lang="pl-PL" sz="1700" dirty="0" smtClean="0"/>
              <a:t>;</a:t>
            </a:r>
          </a:p>
          <a:p>
            <a:pPr>
              <a:lnSpc>
                <a:spcPct val="120000"/>
              </a:lnSpc>
            </a:pPr>
            <a:endParaRPr lang="pl-PL" sz="1400" dirty="0"/>
          </a:p>
          <a:p>
            <a:pPr>
              <a:lnSpc>
                <a:spcPct val="120000"/>
              </a:lnSpc>
            </a:pPr>
            <a:r>
              <a:rPr lang="pl-PL" sz="1700" b="1" dirty="0" smtClean="0"/>
              <a:t>działanie </a:t>
            </a:r>
            <a:r>
              <a:rPr lang="pl-PL" sz="1700" b="1" dirty="0"/>
              <a:t>jako czynnik stymulujący dla wprowadzania na dużą skalę udanych rozwiązań technicznych i politycznych</a:t>
            </a:r>
            <a:r>
              <a:rPr lang="pl-PL" sz="1700" dirty="0"/>
              <a:t> mających na celu wdrażanie stosownych </a:t>
            </a:r>
            <a:r>
              <a:rPr lang="pl-PL" sz="1700" dirty="0" smtClean="0"/>
              <a:t>przepisów i</a:t>
            </a:r>
            <a:r>
              <a:rPr lang="pl-PL" sz="1700" dirty="0"/>
              <a:t> polityk </a:t>
            </a:r>
            <a:r>
              <a:rPr lang="pl-PL" sz="1700" dirty="0" smtClean="0"/>
              <a:t>Unii w</a:t>
            </a:r>
            <a:r>
              <a:rPr lang="pl-PL" sz="1700" dirty="0"/>
              <a:t> dziedzinie środowiska, w tym ochrony przyrody i różnorodności biologicznej, oraz w dziedzinie działań na rzecz klimatu i przechodzenia na energię ze źródeł odnawialnych </a:t>
            </a:r>
            <a:r>
              <a:rPr lang="pl-PL" sz="1700" dirty="0" smtClean="0"/>
              <a:t>lub</a:t>
            </a:r>
            <a:r>
              <a:rPr lang="pl-PL" sz="1700" dirty="0"/>
              <a:t> zwiększania efektywności energetycznej </a:t>
            </a:r>
            <a:r>
              <a:rPr lang="pl-PL" sz="1700" b="1" dirty="0"/>
              <a:t>poprzez powielanie rezultatów, włączanie powiązanych celów do innych polityk i do praktyk sektora publicznego i prywatnego, uruchamianie inwestycji oraz poprawę dostępu do finansowania.</a:t>
            </a:r>
          </a:p>
          <a:p>
            <a:pPr marL="228600" indent="-228600">
              <a:buAutoNum type="alphaLcParenR"/>
            </a:pPr>
            <a:endParaRPr lang="pl-PL" sz="1600" dirty="0"/>
          </a:p>
        </p:txBody>
      </p:sp>
      <p:sp>
        <p:nvSpPr>
          <p:cNvPr id="4" name="Prostokąt 3"/>
          <p:cNvSpPr/>
          <p:nvPr/>
        </p:nvSpPr>
        <p:spPr>
          <a:xfrm>
            <a:off x="681049" y="1379186"/>
            <a:ext cx="834847" cy="8412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5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</a:t>
            </a:r>
            <a:endParaRPr kumimoji="0" lang="pl-PL" sz="5500" b="1" i="0" u="none" strike="noStrike" kern="1200" cap="none" spc="0" normalizeH="0" baseline="0" noProof="0" dirty="0">
              <a:ln>
                <a:noFill/>
              </a:ln>
              <a:solidFill>
                <a:srgbClr val="FFC000">
                  <a:lumMod val="60000"/>
                  <a:lumOff val="4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681049" y="3316341"/>
            <a:ext cx="834847" cy="8412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5500" b="1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pl-PL" sz="5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  <a:endParaRPr kumimoji="0" lang="pl-PL" sz="5500" b="1" i="0" u="none" strike="noStrike" kern="1200" cap="none" spc="0" normalizeH="0" baseline="0" noProof="0" dirty="0">
              <a:ln>
                <a:noFill/>
              </a:ln>
              <a:solidFill>
                <a:srgbClr val="FFC000">
                  <a:lumMod val="60000"/>
                  <a:lumOff val="4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Prostokąt 5"/>
          <p:cNvSpPr/>
          <p:nvPr/>
        </p:nvSpPr>
        <p:spPr>
          <a:xfrm>
            <a:off x="681049" y="4936798"/>
            <a:ext cx="834847" cy="8412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5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3.</a:t>
            </a:r>
            <a:endParaRPr kumimoji="0" lang="pl-PL" sz="5500" b="1" i="0" u="none" strike="noStrike" kern="1200" cap="none" spc="0" normalizeH="0" baseline="0" noProof="0" dirty="0">
              <a:ln>
                <a:noFill/>
              </a:ln>
              <a:solidFill>
                <a:srgbClr val="FFC000">
                  <a:lumMod val="60000"/>
                  <a:lumOff val="4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577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/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pl-PL" sz="4400" dirty="0" smtClean="0"/>
              <a:t>Cele programu LIFE</a:t>
            </a:r>
            <a:endParaRPr lang="pl-PL" sz="4400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2"/>
          </p:nvPr>
        </p:nvSpPr>
        <p:spPr>
          <a:xfrm>
            <a:off x="1649039" y="1171565"/>
            <a:ext cx="10328696" cy="5130800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pl-PL" sz="1700" b="1" dirty="0" smtClean="0"/>
              <a:t>opracowanie</a:t>
            </a:r>
            <a:r>
              <a:rPr lang="pl-PL" sz="1700" b="1" dirty="0"/>
              <a:t>, pokazywanie i propagowanie </a:t>
            </a:r>
            <a:r>
              <a:rPr lang="pl-PL" sz="1700" b="1" dirty="0">
                <a:solidFill>
                  <a:srgbClr val="C00000"/>
                </a:solidFill>
              </a:rPr>
              <a:t>innowacyjnych technik, metod i podejść</a:t>
            </a:r>
            <a:r>
              <a:rPr lang="pl-PL" sz="1700" dirty="0">
                <a:solidFill>
                  <a:srgbClr val="C00000"/>
                </a:solidFill>
              </a:rPr>
              <a:t> </a:t>
            </a:r>
            <a:r>
              <a:rPr lang="pl-PL" sz="1700" dirty="0"/>
              <a:t>do realizacji celów ustawodawstwa i polityk Unii w dziedzinie środowiska, w tym ochrony przyrody i różnorodności biologicznej, oraz w dziedzinie działań na rzecz klimatu, w tym przechodzenia na energię ze źródeł odnawialnych oraz zwiększania efektywności energetycznej, oraz </a:t>
            </a:r>
            <a:r>
              <a:rPr lang="pl-PL" sz="1700" b="1" dirty="0"/>
              <a:t>przyczynianie się do rozwoju bazy wiedzy i stosowania </a:t>
            </a:r>
            <a:r>
              <a:rPr lang="pl-PL" sz="1700" b="1" dirty="0">
                <a:solidFill>
                  <a:srgbClr val="C00000"/>
                </a:solidFill>
              </a:rPr>
              <a:t>najlepszych praktyk</a:t>
            </a:r>
            <a:r>
              <a:rPr lang="pl-PL" sz="1700" b="1" dirty="0"/>
              <a:t>, </a:t>
            </a:r>
            <a:r>
              <a:rPr lang="pl-PL" sz="1700" b="1" dirty="0">
                <a:solidFill>
                  <a:srgbClr val="C00000"/>
                </a:solidFill>
              </a:rPr>
              <a:t>w szczególności związanych z przyrodą i różnorodnością biologiczną, w tym przez wspieranie sieci Natura </a:t>
            </a:r>
            <a:r>
              <a:rPr lang="pl-PL" sz="1700" b="1" dirty="0" smtClean="0">
                <a:solidFill>
                  <a:srgbClr val="C00000"/>
                </a:solidFill>
              </a:rPr>
              <a:t>2000</a:t>
            </a:r>
            <a:r>
              <a:rPr lang="pl-PL" sz="1700" b="1" dirty="0" smtClean="0"/>
              <a:t>;</a:t>
            </a:r>
          </a:p>
          <a:p>
            <a:pPr>
              <a:lnSpc>
                <a:spcPct val="120000"/>
              </a:lnSpc>
            </a:pPr>
            <a:endParaRPr lang="pl-PL" sz="1600" dirty="0" smtClean="0"/>
          </a:p>
          <a:p>
            <a:pPr>
              <a:lnSpc>
                <a:spcPct val="120000"/>
              </a:lnSpc>
            </a:pPr>
            <a:r>
              <a:rPr lang="pl-PL" sz="1700" b="1" dirty="0" smtClean="0"/>
              <a:t>wspieranie </a:t>
            </a:r>
            <a:r>
              <a:rPr lang="pl-PL" sz="1700" b="1" dirty="0"/>
              <a:t>rozwoju, realizacji, monitorowania i </a:t>
            </a:r>
            <a:r>
              <a:rPr lang="pl-PL" sz="1700" b="1" u="sng" dirty="0">
                <a:solidFill>
                  <a:srgbClr val="C00000"/>
                </a:solidFill>
              </a:rPr>
              <a:t>egzekwowania</a:t>
            </a:r>
            <a:r>
              <a:rPr lang="pl-PL" sz="1700" b="1" dirty="0"/>
              <a:t> </a:t>
            </a:r>
            <a:r>
              <a:rPr lang="pl-PL" sz="1700" b="1" dirty="0">
                <a:solidFill>
                  <a:srgbClr val="C00000"/>
                </a:solidFill>
              </a:rPr>
              <a:t>odpowiednich przepisów i polityk Unii </a:t>
            </a:r>
            <a:r>
              <a:rPr lang="pl-PL" sz="1700" dirty="0"/>
              <a:t>w dziedzinie środowiska, w tym ochrony przyrody i różnorodności biologicznej, oraz w dziedzinie działań na rzecz klimatu i przechodzenia na energię ze źródeł odnawialnych lub zwiększania efektywności energetycznej, w tym poprzez </a:t>
            </a:r>
            <a:r>
              <a:rPr lang="pl-PL" sz="1700" b="1" dirty="0">
                <a:solidFill>
                  <a:srgbClr val="C00000"/>
                </a:solidFill>
              </a:rPr>
              <a:t>poprawę zarządzania </a:t>
            </a:r>
            <a:r>
              <a:rPr lang="pl-PL" sz="1700" b="1" dirty="0"/>
              <a:t>na wszystkich poziomach</a:t>
            </a:r>
            <a:r>
              <a:rPr lang="pl-PL" sz="1700" dirty="0"/>
              <a:t>, w szczególności poprzez </a:t>
            </a:r>
            <a:r>
              <a:rPr lang="pl-PL" sz="1700" b="1" dirty="0">
                <a:solidFill>
                  <a:srgbClr val="C00000"/>
                </a:solidFill>
              </a:rPr>
              <a:t>zwiększanie zdolności podmiotów publicznych i prywatnych </a:t>
            </a:r>
            <a:r>
              <a:rPr lang="pl-PL" sz="1700" b="1" dirty="0"/>
              <a:t>oraz zaangażowanie społeczeństwa obywatelskiego</a:t>
            </a:r>
            <a:r>
              <a:rPr lang="pl-PL" sz="1700" dirty="0" smtClean="0"/>
              <a:t>;</a:t>
            </a:r>
          </a:p>
          <a:p>
            <a:pPr>
              <a:lnSpc>
                <a:spcPct val="120000"/>
              </a:lnSpc>
            </a:pPr>
            <a:endParaRPr lang="pl-PL" sz="1400" dirty="0"/>
          </a:p>
          <a:p>
            <a:pPr>
              <a:lnSpc>
                <a:spcPct val="120000"/>
              </a:lnSpc>
            </a:pPr>
            <a:r>
              <a:rPr lang="pl-PL" sz="1700" b="1" dirty="0" smtClean="0"/>
              <a:t>działanie </a:t>
            </a:r>
            <a:r>
              <a:rPr lang="pl-PL" sz="1700" b="1" dirty="0"/>
              <a:t>jako </a:t>
            </a:r>
            <a:r>
              <a:rPr lang="pl-PL" sz="1700" b="1" dirty="0">
                <a:solidFill>
                  <a:srgbClr val="C00000"/>
                </a:solidFill>
              </a:rPr>
              <a:t>czynnik stymulujący dla wprowadzania </a:t>
            </a:r>
            <a:r>
              <a:rPr lang="pl-PL" sz="1700" b="1" dirty="0"/>
              <a:t>na dużą skalę udanych rozwiązań technicznych i politycznych</a:t>
            </a:r>
            <a:r>
              <a:rPr lang="pl-PL" sz="1700" dirty="0"/>
              <a:t> mających na celu wdrażanie stosownych </a:t>
            </a:r>
            <a:r>
              <a:rPr lang="pl-PL" sz="1700" dirty="0" smtClean="0"/>
              <a:t>przepisów i</a:t>
            </a:r>
            <a:r>
              <a:rPr lang="pl-PL" sz="1700" dirty="0"/>
              <a:t> polityk </a:t>
            </a:r>
            <a:r>
              <a:rPr lang="pl-PL" sz="1700" dirty="0" smtClean="0"/>
              <a:t>Unii w</a:t>
            </a:r>
            <a:r>
              <a:rPr lang="pl-PL" sz="1700" dirty="0"/>
              <a:t> dziedzinie środowiska, w tym ochrony przyrody i różnorodności biologicznej, oraz w dziedzinie działań na rzecz klimatu i przechodzenia na energię ze źródeł odnawialnych </a:t>
            </a:r>
            <a:r>
              <a:rPr lang="pl-PL" sz="1700" dirty="0" smtClean="0"/>
              <a:t>lub</a:t>
            </a:r>
            <a:r>
              <a:rPr lang="pl-PL" sz="1700" dirty="0"/>
              <a:t> zwiększania efektywności energetycznej </a:t>
            </a:r>
            <a:r>
              <a:rPr lang="pl-PL" sz="1700" b="1" dirty="0">
                <a:solidFill>
                  <a:srgbClr val="C00000"/>
                </a:solidFill>
              </a:rPr>
              <a:t>poprzez powielanie rezultatów</a:t>
            </a:r>
            <a:r>
              <a:rPr lang="pl-PL" sz="1700" b="1" dirty="0"/>
              <a:t>, włączanie powiązanych celów do innych polityk i do praktyk sektora publicznego i prywatnego, uruchamianie inwestycji oraz poprawę dostępu do finansowania.</a:t>
            </a:r>
          </a:p>
          <a:p>
            <a:pPr marL="228600" indent="-228600">
              <a:buAutoNum type="alphaLcParenR"/>
            </a:pPr>
            <a:endParaRPr lang="pl-PL" sz="1600" dirty="0"/>
          </a:p>
        </p:txBody>
      </p:sp>
      <p:sp>
        <p:nvSpPr>
          <p:cNvPr id="4" name="Prostokąt 3"/>
          <p:cNvSpPr/>
          <p:nvPr/>
        </p:nvSpPr>
        <p:spPr>
          <a:xfrm>
            <a:off x="681049" y="1379186"/>
            <a:ext cx="834847" cy="8412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5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</a:t>
            </a:r>
            <a:endParaRPr kumimoji="0" lang="pl-PL" sz="5500" b="1" i="0" u="none" strike="noStrike" kern="1200" cap="none" spc="0" normalizeH="0" baseline="0" noProof="0" dirty="0">
              <a:ln>
                <a:noFill/>
              </a:ln>
              <a:solidFill>
                <a:srgbClr val="FFC000">
                  <a:lumMod val="60000"/>
                  <a:lumOff val="4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681049" y="3316341"/>
            <a:ext cx="834847" cy="8412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5500" b="1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pl-PL" sz="5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  <a:endParaRPr kumimoji="0" lang="pl-PL" sz="5500" b="1" i="0" u="none" strike="noStrike" kern="1200" cap="none" spc="0" normalizeH="0" baseline="0" noProof="0" dirty="0">
              <a:ln>
                <a:noFill/>
              </a:ln>
              <a:solidFill>
                <a:srgbClr val="FFC000">
                  <a:lumMod val="60000"/>
                  <a:lumOff val="4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Prostokąt 5"/>
          <p:cNvSpPr/>
          <p:nvPr/>
        </p:nvSpPr>
        <p:spPr>
          <a:xfrm>
            <a:off x="681049" y="4936798"/>
            <a:ext cx="834847" cy="8412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5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3.</a:t>
            </a:r>
            <a:endParaRPr kumimoji="0" lang="pl-PL" sz="5500" b="1" i="0" u="none" strike="noStrike" kern="1200" cap="none" spc="0" normalizeH="0" baseline="0" noProof="0" dirty="0">
              <a:ln>
                <a:noFill/>
              </a:ln>
              <a:solidFill>
                <a:srgbClr val="FFC000">
                  <a:lumMod val="60000"/>
                  <a:lumOff val="4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731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ole tekstowe 6"/>
          <p:cNvSpPr txBox="1"/>
          <p:nvPr/>
        </p:nvSpPr>
        <p:spPr>
          <a:xfrm>
            <a:off x="933578" y="1299255"/>
            <a:ext cx="7490529" cy="506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0" lang="pl-PL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Rozporządzenie LIFE</a:t>
            </a:r>
          </a:p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0" lang="pl-PL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Wieloletni Program Prac na lata 2021-2024</a:t>
            </a:r>
            <a:endParaRPr kumimoji="0" lang="pl-PL" sz="2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9017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pl-PL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Cele i rodzaje działań dla każdego z podprogramów</a:t>
            </a:r>
          </a:p>
          <a:p>
            <a:pPr marL="9017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pl-PL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Alokacje środków na lata 2021-2024</a:t>
            </a:r>
          </a:p>
          <a:p>
            <a:pPr marL="9017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pl-PL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Rodzaje i poziom dofinansowania</a:t>
            </a:r>
            <a:endParaRPr kumimoji="0" lang="pl-PL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9017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pl-PL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Procedury wyboru wniosków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l-PL" sz="28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romanUcPeriod" startAt="3"/>
              <a:tabLst/>
              <a:defRPr/>
            </a:pPr>
            <a:r>
              <a:rPr kumimoji="0" lang="pl-PL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Dokumenty naborów </a:t>
            </a:r>
          </a:p>
          <a:p>
            <a:pPr marL="728663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pl-PL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m.in. Szczegółowa tematyka projektów</a:t>
            </a:r>
          </a:p>
          <a:p>
            <a:pPr marL="728663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pl-PL" sz="2800" dirty="0" smtClean="0">
                <a:solidFill>
                  <a:prstClr val="black"/>
                </a:solidFill>
                <a:latin typeface="Calibri Light" panose="020F0302020204030204"/>
              </a:rPr>
              <a:t>Wzór umowy</a:t>
            </a:r>
            <a:endParaRPr kumimoji="0" lang="pl-PL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10" name="Tytuł 1"/>
          <p:cNvSpPr txBox="1">
            <a:spLocks/>
          </p:cNvSpPr>
          <p:nvPr/>
        </p:nvSpPr>
        <p:spPr>
          <a:xfrm>
            <a:off x="515928" y="227531"/>
            <a:ext cx="8452688" cy="736685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Program LIFE 2021 - 2024</a:t>
            </a:r>
            <a:endParaRPr kumimoji="0" lang="pl-PL" sz="32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885080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1"/>
          <p:cNvSpPr txBox="1">
            <a:spLocks/>
          </p:cNvSpPr>
          <p:nvPr/>
        </p:nvSpPr>
        <p:spPr>
          <a:xfrm>
            <a:off x="1378569" y="253411"/>
            <a:ext cx="8452688" cy="736685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13.07.2021 – Ogłoszenie naborów</a:t>
            </a:r>
            <a:endParaRPr kumimoji="0" lang="pl-PL" sz="32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3464955"/>
              </p:ext>
            </p:extLst>
          </p:nvPr>
        </p:nvGraphicFramePr>
        <p:xfrm>
          <a:off x="222632" y="1276712"/>
          <a:ext cx="8745983" cy="4710021"/>
        </p:xfrm>
        <a:graphic>
          <a:graphicData uri="http://schemas.openxmlformats.org/drawingml/2006/table">
            <a:tbl>
              <a:tblPr firstRow="1" firstCol="1" bandRow="1"/>
              <a:tblGrid>
                <a:gridCol w="4369226">
                  <a:extLst>
                    <a:ext uri="{9D8B030D-6E8A-4147-A177-3AD203B41FA5}">
                      <a16:colId xmlns:a16="http://schemas.microsoft.com/office/drawing/2014/main" val="4213440278"/>
                    </a:ext>
                  </a:extLst>
                </a:gridCol>
                <a:gridCol w="1049817">
                  <a:extLst>
                    <a:ext uri="{9D8B030D-6E8A-4147-A177-3AD203B41FA5}">
                      <a16:colId xmlns:a16="http://schemas.microsoft.com/office/drawing/2014/main" val="514775330"/>
                    </a:ext>
                  </a:extLst>
                </a:gridCol>
                <a:gridCol w="1138687">
                  <a:extLst>
                    <a:ext uri="{9D8B030D-6E8A-4147-A177-3AD203B41FA5}">
                      <a16:colId xmlns:a16="http://schemas.microsoft.com/office/drawing/2014/main" val="1853512038"/>
                    </a:ext>
                  </a:extLst>
                </a:gridCol>
                <a:gridCol w="2188253">
                  <a:extLst>
                    <a:ext uri="{9D8B030D-6E8A-4147-A177-3AD203B41FA5}">
                      <a16:colId xmlns:a16="http://schemas.microsoft.com/office/drawing/2014/main" val="3036796988"/>
                    </a:ext>
                  </a:extLst>
                </a:gridCol>
              </a:tblGrid>
              <a:tr h="63625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pl-PL" sz="14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Podprogram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386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pl-PL" sz="14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Typ projektu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386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pl-PL" sz="14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Procedura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386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pl-PL" sz="14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Termin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38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0112976"/>
                  </a:ext>
                </a:extLst>
              </a:tr>
              <a:tr h="3670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3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Przyroda i różnorodność biologiczna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SAP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Jednoetapowa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 listopada 2021</a:t>
                      </a:r>
                      <a:endParaRPr lang="pl-PL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5669915"/>
                  </a:ext>
                </a:extLst>
              </a:tr>
              <a:tr h="36144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Gospodarka o obiegu zamkniętym i jakość życia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9378054"/>
                  </a:ext>
                </a:extLst>
              </a:tr>
              <a:tr h="3530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Łagodzenie zmian klimatu i adaptacja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4401297"/>
                  </a:ext>
                </a:extLst>
              </a:tr>
              <a:tr h="3772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Przyroda i różnorodność biologiczna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SNAP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Dwuetapowa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 października 2021</a:t>
                      </a:r>
                      <a:r>
                        <a:rPr lang="pl-PL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(fiszka)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 kwietnia 2022</a:t>
                      </a:r>
                      <a:r>
                        <a:rPr lang="pl-PL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(pełny wniosek)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7316232"/>
                  </a:ext>
                </a:extLst>
              </a:tr>
              <a:tr h="35026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Gospodarka o obiegu zamkniętym i jakość życia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SIP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3101148"/>
                  </a:ext>
                </a:extLst>
              </a:tr>
              <a:tr h="3493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Łagodzenie zmian klimatu i adaptacja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9497835"/>
                  </a:ext>
                </a:extLst>
              </a:tr>
              <a:tr h="3716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Przyroda i różnorodność biologiczna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TA-PP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Jednoetapowa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 września 2021</a:t>
                      </a:r>
                      <a:endParaRPr lang="pl-PL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2659389"/>
                  </a:ext>
                </a:extLst>
              </a:tr>
              <a:tr h="3800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Gospodarka o obiegu zamkniętym i jakość życia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4383737"/>
                  </a:ext>
                </a:extLst>
              </a:tr>
              <a:tr h="3595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Łagodzenie zmian klimatu i adaptacja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6214093"/>
                  </a:ext>
                </a:extLst>
              </a:tr>
              <a:tr h="39318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NGO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NGO-OG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Jednoetapowa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 września 2021</a:t>
                      </a:r>
                      <a:endParaRPr lang="pl-PL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743836"/>
                  </a:ext>
                </a:extLst>
              </a:tr>
              <a:tr h="4108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3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Przejście na czystą energię (18)</a:t>
                      </a:r>
                      <a:endParaRPr lang="pl-P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OA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Jednoetapowa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 stycznia 2022</a:t>
                      </a:r>
                      <a:endParaRPr lang="pl-PL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39108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1157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1"/>
          <p:cNvSpPr txBox="1">
            <a:spLocks/>
          </p:cNvSpPr>
          <p:nvPr/>
        </p:nvSpPr>
        <p:spPr>
          <a:xfrm>
            <a:off x="515928" y="227531"/>
            <a:ext cx="8936544" cy="736685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pl-PL" sz="3200" b="0" dirty="0" smtClean="0">
                <a:solidFill>
                  <a:srgbClr val="E7E6E6">
                    <a:lumMod val="50000"/>
                  </a:srgbClr>
                </a:solidFill>
                <a:latin typeface="Calibri"/>
              </a:rPr>
              <a:t>Projekty dotyczące </a:t>
            </a:r>
            <a:r>
              <a:rPr lang="pl-PL" sz="3200" b="0" dirty="0">
                <a:solidFill>
                  <a:srgbClr val="E7E6E6">
                    <a:lumMod val="50000"/>
                  </a:srgbClr>
                </a:solidFill>
                <a:latin typeface="Calibri"/>
              </a:rPr>
              <a:t>Działań Standardowych </a:t>
            </a:r>
            <a:r>
              <a:rPr lang="pl-PL" sz="3200" b="0" dirty="0" smtClean="0">
                <a:solidFill>
                  <a:srgbClr val="E7E6E6">
                    <a:lumMod val="50000"/>
                  </a:srgbClr>
                </a:solidFill>
                <a:latin typeface="Calibri"/>
              </a:rPr>
              <a:t>(SAP) </a:t>
            </a:r>
            <a:endParaRPr kumimoji="0" lang="pl-PL" sz="32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2" name="Prostokąt 1"/>
          <p:cNvSpPr/>
          <p:nvPr/>
        </p:nvSpPr>
        <p:spPr>
          <a:xfrm>
            <a:off x="132202" y="1145755"/>
            <a:ext cx="9320270" cy="52749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9715" marR="669925" algn="just">
              <a:lnSpc>
                <a:spcPts val="2200"/>
              </a:lnSpc>
              <a:spcBef>
                <a:spcPts val="20"/>
              </a:spcBef>
              <a:spcAft>
                <a:spcPts val="0"/>
              </a:spcAft>
            </a:pPr>
            <a:r>
              <a:rPr lang="pl-PL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SAP są to „tradycyjne projekty LIFE”, których </a:t>
            </a:r>
            <a:r>
              <a:rPr lang="pl-PL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celem</a:t>
            </a:r>
            <a:r>
              <a:rPr lang="pl-PL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jest:</a:t>
            </a:r>
          </a:p>
          <a:p>
            <a:pPr marL="742950" marR="612140" lvl="1" indent="-285750" algn="just">
              <a:lnSpc>
                <a:spcPct val="98000"/>
              </a:lnSpc>
              <a:spcBef>
                <a:spcPts val="615"/>
              </a:spcBef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717550" algn="l"/>
              </a:tabLst>
            </a:pPr>
            <a:r>
              <a:rPr lang="pl-PL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opracowywanie, demonstrowanie i promowanie </a:t>
            </a:r>
            <a:r>
              <a:rPr lang="pl-PL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innowacyjnych technik, metod i </a:t>
            </a:r>
            <a:r>
              <a:rPr lang="pl-PL" sz="1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strategii</a:t>
            </a:r>
            <a:r>
              <a:rPr lang="pl-PL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pl-PL" sz="1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742950" marR="601345" lvl="1" indent="-285750" algn="just">
              <a:spcBef>
                <a:spcPts val="605"/>
              </a:spcBef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717550" algn="l"/>
              </a:tabLst>
            </a:pPr>
            <a:r>
              <a:rPr lang="pl-PL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„</a:t>
            </a:r>
            <a:r>
              <a:rPr lang="pl-PL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Innowacyjne techniki, metody i podejścia</a:t>
            </a:r>
            <a:r>
              <a:rPr lang="pl-PL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” oznaczają rozwiązania, które są nowe w porównaniu z aktualnym stanem wiedzy na poziomie państw członkowskich i na poziomie sektora oraz które są wdrażane na skalę operacyjną i w warunkach umożliwiających osiągnięcie efektów określonych w kryterium </a:t>
            </a:r>
            <a:r>
              <a:rPr lang="pl-PL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„Oddziaływanie” (…); zwiększanie </a:t>
            </a:r>
            <a:r>
              <a:rPr lang="pl-PL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bazy wiedzy i stosownie dobrych praktyk</a:t>
            </a:r>
          </a:p>
          <a:p>
            <a:pPr marL="716915" marR="610235" algn="just">
              <a:spcBef>
                <a:spcPts val="590"/>
              </a:spcBef>
              <a:spcAft>
                <a:spcPts val="0"/>
              </a:spcAft>
            </a:pPr>
            <a:r>
              <a:rPr lang="pl-PL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„Dobre praktyki” </a:t>
            </a:r>
            <a:r>
              <a:rPr lang="pl-PL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oznaczają rozwiązania, techniki, metody i strategie, które są właściwe, efektywne kosztowo i nowoczesne (na poziomie państwa członkowskiego, jak i na poziomie sektorów), wdrażane na skalę operacyjną i na warunkach, które umożliwią osiągnięcie efektów opisanych w kryterium przyznania dotacji </a:t>
            </a:r>
            <a:r>
              <a:rPr lang="pl-PL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„Oddziaływanie”.</a:t>
            </a:r>
            <a:endParaRPr lang="pl-PL" sz="1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742950" marR="610235" lvl="1" indent="-285750" algn="just">
              <a:spcBef>
                <a:spcPts val="605"/>
              </a:spcBef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717550" algn="l"/>
              </a:tabLst>
            </a:pPr>
            <a:r>
              <a:rPr lang="pl-PL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wspieranie </a:t>
            </a:r>
            <a:r>
              <a:rPr lang="pl-PL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rozwoju, wdrażania, monitorowania i </a:t>
            </a:r>
            <a:r>
              <a:rPr lang="pl-PL" sz="1400" b="1" u="sng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egzekwowania</a:t>
            </a:r>
            <a:r>
              <a:rPr lang="pl-PL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ustawodawstwa UE </a:t>
            </a:r>
            <a:r>
              <a:rPr lang="pl-PL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 polityki, m.in. poprzez poprawę zarządzania na wszystkich poziomach, w szczególności dzięki zwiększeniu potencjału aktorów publicznych i prywatnych oraz zaangażowania społeczeństwa obywatelskiego</a:t>
            </a:r>
          </a:p>
          <a:p>
            <a:pPr marL="742950" marR="612775" lvl="1" indent="-285750" algn="just">
              <a:spcBef>
                <a:spcPts val="585"/>
              </a:spcBef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717550" algn="l"/>
              </a:tabLst>
            </a:pPr>
            <a:r>
              <a:rPr lang="pl-PL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pełnienie roli </a:t>
            </a:r>
            <a:r>
              <a:rPr lang="pl-PL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katalizatora</a:t>
            </a:r>
            <a:r>
              <a:rPr lang="pl-PL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we wprowadzaniu na wielką skalę skutecznych rozwiązań technicznych </a:t>
            </a:r>
            <a:r>
              <a:rPr lang="pl-PL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 </a:t>
            </a:r>
            <a:r>
              <a:rPr lang="pl-PL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związanych z polityką UE, mających na celu wdrażanie ustawodawstwa i polityki UE, integrowanie powiązanych ze sobą celów w ramach innych obszarów polityki oraz działań sektora publicznego </a:t>
            </a:r>
            <a:r>
              <a:rPr lang="pl-PL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 </a:t>
            </a:r>
            <a:r>
              <a:rPr lang="pl-PL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prywatnego, uruchamianie inwestycji oraz  poprawę dostępu do finansowania.</a:t>
            </a:r>
            <a:endParaRPr lang="pl-PL" sz="1400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1090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Custom 377">
      <a:dk1>
        <a:srgbClr val="2B2B2B"/>
      </a:dk1>
      <a:lt1>
        <a:srgbClr val="FFFFFF"/>
      </a:lt1>
      <a:dk2>
        <a:srgbClr val="2B2B2B"/>
      </a:dk2>
      <a:lt2>
        <a:srgbClr val="FFFFFF"/>
      </a:lt2>
      <a:accent1>
        <a:srgbClr val="FF5800"/>
      </a:accent1>
      <a:accent2>
        <a:srgbClr val="FF3C00"/>
      </a:accent2>
      <a:accent3>
        <a:srgbClr val="FB1E00"/>
      </a:accent3>
      <a:accent4>
        <a:srgbClr val="F70000"/>
      </a:accent4>
      <a:accent5>
        <a:srgbClr val="F1001C"/>
      </a:accent5>
      <a:accent6>
        <a:srgbClr val="EA0038"/>
      </a:accent6>
      <a:hlink>
        <a:srgbClr val="5B9BD5"/>
      </a:hlink>
      <a:folHlink>
        <a:srgbClr val="70AD47"/>
      </a:folHlink>
    </a:clrScheme>
    <a:fontScheme name="NFOŚiGW">
      <a:majorFont>
        <a:latin typeface="Poppi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5407</TotalTime>
  <Words>3200</Words>
  <Application>Microsoft Office PowerPoint</Application>
  <PresentationFormat>Panoramiczny</PresentationFormat>
  <Paragraphs>431</Paragraphs>
  <Slides>41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10</vt:i4>
      </vt:variant>
      <vt:variant>
        <vt:lpstr>Motyw</vt:lpstr>
      </vt:variant>
      <vt:variant>
        <vt:i4>4</vt:i4>
      </vt:variant>
      <vt:variant>
        <vt:lpstr>Tytuły slajdów</vt:lpstr>
      </vt:variant>
      <vt:variant>
        <vt:i4>41</vt:i4>
      </vt:variant>
    </vt:vector>
  </HeadingPairs>
  <TitlesOfParts>
    <vt:vector size="55" baseType="lpstr">
      <vt:lpstr>Arial</vt:lpstr>
      <vt:lpstr>Arial Narrow</vt:lpstr>
      <vt:lpstr>Calibri</vt:lpstr>
      <vt:lpstr>Calibri Light</vt:lpstr>
      <vt:lpstr>Open Sans</vt:lpstr>
      <vt:lpstr>Poppins</vt:lpstr>
      <vt:lpstr>Symbol</vt:lpstr>
      <vt:lpstr>Times New Roman</vt:lpstr>
      <vt:lpstr>Verdana</vt:lpstr>
      <vt:lpstr>Wingdings</vt:lpstr>
      <vt:lpstr>Motyw pakietu Office</vt:lpstr>
      <vt:lpstr>1_Motyw pakietu Office</vt:lpstr>
      <vt:lpstr>Office Theme</vt:lpstr>
      <vt:lpstr>2_Motyw pakietu Office</vt:lpstr>
      <vt:lpstr>Program LIFE  w nowej perspektywie 2021-2027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Kto może być beneficjentem LIFE?</vt:lpstr>
      <vt:lpstr>Współpraca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>NFOSiGW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Domagała Radosław</dc:creator>
  <cp:lastModifiedBy>Muter Andrzej</cp:lastModifiedBy>
  <cp:revision>212</cp:revision>
  <cp:lastPrinted>2021-07-28T13:17:35Z</cp:lastPrinted>
  <dcterms:created xsi:type="dcterms:W3CDTF">2021-01-20T10:34:53Z</dcterms:created>
  <dcterms:modified xsi:type="dcterms:W3CDTF">2021-09-22T06:41:53Z</dcterms:modified>
</cp:coreProperties>
</file>