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6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7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4"/>
    <p:sldMasterId id="2147483677" r:id="rId5"/>
    <p:sldMasterId id="2147483688" r:id="rId6"/>
    <p:sldMasterId id="2147483699" r:id="rId7"/>
    <p:sldMasterId id="2147483710" r:id="rId8"/>
    <p:sldMasterId id="2147483721" r:id="rId9"/>
    <p:sldMasterId id="2147483732" r:id="rId10"/>
    <p:sldMasterId id="2147483743" r:id="rId11"/>
  </p:sldMasterIdLst>
  <p:notesMasterIdLst>
    <p:notesMasterId r:id="rId26"/>
  </p:notesMasterIdLst>
  <p:sldIdLst>
    <p:sldId id="256" r:id="rId12"/>
    <p:sldId id="313" r:id="rId13"/>
    <p:sldId id="308" r:id="rId14"/>
    <p:sldId id="266" r:id="rId15"/>
    <p:sldId id="314" r:id="rId16"/>
    <p:sldId id="259" r:id="rId17"/>
    <p:sldId id="312" r:id="rId18"/>
    <p:sldId id="272" r:id="rId19"/>
    <p:sldId id="271" r:id="rId20"/>
    <p:sldId id="273" r:id="rId21"/>
    <p:sldId id="274" r:id="rId22"/>
    <p:sldId id="275" r:id="rId23"/>
    <p:sldId id="263" r:id="rId24"/>
    <p:sldId id="265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37C"/>
    <a:srgbClr val="8CC63F"/>
    <a:srgbClr val="BCB9B8"/>
    <a:srgbClr val="FFE96C"/>
    <a:srgbClr val="FAA61A"/>
    <a:srgbClr val="812990"/>
    <a:srgbClr val="00AC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D60325-BAC8-432F-8F6B-318C20B97E2E}" v="1" dt="2021-09-22T13:40:31.5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otr Chmielewski" userId="b7ee5117-8483-443b-86c3-2d51e45c49ad" providerId="ADAL" clId="{2FD60325-BAC8-432F-8F6B-318C20B97E2E}"/>
    <pc:docChg chg="custSel addSld modSld">
      <pc:chgData name="Piotr Chmielewski" userId="b7ee5117-8483-443b-86c3-2d51e45c49ad" providerId="ADAL" clId="{2FD60325-BAC8-432F-8F6B-318C20B97E2E}" dt="2021-09-22T13:44:07.417" v="260" actId="20577"/>
      <pc:docMkLst>
        <pc:docMk/>
      </pc:docMkLst>
      <pc:sldChg chg="delSp modSp add mod">
        <pc:chgData name="Piotr Chmielewski" userId="b7ee5117-8483-443b-86c3-2d51e45c49ad" providerId="ADAL" clId="{2FD60325-BAC8-432F-8F6B-318C20B97E2E}" dt="2021-09-22T13:40:42.983" v="2" actId="1076"/>
        <pc:sldMkLst>
          <pc:docMk/>
          <pc:sldMk cId="0" sldId="266"/>
        </pc:sldMkLst>
        <pc:spChg chg="del">
          <ac:chgData name="Piotr Chmielewski" userId="b7ee5117-8483-443b-86c3-2d51e45c49ad" providerId="ADAL" clId="{2FD60325-BAC8-432F-8F6B-318C20B97E2E}" dt="2021-09-22T13:40:37.805" v="1" actId="478"/>
          <ac:spMkLst>
            <pc:docMk/>
            <pc:sldMk cId="0" sldId="266"/>
            <ac:spMk id="18" creationId="{00000000-0000-0000-0000-000000000000}"/>
          </ac:spMkLst>
        </pc:spChg>
        <pc:grpChg chg="mod">
          <ac:chgData name="Piotr Chmielewski" userId="b7ee5117-8483-443b-86c3-2d51e45c49ad" providerId="ADAL" clId="{2FD60325-BAC8-432F-8F6B-318C20B97E2E}" dt="2021-09-22T13:40:42.983" v="2" actId="1076"/>
          <ac:grpSpMkLst>
            <pc:docMk/>
            <pc:sldMk cId="0" sldId="266"/>
            <ac:grpSpMk id="10" creationId="{00000000-0000-0000-0000-000000000000}"/>
          </ac:grpSpMkLst>
        </pc:grpChg>
      </pc:sldChg>
      <pc:sldChg chg="modSp add mod">
        <pc:chgData name="Piotr Chmielewski" userId="b7ee5117-8483-443b-86c3-2d51e45c49ad" providerId="ADAL" clId="{2FD60325-BAC8-432F-8F6B-318C20B97E2E}" dt="2021-09-22T13:44:07.417" v="260" actId="20577"/>
        <pc:sldMkLst>
          <pc:docMk/>
          <pc:sldMk cId="358654092" sldId="314"/>
        </pc:sldMkLst>
        <pc:spChg chg="mod">
          <ac:chgData name="Piotr Chmielewski" userId="b7ee5117-8483-443b-86c3-2d51e45c49ad" providerId="ADAL" clId="{2FD60325-BAC8-432F-8F6B-318C20B97E2E}" dt="2021-09-22T13:44:07.417" v="260" actId="20577"/>
          <ac:spMkLst>
            <pc:docMk/>
            <pc:sldMk cId="358654092" sldId="314"/>
            <ac:spMk id="9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CF534-B3E2-4EF3-A6AB-CEC5523704C0}" type="datetimeFigureOut">
              <a:rPr lang="pl-PL" smtClean="0"/>
              <a:t>22.09.2021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4C5B9-6CCF-48EC-B04E-A71FBF08B0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9856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bd579996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bd5799967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bd57999673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bd57999673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91BE3-07E8-4D8F-9501-5A8B16C5FB2D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91BE3-07E8-4D8F-9501-5A8B16C5FB2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691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57686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bd91265ce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bd91265ce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Chart shows quantity of registered criminal acts within the 2020-2015 years.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06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79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816" y="1484066"/>
            <a:ext cx="6222368" cy="41326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8691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subtítulo" type="title">
  <p:cSld name="Título y subtítulo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2416968" y="1379637"/>
            <a:ext cx="7358064" cy="208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500" tIns="62500" rIns="62500" bIns="625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2416968" y="3525440"/>
            <a:ext cx="7358064" cy="71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500" tIns="62500" rIns="62500" bIns="62500" anchor="t" anchorCtr="0">
            <a:normAutofit/>
          </a:bodyPr>
          <a:lstStyle>
            <a:lvl1pPr marL="235138" lvl="0" indent="-117569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Helvetica Neue Light"/>
              <a:buNone/>
              <a:defRPr sz="2057"/>
            </a:lvl1pPr>
            <a:lvl2pPr marL="470276" lvl="1" indent="-117569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Helvetica Neue Light"/>
              <a:buNone/>
              <a:defRPr sz="2057"/>
            </a:lvl2pPr>
            <a:lvl3pPr marL="705414" lvl="2" indent="-117569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Helvetica Neue Light"/>
              <a:buNone/>
              <a:defRPr sz="2057"/>
            </a:lvl3pPr>
            <a:lvl4pPr marL="940552" lvl="3" indent="-117569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Helvetica Neue Light"/>
              <a:buNone/>
              <a:defRPr sz="2057"/>
            </a:lvl4pPr>
            <a:lvl5pPr marL="1175690" lvl="4" indent="-117569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Helvetica Neue Light"/>
              <a:buNone/>
              <a:defRPr sz="2057"/>
            </a:lvl5pPr>
            <a:lvl6pPr marL="1410828" lvl="5" indent="-161657" algn="l">
              <a:lnSpc>
                <a:spcPct val="100000"/>
              </a:lnSpc>
              <a:spcBef>
                <a:spcPts val="2932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1645966" lvl="6" indent="-161657" algn="l">
              <a:lnSpc>
                <a:spcPct val="100000"/>
              </a:lnSpc>
              <a:spcBef>
                <a:spcPts val="2932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1881104" lvl="7" indent="-161657" algn="l">
              <a:lnSpc>
                <a:spcPct val="100000"/>
              </a:lnSpc>
              <a:spcBef>
                <a:spcPts val="2932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2116242" lvl="8" indent="-161657" algn="l">
              <a:lnSpc>
                <a:spcPct val="100000"/>
              </a:lnSpc>
              <a:spcBef>
                <a:spcPts val="2932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sldNum" idx="12"/>
          </p:nvPr>
        </p:nvSpPr>
        <p:spPr>
          <a:xfrm>
            <a:off x="5963418" y="6197650"/>
            <a:ext cx="256234" cy="474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500" tIns="62500" rIns="62500" bIns="6250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31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31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31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31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31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31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31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31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  <a:defRPr sz="1131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5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6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548648" lvl="0" indent="-411486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097295" lvl="1" indent="-381005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645942" lvl="2" indent="-38100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194590" lvl="3" indent="-381005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743237" lvl="4" indent="-381005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291885" lvl="5" indent="-38100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840532" lvl="6" indent="-381005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389179" lvl="7" indent="-381005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937827" lvl="8" indent="-38100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25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121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8"/>
          <p:cNvSpPr txBox="1">
            <a:spLocks noGrp="1"/>
          </p:cNvSpPr>
          <p:nvPr>
            <p:ph type="title"/>
          </p:nvPr>
        </p:nvSpPr>
        <p:spPr>
          <a:xfrm>
            <a:off x="1005125" y="276700"/>
            <a:ext cx="102918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18488" y="1193800"/>
            <a:ext cx="10507425" cy="0"/>
          </a:xfrm>
          <a:prstGeom prst="line">
            <a:avLst/>
          </a:prstGeom>
          <a:ln w="38100">
            <a:solidFill>
              <a:srgbClr val="00AC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04888" y="1374775"/>
            <a:ext cx="10317162" cy="51847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76979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7"/>
          <p:cNvSpPr txBox="1">
            <a:spLocks noGrp="1"/>
          </p:cNvSpPr>
          <p:nvPr>
            <p:ph type="title"/>
          </p:nvPr>
        </p:nvSpPr>
        <p:spPr>
          <a:xfrm>
            <a:off x="6137575" y="276700"/>
            <a:ext cx="51594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5" name="Shape 149"/>
          <p:cNvCxnSpPr/>
          <p:nvPr userDrawn="1"/>
        </p:nvCxnSpPr>
        <p:spPr>
          <a:xfrm>
            <a:off x="6179125" y="1173425"/>
            <a:ext cx="5130300" cy="0"/>
          </a:xfrm>
          <a:prstGeom prst="straightConnector1">
            <a:avLst/>
          </a:prstGeom>
          <a:noFill/>
          <a:ln w="38100" cap="flat" cmpd="sng">
            <a:solidFill>
              <a:srgbClr val="00ACCD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73100" y="276700"/>
            <a:ext cx="5270500" cy="6283475"/>
          </a:xfrm>
          <a:prstGeom prst="rect">
            <a:avLst/>
          </a:prstGeom>
        </p:spPr>
        <p:txBody>
          <a:bodyPr/>
          <a:lstStyle/>
          <a:p>
            <a:endParaRPr lang="en-SG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79124" y="1374775"/>
            <a:ext cx="5142925" cy="51847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482916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231"/>
          <p:cNvCxnSpPr/>
          <p:nvPr userDrawn="1"/>
        </p:nvCxnSpPr>
        <p:spPr>
          <a:xfrm>
            <a:off x="405123" y="1173425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00ACCD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" name="Shape 233"/>
          <p:cNvCxnSpPr/>
          <p:nvPr userDrawn="1"/>
        </p:nvCxnSpPr>
        <p:spPr>
          <a:xfrm>
            <a:off x="4364698" y="1173425"/>
            <a:ext cx="3614399" cy="0"/>
          </a:xfrm>
          <a:prstGeom prst="straightConnector1">
            <a:avLst/>
          </a:prstGeom>
          <a:noFill/>
          <a:ln w="28575" cap="flat" cmpd="sng">
            <a:solidFill>
              <a:srgbClr val="00ACCD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" name="Shape 235"/>
          <p:cNvCxnSpPr/>
          <p:nvPr userDrawn="1"/>
        </p:nvCxnSpPr>
        <p:spPr>
          <a:xfrm>
            <a:off x="8327773" y="1173412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00ACCD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364698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40512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832427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3"/>
          </p:nvPr>
        </p:nvSpPr>
        <p:spPr>
          <a:xfrm>
            <a:off x="405123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19" name="Content Placeholder 16"/>
          <p:cNvSpPr>
            <a:spLocks noGrp="1"/>
          </p:cNvSpPr>
          <p:nvPr>
            <p:ph sz="quarter" idx="14"/>
          </p:nvPr>
        </p:nvSpPr>
        <p:spPr>
          <a:xfrm>
            <a:off x="4366596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20" name="Content Placeholder 16"/>
          <p:cNvSpPr>
            <a:spLocks noGrp="1"/>
          </p:cNvSpPr>
          <p:nvPr>
            <p:ph sz="quarter" idx="15"/>
          </p:nvPr>
        </p:nvSpPr>
        <p:spPr>
          <a:xfrm>
            <a:off x="8306798" y="1333500"/>
            <a:ext cx="3635375" cy="4406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086768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90"/>
          <p:cNvSpPr txBox="1">
            <a:spLocks noGrp="1"/>
          </p:cNvSpPr>
          <p:nvPr>
            <p:ph type="title"/>
          </p:nvPr>
        </p:nvSpPr>
        <p:spPr>
          <a:xfrm>
            <a:off x="637500" y="331424"/>
            <a:ext cx="5472600" cy="6050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311900" y="331424"/>
            <a:ext cx="4876800" cy="60507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415242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7"/>
          <p:cNvSpPr txBox="1">
            <a:spLocks noGrp="1"/>
          </p:cNvSpPr>
          <p:nvPr>
            <p:ph type="title"/>
          </p:nvPr>
        </p:nvSpPr>
        <p:spPr>
          <a:xfrm>
            <a:off x="408900" y="994275"/>
            <a:ext cx="11607600" cy="5577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4" name="Shape 328"/>
          <p:cNvSpPr txBox="1">
            <a:spLocks noGrp="1"/>
          </p:cNvSpPr>
          <p:nvPr>
            <p:ph type="body" idx="1"/>
          </p:nvPr>
        </p:nvSpPr>
        <p:spPr>
          <a:xfrm>
            <a:off x="7605825" y="4665775"/>
            <a:ext cx="3621900" cy="1869600"/>
          </a:xfrm>
          <a:prstGeom prst="rect">
            <a:avLst/>
          </a:prstGeom>
          <a:solidFill>
            <a:srgbClr val="00ACCD"/>
          </a:solidFill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lnSpc>
                <a:spcPct val="100000"/>
              </a:lnSpc>
              <a:spcBef>
                <a:spcPts val="0"/>
              </a:spcBef>
              <a:buSzPct val="100000"/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578227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74"/>
          <p:cNvSpPr txBox="1">
            <a:spLocks noGrp="1"/>
          </p:cNvSpPr>
          <p:nvPr>
            <p:ph type="title"/>
          </p:nvPr>
        </p:nvSpPr>
        <p:spPr>
          <a:xfrm>
            <a:off x="1005125" y="679850"/>
            <a:ext cx="10316700" cy="3120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842288" y="4673600"/>
            <a:ext cx="10689312" cy="0"/>
          </a:xfrm>
          <a:prstGeom prst="line">
            <a:avLst/>
          </a:prstGeom>
          <a:ln w="38100">
            <a:solidFill>
              <a:srgbClr val="00AC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004888" y="4864100"/>
            <a:ext cx="10317162" cy="1714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02536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8"/>
          <p:cNvSpPr txBox="1">
            <a:spLocks noGrp="1"/>
          </p:cNvSpPr>
          <p:nvPr>
            <p:ph type="title"/>
          </p:nvPr>
        </p:nvSpPr>
        <p:spPr>
          <a:xfrm>
            <a:off x="1005125" y="276700"/>
            <a:ext cx="102918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918488" y="1193800"/>
            <a:ext cx="10507425" cy="0"/>
          </a:xfrm>
          <a:prstGeom prst="line">
            <a:avLst/>
          </a:prstGeom>
          <a:ln w="38100">
            <a:solidFill>
              <a:srgbClr val="8CC6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04888" y="1374775"/>
            <a:ext cx="10317162" cy="51847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17445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T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420"/>
          <p:cNvGrpSpPr/>
          <p:nvPr userDrawn="1"/>
        </p:nvGrpSpPr>
        <p:grpSpPr>
          <a:xfrm>
            <a:off x="4100650" y="739350"/>
            <a:ext cx="4012196" cy="5592486"/>
            <a:chOff x="3162649" y="701041"/>
            <a:chExt cx="2833672" cy="3949775"/>
          </a:xfrm>
        </p:grpSpPr>
        <p:pic>
          <p:nvPicPr>
            <p:cNvPr id="4" name="Shape 421"/>
            <p:cNvPicPr preferRelativeResize="0"/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62649" y="701041"/>
              <a:ext cx="2833672" cy="33970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Shape 422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19732" y="4145260"/>
              <a:ext cx="2704537" cy="5055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426992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53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216" y="872183"/>
            <a:ext cx="4769566" cy="50863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Shape 454"/>
          <p:cNvSpPr txBox="1"/>
          <p:nvPr userDrawn="1"/>
        </p:nvSpPr>
        <p:spPr>
          <a:xfrm>
            <a:off x="10375900" y="6554700"/>
            <a:ext cx="1752599" cy="20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© WWF / Troy Fleece</a:t>
            </a:r>
          </a:p>
        </p:txBody>
      </p:sp>
    </p:spTree>
    <p:extLst>
      <p:ext uri="{BB962C8B-B14F-4D97-AF65-F5344CB8AC3E}">
        <p14:creationId xmlns:p14="http://schemas.microsoft.com/office/powerpoint/2010/main" val="776308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79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816" y="1484066"/>
            <a:ext cx="6222368" cy="41326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8409913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9947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8"/>
          <p:cNvSpPr txBox="1">
            <a:spLocks noGrp="1"/>
          </p:cNvSpPr>
          <p:nvPr>
            <p:ph type="title"/>
          </p:nvPr>
        </p:nvSpPr>
        <p:spPr>
          <a:xfrm>
            <a:off x="1005125" y="276700"/>
            <a:ext cx="102918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18488" y="1193800"/>
            <a:ext cx="10507425" cy="0"/>
          </a:xfrm>
          <a:prstGeom prst="line">
            <a:avLst/>
          </a:prstGeom>
          <a:ln w="38100">
            <a:solidFill>
              <a:srgbClr val="8129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04888" y="1374775"/>
            <a:ext cx="10317162" cy="51847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426967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7"/>
          <p:cNvSpPr txBox="1">
            <a:spLocks noGrp="1"/>
          </p:cNvSpPr>
          <p:nvPr>
            <p:ph type="title"/>
          </p:nvPr>
        </p:nvSpPr>
        <p:spPr>
          <a:xfrm>
            <a:off x="6137575" y="276700"/>
            <a:ext cx="51594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5" name="Shape 149"/>
          <p:cNvCxnSpPr/>
          <p:nvPr userDrawn="1"/>
        </p:nvCxnSpPr>
        <p:spPr>
          <a:xfrm>
            <a:off x="6179125" y="1173425"/>
            <a:ext cx="5130300" cy="0"/>
          </a:xfrm>
          <a:prstGeom prst="straightConnector1">
            <a:avLst/>
          </a:prstGeom>
          <a:noFill/>
          <a:ln w="38100" cap="flat" cmpd="sng">
            <a:solidFill>
              <a:srgbClr val="81299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73100" y="276700"/>
            <a:ext cx="5270500" cy="6283475"/>
          </a:xfrm>
          <a:prstGeom prst="rect">
            <a:avLst/>
          </a:prstGeom>
        </p:spPr>
        <p:txBody>
          <a:bodyPr/>
          <a:lstStyle/>
          <a:p>
            <a:endParaRPr lang="en-SG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79124" y="1374775"/>
            <a:ext cx="5142925" cy="51847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518165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231"/>
          <p:cNvCxnSpPr/>
          <p:nvPr userDrawn="1"/>
        </p:nvCxnSpPr>
        <p:spPr>
          <a:xfrm>
            <a:off x="405123" y="1173425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81299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" name="Shape 233"/>
          <p:cNvCxnSpPr/>
          <p:nvPr userDrawn="1"/>
        </p:nvCxnSpPr>
        <p:spPr>
          <a:xfrm>
            <a:off x="4364698" y="1173425"/>
            <a:ext cx="3614399" cy="0"/>
          </a:xfrm>
          <a:prstGeom prst="straightConnector1">
            <a:avLst/>
          </a:prstGeom>
          <a:noFill/>
          <a:ln w="28575" cap="flat" cmpd="sng">
            <a:solidFill>
              <a:srgbClr val="812990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" name="Shape 235"/>
          <p:cNvCxnSpPr/>
          <p:nvPr userDrawn="1"/>
        </p:nvCxnSpPr>
        <p:spPr>
          <a:xfrm>
            <a:off x="8327773" y="1173412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81299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364698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40512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832427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3"/>
          </p:nvPr>
        </p:nvSpPr>
        <p:spPr>
          <a:xfrm>
            <a:off x="405123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19" name="Content Placeholder 16"/>
          <p:cNvSpPr>
            <a:spLocks noGrp="1"/>
          </p:cNvSpPr>
          <p:nvPr>
            <p:ph sz="quarter" idx="14"/>
          </p:nvPr>
        </p:nvSpPr>
        <p:spPr>
          <a:xfrm>
            <a:off x="4366596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20" name="Content Placeholder 16"/>
          <p:cNvSpPr>
            <a:spLocks noGrp="1"/>
          </p:cNvSpPr>
          <p:nvPr>
            <p:ph sz="quarter" idx="15"/>
          </p:nvPr>
        </p:nvSpPr>
        <p:spPr>
          <a:xfrm>
            <a:off x="8306798" y="1333500"/>
            <a:ext cx="3635375" cy="4406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522593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90"/>
          <p:cNvSpPr txBox="1">
            <a:spLocks noGrp="1"/>
          </p:cNvSpPr>
          <p:nvPr>
            <p:ph type="title"/>
          </p:nvPr>
        </p:nvSpPr>
        <p:spPr>
          <a:xfrm>
            <a:off x="637500" y="331424"/>
            <a:ext cx="5472600" cy="6050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311900" y="331424"/>
            <a:ext cx="4876800" cy="60507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964792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7"/>
          <p:cNvSpPr txBox="1">
            <a:spLocks noGrp="1"/>
          </p:cNvSpPr>
          <p:nvPr>
            <p:ph type="title"/>
          </p:nvPr>
        </p:nvSpPr>
        <p:spPr>
          <a:xfrm>
            <a:off x="408900" y="994275"/>
            <a:ext cx="11607600" cy="5577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4" name="Shape 328"/>
          <p:cNvSpPr txBox="1">
            <a:spLocks noGrp="1"/>
          </p:cNvSpPr>
          <p:nvPr>
            <p:ph type="body" idx="1"/>
          </p:nvPr>
        </p:nvSpPr>
        <p:spPr>
          <a:xfrm>
            <a:off x="7605825" y="4665775"/>
            <a:ext cx="3621900" cy="1869600"/>
          </a:xfrm>
          <a:prstGeom prst="rect">
            <a:avLst/>
          </a:prstGeom>
          <a:solidFill>
            <a:srgbClr val="812990"/>
          </a:solidFill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lnSpc>
                <a:spcPct val="100000"/>
              </a:lnSpc>
              <a:spcBef>
                <a:spcPts val="0"/>
              </a:spcBef>
              <a:buSzPct val="10000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76329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74"/>
          <p:cNvSpPr txBox="1">
            <a:spLocks noGrp="1"/>
          </p:cNvSpPr>
          <p:nvPr>
            <p:ph type="title"/>
          </p:nvPr>
        </p:nvSpPr>
        <p:spPr>
          <a:xfrm>
            <a:off x="1005125" y="679850"/>
            <a:ext cx="10316700" cy="3120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842288" y="4673600"/>
            <a:ext cx="10689312" cy="0"/>
          </a:xfrm>
          <a:prstGeom prst="line">
            <a:avLst/>
          </a:prstGeom>
          <a:ln w="38100">
            <a:solidFill>
              <a:srgbClr val="8129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004888" y="4864100"/>
            <a:ext cx="10317162" cy="1714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1365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7"/>
          <p:cNvSpPr txBox="1">
            <a:spLocks noGrp="1"/>
          </p:cNvSpPr>
          <p:nvPr>
            <p:ph type="title"/>
          </p:nvPr>
        </p:nvSpPr>
        <p:spPr>
          <a:xfrm>
            <a:off x="6137575" y="276700"/>
            <a:ext cx="51594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5" name="Shape 149"/>
          <p:cNvCxnSpPr/>
          <p:nvPr userDrawn="1"/>
        </p:nvCxnSpPr>
        <p:spPr>
          <a:xfrm>
            <a:off x="6179125" y="1173425"/>
            <a:ext cx="5130300" cy="0"/>
          </a:xfrm>
          <a:prstGeom prst="straightConnector1">
            <a:avLst/>
          </a:prstGeom>
          <a:noFill/>
          <a:ln w="38100" cap="flat" cmpd="sng">
            <a:solidFill>
              <a:srgbClr val="8CC63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73100" y="276700"/>
            <a:ext cx="5270500" cy="6283475"/>
          </a:xfrm>
          <a:prstGeom prst="rect">
            <a:avLst/>
          </a:prstGeom>
        </p:spPr>
        <p:txBody>
          <a:bodyPr/>
          <a:lstStyle/>
          <a:p>
            <a:endParaRPr lang="en-SG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79124" y="1374775"/>
            <a:ext cx="5142925" cy="51847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034118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T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420"/>
          <p:cNvGrpSpPr/>
          <p:nvPr userDrawn="1"/>
        </p:nvGrpSpPr>
        <p:grpSpPr>
          <a:xfrm>
            <a:off x="4100650" y="739350"/>
            <a:ext cx="4012196" cy="5592486"/>
            <a:chOff x="3162649" y="701041"/>
            <a:chExt cx="2833672" cy="3949775"/>
          </a:xfrm>
        </p:grpSpPr>
        <p:pic>
          <p:nvPicPr>
            <p:cNvPr id="4" name="Shape 421"/>
            <p:cNvPicPr preferRelativeResize="0"/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62649" y="701041"/>
              <a:ext cx="2833672" cy="33970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Shape 422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19732" y="4145260"/>
              <a:ext cx="2704537" cy="5055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835612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53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216" y="872183"/>
            <a:ext cx="4769566" cy="50863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Shape 454"/>
          <p:cNvSpPr txBox="1"/>
          <p:nvPr userDrawn="1"/>
        </p:nvSpPr>
        <p:spPr>
          <a:xfrm>
            <a:off x="10375900" y="6554700"/>
            <a:ext cx="1752599" cy="20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© WWF / Troy Fleece</a:t>
            </a:r>
          </a:p>
        </p:txBody>
      </p:sp>
    </p:spTree>
    <p:extLst>
      <p:ext uri="{BB962C8B-B14F-4D97-AF65-F5344CB8AC3E}">
        <p14:creationId xmlns:p14="http://schemas.microsoft.com/office/powerpoint/2010/main" val="5600825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79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816" y="1484066"/>
            <a:ext cx="6222368" cy="41326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928547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76981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8"/>
          <p:cNvSpPr txBox="1">
            <a:spLocks noGrp="1"/>
          </p:cNvSpPr>
          <p:nvPr>
            <p:ph type="title"/>
          </p:nvPr>
        </p:nvSpPr>
        <p:spPr>
          <a:xfrm>
            <a:off x="1005125" y="276700"/>
            <a:ext cx="102918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18488" y="1193800"/>
            <a:ext cx="10507425" cy="0"/>
          </a:xfrm>
          <a:prstGeom prst="line">
            <a:avLst/>
          </a:prstGeom>
          <a:ln w="38100">
            <a:solidFill>
              <a:srgbClr val="ED03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04888" y="1374775"/>
            <a:ext cx="10317162" cy="5184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430161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7"/>
          <p:cNvSpPr txBox="1">
            <a:spLocks noGrp="1"/>
          </p:cNvSpPr>
          <p:nvPr>
            <p:ph type="title"/>
          </p:nvPr>
        </p:nvSpPr>
        <p:spPr>
          <a:xfrm>
            <a:off x="6137575" y="276700"/>
            <a:ext cx="51594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5" name="Shape 149"/>
          <p:cNvCxnSpPr/>
          <p:nvPr userDrawn="1"/>
        </p:nvCxnSpPr>
        <p:spPr>
          <a:xfrm>
            <a:off x="6179125" y="1173425"/>
            <a:ext cx="5130300" cy="0"/>
          </a:xfrm>
          <a:prstGeom prst="straightConnector1">
            <a:avLst/>
          </a:prstGeom>
          <a:noFill/>
          <a:ln w="38100" cap="flat" cmpd="sng">
            <a:solidFill>
              <a:srgbClr val="ED037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73100" y="276700"/>
            <a:ext cx="5270500" cy="6283475"/>
          </a:xfrm>
          <a:prstGeom prst="rect">
            <a:avLst/>
          </a:prstGeom>
        </p:spPr>
        <p:txBody>
          <a:bodyPr/>
          <a:lstStyle/>
          <a:p>
            <a:endParaRPr lang="en-SG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79124" y="1374775"/>
            <a:ext cx="5142925" cy="5184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656695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231"/>
          <p:cNvCxnSpPr/>
          <p:nvPr userDrawn="1"/>
        </p:nvCxnSpPr>
        <p:spPr>
          <a:xfrm>
            <a:off x="405123" y="1173425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ED037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" name="Shape 233"/>
          <p:cNvCxnSpPr/>
          <p:nvPr userDrawn="1"/>
        </p:nvCxnSpPr>
        <p:spPr>
          <a:xfrm>
            <a:off x="4364698" y="1173425"/>
            <a:ext cx="3614399" cy="0"/>
          </a:xfrm>
          <a:prstGeom prst="straightConnector1">
            <a:avLst/>
          </a:prstGeom>
          <a:noFill/>
          <a:ln w="28575" cap="flat" cmpd="sng">
            <a:solidFill>
              <a:srgbClr val="ED037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" name="Shape 235"/>
          <p:cNvCxnSpPr/>
          <p:nvPr userDrawn="1"/>
        </p:nvCxnSpPr>
        <p:spPr>
          <a:xfrm>
            <a:off x="8327773" y="1173412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ED037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364698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40512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832427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3"/>
          </p:nvPr>
        </p:nvSpPr>
        <p:spPr>
          <a:xfrm>
            <a:off x="405123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19" name="Content Placeholder 16"/>
          <p:cNvSpPr>
            <a:spLocks noGrp="1"/>
          </p:cNvSpPr>
          <p:nvPr>
            <p:ph sz="quarter" idx="14"/>
          </p:nvPr>
        </p:nvSpPr>
        <p:spPr>
          <a:xfrm>
            <a:off x="4366596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20" name="Content Placeholder 16"/>
          <p:cNvSpPr>
            <a:spLocks noGrp="1"/>
          </p:cNvSpPr>
          <p:nvPr>
            <p:ph sz="quarter" idx="15"/>
          </p:nvPr>
        </p:nvSpPr>
        <p:spPr>
          <a:xfrm>
            <a:off x="8306798" y="1333500"/>
            <a:ext cx="3635375" cy="4406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618950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90"/>
          <p:cNvSpPr txBox="1">
            <a:spLocks noGrp="1"/>
          </p:cNvSpPr>
          <p:nvPr>
            <p:ph type="title"/>
          </p:nvPr>
        </p:nvSpPr>
        <p:spPr>
          <a:xfrm>
            <a:off x="637500" y="331424"/>
            <a:ext cx="5472600" cy="6050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311900" y="331424"/>
            <a:ext cx="4876800" cy="60507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675222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7"/>
          <p:cNvSpPr txBox="1">
            <a:spLocks noGrp="1"/>
          </p:cNvSpPr>
          <p:nvPr>
            <p:ph type="title"/>
          </p:nvPr>
        </p:nvSpPr>
        <p:spPr>
          <a:xfrm>
            <a:off x="408900" y="994275"/>
            <a:ext cx="11607600" cy="5577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4" name="Shape 328"/>
          <p:cNvSpPr txBox="1">
            <a:spLocks noGrp="1"/>
          </p:cNvSpPr>
          <p:nvPr>
            <p:ph type="body" idx="1"/>
          </p:nvPr>
        </p:nvSpPr>
        <p:spPr>
          <a:xfrm>
            <a:off x="7605825" y="4665775"/>
            <a:ext cx="3621900" cy="1869600"/>
          </a:xfrm>
          <a:prstGeom prst="rect">
            <a:avLst/>
          </a:prstGeom>
          <a:solidFill>
            <a:srgbClr val="ED037C"/>
          </a:solidFill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lnSpc>
                <a:spcPct val="100000"/>
              </a:lnSpc>
              <a:spcBef>
                <a:spcPts val="0"/>
              </a:spcBef>
              <a:buSzPct val="10000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529114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74"/>
          <p:cNvSpPr txBox="1">
            <a:spLocks noGrp="1"/>
          </p:cNvSpPr>
          <p:nvPr>
            <p:ph type="title"/>
          </p:nvPr>
        </p:nvSpPr>
        <p:spPr>
          <a:xfrm>
            <a:off x="1005125" y="679850"/>
            <a:ext cx="10316700" cy="3120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842288" y="4673600"/>
            <a:ext cx="10689312" cy="0"/>
          </a:xfrm>
          <a:prstGeom prst="line">
            <a:avLst/>
          </a:prstGeom>
          <a:ln w="38100">
            <a:solidFill>
              <a:srgbClr val="ED03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004888" y="4864100"/>
            <a:ext cx="10317162" cy="1714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554240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231"/>
          <p:cNvCxnSpPr/>
          <p:nvPr userDrawn="1"/>
        </p:nvCxnSpPr>
        <p:spPr>
          <a:xfrm>
            <a:off x="405123" y="1173425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8CC63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" name="Shape 233"/>
          <p:cNvCxnSpPr/>
          <p:nvPr userDrawn="1"/>
        </p:nvCxnSpPr>
        <p:spPr>
          <a:xfrm>
            <a:off x="4364698" y="1173425"/>
            <a:ext cx="3614399" cy="0"/>
          </a:xfrm>
          <a:prstGeom prst="straightConnector1">
            <a:avLst/>
          </a:prstGeom>
          <a:noFill/>
          <a:ln w="28575" cap="flat" cmpd="sng">
            <a:solidFill>
              <a:srgbClr val="8CC63F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" name="Shape 235"/>
          <p:cNvCxnSpPr/>
          <p:nvPr userDrawn="1"/>
        </p:nvCxnSpPr>
        <p:spPr>
          <a:xfrm>
            <a:off x="8327773" y="1173412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8CC63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364698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40512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832427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3"/>
          </p:nvPr>
        </p:nvSpPr>
        <p:spPr>
          <a:xfrm>
            <a:off x="405123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19" name="Content Placeholder 16"/>
          <p:cNvSpPr>
            <a:spLocks noGrp="1"/>
          </p:cNvSpPr>
          <p:nvPr>
            <p:ph sz="quarter" idx="14"/>
          </p:nvPr>
        </p:nvSpPr>
        <p:spPr>
          <a:xfrm>
            <a:off x="4366596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20" name="Content Placeholder 16"/>
          <p:cNvSpPr>
            <a:spLocks noGrp="1"/>
          </p:cNvSpPr>
          <p:nvPr>
            <p:ph sz="quarter" idx="15"/>
          </p:nvPr>
        </p:nvSpPr>
        <p:spPr>
          <a:xfrm>
            <a:off x="8306798" y="1333500"/>
            <a:ext cx="3635375" cy="4406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147391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T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420"/>
          <p:cNvGrpSpPr/>
          <p:nvPr userDrawn="1"/>
        </p:nvGrpSpPr>
        <p:grpSpPr>
          <a:xfrm>
            <a:off x="4100650" y="739350"/>
            <a:ext cx="4012196" cy="5592486"/>
            <a:chOff x="3162649" y="701041"/>
            <a:chExt cx="2833672" cy="3949775"/>
          </a:xfrm>
        </p:grpSpPr>
        <p:pic>
          <p:nvPicPr>
            <p:cNvPr id="4" name="Shape 421"/>
            <p:cNvPicPr preferRelativeResize="0"/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62649" y="701041"/>
              <a:ext cx="2833672" cy="33970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Shape 422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19732" y="4145260"/>
              <a:ext cx="2704537" cy="5055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106018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53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216" y="872183"/>
            <a:ext cx="4769566" cy="50863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Shape 454"/>
          <p:cNvSpPr txBox="1"/>
          <p:nvPr userDrawn="1"/>
        </p:nvSpPr>
        <p:spPr>
          <a:xfrm>
            <a:off x="10375900" y="6554700"/>
            <a:ext cx="1752599" cy="20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© WWF / Troy Fleece</a:t>
            </a:r>
          </a:p>
        </p:txBody>
      </p:sp>
    </p:spTree>
    <p:extLst>
      <p:ext uri="{BB962C8B-B14F-4D97-AF65-F5344CB8AC3E}">
        <p14:creationId xmlns:p14="http://schemas.microsoft.com/office/powerpoint/2010/main" val="18236598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79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816" y="1484066"/>
            <a:ext cx="6222368" cy="41326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343110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09554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8"/>
          <p:cNvSpPr txBox="1">
            <a:spLocks noGrp="1"/>
          </p:cNvSpPr>
          <p:nvPr>
            <p:ph type="title"/>
          </p:nvPr>
        </p:nvSpPr>
        <p:spPr>
          <a:xfrm>
            <a:off x="1005125" y="276700"/>
            <a:ext cx="102918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18488" y="1193800"/>
            <a:ext cx="10507425" cy="0"/>
          </a:xfrm>
          <a:prstGeom prst="line">
            <a:avLst/>
          </a:prstGeom>
          <a:ln w="38100">
            <a:solidFill>
              <a:srgbClr val="FAA6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04888" y="1374775"/>
            <a:ext cx="10317162" cy="5184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8900802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7"/>
          <p:cNvSpPr txBox="1">
            <a:spLocks noGrp="1"/>
          </p:cNvSpPr>
          <p:nvPr>
            <p:ph type="title"/>
          </p:nvPr>
        </p:nvSpPr>
        <p:spPr>
          <a:xfrm>
            <a:off x="6137575" y="276700"/>
            <a:ext cx="51594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5" name="Shape 149"/>
          <p:cNvCxnSpPr/>
          <p:nvPr userDrawn="1"/>
        </p:nvCxnSpPr>
        <p:spPr>
          <a:xfrm>
            <a:off x="6179125" y="1173425"/>
            <a:ext cx="5130300" cy="0"/>
          </a:xfrm>
          <a:prstGeom prst="straightConnector1">
            <a:avLst/>
          </a:prstGeom>
          <a:noFill/>
          <a:ln w="38100" cap="flat" cmpd="sng">
            <a:solidFill>
              <a:srgbClr val="FAA61A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73100" y="276700"/>
            <a:ext cx="5270500" cy="6283475"/>
          </a:xfrm>
          <a:prstGeom prst="rect">
            <a:avLst/>
          </a:prstGeom>
        </p:spPr>
        <p:txBody>
          <a:bodyPr/>
          <a:lstStyle/>
          <a:p>
            <a:endParaRPr lang="en-SG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79124" y="1374775"/>
            <a:ext cx="5142925" cy="5184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416800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231"/>
          <p:cNvCxnSpPr/>
          <p:nvPr userDrawn="1"/>
        </p:nvCxnSpPr>
        <p:spPr>
          <a:xfrm>
            <a:off x="405123" y="1173425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FAA61A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" name="Shape 233"/>
          <p:cNvCxnSpPr/>
          <p:nvPr userDrawn="1"/>
        </p:nvCxnSpPr>
        <p:spPr>
          <a:xfrm>
            <a:off x="4364698" y="1173425"/>
            <a:ext cx="3614399" cy="0"/>
          </a:xfrm>
          <a:prstGeom prst="straightConnector1">
            <a:avLst/>
          </a:prstGeom>
          <a:noFill/>
          <a:ln w="28575" cap="flat" cmpd="sng">
            <a:solidFill>
              <a:srgbClr val="FAA61A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" name="Shape 235"/>
          <p:cNvCxnSpPr/>
          <p:nvPr userDrawn="1"/>
        </p:nvCxnSpPr>
        <p:spPr>
          <a:xfrm>
            <a:off x="8327773" y="1173412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FAA61A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364698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40512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832427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3"/>
          </p:nvPr>
        </p:nvSpPr>
        <p:spPr>
          <a:xfrm>
            <a:off x="405123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19" name="Content Placeholder 16"/>
          <p:cNvSpPr>
            <a:spLocks noGrp="1"/>
          </p:cNvSpPr>
          <p:nvPr>
            <p:ph sz="quarter" idx="14"/>
          </p:nvPr>
        </p:nvSpPr>
        <p:spPr>
          <a:xfrm>
            <a:off x="4366596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20" name="Content Placeholder 16"/>
          <p:cNvSpPr>
            <a:spLocks noGrp="1"/>
          </p:cNvSpPr>
          <p:nvPr>
            <p:ph sz="quarter" idx="15"/>
          </p:nvPr>
        </p:nvSpPr>
        <p:spPr>
          <a:xfrm>
            <a:off x="8306798" y="1333500"/>
            <a:ext cx="3635375" cy="4406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114846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90"/>
          <p:cNvSpPr txBox="1">
            <a:spLocks noGrp="1"/>
          </p:cNvSpPr>
          <p:nvPr>
            <p:ph type="title"/>
          </p:nvPr>
        </p:nvSpPr>
        <p:spPr>
          <a:xfrm>
            <a:off x="637500" y="331424"/>
            <a:ext cx="5472600" cy="6050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311900" y="331424"/>
            <a:ext cx="4876800" cy="60507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2838528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7"/>
          <p:cNvSpPr txBox="1">
            <a:spLocks noGrp="1"/>
          </p:cNvSpPr>
          <p:nvPr>
            <p:ph type="title"/>
          </p:nvPr>
        </p:nvSpPr>
        <p:spPr>
          <a:xfrm>
            <a:off x="408900" y="994275"/>
            <a:ext cx="11607600" cy="5577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4" name="Shape 328"/>
          <p:cNvSpPr txBox="1">
            <a:spLocks noGrp="1"/>
          </p:cNvSpPr>
          <p:nvPr>
            <p:ph type="body" idx="1"/>
          </p:nvPr>
        </p:nvSpPr>
        <p:spPr>
          <a:xfrm>
            <a:off x="7605825" y="4665775"/>
            <a:ext cx="3621900" cy="1869600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lnSpc>
                <a:spcPct val="100000"/>
              </a:lnSpc>
              <a:spcBef>
                <a:spcPts val="0"/>
              </a:spcBef>
              <a:buSzPct val="10000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79795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74"/>
          <p:cNvSpPr txBox="1">
            <a:spLocks noGrp="1"/>
          </p:cNvSpPr>
          <p:nvPr>
            <p:ph type="title"/>
          </p:nvPr>
        </p:nvSpPr>
        <p:spPr>
          <a:xfrm>
            <a:off x="1005125" y="679850"/>
            <a:ext cx="10316700" cy="3120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842288" y="4673600"/>
            <a:ext cx="10689312" cy="0"/>
          </a:xfrm>
          <a:prstGeom prst="line">
            <a:avLst/>
          </a:prstGeom>
          <a:ln w="38100">
            <a:solidFill>
              <a:srgbClr val="FAA6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004888" y="4864100"/>
            <a:ext cx="10317162" cy="1714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8263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90"/>
          <p:cNvSpPr txBox="1">
            <a:spLocks noGrp="1"/>
          </p:cNvSpPr>
          <p:nvPr>
            <p:ph type="title"/>
          </p:nvPr>
        </p:nvSpPr>
        <p:spPr>
          <a:xfrm>
            <a:off x="637500" y="331424"/>
            <a:ext cx="5472600" cy="6050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311900" y="331424"/>
            <a:ext cx="4876800" cy="60507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212446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T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420"/>
          <p:cNvGrpSpPr/>
          <p:nvPr userDrawn="1"/>
        </p:nvGrpSpPr>
        <p:grpSpPr>
          <a:xfrm>
            <a:off x="4100650" y="739350"/>
            <a:ext cx="4012196" cy="5592486"/>
            <a:chOff x="3162649" y="701041"/>
            <a:chExt cx="2833672" cy="3949775"/>
          </a:xfrm>
        </p:grpSpPr>
        <p:pic>
          <p:nvPicPr>
            <p:cNvPr id="4" name="Shape 421"/>
            <p:cNvPicPr preferRelativeResize="0"/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62649" y="701041"/>
              <a:ext cx="2833672" cy="33970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Shape 422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19732" y="4145260"/>
              <a:ext cx="2704537" cy="5055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78591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53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216" y="872183"/>
            <a:ext cx="4769566" cy="50863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Shape 454"/>
          <p:cNvSpPr txBox="1"/>
          <p:nvPr userDrawn="1"/>
        </p:nvSpPr>
        <p:spPr>
          <a:xfrm>
            <a:off x="10375900" y="6554700"/>
            <a:ext cx="1752599" cy="20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© WWF / Troy Fleece</a:t>
            </a:r>
          </a:p>
        </p:txBody>
      </p:sp>
    </p:spTree>
    <p:extLst>
      <p:ext uri="{BB962C8B-B14F-4D97-AF65-F5344CB8AC3E}">
        <p14:creationId xmlns:p14="http://schemas.microsoft.com/office/powerpoint/2010/main" val="12729167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79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816" y="1484066"/>
            <a:ext cx="6222368" cy="41326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296195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136011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8"/>
          <p:cNvSpPr txBox="1">
            <a:spLocks noGrp="1"/>
          </p:cNvSpPr>
          <p:nvPr>
            <p:ph type="title"/>
          </p:nvPr>
        </p:nvSpPr>
        <p:spPr>
          <a:xfrm>
            <a:off x="1005125" y="276700"/>
            <a:ext cx="102918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18488" y="1193800"/>
            <a:ext cx="10507425" cy="0"/>
          </a:xfrm>
          <a:prstGeom prst="line">
            <a:avLst/>
          </a:prstGeom>
          <a:ln w="38100">
            <a:solidFill>
              <a:srgbClr val="FFE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04888" y="1374775"/>
            <a:ext cx="10317162" cy="51847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236050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7"/>
          <p:cNvSpPr txBox="1">
            <a:spLocks noGrp="1"/>
          </p:cNvSpPr>
          <p:nvPr>
            <p:ph type="title"/>
          </p:nvPr>
        </p:nvSpPr>
        <p:spPr>
          <a:xfrm>
            <a:off x="6137575" y="276700"/>
            <a:ext cx="51594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5" name="Shape 149"/>
          <p:cNvCxnSpPr/>
          <p:nvPr userDrawn="1"/>
        </p:nvCxnSpPr>
        <p:spPr>
          <a:xfrm>
            <a:off x="6179125" y="1173425"/>
            <a:ext cx="5130300" cy="0"/>
          </a:xfrm>
          <a:prstGeom prst="straightConnector1">
            <a:avLst/>
          </a:prstGeom>
          <a:noFill/>
          <a:ln w="38100" cap="flat" cmpd="sng">
            <a:solidFill>
              <a:srgbClr val="FFE96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73100" y="276700"/>
            <a:ext cx="5270500" cy="6283475"/>
          </a:xfrm>
          <a:prstGeom prst="rect">
            <a:avLst/>
          </a:prstGeom>
        </p:spPr>
        <p:txBody>
          <a:bodyPr/>
          <a:lstStyle/>
          <a:p>
            <a:endParaRPr lang="en-SG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79124" y="1374775"/>
            <a:ext cx="5142925" cy="51847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97784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231"/>
          <p:cNvCxnSpPr/>
          <p:nvPr userDrawn="1"/>
        </p:nvCxnSpPr>
        <p:spPr>
          <a:xfrm>
            <a:off x="405123" y="1173425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FFE96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" name="Shape 233"/>
          <p:cNvCxnSpPr/>
          <p:nvPr userDrawn="1"/>
        </p:nvCxnSpPr>
        <p:spPr>
          <a:xfrm>
            <a:off x="4364698" y="1173425"/>
            <a:ext cx="3614399" cy="0"/>
          </a:xfrm>
          <a:prstGeom prst="straightConnector1">
            <a:avLst/>
          </a:prstGeom>
          <a:noFill/>
          <a:ln w="28575" cap="flat" cmpd="sng">
            <a:solidFill>
              <a:srgbClr val="FFE96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" name="Shape 235"/>
          <p:cNvCxnSpPr/>
          <p:nvPr userDrawn="1"/>
        </p:nvCxnSpPr>
        <p:spPr>
          <a:xfrm>
            <a:off x="8327773" y="1173412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FFE96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364698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40512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832427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3"/>
          </p:nvPr>
        </p:nvSpPr>
        <p:spPr>
          <a:xfrm>
            <a:off x="405123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19" name="Content Placeholder 16"/>
          <p:cNvSpPr>
            <a:spLocks noGrp="1"/>
          </p:cNvSpPr>
          <p:nvPr>
            <p:ph sz="quarter" idx="14"/>
          </p:nvPr>
        </p:nvSpPr>
        <p:spPr>
          <a:xfrm>
            <a:off x="4366596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20" name="Content Placeholder 16"/>
          <p:cNvSpPr>
            <a:spLocks noGrp="1"/>
          </p:cNvSpPr>
          <p:nvPr>
            <p:ph sz="quarter" idx="15"/>
          </p:nvPr>
        </p:nvSpPr>
        <p:spPr>
          <a:xfrm>
            <a:off x="8306798" y="1333500"/>
            <a:ext cx="3635375" cy="4406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67213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90"/>
          <p:cNvSpPr txBox="1">
            <a:spLocks noGrp="1"/>
          </p:cNvSpPr>
          <p:nvPr>
            <p:ph type="title"/>
          </p:nvPr>
        </p:nvSpPr>
        <p:spPr>
          <a:xfrm>
            <a:off x="637500" y="331424"/>
            <a:ext cx="5472600" cy="6050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311900" y="331424"/>
            <a:ext cx="4876800" cy="60507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54234361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7"/>
          <p:cNvSpPr txBox="1">
            <a:spLocks noGrp="1"/>
          </p:cNvSpPr>
          <p:nvPr>
            <p:ph type="title"/>
          </p:nvPr>
        </p:nvSpPr>
        <p:spPr>
          <a:xfrm>
            <a:off x="408900" y="994275"/>
            <a:ext cx="11607600" cy="5577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4" name="Shape 328"/>
          <p:cNvSpPr txBox="1">
            <a:spLocks noGrp="1"/>
          </p:cNvSpPr>
          <p:nvPr>
            <p:ph type="body" idx="1"/>
          </p:nvPr>
        </p:nvSpPr>
        <p:spPr>
          <a:xfrm>
            <a:off x="7605825" y="4665775"/>
            <a:ext cx="3621900" cy="1869600"/>
          </a:xfrm>
          <a:prstGeom prst="rect">
            <a:avLst/>
          </a:prstGeom>
          <a:solidFill>
            <a:srgbClr val="FFE96C"/>
          </a:solidFill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lnSpc>
                <a:spcPct val="100000"/>
              </a:lnSpc>
              <a:spcBef>
                <a:spcPts val="0"/>
              </a:spcBef>
              <a:buSzPct val="100000"/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56940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74"/>
          <p:cNvSpPr txBox="1">
            <a:spLocks noGrp="1"/>
          </p:cNvSpPr>
          <p:nvPr>
            <p:ph type="title"/>
          </p:nvPr>
        </p:nvSpPr>
        <p:spPr>
          <a:xfrm>
            <a:off x="1005125" y="679850"/>
            <a:ext cx="10316700" cy="3120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842288" y="4673600"/>
            <a:ext cx="10689312" cy="0"/>
          </a:xfrm>
          <a:prstGeom prst="line">
            <a:avLst/>
          </a:prstGeom>
          <a:ln w="38100">
            <a:solidFill>
              <a:srgbClr val="FFE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004888" y="4864100"/>
            <a:ext cx="10317162" cy="1714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85305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7"/>
          <p:cNvSpPr txBox="1">
            <a:spLocks noGrp="1"/>
          </p:cNvSpPr>
          <p:nvPr>
            <p:ph type="title"/>
          </p:nvPr>
        </p:nvSpPr>
        <p:spPr>
          <a:xfrm>
            <a:off x="408900" y="994275"/>
            <a:ext cx="11607600" cy="5577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4" name="Shape 328"/>
          <p:cNvSpPr txBox="1">
            <a:spLocks noGrp="1"/>
          </p:cNvSpPr>
          <p:nvPr>
            <p:ph type="body" idx="1"/>
          </p:nvPr>
        </p:nvSpPr>
        <p:spPr>
          <a:xfrm>
            <a:off x="7605825" y="4665775"/>
            <a:ext cx="3621900" cy="1869600"/>
          </a:xfrm>
          <a:prstGeom prst="rect">
            <a:avLst/>
          </a:prstGeom>
          <a:solidFill>
            <a:srgbClr val="8CC63F"/>
          </a:solidFill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lnSpc>
                <a:spcPct val="100000"/>
              </a:lnSpc>
              <a:spcBef>
                <a:spcPts val="0"/>
              </a:spcBef>
              <a:buSzPct val="100000"/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04728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T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420"/>
          <p:cNvGrpSpPr/>
          <p:nvPr userDrawn="1"/>
        </p:nvGrpSpPr>
        <p:grpSpPr>
          <a:xfrm>
            <a:off x="4100650" y="739350"/>
            <a:ext cx="4012196" cy="5592486"/>
            <a:chOff x="3162649" y="701041"/>
            <a:chExt cx="2833672" cy="3949775"/>
          </a:xfrm>
        </p:grpSpPr>
        <p:pic>
          <p:nvPicPr>
            <p:cNvPr id="4" name="Shape 421"/>
            <p:cNvPicPr preferRelativeResize="0"/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62649" y="701041"/>
              <a:ext cx="2833672" cy="33970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Shape 422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19732" y="4145260"/>
              <a:ext cx="2704537" cy="5055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84091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53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216" y="872183"/>
            <a:ext cx="4769566" cy="50863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Shape 454"/>
          <p:cNvSpPr txBox="1"/>
          <p:nvPr userDrawn="1"/>
        </p:nvSpPr>
        <p:spPr>
          <a:xfrm>
            <a:off x="10375900" y="6554700"/>
            <a:ext cx="1752599" cy="20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© WWF / Troy Fleece</a:t>
            </a:r>
          </a:p>
        </p:txBody>
      </p:sp>
    </p:spTree>
    <p:extLst>
      <p:ext uri="{BB962C8B-B14F-4D97-AF65-F5344CB8AC3E}">
        <p14:creationId xmlns:p14="http://schemas.microsoft.com/office/powerpoint/2010/main" val="29313088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79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816" y="1484066"/>
            <a:ext cx="6222368" cy="41326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205582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323664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8"/>
          <p:cNvSpPr txBox="1">
            <a:spLocks noGrp="1"/>
          </p:cNvSpPr>
          <p:nvPr>
            <p:ph type="title"/>
          </p:nvPr>
        </p:nvSpPr>
        <p:spPr>
          <a:xfrm>
            <a:off x="1005125" y="276700"/>
            <a:ext cx="102918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18488" y="1193800"/>
            <a:ext cx="10507425" cy="0"/>
          </a:xfrm>
          <a:prstGeom prst="line">
            <a:avLst/>
          </a:prstGeom>
          <a:ln w="38100">
            <a:solidFill>
              <a:srgbClr val="BCB9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004888" y="1374775"/>
            <a:ext cx="10317162" cy="51847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097201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7"/>
          <p:cNvSpPr txBox="1">
            <a:spLocks noGrp="1"/>
          </p:cNvSpPr>
          <p:nvPr>
            <p:ph type="title"/>
          </p:nvPr>
        </p:nvSpPr>
        <p:spPr>
          <a:xfrm>
            <a:off x="6137575" y="276700"/>
            <a:ext cx="51594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 sz="4800" i="0" u="none" strike="noStrike" cap="none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  <a:buFont typeface="Arial"/>
            </a:pPr>
            <a:endParaRPr/>
          </a:p>
        </p:txBody>
      </p:sp>
      <p:cxnSp>
        <p:nvCxnSpPr>
          <p:cNvPr id="5" name="Shape 149"/>
          <p:cNvCxnSpPr/>
          <p:nvPr userDrawn="1"/>
        </p:nvCxnSpPr>
        <p:spPr>
          <a:xfrm>
            <a:off x="6179125" y="1173425"/>
            <a:ext cx="5130300" cy="0"/>
          </a:xfrm>
          <a:prstGeom prst="straightConnector1">
            <a:avLst/>
          </a:prstGeom>
          <a:noFill/>
          <a:ln w="38100" cap="flat" cmpd="sng">
            <a:solidFill>
              <a:srgbClr val="BCB9B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73100" y="276700"/>
            <a:ext cx="5270500" cy="6283475"/>
          </a:xfrm>
          <a:prstGeom prst="rect">
            <a:avLst/>
          </a:prstGeom>
        </p:spPr>
        <p:txBody>
          <a:bodyPr/>
          <a:lstStyle/>
          <a:p>
            <a:endParaRPr lang="en-SG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79124" y="1374775"/>
            <a:ext cx="5142925" cy="51847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86975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231"/>
          <p:cNvCxnSpPr/>
          <p:nvPr userDrawn="1"/>
        </p:nvCxnSpPr>
        <p:spPr>
          <a:xfrm>
            <a:off x="405123" y="1173425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BCB9B8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5" name="Shape 233"/>
          <p:cNvCxnSpPr/>
          <p:nvPr userDrawn="1"/>
        </p:nvCxnSpPr>
        <p:spPr>
          <a:xfrm>
            <a:off x="4364698" y="1173425"/>
            <a:ext cx="3614399" cy="0"/>
          </a:xfrm>
          <a:prstGeom prst="straightConnector1">
            <a:avLst/>
          </a:prstGeom>
          <a:noFill/>
          <a:ln w="28575" cap="flat" cmpd="sng">
            <a:solidFill>
              <a:srgbClr val="BCB9B8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" name="Shape 235"/>
          <p:cNvCxnSpPr/>
          <p:nvPr userDrawn="1"/>
        </p:nvCxnSpPr>
        <p:spPr>
          <a:xfrm>
            <a:off x="8327773" y="1173412"/>
            <a:ext cx="3614400" cy="0"/>
          </a:xfrm>
          <a:prstGeom prst="straightConnector1">
            <a:avLst/>
          </a:prstGeom>
          <a:noFill/>
          <a:ln w="28575" cap="flat" cmpd="sng">
            <a:solidFill>
              <a:srgbClr val="BCB9B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364698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40512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8324273" y="173564"/>
            <a:ext cx="3635375" cy="8524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indent="-228600">
              <a:buNone/>
              <a:defRPr lang="en-US" sz="4800" i="0" u="none" strike="noStrike" cap="none" dirty="0" smtClean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marL="0" marR="0" lvl="0" indent="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3"/>
          </p:nvPr>
        </p:nvSpPr>
        <p:spPr>
          <a:xfrm>
            <a:off x="405123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19" name="Content Placeholder 16"/>
          <p:cNvSpPr>
            <a:spLocks noGrp="1"/>
          </p:cNvSpPr>
          <p:nvPr>
            <p:ph sz="quarter" idx="14"/>
          </p:nvPr>
        </p:nvSpPr>
        <p:spPr>
          <a:xfrm>
            <a:off x="4366596" y="1333500"/>
            <a:ext cx="3635375" cy="5143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20" name="Content Placeholder 16"/>
          <p:cNvSpPr>
            <a:spLocks noGrp="1"/>
          </p:cNvSpPr>
          <p:nvPr>
            <p:ph sz="quarter" idx="15"/>
          </p:nvPr>
        </p:nvSpPr>
        <p:spPr>
          <a:xfrm>
            <a:off x="8306798" y="1333500"/>
            <a:ext cx="3635375" cy="4406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8026771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90"/>
          <p:cNvSpPr txBox="1">
            <a:spLocks noGrp="1"/>
          </p:cNvSpPr>
          <p:nvPr>
            <p:ph type="title"/>
          </p:nvPr>
        </p:nvSpPr>
        <p:spPr>
          <a:xfrm>
            <a:off x="637500" y="331424"/>
            <a:ext cx="5472600" cy="6050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311900" y="331424"/>
            <a:ext cx="4876800" cy="60507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7112983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27"/>
          <p:cNvSpPr txBox="1">
            <a:spLocks noGrp="1"/>
          </p:cNvSpPr>
          <p:nvPr>
            <p:ph type="title"/>
          </p:nvPr>
        </p:nvSpPr>
        <p:spPr>
          <a:xfrm>
            <a:off x="408900" y="994275"/>
            <a:ext cx="11607600" cy="5577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sp>
        <p:nvSpPr>
          <p:cNvPr id="4" name="Shape 328"/>
          <p:cNvSpPr txBox="1">
            <a:spLocks noGrp="1"/>
          </p:cNvSpPr>
          <p:nvPr>
            <p:ph type="body" idx="1"/>
          </p:nvPr>
        </p:nvSpPr>
        <p:spPr>
          <a:xfrm>
            <a:off x="7605825" y="4665775"/>
            <a:ext cx="3621900" cy="1869600"/>
          </a:xfrm>
          <a:prstGeom prst="rect">
            <a:avLst/>
          </a:prstGeom>
          <a:solidFill>
            <a:srgbClr val="BCB9B8"/>
          </a:solidFill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lnSpc>
                <a:spcPct val="100000"/>
              </a:lnSpc>
              <a:spcBef>
                <a:spcPts val="0"/>
              </a:spcBef>
              <a:buSzPct val="100000"/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3421681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74"/>
          <p:cNvSpPr txBox="1">
            <a:spLocks noGrp="1"/>
          </p:cNvSpPr>
          <p:nvPr>
            <p:ph type="title"/>
          </p:nvPr>
        </p:nvSpPr>
        <p:spPr>
          <a:xfrm>
            <a:off x="1005125" y="679850"/>
            <a:ext cx="10316700" cy="3120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SzPct val="100000"/>
              <a:buFont typeface="Arial"/>
              <a:defRPr sz="20000" b="0">
                <a:latin typeface="WWF" panose="02000000000000000000" pitchFamily="50" charset="0"/>
                <a:ea typeface="WWF" panose="02000000000000000000" pitchFamily="50" charset="0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buSzPct val="100000"/>
              <a:defRPr sz="12000"/>
            </a:lvl2pPr>
            <a:lvl3pPr lvl="2" algn="ctr" rtl="0">
              <a:spcBef>
                <a:spcPts val="0"/>
              </a:spcBef>
              <a:buSzPct val="100000"/>
              <a:defRPr sz="12000"/>
            </a:lvl3pPr>
            <a:lvl4pPr lvl="3" algn="ctr" rtl="0">
              <a:spcBef>
                <a:spcPts val="0"/>
              </a:spcBef>
              <a:buSzPct val="100000"/>
              <a:defRPr sz="12000"/>
            </a:lvl4pPr>
            <a:lvl5pPr lvl="4" algn="ctr" rtl="0">
              <a:spcBef>
                <a:spcPts val="0"/>
              </a:spcBef>
              <a:buSzPct val="100000"/>
              <a:defRPr sz="12000"/>
            </a:lvl5pPr>
            <a:lvl6pPr lvl="5" algn="ctr" rtl="0">
              <a:spcBef>
                <a:spcPts val="0"/>
              </a:spcBef>
              <a:buSzPct val="100000"/>
              <a:defRPr sz="12000"/>
            </a:lvl6pPr>
            <a:lvl7pPr lvl="6" algn="ctr" rtl="0">
              <a:spcBef>
                <a:spcPts val="0"/>
              </a:spcBef>
              <a:buSzPct val="100000"/>
              <a:defRPr sz="12000"/>
            </a:lvl7pPr>
            <a:lvl8pPr lvl="7" algn="ctr" rtl="0">
              <a:spcBef>
                <a:spcPts val="0"/>
              </a:spcBef>
              <a:buSzPct val="100000"/>
              <a:defRPr sz="12000"/>
            </a:lvl8pPr>
            <a:lvl9pPr lvl="8" algn="ctr" rtl="0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842288" y="4673600"/>
            <a:ext cx="10689312" cy="0"/>
          </a:xfrm>
          <a:prstGeom prst="line">
            <a:avLst/>
          </a:prstGeom>
          <a:ln w="38100">
            <a:solidFill>
              <a:srgbClr val="BCB9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004888" y="4864100"/>
            <a:ext cx="10317162" cy="1714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06812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Percentag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74"/>
          <p:cNvSpPr txBox="1">
            <a:spLocks noGrp="1"/>
          </p:cNvSpPr>
          <p:nvPr>
            <p:ph type="title"/>
          </p:nvPr>
        </p:nvSpPr>
        <p:spPr>
          <a:xfrm>
            <a:off x="1005125" y="679850"/>
            <a:ext cx="10316700" cy="3120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 sz="20000" b="0" dirty="0">
                <a:latin typeface="WWF" panose="02000000000000000000" pitchFamily="50" charset="0"/>
                <a:ea typeface="WWF" panose="02000000000000000000" pitchFamily="50" charset="0"/>
                <a:cs typeface="Arial"/>
              </a:defRPr>
            </a:lvl1pPr>
          </a:lstStyle>
          <a:p>
            <a:pPr lvl="0" algn="ctr">
              <a:spcBef>
                <a:spcPts val="0"/>
              </a:spcBef>
              <a:buSzPct val="100000"/>
              <a:buFont typeface="Arial"/>
            </a:pPr>
            <a:endParaRPr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842288" y="4673600"/>
            <a:ext cx="10689312" cy="0"/>
          </a:xfrm>
          <a:prstGeom prst="line">
            <a:avLst/>
          </a:prstGeom>
          <a:ln w="38100">
            <a:solidFill>
              <a:srgbClr val="8CC6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004888" y="4864100"/>
            <a:ext cx="10317162" cy="17145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054272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T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420"/>
          <p:cNvGrpSpPr/>
          <p:nvPr userDrawn="1"/>
        </p:nvGrpSpPr>
        <p:grpSpPr>
          <a:xfrm>
            <a:off x="4100650" y="739350"/>
            <a:ext cx="4012196" cy="5592486"/>
            <a:chOff x="3162649" y="701041"/>
            <a:chExt cx="2833672" cy="3949775"/>
          </a:xfrm>
        </p:grpSpPr>
        <p:pic>
          <p:nvPicPr>
            <p:cNvPr id="4" name="Shape 421"/>
            <p:cNvPicPr preferRelativeResize="0"/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62649" y="701041"/>
              <a:ext cx="2833672" cy="33970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Shape 422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19732" y="4145260"/>
              <a:ext cx="2704537" cy="5055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112226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53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216" y="872183"/>
            <a:ext cx="4769566" cy="50863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Shape 454"/>
          <p:cNvSpPr txBox="1"/>
          <p:nvPr userDrawn="1"/>
        </p:nvSpPr>
        <p:spPr>
          <a:xfrm>
            <a:off x="10375900" y="6554700"/>
            <a:ext cx="1752599" cy="20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© WWF / Troy Fleece</a:t>
            </a:r>
          </a:p>
        </p:txBody>
      </p:sp>
    </p:spTree>
    <p:extLst>
      <p:ext uri="{BB962C8B-B14F-4D97-AF65-F5344CB8AC3E}">
        <p14:creationId xmlns:p14="http://schemas.microsoft.com/office/powerpoint/2010/main" val="26039013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79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816" y="1484066"/>
            <a:ext cx="6222368" cy="41326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6309692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966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Slide_Green_Pla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14850" y="235324"/>
            <a:ext cx="11762838" cy="6376153"/>
          </a:xfrm>
          <a:prstGeom prst="rect">
            <a:avLst/>
          </a:prstGeom>
        </p:spPr>
        <p:txBody>
          <a:bodyPr/>
          <a:lstStyle/>
          <a:p>
            <a:endParaRPr lang="en-SG"/>
          </a:p>
        </p:txBody>
      </p:sp>
      <p:cxnSp>
        <p:nvCxnSpPr>
          <p:cNvPr id="29" name="Shape 29"/>
          <p:cNvCxnSpPr/>
          <p:nvPr/>
        </p:nvCxnSpPr>
        <p:spPr>
          <a:xfrm>
            <a:off x="1382050" y="4728875"/>
            <a:ext cx="4616700" cy="1110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1382800" y="3965375"/>
            <a:ext cx="46152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4800" i="0" u="none" strike="noStrike" cap="none">
                <a:solidFill>
                  <a:srgbClr val="FFFFFF"/>
                </a:solidFill>
                <a:latin typeface="WWF" panose="02000000000000000000" pitchFamily="50" charset="0"/>
                <a:ea typeface="WWF" panose="02000000000000000000" pitchFamily="50" charset="0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title" idx="2"/>
          </p:nvPr>
        </p:nvSpPr>
        <p:spPr>
          <a:xfrm>
            <a:off x="1383775" y="4729600"/>
            <a:ext cx="4559100" cy="8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20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indent="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2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4870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T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420"/>
          <p:cNvGrpSpPr/>
          <p:nvPr userDrawn="1"/>
        </p:nvGrpSpPr>
        <p:grpSpPr>
          <a:xfrm>
            <a:off x="4100650" y="739350"/>
            <a:ext cx="4012196" cy="5592486"/>
            <a:chOff x="3162649" y="701041"/>
            <a:chExt cx="2833672" cy="3949775"/>
          </a:xfrm>
        </p:grpSpPr>
        <p:pic>
          <p:nvPicPr>
            <p:cNvPr id="4" name="Shape 421"/>
            <p:cNvPicPr preferRelativeResize="0"/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62649" y="701041"/>
              <a:ext cx="2833672" cy="33970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Shape 422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19732" y="4145260"/>
              <a:ext cx="2704537" cy="5055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22800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_Stenc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453"/>
          <p:cNvPicPr preferRelativeResize="0"/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216" y="872183"/>
            <a:ext cx="4769566" cy="50863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 userDrawn="1"/>
        </p:nvSpPr>
        <p:spPr>
          <a:xfrm>
            <a:off x="11366500" y="5880100"/>
            <a:ext cx="647700" cy="749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Shape 454"/>
          <p:cNvSpPr txBox="1"/>
          <p:nvPr userDrawn="1"/>
        </p:nvSpPr>
        <p:spPr>
          <a:xfrm>
            <a:off x="10375900" y="6554700"/>
            <a:ext cx="1752599" cy="20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© WWF / Troy Fleece</a:t>
            </a:r>
          </a:p>
        </p:txBody>
      </p:sp>
    </p:spTree>
    <p:extLst>
      <p:ext uri="{BB962C8B-B14F-4D97-AF65-F5344CB8AC3E}">
        <p14:creationId xmlns:p14="http://schemas.microsoft.com/office/powerpoint/2010/main" val="462455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pe 82"/>
          <p:cNvPicPr preferRelativeResize="0"/>
          <p:nvPr userDrawn="1"/>
        </p:nvPicPr>
        <p:blipFill rotWithShape="1"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80099" y="5954299"/>
            <a:ext cx="578100" cy="69359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95"/>
          <p:cNvSpPr/>
          <p:nvPr userDrawn="1"/>
        </p:nvSpPr>
        <p:spPr>
          <a:xfrm flipH="1">
            <a:off x="0" y="0"/>
            <a:ext cx="204299" cy="6885900"/>
          </a:xfrm>
          <a:prstGeom prst="rect">
            <a:avLst/>
          </a:prstGeom>
          <a:solidFill>
            <a:srgbClr val="8CC63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207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747" r:id="rId11"/>
    <p:sldLayoutId id="214748374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pe 82"/>
          <p:cNvPicPr preferRelativeResize="0"/>
          <p:nvPr userDrawn="1"/>
        </p:nvPicPr>
        <p:blipFill rotWithShape="1">
          <a:blip r:embed="rId1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80099" y="5954299"/>
            <a:ext cx="578100" cy="6935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424"/>
          <p:cNvSpPr/>
          <p:nvPr userDrawn="1"/>
        </p:nvSpPr>
        <p:spPr>
          <a:xfrm flipH="1">
            <a:off x="0" y="0"/>
            <a:ext cx="204299" cy="6885900"/>
          </a:xfrm>
          <a:prstGeom prst="rect">
            <a:avLst/>
          </a:prstGeom>
          <a:solidFill>
            <a:srgbClr val="00ACC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2158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pe 82"/>
          <p:cNvPicPr preferRelativeResize="0"/>
          <p:nvPr userDrawn="1"/>
        </p:nvPicPr>
        <p:blipFill rotWithShape="1">
          <a:blip r:embed="rId1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80099" y="5954299"/>
            <a:ext cx="578100" cy="69359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429"/>
          <p:cNvSpPr/>
          <p:nvPr userDrawn="1"/>
        </p:nvSpPr>
        <p:spPr>
          <a:xfrm flipH="1">
            <a:off x="-1" y="0"/>
            <a:ext cx="204299" cy="6885900"/>
          </a:xfrm>
          <a:prstGeom prst="rect">
            <a:avLst/>
          </a:prstGeom>
          <a:solidFill>
            <a:srgbClr val="81299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906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pe 82"/>
          <p:cNvPicPr preferRelativeResize="0"/>
          <p:nvPr userDrawn="1"/>
        </p:nvPicPr>
        <p:blipFill rotWithShape="1">
          <a:blip r:embed="rId1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80099" y="5954299"/>
            <a:ext cx="578100" cy="6935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414"/>
          <p:cNvSpPr/>
          <p:nvPr userDrawn="1"/>
        </p:nvSpPr>
        <p:spPr>
          <a:xfrm flipH="1">
            <a:off x="0" y="0"/>
            <a:ext cx="204299" cy="6885900"/>
          </a:xfrm>
          <a:prstGeom prst="rect">
            <a:avLst/>
          </a:prstGeom>
          <a:solidFill>
            <a:srgbClr val="ED037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8086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pe 82"/>
          <p:cNvPicPr preferRelativeResize="0"/>
          <p:nvPr userDrawn="1"/>
        </p:nvPicPr>
        <p:blipFill rotWithShape="1">
          <a:blip r:embed="rId1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80099" y="5954299"/>
            <a:ext cx="578100" cy="69359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434"/>
          <p:cNvSpPr/>
          <p:nvPr userDrawn="1"/>
        </p:nvSpPr>
        <p:spPr>
          <a:xfrm flipH="1">
            <a:off x="0" y="0"/>
            <a:ext cx="204299" cy="6885900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119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pe 82"/>
          <p:cNvPicPr preferRelativeResize="0"/>
          <p:nvPr userDrawn="1"/>
        </p:nvPicPr>
        <p:blipFill rotWithShape="1">
          <a:blip r:embed="rId1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80099" y="5954299"/>
            <a:ext cx="578100" cy="6935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439"/>
          <p:cNvSpPr/>
          <p:nvPr userDrawn="1"/>
        </p:nvSpPr>
        <p:spPr>
          <a:xfrm flipH="1">
            <a:off x="-1" y="0"/>
            <a:ext cx="204299" cy="6885900"/>
          </a:xfrm>
          <a:prstGeom prst="rect">
            <a:avLst/>
          </a:prstGeom>
          <a:solidFill>
            <a:srgbClr val="FFE96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6059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pe 82"/>
          <p:cNvPicPr preferRelativeResize="0"/>
          <p:nvPr userDrawn="1"/>
        </p:nvPicPr>
        <p:blipFill rotWithShape="1">
          <a:blip r:embed="rId1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80099" y="5954299"/>
            <a:ext cx="578100" cy="69359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409"/>
          <p:cNvSpPr/>
          <p:nvPr userDrawn="1"/>
        </p:nvSpPr>
        <p:spPr>
          <a:xfrm flipH="1">
            <a:off x="0" y="0"/>
            <a:ext cx="204299" cy="6885900"/>
          </a:xfrm>
          <a:prstGeom prst="rect">
            <a:avLst/>
          </a:prstGeom>
          <a:solidFill>
            <a:srgbClr val="BCB9B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2123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80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jp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" descr="partners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4712" y="6111913"/>
            <a:ext cx="4892778" cy="632364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"/>
          <p:cNvSpPr txBox="1"/>
          <p:nvPr/>
        </p:nvSpPr>
        <p:spPr>
          <a:xfrm>
            <a:off x="782814" y="4464808"/>
            <a:ext cx="10626372" cy="1026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143" tIns="32143" rIns="32143" bIns="32143" anchor="ctr" anchorCtr="0">
            <a:spAutoFit/>
          </a:bodyPr>
          <a:lstStyle/>
          <a:p>
            <a:pPr lvl="0" algn="ctr">
              <a:lnSpc>
                <a:spcPct val="90000"/>
              </a:lnSpc>
              <a:buSzPts val="10000"/>
            </a:pPr>
            <a:r>
              <a:rPr lang="pl-PL" sz="5143" b="1" dirty="0">
                <a:latin typeface="Roboto Condensed"/>
                <a:ea typeface="Roboto Condensed"/>
                <a:cs typeface="Roboto Condensed"/>
                <a:sym typeface="Roboto Condensed"/>
              </a:rPr>
              <a:t>Projekt </a:t>
            </a:r>
            <a:r>
              <a:rPr lang="en-US" sz="5143" b="1" dirty="0">
                <a:latin typeface="Roboto Condensed"/>
                <a:ea typeface="Roboto Condensed"/>
                <a:cs typeface="Roboto Condensed"/>
                <a:sym typeface="Roboto Condensed"/>
              </a:rPr>
              <a:t>LIFE </a:t>
            </a:r>
            <a:r>
              <a:rPr lang="en-US" sz="5143" b="1" dirty="0" err="1">
                <a:latin typeface="Roboto Condensed"/>
                <a:ea typeface="Roboto Condensed"/>
                <a:cs typeface="Roboto Condensed"/>
                <a:sym typeface="Roboto Condensed"/>
              </a:rPr>
              <a:t>SWiPE</a:t>
            </a:r>
            <a:endParaRPr lang="pl-PL" sz="5143" b="1" dirty="0"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lvl="0" algn="ctr">
              <a:lnSpc>
                <a:spcPct val="90000"/>
              </a:lnSpc>
              <a:buSzPts val="10000"/>
            </a:pPr>
            <a:r>
              <a:rPr lang="pl-PL" b="1" dirty="0">
                <a:latin typeface="Roboto Condensed"/>
                <a:ea typeface="Roboto Condensed"/>
                <a:sym typeface="Roboto Condensed"/>
              </a:rPr>
              <a:t>Piotr Chmielewski</a:t>
            </a:r>
            <a:endParaRPr dirty="0"/>
          </a:p>
        </p:txBody>
      </p:sp>
      <p:pic>
        <p:nvPicPr>
          <p:cNvPr id="61" name="Google Shape;61;p1" descr="SWiPE-logo1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1409" y="15403"/>
            <a:ext cx="3124516" cy="261834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2" name="Google Shape;62;p1"/>
          <p:cNvCxnSpPr/>
          <p:nvPr/>
        </p:nvCxnSpPr>
        <p:spPr>
          <a:xfrm>
            <a:off x="768463" y="6063087"/>
            <a:ext cx="10626374" cy="1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63" name="Google Shape;63;p1"/>
          <p:cNvCxnSpPr/>
          <p:nvPr/>
        </p:nvCxnSpPr>
        <p:spPr>
          <a:xfrm rot="10800000" flipH="1">
            <a:off x="9730548" y="6067313"/>
            <a:ext cx="1" cy="653143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64" name="Google Shape;64;p1"/>
          <p:cNvSpPr txBox="1"/>
          <p:nvPr/>
        </p:nvSpPr>
        <p:spPr>
          <a:xfrm>
            <a:off x="9925997" y="6116852"/>
            <a:ext cx="276505" cy="157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143" tIns="32143" rIns="32143" bIns="32143" anchor="ctr" anchorCtr="0">
            <a:sp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en-US" sz="669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DATE</a:t>
            </a:r>
            <a:endParaRPr sz="926"/>
          </a:p>
        </p:txBody>
      </p:sp>
      <p:sp>
        <p:nvSpPr>
          <p:cNvPr id="65" name="Google Shape;65;p1"/>
          <p:cNvSpPr txBox="1"/>
          <p:nvPr/>
        </p:nvSpPr>
        <p:spPr>
          <a:xfrm>
            <a:off x="9914922" y="6324022"/>
            <a:ext cx="1479905" cy="364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143" tIns="32143" rIns="32143" bIns="32143" anchor="ctr" anchorCtr="0">
            <a:spAutoFit/>
          </a:bodyPr>
          <a:lstStyle/>
          <a:p>
            <a:pPr>
              <a:lnSpc>
                <a:spcPct val="90000"/>
              </a:lnSpc>
              <a:buClr>
                <a:srgbClr val="DC0C03"/>
              </a:buClr>
              <a:buSzPts val="4200"/>
            </a:pPr>
            <a:r>
              <a:rPr lang="pl-PL" sz="2160" dirty="0">
                <a:solidFill>
                  <a:srgbClr val="DC0C03"/>
                </a:solidFill>
                <a:latin typeface="Roboto Slab Regular"/>
                <a:ea typeface="Roboto Slab Regular"/>
                <a:cs typeface="Roboto Slab Regular"/>
                <a:sym typeface="Roboto Slab Regular"/>
              </a:rPr>
              <a:t>22.09</a:t>
            </a:r>
            <a:r>
              <a:rPr lang="en-US" sz="2160" dirty="0">
                <a:solidFill>
                  <a:srgbClr val="DC0C03"/>
                </a:solidFill>
                <a:latin typeface="Roboto Slab Regular"/>
                <a:ea typeface="Roboto Slab Regular"/>
                <a:cs typeface="Roboto Slab Regular"/>
                <a:sym typeface="Roboto Slab Regular"/>
              </a:rPr>
              <a:t>.2021</a:t>
            </a:r>
            <a:endParaRPr sz="926" dirty="0"/>
          </a:p>
        </p:txBody>
      </p:sp>
      <p:cxnSp>
        <p:nvCxnSpPr>
          <p:cNvPr id="66" name="Google Shape;66;p1"/>
          <p:cNvCxnSpPr/>
          <p:nvPr/>
        </p:nvCxnSpPr>
        <p:spPr>
          <a:xfrm rot="10800000" flipH="1">
            <a:off x="2919440" y="6067313"/>
            <a:ext cx="1" cy="653143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4" name="Picture 3" descr="A picture containing outdoor, sky, mammal, grass&#10;&#10;Description automatically generated">
            <a:extLst>
              <a:ext uri="{FF2B5EF4-FFF2-40B4-BE49-F238E27FC236}">
                <a16:creationId xmlns:a16="http://schemas.microsoft.com/office/drawing/2014/main" id="{9079FB7F-FDB8-D54A-A4D8-D41F23B7A0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7621" y="137544"/>
            <a:ext cx="5377206" cy="35812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2481" y="525781"/>
            <a:ext cx="9390467" cy="5806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5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2481" y="525781"/>
            <a:ext cx="9390467" cy="5806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2480" y="525780"/>
            <a:ext cx="10561395" cy="5806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8" name="Google Shape;158;p8"/>
          <p:cNvCxnSpPr/>
          <p:nvPr/>
        </p:nvCxnSpPr>
        <p:spPr>
          <a:xfrm>
            <a:off x="782813" y="5875684"/>
            <a:ext cx="10626374" cy="1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59" name="Google Shape;159;p8" descr="partners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27928" y="6098850"/>
            <a:ext cx="4892779" cy="6323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0" name="Google Shape;160;p8"/>
          <p:cNvCxnSpPr/>
          <p:nvPr/>
        </p:nvCxnSpPr>
        <p:spPr>
          <a:xfrm rot="10800000" flipH="1">
            <a:off x="6295686" y="5879822"/>
            <a:ext cx="1" cy="840634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61" name="Google Shape;161;p8" descr="SWiPE-logos2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5284" y="5952439"/>
            <a:ext cx="3038971" cy="8087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Google Shape;162;p8"/>
          <p:cNvCxnSpPr/>
          <p:nvPr/>
        </p:nvCxnSpPr>
        <p:spPr>
          <a:xfrm rot="10800000" flipH="1">
            <a:off x="3921092" y="5879822"/>
            <a:ext cx="1" cy="840634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7" name="Google Shape;75;p2">
            <a:extLst>
              <a:ext uri="{FF2B5EF4-FFF2-40B4-BE49-F238E27FC236}">
                <a16:creationId xmlns:a16="http://schemas.microsoft.com/office/drawing/2014/main" id="{7DB0B239-B3C9-FC41-A434-D5AD6611E3C8}"/>
              </a:ext>
            </a:extLst>
          </p:cNvPr>
          <p:cNvSpPr txBox="1"/>
          <p:nvPr/>
        </p:nvSpPr>
        <p:spPr>
          <a:xfrm>
            <a:off x="1938155" y="1188426"/>
            <a:ext cx="8315691" cy="871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143" tIns="32143" rIns="32143" bIns="32143" anchor="ctr" anchorCtr="0">
            <a:spAutoFit/>
          </a:bodyPr>
          <a:lstStyle/>
          <a:p>
            <a:pPr algn="ctr">
              <a:buClr>
                <a:srgbClr val="DC0C03"/>
              </a:buClr>
              <a:buSzPts val="3500"/>
            </a:pPr>
            <a:r>
              <a:rPr lang="pl-PL" sz="1851" b="1" dirty="0">
                <a:solidFill>
                  <a:schemeClr val="tx2">
                    <a:lumMod val="10000"/>
                  </a:schemeClr>
                </a:solidFill>
                <a:latin typeface="Roboto Slab"/>
                <a:ea typeface="Roboto Slab"/>
                <a:sym typeface="Roboto Slab"/>
              </a:rPr>
              <a:t>Kontakt</a:t>
            </a:r>
            <a:r>
              <a:rPr lang="en-US" sz="1851" b="1" dirty="0">
                <a:solidFill>
                  <a:schemeClr val="tx2">
                    <a:lumMod val="10000"/>
                  </a:schemeClr>
                </a:solidFill>
                <a:latin typeface="Roboto Slab"/>
                <a:ea typeface="Roboto Slab"/>
                <a:sym typeface="Roboto Slab"/>
              </a:rPr>
              <a:t>: </a:t>
            </a:r>
          </a:p>
          <a:p>
            <a:pPr lvl="0" algn="ctr">
              <a:buClr>
                <a:srgbClr val="DC0C03"/>
              </a:buClr>
              <a:buSzPts val="3500"/>
            </a:pPr>
            <a:r>
              <a:rPr lang="en-US" sz="1851" dirty="0">
                <a:solidFill>
                  <a:schemeClr val="tx2">
                    <a:lumMod val="10000"/>
                  </a:schemeClr>
                </a:solidFill>
                <a:latin typeface="Roboto Slab"/>
                <a:ea typeface="Roboto Slab"/>
                <a:sym typeface="Roboto Slab"/>
              </a:rPr>
              <a:t>Piotr Chmielewski (WWF </a:t>
            </a:r>
            <a:r>
              <a:rPr lang="pl-PL" sz="1851" dirty="0">
                <a:solidFill>
                  <a:schemeClr val="tx2">
                    <a:lumMod val="10000"/>
                  </a:schemeClr>
                </a:solidFill>
                <a:latin typeface="Roboto Slab"/>
                <a:ea typeface="Roboto Slab"/>
                <a:sym typeface="Roboto Slab"/>
              </a:rPr>
              <a:t>Polska</a:t>
            </a:r>
            <a:r>
              <a:rPr lang="en-US" sz="1851" dirty="0">
                <a:solidFill>
                  <a:schemeClr val="tx2">
                    <a:lumMod val="10000"/>
                  </a:schemeClr>
                </a:solidFill>
                <a:latin typeface="Roboto Slab"/>
                <a:ea typeface="Roboto Slab"/>
                <a:sym typeface="Roboto Slab"/>
              </a:rPr>
              <a:t>), </a:t>
            </a:r>
            <a:r>
              <a:rPr lang="pl-PL" sz="1851" dirty="0">
                <a:solidFill>
                  <a:schemeClr val="tx2">
                    <a:lumMod val="10000"/>
                  </a:schemeClr>
                </a:solidFill>
                <a:latin typeface="Roboto Slab"/>
                <a:ea typeface="Roboto Slab"/>
                <a:sym typeface="Roboto Slab"/>
              </a:rPr>
              <a:t>Kierownik projektu</a:t>
            </a:r>
            <a:r>
              <a:rPr lang="en-US" sz="1851" dirty="0">
                <a:solidFill>
                  <a:schemeClr val="tx2">
                    <a:lumMod val="10000"/>
                  </a:schemeClr>
                </a:solidFill>
                <a:latin typeface="Roboto Slab"/>
                <a:ea typeface="Roboto Slab"/>
                <a:sym typeface="Roboto Slab"/>
              </a:rPr>
              <a:t>, pchmielewski@wwf.pl</a:t>
            </a:r>
            <a:endParaRPr sz="1851" dirty="0">
              <a:solidFill>
                <a:schemeClr val="tx2">
                  <a:lumMod val="10000"/>
                </a:schemeClr>
              </a:solidFill>
            </a:endParaRPr>
          </a:p>
          <a:p>
            <a:pPr>
              <a:buClr>
                <a:srgbClr val="DC0C03"/>
              </a:buClr>
              <a:buSzPts val="3000"/>
            </a:pPr>
            <a:r>
              <a:rPr lang="en-US" sz="1543" dirty="0">
                <a:solidFill>
                  <a:srgbClr val="DC0C03"/>
                </a:solidFill>
                <a:latin typeface="Roboto Slab"/>
                <a:ea typeface="Roboto Slab"/>
                <a:cs typeface="Roboto Slab"/>
                <a:sym typeface="Roboto Slab"/>
              </a:rPr>
              <a:t>   </a:t>
            </a:r>
            <a:endParaRPr sz="926" dirty="0"/>
          </a:p>
        </p:txBody>
      </p:sp>
      <p:pic>
        <p:nvPicPr>
          <p:cNvPr id="4" name="Picture 3" descr="A fish swimming in water&#10;&#10;Description automatically generated with low confidence">
            <a:extLst>
              <a:ext uri="{FF2B5EF4-FFF2-40B4-BE49-F238E27FC236}">
                <a16:creationId xmlns:a16="http://schemas.microsoft.com/office/drawing/2014/main" id="{892E3A3B-7899-4243-85E2-B1ADB50C3F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7192" y="2372254"/>
            <a:ext cx="5077617" cy="33918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627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2" descr="ic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5102" y="115012"/>
            <a:ext cx="409149" cy="44811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2"/>
          <p:cNvSpPr txBox="1"/>
          <p:nvPr/>
        </p:nvSpPr>
        <p:spPr>
          <a:xfrm>
            <a:off x="1485469" y="107162"/>
            <a:ext cx="5160427" cy="5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143" tIns="32143" rIns="32143" bIns="32143" anchor="ctr" anchorCtr="0">
            <a:spAutoFit/>
          </a:bodyPr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3500"/>
            </a:pPr>
            <a:r>
              <a:rPr lang="pl-PL" sz="3200" dirty="0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Plan prezentacji</a:t>
            </a:r>
            <a:endParaRPr sz="3200" dirty="0"/>
          </a:p>
        </p:txBody>
      </p:sp>
      <p:cxnSp>
        <p:nvCxnSpPr>
          <p:cNvPr id="73" name="Google Shape;73;p2"/>
          <p:cNvCxnSpPr/>
          <p:nvPr/>
        </p:nvCxnSpPr>
        <p:spPr>
          <a:xfrm>
            <a:off x="768463" y="597049"/>
            <a:ext cx="10626374" cy="1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74" name="Google Shape;74;p2"/>
          <p:cNvCxnSpPr/>
          <p:nvPr/>
        </p:nvCxnSpPr>
        <p:spPr>
          <a:xfrm rot="10800000" flipH="1">
            <a:off x="7522541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75" name="Google Shape;75;p2"/>
          <p:cNvSpPr txBox="1"/>
          <p:nvPr/>
        </p:nvSpPr>
        <p:spPr>
          <a:xfrm>
            <a:off x="768463" y="1381167"/>
            <a:ext cx="9895357" cy="1489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143" tIns="32143" rIns="32143" bIns="32143" anchor="ctr" anchorCtr="0">
            <a:spAutoFit/>
          </a:bodyPr>
          <a:lstStyle/>
          <a:p>
            <a:pPr marL="382099" indent="-382099">
              <a:buClr>
                <a:srgbClr val="DC0C03"/>
              </a:buClr>
              <a:buSzPts val="3500"/>
              <a:buAutoNum type="arabicPeriod"/>
            </a:pPr>
            <a:r>
              <a:rPr lang="pl-PL" sz="3086" dirty="0">
                <a:latin typeface="Segoe UI Web (East European)"/>
              </a:rPr>
              <a:t>Informacje ogólne o projekcie</a:t>
            </a:r>
          </a:p>
          <a:p>
            <a:pPr marL="382099" indent="-382099">
              <a:buClr>
                <a:srgbClr val="DC0C03"/>
              </a:buClr>
              <a:buSzPts val="3500"/>
              <a:buAutoNum type="arabicPeriod"/>
            </a:pPr>
            <a:r>
              <a:rPr lang="pl-PL" sz="3086" dirty="0">
                <a:latin typeface="Segoe UI Web (East European)"/>
              </a:rPr>
              <a:t>Opracowanie metodologii gromadzenia danych </a:t>
            </a:r>
          </a:p>
          <a:p>
            <a:pPr marL="382099" indent="-382099">
              <a:buClr>
                <a:srgbClr val="DC0C03"/>
              </a:buClr>
              <a:buSzPts val="3500"/>
              <a:buAutoNum type="arabicPeriod"/>
            </a:pPr>
            <a:r>
              <a:rPr lang="pl-PL" sz="3086" dirty="0">
                <a:latin typeface="Segoe UI Web (East European)"/>
              </a:rPr>
              <a:t>Proces zbierania danych</a:t>
            </a:r>
            <a:endParaRPr sz="3086" dirty="0"/>
          </a:p>
        </p:txBody>
      </p:sp>
      <p:cxnSp>
        <p:nvCxnSpPr>
          <p:cNvPr id="76" name="Google Shape;76;p2"/>
          <p:cNvCxnSpPr/>
          <p:nvPr/>
        </p:nvCxnSpPr>
        <p:spPr>
          <a:xfrm rot="10800000" flipH="1">
            <a:off x="1374247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79" name="Google Shape;79;p2"/>
          <p:cNvCxnSpPr/>
          <p:nvPr/>
        </p:nvCxnSpPr>
        <p:spPr>
          <a:xfrm rot="10800000" flipH="1">
            <a:off x="10877775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2274" y="300274"/>
            <a:ext cx="10291800" cy="763500"/>
          </a:xfrm>
        </p:spPr>
        <p:txBody>
          <a:bodyPr/>
          <a:lstStyle/>
          <a:p>
            <a:pPr algn="ctr"/>
            <a:r>
              <a:rPr lang="pl-PL" b="1" dirty="0">
                <a:latin typeface="WWF" panose="02000000000000000000" pitchFamily="2" charset="0"/>
              </a:rPr>
              <a:t>Informacje ogólne I</a:t>
            </a:r>
            <a:endParaRPr lang="en-SG" dirty="0">
              <a:latin typeface="WWF" panose="02000000000000000000" pitchFamily="2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697268" y="1472507"/>
            <a:ext cx="10797463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pl-PL" sz="2400" b="1" dirty="0"/>
              <a:t>LIFE </a:t>
            </a:r>
            <a:r>
              <a:rPr lang="pl-PL" sz="2400" b="1" dirty="0" err="1"/>
              <a:t>SWiPE</a:t>
            </a:r>
            <a:r>
              <a:rPr lang="pl-PL" sz="2400" b="1" dirty="0"/>
              <a:t> </a:t>
            </a:r>
            <a:r>
              <a:rPr lang="pl-PL" sz="2400" dirty="0"/>
              <a:t>= </a:t>
            </a:r>
            <a:r>
              <a:rPr lang="en-US" sz="2400" dirty="0"/>
              <a:t>Successful Wildlife Crime Prosecution in Europe</a:t>
            </a:r>
            <a:r>
              <a:rPr lang="pl-PL" sz="2400" dirty="0"/>
              <a:t>; LIFE19 GIE/BG/000846</a:t>
            </a: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pl-PL" sz="2400" b="1" dirty="0"/>
              <a:t>Czas trwania</a:t>
            </a:r>
            <a:r>
              <a:rPr lang="pl-PL" sz="2400" dirty="0"/>
              <a:t>: 1.09.2020 – 31.08.2023</a:t>
            </a: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pl-PL" sz="2400" b="1" dirty="0"/>
              <a:t>Budżet projektu: </a:t>
            </a:r>
            <a:r>
              <a:rPr lang="pl-PL" sz="2400" dirty="0"/>
              <a:t>3.192.092 Euro</a:t>
            </a: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pl-PL" sz="2400" b="1" dirty="0"/>
              <a:t>Główny Beneficjent</a:t>
            </a:r>
            <a:r>
              <a:rPr lang="pl-PL" sz="2400" dirty="0"/>
              <a:t>: WWF </a:t>
            </a:r>
            <a:r>
              <a:rPr lang="pl-PL" sz="2400" dirty="0" err="1"/>
              <a:t>Bulgaria</a:t>
            </a:r>
            <a:endParaRPr lang="pl-PL" sz="2400" dirty="0"/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pl-PL" sz="2400" b="1" dirty="0"/>
              <a:t>Zaangażowane podmioty </a:t>
            </a:r>
            <a:r>
              <a:rPr lang="pl-PL" sz="2400" dirty="0"/>
              <a:t>: </a:t>
            </a:r>
            <a:r>
              <a:rPr lang="en-US" sz="2400" dirty="0"/>
              <a:t>DRŽAVNO ODVJETNIŠTVO REPUBLIKE HRVATSKE STATE ATTORNEY'S OFFICE OF THE REPUBLIC OF CROATIA</a:t>
            </a:r>
            <a:r>
              <a:rPr lang="pl-PL" sz="2400" dirty="0"/>
              <a:t>, </a:t>
            </a:r>
            <a:r>
              <a:rPr lang="en-US" sz="2400" dirty="0"/>
              <a:t>Fauna &amp; Flora International</a:t>
            </a:r>
            <a:r>
              <a:rPr lang="pl-PL" sz="2400" dirty="0"/>
              <a:t>, </a:t>
            </a:r>
            <a:r>
              <a:rPr lang="en-US" sz="2400" dirty="0" err="1"/>
              <a:t>Pravosudna</a:t>
            </a:r>
            <a:r>
              <a:rPr lang="en-US" sz="2400" dirty="0"/>
              <a:t> </a:t>
            </a:r>
            <a:r>
              <a:rPr lang="en-US" sz="2400" dirty="0" err="1"/>
              <a:t>akademije</a:t>
            </a:r>
            <a:r>
              <a:rPr lang="en-US" sz="2400" dirty="0"/>
              <a:t> (Judicial Academy)</a:t>
            </a:r>
            <a:r>
              <a:rPr lang="pl-PL" sz="2400" dirty="0"/>
              <a:t>, </a:t>
            </a:r>
            <a:r>
              <a:rPr lang="en-US" sz="2400" dirty="0"/>
              <a:t>SVETSKA ORGANIZACIJA ZA PRIRODU ADRIA – SRBIJA (WORLD WIDE FUND FOR NATURE ADRIA – SERBIA)</a:t>
            </a:r>
            <a:r>
              <a:rPr lang="pl-PL" sz="2400" dirty="0"/>
              <a:t>, </a:t>
            </a:r>
            <a:r>
              <a:rPr lang="en-US" sz="2400" dirty="0"/>
              <a:t>WWF Adria – Association for protection of nature and conservation of biological diversity</a:t>
            </a:r>
            <a:r>
              <a:rPr lang="pl-PL" sz="2400" dirty="0"/>
              <a:t>, </a:t>
            </a:r>
            <a:r>
              <a:rPr lang="en-US" sz="2400" dirty="0" err="1"/>
              <a:t>Asociación</a:t>
            </a:r>
            <a:r>
              <a:rPr lang="en-US" sz="2400" dirty="0"/>
              <a:t> para la </a:t>
            </a:r>
            <a:r>
              <a:rPr lang="en-US" sz="2400" dirty="0" err="1"/>
              <a:t>Defensa</a:t>
            </a:r>
            <a:r>
              <a:rPr lang="en-US" sz="2400" dirty="0"/>
              <a:t> de la </a:t>
            </a:r>
            <a:r>
              <a:rPr lang="en-US" sz="2400" dirty="0" err="1"/>
              <a:t>Naturaleza</a:t>
            </a:r>
            <a:r>
              <a:rPr lang="en-US" sz="2400" dirty="0"/>
              <a:t> (ADENA)</a:t>
            </a:r>
            <a:r>
              <a:rPr lang="pl-PL" sz="2400" dirty="0"/>
              <a:t>, </a:t>
            </a:r>
            <a:r>
              <a:rPr lang="en-US" sz="2400" dirty="0"/>
              <a:t>WWF </a:t>
            </a:r>
            <a:r>
              <a:rPr lang="en-US" sz="2400" dirty="0" err="1"/>
              <a:t>Világ</a:t>
            </a:r>
            <a:r>
              <a:rPr lang="en-US" sz="2400" dirty="0"/>
              <a:t> </a:t>
            </a:r>
            <a:r>
              <a:rPr lang="en-US" sz="2400" dirty="0" err="1"/>
              <a:t>Természeti</a:t>
            </a:r>
            <a:r>
              <a:rPr lang="en-US" sz="2400" dirty="0"/>
              <a:t> </a:t>
            </a:r>
            <a:r>
              <a:rPr lang="en-US" sz="2400" dirty="0" err="1"/>
              <a:t>Alap</a:t>
            </a:r>
            <a:r>
              <a:rPr lang="en-US" sz="2400" dirty="0"/>
              <a:t> </a:t>
            </a:r>
            <a:r>
              <a:rPr lang="en-US" sz="2400" dirty="0" err="1"/>
              <a:t>Magyarország</a:t>
            </a:r>
            <a:r>
              <a:rPr lang="en-US" sz="2400" dirty="0"/>
              <a:t> </a:t>
            </a:r>
            <a:r>
              <a:rPr lang="en-US" sz="2400" dirty="0" err="1"/>
              <a:t>Alapítvány</a:t>
            </a:r>
            <a:r>
              <a:rPr lang="pl-PL" sz="2400" dirty="0"/>
              <a:t>, </a:t>
            </a:r>
            <a:r>
              <a:rPr lang="en-US" sz="2400" dirty="0"/>
              <a:t>WWF Italia </a:t>
            </a:r>
            <a:r>
              <a:rPr lang="en-US" sz="2400" dirty="0" err="1"/>
              <a:t>Onlus</a:t>
            </a:r>
            <a:r>
              <a:rPr lang="pl-PL" sz="2400" dirty="0"/>
              <a:t>, </a:t>
            </a:r>
            <a:r>
              <a:rPr lang="en-US" sz="2400" b="1" dirty="0" err="1">
                <a:solidFill>
                  <a:srgbClr val="FF0000"/>
                </a:solidFill>
              </a:rPr>
              <a:t>Fundacja</a:t>
            </a:r>
            <a:r>
              <a:rPr lang="en-US" sz="2400" b="1" dirty="0">
                <a:solidFill>
                  <a:srgbClr val="FF0000"/>
                </a:solidFill>
              </a:rPr>
              <a:t> WWF </a:t>
            </a:r>
            <a:r>
              <a:rPr lang="en-US" sz="2400" b="1" dirty="0" err="1">
                <a:solidFill>
                  <a:srgbClr val="FF0000"/>
                </a:solidFill>
              </a:rPr>
              <a:t>Polska</a:t>
            </a:r>
            <a:r>
              <a:rPr lang="pl-PL" sz="2400" dirty="0"/>
              <a:t>, </a:t>
            </a:r>
            <a:r>
              <a:rPr lang="en-US" sz="2400" dirty="0"/>
              <a:t>WWF DANUBE CARPATHIAN PROGRAMME ASSOCIATION WWF Slovakia</a:t>
            </a:r>
            <a:r>
              <a:rPr lang="pl-PL" sz="2400" dirty="0"/>
              <a:t>, </a:t>
            </a:r>
            <a:r>
              <a:rPr lang="en-US" sz="2400" dirty="0"/>
              <a:t>Public Union “World Wide Fund for Nature Ukraine”</a:t>
            </a:r>
            <a:r>
              <a:rPr lang="pl-PL" sz="2400" dirty="0"/>
              <a:t>.</a:t>
            </a:r>
          </a:p>
          <a:p>
            <a:pPr marL="457200" indent="-457200" algn="just">
              <a:buFont typeface="Courier New" panose="02070309020205020404" pitchFamily="49" charset="0"/>
              <a:buChar char="o"/>
            </a:pPr>
            <a:endParaRPr lang="pl-PL" sz="2800" dirty="0"/>
          </a:p>
          <a:p>
            <a:endParaRPr lang="pl-PL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34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79103" y="971493"/>
            <a:ext cx="11233794" cy="3920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latin typeface="WWF" panose="02000000000000000000" pitchFamily="2" charset="0"/>
                <a:cs typeface="Calibri" panose="020F0502020204030204" charset="0"/>
              </a:rPr>
              <a:t>Definicja przestępstwa przeciwko dzikiej przyrodzie w </a:t>
            </a:r>
            <a:r>
              <a:rPr lang="pl-PL" sz="2800" b="1" dirty="0" err="1">
                <a:latin typeface="WWF" panose="02000000000000000000" pitchFamily="2" charset="0"/>
                <a:cs typeface="Calibri" panose="020F0502020204030204" charset="0"/>
              </a:rPr>
              <a:t>SWiPE</a:t>
            </a:r>
            <a:endParaRPr lang="pl-PL" sz="2800" b="1" dirty="0">
              <a:latin typeface="WWF" panose="02000000000000000000" pitchFamily="2" charset="0"/>
              <a:cs typeface="Calibri" panose="020F0502020204030204" charset="0"/>
            </a:endParaRPr>
          </a:p>
          <a:p>
            <a:pPr algn="just">
              <a:lnSpc>
                <a:spcPct val="150000"/>
              </a:lnSpc>
            </a:pPr>
            <a:endParaRPr lang="pl-PL" sz="2000" dirty="0">
              <a:latin typeface="Georgia" panose="02040502050405020303" pitchFamily="18" charset="0"/>
              <a:cs typeface="Calibri" panose="020F0502020204030204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Projekt </a:t>
            </a:r>
            <a:r>
              <a:rPr lang="pl-PL" sz="2000" dirty="0" err="1">
                <a:latin typeface="Georgia" panose="02040502050405020303" pitchFamily="18" charset="0"/>
                <a:cs typeface="Calibri" panose="020F0502020204030204" charset="0"/>
                <a:sym typeface="+mn-ea"/>
              </a:rPr>
              <a:t>SWiPE</a:t>
            </a: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 definiuje termin „przestępczość wobec dzikich zwierząt” (WLC) jako każdą formę nielegalnych działań bezpośrednio wyrządzających szkodę zagrożonemu i/lub gatunkowi, które mają miejsce w 11 krajach objętych projektem.</a:t>
            </a:r>
          </a:p>
          <a:p>
            <a:pPr algn="just">
              <a:lnSpc>
                <a:spcPct val="150000"/>
              </a:lnSpc>
            </a:pP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Zakres pojęcia „gatunki zagrożone” w ramach </a:t>
            </a:r>
            <a:r>
              <a:rPr lang="pl-PL" sz="2000" dirty="0" err="1">
                <a:latin typeface="Georgia" panose="02040502050405020303" pitchFamily="18" charset="0"/>
                <a:cs typeface="Calibri" panose="020F0502020204030204" charset="0"/>
                <a:sym typeface="+mn-ea"/>
              </a:rPr>
              <a:t>SWiPE</a:t>
            </a: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 - gatunki chronione na mocy:</a:t>
            </a:r>
          </a:p>
          <a:p>
            <a:pPr algn="just">
              <a:lnSpc>
                <a:spcPct val="150000"/>
              </a:lnSpc>
            </a:pP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Konwencji o międzynarodowym handlu dzikimi zwierzętami i roślinami gatunków zagrożonych wyginięciem (CITES), Dyrektywy siedliskowej UE, ustaw i rozporządzeń krajowych.</a:t>
            </a:r>
            <a:endParaRPr lang="en-US" altLang="en-US" sz="2000" dirty="0">
              <a:solidFill>
                <a:srgbClr val="0070C0"/>
              </a:solidFill>
              <a:latin typeface="WWF" panose="02000000000000000000"/>
              <a:sym typeface="+mn-ea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26601" y="0"/>
            <a:ext cx="5422265" cy="889635"/>
            <a:chOff x="0" y="0"/>
            <a:chExt cx="5422265" cy="88963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0575" cy="8896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5" y="0"/>
              <a:ext cx="1647825" cy="6737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2675" y="295275"/>
              <a:ext cx="895350" cy="2946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809" b="25206"/>
            <a:stretch>
              <a:fillRect/>
            </a:stretch>
          </p:blipFill>
          <p:spPr bwMode="auto">
            <a:xfrm>
              <a:off x="3143250" y="104775"/>
              <a:ext cx="1000125" cy="5899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750" y="104775"/>
              <a:ext cx="589915" cy="5899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975" y="171450"/>
              <a:ext cx="669290" cy="4851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" name="Title 12"/>
          <p:cNvSpPr txBox="1"/>
          <p:nvPr/>
        </p:nvSpPr>
        <p:spPr>
          <a:xfrm>
            <a:off x="4678045" y="120015"/>
            <a:ext cx="7411720" cy="85153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Bef>
                <a:spcPts val="1000"/>
              </a:spcBef>
            </a:pPr>
            <a:r>
              <a:rPr lang="en-GB" sz="1800" dirty="0">
                <a:solidFill>
                  <a:srgbClr val="008FC3"/>
                </a:solidFill>
                <a:latin typeface="WWF" pitchFamily="2" charset="0"/>
                <a:ea typeface="+mn-ea"/>
                <a:cs typeface="+mn-cs"/>
              </a:rPr>
              <a:t>LIFE19 GIE/BG/000846 SWIPE Project</a:t>
            </a:r>
            <a:br>
              <a:rPr lang="en-GB" sz="1800" dirty="0">
                <a:solidFill>
                  <a:srgbClr val="008FC3"/>
                </a:solidFill>
                <a:latin typeface="WWF" pitchFamily="2" charset="0"/>
                <a:ea typeface="+mn-ea"/>
                <a:cs typeface="+mn-cs"/>
              </a:rPr>
            </a:br>
            <a:r>
              <a:rPr lang="en-US" altLang="en-US" sz="1800" dirty="0">
                <a:solidFill>
                  <a:srgbClr val="008FC3"/>
                </a:solidFill>
                <a:latin typeface="WWF" pitchFamily="2" charset="0"/>
                <a:ea typeface="+mn-ea"/>
                <a:cs typeface="+mn-cs"/>
              </a:rPr>
              <a:t>Successful Wildlife Crime Prosecution in Europe</a:t>
            </a:r>
            <a:br>
              <a:rPr lang="en-US" altLang="en-US" sz="2800" dirty="0">
                <a:solidFill>
                  <a:srgbClr val="008FC3"/>
                </a:solidFill>
                <a:latin typeface="WWF" pitchFamily="2" charset="0"/>
                <a:ea typeface="+mn-ea"/>
                <a:cs typeface="+mn-cs"/>
              </a:rPr>
            </a:br>
            <a:endParaRPr lang="en-GB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79103" y="971493"/>
            <a:ext cx="11233794" cy="4844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latin typeface="WWF" panose="02000000000000000000" pitchFamily="2" charset="0"/>
                <a:cs typeface="Calibri" panose="020F0502020204030204" charset="0"/>
              </a:rPr>
              <a:t>Definicja przestępstwa przeciwko dzikiej przyrodzie w </a:t>
            </a:r>
            <a:r>
              <a:rPr lang="pl-PL" sz="2800" b="1" dirty="0" err="1">
                <a:latin typeface="WWF" panose="02000000000000000000" pitchFamily="2" charset="0"/>
                <a:cs typeface="Calibri" panose="020F0502020204030204" charset="0"/>
              </a:rPr>
              <a:t>SWiPE</a:t>
            </a:r>
            <a:endParaRPr lang="pl-PL" sz="2800" b="1" dirty="0">
              <a:latin typeface="WWF" panose="02000000000000000000" pitchFamily="2" charset="0"/>
              <a:cs typeface="Calibri" panose="020F0502020204030204" charset="0"/>
            </a:endParaRPr>
          </a:p>
          <a:p>
            <a:pPr algn="just">
              <a:lnSpc>
                <a:spcPct val="150000"/>
              </a:lnSpc>
            </a:pPr>
            <a:endParaRPr lang="pl-PL" sz="2000" dirty="0">
              <a:latin typeface="Georgia" panose="02040502050405020303" pitchFamily="18" charset="0"/>
              <a:cs typeface="Calibri" panose="020F0502020204030204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Zakres tematyczny projektu LIFE </a:t>
            </a:r>
            <a:r>
              <a:rPr lang="pl-PL" sz="2000" dirty="0" err="1">
                <a:latin typeface="Georgia" panose="02040502050405020303" pitchFamily="18" charset="0"/>
                <a:cs typeface="Calibri" panose="020F0502020204030204" charset="0"/>
                <a:sym typeface="+mn-ea"/>
              </a:rPr>
              <a:t>SWiPE</a:t>
            </a: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: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Nielegalne zabijanie gatunków chronionych (np. odstrzał)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Nielegalne polowania sportowe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Zabijanie gatunków chronionych i zagrożonych w odwecie (</a:t>
            </a:r>
            <a:r>
              <a:rPr lang="pl-PL" sz="2000" i="1" dirty="0" err="1">
                <a:latin typeface="Georgia" panose="02040502050405020303" pitchFamily="18" charset="0"/>
                <a:cs typeface="Calibri" panose="020F0502020204030204" charset="0"/>
                <a:sym typeface="+mn-ea"/>
              </a:rPr>
              <a:t>retailatory</a:t>
            </a:r>
            <a:r>
              <a:rPr lang="pl-PL" sz="2000" i="1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 </a:t>
            </a:r>
            <a:r>
              <a:rPr lang="pl-PL" sz="2000" i="1" dirty="0" err="1">
                <a:latin typeface="Georgia" panose="02040502050405020303" pitchFamily="18" charset="0"/>
                <a:cs typeface="Calibri" panose="020F0502020204030204" charset="0"/>
                <a:sym typeface="+mn-ea"/>
              </a:rPr>
              <a:t>killing</a:t>
            </a: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)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Handel gatunkami zagrożonymi i chronionymi (cała część łańcucha handlowego, w tym transport, handel, sprzedaż, posiadanie i konsumpcja)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Georgia" panose="02040502050405020303" pitchFamily="18" charset="0"/>
                <a:cs typeface="Calibri" panose="020F0502020204030204" charset="0"/>
                <a:sym typeface="+mn-ea"/>
              </a:rPr>
              <a:t>Nieselektywne łapanie i zabijanie, które potencjalnie (i świadomie) zagraża ww. gatunkom: tj. trująca przynęta, nieselektywne i nielegalne sieci, nieselektywne pułapki</a:t>
            </a:r>
            <a:endParaRPr lang="en-US" altLang="en-US" sz="2000" dirty="0">
              <a:solidFill>
                <a:srgbClr val="0070C0"/>
              </a:solidFill>
              <a:latin typeface="WWF" panose="02000000000000000000"/>
              <a:sym typeface="+mn-ea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26601" y="0"/>
            <a:ext cx="5422265" cy="889635"/>
            <a:chOff x="0" y="0"/>
            <a:chExt cx="5422265" cy="88963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0575" cy="8896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5" y="0"/>
              <a:ext cx="1647825" cy="6737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2675" y="295275"/>
              <a:ext cx="895350" cy="2946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809" b="25206"/>
            <a:stretch>
              <a:fillRect/>
            </a:stretch>
          </p:blipFill>
          <p:spPr bwMode="auto">
            <a:xfrm>
              <a:off x="3143250" y="104775"/>
              <a:ext cx="1000125" cy="5899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750" y="104775"/>
              <a:ext cx="589915" cy="5899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975" y="171450"/>
              <a:ext cx="669290" cy="4851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" name="Title 12"/>
          <p:cNvSpPr txBox="1"/>
          <p:nvPr/>
        </p:nvSpPr>
        <p:spPr>
          <a:xfrm>
            <a:off x="4678045" y="120015"/>
            <a:ext cx="7411720" cy="85153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Bef>
                <a:spcPts val="1000"/>
              </a:spcBef>
            </a:pPr>
            <a:r>
              <a:rPr lang="en-GB" sz="1800" dirty="0">
                <a:solidFill>
                  <a:srgbClr val="008FC3"/>
                </a:solidFill>
                <a:latin typeface="WWF" pitchFamily="2" charset="0"/>
                <a:ea typeface="+mn-ea"/>
                <a:cs typeface="+mn-cs"/>
              </a:rPr>
              <a:t>LIFE19 GIE/BG/000846 SWIPE Project</a:t>
            </a:r>
            <a:br>
              <a:rPr lang="en-GB" sz="1800" dirty="0">
                <a:solidFill>
                  <a:srgbClr val="008FC3"/>
                </a:solidFill>
                <a:latin typeface="WWF" pitchFamily="2" charset="0"/>
                <a:ea typeface="+mn-ea"/>
                <a:cs typeface="+mn-cs"/>
              </a:rPr>
            </a:br>
            <a:r>
              <a:rPr lang="en-US" altLang="en-US" sz="1800" dirty="0">
                <a:solidFill>
                  <a:srgbClr val="008FC3"/>
                </a:solidFill>
                <a:latin typeface="WWF" pitchFamily="2" charset="0"/>
                <a:ea typeface="+mn-ea"/>
                <a:cs typeface="+mn-cs"/>
              </a:rPr>
              <a:t>Successful Wildlife Crime Prosecution in Europe</a:t>
            </a:r>
            <a:br>
              <a:rPr lang="en-US" altLang="en-US" sz="2800" dirty="0">
                <a:solidFill>
                  <a:srgbClr val="008FC3"/>
                </a:solidFill>
                <a:latin typeface="WWF" pitchFamily="2" charset="0"/>
                <a:ea typeface="+mn-ea"/>
                <a:cs typeface="+mn-cs"/>
              </a:rPr>
            </a:b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358654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4" descr="ic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5102" y="115012"/>
            <a:ext cx="409149" cy="448115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4"/>
          <p:cNvSpPr txBox="1"/>
          <p:nvPr/>
        </p:nvSpPr>
        <p:spPr>
          <a:xfrm>
            <a:off x="1576526" y="162561"/>
            <a:ext cx="4020330" cy="397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143" tIns="32143" rIns="32143" bIns="32143" anchor="ctr" anchorCtr="0">
            <a:spAutoFit/>
          </a:bodyPr>
          <a:lstStyle/>
          <a:p>
            <a:pPr lvl="0" algn="ctr">
              <a:lnSpc>
                <a:spcPct val="90000"/>
              </a:lnSpc>
              <a:buSzPts val="3500"/>
            </a:pPr>
            <a:r>
              <a:rPr lang="pl-PL" sz="2400" dirty="0">
                <a:solidFill>
                  <a:srgbClr val="00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Informacje ogólne II</a:t>
            </a:r>
            <a:endParaRPr sz="2400" dirty="0"/>
          </a:p>
        </p:txBody>
      </p:sp>
      <p:cxnSp>
        <p:nvCxnSpPr>
          <p:cNvPr id="97" name="Google Shape;97;p4"/>
          <p:cNvCxnSpPr/>
          <p:nvPr/>
        </p:nvCxnSpPr>
        <p:spPr>
          <a:xfrm>
            <a:off x="768463" y="597049"/>
            <a:ext cx="10626374" cy="1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98" name="Google Shape;98;p4"/>
          <p:cNvCxnSpPr/>
          <p:nvPr/>
        </p:nvCxnSpPr>
        <p:spPr>
          <a:xfrm rot="10800000" flipH="1">
            <a:off x="1374247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9" name="Google Shape;99;p4"/>
          <p:cNvSpPr txBox="1"/>
          <p:nvPr/>
        </p:nvSpPr>
        <p:spPr>
          <a:xfrm>
            <a:off x="865102" y="1886759"/>
            <a:ext cx="4227542" cy="1542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143" tIns="32143" rIns="32143" bIns="32143" anchor="ctr" anchorCtr="0">
            <a:spAutoFit/>
          </a:bodyPr>
          <a:lstStyle/>
          <a:p>
            <a:pPr lvl="0">
              <a:lnSpc>
                <a:spcPct val="150000"/>
              </a:lnSpc>
              <a:buSzPts val="2600"/>
            </a:pPr>
            <a:r>
              <a:rPr lang="pl-PL" sz="1600" dirty="0">
                <a:effectLst/>
                <a:latin typeface="Segoe UI Web (East European)"/>
              </a:rPr>
              <a:t>Zakres terytorialny (11): Rumunia, Serbia, Słowacja, Węgry, Ukraina, Polska, Bułgaria, Bośnia i Hercegowina, Chorwacja, Hiszpania, Włochy </a:t>
            </a:r>
            <a:endParaRPr lang="en-US" sz="1440" dirty="0">
              <a:latin typeface="Roboto Slab Regular"/>
              <a:ea typeface="Roboto Slab Regular"/>
              <a:cs typeface="Roboto Slab Regular"/>
              <a:sym typeface="Roboto Slab Regular"/>
            </a:endParaRPr>
          </a:p>
        </p:txBody>
      </p:sp>
      <p:cxnSp>
        <p:nvCxnSpPr>
          <p:cNvPr id="101" name="Google Shape;101;p4"/>
          <p:cNvCxnSpPr/>
          <p:nvPr/>
        </p:nvCxnSpPr>
        <p:spPr>
          <a:xfrm rot="10800000" flipH="1">
            <a:off x="7522541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04" name="Google Shape;104;p4"/>
          <p:cNvCxnSpPr/>
          <p:nvPr/>
        </p:nvCxnSpPr>
        <p:spPr>
          <a:xfrm rot="10800000" flipH="1">
            <a:off x="10877775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1" name="Picture 2">
            <a:extLst>
              <a:ext uri="{FF2B5EF4-FFF2-40B4-BE49-F238E27FC236}">
                <a16:creationId xmlns:a16="http://schemas.microsoft.com/office/drawing/2014/main" id="{1194ECEC-3D35-1B45-9A69-D28E98535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07" t="31526" r="12383" b="24141"/>
          <a:stretch>
            <a:fillRect/>
          </a:stretch>
        </p:blipFill>
        <p:spPr bwMode="auto">
          <a:xfrm>
            <a:off x="5342399" y="783217"/>
            <a:ext cx="6150261" cy="299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Google Shape;99;p4">
            <a:extLst>
              <a:ext uri="{FF2B5EF4-FFF2-40B4-BE49-F238E27FC236}">
                <a16:creationId xmlns:a16="http://schemas.microsoft.com/office/drawing/2014/main" id="{3A60427F-816F-6540-ABC7-ABA5453DA0E5}"/>
              </a:ext>
            </a:extLst>
          </p:cNvPr>
          <p:cNvSpPr txBox="1"/>
          <p:nvPr/>
        </p:nvSpPr>
        <p:spPr>
          <a:xfrm>
            <a:off x="868618" y="4190847"/>
            <a:ext cx="10280930" cy="228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143" tIns="32143" rIns="32143" bIns="32143" anchor="ctr" anchorCtr="0">
            <a:spAutoFit/>
          </a:bodyPr>
          <a:lstStyle/>
          <a:p>
            <a:pPr lvl="0">
              <a:lnSpc>
                <a:spcPct val="150000"/>
              </a:lnSpc>
              <a:buSzPts val="2600"/>
            </a:pPr>
            <a:r>
              <a:rPr lang="pl-PL" sz="1600" b="1" dirty="0">
                <a:latin typeface="Segoe UI Web (East European)"/>
              </a:rPr>
              <a:t>Główny c</a:t>
            </a:r>
            <a:r>
              <a:rPr lang="pl-PL" sz="1600" b="1" dirty="0">
                <a:effectLst/>
                <a:latin typeface="Segoe UI Web (East European)"/>
              </a:rPr>
              <a:t>el: </a:t>
            </a:r>
            <a:r>
              <a:rPr lang="pl-PL" sz="1600" dirty="0" err="1">
                <a:effectLst/>
                <a:latin typeface="Segoe UI Web (East European)"/>
              </a:rPr>
              <a:t>SWiPE</a:t>
            </a:r>
            <a:r>
              <a:rPr lang="pl-PL" sz="1600" dirty="0">
                <a:effectLst/>
                <a:latin typeface="Segoe UI Web (East European)"/>
              </a:rPr>
              <a:t> ma na celu zniechęcenie i ostateczne ograniczenie nielegalnych działań względem europejskiej fauny i flory, wspierając odbudowę zagrożonej europejskiej różnorodności biologicznej i stanu ekosystemów. </a:t>
            </a:r>
          </a:p>
          <a:p>
            <a:pPr lvl="0">
              <a:lnSpc>
                <a:spcPct val="150000"/>
              </a:lnSpc>
              <a:buSzPts val="2600"/>
            </a:pPr>
            <a:r>
              <a:rPr lang="pl-PL" sz="1600" b="1" dirty="0">
                <a:effectLst/>
                <a:latin typeface="Segoe UI Web (East European)"/>
              </a:rPr>
              <a:t>Ogólny oczekiwany rezultat: </a:t>
            </a:r>
            <a:r>
              <a:rPr lang="pl-PL" sz="1600" dirty="0">
                <a:effectLst/>
                <a:latin typeface="Segoe UI Web (East European)"/>
              </a:rPr>
              <a:t>Liczba zgłoszonych przypadków przestępstw przeciwko dzikiej przyrodzie wszczynanych postępowań wzrosła o co najmniej 25 % dzięki lepszej wiedzy fachowej oraz lepszej współpracy międzyinstytucjonalnej i transgranicznej odpowiedzialnych organów.</a:t>
            </a:r>
            <a:endParaRPr lang="en-US" sz="1440" dirty="0">
              <a:latin typeface="Roboto Slab Regular"/>
              <a:ea typeface="Roboto Slab Regular"/>
              <a:cs typeface="Roboto Slab Regular"/>
              <a:sym typeface="Roboto Slab Regula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4" descr="ic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5102" y="115012"/>
            <a:ext cx="409149" cy="448115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4"/>
          <p:cNvSpPr txBox="1"/>
          <p:nvPr/>
        </p:nvSpPr>
        <p:spPr>
          <a:xfrm>
            <a:off x="1576526" y="204110"/>
            <a:ext cx="4614346" cy="314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143" tIns="32143" rIns="32143" bIns="32143" anchor="ctr" anchorCtr="0">
            <a:spAutoFit/>
          </a:bodyPr>
          <a:lstStyle/>
          <a:p>
            <a:pPr lvl="0" algn="ctr">
              <a:lnSpc>
                <a:spcPct val="90000"/>
              </a:lnSpc>
              <a:buSzPts val="3500"/>
            </a:pPr>
            <a:r>
              <a:rPr lang="en-US" dirty="0" err="1">
                <a:latin typeface="Roboto Condensed"/>
                <a:ea typeface="Roboto Condensed"/>
                <a:cs typeface="Roboto Condensed"/>
                <a:sym typeface="Roboto Condensed"/>
              </a:rPr>
              <a:t>Opracowanie</a:t>
            </a:r>
            <a:r>
              <a:rPr lang="en-US" dirty="0"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dirty="0" err="1">
                <a:latin typeface="Roboto Condensed"/>
                <a:ea typeface="Roboto Condensed"/>
                <a:cs typeface="Roboto Condensed"/>
                <a:sym typeface="Roboto Condensed"/>
              </a:rPr>
              <a:t>metodologii</a:t>
            </a:r>
            <a:r>
              <a:rPr lang="en-US" dirty="0"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dirty="0" err="1">
                <a:latin typeface="Roboto Condensed"/>
                <a:ea typeface="Roboto Condensed"/>
                <a:cs typeface="Roboto Condensed"/>
                <a:sym typeface="Roboto Condensed"/>
              </a:rPr>
              <a:t>zbi</a:t>
            </a:r>
            <a:r>
              <a:rPr lang="pl-PL" dirty="0" err="1">
                <a:latin typeface="Roboto Condensed"/>
                <a:ea typeface="Roboto Condensed"/>
                <a:cs typeface="Roboto Condensed"/>
                <a:sym typeface="Roboto Condensed"/>
              </a:rPr>
              <a:t>oru</a:t>
            </a:r>
            <a:r>
              <a:rPr lang="pl-PL" dirty="0">
                <a:latin typeface="Roboto Condensed"/>
                <a:ea typeface="Roboto Condensed"/>
                <a:cs typeface="Roboto Condensed"/>
                <a:sym typeface="Roboto Condensed"/>
              </a:rPr>
              <a:t> danych </a:t>
            </a:r>
            <a:endParaRPr sz="926" dirty="0"/>
          </a:p>
        </p:txBody>
      </p:sp>
      <p:cxnSp>
        <p:nvCxnSpPr>
          <p:cNvPr id="97" name="Google Shape;97;p4"/>
          <p:cNvCxnSpPr/>
          <p:nvPr/>
        </p:nvCxnSpPr>
        <p:spPr>
          <a:xfrm>
            <a:off x="768463" y="597049"/>
            <a:ext cx="10626374" cy="1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98" name="Google Shape;98;p4"/>
          <p:cNvCxnSpPr/>
          <p:nvPr/>
        </p:nvCxnSpPr>
        <p:spPr>
          <a:xfrm rot="10800000" flipH="1">
            <a:off x="1374247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01" name="Google Shape;101;p4"/>
          <p:cNvCxnSpPr/>
          <p:nvPr/>
        </p:nvCxnSpPr>
        <p:spPr>
          <a:xfrm rot="10800000" flipH="1">
            <a:off x="7522541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04" name="Google Shape;104;p4"/>
          <p:cNvCxnSpPr/>
          <p:nvPr/>
        </p:nvCxnSpPr>
        <p:spPr>
          <a:xfrm rot="10800000" flipH="1">
            <a:off x="10877775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" name="Obrázok 3">
            <a:extLst>
              <a:ext uri="{FF2B5EF4-FFF2-40B4-BE49-F238E27FC236}">
                <a16:creationId xmlns:a16="http://schemas.microsoft.com/office/drawing/2014/main" id="{24A4306B-6696-E141-9E52-3CCB69C63B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526" y="812097"/>
            <a:ext cx="7483733" cy="596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530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4" descr="ic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5102" y="115012"/>
            <a:ext cx="409149" cy="44811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7" name="Google Shape;97;p4"/>
          <p:cNvCxnSpPr/>
          <p:nvPr/>
        </p:nvCxnSpPr>
        <p:spPr>
          <a:xfrm>
            <a:off x="768463" y="597049"/>
            <a:ext cx="10626374" cy="1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98" name="Google Shape;98;p4"/>
          <p:cNvCxnSpPr/>
          <p:nvPr/>
        </p:nvCxnSpPr>
        <p:spPr>
          <a:xfrm rot="10800000" flipH="1">
            <a:off x="1374247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01" name="Google Shape;101;p4"/>
          <p:cNvCxnSpPr/>
          <p:nvPr/>
        </p:nvCxnSpPr>
        <p:spPr>
          <a:xfrm rot="10800000" flipH="1">
            <a:off x="7522541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04" name="Google Shape;104;p4"/>
          <p:cNvCxnSpPr/>
          <p:nvPr/>
        </p:nvCxnSpPr>
        <p:spPr>
          <a:xfrm rot="10800000" flipH="1">
            <a:off x="10877775" y="150223"/>
            <a:ext cx="1" cy="448115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5" name="Obraz 4">
            <a:extLst>
              <a:ext uri="{FF2B5EF4-FFF2-40B4-BE49-F238E27FC236}">
                <a16:creationId xmlns:a16="http://schemas.microsoft.com/office/drawing/2014/main" id="{75443176-D593-4228-B0B8-F0D3AA08B6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8886" y="1043876"/>
            <a:ext cx="3999883" cy="577949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8" name="Google Shape;158;p8"/>
          <p:cNvCxnSpPr/>
          <p:nvPr/>
        </p:nvCxnSpPr>
        <p:spPr>
          <a:xfrm>
            <a:off x="782813" y="5875684"/>
            <a:ext cx="10626374" cy="1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59" name="Google Shape;159;p8" descr="partners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27928" y="6098850"/>
            <a:ext cx="4892779" cy="6323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0" name="Google Shape;160;p8"/>
          <p:cNvCxnSpPr/>
          <p:nvPr/>
        </p:nvCxnSpPr>
        <p:spPr>
          <a:xfrm rot="10800000" flipH="1">
            <a:off x="6295686" y="5879822"/>
            <a:ext cx="1" cy="840634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61" name="Google Shape;161;p8" descr="SWiPE-logos2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5284" y="5952439"/>
            <a:ext cx="3038971" cy="8087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Google Shape;162;p8"/>
          <p:cNvCxnSpPr/>
          <p:nvPr/>
        </p:nvCxnSpPr>
        <p:spPr>
          <a:xfrm rot="10800000" flipH="1">
            <a:off x="3921092" y="5879822"/>
            <a:ext cx="1" cy="840634"/>
          </a:xfrm>
          <a:prstGeom prst="straightConnector1">
            <a:avLst/>
          </a:prstGeom>
          <a:noFill/>
          <a:ln w="44450" cap="flat" cmpd="sng">
            <a:solidFill>
              <a:srgbClr val="000000"/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5" name="Obraz 4">
            <a:extLst>
              <a:ext uri="{FF2B5EF4-FFF2-40B4-BE49-F238E27FC236}">
                <a16:creationId xmlns:a16="http://schemas.microsoft.com/office/drawing/2014/main" id="{850B256D-8B93-4410-B1EF-88CCAAF20A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7925" y="225726"/>
            <a:ext cx="4168843" cy="506943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6DB46F91-A094-4DDA-9BD0-6BC04023C3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5232" y="845667"/>
            <a:ext cx="3754462" cy="44494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Template_WWF Font.pptx" id="{1039691B-37D3-4426-AA2D-2B0C62F86D55}" vid="{E8397D73-5029-4993-89CD-BC0CABB45EA6}"/>
    </a:ext>
  </a:extLst>
</a:theme>
</file>

<file path=ppt/theme/theme2.xml><?xml version="1.0" encoding="utf-8"?>
<a:theme xmlns:a="http://schemas.openxmlformats.org/drawingml/2006/main" name="Blu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Template_WWF Font.pptx" id="{1039691B-37D3-4426-AA2D-2B0C62F86D55}" vid="{B06045BC-6CBE-44AA-8179-2153D8A8AD1D}"/>
    </a:ext>
  </a:extLst>
</a:theme>
</file>

<file path=ppt/theme/theme3.xml><?xml version="1.0" encoding="utf-8"?>
<a:theme xmlns:a="http://schemas.openxmlformats.org/drawingml/2006/main" name="Purp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Template_WWF Font.pptx" id="{1039691B-37D3-4426-AA2D-2B0C62F86D55}" vid="{0306D190-CAC7-4164-8FED-7BD3E54B38C7}"/>
    </a:ext>
  </a:extLst>
</a:theme>
</file>

<file path=ppt/theme/theme4.xml><?xml version="1.0" encoding="utf-8"?>
<a:theme xmlns:a="http://schemas.openxmlformats.org/drawingml/2006/main" name="Pi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Template_WWF Font.pptx" id="{1039691B-37D3-4426-AA2D-2B0C62F86D55}" vid="{BF0C3230-C1E7-409E-8B87-C3B9795F8CC0}"/>
    </a:ext>
  </a:extLst>
</a:theme>
</file>

<file path=ppt/theme/theme5.xml><?xml version="1.0" encoding="utf-8"?>
<a:theme xmlns:a="http://schemas.openxmlformats.org/drawingml/2006/main" name="Oran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Template_WWF Font.pptx" id="{1039691B-37D3-4426-AA2D-2B0C62F86D55}" vid="{A13FC914-536E-49F2-8F87-6ED8AB008951}"/>
    </a:ext>
  </a:extLst>
</a:theme>
</file>

<file path=ppt/theme/theme6.xml><?xml version="1.0" encoding="utf-8"?>
<a:theme xmlns:a="http://schemas.openxmlformats.org/drawingml/2006/main" name="Yellow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Template_WWF Font.pptx" id="{1039691B-37D3-4426-AA2D-2B0C62F86D55}" vid="{12FD008A-C1AB-4B40-A27B-62CB65F86CED}"/>
    </a:ext>
  </a:extLst>
</a:theme>
</file>

<file path=ppt/theme/theme7.xml><?xml version="1.0" encoding="utf-8"?>
<a:theme xmlns:a="http://schemas.openxmlformats.org/drawingml/2006/main" name="Gre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Template_WWF Font.pptx" id="{1039691B-37D3-4426-AA2D-2B0C62F86D55}" vid="{ED43BD8B-3617-4211-BFC3-3EB3BDBBA7C5}"/>
    </a:ext>
  </a:extLst>
</a:theme>
</file>

<file path=ppt/theme/theme8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Template_WWF Font.pptx" id="{1039691B-37D3-4426-AA2D-2B0C62F86D55}" vid="{8A73FDA7-8561-47C7-AEC0-1EBB93544D8F}"/>
    </a:ext>
  </a:extLst>
</a:theme>
</file>

<file path=ppt/theme/theme9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FD0D1FD42F27F409FCD50E71FB39CAD" ma:contentTypeVersion="13" ma:contentTypeDescription="Utwórz nowy dokument." ma:contentTypeScope="" ma:versionID="eaeef34658ce55fe10e36cbc5443e1f6">
  <xsd:schema xmlns:xsd="http://www.w3.org/2001/XMLSchema" xmlns:xs="http://www.w3.org/2001/XMLSchema" xmlns:p="http://schemas.microsoft.com/office/2006/metadata/properties" xmlns:ns3="5a96f239-b157-43d5-99cc-6ca34c2c5330" xmlns:ns4="f16f418d-3843-432c-82bc-a35cec55fdea" targetNamespace="http://schemas.microsoft.com/office/2006/metadata/properties" ma:root="true" ma:fieldsID="9b948139abb5a82105bd5b06ac31fa3f" ns3:_="" ns4:_="">
    <xsd:import namespace="5a96f239-b157-43d5-99cc-6ca34c2c5330"/>
    <xsd:import namespace="f16f418d-3843-432c-82bc-a35cec55fde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96f239-b157-43d5-99cc-6ca34c2c53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6f418d-3843-432c-82bc-a35cec55fde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krót wskazówki dotyczącej udostępniania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BD59B9B-F73E-4023-BBAF-4B526476ED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4C9931-35A9-40AE-B6B9-A110986A5C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96f239-b157-43d5-99cc-6ca34c2c5330"/>
    <ds:schemaRef ds:uri="f16f418d-3843-432c-82bc-a35cec55fd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58E4D3E-835F-4253-ABFB-A512FB6667B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489</Words>
  <Application>Microsoft Office PowerPoint</Application>
  <PresentationFormat>Panoramiczny</PresentationFormat>
  <Paragraphs>40</Paragraphs>
  <Slides>14</Slides>
  <Notes>12</Notes>
  <HiddenSlides>0</HiddenSlides>
  <MMClips>0</MMClips>
  <ScaleCrop>false</ScaleCrop>
  <HeadingPairs>
    <vt:vector size="6" baseType="variant">
      <vt:variant>
        <vt:lpstr>Używane czcionki</vt:lpstr>
      </vt:variant>
      <vt:variant>
        <vt:i4>12</vt:i4>
      </vt:variant>
      <vt:variant>
        <vt:lpstr>Motyw</vt:lpstr>
      </vt:variant>
      <vt:variant>
        <vt:i4>8</vt:i4>
      </vt:variant>
      <vt:variant>
        <vt:lpstr>Tytuły slajdów</vt:lpstr>
      </vt:variant>
      <vt:variant>
        <vt:i4>14</vt:i4>
      </vt:variant>
    </vt:vector>
  </HeadingPairs>
  <TitlesOfParts>
    <vt:vector size="34" baseType="lpstr">
      <vt:lpstr>Arial</vt:lpstr>
      <vt:lpstr>Calibri</vt:lpstr>
      <vt:lpstr>Calibri Light</vt:lpstr>
      <vt:lpstr>Courier New</vt:lpstr>
      <vt:lpstr>Georgia</vt:lpstr>
      <vt:lpstr>Helvetica Neue Light</vt:lpstr>
      <vt:lpstr>Roboto Condensed</vt:lpstr>
      <vt:lpstr>Roboto Medium</vt:lpstr>
      <vt:lpstr>Roboto Slab</vt:lpstr>
      <vt:lpstr>Roboto Slab Regular</vt:lpstr>
      <vt:lpstr>Segoe UI Web (East European)</vt:lpstr>
      <vt:lpstr>WWF</vt:lpstr>
      <vt:lpstr>Green</vt:lpstr>
      <vt:lpstr>Blue</vt:lpstr>
      <vt:lpstr>Purple</vt:lpstr>
      <vt:lpstr>Pink</vt:lpstr>
      <vt:lpstr>Orange</vt:lpstr>
      <vt:lpstr>Yellow</vt:lpstr>
      <vt:lpstr>Grey</vt:lpstr>
      <vt:lpstr>Custom Design</vt:lpstr>
      <vt:lpstr>Prezentacja programu PowerPoint</vt:lpstr>
      <vt:lpstr>Prezentacja programu PowerPoint</vt:lpstr>
      <vt:lpstr>Informacje ogólne 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Poradnik interwencyjny WWF Polska</dc:title>
  <dc:creator>Piotr Chmielewski</dc:creator>
  <cp:lastModifiedBy>Piotr Chmielewski</cp:lastModifiedBy>
  <cp:revision>6</cp:revision>
  <dcterms:created xsi:type="dcterms:W3CDTF">2020-04-21T09:32:43Z</dcterms:created>
  <dcterms:modified xsi:type="dcterms:W3CDTF">2021-09-22T13:47:56Z</dcterms:modified>
</cp:coreProperties>
</file>