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63" r:id="rId3"/>
    <p:sldId id="298" r:id="rId4"/>
    <p:sldId id="299" r:id="rId5"/>
    <p:sldId id="301" r:id="rId6"/>
    <p:sldId id="300" r:id="rId7"/>
    <p:sldId id="304" r:id="rId8"/>
    <p:sldId id="305" r:id="rId9"/>
    <p:sldId id="306" r:id="rId10"/>
    <p:sldId id="303" r:id="rId11"/>
    <p:sldId id="307" r:id="rId12"/>
    <p:sldId id="273" r:id="rId13"/>
    <p:sldId id="308" r:id="rId14"/>
    <p:sldId id="309" r:id="rId15"/>
    <p:sldId id="279" r:id="rId16"/>
    <p:sldId id="311" r:id="rId17"/>
    <p:sldId id="310" r:id="rId18"/>
    <p:sldId id="278" r:id="rId19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9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41" autoAdjust="0"/>
  </p:normalViewPr>
  <p:slideViewPr>
    <p:cSldViewPr snapToGrid="0">
      <p:cViewPr>
        <p:scale>
          <a:sx n="98" d="100"/>
          <a:sy n="98" d="100"/>
        </p:scale>
        <p:origin x="1074" y="57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2EA7F2-55CD-4486-98B8-7A4361CE593E}" type="datetimeFigureOut">
              <a:rPr lang="pl-PL" smtClean="0"/>
              <a:t>24.11.2025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185C6E-9DE3-42AC-9494-83D17FD5442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92798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1BADC175-8897-1137-3775-6EEA06341F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pic>
        <p:nvPicPr>
          <p:cNvPr id="12" name="Obraz 11" descr="Obraz zawierający zrzut ekranu, czarne&#10;&#10;Zawartość wygenerowana przez AI może być niepoprawna.">
            <a:extLst>
              <a:ext uri="{FF2B5EF4-FFF2-40B4-BE49-F238E27FC236}">
                <a16:creationId xmlns:a16="http://schemas.microsoft.com/office/drawing/2014/main" id="{A4800944-8658-FE64-E2D4-FB6384E4EF7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80C81B68-C69A-83AE-3CE4-B2180D322C5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7527" y="1122363"/>
            <a:ext cx="9144000" cy="2387600"/>
          </a:xfrm>
        </p:spPr>
        <p:txBody>
          <a:bodyPr anchor="b"/>
          <a:lstStyle>
            <a:lvl1pPr algn="l">
              <a:defRPr sz="6000" spc="300">
                <a:solidFill>
                  <a:srgbClr val="004994"/>
                </a:solidFill>
              </a:defRPr>
            </a:lvl1pPr>
          </a:lstStyle>
          <a:p>
            <a:r>
              <a:rPr lang="pl-PL" dirty="0"/>
              <a:t>TYTUŁ PREZENTACJI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84F8B31-87A6-1740-97D9-C68EFD12EED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97527" y="3602038"/>
            <a:ext cx="9144000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podtytuł / autor </a:t>
            </a:r>
          </a:p>
        </p:txBody>
      </p:sp>
      <p:pic>
        <p:nvPicPr>
          <p:cNvPr id="9" name="Obraz 8" descr="Obraz zawierający tekst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9BF42059-E150-4962-D52B-D8C130A7F61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45" y="5691446"/>
            <a:ext cx="3888509" cy="1166554"/>
          </a:xfrm>
          <a:prstGeom prst="rect">
            <a:avLst/>
          </a:prstGeom>
        </p:spPr>
      </p:pic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8E491AF9-72D7-F63D-90E8-53A85FB9F004}"/>
              </a:ext>
            </a:extLst>
          </p:cNvPr>
          <p:cNvCxnSpPr>
            <a:cxnSpLocks/>
          </p:cNvCxnSpPr>
          <p:nvPr userDrawn="1"/>
        </p:nvCxnSpPr>
        <p:spPr>
          <a:xfrm>
            <a:off x="785514" y="5691446"/>
            <a:ext cx="35357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6374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ozdzia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1BADC175-8897-1137-3775-6EEA06341F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pic>
        <p:nvPicPr>
          <p:cNvPr id="7" name="Obraz 6" descr="Obraz zawierający zrzut ekranu, czarne">
            <a:extLst>
              <a:ext uri="{FF2B5EF4-FFF2-40B4-BE49-F238E27FC236}">
                <a16:creationId xmlns:a16="http://schemas.microsoft.com/office/drawing/2014/main" id="{2D528630-45CD-6E13-236F-8940006D1C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80C81B68-C69A-83AE-3CE4-B2180D322C5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spc="300">
                <a:solidFill>
                  <a:srgbClr val="004994"/>
                </a:solidFill>
              </a:defRPr>
            </a:lvl1pPr>
          </a:lstStyle>
          <a:p>
            <a:r>
              <a:rPr lang="pl-PL" dirty="0"/>
              <a:t>CZĘŚĆ I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84F8B31-87A6-1740-97D9-C68EFD12EED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podtytuł</a:t>
            </a:r>
          </a:p>
        </p:txBody>
      </p:sp>
      <p:pic>
        <p:nvPicPr>
          <p:cNvPr id="9" name="Obraz 8" descr="Obraz zawierający tekst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9BF42059-E150-4962-D52B-D8C130A7F61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491" y="0"/>
            <a:ext cx="3888509" cy="1166554"/>
          </a:xfrm>
          <a:prstGeom prst="rect">
            <a:avLst/>
          </a:prstGeom>
        </p:spPr>
      </p:pic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A1BC0237-F770-F310-CDFA-C787ADB09FCF}"/>
              </a:ext>
            </a:extLst>
          </p:cNvPr>
          <p:cNvCxnSpPr>
            <a:cxnSpLocks/>
          </p:cNvCxnSpPr>
          <p:nvPr userDrawn="1"/>
        </p:nvCxnSpPr>
        <p:spPr>
          <a:xfrm>
            <a:off x="8447955" y="1166554"/>
            <a:ext cx="35357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9011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 descr="Obraz zawierający zrzut ekranu, Grafika, Karmin, projekt graficzny&#10;&#10;Zawartość wygenerowana przez AI może być niepoprawna.">
            <a:extLst>
              <a:ext uri="{FF2B5EF4-FFF2-40B4-BE49-F238E27FC236}">
                <a16:creationId xmlns:a16="http://schemas.microsoft.com/office/drawing/2014/main" id="{F969345D-A77D-101E-F4DC-35CE97081D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Obraz 10" descr="Obraz zawierający zrzut ekranu, czarne&#10;&#10;Zawartość wygenerowana przez AI może być niepoprawna.">
            <a:extLst>
              <a:ext uri="{FF2B5EF4-FFF2-40B4-BE49-F238E27FC236}">
                <a16:creationId xmlns:a16="http://schemas.microsoft.com/office/drawing/2014/main" id="{C7AEAE99-3ED9-9852-A0FC-492B0DA95C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0623E2A-AC36-86EA-62E3-81AEE63368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pc="300"/>
            </a:lvl1pPr>
          </a:lstStyle>
          <a:p>
            <a:r>
              <a:rPr lang="pl-PL" dirty="0"/>
              <a:t>Tutaj wstaw tytuł slajdu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59F347D-95D8-05F8-6BB0-1E821C616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3996440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12" name="Obraz 11" descr="Obraz zawierający tekst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844F9421-FA05-3C36-272D-5E3A9AC8641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581" y="5910348"/>
            <a:ext cx="3158837" cy="947652"/>
          </a:xfrm>
          <a:prstGeom prst="rect">
            <a:avLst/>
          </a:prstGeom>
        </p:spPr>
      </p:pic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EE006FDF-A79B-44F8-9735-F1A13D65057C}"/>
              </a:ext>
            </a:extLst>
          </p:cNvPr>
          <p:cNvCxnSpPr>
            <a:cxnSpLocks/>
          </p:cNvCxnSpPr>
          <p:nvPr userDrawn="1"/>
        </p:nvCxnSpPr>
        <p:spPr>
          <a:xfrm>
            <a:off x="4708236" y="5910347"/>
            <a:ext cx="272703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6613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F969345D-A77D-101E-F4DC-35CE97081D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7" name="Obraz 6" descr="Obraz zawierający zrzut ekranu, czarne&#10;&#10;Zawartość wygenerowana przez AI może być niepoprawna.">
            <a:extLst>
              <a:ext uri="{FF2B5EF4-FFF2-40B4-BE49-F238E27FC236}">
                <a16:creationId xmlns:a16="http://schemas.microsoft.com/office/drawing/2014/main" id="{CA19575F-ED69-9854-B0F7-0319B46C4BF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Obraz 8" descr="Obraz zawierający tekst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81C63A9F-3860-F92A-CEC3-79078B3E327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600" y="5910348"/>
            <a:ext cx="3158837" cy="947652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0623E2A-AC36-86EA-62E3-81AEE63368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8906164" cy="1325563"/>
          </a:xfrm>
        </p:spPr>
        <p:txBody>
          <a:bodyPr/>
          <a:lstStyle>
            <a:lvl1pPr>
              <a:defRPr spc="300"/>
            </a:lvl1pPr>
          </a:lstStyle>
          <a:p>
            <a:r>
              <a:rPr lang="pl-PL" dirty="0"/>
              <a:t>Tutaj wstaw tytuł slajdu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59F347D-95D8-05F8-6BB0-1E821C616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4943764" cy="3996440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 sz="2200"/>
            </a:lvl2pPr>
            <a:lvl3pPr marL="914400" indent="0">
              <a:buNone/>
              <a:defRPr sz="2200"/>
            </a:lvl3pPr>
            <a:lvl4pPr marL="1371600" indent="0">
              <a:buNone/>
              <a:defRPr sz="2200"/>
            </a:lvl4pPr>
            <a:lvl5pPr marL="1828800" indent="0">
              <a:buNone/>
              <a:defRPr sz="2200"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1D2C9BF7-EB06-701B-5A1C-7A6AF01F3709}"/>
              </a:ext>
            </a:extLst>
          </p:cNvPr>
          <p:cNvCxnSpPr/>
          <p:nvPr userDrawn="1"/>
        </p:nvCxnSpPr>
        <p:spPr>
          <a:xfrm>
            <a:off x="1817255" y="5910347"/>
            <a:ext cx="272703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085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/ podział 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 descr="Obraz zawierający zrzut ekranu, Prostokąt, design&#10;&#10;Zawartość wygenerowana przez AI może być niepoprawna.">
            <a:extLst>
              <a:ext uri="{FF2B5EF4-FFF2-40B4-BE49-F238E27FC236}">
                <a16:creationId xmlns:a16="http://schemas.microsoft.com/office/drawing/2014/main" id="{7F75FFE6-8934-B82F-C386-22BB9BACD4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Obraz 19" descr="Obraz zawierający zrzut ekranu, czarne&#10;&#10;Zawartość wygenerowana przez AI może być niepoprawna.">
            <a:extLst>
              <a:ext uri="{FF2B5EF4-FFF2-40B4-BE49-F238E27FC236}">
                <a16:creationId xmlns:a16="http://schemas.microsoft.com/office/drawing/2014/main" id="{0164D2CF-8C6F-4F9D-49AC-C2121E7F09E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411"/>
            <a:ext cx="12192000" cy="6858000"/>
          </a:xfrm>
          <a:prstGeom prst="rect">
            <a:avLst/>
          </a:prstGeom>
        </p:spPr>
      </p:pic>
      <p:pic>
        <p:nvPicPr>
          <p:cNvPr id="22" name="Obraz 21" descr="Obraz zawierający zrzut ekranu, Prostokąt, design&#10;&#10;Zawartość wygenerowana przez AI może być niepoprawna.">
            <a:extLst>
              <a:ext uri="{FF2B5EF4-FFF2-40B4-BE49-F238E27FC236}">
                <a16:creationId xmlns:a16="http://schemas.microsoft.com/office/drawing/2014/main" id="{8BBA30C4-69EA-77A5-A0C1-A97B11DA8B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097"/>
          <a:stretch>
            <a:fillRect/>
          </a:stretch>
        </p:blipFill>
        <p:spPr>
          <a:xfrm>
            <a:off x="0" y="0"/>
            <a:ext cx="12192000" cy="129636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5BF408D-D467-EB4B-67D5-C9728E080B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0"/>
            <a:ext cx="10515600" cy="1006474"/>
          </a:xfrm>
        </p:spPr>
        <p:txBody>
          <a:bodyPr anchor="b">
            <a:normAutofit/>
          </a:bodyPr>
          <a:lstStyle>
            <a:lvl1pPr algn="ctr">
              <a:defRPr sz="4400" spc="300">
                <a:solidFill>
                  <a:schemeClr val="bg2"/>
                </a:solidFill>
              </a:defRPr>
            </a:lvl1pPr>
          </a:lstStyle>
          <a:p>
            <a:r>
              <a:rPr lang="pl-PL" dirty="0"/>
              <a:t>Tutaj wstaw tytuł slajdu</a:t>
            </a:r>
          </a:p>
        </p:txBody>
      </p:sp>
      <p:pic>
        <p:nvPicPr>
          <p:cNvPr id="9" name="Obraz 8" descr="Obraz zawierający tekst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14BAF29E-7D25-EB6F-EDD2-2D18092883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581" y="5910348"/>
            <a:ext cx="3158837" cy="947652"/>
          </a:xfrm>
          <a:prstGeom prst="rect">
            <a:avLst/>
          </a:prstGeom>
        </p:spPr>
      </p:pic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8E6BAD15-863E-B4ED-D024-D51E66041DB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2993303" cy="82391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Punkt 1</a:t>
            </a:r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id="{1BF00E18-E8F1-1B5C-774C-A82A5E12098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2993303" cy="3317010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 dirty="0"/>
              <a:t>Treść</a:t>
            </a: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07C20FB1-B12B-474A-9F7D-2543587644E1}"/>
              </a:ext>
            </a:extLst>
          </p:cNvPr>
          <p:cNvCxnSpPr/>
          <p:nvPr userDrawn="1"/>
        </p:nvCxnSpPr>
        <p:spPr>
          <a:xfrm>
            <a:off x="4230255" y="2004291"/>
            <a:ext cx="0" cy="3906057"/>
          </a:xfrm>
          <a:prstGeom prst="line">
            <a:avLst/>
          </a:prstGeom>
          <a:ln>
            <a:solidFill>
              <a:srgbClr val="00499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Symbol zastępczy tekstu 2">
            <a:extLst>
              <a:ext uri="{FF2B5EF4-FFF2-40B4-BE49-F238E27FC236}">
                <a16:creationId xmlns:a16="http://schemas.microsoft.com/office/drawing/2014/main" id="{047FCDBE-5170-DF2D-F5FE-B4259DD7288E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4594730" y="1677987"/>
            <a:ext cx="2993303" cy="82391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Punkt 2</a:t>
            </a:r>
          </a:p>
        </p:txBody>
      </p:sp>
      <p:sp>
        <p:nvSpPr>
          <p:cNvPr id="15" name="Symbol zastępczy zawartości 3">
            <a:extLst>
              <a:ext uri="{FF2B5EF4-FFF2-40B4-BE49-F238E27FC236}">
                <a16:creationId xmlns:a16="http://schemas.microsoft.com/office/drawing/2014/main" id="{F23AA316-DDB1-7C63-B375-DB45D3170762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594730" y="2501899"/>
            <a:ext cx="2993303" cy="3317010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 dirty="0"/>
              <a:t>Treść</a:t>
            </a:r>
          </a:p>
        </p:txBody>
      </p: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9748737D-1B86-E86E-2205-0822435FC8BA}"/>
              </a:ext>
            </a:extLst>
          </p:cNvPr>
          <p:cNvCxnSpPr/>
          <p:nvPr userDrawn="1"/>
        </p:nvCxnSpPr>
        <p:spPr>
          <a:xfrm>
            <a:off x="7985197" y="2004291"/>
            <a:ext cx="0" cy="3906057"/>
          </a:xfrm>
          <a:prstGeom prst="line">
            <a:avLst/>
          </a:prstGeom>
          <a:ln>
            <a:solidFill>
              <a:srgbClr val="00499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ymbol zastępczy tekstu 2">
            <a:extLst>
              <a:ext uri="{FF2B5EF4-FFF2-40B4-BE49-F238E27FC236}">
                <a16:creationId xmlns:a16="http://schemas.microsoft.com/office/drawing/2014/main" id="{E18D47D9-AFB5-AAD9-9421-07B35FA7B86F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8349672" y="1677987"/>
            <a:ext cx="2993303" cy="82391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Punkt 3</a:t>
            </a:r>
          </a:p>
        </p:txBody>
      </p:sp>
      <p:sp>
        <p:nvSpPr>
          <p:cNvPr id="18" name="Symbol zastępczy zawartości 3">
            <a:extLst>
              <a:ext uri="{FF2B5EF4-FFF2-40B4-BE49-F238E27FC236}">
                <a16:creationId xmlns:a16="http://schemas.microsoft.com/office/drawing/2014/main" id="{D7EA2DFB-A2ED-B237-2A97-F0018B8611AC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349672" y="2501899"/>
            <a:ext cx="2993303" cy="3317010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 dirty="0"/>
              <a:t>Treść</a:t>
            </a:r>
          </a:p>
        </p:txBody>
      </p: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ED2CBFE5-D095-9B45-42E7-065D60F94739}"/>
              </a:ext>
            </a:extLst>
          </p:cNvPr>
          <p:cNvCxnSpPr/>
          <p:nvPr userDrawn="1"/>
        </p:nvCxnSpPr>
        <p:spPr>
          <a:xfrm>
            <a:off x="4732482" y="5910347"/>
            <a:ext cx="272703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6862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F969345D-A77D-101E-F4DC-35CE97081D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Obraz zawierający zrzut ekranu, czarne&#10;&#10;Zawartość wygenerowana przez AI może być niepoprawna.">
            <a:extLst>
              <a:ext uri="{FF2B5EF4-FFF2-40B4-BE49-F238E27FC236}">
                <a16:creationId xmlns:a16="http://schemas.microsoft.com/office/drawing/2014/main" id="{73CFFE56-BC5E-39F3-EF96-F46A4D65B03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0623E2A-AC36-86EA-62E3-81AEE63368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pc="300"/>
            </a:lvl1pPr>
          </a:lstStyle>
          <a:p>
            <a:r>
              <a:rPr lang="pl-PL" dirty="0"/>
              <a:t>Tutaj wstaw tytuł slajdu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59F347D-95D8-05F8-6BB0-1E821C616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3984866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6" name="Obraz 5" descr="Obraz zawierający tekst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68251F68-747E-100D-673D-A36E8346805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581" y="5910348"/>
            <a:ext cx="3158837" cy="947652"/>
          </a:xfrm>
          <a:prstGeom prst="rect">
            <a:avLst/>
          </a:prstGeom>
        </p:spPr>
      </p:pic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A08020D5-B630-5858-9334-08CDDBF622BA}"/>
              </a:ext>
            </a:extLst>
          </p:cNvPr>
          <p:cNvCxnSpPr>
            <a:cxnSpLocks/>
          </p:cNvCxnSpPr>
          <p:nvPr userDrawn="1"/>
        </p:nvCxnSpPr>
        <p:spPr>
          <a:xfrm>
            <a:off x="4708236" y="5910347"/>
            <a:ext cx="272703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299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F969345D-A77D-101E-F4DC-35CE97081D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15" name="Obraz 14" descr="Obraz zawierający zrzut ekranu, czarne&#10;&#10;Zawartość wygenerowana przez AI może być niepoprawna.">
            <a:extLst>
              <a:ext uri="{FF2B5EF4-FFF2-40B4-BE49-F238E27FC236}">
                <a16:creationId xmlns:a16="http://schemas.microsoft.com/office/drawing/2014/main" id="{4DCFF3AA-37B2-2CFE-3256-D1739233694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Obraz 8" descr="Obraz zawierający tekst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81C63A9F-3860-F92A-CEC3-79078B3E327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581" y="5910348"/>
            <a:ext cx="3158837" cy="947652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0623E2A-AC36-86EA-62E3-81AEE63368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pc="300"/>
            </a:lvl1pPr>
          </a:lstStyle>
          <a:p>
            <a:r>
              <a:rPr lang="pl-PL" dirty="0"/>
              <a:t>Tutaj wstaw tytuł slajdu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59F347D-95D8-05F8-6BB0-1E821C616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962695"/>
            <a:ext cx="10515600" cy="865450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C127EAE3-5DC6-0144-3C1B-71AAB0C25F0D}"/>
              </a:ext>
            </a:extLst>
          </p:cNvPr>
          <p:cNvCxnSpPr>
            <a:cxnSpLocks/>
          </p:cNvCxnSpPr>
          <p:nvPr userDrawn="1"/>
        </p:nvCxnSpPr>
        <p:spPr>
          <a:xfrm>
            <a:off x="4708236" y="5910347"/>
            <a:ext cx="272703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3882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339D77D6-C5FC-5B7F-15C9-7215A64A7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F7B18E6-4C58-6762-B23C-53E5020204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0C03F27-A93A-AA09-F8CB-3285D80B71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E440394-F47F-4BD2-9235-B641D407DD0D}" type="datetimeFigureOut">
              <a:rPr lang="pl-PL" smtClean="0"/>
              <a:t>24.11.2025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197D987-635B-DD68-271F-FC7DA3DF9B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015371C-109A-9482-4F8F-4566A7AB0E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CD496D-034A-4B51-9267-104EE265CE90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89038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50" r:id="rId3"/>
    <p:sldLayoutId id="2147483660" r:id="rId4"/>
    <p:sldLayoutId id="2147483651" r:id="rId5"/>
    <p:sldLayoutId id="2147483661" r:id="rId6"/>
    <p:sldLayoutId id="2147483662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Lato" panose="020F0502020204030203" pitchFamily="34" charset="-18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-18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-18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-18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-18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-18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3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4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5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DB810AE-06A9-C4F3-53C5-9E130805B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2133" y="1919197"/>
            <a:ext cx="6996941" cy="2387600"/>
          </a:xfrm>
        </p:spPr>
        <p:txBody>
          <a:bodyPr>
            <a:normAutofit fontScale="90000"/>
          </a:bodyPr>
          <a:lstStyle/>
          <a:p>
            <a:pPr marL="29209">
              <a:lnSpc>
                <a:spcPct val="100000"/>
              </a:lnSpc>
              <a:spcBef>
                <a:spcPts val="2215"/>
              </a:spcBef>
            </a:pPr>
            <a:r>
              <a:rPr lang="pl-PL" sz="8300" spc="0" dirty="0"/>
              <a:t>WŚCIEKLIZNA</a:t>
            </a:r>
            <a:br>
              <a:rPr lang="pl-PL" sz="8000" dirty="0"/>
            </a:br>
            <a:r>
              <a:rPr lang="pl-PL" sz="8000" dirty="0"/>
              <a:t>   </a:t>
            </a:r>
            <a:r>
              <a:rPr lang="pl-PL" spc="-305" dirty="0"/>
              <a:t>Bądźmy</a:t>
            </a:r>
            <a:r>
              <a:rPr lang="pl-PL" spc="-555" dirty="0"/>
              <a:t> </a:t>
            </a:r>
            <a:r>
              <a:rPr lang="pl-PL" spc="-120" dirty="0"/>
              <a:t>ostrożni!</a:t>
            </a:r>
            <a:endParaRPr lang="pl-PL" dirty="0"/>
          </a:p>
        </p:txBody>
      </p:sp>
      <p:sp>
        <p:nvSpPr>
          <p:cNvPr id="7" name="pole tekstowe 6" descr="Logotyp z hasłem Państwowej Inspekcji Sanitarnej &quot;Chronimy zdrowie z myślą o przyszłości&quot; oraz logo Państwowej Inspekcji Sanitarnej &quot;">
            <a:extLst>
              <a:ext uri="{FF2B5EF4-FFF2-40B4-BE49-F238E27FC236}">
                <a16:creationId xmlns:a16="http://schemas.microsoft.com/office/drawing/2014/main" id="{DA99E27A-80E1-6FE2-713C-A37F577DB02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730158" y="5735637"/>
            <a:ext cx="3545767" cy="1032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768216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46021-3D63-9E4A-334F-9E21DEB30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369EE50-3033-A94D-108E-AAC25A601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FC2E9303-4B27-B735-81BF-0858B78E65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002314" y="198132"/>
            <a:ext cx="3777342" cy="6743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spc="300">
                <a:solidFill>
                  <a:schemeClr val="tx1"/>
                </a:solidFill>
                <a:latin typeface="Lato" panose="020F0502020204030203" pitchFamily="34" charset="-18"/>
                <a:ea typeface="+mj-ea"/>
                <a:cs typeface="+mj-cs"/>
              </a:defRPr>
            </a:lvl1pPr>
          </a:lstStyle>
          <a:p>
            <a:r>
              <a:rPr lang="pl-PL" sz="3600" spc="0" dirty="0">
                <a:solidFill>
                  <a:schemeClr val="accent1"/>
                </a:solidFill>
              </a:rPr>
              <a:t>Jak się zachować?</a:t>
            </a:r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34ED70D6-737B-0D8F-CCF0-889F0992187C}"/>
              </a:ext>
            </a:extLst>
          </p:cNvPr>
          <p:cNvSpPr txBox="1"/>
          <p:nvPr/>
        </p:nvSpPr>
        <p:spPr>
          <a:xfrm>
            <a:off x="2076912" y="912529"/>
            <a:ext cx="8402401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pl-PL" sz="2400" dirty="0">
                <a:solidFill>
                  <a:schemeClr val="accent1"/>
                </a:solidFill>
                <a:cs typeface="Calibri"/>
              </a:rPr>
              <a:t>Gdy zwierzę nie </a:t>
            </a:r>
            <a:r>
              <a:rPr sz="2400" dirty="0" err="1">
                <a:solidFill>
                  <a:schemeClr val="accent1"/>
                </a:solidFill>
                <a:cs typeface="Calibri"/>
              </a:rPr>
              <a:t>boi</a:t>
            </a:r>
            <a:r>
              <a:rPr sz="2400" spc="-40" dirty="0">
                <a:solidFill>
                  <a:schemeClr val="accent1"/>
                </a:solidFill>
                <a:cs typeface="Calibri"/>
              </a:rPr>
              <a:t> </a:t>
            </a:r>
            <a:r>
              <a:rPr sz="2400" dirty="0">
                <a:solidFill>
                  <a:schemeClr val="accent1"/>
                </a:solidFill>
                <a:cs typeface="Calibri"/>
              </a:rPr>
              <a:t>się</a:t>
            </a:r>
            <a:r>
              <a:rPr sz="2400" spc="-40" dirty="0">
                <a:solidFill>
                  <a:schemeClr val="accent1"/>
                </a:solidFill>
                <a:cs typeface="Calibri"/>
              </a:rPr>
              <a:t> </a:t>
            </a:r>
            <a:r>
              <a:rPr sz="2400" dirty="0">
                <a:solidFill>
                  <a:schemeClr val="accent1"/>
                </a:solidFill>
                <a:cs typeface="Calibri"/>
              </a:rPr>
              <a:t>nas,</a:t>
            </a:r>
            <a:r>
              <a:rPr sz="2400" spc="-45" dirty="0">
                <a:solidFill>
                  <a:schemeClr val="accent1"/>
                </a:solidFill>
                <a:cs typeface="Calibri"/>
              </a:rPr>
              <a:t> </a:t>
            </a:r>
            <a:r>
              <a:rPr sz="2400" dirty="0">
                <a:solidFill>
                  <a:schemeClr val="accent1"/>
                </a:solidFill>
                <a:cs typeface="Calibri"/>
              </a:rPr>
              <a:t>jest</a:t>
            </a:r>
            <a:r>
              <a:rPr sz="2400" spc="-40" dirty="0">
                <a:solidFill>
                  <a:schemeClr val="accent1"/>
                </a:solidFill>
                <a:cs typeface="Calibri"/>
              </a:rPr>
              <a:t> </a:t>
            </a:r>
            <a:r>
              <a:rPr sz="2400" spc="-10" dirty="0">
                <a:solidFill>
                  <a:schemeClr val="accent1"/>
                </a:solidFill>
                <a:cs typeface="Calibri"/>
              </a:rPr>
              <a:t>agresywne</a:t>
            </a:r>
            <a:r>
              <a:rPr sz="2400" spc="-50" dirty="0">
                <a:solidFill>
                  <a:schemeClr val="accent1"/>
                </a:solidFill>
                <a:cs typeface="Calibri"/>
              </a:rPr>
              <a:t> </a:t>
            </a:r>
            <a:r>
              <a:rPr sz="2400" dirty="0">
                <a:solidFill>
                  <a:schemeClr val="accent1"/>
                </a:solidFill>
                <a:cs typeface="Calibri"/>
              </a:rPr>
              <a:t>lub</a:t>
            </a:r>
            <a:r>
              <a:rPr sz="2400" spc="-30" dirty="0">
                <a:solidFill>
                  <a:schemeClr val="accent1"/>
                </a:solidFill>
                <a:cs typeface="Calibri"/>
              </a:rPr>
              <a:t> </a:t>
            </a:r>
            <a:r>
              <a:rPr sz="2400" dirty="0">
                <a:solidFill>
                  <a:schemeClr val="accent1"/>
                </a:solidFill>
                <a:cs typeface="Calibri"/>
              </a:rPr>
              <a:t>atakuje,</a:t>
            </a:r>
            <a:r>
              <a:rPr sz="2400" spc="340" dirty="0">
                <a:solidFill>
                  <a:schemeClr val="accent1"/>
                </a:solidFill>
                <a:cs typeface="Calibri"/>
              </a:rPr>
              <a:t> </a:t>
            </a:r>
            <a:r>
              <a:rPr sz="2400" b="1" dirty="0">
                <a:solidFill>
                  <a:schemeClr val="accent1"/>
                </a:solidFill>
                <a:cs typeface="Calibri"/>
              </a:rPr>
              <a:t>może</a:t>
            </a:r>
            <a:r>
              <a:rPr sz="2400" b="1" spc="-35" dirty="0">
                <a:solidFill>
                  <a:schemeClr val="accent1"/>
                </a:solidFill>
                <a:cs typeface="Calibri"/>
              </a:rPr>
              <a:t> </a:t>
            </a:r>
            <a:r>
              <a:rPr sz="2400" b="1" spc="-10" dirty="0">
                <a:solidFill>
                  <a:schemeClr val="accent1"/>
                </a:solidFill>
                <a:cs typeface="Calibri"/>
              </a:rPr>
              <a:t>oznaczać,</a:t>
            </a:r>
            <a:r>
              <a:rPr sz="2400" b="1" spc="-25" dirty="0">
                <a:solidFill>
                  <a:schemeClr val="accent1"/>
                </a:solidFill>
                <a:cs typeface="Calibri"/>
              </a:rPr>
              <a:t> </a:t>
            </a:r>
            <a:r>
              <a:rPr sz="2400" b="1" dirty="0">
                <a:solidFill>
                  <a:schemeClr val="accent1"/>
                </a:solidFill>
                <a:cs typeface="Calibri"/>
              </a:rPr>
              <a:t>że</a:t>
            </a:r>
            <a:r>
              <a:rPr sz="2400" b="1" spc="-30" dirty="0">
                <a:solidFill>
                  <a:schemeClr val="accent1"/>
                </a:solidFill>
                <a:cs typeface="Calibri"/>
              </a:rPr>
              <a:t> </a:t>
            </a:r>
            <a:r>
              <a:rPr sz="2400" b="1" dirty="0">
                <a:solidFill>
                  <a:schemeClr val="accent1"/>
                </a:solidFill>
                <a:cs typeface="Calibri"/>
              </a:rPr>
              <a:t>jest</a:t>
            </a:r>
            <a:r>
              <a:rPr sz="2400" b="1" spc="-55" dirty="0">
                <a:solidFill>
                  <a:schemeClr val="accent1"/>
                </a:solidFill>
                <a:cs typeface="Calibri"/>
              </a:rPr>
              <a:t> </a:t>
            </a:r>
            <a:r>
              <a:rPr sz="2400" b="1" dirty="0">
                <a:solidFill>
                  <a:schemeClr val="accent1"/>
                </a:solidFill>
                <a:cs typeface="Calibri"/>
              </a:rPr>
              <a:t>chore</a:t>
            </a:r>
            <a:r>
              <a:rPr sz="2400" b="1" spc="-30" dirty="0">
                <a:solidFill>
                  <a:schemeClr val="accent1"/>
                </a:solidFill>
                <a:cs typeface="Calibri"/>
              </a:rPr>
              <a:t> </a:t>
            </a:r>
            <a:r>
              <a:rPr sz="2400" b="1" dirty="0">
                <a:solidFill>
                  <a:schemeClr val="accent1"/>
                </a:solidFill>
                <a:cs typeface="Calibri"/>
              </a:rPr>
              <a:t>na</a:t>
            </a:r>
            <a:r>
              <a:rPr sz="2400" b="1" spc="-15" dirty="0">
                <a:solidFill>
                  <a:schemeClr val="accent1"/>
                </a:solidFill>
                <a:cs typeface="Calibri"/>
              </a:rPr>
              <a:t> </a:t>
            </a:r>
            <a:r>
              <a:rPr sz="2400" b="1" spc="-10" dirty="0">
                <a:solidFill>
                  <a:schemeClr val="accent1"/>
                </a:solidFill>
                <a:cs typeface="Calibri"/>
              </a:rPr>
              <a:t>wściekliznę</a:t>
            </a:r>
            <a:r>
              <a:rPr sz="2400" spc="-10" dirty="0">
                <a:solidFill>
                  <a:schemeClr val="accent1"/>
                </a:solidFill>
                <a:cs typeface="Calibri"/>
              </a:rPr>
              <a:t>.</a:t>
            </a:r>
            <a:endParaRPr sz="2400" dirty="0">
              <a:solidFill>
                <a:schemeClr val="accent1"/>
              </a:solidFill>
              <a:cs typeface="Calibri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53B988D1-DC46-2257-D15D-A24D51D5B3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7744" y="2029474"/>
            <a:ext cx="5561912" cy="3177147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57D5BC74-CCE4-BEA4-3440-54396BE61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5516" y="1690688"/>
            <a:ext cx="1900320" cy="3939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78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F63E4-A911-1A25-260C-9A35BF8564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F14822A-292C-EBE4-3F12-4D01A8FDF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</a:t>
            </a:r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406A03FE-DDAA-B935-61FF-F3F4D7750142}"/>
              </a:ext>
            </a:extLst>
          </p:cNvPr>
          <p:cNvSpPr txBox="1"/>
          <p:nvPr/>
        </p:nvSpPr>
        <p:spPr>
          <a:xfrm>
            <a:off x="973997" y="365125"/>
            <a:ext cx="10515600" cy="8130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pl-PL" sz="2400" b="1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Gryzonie</a:t>
            </a:r>
            <a:r>
              <a:rPr lang="pl-PL" sz="2400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pl-PL" sz="2400" spc="-35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l-PL" sz="2400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podobnie</a:t>
            </a:r>
            <a:r>
              <a:rPr lang="pl-PL" sz="2400" spc="-15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jak</a:t>
            </a:r>
            <a:r>
              <a:rPr lang="pl-PL" sz="2400" spc="-50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inne</a:t>
            </a:r>
            <a:r>
              <a:rPr lang="pl-PL" sz="2400" spc="-20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ssaki</a:t>
            </a:r>
            <a:r>
              <a:rPr lang="pl-PL" sz="2400" spc="-55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tj.</a:t>
            </a:r>
            <a:r>
              <a:rPr lang="pl-PL" sz="2400" spc="-45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spc="-10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nietoperze,</a:t>
            </a:r>
            <a:r>
              <a:rPr lang="pl-PL" sz="2400" spc="-20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spc="-25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czy </a:t>
            </a:r>
            <a:r>
              <a:rPr lang="pl-PL" sz="2400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jeże</a:t>
            </a:r>
            <a:r>
              <a:rPr lang="pl-PL" sz="2400" spc="-75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również</a:t>
            </a:r>
            <a:r>
              <a:rPr lang="pl-PL" sz="2400" spc="-55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mogą</a:t>
            </a:r>
            <a:r>
              <a:rPr lang="pl-PL" sz="2400" spc="-65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przenosić</a:t>
            </a:r>
            <a:r>
              <a:rPr lang="pl-PL" sz="2400" spc="-65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wirusa</a:t>
            </a:r>
            <a:r>
              <a:rPr lang="pl-PL" sz="2400" spc="-65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spc="-10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wścieklizny</a:t>
            </a:r>
            <a:r>
              <a:rPr lang="pl-PL" sz="2800" spc="-10" dirty="0">
                <a:latin typeface="Calibri"/>
                <a:cs typeface="Calibri"/>
              </a:rPr>
              <a:t>.</a:t>
            </a:r>
            <a:endParaRPr lang="pl-PL" sz="2800" dirty="0">
              <a:latin typeface="Calibri"/>
              <a:cs typeface="Calibri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5CC3B374-F1EA-2AAD-7493-F9DC2890F0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6311" y="1452286"/>
            <a:ext cx="7868748" cy="3953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785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1B776B-C8FA-4BCA-CF42-02C9FDBEC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A2292C2C-29C2-AFFC-188B-FF5B07F6E2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572" y="281902"/>
            <a:ext cx="10987314" cy="730345"/>
          </a:xfrm>
        </p:spPr>
        <p:txBody>
          <a:bodyPr>
            <a:normAutofit fontScale="90000"/>
          </a:bodyPr>
          <a:lstStyle/>
          <a:p>
            <a:r>
              <a:rPr lang="pl-PL" spc="0" dirty="0">
                <a:solidFill>
                  <a:schemeClr val="accent1"/>
                </a:solidFill>
              </a:rPr>
              <a:t>WŚCIEKLIZNA – nosiciele w świecie zwierząt</a:t>
            </a:r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340A8529-3A24-971F-D662-0A3E756801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715" y="1350071"/>
            <a:ext cx="7897913" cy="4970657"/>
          </a:xfrm>
        </p:spPr>
        <p:txBody>
          <a:bodyPr>
            <a:normAutofit fontScale="92500" lnSpcReduction="20000"/>
          </a:bodyPr>
          <a:lstStyle/>
          <a:p>
            <a:pPr marL="92075">
              <a:spcBef>
                <a:spcPts val="755"/>
              </a:spcBef>
            </a:pPr>
            <a:r>
              <a:rPr lang="pl-PL" sz="2900" b="1" dirty="0">
                <a:solidFill>
                  <a:schemeClr val="accent1"/>
                </a:solidFill>
              </a:rPr>
              <a:t>Nosicielem wirusa wścieklizny może być m.in.:</a:t>
            </a:r>
          </a:p>
          <a:p>
            <a:pPr marL="549275" indent="-457200"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sz="2900" dirty="0">
                <a:solidFill>
                  <a:schemeClr val="accent1"/>
                </a:solidFill>
              </a:rPr>
              <a:t>Lis,</a:t>
            </a:r>
          </a:p>
          <a:p>
            <a:pPr marL="549275" indent="-457200"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sz="2900" dirty="0">
                <a:solidFill>
                  <a:schemeClr val="accent1"/>
                </a:solidFill>
              </a:rPr>
              <a:t>Wiewiórka,</a:t>
            </a:r>
          </a:p>
          <a:p>
            <a:pPr marL="549275" indent="-457200"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sz="2900" dirty="0">
                <a:solidFill>
                  <a:schemeClr val="accent1"/>
                </a:solidFill>
              </a:rPr>
              <a:t>Jeż,</a:t>
            </a:r>
          </a:p>
          <a:p>
            <a:pPr marL="549275" indent="-457200"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sz="2900" dirty="0">
                <a:solidFill>
                  <a:schemeClr val="accent1"/>
                </a:solidFill>
              </a:rPr>
              <a:t>Mysz,</a:t>
            </a:r>
          </a:p>
          <a:p>
            <a:pPr marL="549275" indent="-457200"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sz="2900" dirty="0">
                <a:solidFill>
                  <a:schemeClr val="accent1"/>
                </a:solidFill>
              </a:rPr>
              <a:t>Nietoperz,</a:t>
            </a:r>
          </a:p>
          <a:p>
            <a:pPr marL="549275" indent="-457200"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sz="2900" dirty="0">
                <a:solidFill>
                  <a:schemeClr val="accent1"/>
                </a:solidFill>
              </a:rPr>
              <a:t>Sarna,</a:t>
            </a:r>
          </a:p>
          <a:p>
            <a:pPr marL="549275" indent="-457200"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sz="2900" dirty="0">
                <a:solidFill>
                  <a:schemeClr val="accent1"/>
                </a:solidFill>
              </a:rPr>
              <a:t>Niezaszczepiony pies i kot,</a:t>
            </a:r>
          </a:p>
          <a:p>
            <a:pPr marL="549275" indent="-457200"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sz="2900" dirty="0">
                <a:solidFill>
                  <a:schemeClr val="accent1"/>
                </a:solidFill>
              </a:rPr>
              <a:t>Inne zwierzęta.</a:t>
            </a:r>
          </a:p>
          <a:p>
            <a:pPr marL="92075">
              <a:lnSpc>
                <a:spcPct val="100000"/>
              </a:lnSpc>
              <a:spcBef>
                <a:spcPts val="755"/>
              </a:spcBef>
            </a:pPr>
            <a:endParaRPr lang="pl-PL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8098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1">
            <a:extLst>
              <a:ext uri="{FF2B5EF4-FFF2-40B4-BE49-F238E27FC236}">
                <a16:creationId xmlns:a16="http://schemas.microsoft.com/office/drawing/2014/main" id="{1148745B-19C0-F93D-2933-E1FD8B1ED8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6057" y="3063827"/>
            <a:ext cx="5159828" cy="730345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pl-PL" b="0" spc="0" dirty="0">
                <a:solidFill>
                  <a:schemeClr val="accent1"/>
                </a:solidFill>
              </a:rPr>
              <a:t>Jak ochronić</a:t>
            </a:r>
            <a:br>
              <a:rPr lang="pl-PL" b="0" spc="0" dirty="0">
                <a:solidFill>
                  <a:schemeClr val="accent1"/>
                </a:solidFill>
              </a:rPr>
            </a:br>
            <a:r>
              <a:rPr lang="pl-PL" b="0" spc="0" dirty="0">
                <a:solidFill>
                  <a:schemeClr val="accent1"/>
                </a:solidFill>
              </a:rPr>
              <a:t>zwierzęta domowe</a:t>
            </a:r>
            <a:r>
              <a:rPr lang="pl-PL" spc="0" dirty="0">
                <a:solidFill>
                  <a:schemeClr val="accent1"/>
                </a:solidFill>
              </a:rPr>
              <a:t>?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0B7455E8-B1C5-FC34-8274-798D69D21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5070" y="223271"/>
            <a:ext cx="4783257" cy="5681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827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AF94F-489D-0520-3A69-9E0A4CFB3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1">
            <a:extLst>
              <a:ext uri="{FF2B5EF4-FFF2-40B4-BE49-F238E27FC236}">
                <a16:creationId xmlns:a16="http://schemas.microsoft.com/office/drawing/2014/main" id="{96060CB9-DA1D-5DC4-6242-6C1DD3A362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599" y="480283"/>
            <a:ext cx="6785429" cy="730345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pl-PL" b="0" spc="0" dirty="0">
                <a:solidFill>
                  <a:schemeClr val="accent1"/>
                </a:solidFill>
              </a:rPr>
              <a:t>Miej na oku swojego pupila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2A8A40C4-2F6E-71CF-80AE-1D3769261D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5833" y="1328444"/>
            <a:ext cx="7944959" cy="420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418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89605" y="2547429"/>
            <a:ext cx="4955383" cy="3271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object 3"/>
          <p:cNvSpPr txBox="1"/>
          <p:nvPr/>
        </p:nvSpPr>
        <p:spPr>
          <a:xfrm>
            <a:off x="345078" y="1829653"/>
            <a:ext cx="11595567" cy="2353551"/>
          </a:xfrm>
          <a:prstGeom prst="rect">
            <a:avLst/>
          </a:prstGeom>
        </p:spPr>
        <p:txBody>
          <a:bodyPr vert="horz" wrap="square" lIns="0" tIns="54187" rIns="0" bIns="0" rtlCol="0">
            <a:spAutoFit/>
          </a:bodyPr>
          <a:lstStyle/>
          <a:p>
            <a:pPr marR="3387">
              <a:lnSpc>
                <a:spcPct val="150000"/>
              </a:lnSpc>
              <a:spcBef>
                <a:spcPts val="3"/>
              </a:spcBef>
              <a:tabLst>
                <a:tab pos="954241" algn="l"/>
              </a:tabLst>
            </a:pPr>
            <a:r>
              <a:rPr sz="2000" dirty="0">
                <a:solidFill>
                  <a:schemeClr val="accent1"/>
                </a:solidFill>
                <a:cs typeface="Arial"/>
              </a:rPr>
              <a:t>Żeby zabezpieczyć zwierzęta domowe przed wścieklizną należy </a:t>
            </a:r>
            <a:r>
              <a:rPr sz="2000" dirty="0">
                <a:solidFill>
                  <a:schemeClr val="accent1"/>
                </a:solidFill>
                <a:cs typeface="Arial Black"/>
              </a:rPr>
              <a:t>REGULARNIE SZCZEPIĆ </a:t>
            </a:r>
            <a:r>
              <a:rPr sz="2000" b="1" dirty="0">
                <a:solidFill>
                  <a:schemeClr val="accent1"/>
                </a:solidFill>
                <a:cs typeface="Arial Black"/>
              </a:rPr>
              <a:t>PSY</a:t>
            </a:r>
            <a:r>
              <a:rPr sz="2000" dirty="0">
                <a:solidFill>
                  <a:schemeClr val="accent1"/>
                </a:solidFill>
                <a:cs typeface="Arial Black"/>
              </a:rPr>
              <a:t> i </a:t>
            </a:r>
            <a:r>
              <a:rPr sz="2000" dirty="0">
                <a:solidFill>
                  <a:schemeClr val="accent1"/>
                </a:solidFill>
                <a:cs typeface="Lucida Sans"/>
              </a:rPr>
              <a:t>KOTY</a:t>
            </a:r>
            <a:endParaRPr lang="pl-PL" sz="2000" dirty="0">
              <a:solidFill>
                <a:schemeClr val="accent1"/>
              </a:solidFill>
              <a:cs typeface="Lucida Sans"/>
            </a:endParaRPr>
          </a:p>
          <a:p>
            <a:pPr marR="3387">
              <a:lnSpc>
                <a:spcPct val="150000"/>
              </a:lnSpc>
              <a:spcBef>
                <a:spcPts val="3"/>
              </a:spcBef>
              <a:tabLst>
                <a:tab pos="954241" algn="l"/>
              </a:tabLst>
            </a:pPr>
            <a:endParaRPr lang="pl-PL" sz="2000" dirty="0">
              <a:solidFill>
                <a:schemeClr val="accent1"/>
              </a:solidFill>
              <a:cs typeface="Lucida Sans Unicode"/>
            </a:endParaRPr>
          </a:p>
          <a:p>
            <a:pPr marR="3387">
              <a:lnSpc>
                <a:spcPct val="150000"/>
              </a:lnSpc>
              <a:spcBef>
                <a:spcPts val="3"/>
              </a:spcBef>
              <a:tabLst>
                <a:tab pos="954241" algn="l"/>
              </a:tabLst>
            </a:pPr>
            <a:endParaRPr lang="pl-PL" sz="2000" dirty="0">
              <a:solidFill>
                <a:schemeClr val="accent1"/>
              </a:solidFill>
              <a:cs typeface="Lucida Sans Unicode"/>
            </a:endParaRPr>
          </a:p>
          <a:p>
            <a:pPr marR="3387">
              <a:lnSpc>
                <a:spcPct val="150000"/>
              </a:lnSpc>
              <a:spcBef>
                <a:spcPts val="3"/>
              </a:spcBef>
              <a:tabLst>
                <a:tab pos="954241" algn="l"/>
              </a:tabLst>
            </a:pPr>
            <a:r>
              <a:rPr lang="pl-PL" sz="2000" dirty="0">
                <a:solidFill>
                  <a:schemeClr val="accent1"/>
                </a:solidFill>
                <a:cs typeface="Lucida Sans Unicode"/>
              </a:rPr>
              <a:t> </a:t>
            </a:r>
            <a:endParaRPr sz="2000" dirty="0">
              <a:solidFill>
                <a:schemeClr val="accent1"/>
              </a:solidFill>
              <a:cs typeface="Lucida Sans Unicode"/>
            </a:endParaRPr>
          </a:p>
          <a:p>
            <a:pPr marL="0" lvl="1">
              <a:lnSpc>
                <a:spcPct val="150000"/>
              </a:lnSpc>
              <a:spcBef>
                <a:spcPts val="360"/>
              </a:spcBef>
              <a:tabLst>
                <a:tab pos="87313" algn="l"/>
              </a:tabLst>
            </a:pPr>
            <a:r>
              <a:rPr lang="pl-PL" sz="2000" dirty="0">
                <a:solidFill>
                  <a:schemeClr val="accent1"/>
                </a:solidFill>
                <a:cs typeface="Arial"/>
              </a:rPr>
              <a:t> </a:t>
            </a:r>
            <a:endParaRPr sz="2000" dirty="0">
              <a:solidFill>
                <a:schemeClr val="accent1"/>
              </a:solidFill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536131" y="316165"/>
            <a:ext cx="10530114" cy="624059"/>
          </a:xfrm>
          <a:prstGeom prst="rect">
            <a:avLst/>
          </a:prstGeom>
        </p:spPr>
        <p:txBody>
          <a:bodyPr vert="horz" wrap="square" lIns="0" tIns="8043" rIns="0" bIns="0" rtlCol="0" anchor="ctr">
            <a:spAutoFit/>
          </a:bodyPr>
          <a:lstStyle/>
          <a:p>
            <a:pPr marL="2417354" marR="3387" indent="-2409310">
              <a:lnSpc>
                <a:spcPct val="118100"/>
              </a:lnSpc>
              <a:spcBef>
                <a:spcPts val="63"/>
              </a:spcBef>
            </a:pPr>
            <a:r>
              <a:rPr sz="3767" spc="0" dirty="0">
                <a:solidFill>
                  <a:schemeClr val="accent1"/>
                </a:solidFill>
              </a:rPr>
              <a:t>WŚCIEKLIZNA – jak można się ochronić?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xfrm>
            <a:off x="1019047" y="9210574"/>
            <a:ext cx="5123815" cy="3263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7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8467">
              <a:spcBef>
                <a:spcPts val="139"/>
              </a:spcBef>
            </a:pPr>
            <a:r>
              <a:rPr lang="pl-PL" spc="-10"/>
              <a:t>Wojewódzki</a:t>
            </a:r>
            <a:r>
              <a:rPr lang="pl-PL" spc="-20"/>
              <a:t> </a:t>
            </a:r>
            <a:r>
              <a:rPr lang="pl-PL"/>
              <a:t>Inspektorat</a:t>
            </a:r>
            <a:r>
              <a:rPr lang="pl-PL" spc="-15"/>
              <a:t> </a:t>
            </a:r>
            <a:r>
              <a:rPr lang="pl-PL"/>
              <a:t>Weterynarii</a:t>
            </a:r>
            <a:r>
              <a:rPr lang="pl-PL" spc="-30"/>
              <a:t> </a:t>
            </a:r>
            <a:r>
              <a:rPr lang="pl-PL"/>
              <a:t>z/s</a:t>
            </a:r>
            <a:r>
              <a:rPr lang="pl-PL" spc="-20"/>
              <a:t> </a:t>
            </a:r>
            <a:r>
              <a:rPr lang="pl-PL"/>
              <a:t>w</a:t>
            </a:r>
            <a:r>
              <a:rPr lang="pl-PL" spc="-20"/>
              <a:t> </a:t>
            </a:r>
            <a:r>
              <a:rPr lang="pl-PL" spc="-10"/>
              <a:t>Siedlcach</a:t>
            </a:r>
            <a:endParaRPr spc="-7" dirty="0"/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8372273B-78DA-2CFC-3717-F3BE32F6851E}"/>
              </a:ext>
            </a:extLst>
          </p:cNvPr>
          <p:cNvSpPr txBox="1"/>
          <p:nvPr/>
        </p:nvSpPr>
        <p:spPr>
          <a:xfrm>
            <a:off x="1741526" y="1046450"/>
            <a:ext cx="10324719" cy="424048"/>
          </a:xfrm>
          <a:prstGeom prst="rect">
            <a:avLst/>
          </a:prstGeom>
        </p:spPr>
        <p:txBody>
          <a:bodyPr vert="horz" wrap="square" lIns="0" tIns="54187" rIns="0" bIns="0" rtlCol="0">
            <a:spAutoFit/>
          </a:bodyPr>
          <a:lstStyle/>
          <a:p>
            <a:pPr marL="8467">
              <a:spcBef>
                <a:spcPts val="427"/>
              </a:spcBef>
            </a:pPr>
            <a:r>
              <a:rPr sz="2400" b="1" dirty="0">
                <a:solidFill>
                  <a:schemeClr val="accent1"/>
                </a:solidFill>
                <a:cs typeface="Arial Black"/>
              </a:rPr>
              <a:t>SZCZEPIENIA OCHRONNE ODPOWIEDZIĄ NA WSZYSTKO</a:t>
            </a:r>
            <a:r>
              <a:rPr sz="2400" dirty="0">
                <a:solidFill>
                  <a:schemeClr val="accent1"/>
                </a:solidFill>
                <a:cs typeface="Arial Black"/>
              </a:rPr>
              <a:t>!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3A18299-3FA9-B643-D231-53CD371AC4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-25373" y="3619010"/>
            <a:ext cx="6785429" cy="730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spc="300">
                <a:solidFill>
                  <a:schemeClr val="tx1"/>
                </a:solidFill>
                <a:latin typeface="Lato" panose="020F0502020204030203" pitchFamily="34" charset="-18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pl-PL" b="0" spc="0" dirty="0">
                <a:solidFill>
                  <a:schemeClr val="accent1"/>
                </a:solidFill>
              </a:rPr>
              <a:t>Psy szczepimy raz w roku.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3804D3-31A7-91A9-CADE-0D3EEECC55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10478EBA-D750-FE04-90ED-B6F7E8262DE6}"/>
              </a:ext>
            </a:extLst>
          </p:cNvPr>
          <p:cNvSpPr txBox="1"/>
          <p:nvPr/>
        </p:nvSpPr>
        <p:spPr>
          <a:xfrm>
            <a:off x="345078" y="1742297"/>
            <a:ext cx="11595567" cy="535745"/>
          </a:xfrm>
          <a:prstGeom prst="rect">
            <a:avLst/>
          </a:prstGeom>
        </p:spPr>
        <p:txBody>
          <a:bodyPr vert="horz" wrap="square" lIns="0" tIns="54187" rIns="0" bIns="0" rtlCol="0">
            <a:spAutoFit/>
          </a:bodyPr>
          <a:lstStyle/>
          <a:p>
            <a:pPr marR="3387">
              <a:lnSpc>
                <a:spcPct val="150000"/>
              </a:lnSpc>
              <a:spcBef>
                <a:spcPts val="3"/>
              </a:spcBef>
              <a:tabLst>
                <a:tab pos="954241" algn="l"/>
              </a:tabLst>
            </a:pPr>
            <a:r>
              <a:rPr sz="2000" dirty="0">
                <a:solidFill>
                  <a:schemeClr val="accent1"/>
                </a:solidFill>
                <a:cs typeface="Arial"/>
              </a:rPr>
              <a:t>Żeby zabezpieczyć zwierzęta </a:t>
            </a:r>
            <a:r>
              <a:rPr sz="2400" dirty="0">
                <a:solidFill>
                  <a:schemeClr val="accent1"/>
                </a:solidFill>
                <a:cs typeface="Arial"/>
              </a:rPr>
              <a:t>domowe</a:t>
            </a:r>
            <a:r>
              <a:rPr sz="2000" dirty="0">
                <a:solidFill>
                  <a:schemeClr val="accent1"/>
                </a:solidFill>
                <a:cs typeface="Arial"/>
              </a:rPr>
              <a:t> przed wścieklizną należy </a:t>
            </a:r>
            <a:r>
              <a:rPr sz="2000" dirty="0">
                <a:solidFill>
                  <a:schemeClr val="accent1"/>
                </a:solidFill>
                <a:cs typeface="Arial Black"/>
              </a:rPr>
              <a:t>REGULARNIE SZCZEPIĆ PSY i </a:t>
            </a:r>
            <a:r>
              <a:rPr sz="2000" b="1" dirty="0">
                <a:solidFill>
                  <a:schemeClr val="accent1"/>
                </a:solidFill>
                <a:cs typeface="Lucida Sans"/>
              </a:rPr>
              <a:t>KOTY</a:t>
            </a:r>
            <a:r>
              <a:rPr sz="2000" dirty="0">
                <a:solidFill>
                  <a:schemeClr val="accent1"/>
                </a:solidFill>
                <a:cs typeface="Lucida Sans Unicode"/>
              </a:rPr>
              <a:t>,</a:t>
            </a: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F1E19C44-9FED-1BC5-346A-9438E108D86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70171" y="2612258"/>
            <a:ext cx="5446121" cy="32981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object 5">
            <a:extLst>
              <a:ext uri="{FF2B5EF4-FFF2-40B4-BE49-F238E27FC236}">
                <a16:creationId xmlns:a16="http://schemas.microsoft.com/office/drawing/2014/main" id="{CF1C7401-9F55-565F-36AC-CA19DF3F3B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36131" y="316165"/>
            <a:ext cx="10530114" cy="624059"/>
          </a:xfrm>
          <a:prstGeom prst="rect">
            <a:avLst/>
          </a:prstGeom>
        </p:spPr>
        <p:txBody>
          <a:bodyPr vert="horz" wrap="square" lIns="0" tIns="8043" rIns="0" bIns="0" rtlCol="0" anchor="ctr">
            <a:spAutoFit/>
          </a:bodyPr>
          <a:lstStyle/>
          <a:p>
            <a:pPr marL="2417354" marR="3387" indent="-2409310">
              <a:lnSpc>
                <a:spcPct val="118100"/>
              </a:lnSpc>
              <a:spcBef>
                <a:spcPts val="63"/>
              </a:spcBef>
            </a:pPr>
            <a:r>
              <a:rPr sz="3767" spc="0" dirty="0">
                <a:solidFill>
                  <a:schemeClr val="accent1"/>
                </a:solidFill>
              </a:rPr>
              <a:t>WŚCIEKLIZNA – jak można się ochronić?</a:t>
            </a: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33C86C37-CB5A-BCE6-FFD2-E54F44B41B0E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1019047" y="9210574"/>
            <a:ext cx="5123815" cy="3263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7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8467">
              <a:spcBef>
                <a:spcPts val="139"/>
              </a:spcBef>
            </a:pPr>
            <a:r>
              <a:rPr lang="pl-PL" spc="-10"/>
              <a:t>Wojewódzki</a:t>
            </a:r>
            <a:r>
              <a:rPr lang="pl-PL" spc="-20"/>
              <a:t> </a:t>
            </a:r>
            <a:r>
              <a:rPr lang="pl-PL"/>
              <a:t>Inspektorat</a:t>
            </a:r>
            <a:r>
              <a:rPr lang="pl-PL" spc="-15"/>
              <a:t> </a:t>
            </a:r>
            <a:r>
              <a:rPr lang="pl-PL"/>
              <a:t>Weterynarii</a:t>
            </a:r>
            <a:r>
              <a:rPr lang="pl-PL" spc="-30"/>
              <a:t> </a:t>
            </a:r>
            <a:r>
              <a:rPr lang="pl-PL"/>
              <a:t>z/s</a:t>
            </a:r>
            <a:r>
              <a:rPr lang="pl-PL" spc="-20"/>
              <a:t> </a:t>
            </a:r>
            <a:r>
              <a:rPr lang="pl-PL"/>
              <a:t>w</a:t>
            </a:r>
            <a:r>
              <a:rPr lang="pl-PL" spc="-20"/>
              <a:t> </a:t>
            </a:r>
            <a:r>
              <a:rPr lang="pl-PL" spc="-10"/>
              <a:t>Siedlcach</a:t>
            </a:r>
            <a:endParaRPr spc="-7" dirty="0"/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31064918-8DDA-B2A0-F9EE-EAAFC0296366}"/>
              </a:ext>
            </a:extLst>
          </p:cNvPr>
          <p:cNvSpPr txBox="1"/>
          <p:nvPr/>
        </p:nvSpPr>
        <p:spPr>
          <a:xfrm>
            <a:off x="1741526" y="1046450"/>
            <a:ext cx="10324719" cy="424048"/>
          </a:xfrm>
          <a:prstGeom prst="rect">
            <a:avLst/>
          </a:prstGeom>
        </p:spPr>
        <p:txBody>
          <a:bodyPr vert="horz" wrap="square" lIns="0" tIns="54187" rIns="0" bIns="0" rtlCol="0">
            <a:spAutoFit/>
          </a:bodyPr>
          <a:lstStyle/>
          <a:p>
            <a:pPr marL="8467">
              <a:spcBef>
                <a:spcPts val="427"/>
              </a:spcBef>
            </a:pPr>
            <a:r>
              <a:rPr sz="2400" b="1" dirty="0">
                <a:solidFill>
                  <a:schemeClr val="accent1"/>
                </a:solidFill>
                <a:cs typeface="Arial Black"/>
              </a:rPr>
              <a:t>SZCZEPIENIA OCHRONNE ODPOWIEDZIĄ NA WSZYSTKO</a:t>
            </a:r>
            <a:r>
              <a:rPr sz="2400" dirty="0">
                <a:solidFill>
                  <a:schemeClr val="accent1"/>
                </a:solidFill>
                <a:cs typeface="Arial Black"/>
              </a:rPr>
              <a:t>!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ED5343C4-4181-9A46-6973-E1EFA4CD02B8}"/>
              </a:ext>
            </a:extLst>
          </p:cNvPr>
          <p:cNvSpPr txBox="1"/>
          <p:nvPr/>
        </p:nvSpPr>
        <p:spPr>
          <a:xfrm>
            <a:off x="174171" y="3080115"/>
            <a:ext cx="6096000" cy="2235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2400" dirty="0">
                <a:solidFill>
                  <a:schemeClr val="accent1"/>
                </a:solidFill>
              </a:rPr>
              <a:t>Pamiętaj, że właściciele kotów mieszkający na obszarze zagrożonym wścieklizną, również muszą zaszczepić kota przeciw wściekliźnie.</a:t>
            </a:r>
          </a:p>
        </p:txBody>
      </p:sp>
    </p:spTree>
    <p:extLst>
      <p:ext uri="{BB962C8B-B14F-4D97-AF65-F5344CB8AC3E}">
        <p14:creationId xmlns:p14="http://schemas.microsoft.com/office/powerpoint/2010/main" val="12760809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>
            <a:extLst>
              <a:ext uri="{FF2B5EF4-FFF2-40B4-BE49-F238E27FC236}">
                <a16:creationId xmlns:a16="http://schemas.microsoft.com/office/drawing/2014/main" id="{D784D119-6530-6F6D-8883-BBEAF85C316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244601" y="940255"/>
            <a:ext cx="10515600" cy="1262291"/>
          </a:xfrm>
          <a:prstGeom prst="rect">
            <a:avLst/>
          </a:prstGeom>
        </p:spPr>
        <p:txBody>
          <a:bodyPr vert="horz" wrap="square" lIns="0" tIns="54187" rIns="0" bIns="0" rtlCol="0">
            <a:spAutoFit/>
          </a:bodyPr>
          <a:lstStyle/>
          <a:p>
            <a:pPr marR="3387" algn="ctr">
              <a:lnSpc>
                <a:spcPct val="150000"/>
              </a:lnSpc>
              <a:spcBef>
                <a:spcPts val="3"/>
              </a:spcBef>
              <a:tabLst>
                <a:tab pos="954241" algn="l"/>
              </a:tabLst>
            </a:pPr>
            <a:r>
              <a:rPr lang="pl-PL" sz="2800" dirty="0">
                <a:solidFill>
                  <a:schemeClr val="accent1"/>
                </a:solidFill>
                <a:cs typeface="Arial"/>
              </a:rPr>
              <a:t>W czasie szczepień lisów przeciw wściekliźnie oraz do 14 dni po rozłożeniu pułapek ze szczepionkami nie wypuszczaj kota z domu.</a:t>
            </a:r>
            <a:endParaRPr sz="2800" dirty="0">
              <a:solidFill>
                <a:schemeClr val="accent1"/>
              </a:solidFill>
              <a:cs typeface="Arial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60ED468-6431-D45E-8847-8DE84D74F0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337" y="2547954"/>
            <a:ext cx="4191585" cy="392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8646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8861921-049E-4C08-55BC-183B313C3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6387" y="2132788"/>
            <a:ext cx="8719226" cy="1425103"/>
          </a:xfrm>
        </p:spPr>
        <p:txBody>
          <a:bodyPr>
            <a:noAutofit/>
          </a:bodyPr>
          <a:lstStyle/>
          <a:p>
            <a:pPr algn="ctr"/>
            <a:r>
              <a:rPr lang="pl-PL" sz="7200" dirty="0">
                <a:solidFill>
                  <a:schemeClr val="accent1"/>
                </a:solidFill>
              </a:rPr>
              <a:t>Bądźmy ostrożni!</a:t>
            </a:r>
          </a:p>
        </p:txBody>
      </p:sp>
    </p:spTree>
    <p:extLst>
      <p:ext uri="{BB962C8B-B14F-4D97-AF65-F5344CB8AC3E}">
        <p14:creationId xmlns:p14="http://schemas.microsoft.com/office/powerpoint/2010/main" val="2100209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E34F5272-3C3D-D5BA-B233-11749A70C0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2554" y="524783"/>
            <a:ext cx="8906164" cy="796018"/>
          </a:xfrm>
        </p:spPr>
        <p:txBody>
          <a:bodyPr>
            <a:normAutofit/>
          </a:bodyPr>
          <a:lstStyle/>
          <a:p>
            <a:r>
              <a:rPr lang="pl-PL" sz="3600" spc="0" dirty="0">
                <a:solidFill>
                  <a:schemeClr val="accent1"/>
                </a:solidFill>
              </a:rPr>
              <a:t>WŚCIEKLIZNA – co lub kto to jest?</a:t>
            </a:r>
          </a:p>
        </p:txBody>
      </p:sp>
      <p:sp>
        <p:nvSpPr>
          <p:cNvPr id="11" name="Symbol zastępczy zawartości 2">
            <a:extLst>
              <a:ext uri="{FF2B5EF4-FFF2-40B4-BE49-F238E27FC236}">
                <a16:creationId xmlns:a16="http://schemas.microsoft.com/office/drawing/2014/main" id="{E6FB864E-C7FA-C5DE-A513-7B22960E5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941" y="1320801"/>
            <a:ext cx="8621630" cy="1432926"/>
          </a:xfrm>
        </p:spPr>
        <p:txBody>
          <a:bodyPr>
            <a:normAutofit/>
          </a:bodyPr>
          <a:lstStyle/>
          <a:p>
            <a:pPr marL="92075">
              <a:lnSpc>
                <a:spcPct val="150000"/>
              </a:lnSpc>
              <a:spcBef>
                <a:spcPts val="755"/>
              </a:spcBef>
            </a:pPr>
            <a:r>
              <a:rPr lang="pl-PL" sz="2400" dirty="0">
                <a:solidFill>
                  <a:schemeClr val="accent1"/>
                </a:solidFill>
              </a:rPr>
              <a:t>Groźna, wirusowa choroba, przenoszona przez zwierzęta. </a:t>
            </a:r>
          </a:p>
          <a:p>
            <a:pPr marL="92075">
              <a:lnSpc>
                <a:spcPct val="150000"/>
              </a:lnSpc>
              <a:spcBef>
                <a:spcPts val="755"/>
              </a:spcBef>
            </a:pPr>
            <a:r>
              <a:rPr lang="pl-PL" sz="2400" dirty="0">
                <a:solidFill>
                  <a:schemeClr val="accent1"/>
                </a:solidFill>
              </a:rPr>
              <a:t>Wirus wścieklizny jest niebezpieczny dla zdrowia człowieka</a:t>
            </a:r>
            <a:r>
              <a:rPr lang="pl-PL" sz="2800" dirty="0">
                <a:solidFill>
                  <a:schemeClr val="accent1"/>
                </a:solidFill>
              </a:rPr>
              <a:t>.</a:t>
            </a:r>
          </a:p>
          <a:p>
            <a:pPr marL="92075">
              <a:lnSpc>
                <a:spcPct val="150000"/>
              </a:lnSpc>
              <a:spcBef>
                <a:spcPts val="755"/>
              </a:spcBef>
            </a:pPr>
            <a:endParaRPr lang="pl-PL" sz="2400" dirty="0">
              <a:solidFill>
                <a:schemeClr val="accent1"/>
              </a:solidFill>
            </a:endParaRPr>
          </a:p>
          <a:p>
            <a:pPr marL="92075">
              <a:lnSpc>
                <a:spcPct val="100000"/>
              </a:lnSpc>
              <a:spcBef>
                <a:spcPts val="755"/>
              </a:spcBef>
            </a:pPr>
            <a:endParaRPr lang="pl-PL" dirty="0">
              <a:solidFill>
                <a:schemeClr val="accent1"/>
              </a:solidFill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8B26A1AD-474E-7B43-915B-7B922AF0AB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965881">
            <a:off x="7466591" y="3646240"/>
            <a:ext cx="4318532" cy="3072959"/>
          </a:xfrm>
          <a:prstGeom prst="rect">
            <a:avLst/>
          </a:prstGeom>
        </p:spPr>
      </p:pic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3CC1BCF2-B9A7-C23D-AD5E-98A3228EB6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344798" y="3620680"/>
            <a:ext cx="10901675" cy="14329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2075">
              <a:lnSpc>
                <a:spcPct val="150000"/>
              </a:lnSpc>
              <a:spcBef>
                <a:spcPts val="755"/>
              </a:spcBef>
            </a:pPr>
            <a:r>
              <a:rPr lang="pl-PL" sz="2400" dirty="0">
                <a:solidFill>
                  <a:schemeClr val="accent1"/>
                </a:solidFill>
              </a:rPr>
              <a:t>Wirus wścieklizny jest niewidzialny gołym okiem.</a:t>
            </a:r>
          </a:p>
          <a:p>
            <a:pPr marL="92075">
              <a:lnSpc>
                <a:spcPct val="150000"/>
              </a:lnSpc>
              <a:spcBef>
                <a:spcPts val="755"/>
              </a:spcBef>
            </a:pPr>
            <a:r>
              <a:rPr lang="pl-PL" sz="2400" dirty="0">
                <a:solidFill>
                  <a:schemeClr val="accent1"/>
                </a:solidFill>
              </a:rPr>
              <a:t>Może być przenoszony przez zwierzęta dzikie i domowe.</a:t>
            </a:r>
            <a:endParaRPr lang="pl-PL" dirty="0">
              <a:solidFill>
                <a:schemeClr val="accent1"/>
              </a:solidFill>
            </a:endParaRPr>
          </a:p>
        </p:txBody>
      </p:sp>
      <p:pic>
        <p:nvPicPr>
          <p:cNvPr id="6" name="Grafika 5" descr="Wstecz z wypełnieniem pełnym">
            <a:extLst>
              <a:ext uri="{FF2B5EF4-FFF2-40B4-BE49-F238E27FC236}">
                <a16:creationId xmlns:a16="http://schemas.microsoft.com/office/drawing/2014/main" id="{3FF85DC1-490B-F79E-C47E-0834024D1B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68431">
            <a:off x="7555900" y="3419925"/>
            <a:ext cx="1307512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917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1B6A4916-B7DC-7A1C-6866-0351FF2283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2726" y="194212"/>
            <a:ext cx="6482431" cy="5644186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52B2E1FF-2A53-680D-D1D4-DDF6B58309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1739" y="2577784"/>
            <a:ext cx="2969009" cy="307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287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FEA5FDC1-F353-BA98-BD0F-AFE1A7FD45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384" y="1548848"/>
            <a:ext cx="4749324" cy="5045627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25FAAD56-7852-BAD6-6A20-68C6248749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5772" y="263525"/>
            <a:ext cx="10515600" cy="941161"/>
          </a:xfrm>
        </p:spPr>
        <p:txBody>
          <a:bodyPr>
            <a:normAutofit/>
          </a:bodyPr>
          <a:lstStyle/>
          <a:p>
            <a:r>
              <a:rPr lang="pl-PL" sz="3600" spc="0" dirty="0">
                <a:solidFill>
                  <a:schemeClr val="accent1"/>
                </a:solidFill>
              </a:rPr>
              <a:t>Jakie zwierzęta przenoszą wściekliznę?</a:t>
            </a:r>
          </a:p>
        </p:txBody>
      </p:sp>
      <p:sp>
        <p:nvSpPr>
          <p:cNvPr id="11" name="Symbol zastępczy zawartości 2">
            <a:extLst>
              <a:ext uri="{FF2B5EF4-FFF2-40B4-BE49-F238E27FC236}">
                <a16:creationId xmlns:a16="http://schemas.microsoft.com/office/drawing/2014/main" id="{68C5C31A-939F-E8BF-5F08-0F7EB33CA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935860" y="3639292"/>
            <a:ext cx="1266537" cy="589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3387" indent="7938">
              <a:lnSpc>
                <a:spcPct val="117600"/>
              </a:lnSpc>
              <a:spcBef>
                <a:spcPts val="67"/>
              </a:spcBef>
              <a:tabLst>
                <a:tab pos="0" algn="l"/>
              </a:tabLst>
            </a:pPr>
            <a:r>
              <a:rPr lang="pl-PL" sz="2400" b="1" dirty="0">
                <a:solidFill>
                  <a:schemeClr val="accent1"/>
                </a:solidFill>
                <a:latin typeface="+mn-lt"/>
                <a:cs typeface="Arial Black"/>
              </a:rPr>
              <a:t>dzikie</a:t>
            </a:r>
          </a:p>
          <a:p>
            <a:pPr marL="92075">
              <a:lnSpc>
                <a:spcPct val="100000"/>
              </a:lnSpc>
              <a:spcBef>
                <a:spcPts val="755"/>
              </a:spcBef>
            </a:pPr>
            <a:endParaRPr lang="pl-PL" sz="2400" dirty="0">
              <a:solidFill>
                <a:schemeClr val="accent1"/>
              </a:solidFill>
            </a:endParaRPr>
          </a:p>
        </p:txBody>
      </p:sp>
      <p:sp>
        <p:nvSpPr>
          <p:cNvPr id="12" name="Symbol zastępczy zawartości 2">
            <a:extLst>
              <a:ext uri="{FF2B5EF4-FFF2-40B4-BE49-F238E27FC236}">
                <a16:creationId xmlns:a16="http://schemas.microsoft.com/office/drawing/2014/main" id="{D9533E64-4907-6CB9-83E5-2C46A2ADAE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5709038" y="1637969"/>
            <a:ext cx="1485914" cy="672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3387" indent="7938">
              <a:lnSpc>
                <a:spcPct val="117600"/>
              </a:lnSpc>
              <a:spcBef>
                <a:spcPts val="67"/>
              </a:spcBef>
              <a:tabLst>
                <a:tab pos="0" algn="l"/>
              </a:tabLst>
            </a:pPr>
            <a:r>
              <a:rPr lang="pl-PL" sz="2400" b="1" dirty="0">
                <a:solidFill>
                  <a:schemeClr val="accent1"/>
                </a:solidFill>
                <a:latin typeface="+mn-lt"/>
                <a:cs typeface="Arial Black"/>
              </a:rPr>
              <a:t>domowe</a:t>
            </a:r>
          </a:p>
          <a:p>
            <a:pPr marL="92075">
              <a:lnSpc>
                <a:spcPct val="100000"/>
              </a:lnSpc>
              <a:spcBef>
                <a:spcPts val="755"/>
              </a:spcBef>
            </a:pPr>
            <a:endParaRPr lang="pl-PL" sz="2400" dirty="0">
              <a:solidFill>
                <a:schemeClr val="accent1"/>
              </a:solidFill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540F590-04D1-1CD5-46AE-DBA5C8A60A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4951" y="974098"/>
            <a:ext cx="4355757" cy="4583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148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66A37-6083-6437-44A6-A69882044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B3B7D3A6-444B-D308-FDB9-291E246BD3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6772" y="263525"/>
            <a:ext cx="8349342" cy="674367"/>
          </a:xfrm>
        </p:spPr>
        <p:txBody>
          <a:bodyPr>
            <a:normAutofit/>
          </a:bodyPr>
          <a:lstStyle/>
          <a:p>
            <a:r>
              <a:rPr lang="pl-PL" sz="3600" spc="0" dirty="0">
                <a:solidFill>
                  <a:schemeClr val="accent1"/>
                </a:solidFill>
              </a:rPr>
              <a:t>Jakie zwierzęta przenoszą wściekliznę?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259B0772-0065-BE4A-7303-D5D51470C5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352" b="7635"/>
          <a:stretch>
            <a:fillRect/>
          </a:stretch>
        </p:blipFill>
        <p:spPr>
          <a:xfrm>
            <a:off x="1124857" y="1137988"/>
            <a:ext cx="9749971" cy="4223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D16A3FC6-2350-6F44-DBF5-71F9DC005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2393411" y="5294946"/>
            <a:ext cx="7882703" cy="6251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2075">
              <a:lnSpc>
                <a:spcPct val="150000"/>
              </a:lnSpc>
              <a:spcBef>
                <a:spcPts val="755"/>
              </a:spcBef>
            </a:pPr>
            <a:r>
              <a:rPr lang="pl-PL" sz="2000" i="1" dirty="0">
                <a:solidFill>
                  <a:schemeClr val="accent1"/>
                </a:solidFill>
              </a:rPr>
              <a:t>W Polsce wśród dzikich zwierząt wściekliznę najczęściej przenosi lis rudy</a:t>
            </a:r>
          </a:p>
        </p:txBody>
      </p:sp>
    </p:spTree>
    <p:extLst>
      <p:ext uri="{BB962C8B-B14F-4D97-AF65-F5344CB8AC3E}">
        <p14:creationId xmlns:p14="http://schemas.microsoft.com/office/powerpoint/2010/main" val="138860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>
            <a:extLst>
              <a:ext uri="{FF2B5EF4-FFF2-40B4-BE49-F238E27FC236}">
                <a16:creationId xmlns:a16="http://schemas.microsoft.com/office/drawing/2014/main" id="{D609CEE2-6FD6-BE01-A7BA-EA298CFD02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521" y="1446313"/>
            <a:ext cx="4525428" cy="4484536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084418A-936C-A4CA-BDE5-8CE788CD2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A5495E26-7726-35E4-57E3-7AD24D2177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002315" y="365125"/>
            <a:ext cx="3777342" cy="6743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spc="300">
                <a:solidFill>
                  <a:schemeClr val="tx1"/>
                </a:solidFill>
                <a:latin typeface="Lato" panose="020F0502020204030203" pitchFamily="34" charset="-18"/>
                <a:ea typeface="+mj-ea"/>
                <a:cs typeface="+mj-cs"/>
              </a:defRPr>
            </a:lvl1pPr>
          </a:lstStyle>
          <a:p>
            <a:r>
              <a:rPr lang="pl-PL" sz="3600" spc="0" dirty="0">
                <a:solidFill>
                  <a:schemeClr val="accent1"/>
                </a:solidFill>
              </a:rPr>
              <a:t>Jak się zachować?</a:t>
            </a: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14A5A5A0-D6EC-119C-5CBA-428EBADD15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239530" y="1971043"/>
            <a:ext cx="5482357" cy="589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3387" indent="7938">
              <a:lnSpc>
                <a:spcPct val="117600"/>
              </a:lnSpc>
              <a:spcBef>
                <a:spcPts val="67"/>
              </a:spcBef>
              <a:tabLst>
                <a:tab pos="0" algn="l"/>
              </a:tabLst>
            </a:pPr>
            <a:r>
              <a:rPr lang="pl-PL" sz="2400" b="1" dirty="0">
                <a:solidFill>
                  <a:schemeClr val="accent1"/>
                </a:solidFill>
                <a:latin typeface="+mn-lt"/>
                <a:cs typeface="Arial Black"/>
              </a:rPr>
              <a:t>Unikaj kontaktu z dzikimi zwierzętami</a:t>
            </a:r>
          </a:p>
          <a:p>
            <a:pPr marL="92075">
              <a:lnSpc>
                <a:spcPct val="100000"/>
              </a:lnSpc>
              <a:spcBef>
                <a:spcPts val="755"/>
              </a:spcBef>
            </a:pPr>
            <a:endParaRPr lang="pl-PL" sz="2400" dirty="0">
              <a:solidFill>
                <a:schemeClr val="accent1"/>
              </a:solidFill>
            </a:endParaRPr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9BD6AC9A-67FF-FF6F-6EBD-157BEC79B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7257562" y="2840982"/>
            <a:ext cx="2202128" cy="2609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  <a:spcBef>
                <a:spcPts val="483"/>
              </a:spcBef>
              <a:tabLst>
                <a:tab pos="0" algn="l"/>
              </a:tabLst>
            </a:pPr>
            <a:r>
              <a:rPr lang="pl-PL" sz="2400" dirty="0">
                <a:solidFill>
                  <a:schemeClr val="accent1"/>
                </a:solidFill>
                <a:latin typeface="+mn-lt"/>
                <a:cs typeface="Arial"/>
              </a:rPr>
              <a:t>Nie dotykaj!</a:t>
            </a:r>
          </a:p>
          <a:p>
            <a:pPr>
              <a:lnSpc>
                <a:spcPct val="200000"/>
              </a:lnSpc>
              <a:spcBef>
                <a:spcPts val="480"/>
              </a:spcBef>
              <a:tabLst>
                <a:tab pos="0" algn="l"/>
              </a:tabLst>
            </a:pPr>
            <a:r>
              <a:rPr lang="pl-PL" sz="2400" dirty="0">
                <a:solidFill>
                  <a:schemeClr val="accent1"/>
                </a:solidFill>
                <a:latin typeface="+mn-lt"/>
                <a:cs typeface="Arial"/>
              </a:rPr>
              <a:t>Nie głaszcz!</a:t>
            </a:r>
          </a:p>
          <a:p>
            <a:pPr>
              <a:lnSpc>
                <a:spcPct val="200000"/>
              </a:lnSpc>
              <a:spcBef>
                <a:spcPts val="480"/>
              </a:spcBef>
              <a:tabLst>
                <a:tab pos="0" algn="l"/>
              </a:tabLst>
            </a:pPr>
            <a:r>
              <a:rPr lang="pl-PL" sz="2400" dirty="0">
                <a:solidFill>
                  <a:schemeClr val="accent1"/>
                </a:solidFill>
                <a:latin typeface="+mn-lt"/>
                <a:cs typeface="Arial"/>
              </a:rPr>
              <a:t>Nie dokarmiaj</a:t>
            </a:r>
            <a:r>
              <a:rPr lang="pl-PL" sz="2400" dirty="0">
                <a:solidFill>
                  <a:schemeClr val="accent1"/>
                </a:solidFill>
                <a:latin typeface="Arial"/>
                <a:cs typeface="Arial"/>
              </a:rPr>
              <a:t>!</a:t>
            </a:r>
          </a:p>
          <a:p>
            <a:pPr marL="92075">
              <a:lnSpc>
                <a:spcPct val="200000"/>
              </a:lnSpc>
              <a:spcBef>
                <a:spcPts val="755"/>
              </a:spcBef>
            </a:pPr>
            <a:endParaRPr lang="pl-PL" sz="2800" dirty="0">
              <a:solidFill>
                <a:schemeClr val="accent1"/>
              </a:solidFill>
            </a:endParaRPr>
          </a:p>
        </p:txBody>
      </p:sp>
      <p:pic>
        <p:nvPicPr>
          <p:cNvPr id="9" name="Grafika 8" descr="Strzałka: prosta z wypełnieniem pełnym">
            <a:extLst>
              <a:ext uri="{FF2B5EF4-FFF2-40B4-BE49-F238E27FC236}">
                <a16:creationId xmlns:a16="http://schemas.microsoft.com/office/drawing/2014/main" id="{8DCFA380-F2A1-C03C-249E-398F5D69D8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46799" y="2931679"/>
            <a:ext cx="914400" cy="9144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1657D0FE-DCB9-CDC7-6739-6FBDE3B35C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6799" y="3688581"/>
            <a:ext cx="914479" cy="914479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F3CE9B07-8907-1936-8E0E-495C807088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4860" y="4445483"/>
            <a:ext cx="914479" cy="914479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046361F0-1AE6-CF93-05B9-97D64AC465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29040" y="2988527"/>
            <a:ext cx="1116447" cy="2314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329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DB9572-231F-7081-F869-C5FF82044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984D04-521A-C2DC-6AFC-B8248E957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35E2EE7C-0988-6889-B613-957951C40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002315" y="365125"/>
            <a:ext cx="3777342" cy="6743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spc="300">
                <a:solidFill>
                  <a:schemeClr val="tx1"/>
                </a:solidFill>
                <a:latin typeface="Lato" panose="020F0502020204030203" pitchFamily="34" charset="-18"/>
                <a:ea typeface="+mj-ea"/>
                <a:cs typeface="+mj-cs"/>
              </a:defRPr>
            </a:lvl1pPr>
          </a:lstStyle>
          <a:p>
            <a:r>
              <a:rPr lang="pl-PL" sz="3600" spc="0" dirty="0">
                <a:solidFill>
                  <a:schemeClr val="accent1"/>
                </a:solidFill>
              </a:rPr>
              <a:t>Jak się zachować?</a:t>
            </a: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6F71D3EF-9FF6-863B-63A6-40ABA3AA87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239530" y="1971043"/>
            <a:ext cx="5482357" cy="589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3387" indent="7938">
              <a:lnSpc>
                <a:spcPct val="117600"/>
              </a:lnSpc>
              <a:spcBef>
                <a:spcPts val="67"/>
              </a:spcBef>
              <a:tabLst>
                <a:tab pos="0" algn="l"/>
              </a:tabLst>
            </a:pPr>
            <a:r>
              <a:rPr lang="pl-PL" sz="2400" b="1" dirty="0">
                <a:solidFill>
                  <a:schemeClr val="accent1"/>
                </a:solidFill>
                <a:latin typeface="+mn-lt"/>
                <a:cs typeface="Arial Black"/>
              </a:rPr>
              <a:t>Unikaj kontaktu z dzikimi zwierzętami</a:t>
            </a:r>
          </a:p>
          <a:p>
            <a:pPr marL="92075">
              <a:lnSpc>
                <a:spcPct val="100000"/>
              </a:lnSpc>
              <a:spcBef>
                <a:spcPts val="755"/>
              </a:spcBef>
            </a:pPr>
            <a:endParaRPr lang="pl-PL" sz="2400" dirty="0">
              <a:solidFill>
                <a:schemeClr val="accent1"/>
              </a:solidFill>
            </a:endParaRPr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62A5FCF4-BCD6-8445-E0D0-A813EFD63F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7257562" y="2840982"/>
            <a:ext cx="2202128" cy="2609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  <a:spcBef>
                <a:spcPts val="483"/>
              </a:spcBef>
              <a:tabLst>
                <a:tab pos="0" algn="l"/>
              </a:tabLst>
            </a:pPr>
            <a:r>
              <a:rPr lang="pl-PL" sz="2400" dirty="0">
                <a:solidFill>
                  <a:schemeClr val="accent1"/>
                </a:solidFill>
                <a:latin typeface="+mn-lt"/>
                <a:cs typeface="Arial"/>
              </a:rPr>
              <a:t>Nie dotykaj!</a:t>
            </a:r>
          </a:p>
          <a:p>
            <a:pPr>
              <a:lnSpc>
                <a:spcPct val="200000"/>
              </a:lnSpc>
              <a:spcBef>
                <a:spcPts val="480"/>
              </a:spcBef>
              <a:tabLst>
                <a:tab pos="0" algn="l"/>
              </a:tabLst>
            </a:pPr>
            <a:r>
              <a:rPr lang="pl-PL" sz="2400" dirty="0">
                <a:solidFill>
                  <a:schemeClr val="accent1"/>
                </a:solidFill>
                <a:latin typeface="+mn-lt"/>
                <a:cs typeface="Arial"/>
              </a:rPr>
              <a:t>Nie głaszcz!</a:t>
            </a:r>
          </a:p>
          <a:p>
            <a:pPr>
              <a:lnSpc>
                <a:spcPct val="200000"/>
              </a:lnSpc>
              <a:spcBef>
                <a:spcPts val="480"/>
              </a:spcBef>
              <a:tabLst>
                <a:tab pos="0" algn="l"/>
              </a:tabLst>
            </a:pPr>
            <a:r>
              <a:rPr lang="pl-PL" sz="2400" dirty="0">
                <a:solidFill>
                  <a:schemeClr val="accent1"/>
                </a:solidFill>
                <a:latin typeface="+mn-lt"/>
                <a:cs typeface="Arial"/>
              </a:rPr>
              <a:t>Nie dokarmiaj</a:t>
            </a:r>
            <a:r>
              <a:rPr lang="pl-PL" sz="2400" dirty="0">
                <a:solidFill>
                  <a:schemeClr val="accent1"/>
                </a:solidFill>
                <a:latin typeface="Arial"/>
                <a:cs typeface="Arial"/>
              </a:rPr>
              <a:t>!</a:t>
            </a:r>
          </a:p>
          <a:p>
            <a:pPr marL="92075">
              <a:lnSpc>
                <a:spcPct val="200000"/>
              </a:lnSpc>
              <a:spcBef>
                <a:spcPts val="755"/>
              </a:spcBef>
            </a:pPr>
            <a:endParaRPr lang="pl-PL" sz="2800" dirty="0">
              <a:solidFill>
                <a:schemeClr val="accent1"/>
              </a:solidFill>
            </a:endParaRPr>
          </a:p>
        </p:txBody>
      </p:sp>
      <p:pic>
        <p:nvPicPr>
          <p:cNvPr id="9" name="Grafika 8" descr="Strzałka: prosta z wypełnieniem pełnym">
            <a:extLst>
              <a:ext uri="{FF2B5EF4-FFF2-40B4-BE49-F238E27FC236}">
                <a16:creationId xmlns:a16="http://schemas.microsoft.com/office/drawing/2014/main" id="{881A03A2-6A25-9676-D9CC-9E54D18367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46799" y="2931679"/>
            <a:ext cx="914400" cy="9144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36B28D05-8696-20BC-781B-B212E9F68F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6799" y="3688581"/>
            <a:ext cx="914479" cy="914479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87AC8EE5-D9BD-B1F9-8C0B-CBE154FEF2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4860" y="4445483"/>
            <a:ext cx="914479" cy="914479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212A9108-C14E-4AE2-C334-0D0EDED80A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626" y="1266327"/>
            <a:ext cx="4608944" cy="4537152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9CADC64C-6D23-2365-1988-12457745CD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29039" y="2988527"/>
            <a:ext cx="1116447" cy="2314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7201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56E089-4DE6-9D4F-A43F-6F9B9381AA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B8A7384-52A5-E0DF-08B7-67E8E439F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9881CE18-B8A2-9EF6-5B06-48662B6FBD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002315" y="365125"/>
            <a:ext cx="3777342" cy="6743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spc="300">
                <a:solidFill>
                  <a:schemeClr val="tx1"/>
                </a:solidFill>
                <a:latin typeface="Lato" panose="020F0502020204030203" pitchFamily="34" charset="-18"/>
                <a:ea typeface="+mj-ea"/>
                <a:cs typeface="+mj-cs"/>
              </a:defRPr>
            </a:lvl1pPr>
          </a:lstStyle>
          <a:p>
            <a:r>
              <a:rPr lang="pl-PL" sz="3600" spc="0" dirty="0">
                <a:solidFill>
                  <a:schemeClr val="accent1"/>
                </a:solidFill>
              </a:rPr>
              <a:t>Jak się zachować?</a:t>
            </a: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0EB1D3DF-F622-EADA-FC1D-49C20B68B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239530" y="1971043"/>
            <a:ext cx="5482357" cy="589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3387" indent="7938">
              <a:lnSpc>
                <a:spcPct val="117600"/>
              </a:lnSpc>
              <a:spcBef>
                <a:spcPts val="67"/>
              </a:spcBef>
              <a:tabLst>
                <a:tab pos="0" algn="l"/>
              </a:tabLst>
            </a:pPr>
            <a:r>
              <a:rPr lang="pl-PL" sz="2400" b="1" dirty="0">
                <a:solidFill>
                  <a:schemeClr val="accent1"/>
                </a:solidFill>
                <a:latin typeface="+mn-lt"/>
                <a:cs typeface="Arial Black"/>
              </a:rPr>
              <a:t>Unikaj kontaktu z dzikimi zwierzętami</a:t>
            </a:r>
          </a:p>
          <a:p>
            <a:pPr marL="92075">
              <a:lnSpc>
                <a:spcPct val="100000"/>
              </a:lnSpc>
              <a:spcBef>
                <a:spcPts val="755"/>
              </a:spcBef>
            </a:pPr>
            <a:endParaRPr lang="pl-PL" sz="2400" dirty="0">
              <a:solidFill>
                <a:schemeClr val="accent1"/>
              </a:solidFill>
            </a:endParaRPr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8273E8F7-199B-BE7E-E333-B6E12B3C1B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7257562" y="2840982"/>
            <a:ext cx="2202128" cy="2609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  <a:spcBef>
                <a:spcPts val="483"/>
              </a:spcBef>
              <a:tabLst>
                <a:tab pos="0" algn="l"/>
              </a:tabLst>
            </a:pPr>
            <a:r>
              <a:rPr lang="pl-PL" sz="2400" dirty="0">
                <a:solidFill>
                  <a:schemeClr val="accent1"/>
                </a:solidFill>
                <a:latin typeface="+mn-lt"/>
                <a:cs typeface="Arial"/>
              </a:rPr>
              <a:t>Nie dotykaj!</a:t>
            </a:r>
          </a:p>
          <a:p>
            <a:pPr>
              <a:lnSpc>
                <a:spcPct val="200000"/>
              </a:lnSpc>
              <a:spcBef>
                <a:spcPts val="480"/>
              </a:spcBef>
              <a:tabLst>
                <a:tab pos="0" algn="l"/>
              </a:tabLst>
            </a:pPr>
            <a:r>
              <a:rPr lang="pl-PL" sz="2400" dirty="0">
                <a:solidFill>
                  <a:schemeClr val="accent1"/>
                </a:solidFill>
                <a:latin typeface="+mn-lt"/>
                <a:cs typeface="Arial"/>
              </a:rPr>
              <a:t>Nie głaszcz!</a:t>
            </a:r>
          </a:p>
          <a:p>
            <a:pPr>
              <a:lnSpc>
                <a:spcPct val="200000"/>
              </a:lnSpc>
              <a:spcBef>
                <a:spcPts val="480"/>
              </a:spcBef>
              <a:tabLst>
                <a:tab pos="0" algn="l"/>
              </a:tabLst>
            </a:pPr>
            <a:r>
              <a:rPr lang="pl-PL" sz="2400" dirty="0">
                <a:solidFill>
                  <a:schemeClr val="accent1"/>
                </a:solidFill>
                <a:latin typeface="+mn-lt"/>
                <a:cs typeface="Arial"/>
              </a:rPr>
              <a:t>Nie dokarmiaj</a:t>
            </a:r>
            <a:r>
              <a:rPr lang="pl-PL" sz="2400" dirty="0">
                <a:solidFill>
                  <a:schemeClr val="accent1"/>
                </a:solidFill>
                <a:latin typeface="Arial"/>
                <a:cs typeface="Arial"/>
              </a:rPr>
              <a:t>!</a:t>
            </a:r>
          </a:p>
          <a:p>
            <a:pPr marL="92075">
              <a:lnSpc>
                <a:spcPct val="200000"/>
              </a:lnSpc>
              <a:spcBef>
                <a:spcPts val="755"/>
              </a:spcBef>
            </a:pPr>
            <a:endParaRPr lang="pl-PL" sz="2800" dirty="0">
              <a:solidFill>
                <a:schemeClr val="accent1"/>
              </a:solidFill>
            </a:endParaRPr>
          </a:p>
        </p:txBody>
      </p:sp>
      <p:pic>
        <p:nvPicPr>
          <p:cNvPr id="9" name="Grafika 8" descr="Strzałka: prosta z wypełnieniem pełnym">
            <a:extLst>
              <a:ext uri="{FF2B5EF4-FFF2-40B4-BE49-F238E27FC236}">
                <a16:creationId xmlns:a16="http://schemas.microsoft.com/office/drawing/2014/main" id="{ABC01D1A-0BEC-3913-C267-A7C812B98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46799" y="2931679"/>
            <a:ext cx="914400" cy="9144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63EF7F88-65DC-3D7B-7DE0-BA12AE1242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6799" y="3688581"/>
            <a:ext cx="914479" cy="914479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6BD37BCD-205A-6928-84E6-6C1D37E41B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4860" y="4445483"/>
            <a:ext cx="914479" cy="914479"/>
          </a:xfrm>
          <a:prstGeom prst="rect">
            <a:avLst/>
          </a:prstGeom>
        </p:spPr>
      </p:pic>
      <p:sp>
        <p:nvSpPr>
          <p:cNvPr id="12" name="Rectangle 1">
            <a:extLst>
              <a:ext uri="{FF2B5EF4-FFF2-40B4-BE49-F238E27FC236}">
                <a16:creationId xmlns:a16="http://schemas.microsoft.com/office/drawing/2014/main" id="{A6E8184D-A1FE-1D62-7B96-104627CD2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704E9015-65DA-1053-6FEC-32D0BC0761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D987CEB-7EDA-277F-1B10-8253997312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1125802"/>
            <a:ext cx="4511040" cy="4606395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EA9608EF-F175-A8A0-F96A-15B513B15B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18648" y="2983332"/>
            <a:ext cx="1116447" cy="2314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455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A7A10-C988-189F-B641-4D7A444541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26AFC63-A98D-CBDF-3042-967163A00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040C33B4-1277-5699-2BA9-ADBF659B0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002315" y="365125"/>
            <a:ext cx="3777342" cy="6743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spc="300">
                <a:solidFill>
                  <a:schemeClr val="tx1"/>
                </a:solidFill>
                <a:latin typeface="Lato" panose="020F0502020204030203" pitchFamily="34" charset="-18"/>
                <a:ea typeface="+mj-ea"/>
                <a:cs typeface="+mj-cs"/>
              </a:defRPr>
            </a:lvl1pPr>
          </a:lstStyle>
          <a:p>
            <a:r>
              <a:rPr lang="pl-PL" sz="3600" spc="0" dirty="0">
                <a:solidFill>
                  <a:schemeClr val="accent1"/>
                </a:solidFill>
              </a:rPr>
              <a:t>Jak się zachować?</a:t>
            </a: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44200315-28FA-BF41-11D3-1CC98593E3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239530" y="1971043"/>
            <a:ext cx="5482357" cy="589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3387" indent="7938">
              <a:lnSpc>
                <a:spcPct val="117600"/>
              </a:lnSpc>
              <a:spcBef>
                <a:spcPts val="67"/>
              </a:spcBef>
              <a:tabLst>
                <a:tab pos="0" algn="l"/>
              </a:tabLst>
            </a:pPr>
            <a:r>
              <a:rPr lang="pl-PL" sz="2400" b="1" dirty="0">
                <a:solidFill>
                  <a:schemeClr val="accent1"/>
                </a:solidFill>
                <a:latin typeface="+mn-lt"/>
                <a:cs typeface="Arial Black"/>
              </a:rPr>
              <a:t>Unikaj kontaktu z dzikimi zwierzętami</a:t>
            </a:r>
          </a:p>
          <a:p>
            <a:pPr marL="92075">
              <a:lnSpc>
                <a:spcPct val="100000"/>
              </a:lnSpc>
              <a:spcBef>
                <a:spcPts val="755"/>
              </a:spcBef>
            </a:pPr>
            <a:endParaRPr lang="pl-PL" sz="2400" dirty="0">
              <a:solidFill>
                <a:schemeClr val="accent1"/>
              </a:solidFill>
            </a:endParaRPr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5C098ECD-1A9B-45DA-0EDB-736F41530A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7257562" y="2840982"/>
            <a:ext cx="2202128" cy="2609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  <a:spcBef>
                <a:spcPts val="483"/>
              </a:spcBef>
              <a:tabLst>
                <a:tab pos="0" algn="l"/>
              </a:tabLst>
            </a:pPr>
            <a:r>
              <a:rPr lang="pl-PL" sz="2400" dirty="0">
                <a:solidFill>
                  <a:schemeClr val="accent1"/>
                </a:solidFill>
                <a:latin typeface="+mn-lt"/>
                <a:cs typeface="Arial"/>
              </a:rPr>
              <a:t>Nie dotykaj!</a:t>
            </a:r>
          </a:p>
          <a:p>
            <a:pPr>
              <a:lnSpc>
                <a:spcPct val="200000"/>
              </a:lnSpc>
              <a:spcBef>
                <a:spcPts val="480"/>
              </a:spcBef>
              <a:tabLst>
                <a:tab pos="0" algn="l"/>
              </a:tabLst>
            </a:pPr>
            <a:r>
              <a:rPr lang="pl-PL" sz="2400" dirty="0">
                <a:solidFill>
                  <a:schemeClr val="accent1"/>
                </a:solidFill>
                <a:latin typeface="+mn-lt"/>
                <a:cs typeface="Arial"/>
              </a:rPr>
              <a:t>Nie głaszcz!</a:t>
            </a:r>
          </a:p>
          <a:p>
            <a:pPr>
              <a:lnSpc>
                <a:spcPct val="200000"/>
              </a:lnSpc>
              <a:spcBef>
                <a:spcPts val="480"/>
              </a:spcBef>
              <a:tabLst>
                <a:tab pos="0" algn="l"/>
              </a:tabLst>
            </a:pPr>
            <a:r>
              <a:rPr lang="pl-PL" sz="2400" dirty="0">
                <a:solidFill>
                  <a:schemeClr val="accent1"/>
                </a:solidFill>
                <a:latin typeface="+mn-lt"/>
                <a:cs typeface="Arial"/>
              </a:rPr>
              <a:t>Nie dokarmiaj</a:t>
            </a:r>
            <a:r>
              <a:rPr lang="pl-PL" sz="2400" dirty="0">
                <a:solidFill>
                  <a:schemeClr val="accent1"/>
                </a:solidFill>
                <a:latin typeface="Arial"/>
                <a:cs typeface="Arial"/>
              </a:rPr>
              <a:t>!</a:t>
            </a:r>
          </a:p>
          <a:p>
            <a:pPr marL="92075">
              <a:lnSpc>
                <a:spcPct val="200000"/>
              </a:lnSpc>
              <a:spcBef>
                <a:spcPts val="755"/>
              </a:spcBef>
            </a:pPr>
            <a:endParaRPr lang="pl-PL" sz="2800" dirty="0">
              <a:solidFill>
                <a:schemeClr val="accent1"/>
              </a:solidFill>
            </a:endParaRPr>
          </a:p>
        </p:txBody>
      </p:sp>
      <p:pic>
        <p:nvPicPr>
          <p:cNvPr id="9" name="Grafika 8" descr="Strzałka: prosta z wypełnieniem pełnym">
            <a:extLst>
              <a:ext uri="{FF2B5EF4-FFF2-40B4-BE49-F238E27FC236}">
                <a16:creationId xmlns:a16="http://schemas.microsoft.com/office/drawing/2014/main" id="{1B7699BB-04E1-BC49-97FD-8ED35854B1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46799" y="2931679"/>
            <a:ext cx="914400" cy="9144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F2A2215E-6F60-8FAB-BD49-196E6F649C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6799" y="3688581"/>
            <a:ext cx="914479" cy="914479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73CFF842-FBFD-B0B6-BB6F-41AE5CA2E8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4860" y="4445483"/>
            <a:ext cx="914479" cy="914479"/>
          </a:xfrm>
          <a:prstGeom prst="rect">
            <a:avLst/>
          </a:prstGeom>
        </p:spPr>
      </p:pic>
      <p:sp>
        <p:nvSpPr>
          <p:cNvPr id="12" name="Rectangle 1">
            <a:extLst>
              <a:ext uri="{FF2B5EF4-FFF2-40B4-BE49-F238E27FC236}">
                <a16:creationId xmlns:a16="http://schemas.microsoft.com/office/drawing/2014/main" id="{AC9C0EC1-0DE4-C27A-3486-C9CE8FC341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2D667121-22EF-B1D0-EA5C-B8B8BCD3B1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9C2364E-9212-E8F4-0F98-42BA9A9BA7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492" y="1038515"/>
            <a:ext cx="4634219" cy="4780969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58DC7FA7-1E46-6EFC-3114-531AE36AE4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23843" y="2988527"/>
            <a:ext cx="1116447" cy="2314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7062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3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004993"/>
      </a:accent1>
      <a:accent2>
        <a:srgbClr val="E6332A"/>
      </a:accent2>
      <a:accent3>
        <a:srgbClr val="4D94D8"/>
      </a:accent3>
      <a:accent4>
        <a:srgbClr val="F07062"/>
      </a:accent4>
      <a:accent5>
        <a:srgbClr val="7F7F7F"/>
      </a:accent5>
      <a:accent6>
        <a:srgbClr val="D8D8D8"/>
      </a:accent6>
      <a:hlink>
        <a:srgbClr val="467886"/>
      </a:hlink>
      <a:folHlink>
        <a:srgbClr val="96607D"/>
      </a:folHlink>
    </a:clrScheme>
    <a:fontScheme name="Niestandardowy 1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813</TotalTime>
  <Words>353</Words>
  <Application>Microsoft Office PowerPoint</Application>
  <PresentationFormat>Widescreen</PresentationFormat>
  <Paragraphs>68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Motyw pakietu Office</vt:lpstr>
      <vt:lpstr>WŚCIEKLIZNA    Bądźmy ostrożni!</vt:lpstr>
      <vt:lpstr>WŚCIEKLIZNA – co lub kto to jest?</vt:lpstr>
      <vt:lpstr>PowerPoint Presentation</vt:lpstr>
      <vt:lpstr>Jakie zwierzęta przenoszą wściekliznę?</vt:lpstr>
      <vt:lpstr>Jakie zwierzęta przenoszą wściekliznę?</vt:lpstr>
      <vt:lpstr> </vt:lpstr>
      <vt:lpstr> </vt:lpstr>
      <vt:lpstr> </vt:lpstr>
      <vt:lpstr> </vt:lpstr>
      <vt:lpstr> </vt:lpstr>
      <vt:lpstr> </vt:lpstr>
      <vt:lpstr>WŚCIEKLIZNA – nosiciele w świecie zwierząt</vt:lpstr>
      <vt:lpstr>Jak ochronić zwierzęta domowe?</vt:lpstr>
      <vt:lpstr>Miej na oku swojego pupila</vt:lpstr>
      <vt:lpstr>WŚCIEKLIZNA – jak można się ochronić?</vt:lpstr>
      <vt:lpstr>WŚCIEKLIZNA – jak można się ochronić?</vt:lpstr>
      <vt:lpstr>PowerPoint Presentation</vt:lpstr>
      <vt:lpstr>Bądźmy ostrożni!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Szablon prezentacji-nowe logo</dc:title>
  <dc:creator>GIS - Marcin Szczupak</dc:creator>
  <cp:lastModifiedBy>WSSE Rzeszów - Mateusz Radko</cp:lastModifiedBy>
  <cp:revision>19</cp:revision>
  <cp:lastPrinted>2025-11-07T08:25:40Z</cp:lastPrinted>
  <dcterms:created xsi:type="dcterms:W3CDTF">2025-08-07T11:00:28Z</dcterms:created>
  <dcterms:modified xsi:type="dcterms:W3CDTF">2025-11-24T10:53:11Z</dcterms:modified>
</cp:coreProperties>
</file>