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3" r:id="rId5"/>
    <p:sldMasterId id="2147483712" r:id="rId6"/>
    <p:sldMasterId id="2147483730" r:id="rId7"/>
  </p:sldMasterIdLst>
  <p:notesMasterIdLst>
    <p:notesMasterId r:id="rId46"/>
  </p:notesMasterIdLst>
  <p:handoutMasterIdLst>
    <p:handoutMasterId r:id="rId47"/>
  </p:handoutMasterIdLst>
  <p:sldIdLst>
    <p:sldId id="256" r:id="rId8"/>
    <p:sldId id="341" r:id="rId9"/>
    <p:sldId id="293" r:id="rId10"/>
    <p:sldId id="260" r:id="rId11"/>
    <p:sldId id="274" r:id="rId12"/>
    <p:sldId id="275" r:id="rId13"/>
    <p:sldId id="342" r:id="rId14"/>
    <p:sldId id="276" r:id="rId15"/>
    <p:sldId id="271" r:id="rId16"/>
    <p:sldId id="278" r:id="rId17"/>
    <p:sldId id="279" r:id="rId18"/>
    <p:sldId id="344" r:id="rId19"/>
    <p:sldId id="296" r:id="rId20"/>
    <p:sldId id="346" r:id="rId21"/>
    <p:sldId id="281" r:id="rId22"/>
    <p:sldId id="282" r:id="rId23"/>
    <p:sldId id="283" r:id="rId24"/>
    <p:sldId id="295" r:id="rId25"/>
    <p:sldId id="285" r:id="rId26"/>
    <p:sldId id="298" r:id="rId27"/>
    <p:sldId id="347" r:id="rId28"/>
    <p:sldId id="315" r:id="rId29"/>
    <p:sldId id="286" r:id="rId30"/>
    <p:sldId id="300" r:id="rId31"/>
    <p:sldId id="326" r:id="rId32"/>
    <p:sldId id="287" r:id="rId33"/>
    <p:sldId id="301" r:id="rId34"/>
    <p:sldId id="327" r:id="rId35"/>
    <p:sldId id="314" r:id="rId36"/>
    <p:sldId id="288" r:id="rId37"/>
    <p:sldId id="289" r:id="rId38"/>
    <p:sldId id="304" r:id="rId39"/>
    <p:sldId id="321" r:id="rId40"/>
    <p:sldId id="324" r:id="rId41"/>
    <p:sldId id="310" r:id="rId42"/>
    <p:sldId id="322" r:id="rId43"/>
    <p:sldId id="290" r:id="rId44"/>
    <p:sldId id="258" r:id="rId45"/>
  </p:sldIdLst>
  <p:sldSz cx="15171738" cy="8534400"/>
  <p:notesSz cx="6858000" cy="9144000"/>
  <p:defaultTextStyle>
    <a:defPPr>
      <a:defRPr lang="pl-PL"/>
    </a:defPPr>
    <a:lvl1pPr marL="0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1pPr>
    <a:lvl2pPr marL="568940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2pPr>
    <a:lvl3pPr marL="1137879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3pPr>
    <a:lvl4pPr marL="1706819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4pPr>
    <a:lvl5pPr marL="2275759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5pPr>
    <a:lvl6pPr marL="2844698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6pPr>
    <a:lvl7pPr marL="3413638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7pPr>
    <a:lvl8pPr marL="3982578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8pPr>
    <a:lvl9pPr marL="4551517" algn="l" defTabSz="1137879" rtl="0" eaLnBrk="1" latinLnBrk="0" hangingPunct="1">
      <a:defRPr sz="22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ght PL" id="{35AC312A-C5C0-4CD6-92E1-F9209CDE407C}">
          <p14:sldIdLst>
            <p14:sldId id="256"/>
            <p14:sldId id="341"/>
            <p14:sldId id="293"/>
            <p14:sldId id="260"/>
            <p14:sldId id="274"/>
            <p14:sldId id="275"/>
            <p14:sldId id="342"/>
            <p14:sldId id="276"/>
            <p14:sldId id="271"/>
            <p14:sldId id="278"/>
            <p14:sldId id="279"/>
            <p14:sldId id="344"/>
            <p14:sldId id="296"/>
            <p14:sldId id="346"/>
            <p14:sldId id="281"/>
            <p14:sldId id="282"/>
            <p14:sldId id="283"/>
            <p14:sldId id="295"/>
            <p14:sldId id="285"/>
            <p14:sldId id="298"/>
            <p14:sldId id="347"/>
            <p14:sldId id="315"/>
            <p14:sldId id="286"/>
            <p14:sldId id="300"/>
            <p14:sldId id="326"/>
            <p14:sldId id="287"/>
            <p14:sldId id="301"/>
            <p14:sldId id="327"/>
            <p14:sldId id="314"/>
            <p14:sldId id="288"/>
            <p14:sldId id="289"/>
            <p14:sldId id="304"/>
            <p14:sldId id="321"/>
            <p14:sldId id="324"/>
            <p14:sldId id="310"/>
            <p14:sldId id="322"/>
            <p14:sldId id="290"/>
            <p14:sldId id="258"/>
          </p14:sldIdLst>
        </p14:section>
        <p14:section name="light PL" id="{56AFC790-EB97-43A9-93AC-CD295C28D066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BDEE"/>
    <a:srgbClr val="9C00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051516-0B68-416B-808B-ACC2C032C78C}" v="71" dt="2023-08-30T12:44:54.5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76" autoAdjust="0"/>
    <p:restoredTop sz="94660"/>
  </p:normalViewPr>
  <p:slideViewPr>
    <p:cSldViewPr snapToGrid="0">
      <p:cViewPr varScale="1">
        <p:scale>
          <a:sx n="69" d="100"/>
          <a:sy n="69" d="100"/>
        </p:scale>
        <p:origin x="34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5" d="100"/>
          <a:sy n="125" d="100"/>
        </p:scale>
        <p:origin x="484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5247C1-2AA3-402E-95F5-D8D20D299644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5B5E7B42-37A1-4137-9957-6EBDED02F562}">
      <dgm:prSet phldrT="[Tekst]" custT="1"/>
      <dgm:spPr/>
      <dgm:t>
        <a:bodyPr/>
        <a:lstStyle/>
        <a:p>
          <a:r>
            <a:rPr lang="pl-PL" sz="2150" dirty="0">
              <a:solidFill>
                <a:schemeClr val="bg1"/>
              </a:solidFill>
            </a:rPr>
            <a:t>Zmiana limitu – stosowanie </a:t>
          </a:r>
          <a:r>
            <a:rPr lang="pl-PL" sz="2150" b="1" dirty="0">
              <a:solidFill>
                <a:schemeClr val="bg1"/>
              </a:solidFill>
            </a:rPr>
            <a:t>uproszczonych metod rozliczania wydatków </a:t>
          </a:r>
          <a:r>
            <a:rPr lang="pl-PL" sz="2150" dirty="0">
              <a:solidFill>
                <a:schemeClr val="bg1"/>
              </a:solidFill>
            </a:rPr>
            <a:t>jest obligatoryjne dla projektów o wartości </a:t>
          </a:r>
          <a:r>
            <a:rPr lang="pl-PL" sz="2150" b="1" dirty="0">
              <a:solidFill>
                <a:schemeClr val="bg1"/>
              </a:solidFill>
            </a:rPr>
            <a:t>poniżej </a:t>
          </a:r>
          <a:br>
            <a:rPr lang="pl-PL" sz="2150" b="1" dirty="0">
              <a:solidFill>
                <a:schemeClr val="bg1"/>
              </a:solidFill>
            </a:rPr>
          </a:br>
          <a:r>
            <a:rPr lang="pl-PL" sz="2150" b="1" dirty="0">
              <a:solidFill>
                <a:schemeClr val="bg1"/>
              </a:solidFill>
            </a:rPr>
            <a:t>200 tys. EUR</a:t>
          </a:r>
          <a:r>
            <a:rPr lang="pl-PL" sz="2150" dirty="0">
              <a:solidFill>
                <a:schemeClr val="bg1"/>
              </a:solidFill>
            </a:rPr>
            <a:t>. Do przeliczenia stosuje się aktualny na dzień ogłoszenia naboru kurs EUR </a:t>
          </a:r>
        </a:p>
      </dgm:t>
    </dgm:pt>
    <dgm:pt modelId="{A96AC285-55FB-4B47-863C-79D912BF87C6}" type="parTrans" cxnId="{6CF25A78-53FF-416D-A4DC-AC704EAE0F46}">
      <dgm:prSet/>
      <dgm:spPr/>
      <dgm:t>
        <a:bodyPr/>
        <a:lstStyle/>
        <a:p>
          <a:endParaRPr lang="pl-PL"/>
        </a:p>
      </dgm:t>
    </dgm:pt>
    <dgm:pt modelId="{BF1F7CCE-40C7-40A8-B84E-D184407A30B6}" type="sibTrans" cxnId="{6CF25A78-53FF-416D-A4DC-AC704EAE0F46}">
      <dgm:prSet/>
      <dgm:spPr/>
      <dgm:t>
        <a:bodyPr/>
        <a:lstStyle/>
        <a:p>
          <a:endParaRPr lang="pl-PL"/>
        </a:p>
      </dgm:t>
    </dgm:pt>
    <dgm:pt modelId="{75652129-5C3C-4E9D-8A31-E544B2FD8378}">
      <dgm:prSet phldrT="[Tekst]"/>
      <dgm:spPr/>
      <dgm:t>
        <a:bodyPr/>
        <a:lstStyle/>
        <a:p>
          <a:pPr>
            <a:buFontTx/>
            <a:buNone/>
          </a:pPr>
          <a:r>
            <a:rPr lang="pl-PL" dirty="0"/>
            <a:t> </a:t>
          </a:r>
        </a:p>
      </dgm:t>
    </dgm:pt>
    <dgm:pt modelId="{AA18924D-4B24-4B23-900D-C5033460C3A0}" type="parTrans" cxnId="{851F7E7F-139E-4D2C-AED9-1FB0247D275F}">
      <dgm:prSet/>
      <dgm:spPr/>
      <dgm:t>
        <a:bodyPr/>
        <a:lstStyle/>
        <a:p>
          <a:endParaRPr lang="pl-PL"/>
        </a:p>
      </dgm:t>
    </dgm:pt>
    <dgm:pt modelId="{377B4668-75D5-4B14-9E82-E4C3BC051B67}" type="sibTrans" cxnId="{851F7E7F-139E-4D2C-AED9-1FB0247D275F}">
      <dgm:prSet/>
      <dgm:spPr/>
      <dgm:t>
        <a:bodyPr/>
        <a:lstStyle/>
        <a:p>
          <a:endParaRPr lang="pl-PL"/>
        </a:p>
      </dgm:t>
    </dgm:pt>
    <dgm:pt modelId="{14F23B32-8929-431F-82BF-FC7E212EA12C}">
      <dgm:prSet phldrT="[Tekst]" custT="1"/>
      <dgm:spPr/>
      <dgm:t>
        <a:bodyPr/>
        <a:lstStyle/>
        <a:p>
          <a:r>
            <a:rPr lang="pl-PL" sz="2150" dirty="0">
              <a:solidFill>
                <a:schemeClr val="bg1"/>
              </a:solidFill>
            </a:rPr>
            <a:t>W naborze FERS.01.05-IP.08-006/23 dopuszcza się rozliczanie projektów jedynie </a:t>
          </a:r>
          <a:r>
            <a:rPr lang="pl-PL" sz="2150" b="1" dirty="0">
              <a:solidFill>
                <a:schemeClr val="bg1"/>
              </a:solidFill>
            </a:rPr>
            <a:t>na podstawie rzeczywiście poniesionych wydatków</a:t>
          </a:r>
          <a:r>
            <a:rPr lang="pl-PL" sz="2150" dirty="0">
              <a:solidFill>
                <a:schemeClr val="bg1"/>
              </a:solidFill>
            </a:rPr>
            <a:t> (z wyłączeniem kosztów pośrednich rozliczanych stawką ryczałtową</a:t>
          </a:r>
        </a:p>
      </dgm:t>
    </dgm:pt>
    <dgm:pt modelId="{901D2CDD-F88C-4149-A77E-3AAB6C3AD9D0}" type="parTrans" cxnId="{DDB5F870-7CB3-44C7-9E65-5AB857C8F547}">
      <dgm:prSet/>
      <dgm:spPr/>
      <dgm:t>
        <a:bodyPr/>
        <a:lstStyle/>
        <a:p>
          <a:endParaRPr lang="pl-PL"/>
        </a:p>
      </dgm:t>
    </dgm:pt>
    <dgm:pt modelId="{E8C0A28D-58F9-444F-823C-F1B815C4E9B9}" type="sibTrans" cxnId="{DDB5F870-7CB3-44C7-9E65-5AB857C8F547}">
      <dgm:prSet/>
      <dgm:spPr/>
      <dgm:t>
        <a:bodyPr/>
        <a:lstStyle/>
        <a:p>
          <a:endParaRPr lang="pl-PL"/>
        </a:p>
      </dgm:t>
    </dgm:pt>
    <dgm:pt modelId="{4F1B4DFF-73FC-4B5C-A7A4-0952273D87D4}">
      <dgm:prSet phldrT="[Tekst]"/>
      <dgm:spPr/>
      <dgm:t>
        <a:bodyPr/>
        <a:lstStyle/>
        <a:p>
          <a:pPr>
            <a:buFontTx/>
            <a:buNone/>
          </a:pPr>
          <a:r>
            <a:rPr lang="pl-PL" dirty="0"/>
            <a:t> </a:t>
          </a:r>
        </a:p>
      </dgm:t>
    </dgm:pt>
    <dgm:pt modelId="{F9629D5A-F2F3-4E8B-B82B-36F66BA8A15A}" type="parTrans" cxnId="{94511A90-F0EA-4A7D-A85B-358F0AA536BF}">
      <dgm:prSet/>
      <dgm:spPr/>
      <dgm:t>
        <a:bodyPr/>
        <a:lstStyle/>
        <a:p>
          <a:endParaRPr lang="pl-PL"/>
        </a:p>
      </dgm:t>
    </dgm:pt>
    <dgm:pt modelId="{BAF9134A-B305-4FEE-876F-08389B3E6BC2}" type="sibTrans" cxnId="{94511A90-F0EA-4A7D-A85B-358F0AA536BF}">
      <dgm:prSet/>
      <dgm:spPr/>
      <dgm:t>
        <a:bodyPr/>
        <a:lstStyle/>
        <a:p>
          <a:endParaRPr lang="pl-PL"/>
        </a:p>
      </dgm:t>
    </dgm:pt>
    <dgm:pt modelId="{3B0696F6-4B5D-472C-993D-ADDA54103A5E}" type="pres">
      <dgm:prSet presAssocID="{A75247C1-2AA3-402E-95F5-D8D20D299644}" presName="linear" presStyleCnt="0">
        <dgm:presLayoutVars>
          <dgm:animLvl val="lvl"/>
          <dgm:resizeHandles val="exact"/>
        </dgm:presLayoutVars>
      </dgm:prSet>
      <dgm:spPr/>
    </dgm:pt>
    <dgm:pt modelId="{C24D46E8-A526-4568-BAB7-DB1C7880C342}" type="pres">
      <dgm:prSet presAssocID="{5B5E7B42-37A1-4137-9957-6EBDED02F56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E1E85C4-4306-4689-A852-94AA5F87953F}" type="pres">
      <dgm:prSet presAssocID="{5B5E7B42-37A1-4137-9957-6EBDED02F562}" presName="childText" presStyleLbl="revTx" presStyleIdx="0" presStyleCnt="2">
        <dgm:presLayoutVars>
          <dgm:bulletEnabled val="1"/>
        </dgm:presLayoutVars>
      </dgm:prSet>
      <dgm:spPr/>
    </dgm:pt>
    <dgm:pt modelId="{DC00ED79-3B46-4CB4-9513-0ADB920A94AA}" type="pres">
      <dgm:prSet presAssocID="{14F23B32-8929-431F-82BF-FC7E212EA12C}" presName="parentText" presStyleLbl="node1" presStyleIdx="1" presStyleCnt="2" custLinFactNeighborX="-122" custLinFactNeighborY="-70490">
        <dgm:presLayoutVars>
          <dgm:chMax val="0"/>
          <dgm:bulletEnabled val="1"/>
        </dgm:presLayoutVars>
      </dgm:prSet>
      <dgm:spPr/>
    </dgm:pt>
    <dgm:pt modelId="{73CC4AC0-F901-4426-963C-4BC45AAFD9D4}" type="pres">
      <dgm:prSet presAssocID="{14F23B32-8929-431F-82BF-FC7E212EA12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A77911E-AEDE-4ADC-9753-E062A9D98BEC}" type="presOf" srcId="{A75247C1-2AA3-402E-95F5-D8D20D299644}" destId="{3B0696F6-4B5D-472C-993D-ADDA54103A5E}" srcOrd="0" destOrd="0" presId="urn:microsoft.com/office/officeart/2005/8/layout/vList2"/>
    <dgm:cxn modelId="{C458BE48-8480-443C-A75B-52ADE44F588E}" type="presOf" srcId="{14F23B32-8929-431F-82BF-FC7E212EA12C}" destId="{DC00ED79-3B46-4CB4-9513-0ADB920A94AA}" srcOrd="0" destOrd="0" presId="urn:microsoft.com/office/officeart/2005/8/layout/vList2"/>
    <dgm:cxn modelId="{DDB5F870-7CB3-44C7-9E65-5AB857C8F547}" srcId="{A75247C1-2AA3-402E-95F5-D8D20D299644}" destId="{14F23B32-8929-431F-82BF-FC7E212EA12C}" srcOrd="1" destOrd="0" parTransId="{901D2CDD-F88C-4149-A77E-3AAB6C3AD9D0}" sibTransId="{E8C0A28D-58F9-444F-823C-F1B815C4E9B9}"/>
    <dgm:cxn modelId="{6CF25A78-53FF-416D-A4DC-AC704EAE0F46}" srcId="{A75247C1-2AA3-402E-95F5-D8D20D299644}" destId="{5B5E7B42-37A1-4137-9957-6EBDED02F562}" srcOrd="0" destOrd="0" parTransId="{A96AC285-55FB-4B47-863C-79D912BF87C6}" sibTransId="{BF1F7CCE-40C7-40A8-B84E-D184407A30B6}"/>
    <dgm:cxn modelId="{851F7E7F-139E-4D2C-AED9-1FB0247D275F}" srcId="{5B5E7B42-37A1-4137-9957-6EBDED02F562}" destId="{75652129-5C3C-4E9D-8A31-E544B2FD8378}" srcOrd="0" destOrd="0" parTransId="{AA18924D-4B24-4B23-900D-C5033460C3A0}" sibTransId="{377B4668-75D5-4B14-9E82-E4C3BC051B67}"/>
    <dgm:cxn modelId="{D427F37F-0A0A-4EBD-99B1-CE74DF20D97E}" type="presOf" srcId="{4F1B4DFF-73FC-4B5C-A7A4-0952273D87D4}" destId="{73CC4AC0-F901-4426-963C-4BC45AAFD9D4}" srcOrd="0" destOrd="0" presId="urn:microsoft.com/office/officeart/2005/8/layout/vList2"/>
    <dgm:cxn modelId="{38062782-848B-44FC-9A17-A087327E4B04}" type="presOf" srcId="{5B5E7B42-37A1-4137-9957-6EBDED02F562}" destId="{C24D46E8-A526-4568-BAB7-DB1C7880C342}" srcOrd="0" destOrd="0" presId="urn:microsoft.com/office/officeart/2005/8/layout/vList2"/>
    <dgm:cxn modelId="{94511A90-F0EA-4A7D-A85B-358F0AA536BF}" srcId="{14F23B32-8929-431F-82BF-FC7E212EA12C}" destId="{4F1B4DFF-73FC-4B5C-A7A4-0952273D87D4}" srcOrd="0" destOrd="0" parTransId="{F9629D5A-F2F3-4E8B-B82B-36F66BA8A15A}" sibTransId="{BAF9134A-B305-4FEE-876F-08389B3E6BC2}"/>
    <dgm:cxn modelId="{DD36D8EC-3312-45A9-9A2C-3AD0FA0A27FD}" type="presOf" srcId="{75652129-5C3C-4E9D-8A31-E544B2FD8378}" destId="{AE1E85C4-4306-4689-A852-94AA5F87953F}" srcOrd="0" destOrd="0" presId="urn:microsoft.com/office/officeart/2005/8/layout/vList2"/>
    <dgm:cxn modelId="{1314C95C-9F3C-4AA2-A27E-979F99B8A166}" type="presParOf" srcId="{3B0696F6-4B5D-472C-993D-ADDA54103A5E}" destId="{C24D46E8-A526-4568-BAB7-DB1C7880C342}" srcOrd="0" destOrd="0" presId="urn:microsoft.com/office/officeart/2005/8/layout/vList2"/>
    <dgm:cxn modelId="{7E844F65-5C99-48ED-BB7E-087426ABA940}" type="presParOf" srcId="{3B0696F6-4B5D-472C-993D-ADDA54103A5E}" destId="{AE1E85C4-4306-4689-A852-94AA5F87953F}" srcOrd="1" destOrd="0" presId="urn:microsoft.com/office/officeart/2005/8/layout/vList2"/>
    <dgm:cxn modelId="{3D69DDD5-95CD-42F0-A89B-A333C43AE408}" type="presParOf" srcId="{3B0696F6-4B5D-472C-993D-ADDA54103A5E}" destId="{DC00ED79-3B46-4CB4-9513-0ADB920A94AA}" srcOrd="2" destOrd="0" presId="urn:microsoft.com/office/officeart/2005/8/layout/vList2"/>
    <dgm:cxn modelId="{6B0D140C-8510-4533-BA0B-AA94FD36C219}" type="presParOf" srcId="{3B0696F6-4B5D-472C-993D-ADDA54103A5E}" destId="{73CC4AC0-F901-4426-963C-4BC45AAFD9D4}" srcOrd="3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4D46E8-A526-4568-BAB7-DB1C7880C342}">
      <dsp:nvSpPr>
        <dsp:cNvPr id="0" name=""/>
        <dsp:cNvSpPr/>
      </dsp:nvSpPr>
      <dsp:spPr>
        <a:xfrm>
          <a:off x="0" y="20412"/>
          <a:ext cx="8842693" cy="162220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556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50" kern="1200" dirty="0">
              <a:solidFill>
                <a:schemeClr val="bg1"/>
              </a:solidFill>
            </a:rPr>
            <a:t>Zmiana limitu – stosowanie </a:t>
          </a:r>
          <a:r>
            <a:rPr lang="pl-PL" sz="2150" b="1" kern="1200" dirty="0">
              <a:solidFill>
                <a:schemeClr val="bg1"/>
              </a:solidFill>
            </a:rPr>
            <a:t>uproszczonych metod rozliczania wydatków </a:t>
          </a:r>
          <a:r>
            <a:rPr lang="pl-PL" sz="2150" kern="1200" dirty="0">
              <a:solidFill>
                <a:schemeClr val="bg1"/>
              </a:solidFill>
            </a:rPr>
            <a:t>jest obligatoryjne dla projektów o wartości </a:t>
          </a:r>
          <a:r>
            <a:rPr lang="pl-PL" sz="2150" b="1" kern="1200" dirty="0">
              <a:solidFill>
                <a:schemeClr val="bg1"/>
              </a:solidFill>
            </a:rPr>
            <a:t>poniżej </a:t>
          </a:r>
          <a:br>
            <a:rPr lang="pl-PL" sz="2150" b="1" kern="1200" dirty="0">
              <a:solidFill>
                <a:schemeClr val="bg1"/>
              </a:solidFill>
            </a:rPr>
          </a:br>
          <a:r>
            <a:rPr lang="pl-PL" sz="2150" b="1" kern="1200" dirty="0">
              <a:solidFill>
                <a:schemeClr val="bg1"/>
              </a:solidFill>
            </a:rPr>
            <a:t>200 tys. EUR</a:t>
          </a:r>
          <a:r>
            <a:rPr lang="pl-PL" sz="2150" kern="1200" dirty="0">
              <a:solidFill>
                <a:schemeClr val="bg1"/>
              </a:solidFill>
            </a:rPr>
            <a:t>. Do przeliczenia stosuje się aktualny na dzień ogłoszenia naboru kurs EUR </a:t>
          </a:r>
        </a:p>
      </dsp:txBody>
      <dsp:txXfrm>
        <a:off x="79190" y="99602"/>
        <a:ext cx="8684313" cy="1463825"/>
      </dsp:txXfrm>
    </dsp:sp>
    <dsp:sp modelId="{AE1E85C4-4306-4689-A852-94AA5F87953F}">
      <dsp:nvSpPr>
        <dsp:cNvPr id="0" name=""/>
        <dsp:cNvSpPr/>
      </dsp:nvSpPr>
      <dsp:spPr>
        <a:xfrm>
          <a:off x="0" y="1642617"/>
          <a:ext cx="8842693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756" tIns="59690" rIns="334264" bIns="5969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None/>
          </a:pPr>
          <a:r>
            <a:rPr lang="pl-PL" sz="3700" kern="1200" dirty="0"/>
            <a:t> </a:t>
          </a:r>
        </a:p>
      </dsp:txBody>
      <dsp:txXfrm>
        <a:off x="0" y="1642617"/>
        <a:ext cx="8842693" cy="778320"/>
      </dsp:txXfrm>
    </dsp:sp>
    <dsp:sp modelId="{DC00ED79-3B46-4CB4-9513-0ADB920A94AA}">
      <dsp:nvSpPr>
        <dsp:cNvPr id="0" name=""/>
        <dsp:cNvSpPr/>
      </dsp:nvSpPr>
      <dsp:spPr>
        <a:xfrm>
          <a:off x="0" y="1872299"/>
          <a:ext cx="8842693" cy="162220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556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50" kern="1200" dirty="0">
              <a:solidFill>
                <a:schemeClr val="bg1"/>
              </a:solidFill>
            </a:rPr>
            <a:t>W naborze FERS.01.05-IP.08-006/23 dopuszcza się rozliczanie projektów jedynie </a:t>
          </a:r>
          <a:r>
            <a:rPr lang="pl-PL" sz="2150" b="1" kern="1200" dirty="0">
              <a:solidFill>
                <a:schemeClr val="bg1"/>
              </a:solidFill>
            </a:rPr>
            <a:t>na podstawie rzeczywiście poniesionych wydatków</a:t>
          </a:r>
          <a:r>
            <a:rPr lang="pl-PL" sz="2150" kern="1200" dirty="0">
              <a:solidFill>
                <a:schemeClr val="bg1"/>
              </a:solidFill>
            </a:rPr>
            <a:t> (z wyłączeniem kosztów pośrednich rozliczanych stawką ryczałtową</a:t>
          </a:r>
        </a:p>
      </dsp:txBody>
      <dsp:txXfrm>
        <a:off x="79190" y="1951489"/>
        <a:ext cx="8684313" cy="1463825"/>
      </dsp:txXfrm>
    </dsp:sp>
    <dsp:sp modelId="{73CC4AC0-F901-4426-963C-4BC45AAFD9D4}">
      <dsp:nvSpPr>
        <dsp:cNvPr id="0" name=""/>
        <dsp:cNvSpPr/>
      </dsp:nvSpPr>
      <dsp:spPr>
        <a:xfrm>
          <a:off x="0" y="4043142"/>
          <a:ext cx="8842693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756" tIns="59690" rIns="334264" bIns="59690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20000"/>
            </a:spcAft>
            <a:buFontTx/>
            <a:buNone/>
          </a:pPr>
          <a:r>
            <a:rPr lang="pl-PL" sz="3700" kern="1200" dirty="0"/>
            <a:t> </a:t>
          </a:r>
        </a:p>
      </dsp:txBody>
      <dsp:txXfrm>
        <a:off x="0" y="4043142"/>
        <a:ext cx="8842693" cy="778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647A487C-729C-AD1F-42A7-A9039D20D8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105C992-B99F-7710-E30E-E4A9DB7870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8FD83-611A-4AB3-B531-97F09E3A0FEB}" type="datetimeFigureOut">
              <a:rPr lang="pl-PL" smtClean="0"/>
              <a:t>2023-09-12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72B7041-AC51-FED2-C26C-73A0A17AD2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397589D-59A2-1633-4A2A-353527EB13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4AD7B-533A-4FB2-95A1-B3DAD104CA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3241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1837C-7502-43AC-A442-710A005398EB}" type="datetimeFigureOut">
              <a:rPr lang="pl-PL" smtClean="0"/>
              <a:t>2023-09-12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6947F-1BE6-43EE-A375-32ED6D5521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7804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947F-1BE6-43EE-A375-32ED6D552186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4529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947F-1BE6-43EE-A375-32ED6D552186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9579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947F-1BE6-43EE-A375-32ED6D552186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6864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947F-1BE6-43EE-A375-32ED6D552186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1991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947F-1BE6-43EE-A375-32ED6D552186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5478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947F-1BE6-43EE-A375-32ED6D552186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907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947F-1BE6-43EE-A375-32ED6D552186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6892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947F-1BE6-43EE-A375-32ED6D552186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6028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947F-1BE6-43EE-A375-32ED6D552186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3824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6947F-1BE6-43EE-A375-32ED6D552186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8263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F8020A0-5058-4D33-BA55-0CCFC2DA7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546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6654800" cy="80344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59025"/>
            <a:ext cx="6661150" cy="24829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E69ED45-6104-4BA0-9413-3D78395F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9FAB6E80-C82A-4E3B-B9A3-F0EA7A5FC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3551" y="5528975"/>
            <a:ext cx="5384799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42A72FC3-8269-480F-A873-E6976BF4D1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3550" y="5527675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4636653C-C7F0-4EC9-8D15-A308D35372B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3550" y="7113413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8A435859-6EEE-450B-81AC-25FFA476D7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33551" y="7113413"/>
            <a:ext cx="5384799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obrazu 5">
            <a:extLst>
              <a:ext uri="{FF2B5EF4-FFF2-40B4-BE49-F238E27FC236}">
                <a16:creationId xmlns:a16="http://schemas.microsoft.com/office/drawing/2014/main" id="{DE11099D-492E-2E6F-C6DB-0EA6A896440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53388" y="0"/>
            <a:ext cx="7118349" cy="853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268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E07A0EF-30A3-4154-9E10-9BF6829A69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7470A43-3C8E-4B49-9225-8D5E4A52432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49400"/>
            <a:ext cx="15171738" cy="65280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977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B0A628-575D-424D-B941-8A0CF2A914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5171738" cy="853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220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FA3D08D-A4A4-48F2-A116-3235D8B29C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D9AD7DF3-42A0-46A6-8404-77E7AB465D0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28887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A7E5DDDA-0E97-4AE9-BC80-FEB349C16FE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1425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0E2C8FEC-C129-4397-B658-ED56A1ABCC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13964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15F3FF2-FA66-48CC-9E41-40EB26B585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8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B481A1F-053A-4D6F-89D4-EE4F924818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1424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7" name="Symbol zastępczy tekstu 7">
            <a:extLst>
              <a:ext uri="{FF2B5EF4-FFF2-40B4-BE49-F238E27FC236}">
                <a16:creationId xmlns:a16="http://schemas.microsoft.com/office/drawing/2014/main" id="{F21CDA6B-4CB0-4BA4-A994-5BFB5FA2C9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13960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87D2F31B-50A4-DF55-6A31-33730FBFB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14250988" cy="803441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383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FA3D08D-A4A4-48F2-A116-3235D8B29C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43DEB6F7-4275-4E7E-8670-980602F8202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3F4CA85-F1B2-45A2-946B-3C0AAF4115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39798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8" name="Рисунок 9">
            <a:extLst>
              <a:ext uri="{FF2B5EF4-FFF2-40B4-BE49-F238E27FC236}">
                <a16:creationId xmlns:a16="http://schemas.microsoft.com/office/drawing/2014/main" id="{92255B3A-CCC9-4C1B-AFA3-6F74896EF6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392095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9" name="Symbol zastępczy tekstu 7">
            <a:extLst>
              <a:ext uri="{FF2B5EF4-FFF2-40B4-BE49-F238E27FC236}">
                <a16:creationId xmlns:a16="http://schemas.microsoft.com/office/drawing/2014/main" id="{288E9B09-CB66-401D-89DC-DF8FEE1FFB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49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0" name="Symbol zastępczy tekstu 7">
            <a:extLst>
              <a:ext uri="{FF2B5EF4-FFF2-40B4-BE49-F238E27FC236}">
                <a16:creationId xmlns:a16="http://schemas.microsoft.com/office/drawing/2014/main" id="{61C80CEC-5679-451C-832E-B68A3A355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3979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1" name="Symbol zastępczy tekstu 7">
            <a:extLst>
              <a:ext uri="{FF2B5EF4-FFF2-40B4-BE49-F238E27FC236}">
                <a16:creationId xmlns:a16="http://schemas.microsoft.com/office/drawing/2014/main" id="{68CF32CA-4EE2-4702-BCB5-7B2E3D825B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392095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22" name="Рисунок 9">
            <a:extLst>
              <a:ext uri="{FF2B5EF4-FFF2-40B4-BE49-F238E27FC236}">
                <a16:creationId xmlns:a16="http://schemas.microsoft.com/office/drawing/2014/main" id="{1B8ADB97-4036-415F-A023-ECFF14F0A69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15947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3" name="Symbol zastępczy tekstu 7">
            <a:extLst>
              <a:ext uri="{FF2B5EF4-FFF2-40B4-BE49-F238E27FC236}">
                <a16:creationId xmlns:a16="http://schemas.microsoft.com/office/drawing/2014/main" id="{1C4D68BB-32ED-423F-ACA5-C8016B1E07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15947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02547E4E-B5E9-81AC-B4F8-6542B6FF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14250988" cy="803441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336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B5F9325-8504-4C53-A824-A6F4221A5E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1800000" cy="18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77982" y="2517775"/>
            <a:ext cx="1800000" cy="18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120982" y="2517775"/>
            <a:ext cx="1800000" cy="18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50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7983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120982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406648" y="2517775"/>
            <a:ext cx="1800000" cy="18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06649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E72D5881-F7E2-4B60-822F-C5486163EC1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92315" y="2517775"/>
            <a:ext cx="1800000" cy="18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11B1FABB-12A0-49DA-87B6-E3E3287C63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92316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28E8E2EC-2999-0326-5F27-E11C85FBC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14250988" cy="803441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458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1859F1-C907-4468-9E49-03ED39748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2682597-9D65-4020-93DF-0B9EF932CA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ymbol zastępczy tekstu 7">
            <a:extLst>
              <a:ext uri="{FF2B5EF4-FFF2-40B4-BE49-F238E27FC236}">
                <a16:creationId xmlns:a16="http://schemas.microsoft.com/office/drawing/2014/main" id="{E9013A0B-EF44-4F86-9884-F2A5EDC19A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221" y="2727325"/>
            <a:ext cx="2945744" cy="3795714"/>
          </a:xfrm>
          <a:prstGeom prst="rect">
            <a:avLst/>
          </a:prstGeom>
          <a:solidFill>
            <a:schemeClr val="tx2"/>
          </a:solidFill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tekstu 7">
            <a:extLst>
              <a:ext uri="{FF2B5EF4-FFF2-40B4-BE49-F238E27FC236}">
                <a16:creationId xmlns:a16="http://schemas.microsoft.com/office/drawing/2014/main" id="{1DB29745-1DAA-4DEC-A821-9DE2F2273D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1370" y="2727325"/>
            <a:ext cx="2945744" cy="3795714"/>
          </a:xfrm>
          <a:prstGeom prst="rect">
            <a:avLst/>
          </a:prstGeom>
          <a:solidFill>
            <a:schemeClr val="accent3"/>
          </a:solidFill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6C66B92B-772C-4C47-A4F1-52A9C7B311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83667" y="2727325"/>
            <a:ext cx="2945744" cy="3795714"/>
          </a:xfrm>
          <a:prstGeom prst="rect">
            <a:avLst/>
          </a:prstGeom>
          <a:solidFill>
            <a:schemeClr val="tx2"/>
          </a:solidFill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BA7DE45F-94E4-46C5-9F75-FB3DCB5A33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07519" y="2727325"/>
            <a:ext cx="2945744" cy="3795714"/>
          </a:xfrm>
          <a:prstGeom prst="rect">
            <a:avLst/>
          </a:prstGeom>
          <a:solidFill>
            <a:schemeClr val="tx2"/>
          </a:solidFill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306C7A2A-275A-42DB-A6DA-DB9F7F515C4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931998" y="3098572"/>
            <a:ext cx="1196975" cy="1109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10" name="Symbol zastępczy obrazu 8">
            <a:extLst>
              <a:ext uri="{FF2B5EF4-FFF2-40B4-BE49-F238E27FC236}">
                <a16:creationId xmlns:a16="http://schemas.microsoft.com/office/drawing/2014/main" id="{87D7C5E0-8DA9-4157-B049-5F5BF67A122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305754" y="3098572"/>
            <a:ext cx="1196975" cy="1109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3" name="Symbol zastępczy obrazu 8">
            <a:extLst>
              <a:ext uri="{FF2B5EF4-FFF2-40B4-BE49-F238E27FC236}">
                <a16:creationId xmlns:a16="http://schemas.microsoft.com/office/drawing/2014/main" id="{37FB0B87-3E82-44D7-ABB2-09BFD534AF6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681903" y="3098572"/>
            <a:ext cx="1196975" cy="1109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4" name="Symbol zastępczy obrazu 8">
            <a:extLst>
              <a:ext uri="{FF2B5EF4-FFF2-40B4-BE49-F238E27FC236}">
                <a16:creationId xmlns:a16="http://schemas.microsoft.com/office/drawing/2014/main" id="{EF289C24-F083-42AC-A84D-644C4388C0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2042765" y="3098572"/>
            <a:ext cx="1196975" cy="1109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5" name="Symbol zastępczy tekstu 16">
            <a:extLst>
              <a:ext uri="{FF2B5EF4-FFF2-40B4-BE49-F238E27FC236}">
                <a16:creationId xmlns:a16="http://schemas.microsoft.com/office/drawing/2014/main" id="{52B7A731-C9E0-4CCD-8CC1-E11AFAC2579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96888" y="6894286"/>
            <a:ext cx="14217650" cy="66221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tx2"/>
                </a:solidFill>
              </a:defRPr>
            </a:lvl1pPr>
            <a:lvl2pPr marL="261938" indent="0"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1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4385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4185DA-0F29-480B-A83E-60402F12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E98D308-C317-4A4C-895E-868ABC384E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ymbol zastępczy tekstu 7">
            <a:extLst>
              <a:ext uri="{FF2B5EF4-FFF2-40B4-BE49-F238E27FC236}">
                <a16:creationId xmlns:a16="http://schemas.microsoft.com/office/drawing/2014/main" id="{655720DE-7858-48E4-ACED-AE29E070D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221" y="2727325"/>
            <a:ext cx="4207342" cy="21097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obrazu 8">
            <a:extLst>
              <a:ext uri="{FF2B5EF4-FFF2-40B4-BE49-F238E27FC236}">
                <a16:creationId xmlns:a16="http://schemas.microsoft.com/office/drawing/2014/main" id="{B14F04B9-AEB8-4C42-9C8A-5341804EB05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63649" y="314010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0F894A39-FC4A-4E03-9124-2622C181458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55221" y="5248275"/>
            <a:ext cx="4207342" cy="2109788"/>
          </a:xfrm>
          <a:prstGeom prst="rect">
            <a:avLst/>
          </a:prstGeom>
          <a:solidFill>
            <a:schemeClr val="accent5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Symbol zastępczy obrazu 8">
            <a:extLst>
              <a:ext uri="{FF2B5EF4-FFF2-40B4-BE49-F238E27FC236}">
                <a16:creationId xmlns:a16="http://schemas.microsoft.com/office/drawing/2014/main" id="{95876273-7942-4B36-A7F5-588F89572E1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63649" y="566105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D63EEEE7-360A-41E5-A910-EA94AC374BB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90954" y="2727325"/>
            <a:ext cx="4207342" cy="2109788"/>
          </a:xfrm>
          <a:prstGeom prst="rect">
            <a:avLst/>
          </a:prstGeom>
          <a:solidFill>
            <a:schemeClr val="accent3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8D96B53-586F-483E-B419-FC1A1E540D6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899382" y="314010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F2089535-B61B-4BD2-AF9B-75B7F8A0279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690954" y="5248275"/>
            <a:ext cx="4207342" cy="21097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Symbol zastępczy obrazu 8">
            <a:extLst>
              <a:ext uri="{FF2B5EF4-FFF2-40B4-BE49-F238E27FC236}">
                <a16:creationId xmlns:a16="http://schemas.microsoft.com/office/drawing/2014/main" id="{594D2B2E-F2D4-4691-B6FC-99DCB8F5BF9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899382" y="566105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CE462B4-A915-4ADB-9CDA-C6F39D5967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332804" y="2727325"/>
            <a:ext cx="4207342" cy="21097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7" name="Symbol zastępczy obrazu 8">
            <a:extLst>
              <a:ext uri="{FF2B5EF4-FFF2-40B4-BE49-F238E27FC236}">
                <a16:creationId xmlns:a16="http://schemas.microsoft.com/office/drawing/2014/main" id="{90A4BD5F-83DE-4BE3-9711-F69A2125D68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541232" y="314010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8" name="Symbol zastępczy tekstu 7">
            <a:extLst>
              <a:ext uri="{FF2B5EF4-FFF2-40B4-BE49-F238E27FC236}">
                <a16:creationId xmlns:a16="http://schemas.microsoft.com/office/drawing/2014/main" id="{4316B9E4-E6F8-4953-8DCB-86BCD5AC596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332804" y="5248275"/>
            <a:ext cx="4207342" cy="2109788"/>
          </a:xfrm>
          <a:prstGeom prst="rect">
            <a:avLst/>
          </a:prstGeom>
          <a:solidFill>
            <a:schemeClr val="accent6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Symbol zastępczy obrazu 8">
            <a:extLst>
              <a:ext uri="{FF2B5EF4-FFF2-40B4-BE49-F238E27FC236}">
                <a16:creationId xmlns:a16="http://schemas.microsoft.com/office/drawing/2014/main" id="{4533EBF1-0001-4BD3-BFFE-90179235A42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541232" y="566105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11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F8020A0-5058-4D33-BA55-0CCFC2DA7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754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 bez tł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F8020A0-5058-4D33-BA55-0CCFC2DA7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EB073291-980B-58CB-45B0-D3E0ECB6DE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522288"/>
            <a:ext cx="2113226" cy="53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6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sty bez tł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0FACB08-B51C-ED34-A1FD-D5C47F4352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BC2D2B7E-3D44-39C8-5209-3D4EA3D8C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522288"/>
            <a:ext cx="2113226" cy="53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1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5">
            <a:extLst>
              <a:ext uri="{FF2B5EF4-FFF2-40B4-BE49-F238E27FC236}">
                <a16:creationId xmlns:a16="http://schemas.microsoft.com/office/drawing/2014/main" id="{D7EC695C-96B0-9395-892F-D10FE5AC32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53388" y="0"/>
            <a:ext cx="7118349" cy="426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4" name="Symbol zastępczy obrazu 5">
            <a:extLst>
              <a:ext uri="{FF2B5EF4-FFF2-40B4-BE49-F238E27FC236}">
                <a16:creationId xmlns:a16="http://schemas.microsoft.com/office/drawing/2014/main" id="{F68DF10F-5C76-856A-9850-28FE213C473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53388" y="4267200"/>
            <a:ext cx="7118349" cy="426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D2D8487-17F6-3AB6-5F1D-E0E95702D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743" y="1746250"/>
            <a:ext cx="6031608" cy="3781425"/>
          </a:xfrm>
        </p:spPr>
        <p:txBody>
          <a:bodyPr anchor="ctr"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0982C6B-9D0D-8F23-B5E8-329A3C2B53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156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y z key visua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D8487-17F6-3AB6-5F1D-E0E95702D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743" y="1746250"/>
            <a:ext cx="6031608" cy="3781425"/>
          </a:xfrm>
        </p:spPr>
        <p:txBody>
          <a:bodyPr anchor="ctr"/>
          <a:lstStyle/>
          <a:p>
            <a:r>
              <a:rPr lang="pl-PL" dirty="0"/>
              <a:t>Kliknij, aby edytować styl</a:t>
            </a:r>
          </a:p>
        </p:txBody>
      </p:sp>
      <p:pic>
        <p:nvPicPr>
          <p:cNvPr id="4" name="Obraz 13">
            <a:extLst>
              <a:ext uri="{FF2B5EF4-FFF2-40B4-BE49-F238E27FC236}">
                <a16:creationId xmlns:a16="http://schemas.microsoft.com/office/drawing/2014/main" id="{3EB60948-2AA1-44B0-3DFD-FE87E1C95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155" b="1155"/>
          <a:stretch>
            <a:fillRect/>
          </a:stretch>
        </p:blipFill>
        <p:spPr>
          <a:xfrm>
            <a:off x="8053388" y="0"/>
            <a:ext cx="7118350" cy="4267200"/>
          </a:xfrm>
          <a:prstGeom prst="rect">
            <a:avLst/>
          </a:prstGeom>
        </p:spPr>
      </p:pic>
      <p:pic>
        <p:nvPicPr>
          <p:cNvPr id="5" name="Obraz 13">
            <a:extLst>
              <a:ext uri="{FF2B5EF4-FFF2-40B4-BE49-F238E27FC236}">
                <a16:creationId xmlns:a16="http://schemas.microsoft.com/office/drawing/2014/main" id="{34BBF2BB-1383-FF1A-DDA4-D2B77B0AC5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1155" b="1155"/>
          <a:stretch>
            <a:fillRect/>
          </a:stretch>
        </p:blipFill>
        <p:spPr>
          <a:xfrm>
            <a:off x="8053388" y="4267200"/>
            <a:ext cx="711835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2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B22C10-86B2-4423-B527-AC9C5ECE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3C9A6B-8D02-4599-9437-754201F5F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0" y="2359025"/>
            <a:ext cx="14250987" cy="5653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571D892-BC93-44C9-891B-305080B2F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504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2x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59025"/>
            <a:ext cx="6661150" cy="24829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677BBEC-4D57-493B-A4CC-3EFAE7DAB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3390" y="2359025"/>
            <a:ext cx="6654798" cy="5653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E69ED45-6104-4BA0-9413-3D78395F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9FAB6E80-C82A-4E3B-B9A3-F0EA7A5FC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3551" y="5528975"/>
            <a:ext cx="5384799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42A72FC3-8269-480F-A873-E6976BF4D1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3550" y="5527675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endParaRPr lang="pl-PL" dirty="0"/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4636653C-C7F0-4EC9-8D15-A308D35372B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3550" y="7113413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endParaRPr lang="pl-PL" dirty="0"/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8A435859-6EEE-450B-81AC-25FFA476D7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33551" y="7113413"/>
            <a:ext cx="5384799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91244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2x t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2286221-03EF-41AB-A82B-D367B5292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550" y="2359025"/>
            <a:ext cx="6654800" cy="6359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9B1868D-76A7-4B0F-BF48-8A5D24DF5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53389" y="2359026"/>
            <a:ext cx="6654799" cy="635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FBABE5C-8CD2-49B1-9BB2-A8D1BD19C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3389" y="3377310"/>
            <a:ext cx="6654798" cy="46348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5871BC5-1AD0-4D2C-821C-5AE9FC49D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D2732CD3-80D5-4C00-8455-E668798F3D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3551" y="5245361"/>
            <a:ext cx="5384799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9373C917-61C2-42DE-898B-45A4C1140F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3550" y="5244061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2B1FA46F-B9C0-4C06-8298-DA12AA4C526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63550" y="7113413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712CA4DB-1A8F-4C18-8ED3-416246680A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33551" y="7113413"/>
            <a:ext cx="5384799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4" name="Symbol zastępczy tekstu 21">
            <a:extLst>
              <a:ext uri="{FF2B5EF4-FFF2-40B4-BE49-F238E27FC236}">
                <a16:creationId xmlns:a16="http://schemas.microsoft.com/office/drawing/2014/main" id="{C75A049A-6878-401F-A3FD-347875B7BD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33551" y="3378610"/>
            <a:ext cx="5384799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5" name="Symbol zastępczy obrazu 5">
            <a:extLst>
              <a:ext uri="{FF2B5EF4-FFF2-40B4-BE49-F238E27FC236}">
                <a16:creationId xmlns:a16="http://schemas.microsoft.com/office/drawing/2014/main" id="{51F6E051-6366-486F-847B-28C2C6285FD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3550" y="3377310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5F5F367A-B76F-BBC8-589F-AA6628C4A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14250988" cy="803441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40685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72A5E1-42D5-4E19-8C4C-B91DDFDD3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946" y="1747741"/>
            <a:ext cx="10129846" cy="2517967"/>
          </a:xfrm>
        </p:spPr>
        <p:txBody>
          <a:bodyPr anchor="ctr"/>
          <a:lstStyle>
            <a:lvl1pPr>
              <a:defRPr sz="8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56893F5-CC0E-4727-9390-F38A17F868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4" name="Прямая соединительная линия 8">
            <a:extLst>
              <a:ext uri="{FF2B5EF4-FFF2-40B4-BE49-F238E27FC236}">
                <a16:creationId xmlns:a16="http://schemas.microsoft.com/office/drawing/2014/main" id="{312C0D05-849A-4BA2-8978-92A51339DF78}"/>
              </a:ext>
            </a:extLst>
          </p:cNvPr>
          <p:cNvCxnSpPr>
            <a:cxnSpLocks/>
          </p:cNvCxnSpPr>
          <p:nvPr userDrawn="1"/>
        </p:nvCxnSpPr>
        <p:spPr>
          <a:xfrm>
            <a:off x="2520946" y="4496476"/>
            <a:ext cx="127635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F3B79C96-726E-4321-8EEE-06DB7E923CE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61856" y="4265708"/>
            <a:ext cx="7588935" cy="25319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59763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BC83B5-D725-4489-9732-02A44CDD9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29A9524-BD38-4AA9-994C-782AEE1148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966D1AC0-7AE2-4958-8322-FF51DBA49F1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63551" y="2368550"/>
            <a:ext cx="14238554" cy="1393566"/>
          </a:xfrm>
          <a:prstGeom prst="rect">
            <a:avLst/>
          </a:prstGeom>
        </p:spPr>
        <p:txBody>
          <a:bodyPr/>
          <a:lstStyle>
            <a:lvl2pPr marL="88900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70EE0921-C623-4A8A-ACEB-1479DD0D1EB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3550" y="4267200"/>
            <a:ext cx="2962632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3" name="Symbol zastępczy zawartości 11">
            <a:extLst>
              <a:ext uri="{FF2B5EF4-FFF2-40B4-BE49-F238E27FC236}">
                <a16:creationId xmlns:a16="http://schemas.microsoft.com/office/drawing/2014/main" id="{E2B91758-D3D7-4033-9168-402478A2D35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149636" y="4267200"/>
            <a:ext cx="2962632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zawartości 11">
            <a:extLst>
              <a:ext uri="{FF2B5EF4-FFF2-40B4-BE49-F238E27FC236}">
                <a16:creationId xmlns:a16="http://schemas.microsoft.com/office/drawing/2014/main" id="{F64590DD-0321-4D4B-8AA5-427640437A8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53388" y="4267200"/>
            <a:ext cx="2962632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5" name="Symbol zastępczy zawartości 11">
            <a:extLst>
              <a:ext uri="{FF2B5EF4-FFF2-40B4-BE49-F238E27FC236}">
                <a16:creationId xmlns:a16="http://schemas.microsoft.com/office/drawing/2014/main" id="{22FFCFA5-6777-4CD5-88B4-99BDC6F4185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1751906" y="4267200"/>
            <a:ext cx="2962632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37252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6654800" cy="803441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59025"/>
            <a:ext cx="6661150" cy="24829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E69ED45-6104-4BA0-9413-3D78395F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9FAB6E80-C82A-4E3B-B9A3-F0EA7A5FC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3551" y="5528975"/>
            <a:ext cx="5384799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42A72FC3-8269-480F-A873-E6976BF4D1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3550" y="5527675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endParaRPr lang="pl-PL" dirty="0"/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4636653C-C7F0-4EC9-8D15-A308D35372B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3550" y="7113413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endParaRPr lang="pl-PL" dirty="0"/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8A435859-6EEE-450B-81AC-25FFA476D7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33551" y="7113413"/>
            <a:ext cx="5384799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obrazu 5">
            <a:extLst>
              <a:ext uri="{FF2B5EF4-FFF2-40B4-BE49-F238E27FC236}">
                <a16:creationId xmlns:a16="http://schemas.microsoft.com/office/drawing/2014/main" id="{DE11099D-492E-2E6F-C6DB-0EA6A896440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53388" y="0"/>
            <a:ext cx="7118349" cy="853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698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E07A0EF-30A3-4154-9E10-9BF6829A69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7470A43-3C8E-4B49-9225-8D5E4A52432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49400"/>
            <a:ext cx="15171738" cy="65280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17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B0A628-575D-424D-B941-8A0CF2A914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5171738" cy="853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073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5">
            <a:extLst>
              <a:ext uri="{FF2B5EF4-FFF2-40B4-BE49-F238E27FC236}">
                <a16:creationId xmlns:a16="http://schemas.microsoft.com/office/drawing/2014/main" id="{D7EC695C-96B0-9395-892F-D10FE5AC32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53388" y="0"/>
            <a:ext cx="7118349" cy="426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4" name="Symbol zastępczy obrazu 5">
            <a:extLst>
              <a:ext uri="{FF2B5EF4-FFF2-40B4-BE49-F238E27FC236}">
                <a16:creationId xmlns:a16="http://schemas.microsoft.com/office/drawing/2014/main" id="{F68DF10F-5C76-856A-9850-28FE213C473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53388" y="4267200"/>
            <a:ext cx="7118349" cy="426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D2D8487-17F6-3AB6-5F1D-E0E95702D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743" y="1746250"/>
            <a:ext cx="6031608" cy="3781425"/>
          </a:xfrm>
        </p:spPr>
        <p:txBody>
          <a:bodyPr anchor="ctr"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0982C6B-9D0D-8F23-B5E8-329A3C2B53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537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FA3D08D-A4A4-48F2-A116-3235D8B29C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D9AD7DF3-42A0-46A6-8404-77E7AB465D0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28887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A7E5DDDA-0E97-4AE9-BC80-FEB349C16FE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1425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0E2C8FEC-C129-4397-B658-ED56A1ABCC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13964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15F3FF2-FA66-48CC-9E41-40EB26B585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8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B481A1F-053A-4D6F-89D4-EE4F924818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1424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7" name="Symbol zastępczy tekstu 7">
            <a:extLst>
              <a:ext uri="{FF2B5EF4-FFF2-40B4-BE49-F238E27FC236}">
                <a16:creationId xmlns:a16="http://schemas.microsoft.com/office/drawing/2014/main" id="{F21CDA6B-4CB0-4BA4-A994-5BFB5FA2C9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13960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87D2F31B-50A4-DF55-6A31-33730FBFB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14250988" cy="803441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33462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FA3D08D-A4A4-48F2-A116-3235D8B29C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43DEB6F7-4275-4E7E-8670-980602F8202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3F4CA85-F1B2-45A2-946B-3C0AAF4115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39798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8" name="Рисунок 9">
            <a:extLst>
              <a:ext uri="{FF2B5EF4-FFF2-40B4-BE49-F238E27FC236}">
                <a16:creationId xmlns:a16="http://schemas.microsoft.com/office/drawing/2014/main" id="{92255B3A-CCC9-4C1B-AFA3-6F74896EF6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392095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9" name="Symbol zastępczy tekstu 7">
            <a:extLst>
              <a:ext uri="{FF2B5EF4-FFF2-40B4-BE49-F238E27FC236}">
                <a16:creationId xmlns:a16="http://schemas.microsoft.com/office/drawing/2014/main" id="{288E9B09-CB66-401D-89DC-DF8FEE1FFB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49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0" name="Symbol zastępczy tekstu 7">
            <a:extLst>
              <a:ext uri="{FF2B5EF4-FFF2-40B4-BE49-F238E27FC236}">
                <a16:creationId xmlns:a16="http://schemas.microsoft.com/office/drawing/2014/main" id="{61C80CEC-5679-451C-832E-B68A3A355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3979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1" name="Symbol zastępczy tekstu 7">
            <a:extLst>
              <a:ext uri="{FF2B5EF4-FFF2-40B4-BE49-F238E27FC236}">
                <a16:creationId xmlns:a16="http://schemas.microsoft.com/office/drawing/2014/main" id="{68CF32CA-4EE2-4702-BCB5-7B2E3D825B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392095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2" name="Рисунок 9">
            <a:extLst>
              <a:ext uri="{FF2B5EF4-FFF2-40B4-BE49-F238E27FC236}">
                <a16:creationId xmlns:a16="http://schemas.microsoft.com/office/drawing/2014/main" id="{1B8ADB97-4036-415F-A023-ECFF14F0A69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15947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3" name="Symbol zastępczy tekstu 7">
            <a:extLst>
              <a:ext uri="{FF2B5EF4-FFF2-40B4-BE49-F238E27FC236}">
                <a16:creationId xmlns:a16="http://schemas.microsoft.com/office/drawing/2014/main" id="{1C4D68BB-32ED-423F-ACA5-C8016B1E07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15947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02547E4E-B5E9-81AC-B4F8-6542B6FF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14250988" cy="803441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55966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B5F9325-8504-4C53-A824-A6F4221A5E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1800000" cy="18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77982" y="2517775"/>
            <a:ext cx="1800000" cy="18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120982" y="2517775"/>
            <a:ext cx="1800000" cy="18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50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7983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120982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406648" y="2517775"/>
            <a:ext cx="1800000" cy="18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06649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E72D5881-F7E2-4B60-822F-C5486163EC1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92315" y="2517775"/>
            <a:ext cx="1800000" cy="18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11B1FABB-12A0-49DA-87B6-E3E3287C63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92316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28E8E2EC-2999-0326-5F27-E11C85FBC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14250988" cy="803441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37475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1859F1-C907-4468-9E49-03ED39748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2682597-9D65-4020-93DF-0B9EF932CA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ymbol zastępczy tekstu 7">
            <a:extLst>
              <a:ext uri="{FF2B5EF4-FFF2-40B4-BE49-F238E27FC236}">
                <a16:creationId xmlns:a16="http://schemas.microsoft.com/office/drawing/2014/main" id="{E9013A0B-EF44-4F86-9884-F2A5EDC19A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221" y="2727325"/>
            <a:ext cx="2945744" cy="3795714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tekstu 7">
            <a:extLst>
              <a:ext uri="{FF2B5EF4-FFF2-40B4-BE49-F238E27FC236}">
                <a16:creationId xmlns:a16="http://schemas.microsoft.com/office/drawing/2014/main" id="{1DB29745-1DAA-4DEC-A821-9DE2F2273D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1370" y="2727325"/>
            <a:ext cx="2945744" cy="3795714"/>
          </a:xfrm>
          <a:prstGeom prst="rect">
            <a:avLst/>
          </a:prstGeom>
          <a:solidFill>
            <a:schemeClr val="accent3"/>
          </a:solidFill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6C66B92B-772C-4C47-A4F1-52A9C7B311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83667" y="2727325"/>
            <a:ext cx="2945744" cy="3795714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BA7DE45F-94E4-46C5-9F75-FB3DCB5A33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07519" y="2727325"/>
            <a:ext cx="2945744" cy="3795714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306C7A2A-275A-42DB-A6DA-DB9F7F515C4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931998" y="3098572"/>
            <a:ext cx="1196975" cy="1109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10" name="Symbol zastępczy obrazu 8">
            <a:extLst>
              <a:ext uri="{FF2B5EF4-FFF2-40B4-BE49-F238E27FC236}">
                <a16:creationId xmlns:a16="http://schemas.microsoft.com/office/drawing/2014/main" id="{87D7C5E0-8DA9-4157-B049-5F5BF67A122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305754" y="3098572"/>
            <a:ext cx="1196975" cy="1109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3" name="Symbol zastępczy obrazu 8">
            <a:extLst>
              <a:ext uri="{FF2B5EF4-FFF2-40B4-BE49-F238E27FC236}">
                <a16:creationId xmlns:a16="http://schemas.microsoft.com/office/drawing/2014/main" id="{37FB0B87-3E82-44D7-ABB2-09BFD534AF6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681903" y="3098572"/>
            <a:ext cx="1196975" cy="1109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4" name="Symbol zastępczy obrazu 8">
            <a:extLst>
              <a:ext uri="{FF2B5EF4-FFF2-40B4-BE49-F238E27FC236}">
                <a16:creationId xmlns:a16="http://schemas.microsoft.com/office/drawing/2014/main" id="{EF289C24-F083-42AC-A84D-644C4388C0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2042765" y="3098572"/>
            <a:ext cx="1196975" cy="1109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5" name="Symbol zastępczy tekstu 16">
            <a:extLst>
              <a:ext uri="{FF2B5EF4-FFF2-40B4-BE49-F238E27FC236}">
                <a16:creationId xmlns:a16="http://schemas.microsoft.com/office/drawing/2014/main" id="{52B7A731-C9E0-4CCD-8CC1-E11AFAC2579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96888" y="6894286"/>
            <a:ext cx="14217650" cy="66221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tx2"/>
                </a:solidFill>
              </a:defRPr>
            </a:lvl1pPr>
            <a:lvl2pPr marL="261938" indent="0"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1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2866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4185DA-0F29-480B-A83E-60402F12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E98D308-C317-4A4C-895E-868ABC384E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ymbol zastępczy tekstu 7">
            <a:extLst>
              <a:ext uri="{FF2B5EF4-FFF2-40B4-BE49-F238E27FC236}">
                <a16:creationId xmlns:a16="http://schemas.microsoft.com/office/drawing/2014/main" id="{655720DE-7858-48E4-ACED-AE29E070D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221" y="2727325"/>
            <a:ext cx="4207342" cy="21097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obrazu 8">
            <a:extLst>
              <a:ext uri="{FF2B5EF4-FFF2-40B4-BE49-F238E27FC236}">
                <a16:creationId xmlns:a16="http://schemas.microsoft.com/office/drawing/2014/main" id="{B14F04B9-AEB8-4C42-9C8A-5341804EB05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63649" y="314010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0F894A39-FC4A-4E03-9124-2622C181458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55221" y="5248275"/>
            <a:ext cx="4207342" cy="2109788"/>
          </a:xfrm>
          <a:prstGeom prst="rect">
            <a:avLst/>
          </a:prstGeom>
          <a:solidFill>
            <a:schemeClr val="accent5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obrazu 8">
            <a:extLst>
              <a:ext uri="{FF2B5EF4-FFF2-40B4-BE49-F238E27FC236}">
                <a16:creationId xmlns:a16="http://schemas.microsoft.com/office/drawing/2014/main" id="{95876273-7942-4B36-A7F5-588F89572E1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63649" y="566105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D63EEEE7-360A-41E5-A910-EA94AC374BB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90954" y="2727325"/>
            <a:ext cx="4207342" cy="2109788"/>
          </a:xfrm>
          <a:prstGeom prst="rect">
            <a:avLst/>
          </a:prstGeom>
          <a:solidFill>
            <a:schemeClr val="accent3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8D96B53-586F-483E-B419-FC1A1E540D6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899382" y="314010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F2089535-B61B-4BD2-AF9B-75B7F8A0279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690954" y="5248275"/>
            <a:ext cx="4207342" cy="21097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1" name="Symbol zastępczy obrazu 8">
            <a:extLst>
              <a:ext uri="{FF2B5EF4-FFF2-40B4-BE49-F238E27FC236}">
                <a16:creationId xmlns:a16="http://schemas.microsoft.com/office/drawing/2014/main" id="{594D2B2E-F2D4-4691-B6FC-99DCB8F5BF9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899382" y="566105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CE462B4-A915-4ADB-9CDA-C6F39D5967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332804" y="2727325"/>
            <a:ext cx="4207342" cy="21097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7" name="Symbol zastępczy obrazu 8">
            <a:extLst>
              <a:ext uri="{FF2B5EF4-FFF2-40B4-BE49-F238E27FC236}">
                <a16:creationId xmlns:a16="http://schemas.microsoft.com/office/drawing/2014/main" id="{90A4BD5F-83DE-4BE3-9711-F69A2125D68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541232" y="314010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8" name="Symbol zastępczy tekstu 7">
            <a:extLst>
              <a:ext uri="{FF2B5EF4-FFF2-40B4-BE49-F238E27FC236}">
                <a16:creationId xmlns:a16="http://schemas.microsoft.com/office/drawing/2014/main" id="{4316B9E4-E6F8-4953-8DCB-86BCD5AC596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332804" y="5248275"/>
            <a:ext cx="4207342" cy="2109788"/>
          </a:xfrm>
          <a:prstGeom prst="rect">
            <a:avLst/>
          </a:prstGeom>
          <a:solidFill>
            <a:schemeClr val="accent6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9" name="Symbol zastępczy obrazu 8">
            <a:extLst>
              <a:ext uri="{FF2B5EF4-FFF2-40B4-BE49-F238E27FC236}">
                <a16:creationId xmlns:a16="http://schemas.microsoft.com/office/drawing/2014/main" id="{4533EBF1-0001-4BD3-BFFE-90179235A42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541232" y="566105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678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F8020A0-5058-4D33-BA55-0CCFC2DA7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818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sty bez tł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0FACB08-B51C-ED34-A1FD-D5C47F4352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66819A35-7271-DD3D-EB73-C81C9DA48F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520034"/>
            <a:ext cx="2119576" cy="66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5">
            <a:extLst>
              <a:ext uri="{FF2B5EF4-FFF2-40B4-BE49-F238E27FC236}">
                <a16:creationId xmlns:a16="http://schemas.microsoft.com/office/drawing/2014/main" id="{D7EC695C-96B0-9395-892F-D10FE5AC32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53388" y="0"/>
            <a:ext cx="7118349" cy="426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4" name="Symbol zastępczy obrazu 5">
            <a:extLst>
              <a:ext uri="{FF2B5EF4-FFF2-40B4-BE49-F238E27FC236}">
                <a16:creationId xmlns:a16="http://schemas.microsoft.com/office/drawing/2014/main" id="{F68DF10F-5C76-856A-9850-28FE213C473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53388" y="4267200"/>
            <a:ext cx="7118349" cy="426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D2D8487-17F6-3AB6-5F1D-E0E95702D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743" y="1746250"/>
            <a:ext cx="6031608" cy="3781425"/>
          </a:xfrm>
        </p:spPr>
        <p:txBody>
          <a:bodyPr anchor="ctr"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0982C6B-9D0D-8F23-B5E8-329A3C2B53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4096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y z key visua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D8487-17F6-3AB6-5F1D-E0E95702D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743" y="1746250"/>
            <a:ext cx="6031608" cy="3781425"/>
          </a:xfrm>
        </p:spPr>
        <p:txBody>
          <a:bodyPr anchor="ctr"/>
          <a:lstStyle/>
          <a:p>
            <a:r>
              <a:rPr lang="pl-PL" dirty="0"/>
              <a:t>Kliknij, aby edytować styl</a:t>
            </a:r>
          </a:p>
        </p:txBody>
      </p:sp>
      <p:pic>
        <p:nvPicPr>
          <p:cNvPr id="4" name="Obraz 13">
            <a:extLst>
              <a:ext uri="{FF2B5EF4-FFF2-40B4-BE49-F238E27FC236}">
                <a16:creationId xmlns:a16="http://schemas.microsoft.com/office/drawing/2014/main" id="{3EB60948-2AA1-44B0-3DFD-FE87E1C95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155" b="1155"/>
          <a:stretch>
            <a:fillRect/>
          </a:stretch>
        </p:blipFill>
        <p:spPr>
          <a:xfrm>
            <a:off x="8053388" y="0"/>
            <a:ext cx="7118350" cy="4267200"/>
          </a:xfrm>
          <a:prstGeom prst="rect">
            <a:avLst/>
          </a:prstGeom>
        </p:spPr>
      </p:pic>
      <p:pic>
        <p:nvPicPr>
          <p:cNvPr id="5" name="Obraz 13">
            <a:extLst>
              <a:ext uri="{FF2B5EF4-FFF2-40B4-BE49-F238E27FC236}">
                <a16:creationId xmlns:a16="http://schemas.microsoft.com/office/drawing/2014/main" id="{34BBF2BB-1383-FF1A-DDA4-D2B77B0AC5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1155" b="1155"/>
          <a:stretch>
            <a:fillRect/>
          </a:stretch>
        </p:blipFill>
        <p:spPr>
          <a:xfrm>
            <a:off x="8053388" y="4267200"/>
            <a:ext cx="711835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6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B22C10-86B2-4423-B527-AC9C5ECE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3C9A6B-8D02-4599-9437-754201F5F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0" y="2359025"/>
            <a:ext cx="14250987" cy="5653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571D892-BC93-44C9-891B-305080B2F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378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y z key visua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D8487-17F6-3AB6-5F1D-E0E95702D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743" y="1746250"/>
            <a:ext cx="6031608" cy="3781425"/>
          </a:xfrm>
        </p:spPr>
        <p:txBody>
          <a:bodyPr anchor="ctr"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4" name="Obraz 13">
            <a:extLst>
              <a:ext uri="{FF2B5EF4-FFF2-40B4-BE49-F238E27FC236}">
                <a16:creationId xmlns:a16="http://schemas.microsoft.com/office/drawing/2014/main" id="{3EB60948-2AA1-44B0-3DFD-FE87E1C95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155" b="1155"/>
          <a:stretch>
            <a:fillRect/>
          </a:stretch>
        </p:blipFill>
        <p:spPr>
          <a:xfrm>
            <a:off x="8053388" y="0"/>
            <a:ext cx="7118350" cy="4267200"/>
          </a:xfrm>
          <a:prstGeom prst="rect">
            <a:avLst/>
          </a:prstGeom>
        </p:spPr>
      </p:pic>
      <p:pic>
        <p:nvPicPr>
          <p:cNvPr id="5" name="Obraz 13">
            <a:extLst>
              <a:ext uri="{FF2B5EF4-FFF2-40B4-BE49-F238E27FC236}">
                <a16:creationId xmlns:a16="http://schemas.microsoft.com/office/drawing/2014/main" id="{34BBF2BB-1383-FF1A-DDA4-D2B77B0AC5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1155" b="1155"/>
          <a:stretch>
            <a:fillRect/>
          </a:stretch>
        </p:blipFill>
        <p:spPr>
          <a:xfrm>
            <a:off x="8053388" y="4267200"/>
            <a:ext cx="711835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9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2x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59025"/>
            <a:ext cx="6661150" cy="24829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677BBEC-4D57-493B-A4CC-3EFAE7DAB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3390" y="2359025"/>
            <a:ext cx="6654798" cy="5653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E69ED45-6104-4BA0-9413-3D78395F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9FAB6E80-C82A-4E3B-B9A3-F0EA7A5FC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3551" y="5528975"/>
            <a:ext cx="5384799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42A72FC3-8269-480F-A873-E6976BF4D1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3550" y="5527675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endParaRPr lang="pl-PL" dirty="0"/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4636653C-C7F0-4EC9-8D15-A308D35372B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3550" y="7113413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endParaRPr lang="pl-PL" dirty="0"/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8A435859-6EEE-450B-81AC-25FFA476D7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33551" y="7113413"/>
            <a:ext cx="5384799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56703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2x t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2286221-03EF-41AB-A82B-D367B5292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550" y="2359025"/>
            <a:ext cx="6654800" cy="6359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9B1868D-76A7-4B0F-BF48-8A5D24DF5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53389" y="2359026"/>
            <a:ext cx="6654799" cy="635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FBABE5C-8CD2-49B1-9BB2-A8D1BD19C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3389" y="3377310"/>
            <a:ext cx="6654798" cy="46348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5871BC5-1AD0-4D2C-821C-5AE9FC49D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D2732CD3-80D5-4C00-8455-E668798F3D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3551" y="5245361"/>
            <a:ext cx="5384799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9373C917-61C2-42DE-898B-45A4C1140F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3550" y="5244061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2B1FA46F-B9C0-4C06-8298-DA12AA4C526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63550" y="7113413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712CA4DB-1A8F-4C18-8ED3-416246680A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33551" y="7113413"/>
            <a:ext cx="5384799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4" name="Symbol zastępczy tekstu 21">
            <a:extLst>
              <a:ext uri="{FF2B5EF4-FFF2-40B4-BE49-F238E27FC236}">
                <a16:creationId xmlns:a16="http://schemas.microsoft.com/office/drawing/2014/main" id="{C75A049A-6878-401F-A3FD-347875B7BD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33551" y="3378610"/>
            <a:ext cx="5384799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5" name="Symbol zastępczy obrazu 5">
            <a:extLst>
              <a:ext uri="{FF2B5EF4-FFF2-40B4-BE49-F238E27FC236}">
                <a16:creationId xmlns:a16="http://schemas.microsoft.com/office/drawing/2014/main" id="{51F6E051-6366-486F-847B-28C2C6285FD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3550" y="3377310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5F5F367A-B76F-BBC8-589F-AA6628C4A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14250988" cy="803441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47161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72A5E1-42D5-4E19-8C4C-B91DDFDD3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946" y="1747741"/>
            <a:ext cx="10129846" cy="2517967"/>
          </a:xfrm>
        </p:spPr>
        <p:txBody>
          <a:bodyPr anchor="ctr"/>
          <a:lstStyle>
            <a:lvl1pPr>
              <a:defRPr sz="8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56893F5-CC0E-4727-9390-F38A17F868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4" name="Прямая соединительная линия 8">
            <a:extLst>
              <a:ext uri="{FF2B5EF4-FFF2-40B4-BE49-F238E27FC236}">
                <a16:creationId xmlns:a16="http://schemas.microsoft.com/office/drawing/2014/main" id="{312C0D05-849A-4BA2-8978-92A51339DF78}"/>
              </a:ext>
            </a:extLst>
          </p:cNvPr>
          <p:cNvCxnSpPr>
            <a:cxnSpLocks/>
          </p:cNvCxnSpPr>
          <p:nvPr userDrawn="1"/>
        </p:nvCxnSpPr>
        <p:spPr>
          <a:xfrm>
            <a:off x="2520946" y="4496476"/>
            <a:ext cx="127635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F3B79C96-726E-4321-8EEE-06DB7E923CE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61856" y="4265708"/>
            <a:ext cx="7588935" cy="25319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3554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BC83B5-D725-4489-9732-02A44CDD9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29A9524-BD38-4AA9-994C-782AEE1148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966D1AC0-7AE2-4958-8322-FF51DBA49F1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63551" y="2368550"/>
            <a:ext cx="14238554" cy="1393566"/>
          </a:xfrm>
          <a:prstGeom prst="rect">
            <a:avLst/>
          </a:prstGeom>
        </p:spPr>
        <p:txBody>
          <a:bodyPr/>
          <a:lstStyle>
            <a:lvl2pPr marL="88900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70EE0921-C623-4A8A-ACEB-1479DD0D1EB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3550" y="4267200"/>
            <a:ext cx="2962632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3" name="Symbol zastępczy zawartości 11">
            <a:extLst>
              <a:ext uri="{FF2B5EF4-FFF2-40B4-BE49-F238E27FC236}">
                <a16:creationId xmlns:a16="http://schemas.microsoft.com/office/drawing/2014/main" id="{E2B91758-D3D7-4033-9168-402478A2D35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149636" y="4267200"/>
            <a:ext cx="2962632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zawartości 11">
            <a:extLst>
              <a:ext uri="{FF2B5EF4-FFF2-40B4-BE49-F238E27FC236}">
                <a16:creationId xmlns:a16="http://schemas.microsoft.com/office/drawing/2014/main" id="{F64590DD-0321-4D4B-8AA5-427640437A8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53388" y="4267200"/>
            <a:ext cx="2962632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5" name="Symbol zastępczy zawartości 11">
            <a:extLst>
              <a:ext uri="{FF2B5EF4-FFF2-40B4-BE49-F238E27FC236}">
                <a16:creationId xmlns:a16="http://schemas.microsoft.com/office/drawing/2014/main" id="{22FFCFA5-6777-4CD5-88B4-99BDC6F4185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1751906" y="4267200"/>
            <a:ext cx="2962632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7957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6654800" cy="803441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59025"/>
            <a:ext cx="6661150" cy="24829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E69ED45-6104-4BA0-9413-3D78395F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9FAB6E80-C82A-4E3B-B9A3-F0EA7A5FC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3551" y="5528975"/>
            <a:ext cx="5384799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42A72FC3-8269-480F-A873-E6976BF4D1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3550" y="5527675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endParaRPr lang="pl-PL" dirty="0"/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4636653C-C7F0-4EC9-8D15-A308D35372B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3550" y="7113413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endParaRPr lang="pl-PL" dirty="0"/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8A435859-6EEE-450B-81AC-25FFA476D7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33551" y="7113413"/>
            <a:ext cx="5384799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obrazu 5">
            <a:extLst>
              <a:ext uri="{FF2B5EF4-FFF2-40B4-BE49-F238E27FC236}">
                <a16:creationId xmlns:a16="http://schemas.microsoft.com/office/drawing/2014/main" id="{DE11099D-492E-2E6F-C6DB-0EA6A896440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53388" y="0"/>
            <a:ext cx="7118349" cy="853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9769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E07A0EF-30A3-4154-9E10-9BF6829A69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7470A43-3C8E-4B49-9225-8D5E4A52432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49400"/>
            <a:ext cx="15171738" cy="65280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481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B0A628-575D-424D-B941-8A0CF2A914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5171738" cy="853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840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FA3D08D-A4A4-48F2-A116-3235D8B29C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D9AD7DF3-42A0-46A6-8404-77E7AB465D0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28887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A7E5DDDA-0E97-4AE9-BC80-FEB349C16FE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1425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0E2C8FEC-C129-4397-B658-ED56A1ABCC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13964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15F3FF2-FA66-48CC-9E41-40EB26B585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8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B481A1F-053A-4D6F-89D4-EE4F924818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1424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7" name="Symbol zastępczy tekstu 7">
            <a:extLst>
              <a:ext uri="{FF2B5EF4-FFF2-40B4-BE49-F238E27FC236}">
                <a16:creationId xmlns:a16="http://schemas.microsoft.com/office/drawing/2014/main" id="{F21CDA6B-4CB0-4BA4-A994-5BFB5FA2C9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13960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87D2F31B-50A4-DF55-6A31-33730FBFB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14250988" cy="803441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83743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FA3D08D-A4A4-48F2-A116-3235D8B29C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43DEB6F7-4275-4E7E-8670-980602F8202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3F4CA85-F1B2-45A2-946B-3C0AAF4115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39798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8" name="Рисунок 9">
            <a:extLst>
              <a:ext uri="{FF2B5EF4-FFF2-40B4-BE49-F238E27FC236}">
                <a16:creationId xmlns:a16="http://schemas.microsoft.com/office/drawing/2014/main" id="{92255B3A-CCC9-4C1B-AFA3-6F74896EF6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392095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9" name="Symbol zastępczy tekstu 7">
            <a:extLst>
              <a:ext uri="{FF2B5EF4-FFF2-40B4-BE49-F238E27FC236}">
                <a16:creationId xmlns:a16="http://schemas.microsoft.com/office/drawing/2014/main" id="{288E9B09-CB66-401D-89DC-DF8FEE1FFB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49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0" name="Symbol zastępczy tekstu 7">
            <a:extLst>
              <a:ext uri="{FF2B5EF4-FFF2-40B4-BE49-F238E27FC236}">
                <a16:creationId xmlns:a16="http://schemas.microsoft.com/office/drawing/2014/main" id="{61C80CEC-5679-451C-832E-B68A3A355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3979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1" name="Symbol zastępczy tekstu 7">
            <a:extLst>
              <a:ext uri="{FF2B5EF4-FFF2-40B4-BE49-F238E27FC236}">
                <a16:creationId xmlns:a16="http://schemas.microsoft.com/office/drawing/2014/main" id="{68CF32CA-4EE2-4702-BCB5-7B2E3D825B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392095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2" name="Рисунок 9">
            <a:extLst>
              <a:ext uri="{FF2B5EF4-FFF2-40B4-BE49-F238E27FC236}">
                <a16:creationId xmlns:a16="http://schemas.microsoft.com/office/drawing/2014/main" id="{1B8ADB97-4036-415F-A023-ECFF14F0A69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15947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3" name="Symbol zastępczy tekstu 7">
            <a:extLst>
              <a:ext uri="{FF2B5EF4-FFF2-40B4-BE49-F238E27FC236}">
                <a16:creationId xmlns:a16="http://schemas.microsoft.com/office/drawing/2014/main" id="{1C4D68BB-32ED-423F-ACA5-C8016B1E07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15947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02547E4E-B5E9-81AC-B4F8-6542B6FF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14250988" cy="803441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94254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B5F9325-8504-4C53-A824-A6F4221A5E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1800000" cy="18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77982" y="2517775"/>
            <a:ext cx="1800000" cy="18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120982" y="2517775"/>
            <a:ext cx="1800000" cy="18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50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7983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120982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406648" y="2517775"/>
            <a:ext cx="1800000" cy="18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06649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E72D5881-F7E2-4B60-822F-C5486163EC1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92315" y="2517775"/>
            <a:ext cx="1800000" cy="18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11B1FABB-12A0-49DA-87B6-E3E3287C63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92316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28E8E2EC-2999-0326-5F27-E11C85FBC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14250988" cy="803441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09046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B22C10-86B2-4423-B527-AC9C5ECE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3C9A6B-8D02-4599-9437-754201F5F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0" y="2359025"/>
            <a:ext cx="14250987" cy="5653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571D892-BC93-44C9-891B-305080B2F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854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1859F1-C907-4468-9E49-03ED39748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2682597-9D65-4020-93DF-0B9EF932CA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ymbol zastępczy tekstu 7">
            <a:extLst>
              <a:ext uri="{FF2B5EF4-FFF2-40B4-BE49-F238E27FC236}">
                <a16:creationId xmlns:a16="http://schemas.microsoft.com/office/drawing/2014/main" id="{E9013A0B-EF44-4F86-9884-F2A5EDC19A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221" y="2727325"/>
            <a:ext cx="2945744" cy="3795714"/>
          </a:xfrm>
          <a:prstGeom prst="rect">
            <a:avLst/>
          </a:prstGeom>
          <a:solidFill>
            <a:schemeClr val="tx2"/>
          </a:solidFill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tekstu 7">
            <a:extLst>
              <a:ext uri="{FF2B5EF4-FFF2-40B4-BE49-F238E27FC236}">
                <a16:creationId xmlns:a16="http://schemas.microsoft.com/office/drawing/2014/main" id="{1DB29745-1DAA-4DEC-A821-9DE2F2273D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1370" y="2727325"/>
            <a:ext cx="2945744" cy="3795714"/>
          </a:xfrm>
          <a:prstGeom prst="rect">
            <a:avLst/>
          </a:prstGeom>
          <a:solidFill>
            <a:schemeClr val="accent3"/>
          </a:solidFill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6C66B92B-772C-4C47-A4F1-52A9C7B311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83667" y="2727325"/>
            <a:ext cx="2945744" cy="3795714"/>
          </a:xfrm>
          <a:prstGeom prst="rect">
            <a:avLst/>
          </a:prstGeom>
          <a:solidFill>
            <a:schemeClr val="tx2"/>
          </a:solidFill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BA7DE45F-94E4-46C5-9F75-FB3DCB5A33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07519" y="2727325"/>
            <a:ext cx="2945744" cy="3795714"/>
          </a:xfrm>
          <a:prstGeom prst="rect">
            <a:avLst/>
          </a:prstGeom>
          <a:solidFill>
            <a:schemeClr val="tx2"/>
          </a:solidFill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306C7A2A-275A-42DB-A6DA-DB9F7F515C4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931998" y="3098572"/>
            <a:ext cx="1196975" cy="1109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pl-PL"/>
          </a:p>
        </p:txBody>
      </p:sp>
      <p:sp>
        <p:nvSpPr>
          <p:cNvPr id="10" name="Symbol zastępczy obrazu 8">
            <a:extLst>
              <a:ext uri="{FF2B5EF4-FFF2-40B4-BE49-F238E27FC236}">
                <a16:creationId xmlns:a16="http://schemas.microsoft.com/office/drawing/2014/main" id="{87D7C5E0-8DA9-4157-B049-5F5BF67A122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305754" y="3098572"/>
            <a:ext cx="1196975" cy="1109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pl-PL" dirty="0"/>
          </a:p>
        </p:txBody>
      </p:sp>
      <p:sp>
        <p:nvSpPr>
          <p:cNvPr id="13" name="Symbol zastępczy obrazu 8">
            <a:extLst>
              <a:ext uri="{FF2B5EF4-FFF2-40B4-BE49-F238E27FC236}">
                <a16:creationId xmlns:a16="http://schemas.microsoft.com/office/drawing/2014/main" id="{37FB0B87-3E82-44D7-ABB2-09BFD534AF6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681903" y="3098572"/>
            <a:ext cx="1196975" cy="1109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pl-PL" dirty="0"/>
          </a:p>
        </p:txBody>
      </p:sp>
      <p:sp>
        <p:nvSpPr>
          <p:cNvPr id="14" name="Symbol zastępczy obrazu 8">
            <a:extLst>
              <a:ext uri="{FF2B5EF4-FFF2-40B4-BE49-F238E27FC236}">
                <a16:creationId xmlns:a16="http://schemas.microsoft.com/office/drawing/2014/main" id="{EF289C24-F083-42AC-A84D-644C4388C0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2042765" y="3098572"/>
            <a:ext cx="1196975" cy="1109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pl-PL" dirty="0"/>
          </a:p>
        </p:txBody>
      </p:sp>
      <p:sp>
        <p:nvSpPr>
          <p:cNvPr id="15" name="Symbol zastępczy tekstu 16">
            <a:extLst>
              <a:ext uri="{FF2B5EF4-FFF2-40B4-BE49-F238E27FC236}">
                <a16:creationId xmlns:a16="http://schemas.microsoft.com/office/drawing/2014/main" id="{52B7A731-C9E0-4CCD-8CC1-E11AFAC2579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96888" y="6894286"/>
            <a:ext cx="14217650" cy="66221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tx2"/>
                </a:solidFill>
              </a:defRPr>
            </a:lvl1pPr>
            <a:lvl2pPr marL="261938" indent="0"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1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6543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4185DA-0F29-480B-A83E-60402F12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E98D308-C317-4A4C-895E-868ABC384E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ymbol zastępczy tekstu 7">
            <a:extLst>
              <a:ext uri="{FF2B5EF4-FFF2-40B4-BE49-F238E27FC236}">
                <a16:creationId xmlns:a16="http://schemas.microsoft.com/office/drawing/2014/main" id="{655720DE-7858-48E4-ACED-AE29E070D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221" y="2727325"/>
            <a:ext cx="4207342" cy="21097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obrazu 8">
            <a:extLst>
              <a:ext uri="{FF2B5EF4-FFF2-40B4-BE49-F238E27FC236}">
                <a16:creationId xmlns:a16="http://schemas.microsoft.com/office/drawing/2014/main" id="{B14F04B9-AEB8-4C42-9C8A-5341804EB05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63649" y="314010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pl-PL" dirty="0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0F894A39-FC4A-4E03-9124-2622C181458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55221" y="5248275"/>
            <a:ext cx="4207342" cy="2109788"/>
          </a:xfrm>
          <a:prstGeom prst="rect">
            <a:avLst/>
          </a:prstGeom>
          <a:solidFill>
            <a:schemeClr val="accent5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obrazu 8">
            <a:extLst>
              <a:ext uri="{FF2B5EF4-FFF2-40B4-BE49-F238E27FC236}">
                <a16:creationId xmlns:a16="http://schemas.microsoft.com/office/drawing/2014/main" id="{95876273-7942-4B36-A7F5-588F89572E1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63649" y="566105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D63EEEE7-360A-41E5-A910-EA94AC374BB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90954" y="2727325"/>
            <a:ext cx="4207342" cy="2109788"/>
          </a:xfrm>
          <a:prstGeom prst="rect">
            <a:avLst/>
          </a:prstGeom>
          <a:solidFill>
            <a:schemeClr val="accent3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8D96B53-586F-483E-B419-FC1A1E540D6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899382" y="314010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F2089535-B61B-4BD2-AF9B-75B7F8A0279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690954" y="5248275"/>
            <a:ext cx="4207342" cy="21097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1" name="Symbol zastępczy obrazu 8">
            <a:extLst>
              <a:ext uri="{FF2B5EF4-FFF2-40B4-BE49-F238E27FC236}">
                <a16:creationId xmlns:a16="http://schemas.microsoft.com/office/drawing/2014/main" id="{594D2B2E-F2D4-4691-B6FC-99DCB8F5BF9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899382" y="566105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pl-PL" dirty="0"/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CE462B4-A915-4ADB-9CDA-C6F39D5967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332804" y="2727325"/>
            <a:ext cx="4207342" cy="21097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/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7" name="Symbol zastępczy obrazu 8">
            <a:extLst>
              <a:ext uri="{FF2B5EF4-FFF2-40B4-BE49-F238E27FC236}">
                <a16:creationId xmlns:a16="http://schemas.microsoft.com/office/drawing/2014/main" id="{90A4BD5F-83DE-4BE3-9711-F69A2125D68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541232" y="314010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pl-PL" dirty="0"/>
          </a:p>
        </p:txBody>
      </p:sp>
      <p:sp>
        <p:nvSpPr>
          <p:cNvPr id="18" name="Symbol zastępczy tekstu 7">
            <a:extLst>
              <a:ext uri="{FF2B5EF4-FFF2-40B4-BE49-F238E27FC236}">
                <a16:creationId xmlns:a16="http://schemas.microsoft.com/office/drawing/2014/main" id="{4316B9E4-E6F8-4953-8DCB-86BCD5AC596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332804" y="5248275"/>
            <a:ext cx="4207342" cy="2109788"/>
          </a:xfrm>
          <a:prstGeom prst="rect">
            <a:avLst/>
          </a:prstGeom>
          <a:solidFill>
            <a:schemeClr val="accent6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9" name="Symbol zastępczy obrazu 8">
            <a:extLst>
              <a:ext uri="{FF2B5EF4-FFF2-40B4-BE49-F238E27FC236}">
                <a16:creationId xmlns:a16="http://schemas.microsoft.com/office/drawing/2014/main" id="{4533EBF1-0001-4BD3-BFFE-90179235A42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541232" y="566105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9690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F8020A0-5058-4D33-BA55-0CCFC2DA7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076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 bez tł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F8020A0-5058-4D33-BA55-0CCFC2DA7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057527B6-7074-37B4-1F39-AFC1548DEE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520034"/>
            <a:ext cx="2119576" cy="66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8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5">
            <a:extLst>
              <a:ext uri="{FF2B5EF4-FFF2-40B4-BE49-F238E27FC236}">
                <a16:creationId xmlns:a16="http://schemas.microsoft.com/office/drawing/2014/main" id="{D7EC695C-96B0-9395-892F-D10FE5AC32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53388" y="0"/>
            <a:ext cx="7118349" cy="426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4" name="Symbol zastępczy obrazu 5">
            <a:extLst>
              <a:ext uri="{FF2B5EF4-FFF2-40B4-BE49-F238E27FC236}">
                <a16:creationId xmlns:a16="http://schemas.microsoft.com/office/drawing/2014/main" id="{F68DF10F-5C76-856A-9850-28FE213C473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53388" y="4267200"/>
            <a:ext cx="7118349" cy="426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D2D8487-17F6-3AB6-5F1D-E0E95702D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743" y="1746250"/>
            <a:ext cx="6031608" cy="3781425"/>
          </a:xfrm>
        </p:spPr>
        <p:txBody>
          <a:bodyPr anchor="ctr"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0982C6B-9D0D-8F23-B5E8-329A3C2B53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6845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owy z key visua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2D8487-17F6-3AB6-5F1D-E0E95702D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743" y="1746250"/>
            <a:ext cx="6031608" cy="3781425"/>
          </a:xfrm>
        </p:spPr>
        <p:txBody>
          <a:bodyPr anchor="ctr"/>
          <a:lstStyle/>
          <a:p>
            <a:r>
              <a:rPr lang="pl-PL" dirty="0"/>
              <a:t>Kliknij, aby edytować styl</a:t>
            </a:r>
          </a:p>
        </p:txBody>
      </p:sp>
      <p:pic>
        <p:nvPicPr>
          <p:cNvPr id="4" name="Obraz 13">
            <a:extLst>
              <a:ext uri="{FF2B5EF4-FFF2-40B4-BE49-F238E27FC236}">
                <a16:creationId xmlns:a16="http://schemas.microsoft.com/office/drawing/2014/main" id="{3EB60948-2AA1-44B0-3DFD-FE87E1C95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155" b="1155"/>
          <a:stretch>
            <a:fillRect/>
          </a:stretch>
        </p:blipFill>
        <p:spPr>
          <a:xfrm>
            <a:off x="8053388" y="0"/>
            <a:ext cx="7118350" cy="4267200"/>
          </a:xfrm>
          <a:prstGeom prst="rect">
            <a:avLst/>
          </a:prstGeom>
        </p:spPr>
      </p:pic>
      <p:pic>
        <p:nvPicPr>
          <p:cNvPr id="5" name="Obraz 13">
            <a:extLst>
              <a:ext uri="{FF2B5EF4-FFF2-40B4-BE49-F238E27FC236}">
                <a16:creationId xmlns:a16="http://schemas.microsoft.com/office/drawing/2014/main" id="{34BBF2BB-1383-FF1A-DDA4-D2B77B0AC5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1155" b="1155"/>
          <a:stretch>
            <a:fillRect/>
          </a:stretch>
        </p:blipFill>
        <p:spPr>
          <a:xfrm>
            <a:off x="8053388" y="4267200"/>
            <a:ext cx="711835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3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B22C10-86B2-4423-B527-AC9C5ECEA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3C9A6B-8D02-4599-9437-754201F5F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0" y="2359025"/>
            <a:ext cx="14250987" cy="5653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571D892-BC93-44C9-891B-305080B2F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447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2x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59025"/>
            <a:ext cx="6661150" cy="24829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677BBEC-4D57-493B-A4CC-3EFAE7DAB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3390" y="2359025"/>
            <a:ext cx="6654798" cy="5653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E69ED45-6104-4BA0-9413-3D78395F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9FAB6E80-C82A-4E3B-B9A3-F0EA7A5FC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3551" y="5528975"/>
            <a:ext cx="5384799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42A72FC3-8269-480F-A873-E6976BF4D1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3550" y="5527675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endParaRPr lang="pl-PL" dirty="0"/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4636653C-C7F0-4EC9-8D15-A308D35372B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3550" y="7113413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endParaRPr lang="pl-PL" dirty="0"/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8A435859-6EEE-450B-81AC-25FFA476D7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33551" y="7113413"/>
            <a:ext cx="5384799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7753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2x t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2286221-03EF-41AB-A82B-D367B5292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550" y="2359025"/>
            <a:ext cx="6654800" cy="6359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9B1868D-76A7-4B0F-BF48-8A5D24DF5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53389" y="2359026"/>
            <a:ext cx="6654799" cy="635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FBABE5C-8CD2-49B1-9BB2-A8D1BD19C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3389" y="3377310"/>
            <a:ext cx="6654798" cy="46348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5871BC5-1AD0-4D2C-821C-5AE9FC49D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D2732CD3-80D5-4C00-8455-E668798F3D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3551" y="5245361"/>
            <a:ext cx="5384799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9373C917-61C2-42DE-898B-45A4C1140F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3550" y="5244061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2B1FA46F-B9C0-4C06-8298-DA12AA4C526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63550" y="7113413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712CA4DB-1A8F-4C18-8ED3-416246680A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33551" y="7113413"/>
            <a:ext cx="5384799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4" name="Symbol zastępczy tekstu 21">
            <a:extLst>
              <a:ext uri="{FF2B5EF4-FFF2-40B4-BE49-F238E27FC236}">
                <a16:creationId xmlns:a16="http://schemas.microsoft.com/office/drawing/2014/main" id="{C75A049A-6878-401F-A3FD-347875B7BD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33551" y="3378610"/>
            <a:ext cx="5384799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5" name="Symbol zastępczy obrazu 5">
            <a:extLst>
              <a:ext uri="{FF2B5EF4-FFF2-40B4-BE49-F238E27FC236}">
                <a16:creationId xmlns:a16="http://schemas.microsoft.com/office/drawing/2014/main" id="{51F6E051-6366-486F-847B-28C2C6285FD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3550" y="3377310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5F5F367A-B76F-BBC8-589F-AA6628C4A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14250988" cy="803441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19667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72A5E1-42D5-4E19-8C4C-B91DDFDD3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946" y="1747741"/>
            <a:ext cx="10129846" cy="2517967"/>
          </a:xfrm>
        </p:spPr>
        <p:txBody>
          <a:bodyPr anchor="ctr"/>
          <a:lstStyle>
            <a:lvl1pPr>
              <a:defRPr sz="8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56893F5-CC0E-4727-9390-F38A17F868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4" name="Прямая соединительная линия 8">
            <a:extLst>
              <a:ext uri="{FF2B5EF4-FFF2-40B4-BE49-F238E27FC236}">
                <a16:creationId xmlns:a16="http://schemas.microsoft.com/office/drawing/2014/main" id="{312C0D05-849A-4BA2-8978-92A51339DF78}"/>
              </a:ext>
            </a:extLst>
          </p:cNvPr>
          <p:cNvCxnSpPr>
            <a:cxnSpLocks/>
          </p:cNvCxnSpPr>
          <p:nvPr userDrawn="1"/>
        </p:nvCxnSpPr>
        <p:spPr>
          <a:xfrm>
            <a:off x="2520946" y="4496476"/>
            <a:ext cx="127635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F3B79C96-726E-4321-8EEE-06DB7E923CE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61856" y="4265708"/>
            <a:ext cx="7588935" cy="25319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8647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2x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59025"/>
            <a:ext cx="6661150" cy="24829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677BBEC-4D57-493B-A4CC-3EFAE7DAB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3390" y="2359025"/>
            <a:ext cx="6654798" cy="5653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E69ED45-6104-4BA0-9413-3D78395F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9FAB6E80-C82A-4E3B-B9A3-F0EA7A5FC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3551" y="5528975"/>
            <a:ext cx="5384799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42A72FC3-8269-480F-A873-E6976BF4D1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3550" y="5527675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4636653C-C7F0-4EC9-8D15-A308D35372B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3550" y="7113413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8A435859-6EEE-450B-81AC-25FFA476D7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33551" y="7113413"/>
            <a:ext cx="5384799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443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BC83B5-D725-4489-9732-02A44CDD9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29A9524-BD38-4AA9-994C-782AEE1148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966D1AC0-7AE2-4958-8322-FF51DBA49F1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63551" y="2368550"/>
            <a:ext cx="14238554" cy="1393566"/>
          </a:xfrm>
          <a:prstGeom prst="rect">
            <a:avLst/>
          </a:prstGeom>
        </p:spPr>
        <p:txBody>
          <a:bodyPr/>
          <a:lstStyle>
            <a:lvl2pPr marL="88900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70EE0921-C623-4A8A-ACEB-1479DD0D1EB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3550" y="4267200"/>
            <a:ext cx="2962632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3" name="Symbol zastępczy zawartości 11">
            <a:extLst>
              <a:ext uri="{FF2B5EF4-FFF2-40B4-BE49-F238E27FC236}">
                <a16:creationId xmlns:a16="http://schemas.microsoft.com/office/drawing/2014/main" id="{E2B91758-D3D7-4033-9168-402478A2D35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149636" y="4267200"/>
            <a:ext cx="2962632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zawartości 11">
            <a:extLst>
              <a:ext uri="{FF2B5EF4-FFF2-40B4-BE49-F238E27FC236}">
                <a16:creationId xmlns:a16="http://schemas.microsoft.com/office/drawing/2014/main" id="{F64590DD-0321-4D4B-8AA5-427640437A8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53388" y="4267200"/>
            <a:ext cx="2962632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5" name="Symbol zastępczy zawartości 11">
            <a:extLst>
              <a:ext uri="{FF2B5EF4-FFF2-40B4-BE49-F238E27FC236}">
                <a16:creationId xmlns:a16="http://schemas.microsoft.com/office/drawing/2014/main" id="{22FFCFA5-6777-4CD5-88B4-99BDC6F4185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1751906" y="4267200"/>
            <a:ext cx="2962632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2890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37BFF8-4121-4D84-AB51-9F81C641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6654800" cy="803441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027F45-3D85-47DD-B958-7FFD9B6D0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59025"/>
            <a:ext cx="6661150" cy="24829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E69ED45-6104-4BA0-9413-3D78395F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9FAB6E80-C82A-4E3B-B9A3-F0EA7A5FC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3551" y="5528975"/>
            <a:ext cx="5384799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42A72FC3-8269-480F-A873-E6976BF4D1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3550" y="5527675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endParaRPr lang="pl-PL" dirty="0"/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4636653C-C7F0-4EC9-8D15-A308D35372B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3550" y="7113413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endParaRPr lang="pl-PL" dirty="0"/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8A435859-6EEE-450B-81AC-25FFA476D7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33551" y="7113413"/>
            <a:ext cx="5384799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obrazu 5">
            <a:extLst>
              <a:ext uri="{FF2B5EF4-FFF2-40B4-BE49-F238E27FC236}">
                <a16:creationId xmlns:a16="http://schemas.microsoft.com/office/drawing/2014/main" id="{DE11099D-492E-2E6F-C6DB-0EA6A896440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53388" y="0"/>
            <a:ext cx="7118349" cy="853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7899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4E07A0EF-30A3-4154-9E10-9BF6829A69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7470A43-3C8E-4B49-9225-8D5E4A52432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49400"/>
            <a:ext cx="15171738" cy="65280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7207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B0A628-575D-424D-B941-8A0CF2A914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5171738" cy="853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en-US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Kliknij w ikonę by dodać obraz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766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FA3D08D-A4A4-48F2-A116-3235D8B29C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D9AD7DF3-42A0-46A6-8404-77E7AB465D0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28887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A7E5DDDA-0E97-4AE9-BC80-FEB349C16FE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1425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0E2C8FEC-C129-4397-B658-ED56A1ABCC7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113964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5" name="Symbol zastępczy tekstu 7">
            <a:extLst>
              <a:ext uri="{FF2B5EF4-FFF2-40B4-BE49-F238E27FC236}">
                <a16:creationId xmlns:a16="http://schemas.microsoft.com/office/drawing/2014/main" id="{115F3FF2-FA66-48CC-9E41-40EB26B585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888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B481A1F-053A-4D6F-89D4-EE4F924818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1424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7" name="Symbol zastępczy tekstu 7">
            <a:extLst>
              <a:ext uri="{FF2B5EF4-FFF2-40B4-BE49-F238E27FC236}">
                <a16:creationId xmlns:a16="http://schemas.microsoft.com/office/drawing/2014/main" id="{F21CDA6B-4CB0-4BA4-A994-5BFB5FA2C9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113960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87D2F31B-50A4-DF55-6A31-33730FBFB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14250988" cy="803441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26447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3FA3D08D-A4A4-48F2-A116-3235D8B29C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43DEB6F7-4275-4E7E-8670-980602F8202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3F4CA85-F1B2-45A2-946B-3C0AAF4115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39798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8" name="Рисунок 9">
            <a:extLst>
              <a:ext uri="{FF2B5EF4-FFF2-40B4-BE49-F238E27FC236}">
                <a16:creationId xmlns:a16="http://schemas.microsoft.com/office/drawing/2014/main" id="{92255B3A-CCC9-4C1B-AFA3-6F74896EF6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392095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9" name="Symbol zastępczy tekstu 7">
            <a:extLst>
              <a:ext uri="{FF2B5EF4-FFF2-40B4-BE49-F238E27FC236}">
                <a16:creationId xmlns:a16="http://schemas.microsoft.com/office/drawing/2014/main" id="{288E9B09-CB66-401D-89DC-DF8FEE1FFB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49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0" name="Symbol zastępczy tekstu 7">
            <a:extLst>
              <a:ext uri="{FF2B5EF4-FFF2-40B4-BE49-F238E27FC236}">
                <a16:creationId xmlns:a16="http://schemas.microsoft.com/office/drawing/2014/main" id="{61C80CEC-5679-451C-832E-B68A3A355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39798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1" name="Symbol zastępczy tekstu 7">
            <a:extLst>
              <a:ext uri="{FF2B5EF4-FFF2-40B4-BE49-F238E27FC236}">
                <a16:creationId xmlns:a16="http://schemas.microsoft.com/office/drawing/2014/main" id="{68CF32CA-4EE2-4702-BCB5-7B2E3D825B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392095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2" name="Рисунок 9">
            <a:extLst>
              <a:ext uri="{FF2B5EF4-FFF2-40B4-BE49-F238E27FC236}">
                <a16:creationId xmlns:a16="http://schemas.microsoft.com/office/drawing/2014/main" id="{1B8ADB97-4036-415F-A023-ECFF14F0A69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15947" y="2517775"/>
            <a:ext cx="2528887" cy="252253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23" name="Symbol zastępczy tekstu 7">
            <a:extLst>
              <a:ext uri="{FF2B5EF4-FFF2-40B4-BE49-F238E27FC236}">
                <a16:creationId xmlns:a16="http://schemas.microsoft.com/office/drawing/2014/main" id="{1C4D68BB-32ED-423F-ACA5-C8016B1E07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15947" y="5454212"/>
            <a:ext cx="2528887" cy="2113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02547E4E-B5E9-81AC-B4F8-6542B6FF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14250988" cy="803441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07875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EB5F9325-8504-4C53-A824-A6F4221A5E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Рисунок 9">
            <a:extLst>
              <a:ext uri="{FF2B5EF4-FFF2-40B4-BE49-F238E27FC236}">
                <a16:creationId xmlns:a16="http://schemas.microsoft.com/office/drawing/2014/main" id="{A977D172-AAF4-4D00-9999-AD02A11688C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63649" y="2517775"/>
            <a:ext cx="1800000" cy="18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5" name="Рисунок 9">
            <a:extLst>
              <a:ext uri="{FF2B5EF4-FFF2-40B4-BE49-F238E27FC236}">
                <a16:creationId xmlns:a16="http://schemas.microsoft.com/office/drawing/2014/main" id="{0E301F79-B781-4BD7-8A93-950F2F7549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77982" y="2517775"/>
            <a:ext cx="1800000" cy="18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6" name="Рисунок 9">
            <a:extLst>
              <a:ext uri="{FF2B5EF4-FFF2-40B4-BE49-F238E27FC236}">
                <a16:creationId xmlns:a16="http://schemas.microsoft.com/office/drawing/2014/main" id="{62AD2822-8B6F-465F-A74F-63A799E2C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120982" y="2517775"/>
            <a:ext cx="1800000" cy="18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8C88F3B6-2DA4-4F29-9DC5-2AA40D2038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3650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Symbol zastępczy tekstu 7">
            <a:extLst>
              <a:ext uri="{FF2B5EF4-FFF2-40B4-BE49-F238E27FC236}">
                <a16:creationId xmlns:a16="http://schemas.microsoft.com/office/drawing/2014/main" id="{D6C7B3B3-A32C-4CF1-A305-D5BA419812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7983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761CCE6E-F759-43D9-AC54-70BFF154F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120982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Рисунок 9">
            <a:extLst>
              <a:ext uri="{FF2B5EF4-FFF2-40B4-BE49-F238E27FC236}">
                <a16:creationId xmlns:a16="http://schemas.microsoft.com/office/drawing/2014/main" id="{D83966FF-1CDD-4844-A314-9B9829E21C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406648" y="2517775"/>
            <a:ext cx="1800000" cy="18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tekstu 7">
            <a:extLst>
              <a:ext uri="{FF2B5EF4-FFF2-40B4-BE49-F238E27FC236}">
                <a16:creationId xmlns:a16="http://schemas.microsoft.com/office/drawing/2014/main" id="{AD705277-BBA4-49DF-BF5C-BF652F6E05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06649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3" name="Рисунок 9">
            <a:extLst>
              <a:ext uri="{FF2B5EF4-FFF2-40B4-BE49-F238E27FC236}">
                <a16:creationId xmlns:a16="http://schemas.microsoft.com/office/drawing/2014/main" id="{E72D5881-F7E2-4B60-822F-C5486163EC1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92315" y="2517775"/>
            <a:ext cx="1800000" cy="1800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lang="ru-RU" dirty="0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4" name="Symbol zastępczy tekstu 7">
            <a:extLst>
              <a:ext uri="{FF2B5EF4-FFF2-40B4-BE49-F238E27FC236}">
                <a16:creationId xmlns:a16="http://schemas.microsoft.com/office/drawing/2014/main" id="{11B1FABB-12A0-49DA-87B6-E3E3287C630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92316" y="4731674"/>
            <a:ext cx="1800000" cy="211340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28E8E2EC-2999-0326-5F27-E11C85FBC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14250988" cy="803441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81308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1859F1-C907-4468-9E49-03ED39748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2682597-9D65-4020-93DF-0B9EF932CA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ymbol zastępczy tekstu 7">
            <a:extLst>
              <a:ext uri="{FF2B5EF4-FFF2-40B4-BE49-F238E27FC236}">
                <a16:creationId xmlns:a16="http://schemas.microsoft.com/office/drawing/2014/main" id="{E9013A0B-EF44-4F86-9884-F2A5EDC19A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221" y="2727325"/>
            <a:ext cx="2945744" cy="3795714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tekstu 7">
            <a:extLst>
              <a:ext uri="{FF2B5EF4-FFF2-40B4-BE49-F238E27FC236}">
                <a16:creationId xmlns:a16="http://schemas.microsoft.com/office/drawing/2014/main" id="{1DB29745-1DAA-4DEC-A821-9DE2F2273D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31370" y="2727325"/>
            <a:ext cx="2945744" cy="3795714"/>
          </a:xfrm>
          <a:prstGeom prst="rect">
            <a:avLst/>
          </a:prstGeom>
          <a:solidFill>
            <a:schemeClr val="accent3"/>
          </a:solidFill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6C66B92B-772C-4C47-A4F1-52A9C7B311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83667" y="2727325"/>
            <a:ext cx="2945744" cy="3795714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tekstu 7">
            <a:extLst>
              <a:ext uri="{FF2B5EF4-FFF2-40B4-BE49-F238E27FC236}">
                <a16:creationId xmlns:a16="http://schemas.microsoft.com/office/drawing/2014/main" id="{BA7DE45F-94E4-46C5-9F75-FB3DCB5A33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07519" y="2727325"/>
            <a:ext cx="2945744" cy="3795714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txBody>
          <a:bodyPr lIns="180000" tIns="1800000" rIns="180000" bIns="180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306C7A2A-275A-42DB-A6DA-DB9F7F515C4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931998" y="3098572"/>
            <a:ext cx="1196975" cy="1109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10" name="Symbol zastępczy obrazu 8">
            <a:extLst>
              <a:ext uri="{FF2B5EF4-FFF2-40B4-BE49-F238E27FC236}">
                <a16:creationId xmlns:a16="http://schemas.microsoft.com/office/drawing/2014/main" id="{87D7C5E0-8DA9-4157-B049-5F5BF67A122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305754" y="3098572"/>
            <a:ext cx="1196975" cy="1109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3" name="Symbol zastępczy obrazu 8">
            <a:extLst>
              <a:ext uri="{FF2B5EF4-FFF2-40B4-BE49-F238E27FC236}">
                <a16:creationId xmlns:a16="http://schemas.microsoft.com/office/drawing/2014/main" id="{37FB0B87-3E82-44D7-ABB2-09BFD534AF6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681903" y="3098572"/>
            <a:ext cx="1196975" cy="1109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4" name="Symbol zastępczy obrazu 8">
            <a:extLst>
              <a:ext uri="{FF2B5EF4-FFF2-40B4-BE49-F238E27FC236}">
                <a16:creationId xmlns:a16="http://schemas.microsoft.com/office/drawing/2014/main" id="{EF289C24-F083-42AC-A84D-644C4388C08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2042765" y="3098572"/>
            <a:ext cx="1196975" cy="11098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5" name="Symbol zastępczy tekstu 16">
            <a:extLst>
              <a:ext uri="{FF2B5EF4-FFF2-40B4-BE49-F238E27FC236}">
                <a16:creationId xmlns:a16="http://schemas.microsoft.com/office/drawing/2014/main" id="{52B7A731-C9E0-4CCD-8CC1-E11AFAC2579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96888" y="6894286"/>
            <a:ext cx="14217650" cy="66221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tx2"/>
                </a:solidFill>
              </a:defRPr>
            </a:lvl1pPr>
            <a:lvl2pPr marL="261938" indent="0"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1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1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100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8628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4185DA-0F29-480B-A83E-60402F12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7E98D308-C317-4A4C-895E-868ABC384E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ymbol zastępczy tekstu 7">
            <a:extLst>
              <a:ext uri="{FF2B5EF4-FFF2-40B4-BE49-F238E27FC236}">
                <a16:creationId xmlns:a16="http://schemas.microsoft.com/office/drawing/2014/main" id="{655720DE-7858-48E4-ACED-AE29E070D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221" y="2727325"/>
            <a:ext cx="4207342" cy="21097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Symbol zastępczy obrazu 8">
            <a:extLst>
              <a:ext uri="{FF2B5EF4-FFF2-40B4-BE49-F238E27FC236}">
                <a16:creationId xmlns:a16="http://schemas.microsoft.com/office/drawing/2014/main" id="{B14F04B9-AEB8-4C42-9C8A-5341804EB05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63649" y="314010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tekstu 7">
            <a:extLst>
              <a:ext uri="{FF2B5EF4-FFF2-40B4-BE49-F238E27FC236}">
                <a16:creationId xmlns:a16="http://schemas.microsoft.com/office/drawing/2014/main" id="{0F894A39-FC4A-4E03-9124-2622C181458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55221" y="5248275"/>
            <a:ext cx="4207342" cy="2109788"/>
          </a:xfrm>
          <a:prstGeom prst="rect">
            <a:avLst/>
          </a:prstGeom>
          <a:solidFill>
            <a:schemeClr val="accent5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7" name="Symbol zastępczy obrazu 8">
            <a:extLst>
              <a:ext uri="{FF2B5EF4-FFF2-40B4-BE49-F238E27FC236}">
                <a16:creationId xmlns:a16="http://schemas.microsoft.com/office/drawing/2014/main" id="{95876273-7942-4B36-A7F5-588F89572E1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63649" y="566105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D63EEEE7-360A-41E5-A910-EA94AC374BB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90954" y="2727325"/>
            <a:ext cx="4207342" cy="2109788"/>
          </a:xfrm>
          <a:prstGeom prst="rect">
            <a:avLst/>
          </a:prstGeom>
          <a:solidFill>
            <a:schemeClr val="accent3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8D96B53-586F-483E-B419-FC1A1E540D6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899382" y="314010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0" name="Symbol zastępczy tekstu 7">
            <a:extLst>
              <a:ext uri="{FF2B5EF4-FFF2-40B4-BE49-F238E27FC236}">
                <a16:creationId xmlns:a16="http://schemas.microsoft.com/office/drawing/2014/main" id="{F2089535-B61B-4BD2-AF9B-75B7F8A0279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690954" y="5248275"/>
            <a:ext cx="4207342" cy="21097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1" name="Symbol zastępczy obrazu 8">
            <a:extLst>
              <a:ext uri="{FF2B5EF4-FFF2-40B4-BE49-F238E27FC236}">
                <a16:creationId xmlns:a16="http://schemas.microsoft.com/office/drawing/2014/main" id="{594D2B2E-F2D4-4691-B6FC-99DCB8F5BF9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899382" y="566105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6" name="Symbol zastępczy tekstu 7">
            <a:extLst>
              <a:ext uri="{FF2B5EF4-FFF2-40B4-BE49-F238E27FC236}">
                <a16:creationId xmlns:a16="http://schemas.microsoft.com/office/drawing/2014/main" id="{8CE462B4-A915-4ADB-9CDA-C6F39D5967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332804" y="2727325"/>
            <a:ext cx="4207342" cy="21097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7" name="Symbol zastępczy obrazu 8">
            <a:extLst>
              <a:ext uri="{FF2B5EF4-FFF2-40B4-BE49-F238E27FC236}">
                <a16:creationId xmlns:a16="http://schemas.microsoft.com/office/drawing/2014/main" id="{90A4BD5F-83DE-4BE3-9711-F69A2125D68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541232" y="314010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8" name="Symbol zastępczy tekstu 7">
            <a:extLst>
              <a:ext uri="{FF2B5EF4-FFF2-40B4-BE49-F238E27FC236}">
                <a16:creationId xmlns:a16="http://schemas.microsoft.com/office/drawing/2014/main" id="{4316B9E4-E6F8-4953-8DCB-86BCD5AC596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332804" y="5248275"/>
            <a:ext cx="4207342" cy="2109788"/>
          </a:xfrm>
          <a:prstGeom prst="rect">
            <a:avLst/>
          </a:prstGeom>
          <a:solidFill>
            <a:schemeClr val="accent6"/>
          </a:solidFill>
        </p:spPr>
        <p:txBody>
          <a:bodyPr lIns="1692000" tIns="180000" rIns="180000" bIns="180000" anchor="ctr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1938" indent="0">
              <a:buNone/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9" name="Symbol zastępczy obrazu 8">
            <a:extLst>
              <a:ext uri="{FF2B5EF4-FFF2-40B4-BE49-F238E27FC236}">
                <a16:creationId xmlns:a16="http://schemas.microsoft.com/office/drawing/2014/main" id="{4533EBF1-0001-4BD3-BFFE-90179235A42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541232" y="5661050"/>
            <a:ext cx="1263651" cy="1263600"/>
          </a:xfrm>
          <a:prstGeom prst="rect">
            <a:avLst/>
          </a:prstGeom>
          <a:solidFill>
            <a:schemeClr val="bg2">
              <a:lumMod val="9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86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+ 2x t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2286221-03EF-41AB-A82B-D367B5292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550" y="2359025"/>
            <a:ext cx="6654800" cy="6359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9B1868D-76A7-4B0F-BF48-8A5D24DF5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053389" y="2359026"/>
            <a:ext cx="6654799" cy="635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FBABE5C-8CD2-49B1-9BB2-A8D1BD19C1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3389" y="3377310"/>
            <a:ext cx="6654798" cy="46348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E5871BC5-1AD0-4D2C-821C-5AE9FC49D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ekstu 21">
            <a:extLst>
              <a:ext uri="{FF2B5EF4-FFF2-40B4-BE49-F238E27FC236}">
                <a16:creationId xmlns:a16="http://schemas.microsoft.com/office/drawing/2014/main" id="{D2732CD3-80D5-4C00-8455-E668798F3D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3551" y="5245361"/>
            <a:ext cx="5384799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Symbol zastępczy obrazu 5">
            <a:extLst>
              <a:ext uri="{FF2B5EF4-FFF2-40B4-BE49-F238E27FC236}">
                <a16:creationId xmlns:a16="http://schemas.microsoft.com/office/drawing/2014/main" id="{9373C917-61C2-42DE-898B-45A4C1140F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3550" y="5244061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2" name="Symbol zastępczy obrazu 5">
            <a:extLst>
              <a:ext uri="{FF2B5EF4-FFF2-40B4-BE49-F238E27FC236}">
                <a16:creationId xmlns:a16="http://schemas.microsoft.com/office/drawing/2014/main" id="{2B1FA46F-B9C0-4C06-8298-DA12AA4C526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63550" y="7113413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13" name="Symbol zastępczy tekstu 21">
            <a:extLst>
              <a:ext uri="{FF2B5EF4-FFF2-40B4-BE49-F238E27FC236}">
                <a16:creationId xmlns:a16="http://schemas.microsoft.com/office/drawing/2014/main" id="{712CA4DB-1A8F-4C18-8ED3-416246680A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33551" y="7113413"/>
            <a:ext cx="5384799" cy="898700"/>
          </a:xfrm>
          <a:prstGeom prst="rect">
            <a:avLst/>
          </a:prstGeom>
        </p:spPr>
        <p:txBody>
          <a:bodyPr anchor="ctr"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Symbol zastępczy tekstu 21">
            <a:extLst>
              <a:ext uri="{FF2B5EF4-FFF2-40B4-BE49-F238E27FC236}">
                <a16:creationId xmlns:a16="http://schemas.microsoft.com/office/drawing/2014/main" id="{C75A049A-6878-401F-A3FD-347875B7BD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33551" y="3378610"/>
            <a:ext cx="5384799" cy="898700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5" name="Symbol zastępczy obrazu 5">
            <a:extLst>
              <a:ext uri="{FF2B5EF4-FFF2-40B4-BE49-F238E27FC236}">
                <a16:creationId xmlns:a16="http://schemas.microsoft.com/office/drawing/2014/main" id="{51F6E051-6366-486F-847B-28C2C6285FD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3550" y="3377310"/>
            <a:ext cx="900000" cy="90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pl-PL"/>
            </a:lvl1pPr>
          </a:lstStyle>
          <a:p>
            <a:r>
              <a:rPr lang="pl-PL" dirty="0"/>
              <a:t>Obraz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5F5F367A-B76F-BBC8-589F-AA6628C4A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14250988" cy="80344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839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72A5E1-42D5-4E19-8C4C-B91DDFDD3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946" y="1747741"/>
            <a:ext cx="10129846" cy="2517967"/>
          </a:xfrm>
        </p:spPr>
        <p:txBody>
          <a:bodyPr anchor="ctr"/>
          <a:lstStyle>
            <a:lvl1pPr>
              <a:defRPr sz="800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56893F5-CC0E-4727-9390-F38A17F868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cxnSp>
        <p:nvCxnSpPr>
          <p:cNvPr id="4" name="Прямая соединительная линия 8">
            <a:extLst>
              <a:ext uri="{FF2B5EF4-FFF2-40B4-BE49-F238E27FC236}">
                <a16:creationId xmlns:a16="http://schemas.microsoft.com/office/drawing/2014/main" id="{312C0D05-849A-4BA2-8978-92A51339DF78}"/>
              </a:ext>
            </a:extLst>
          </p:cNvPr>
          <p:cNvCxnSpPr>
            <a:cxnSpLocks/>
          </p:cNvCxnSpPr>
          <p:nvPr userDrawn="1"/>
        </p:nvCxnSpPr>
        <p:spPr>
          <a:xfrm>
            <a:off x="2520946" y="4496476"/>
            <a:ext cx="1276354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F3B79C96-726E-4321-8EEE-06DB7E923CE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61856" y="4265708"/>
            <a:ext cx="7588935" cy="25319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9823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BC83B5-D725-4489-9732-02A44CDD9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29A9524-BD38-4AA9-994C-782AEE1148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966D1AC0-7AE2-4958-8322-FF51DBA49F1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63551" y="2368550"/>
            <a:ext cx="14238554" cy="1393566"/>
          </a:xfrm>
          <a:prstGeom prst="rect">
            <a:avLst/>
          </a:prstGeom>
        </p:spPr>
        <p:txBody>
          <a:bodyPr/>
          <a:lstStyle>
            <a:lvl2pPr marL="88900" indent="0">
              <a:buNone/>
              <a:defRPr/>
            </a:lvl2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Symbol zastępczy zawartości 11">
            <a:extLst>
              <a:ext uri="{FF2B5EF4-FFF2-40B4-BE49-F238E27FC236}">
                <a16:creationId xmlns:a16="http://schemas.microsoft.com/office/drawing/2014/main" id="{70EE0921-C623-4A8A-ACEB-1479DD0D1EB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3550" y="4267200"/>
            <a:ext cx="2962632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13" name="Symbol zastępczy zawartości 11">
            <a:extLst>
              <a:ext uri="{FF2B5EF4-FFF2-40B4-BE49-F238E27FC236}">
                <a16:creationId xmlns:a16="http://schemas.microsoft.com/office/drawing/2014/main" id="{E2B91758-D3D7-4033-9168-402478A2D35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149636" y="4267200"/>
            <a:ext cx="2962632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4" name="Symbol zastępczy zawartości 11">
            <a:extLst>
              <a:ext uri="{FF2B5EF4-FFF2-40B4-BE49-F238E27FC236}">
                <a16:creationId xmlns:a16="http://schemas.microsoft.com/office/drawing/2014/main" id="{F64590DD-0321-4D4B-8AA5-427640437A8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53388" y="4267200"/>
            <a:ext cx="2962632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5" name="Symbol zastępczy zawartości 11">
            <a:extLst>
              <a:ext uri="{FF2B5EF4-FFF2-40B4-BE49-F238E27FC236}">
                <a16:creationId xmlns:a16="http://schemas.microsoft.com/office/drawing/2014/main" id="{22FFCFA5-6777-4CD5-88B4-99BDC6F41854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1751906" y="4267200"/>
            <a:ext cx="2962632" cy="3305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304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8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image" Target="../media/image10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Relationship Id="rId22" Type="http://schemas.openxmlformats.org/officeDocument/2006/relationships/image" Target="../media/image1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rafika 117">
            <a:extLst>
              <a:ext uri="{FF2B5EF4-FFF2-40B4-BE49-F238E27FC236}">
                <a16:creationId xmlns:a16="http://schemas.microsoft.com/office/drawing/2014/main" id="{5D093570-4031-83E3-6E22-BFDD45D39757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25654" r="16051" b="73206"/>
          <a:stretch>
            <a:fillRect/>
          </a:stretch>
        </p:blipFill>
        <p:spPr>
          <a:xfrm>
            <a:off x="-1322" y="6622054"/>
            <a:ext cx="15169815" cy="1912346"/>
          </a:xfrm>
          <a:custGeom>
            <a:avLst/>
            <a:gdLst>
              <a:gd name="connsiteX0" fmla="*/ 0 w 15169815"/>
              <a:gd name="connsiteY0" fmla="*/ 0 h 1912346"/>
              <a:gd name="connsiteX1" fmla="*/ 15169815 w 15169815"/>
              <a:gd name="connsiteY1" fmla="*/ 0 h 1912346"/>
              <a:gd name="connsiteX2" fmla="*/ 15169815 w 15169815"/>
              <a:gd name="connsiteY2" fmla="*/ 1912346 h 1912346"/>
              <a:gd name="connsiteX3" fmla="*/ 0 w 15169815"/>
              <a:gd name="connsiteY3" fmla="*/ 1912346 h 1912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9815" h="1912346">
                <a:moveTo>
                  <a:pt x="0" y="0"/>
                </a:moveTo>
                <a:lnTo>
                  <a:pt x="15169815" y="0"/>
                </a:lnTo>
                <a:lnTo>
                  <a:pt x="15169815" y="1912346"/>
                </a:lnTo>
                <a:lnTo>
                  <a:pt x="0" y="1912346"/>
                </a:lnTo>
                <a:close/>
              </a:path>
            </a:pathLst>
          </a:custGeom>
        </p:spPr>
      </p:pic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4BFBE41-8C34-4F17-B3E3-E4A88809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14250988" cy="80344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9490525-C73D-4ED1-8B85-1D8E53421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714537" y="8077459"/>
            <a:ext cx="457199" cy="45741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137" name="SIATKA ROBOCZA" hidden="1">
            <a:extLst>
              <a:ext uri="{FF2B5EF4-FFF2-40B4-BE49-F238E27FC236}">
                <a16:creationId xmlns:a16="http://schemas.microsoft.com/office/drawing/2014/main" id="{11ABA56A-8394-433D-80B9-4E8AF3425F62}"/>
              </a:ext>
            </a:extLst>
          </p:cNvPr>
          <p:cNvGrpSpPr/>
          <p:nvPr userDrawn="1"/>
        </p:nvGrpSpPr>
        <p:grpSpPr>
          <a:xfrm>
            <a:off x="0" y="0"/>
            <a:ext cx="15171738" cy="10089838"/>
            <a:chOff x="0" y="0"/>
            <a:chExt cx="15171738" cy="10089838"/>
          </a:xfrm>
        </p:grpSpPr>
        <p:sp>
          <p:nvSpPr>
            <p:cNvPr id="58" name="Prostokąt 57">
              <a:extLst>
                <a:ext uri="{FF2B5EF4-FFF2-40B4-BE49-F238E27FC236}">
                  <a16:creationId xmlns:a16="http://schemas.microsoft.com/office/drawing/2014/main" id="{2CCA8CE0-7BF9-48E0-BEB5-F49BAF70C4F0}"/>
                </a:ext>
              </a:extLst>
            </p:cNvPr>
            <p:cNvSpPr/>
            <p:nvPr userDrawn="1"/>
          </p:nvSpPr>
          <p:spPr>
            <a:xfrm>
              <a:off x="207699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9" name="Prostokąt 58">
              <a:extLst>
                <a:ext uri="{FF2B5EF4-FFF2-40B4-BE49-F238E27FC236}">
                  <a16:creationId xmlns:a16="http://schemas.microsoft.com/office/drawing/2014/main" id="{F5253B10-BC10-4AF8-AF80-ADC627747B2B}"/>
                </a:ext>
              </a:extLst>
            </p:cNvPr>
            <p:cNvSpPr/>
            <p:nvPr userDrawn="1"/>
          </p:nvSpPr>
          <p:spPr>
            <a:xfrm>
              <a:off x="2736322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0" name="Prostokąt 59">
              <a:extLst>
                <a:ext uri="{FF2B5EF4-FFF2-40B4-BE49-F238E27FC236}">
                  <a16:creationId xmlns:a16="http://schemas.microsoft.com/office/drawing/2014/main" id="{117BD7F2-6521-4D60-87C4-C3347A1491FE}"/>
                </a:ext>
              </a:extLst>
            </p:cNvPr>
            <p:cNvSpPr/>
            <p:nvPr userDrawn="1"/>
          </p:nvSpPr>
          <p:spPr>
            <a:xfrm>
              <a:off x="5264944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1" name="Prostokąt 60">
              <a:extLst>
                <a:ext uri="{FF2B5EF4-FFF2-40B4-BE49-F238E27FC236}">
                  <a16:creationId xmlns:a16="http://schemas.microsoft.com/office/drawing/2014/main" id="{E3DE8209-4FD9-4C12-8FFF-1E11B44045DB}"/>
                </a:ext>
              </a:extLst>
            </p:cNvPr>
            <p:cNvSpPr/>
            <p:nvPr userDrawn="1"/>
          </p:nvSpPr>
          <p:spPr>
            <a:xfrm>
              <a:off x="7793567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2" name="Prostokąt 61">
              <a:extLst>
                <a:ext uri="{FF2B5EF4-FFF2-40B4-BE49-F238E27FC236}">
                  <a16:creationId xmlns:a16="http://schemas.microsoft.com/office/drawing/2014/main" id="{5D51463E-3A24-497B-BCE5-5905E7032879}"/>
                </a:ext>
              </a:extLst>
            </p:cNvPr>
            <p:cNvSpPr/>
            <p:nvPr userDrawn="1"/>
          </p:nvSpPr>
          <p:spPr>
            <a:xfrm>
              <a:off x="10322190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3" name="Prostokąt 62">
              <a:extLst>
                <a:ext uri="{FF2B5EF4-FFF2-40B4-BE49-F238E27FC236}">
                  <a16:creationId xmlns:a16="http://schemas.microsoft.com/office/drawing/2014/main" id="{A5D9128A-DD9A-4FD9-959F-474A98C87A1B}"/>
                </a:ext>
              </a:extLst>
            </p:cNvPr>
            <p:cNvSpPr/>
            <p:nvPr userDrawn="1"/>
          </p:nvSpPr>
          <p:spPr>
            <a:xfrm>
              <a:off x="12850813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4" name="Prostokąt 63">
              <a:extLst>
                <a:ext uri="{FF2B5EF4-FFF2-40B4-BE49-F238E27FC236}">
                  <a16:creationId xmlns:a16="http://schemas.microsoft.com/office/drawing/2014/main" id="{0580EA2D-9DB2-4409-B06F-5E4790C806C0}"/>
                </a:ext>
              </a:extLst>
            </p:cNvPr>
            <p:cNvSpPr/>
            <p:nvPr userDrawn="1"/>
          </p:nvSpPr>
          <p:spPr>
            <a:xfrm>
              <a:off x="207699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5" name="Prostokąt 64">
              <a:extLst>
                <a:ext uri="{FF2B5EF4-FFF2-40B4-BE49-F238E27FC236}">
                  <a16:creationId xmlns:a16="http://schemas.microsoft.com/office/drawing/2014/main" id="{720F1BF5-ED62-4928-A6DA-EFF82B015DB0}"/>
                </a:ext>
              </a:extLst>
            </p:cNvPr>
            <p:cNvSpPr/>
            <p:nvPr userDrawn="1"/>
          </p:nvSpPr>
          <p:spPr>
            <a:xfrm>
              <a:off x="2736322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6" name="Prostokąt 65">
              <a:extLst>
                <a:ext uri="{FF2B5EF4-FFF2-40B4-BE49-F238E27FC236}">
                  <a16:creationId xmlns:a16="http://schemas.microsoft.com/office/drawing/2014/main" id="{7001DBA1-6FB5-4280-A72A-ED9DF5F5C469}"/>
                </a:ext>
              </a:extLst>
            </p:cNvPr>
            <p:cNvSpPr/>
            <p:nvPr userDrawn="1"/>
          </p:nvSpPr>
          <p:spPr>
            <a:xfrm>
              <a:off x="5264944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7" name="Prostokąt 66">
              <a:extLst>
                <a:ext uri="{FF2B5EF4-FFF2-40B4-BE49-F238E27FC236}">
                  <a16:creationId xmlns:a16="http://schemas.microsoft.com/office/drawing/2014/main" id="{EE4807D1-5974-4676-8BE1-6CF207B8313D}"/>
                </a:ext>
              </a:extLst>
            </p:cNvPr>
            <p:cNvSpPr/>
            <p:nvPr userDrawn="1"/>
          </p:nvSpPr>
          <p:spPr>
            <a:xfrm>
              <a:off x="7793567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8" name="Prostokąt 67">
              <a:extLst>
                <a:ext uri="{FF2B5EF4-FFF2-40B4-BE49-F238E27FC236}">
                  <a16:creationId xmlns:a16="http://schemas.microsoft.com/office/drawing/2014/main" id="{08407F7C-10CD-438A-AEF6-65AC2816B1BA}"/>
                </a:ext>
              </a:extLst>
            </p:cNvPr>
            <p:cNvSpPr/>
            <p:nvPr userDrawn="1"/>
          </p:nvSpPr>
          <p:spPr>
            <a:xfrm>
              <a:off x="10322190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9" name="Prostokąt 68">
              <a:extLst>
                <a:ext uri="{FF2B5EF4-FFF2-40B4-BE49-F238E27FC236}">
                  <a16:creationId xmlns:a16="http://schemas.microsoft.com/office/drawing/2014/main" id="{D3E56796-CBDB-4313-9E8C-C4C204D533BC}"/>
                </a:ext>
              </a:extLst>
            </p:cNvPr>
            <p:cNvSpPr/>
            <p:nvPr userDrawn="1"/>
          </p:nvSpPr>
          <p:spPr>
            <a:xfrm>
              <a:off x="12850813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0" name="Prostokąt 69">
              <a:extLst>
                <a:ext uri="{FF2B5EF4-FFF2-40B4-BE49-F238E27FC236}">
                  <a16:creationId xmlns:a16="http://schemas.microsoft.com/office/drawing/2014/main" id="{602B9D2F-8D5D-4CFF-B5C9-BE4CF305CBA8}"/>
                </a:ext>
              </a:extLst>
            </p:cNvPr>
            <p:cNvSpPr/>
            <p:nvPr userDrawn="1"/>
          </p:nvSpPr>
          <p:spPr>
            <a:xfrm>
              <a:off x="207699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1" name="Prostokąt 70">
              <a:extLst>
                <a:ext uri="{FF2B5EF4-FFF2-40B4-BE49-F238E27FC236}">
                  <a16:creationId xmlns:a16="http://schemas.microsoft.com/office/drawing/2014/main" id="{1A1AC451-009E-49CF-94F8-DACDE743492D}"/>
                </a:ext>
              </a:extLst>
            </p:cNvPr>
            <p:cNvSpPr/>
            <p:nvPr userDrawn="1"/>
          </p:nvSpPr>
          <p:spPr>
            <a:xfrm>
              <a:off x="2736322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2" name="Prostokąt 71">
              <a:extLst>
                <a:ext uri="{FF2B5EF4-FFF2-40B4-BE49-F238E27FC236}">
                  <a16:creationId xmlns:a16="http://schemas.microsoft.com/office/drawing/2014/main" id="{E9955661-7923-4DDD-B533-55A55749B166}"/>
                </a:ext>
              </a:extLst>
            </p:cNvPr>
            <p:cNvSpPr/>
            <p:nvPr userDrawn="1"/>
          </p:nvSpPr>
          <p:spPr>
            <a:xfrm>
              <a:off x="5264944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3" name="Prostokąt 72">
              <a:extLst>
                <a:ext uri="{FF2B5EF4-FFF2-40B4-BE49-F238E27FC236}">
                  <a16:creationId xmlns:a16="http://schemas.microsoft.com/office/drawing/2014/main" id="{9CABCA59-04DA-4C0B-9B76-12FD4E21B173}"/>
                </a:ext>
              </a:extLst>
            </p:cNvPr>
            <p:cNvSpPr/>
            <p:nvPr userDrawn="1"/>
          </p:nvSpPr>
          <p:spPr>
            <a:xfrm>
              <a:off x="7793567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4" name="Prostokąt 73">
              <a:extLst>
                <a:ext uri="{FF2B5EF4-FFF2-40B4-BE49-F238E27FC236}">
                  <a16:creationId xmlns:a16="http://schemas.microsoft.com/office/drawing/2014/main" id="{D1C5F67F-BEA7-470A-A722-99B4103A8DB4}"/>
                </a:ext>
              </a:extLst>
            </p:cNvPr>
            <p:cNvSpPr/>
            <p:nvPr userDrawn="1"/>
          </p:nvSpPr>
          <p:spPr>
            <a:xfrm>
              <a:off x="10322190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5" name="Prostokąt 74">
              <a:extLst>
                <a:ext uri="{FF2B5EF4-FFF2-40B4-BE49-F238E27FC236}">
                  <a16:creationId xmlns:a16="http://schemas.microsoft.com/office/drawing/2014/main" id="{56BAC231-728B-4115-A8E1-5F7773232283}"/>
                </a:ext>
              </a:extLst>
            </p:cNvPr>
            <p:cNvSpPr/>
            <p:nvPr userDrawn="1"/>
          </p:nvSpPr>
          <p:spPr>
            <a:xfrm>
              <a:off x="12850813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0" name="Prostokąt 79">
              <a:extLst>
                <a:ext uri="{FF2B5EF4-FFF2-40B4-BE49-F238E27FC236}">
                  <a16:creationId xmlns:a16="http://schemas.microsoft.com/office/drawing/2014/main" id="{CF57516E-E79E-4B99-A017-958C165C0F90}"/>
                </a:ext>
              </a:extLst>
            </p:cNvPr>
            <p:cNvSpPr/>
            <p:nvPr userDrawn="1"/>
          </p:nvSpPr>
          <p:spPr>
            <a:xfrm>
              <a:off x="0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1" name="Prostokąt 80">
              <a:extLst>
                <a:ext uri="{FF2B5EF4-FFF2-40B4-BE49-F238E27FC236}">
                  <a16:creationId xmlns:a16="http://schemas.microsoft.com/office/drawing/2014/main" id="{788917AD-9A13-4F17-BEB5-5088C6B781FF}"/>
                </a:ext>
              </a:extLst>
            </p:cNvPr>
            <p:cNvSpPr/>
            <p:nvPr userDrawn="1"/>
          </p:nvSpPr>
          <p:spPr>
            <a:xfrm>
              <a:off x="2528623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2" name="Prostokąt 81">
              <a:extLst>
                <a:ext uri="{FF2B5EF4-FFF2-40B4-BE49-F238E27FC236}">
                  <a16:creationId xmlns:a16="http://schemas.microsoft.com/office/drawing/2014/main" id="{30FF82F2-B842-4300-90F7-612D90FCF896}"/>
                </a:ext>
              </a:extLst>
            </p:cNvPr>
            <p:cNvSpPr/>
            <p:nvPr userDrawn="1"/>
          </p:nvSpPr>
          <p:spPr>
            <a:xfrm>
              <a:off x="5057246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3" name="Prostokąt 82">
              <a:extLst>
                <a:ext uri="{FF2B5EF4-FFF2-40B4-BE49-F238E27FC236}">
                  <a16:creationId xmlns:a16="http://schemas.microsoft.com/office/drawing/2014/main" id="{D81E1851-E2D7-4F83-8ED6-06E41E2E1C6F}"/>
                </a:ext>
              </a:extLst>
            </p:cNvPr>
            <p:cNvSpPr/>
            <p:nvPr userDrawn="1"/>
          </p:nvSpPr>
          <p:spPr>
            <a:xfrm>
              <a:off x="7585869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4" name="Prostokąt 83">
              <a:extLst>
                <a:ext uri="{FF2B5EF4-FFF2-40B4-BE49-F238E27FC236}">
                  <a16:creationId xmlns:a16="http://schemas.microsoft.com/office/drawing/2014/main" id="{874AA683-AC1F-4B87-8591-B79B86187E7B}"/>
                </a:ext>
              </a:extLst>
            </p:cNvPr>
            <p:cNvSpPr/>
            <p:nvPr userDrawn="1"/>
          </p:nvSpPr>
          <p:spPr>
            <a:xfrm>
              <a:off x="10114492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5" name="Prostokąt 84">
              <a:extLst>
                <a:ext uri="{FF2B5EF4-FFF2-40B4-BE49-F238E27FC236}">
                  <a16:creationId xmlns:a16="http://schemas.microsoft.com/office/drawing/2014/main" id="{502110BA-246D-4CC1-9D25-EE7345CEE933}"/>
                </a:ext>
              </a:extLst>
            </p:cNvPr>
            <p:cNvSpPr/>
            <p:nvPr userDrawn="1"/>
          </p:nvSpPr>
          <p:spPr>
            <a:xfrm>
              <a:off x="12643115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6" name="Prostokąt 85">
              <a:extLst>
                <a:ext uri="{FF2B5EF4-FFF2-40B4-BE49-F238E27FC236}">
                  <a16:creationId xmlns:a16="http://schemas.microsoft.com/office/drawing/2014/main" id="{A375DA4A-DCAC-4513-8857-D96A1FA12D1E}"/>
                </a:ext>
              </a:extLst>
            </p:cNvPr>
            <p:cNvSpPr/>
            <p:nvPr userDrawn="1"/>
          </p:nvSpPr>
          <p:spPr>
            <a:xfrm>
              <a:off x="0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7" name="Prostokąt 86">
              <a:extLst>
                <a:ext uri="{FF2B5EF4-FFF2-40B4-BE49-F238E27FC236}">
                  <a16:creationId xmlns:a16="http://schemas.microsoft.com/office/drawing/2014/main" id="{2EF3E5F4-5AB7-446D-B19B-C29F9CCF804D}"/>
                </a:ext>
              </a:extLst>
            </p:cNvPr>
            <p:cNvSpPr/>
            <p:nvPr userDrawn="1"/>
          </p:nvSpPr>
          <p:spPr>
            <a:xfrm>
              <a:off x="2528623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8" name="Prostokąt 87">
              <a:extLst>
                <a:ext uri="{FF2B5EF4-FFF2-40B4-BE49-F238E27FC236}">
                  <a16:creationId xmlns:a16="http://schemas.microsoft.com/office/drawing/2014/main" id="{B4F555D0-12D4-4972-B25F-22F694D79132}"/>
                </a:ext>
              </a:extLst>
            </p:cNvPr>
            <p:cNvSpPr/>
            <p:nvPr userDrawn="1"/>
          </p:nvSpPr>
          <p:spPr>
            <a:xfrm>
              <a:off x="5057246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9" name="Prostokąt 88">
              <a:extLst>
                <a:ext uri="{FF2B5EF4-FFF2-40B4-BE49-F238E27FC236}">
                  <a16:creationId xmlns:a16="http://schemas.microsoft.com/office/drawing/2014/main" id="{D9E9CC98-BD41-4D1E-885F-81DF57709998}"/>
                </a:ext>
              </a:extLst>
            </p:cNvPr>
            <p:cNvSpPr/>
            <p:nvPr userDrawn="1"/>
          </p:nvSpPr>
          <p:spPr>
            <a:xfrm>
              <a:off x="7585869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0" name="Prostokąt 89">
              <a:extLst>
                <a:ext uri="{FF2B5EF4-FFF2-40B4-BE49-F238E27FC236}">
                  <a16:creationId xmlns:a16="http://schemas.microsoft.com/office/drawing/2014/main" id="{767039C8-7B7A-4DA7-A1BF-42C7FE7393FD}"/>
                </a:ext>
              </a:extLst>
            </p:cNvPr>
            <p:cNvSpPr/>
            <p:nvPr userDrawn="1"/>
          </p:nvSpPr>
          <p:spPr>
            <a:xfrm>
              <a:off x="10114492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1" name="Prostokąt 90">
              <a:extLst>
                <a:ext uri="{FF2B5EF4-FFF2-40B4-BE49-F238E27FC236}">
                  <a16:creationId xmlns:a16="http://schemas.microsoft.com/office/drawing/2014/main" id="{A486819B-29DD-46CF-BE16-C34E37FB497B}"/>
                </a:ext>
              </a:extLst>
            </p:cNvPr>
            <p:cNvSpPr/>
            <p:nvPr userDrawn="1"/>
          </p:nvSpPr>
          <p:spPr>
            <a:xfrm>
              <a:off x="12643115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2" name="Prostokąt 91">
              <a:extLst>
                <a:ext uri="{FF2B5EF4-FFF2-40B4-BE49-F238E27FC236}">
                  <a16:creationId xmlns:a16="http://schemas.microsoft.com/office/drawing/2014/main" id="{9E7D9411-6C82-46C7-B141-AF6D1E6FF265}"/>
                </a:ext>
              </a:extLst>
            </p:cNvPr>
            <p:cNvSpPr/>
            <p:nvPr userDrawn="1"/>
          </p:nvSpPr>
          <p:spPr>
            <a:xfrm>
              <a:off x="0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3" name="Prostokąt 92">
              <a:extLst>
                <a:ext uri="{FF2B5EF4-FFF2-40B4-BE49-F238E27FC236}">
                  <a16:creationId xmlns:a16="http://schemas.microsoft.com/office/drawing/2014/main" id="{A0A80F50-709D-41DF-ACEE-6DC0D9CE32A0}"/>
                </a:ext>
              </a:extLst>
            </p:cNvPr>
            <p:cNvSpPr/>
            <p:nvPr userDrawn="1"/>
          </p:nvSpPr>
          <p:spPr>
            <a:xfrm>
              <a:off x="2528623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4" name="Prostokąt 93">
              <a:extLst>
                <a:ext uri="{FF2B5EF4-FFF2-40B4-BE49-F238E27FC236}">
                  <a16:creationId xmlns:a16="http://schemas.microsoft.com/office/drawing/2014/main" id="{8B60287E-90D3-4C1C-9EAF-E10B7EF7B3C4}"/>
                </a:ext>
              </a:extLst>
            </p:cNvPr>
            <p:cNvSpPr/>
            <p:nvPr userDrawn="1"/>
          </p:nvSpPr>
          <p:spPr>
            <a:xfrm>
              <a:off x="5057246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5" name="Prostokąt 94">
              <a:extLst>
                <a:ext uri="{FF2B5EF4-FFF2-40B4-BE49-F238E27FC236}">
                  <a16:creationId xmlns:a16="http://schemas.microsoft.com/office/drawing/2014/main" id="{A23E7092-3514-4131-B0F4-D83FB0B6ECCD}"/>
                </a:ext>
              </a:extLst>
            </p:cNvPr>
            <p:cNvSpPr/>
            <p:nvPr userDrawn="1"/>
          </p:nvSpPr>
          <p:spPr>
            <a:xfrm>
              <a:off x="7585869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6" name="Prostokąt 95">
              <a:extLst>
                <a:ext uri="{FF2B5EF4-FFF2-40B4-BE49-F238E27FC236}">
                  <a16:creationId xmlns:a16="http://schemas.microsoft.com/office/drawing/2014/main" id="{7A3D935C-727E-44F9-A122-9200D6947F85}"/>
                </a:ext>
              </a:extLst>
            </p:cNvPr>
            <p:cNvSpPr/>
            <p:nvPr userDrawn="1"/>
          </p:nvSpPr>
          <p:spPr>
            <a:xfrm>
              <a:off x="10114492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7" name="Prostokąt 96">
              <a:extLst>
                <a:ext uri="{FF2B5EF4-FFF2-40B4-BE49-F238E27FC236}">
                  <a16:creationId xmlns:a16="http://schemas.microsoft.com/office/drawing/2014/main" id="{5ECD5EC1-172E-4A5E-8E1C-686204A227A0}"/>
                </a:ext>
              </a:extLst>
            </p:cNvPr>
            <p:cNvSpPr/>
            <p:nvPr userDrawn="1"/>
          </p:nvSpPr>
          <p:spPr>
            <a:xfrm>
              <a:off x="12643115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4" name="Prostokąt 103">
              <a:extLst>
                <a:ext uri="{FF2B5EF4-FFF2-40B4-BE49-F238E27FC236}">
                  <a16:creationId xmlns:a16="http://schemas.microsoft.com/office/drawing/2014/main" id="{76F9CF1B-DC17-4CFD-8EFB-B60E5ACC0AD3}"/>
                </a:ext>
              </a:extLst>
            </p:cNvPr>
            <p:cNvSpPr/>
            <p:nvPr userDrawn="1"/>
          </p:nvSpPr>
          <p:spPr>
            <a:xfrm>
              <a:off x="207699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5" name="Prostokąt 104">
              <a:extLst>
                <a:ext uri="{FF2B5EF4-FFF2-40B4-BE49-F238E27FC236}">
                  <a16:creationId xmlns:a16="http://schemas.microsoft.com/office/drawing/2014/main" id="{640FFBDB-9DBA-4C59-9150-C8F336483E7E}"/>
                </a:ext>
              </a:extLst>
            </p:cNvPr>
            <p:cNvSpPr/>
            <p:nvPr userDrawn="1"/>
          </p:nvSpPr>
          <p:spPr>
            <a:xfrm>
              <a:off x="2736322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6" name="Prostokąt 105">
              <a:extLst>
                <a:ext uri="{FF2B5EF4-FFF2-40B4-BE49-F238E27FC236}">
                  <a16:creationId xmlns:a16="http://schemas.microsoft.com/office/drawing/2014/main" id="{810CEE1F-C1B2-4C24-95C1-1C946EC01E18}"/>
                </a:ext>
              </a:extLst>
            </p:cNvPr>
            <p:cNvSpPr/>
            <p:nvPr userDrawn="1"/>
          </p:nvSpPr>
          <p:spPr>
            <a:xfrm>
              <a:off x="5264944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7" name="Prostokąt 106">
              <a:extLst>
                <a:ext uri="{FF2B5EF4-FFF2-40B4-BE49-F238E27FC236}">
                  <a16:creationId xmlns:a16="http://schemas.microsoft.com/office/drawing/2014/main" id="{B28D97B1-EC5E-4B4B-B671-17A3B90E2781}"/>
                </a:ext>
              </a:extLst>
            </p:cNvPr>
            <p:cNvSpPr/>
            <p:nvPr userDrawn="1"/>
          </p:nvSpPr>
          <p:spPr>
            <a:xfrm>
              <a:off x="7793567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8" name="Prostokąt 107">
              <a:extLst>
                <a:ext uri="{FF2B5EF4-FFF2-40B4-BE49-F238E27FC236}">
                  <a16:creationId xmlns:a16="http://schemas.microsoft.com/office/drawing/2014/main" id="{A9B885F6-31F9-4BB2-BA79-CFEA01BB1A56}"/>
                </a:ext>
              </a:extLst>
            </p:cNvPr>
            <p:cNvSpPr/>
            <p:nvPr userDrawn="1"/>
          </p:nvSpPr>
          <p:spPr>
            <a:xfrm>
              <a:off x="10322190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9" name="Prostokąt 108">
              <a:extLst>
                <a:ext uri="{FF2B5EF4-FFF2-40B4-BE49-F238E27FC236}">
                  <a16:creationId xmlns:a16="http://schemas.microsoft.com/office/drawing/2014/main" id="{38E29097-2C0C-4697-AAAF-B289F3A7C3C7}"/>
                </a:ext>
              </a:extLst>
            </p:cNvPr>
            <p:cNvSpPr/>
            <p:nvPr userDrawn="1"/>
          </p:nvSpPr>
          <p:spPr>
            <a:xfrm>
              <a:off x="12850813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0" name="Prostokąt 109">
              <a:extLst>
                <a:ext uri="{FF2B5EF4-FFF2-40B4-BE49-F238E27FC236}">
                  <a16:creationId xmlns:a16="http://schemas.microsoft.com/office/drawing/2014/main" id="{71A7745D-2B57-4436-80E6-837FC4DECF9E}"/>
                </a:ext>
              </a:extLst>
            </p:cNvPr>
            <p:cNvSpPr/>
            <p:nvPr userDrawn="1"/>
          </p:nvSpPr>
          <p:spPr>
            <a:xfrm>
              <a:off x="0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1" name="Prostokąt 110">
              <a:extLst>
                <a:ext uri="{FF2B5EF4-FFF2-40B4-BE49-F238E27FC236}">
                  <a16:creationId xmlns:a16="http://schemas.microsoft.com/office/drawing/2014/main" id="{6387388A-24F6-458D-B8CE-4EAD2583BB36}"/>
                </a:ext>
              </a:extLst>
            </p:cNvPr>
            <p:cNvSpPr/>
            <p:nvPr userDrawn="1"/>
          </p:nvSpPr>
          <p:spPr>
            <a:xfrm>
              <a:off x="2528623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2" name="Prostokąt 111">
              <a:extLst>
                <a:ext uri="{FF2B5EF4-FFF2-40B4-BE49-F238E27FC236}">
                  <a16:creationId xmlns:a16="http://schemas.microsoft.com/office/drawing/2014/main" id="{A0F29962-1EC7-4F62-B32E-EAE07F969A0C}"/>
                </a:ext>
              </a:extLst>
            </p:cNvPr>
            <p:cNvSpPr/>
            <p:nvPr userDrawn="1"/>
          </p:nvSpPr>
          <p:spPr>
            <a:xfrm>
              <a:off x="5057246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3" name="Prostokąt 112">
              <a:extLst>
                <a:ext uri="{FF2B5EF4-FFF2-40B4-BE49-F238E27FC236}">
                  <a16:creationId xmlns:a16="http://schemas.microsoft.com/office/drawing/2014/main" id="{8B6D2B7A-8168-4539-A379-92757CF5F40B}"/>
                </a:ext>
              </a:extLst>
            </p:cNvPr>
            <p:cNvSpPr/>
            <p:nvPr userDrawn="1"/>
          </p:nvSpPr>
          <p:spPr>
            <a:xfrm>
              <a:off x="7585869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4" name="Prostokąt 113">
              <a:extLst>
                <a:ext uri="{FF2B5EF4-FFF2-40B4-BE49-F238E27FC236}">
                  <a16:creationId xmlns:a16="http://schemas.microsoft.com/office/drawing/2014/main" id="{4EBC43A5-4B9F-46AA-8B0E-10B2ACC88E31}"/>
                </a:ext>
              </a:extLst>
            </p:cNvPr>
            <p:cNvSpPr/>
            <p:nvPr userDrawn="1"/>
          </p:nvSpPr>
          <p:spPr>
            <a:xfrm>
              <a:off x="10114492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5" name="Prostokąt 114">
              <a:extLst>
                <a:ext uri="{FF2B5EF4-FFF2-40B4-BE49-F238E27FC236}">
                  <a16:creationId xmlns:a16="http://schemas.microsoft.com/office/drawing/2014/main" id="{5A9D9D2F-798F-485C-89E0-E96A3315103A}"/>
                </a:ext>
              </a:extLst>
            </p:cNvPr>
            <p:cNvSpPr/>
            <p:nvPr userDrawn="1"/>
          </p:nvSpPr>
          <p:spPr>
            <a:xfrm>
              <a:off x="12643115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AFA88A-4317-737B-5D8C-7ACA882F0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550" y="2359025"/>
            <a:ext cx="14250987" cy="5653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5AD323BE-3360-2AE4-3350-79846A621BAD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57200" y="522288"/>
            <a:ext cx="2113226" cy="537912"/>
          </a:xfrm>
          <a:prstGeom prst="rect">
            <a:avLst/>
          </a:prstGeom>
        </p:spPr>
      </p:pic>
      <p:sp>
        <p:nvSpPr>
          <p:cNvPr id="3" name="MSIPCMContentMarking" descr="{&quot;HashCode&quot;:851437236,&quot;Placement&quot;:&quot;Footer&quot;,&quot;Top&quot;:654.0343,&quot;Left&quot;:524.7444,&quot;SlideWidth&quot;:1194,&quot;SlideHeight&quot;:672}">
            <a:extLst>
              <a:ext uri="{FF2B5EF4-FFF2-40B4-BE49-F238E27FC236}">
                <a16:creationId xmlns:a16="http://schemas.microsoft.com/office/drawing/2014/main" id="{35A0A959-0FB5-45E6-823F-1507BC1AF95A}"/>
              </a:ext>
            </a:extLst>
          </p:cNvPr>
          <p:cNvSpPr txBox="1"/>
          <p:nvPr userDrawn="1"/>
        </p:nvSpPr>
        <p:spPr>
          <a:xfrm>
            <a:off x="6664254" y="8306236"/>
            <a:ext cx="1843230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800">
                <a:solidFill>
                  <a:srgbClr val="000000"/>
                </a:solidFill>
                <a:latin typeface="Calibri" panose="020F0502020204030204" pitchFamily="34" charset="0"/>
              </a:rPr>
              <a:t>K2 - Informacja wewnętrzna (Internal)</a:t>
            </a:r>
          </a:p>
        </p:txBody>
      </p:sp>
    </p:spTree>
    <p:extLst>
      <p:ext uri="{BB962C8B-B14F-4D97-AF65-F5344CB8AC3E}">
        <p14:creationId xmlns:p14="http://schemas.microsoft.com/office/powerpoint/2010/main" val="7395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10" r:id="rId2"/>
    <p:sldLayoutId id="2147483691" r:id="rId3"/>
    <p:sldLayoutId id="2147483692" r:id="rId4"/>
    <p:sldLayoutId id="2147483650" r:id="rId5"/>
    <p:sldLayoutId id="2147483652" r:id="rId6"/>
    <p:sldLayoutId id="2147483653" r:id="rId7"/>
    <p:sldLayoutId id="2147483658" r:id="rId8"/>
    <p:sldLayoutId id="2147483660" r:id="rId9"/>
    <p:sldLayoutId id="2147483690" r:id="rId10"/>
    <p:sldLayoutId id="2147483665" r:id="rId11"/>
    <p:sldLayoutId id="2147483666" r:id="rId12"/>
    <p:sldLayoutId id="2147483675" r:id="rId13"/>
    <p:sldLayoutId id="2147483677" r:id="rId14"/>
    <p:sldLayoutId id="2147483679" r:id="rId15"/>
    <p:sldLayoutId id="2147483688" r:id="rId16"/>
    <p:sldLayoutId id="214748368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150" kern="1200">
          <a:solidFill>
            <a:schemeClr val="accent4"/>
          </a:solidFill>
          <a:latin typeface="+mn-lt"/>
          <a:ea typeface="+mn-ea"/>
          <a:cs typeface="+mn-cs"/>
        </a:defRPr>
      </a:lvl1pPr>
      <a:lvl2pPr marL="719138" indent="-4572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1"/>
        </a:buClr>
        <a:buFont typeface="+mj-lt"/>
        <a:buAutoNum type="arabicPeriod"/>
        <a:defRPr sz="215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077913" indent="-35877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+mj-lt"/>
        <a:buAutoNum type="alphaLcPeriod"/>
        <a:defRPr sz="215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435100" indent="-355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4"/>
        </a:buClr>
        <a:buFont typeface="IBM Plex Sans" panose="020B0503050203000203" pitchFamily="34" charset="0"/>
        <a:buChar char="–"/>
        <a:defRPr sz="2150" kern="1200">
          <a:solidFill>
            <a:schemeClr val="accent4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anose="05000000000000000000" pitchFamily="2" charset="2"/>
        <a:buNone/>
        <a:defRPr lang="pl-PL" sz="2150" kern="1200" dirty="0" smtClean="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778" userDrawn="1">
          <p15:clr>
            <a:srgbClr val="547EBF"/>
          </p15:clr>
        </p15:guide>
        <p15:guide id="2" orient="horz" pos="2688" userDrawn="1">
          <p15:clr>
            <a:srgbClr val="547EBF"/>
          </p15:clr>
        </p15:guide>
        <p15:guide id="3" pos="288" userDrawn="1">
          <p15:clr>
            <a:srgbClr val="A4A3A4"/>
          </p15:clr>
        </p15:guide>
        <p15:guide id="4" pos="9269" userDrawn="1">
          <p15:clr>
            <a:srgbClr val="A4A3A4"/>
          </p15:clr>
        </p15:guide>
        <p15:guide id="5" orient="horz" pos="329" userDrawn="1">
          <p15:clr>
            <a:srgbClr val="A4A3A4"/>
          </p15:clr>
        </p15:guide>
        <p15:guide id="6" orient="horz" pos="5047" userDrawn="1">
          <p15:clr>
            <a:srgbClr val="A4A3A4"/>
          </p15:clr>
        </p15:guide>
        <p15:guide id="7" pos="2511" userDrawn="1">
          <p15:clr>
            <a:srgbClr val="A4A3A4"/>
          </p15:clr>
        </p15:guide>
        <p15:guide id="8" pos="7046" userDrawn="1">
          <p15:clr>
            <a:srgbClr val="A4A3A4"/>
          </p15:clr>
        </p15:guide>
        <p15:guide id="9" orient="horz" pos="1100" userDrawn="1">
          <p15:clr>
            <a:srgbClr val="A4A3A4"/>
          </p15:clr>
        </p15:guide>
        <p15:guide id="10" orient="horz" pos="1894" userDrawn="1">
          <p15:clr>
            <a:srgbClr val="A4A3A4"/>
          </p15:clr>
        </p15:guide>
        <p15:guide id="11" orient="horz" pos="3482" userDrawn="1">
          <p15:clr>
            <a:srgbClr val="A4A3A4"/>
          </p15:clr>
        </p15:guide>
        <p15:guide id="12" orient="horz" pos="4276" userDrawn="1">
          <p15:clr>
            <a:srgbClr val="A4A3A4"/>
          </p15:clr>
        </p15:guide>
        <p15:guide id="13" orient="horz" pos="1486" userDrawn="1">
          <p15:clr>
            <a:srgbClr val="5ACBF0"/>
          </p15:clr>
        </p15:guide>
        <p15:guide id="14" pos="4484" userDrawn="1">
          <p15:clr>
            <a:srgbClr val="A4A3A4"/>
          </p15:clr>
        </p15:guide>
        <p15:guide id="15" pos="5073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rafika 117">
            <a:extLst>
              <a:ext uri="{FF2B5EF4-FFF2-40B4-BE49-F238E27FC236}">
                <a16:creationId xmlns:a16="http://schemas.microsoft.com/office/drawing/2014/main" id="{5D093570-4031-83E3-6E22-BFDD45D39757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25654" r="16051" b="73206"/>
          <a:stretch>
            <a:fillRect/>
          </a:stretch>
        </p:blipFill>
        <p:spPr>
          <a:xfrm>
            <a:off x="-1322" y="6622054"/>
            <a:ext cx="15169815" cy="1912346"/>
          </a:xfrm>
          <a:custGeom>
            <a:avLst/>
            <a:gdLst>
              <a:gd name="connsiteX0" fmla="*/ 0 w 15169815"/>
              <a:gd name="connsiteY0" fmla="*/ 0 h 1912346"/>
              <a:gd name="connsiteX1" fmla="*/ 15169815 w 15169815"/>
              <a:gd name="connsiteY1" fmla="*/ 0 h 1912346"/>
              <a:gd name="connsiteX2" fmla="*/ 15169815 w 15169815"/>
              <a:gd name="connsiteY2" fmla="*/ 1912346 h 1912346"/>
              <a:gd name="connsiteX3" fmla="*/ 0 w 15169815"/>
              <a:gd name="connsiteY3" fmla="*/ 1912346 h 1912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9815" h="1912346">
                <a:moveTo>
                  <a:pt x="0" y="0"/>
                </a:moveTo>
                <a:lnTo>
                  <a:pt x="15169815" y="0"/>
                </a:lnTo>
                <a:lnTo>
                  <a:pt x="15169815" y="1912346"/>
                </a:lnTo>
                <a:lnTo>
                  <a:pt x="0" y="1912346"/>
                </a:lnTo>
                <a:close/>
              </a:path>
            </a:pathLst>
          </a:custGeom>
        </p:spPr>
      </p:pic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4BFBE41-8C34-4F17-B3E3-E4A88809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14250988" cy="80344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9490525-C73D-4ED1-8B85-1D8E53421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714537" y="8077459"/>
            <a:ext cx="457199" cy="45741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137" name="SIATKA ROBOCZA" hidden="1">
            <a:extLst>
              <a:ext uri="{FF2B5EF4-FFF2-40B4-BE49-F238E27FC236}">
                <a16:creationId xmlns:a16="http://schemas.microsoft.com/office/drawing/2014/main" id="{11ABA56A-8394-433D-80B9-4E8AF3425F62}"/>
              </a:ext>
            </a:extLst>
          </p:cNvPr>
          <p:cNvGrpSpPr/>
          <p:nvPr userDrawn="1"/>
        </p:nvGrpSpPr>
        <p:grpSpPr>
          <a:xfrm>
            <a:off x="0" y="0"/>
            <a:ext cx="15171738" cy="10089838"/>
            <a:chOff x="0" y="0"/>
            <a:chExt cx="15171738" cy="10089838"/>
          </a:xfrm>
        </p:grpSpPr>
        <p:sp>
          <p:nvSpPr>
            <p:cNvPr id="58" name="Prostokąt 57">
              <a:extLst>
                <a:ext uri="{FF2B5EF4-FFF2-40B4-BE49-F238E27FC236}">
                  <a16:creationId xmlns:a16="http://schemas.microsoft.com/office/drawing/2014/main" id="{2CCA8CE0-7BF9-48E0-BEB5-F49BAF70C4F0}"/>
                </a:ext>
              </a:extLst>
            </p:cNvPr>
            <p:cNvSpPr/>
            <p:nvPr userDrawn="1"/>
          </p:nvSpPr>
          <p:spPr>
            <a:xfrm>
              <a:off x="207699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9" name="Prostokąt 58">
              <a:extLst>
                <a:ext uri="{FF2B5EF4-FFF2-40B4-BE49-F238E27FC236}">
                  <a16:creationId xmlns:a16="http://schemas.microsoft.com/office/drawing/2014/main" id="{F5253B10-BC10-4AF8-AF80-ADC627747B2B}"/>
                </a:ext>
              </a:extLst>
            </p:cNvPr>
            <p:cNvSpPr/>
            <p:nvPr userDrawn="1"/>
          </p:nvSpPr>
          <p:spPr>
            <a:xfrm>
              <a:off x="2736322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0" name="Prostokąt 59">
              <a:extLst>
                <a:ext uri="{FF2B5EF4-FFF2-40B4-BE49-F238E27FC236}">
                  <a16:creationId xmlns:a16="http://schemas.microsoft.com/office/drawing/2014/main" id="{117BD7F2-6521-4D60-87C4-C3347A1491FE}"/>
                </a:ext>
              </a:extLst>
            </p:cNvPr>
            <p:cNvSpPr/>
            <p:nvPr userDrawn="1"/>
          </p:nvSpPr>
          <p:spPr>
            <a:xfrm>
              <a:off x="5264944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1" name="Prostokąt 60">
              <a:extLst>
                <a:ext uri="{FF2B5EF4-FFF2-40B4-BE49-F238E27FC236}">
                  <a16:creationId xmlns:a16="http://schemas.microsoft.com/office/drawing/2014/main" id="{E3DE8209-4FD9-4C12-8FFF-1E11B44045DB}"/>
                </a:ext>
              </a:extLst>
            </p:cNvPr>
            <p:cNvSpPr/>
            <p:nvPr userDrawn="1"/>
          </p:nvSpPr>
          <p:spPr>
            <a:xfrm>
              <a:off x="7793567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2" name="Prostokąt 61">
              <a:extLst>
                <a:ext uri="{FF2B5EF4-FFF2-40B4-BE49-F238E27FC236}">
                  <a16:creationId xmlns:a16="http://schemas.microsoft.com/office/drawing/2014/main" id="{5D51463E-3A24-497B-BCE5-5905E7032879}"/>
                </a:ext>
              </a:extLst>
            </p:cNvPr>
            <p:cNvSpPr/>
            <p:nvPr userDrawn="1"/>
          </p:nvSpPr>
          <p:spPr>
            <a:xfrm>
              <a:off x="10322190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3" name="Prostokąt 62">
              <a:extLst>
                <a:ext uri="{FF2B5EF4-FFF2-40B4-BE49-F238E27FC236}">
                  <a16:creationId xmlns:a16="http://schemas.microsoft.com/office/drawing/2014/main" id="{A5D9128A-DD9A-4FD9-959F-474A98C87A1B}"/>
                </a:ext>
              </a:extLst>
            </p:cNvPr>
            <p:cNvSpPr/>
            <p:nvPr userDrawn="1"/>
          </p:nvSpPr>
          <p:spPr>
            <a:xfrm>
              <a:off x="12850813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4" name="Prostokąt 63">
              <a:extLst>
                <a:ext uri="{FF2B5EF4-FFF2-40B4-BE49-F238E27FC236}">
                  <a16:creationId xmlns:a16="http://schemas.microsoft.com/office/drawing/2014/main" id="{0580EA2D-9DB2-4409-B06F-5E4790C806C0}"/>
                </a:ext>
              </a:extLst>
            </p:cNvPr>
            <p:cNvSpPr/>
            <p:nvPr userDrawn="1"/>
          </p:nvSpPr>
          <p:spPr>
            <a:xfrm>
              <a:off x="207699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5" name="Prostokąt 64">
              <a:extLst>
                <a:ext uri="{FF2B5EF4-FFF2-40B4-BE49-F238E27FC236}">
                  <a16:creationId xmlns:a16="http://schemas.microsoft.com/office/drawing/2014/main" id="{720F1BF5-ED62-4928-A6DA-EFF82B015DB0}"/>
                </a:ext>
              </a:extLst>
            </p:cNvPr>
            <p:cNvSpPr/>
            <p:nvPr userDrawn="1"/>
          </p:nvSpPr>
          <p:spPr>
            <a:xfrm>
              <a:off x="2736322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6" name="Prostokąt 65">
              <a:extLst>
                <a:ext uri="{FF2B5EF4-FFF2-40B4-BE49-F238E27FC236}">
                  <a16:creationId xmlns:a16="http://schemas.microsoft.com/office/drawing/2014/main" id="{7001DBA1-6FB5-4280-A72A-ED9DF5F5C469}"/>
                </a:ext>
              </a:extLst>
            </p:cNvPr>
            <p:cNvSpPr/>
            <p:nvPr userDrawn="1"/>
          </p:nvSpPr>
          <p:spPr>
            <a:xfrm>
              <a:off x="5264944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7" name="Prostokąt 66">
              <a:extLst>
                <a:ext uri="{FF2B5EF4-FFF2-40B4-BE49-F238E27FC236}">
                  <a16:creationId xmlns:a16="http://schemas.microsoft.com/office/drawing/2014/main" id="{EE4807D1-5974-4676-8BE1-6CF207B8313D}"/>
                </a:ext>
              </a:extLst>
            </p:cNvPr>
            <p:cNvSpPr/>
            <p:nvPr userDrawn="1"/>
          </p:nvSpPr>
          <p:spPr>
            <a:xfrm>
              <a:off x="7793567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8" name="Prostokąt 67">
              <a:extLst>
                <a:ext uri="{FF2B5EF4-FFF2-40B4-BE49-F238E27FC236}">
                  <a16:creationId xmlns:a16="http://schemas.microsoft.com/office/drawing/2014/main" id="{08407F7C-10CD-438A-AEF6-65AC2816B1BA}"/>
                </a:ext>
              </a:extLst>
            </p:cNvPr>
            <p:cNvSpPr/>
            <p:nvPr userDrawn="1"/>
          </p:nvSpPr>
          <p:spPr>
            <a:xfrm>
              <a:off x="10322190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9" name="Prostokąt 68">
              <a:extLst>
                <a:ext uri="{FF2B5EF4-FFF2-40B4-BE49-F238E27FC236}">
                  <a16:creationId xmlns:a16="http://schemas.microsoft.com/office/drawing/2014/main" id="{D3E56796-CBDB-4313-9E8C-C4C204D533BC}"/>
                </a:ext>
              </a:extLst>
            </p:cNvPr>
            <p:cNvSpPr/>
            <p:nvPr userDrawn="1"/>
          </p:nvSpPr>
          <p:spPr>
            <a:xfrm>
              <a:off x="12850813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0" name="Prostokąt 69">
              <a:extLst>
                <a:ext uri="{FF2B5EF4-FFF2-40B4-BE49-F238E27FC236}">
                  <a16:creationId xmlns:a16="http://schemas.microsoft.com/office/drawing/2014/main" id="{602B9D2F-8D5D-4CFF-B5C9-BE4CF305CBA8}"/>
                </a:ext>
              </a:extLst>
            </p:cNvPr>
            <p:cNvSpPr/>
            <p:nvPr userDrawn="1"/>
          </p:nvSpPr>
          <p:spPr>
            <a:xfrm>
              <a:off x="207699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1" name="Prostokąt 70">
              <a:extLst>
                <a:ext uri="{FF2B5EF4-FFF2-40B4-BE49-F238E27FC236}">
                  <a16:creationId xmlns:a16="http://schemas.microsoft.com/office/drawing/2014/main" id="{1A1AC451-009E-49CF-94F8-DACDE743492D}"/>
                </a:ext>
              </a:extLst>
            </p:cNvPr>
            <p:cNvSpPr/>
            <p:nvPr userDrawn="1"/>
          </p:nvSpPr>
          <p:spPr>
            <a:xfrm>
              <a:off x="2736322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2" name="Prostokąt 71">
              <a:extLst>
                <a:ext uri="{FF2B5EF4-FFF2-40B4-BE49-F238E27FC236}">
                  <a16:creationId xmlns:a16="http://schemas.microsoft.com/office/drawing/2014/main" id="{E9955661-7923-4DDD-B533-55A55749B166}"/>
                </a:ext>
              </a:extLst>
            </p:cNvPr>
            <p:cNvSpPr/>
            <p:nvPr userDrawn="1"/>
          </p:nvSpPr>
          <p:spPr>
            <a:xfrm>
              <a:off x="5264944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3" name="Prostokąt 72">
              <a:extLst>
                <a:ext uri="{FF2B5EF4-FFF2-40B4-BE49-F238E27FC236}">
                  <a16:creationId xmlns:a16="http://schemas.microsoft.com/office/drawing/2014/main" id="{9CABCA59-04DA-4C0B-9B76-12FD4E21B173}"/>
                </a:ext>
              </a:extLst>
            </p:cNvPr>
            <p:cNvSpPr/>
            <p:nvPr userDrawn="1"/>
          </p:nvSpPr>
          <p:spPr>
            <a:xfrm>
              <a:off x="7793567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4" name="Prostokąt 73">
              <a:extLst>
                <a:ext uri="{FF2B5EF4-FFF2-40B4-BE49-F238E27FC236}">
                  <a16:creationId xmlns:a16="http://schemas.microsoft.com/office/drawing/2014/main" id="{D1C5F67F-BEA7-470A-A722-99B4103A8DB4}"/>
                </a:ext>
              </a:extLst>
            </p:cNvPr>
            <p:cNvSpPr/>
            <p:nvPr userDrawn="1"/>
          </p:nvSpPr>
          <p:spPr>
            <a:xfrm>
              <a:off x="10322190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5" name="Prostokąt 74">
              <a:extLst>
                <a:ext uri="{FF2B5EF4-FFF2-40B4-BE49-F238E27FC236}">
                  <a16:creationId xmlns:a16="http://schemas.microsoft.com/office/drawing/2014/main" id="{56BAC231-728B-4115-A8E1-5F7773232283}"/>
                </a:ext>
              </a:extLst>
            </p:cNvPr>
            <p:cNvSpPr/>
            <p:nvPr userDrawn="1"/>
          </p:nvSpPr>
          <p:spPr>
            <a:xfrm>
              <a:off x="12850813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0" name="Prostokąt 79">
              <a:extLst>
                <a:ext uri="{FF2B5EF4-FFF2-40B4-BE49-F238E27FC236}">
                  <a16:creationId xmlns:a16="http://schemas.microsoft.com/office/drawing/2014/main" id="{CF57516E-E79E-4B99-A017-958C165C0F90}"/>
                </a:ext>
              </a:extLst>
            </p:cNvPr>
            <p:cNvSpPr/>
            <p:nvPr userDrawn="1"/>
          </p:nvSpPr>
          <p:spPr>
            <a:xfrm>
              <a:off x="0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1" name="Prostokąt 80">
              <a:extLst>
                <a:ext uri="{FF2B5EF4-FFF2-40B4-BE49-F238E27FC236}">
                  <a16:creationId xmlns:a16="http://schemas.microsoft.com/office/drawing/2014/main" id="{788917AD-9A13-4F17-BEB5-5088C6B781FF}"/>
                </a:ext>
              </a:extLst>
            </p:cNvPr>
            <p:cNvSpPr/>
            <p:nvPr userDrawn="1"/>
          </p:nvSpPr>
          <p:spPr>
            <a:xfrm>
              <a:off x="2528623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2" name="Prostokąt 81">
              <a:extLst>
                <a:ext uri="{FF2B5EF4-FFF2-40B4-BE49-F238E27FC236}">
                  <a16:creationId xmlns:a16="http://schemas.microsoft.com/office/drawing/2014/main" id="{30FF82F2-B842-4300-90F7-612D90FCF896}"/>
                </a:ext>
              </a:extLst>
            </p:cNvPr>
            <p:cNvSpPr/>
            <p:nvPr userDrawn="1"/>
          </p:nvSpPr>
          <p:spPr>
            <a:xfrm>
              <a:off x="5057246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3" name="Prostokąt 82">
              <a:extLst>
                <a:ext uri="{FF2B5EF4-FFF2-40B4-BE49-F238E27FC236}">
                  <a16:creationId xmlns:a16="http://schemas.microsoft.com/office/drawing/2014/main" id="{D81E1851-E2D7-4F83-8ED6-06E41E2E1C6F}"/>
                </a:ext>
              </a:extLst>
            </p:cNvPr>
            <p:cNvSpPr/>
            <p:nvPr userDrawn="1"/>
          </p:nvSpPr>
          <p:spPr>
            <a:xfrm>
              <a:off x="7585869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4" name="Prostokąt 83">
              <a:extLst>
                <a:ext uri="{FF2B5EF4-FFF2-40B4-BE49-F238E27FC236}">
                  <a16:creationId xmlns:a16="http://schemas.microsoft.com/office/drawing/2014/main" id="{874AA683-AC1F-4B87-8591-B79B86187E7B}"/>
                </a:ext>
              </a:extLst>
            </p:cNvPr>
            <p:cNvSpPr/>
            <p:nvPr userDrawn="1"/>
          </p:nvSpPr>
          <p:spPr>
            <a:xfrm>
              <a:off x="10114492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5" name="Prostokąt 84">
              <a:extLst>
                <a:ext uri="{FF2B5EF4-FFF2-40B4-BE49-F238E27FC236}">
                  <a16:creationId xmlns:a16="http://schemas.microsoft.com/office/drawing/2014/main" id="{502110BA-246D-4CC1-9D25-EE7345CEE933}"/>
                </a:ext>
              </a:extLst>
            </p:cNvPr>
            <p:cNvSpPr/>
            <p:nvPr userDrawn="1"/>
          </p:nvSpPr>
          <p:spPr>
            <a:xfrm>
              <a:off x="12643115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6" name="Prostokąt 85">
              <a:extLst>
                <a:ext uri="{FF2B5EF4-FFF2-40B4-BE49-F238E27FC236}">
                  <a16:creationId xmlns:a16="http://schemas.microsoft.com/office/drawing/2014/main" id="{A375DA4A-DCAC-4513-8857-D96A1FA12D1E}"/>
                </a:ext>
              </a:extLst>
            </p:cNvPr>
            <p:cNvSpPr/>
            <p:nvPr userDrawn="1"/>
          </p:nvSpPr>
          <p:spPr>
            <a:xfrm>
              <a:off x="0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7" name="Prostokąt 86">
              <a:extLst>
                <a:ext uri="{FF2B5EF4-FFF2-40B4-BE49-F238E27FC236}">
                  <a16:creationId xmlns:a16="http://schemas.microsoft.com/office/drawing/2014/main" id="{2EF3E5F4-5AB7-446D-B19B-C29F9CCF804D}"/>
                </a:ext>
              </a:extLst>
            </p:cNvPr>
            <p:cNvSpPr/>
            <p:nvPr userDrawn="1"/>
          </p:nvSpPr>
          <p:spPr>
            <a:xfrm>
              <a:off x="2528623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8" name="Prostokąt 87">
              <a:extLst>
                <a:ext uri="{FF2B5EF4-FFF2-40B4-BE49-F238E27FC236}">
                  <a16:creationId xmlns:a16="http://schemas.microsoft.com/office/drawing/2014/main" id="{B4F555D0-12D4-4972-B25F-22F694D79132}"/>
                </a:ext>
              </a:extLst>
            </p:cNvPr>
            <p:cNvSpPr/>
            <p:nvPr userDrawn="1"/>
          </p:nvSpPr>
          <p:spPr>
            <a:xfrm>
              <a:off x="5057246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9" name="Prostokąt 88">
              <a:extLst>
                <a:ext uri="{FF2B5EF4-FFF2-40B4-BE49-F238E27FC236}">
                  <a16:creationId xmlns:a16="http://schemas.microsoft.com/office/drawing/2014/main" id="{D9E9CC98-BD41-4D1E-885F-81DF57709998}"/>
                </a:ext>
              </a:extLst>
            </p:cNvPr>
            <p:cNvSpPr/>
            <p:nvPr userDrawn="1"/>
          </p:nvSpPr>
          <p:spPr>
            <a:xfrm>
              <a:off x="7585869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0" name="Prostokąt 89">
              <a:extLst>
                <a:ext uri="{FF2B5EF4-FFF2-40B4-BE49-F238E27FC236}">
                  <a16:creationId xmlns:a16="http://schemas.microsoft.com/office/drawing/2014/main" id="{767039C8-7B7A-4DA7-A1BF-42C7FE7393FD}"/>
                </a:ext>
              </a:extLst>
            </p:cNvPr>
            <p:cNvSpPr/>
            <p:nvPr userDrawn="1"/>
          </p:nvSpPr>
          <p:spPr>
            <a:xfrm>
              <a:off x="10114492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1" name="Prostokąt 90">
              <a:extLst>
                <a:ext uri="{FF2B5EF4-FFF2-40B4-BE49-F238E27FC236}">
                  <a16:creationId xmlns:a16="http://schemas.microsoft.com/office/drawing/2014/main" id="{A486819B-29DD-46CF-BE16-C34E37FB497B}"/>
                </a:ext>
              </a:extLst>
            </p:cNvPr>
            <p:cNvSpPr/>
            <p:nvPr userDrawn="1"/>
          </p:nvSpPr>
          <p:spPr>
            <a:xfrm>
              <a:off x="12643115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2" name="Prostokąt 91">
              <a:extLst>
                <a:ext uri="{FF2B5EF4-FFF2-40B4-BE49-F238E27FC236}">
                  <a16:creationId xmlns:a16="http://schemas.microsoft.com/office/drawing/2014/main" id="{9E7D9411-6C82-46C7-B141-AF6D1E6FF265}"/>
                </a:ext>
              </a:extLst>
            </p:cNvPr>
            <p:cNvSpPr/>
            <p:nvPr userDrawn="1"/>
          </p:nvSpPr>
          <p:spPr>
            <a:xfrm>
              <a:off x="0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3" name="Prostokąt 92">
              <a:extLst>
                <a:ext uri="{FF2B5EF4-FFF2-40B4-BE49-F238E27FC236}">
                  <a16:creationId xmlns:a16="http://schemas.microsoft.com/office/drawing/2014/main" id="{A0A80F50-709D-41DF-ACEE-6DC0D9CE32A0}"/>
                </a:ext>
              </a:extLst>
            </p:cNvPr>
            <p:cNvSpPr/>
            <p:nvPr userDrawn="1"/>
          </p:nvSpPr>
          <p:spPr>
            <a:xfrm>
              <a:off x="2528623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4" name="Prostokąt 93">
              <a:extLst>
                <a:ext uri="{FF2B5EF4-FFF2-40B4-BE49-F238E27FC236}">
                  <a16:creationId xmlns:a16="http://schemas.microsoft.com/office/drawing/2014/main" id="{8B60287E-90D3-4C1C-9EAF-E10B7EF7B3C4}"/>
                </a:ext>
              </a:extLst>
            </p:cNvPr>
            <p:cNvSpPr/>
            <p:nvPr userDrawn="1"/>
          </p:nvSpPr>
          <p:spPr>
            <a:xfrm>
              <a:off x="5057246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5" name="Prostokąt 94">
              <a:extLst>
                <a:ext uri="{FF2B5EF4-FFF2-40B4-BE49-F238E27FC236}">
                  <a16:creationId xmlns:a16="http://schemas.microsoft.com/office/drawing/2014/main" id="{A23E7092-3514-4131-B0F4-D83FB0B6ECCD}"/>
                </a:ext>
              </a:extLst>
            </p:cNvPr>
            <p:cNvSpPr/>
            <p:nvPr userDrawn="1"/>
          </p:nvSpPr>
          <p:spPr>
            <a:xfrm>
              <a:off x="7585869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6" name="Prostokąt 95">
              <a:extLst>
                <a:ext uri="{FF2B5EF4-FFF2-40B4-BE49-F238E27FC236}">
                  <a16:creationId xmlns:a16="http://schemas.microsoft.com/office/drawing/2014/main" id="{7A3D935C-727E-44F9-A122-9200D6947F85}"/>
                </a:ext>
              </a:extLst>
            </p:cNvPr>
            <p:cNvSpPr/>
            <p:nvPr userDrawn="1"/>
          </p:nvSpPr>
          <p:spPr>
            <a:xfrm>
              <a:off x="10114492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7" name="Prostokąt 96">
              <a:extLst>
                <a:ext uri="{FF2B5EF4-FFF2-40B4-BE49-F238E27FC236}">
                  <a16:creationId xmlns:a16="http://schemas.microsoft.com/office/drawing/2014/main" id="{5ECD5EC1-172E-4A5E-8E1C-686204A227A0}"/>
                </a:ext>
              </a:extLst>
            </p:cNvPr>
            <p:cNvSpPr/>
            <p:nvPr userDrawn="1"/>
          </p:nvSpPr>
          <p:spPr>
            <a:xfrm>
              <a:off x="12643115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4" name="Prostokąt 103">
              <a:extLst>
                <a:ext uri="{FF2B5EF4-FFF2-40B4-BE49-F238E27FC236}">
                  <a16:creationId xmlns:a16="http://schemas.microsoft.com/office/drawing/2014/main" id="{76F9CF1B-DC17-4CFD-8EFB-B60E5ACC0AD3}"/>
                </a:ext>
              </a:extLst>
            </p:cNvPr>
            <p:cNvSpPr/>
            <p:nvPr userDrawn="1"/>
          </p:nvSpPr>
          <p:spPr>
            <a:xfrm>
              <a:off x="207699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5" name="Prostokąt 104">
              <a:extLst>
                <a:ext uri="{FF2B5EF4-FFF2-40B4-BE49-F238E27FC236}">
                  <a16:creationId xmlns:a16="http://schemas.microsoft.com/office/drawing/2014/main" id="{640FFBDB-9DBA-4C59-9150-C8F336483E7E}"/>
                </a:ext>
              </a:extLst>
            </p:cNvPr>
            <p:cNvSpPr/>
            <p:nvPr userDrawn="1"/>
          </p:nvSpPr>
          <p:spPr>
            <a:xfrm>
              <a:off x="2736322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6" name="Prostokąt 105">
              <a:extLst>
                <a:ext uri="{FF2B5EF4-FFF2-40B4-BE49-F238E27FC236}">
                  <a16:creationId xmlns:a16="http://schemas.microsoft.com/office/drawing/2014/main" id="{810CEE1F-C1B2-4C24-95C1-1C946EC01E18}"/>
                </a:ext>
              </a:extLst>
            </p:cNvPr>
            <p:cNvSpPr/>
            <p:nvPr userDrawn="1"/>
          </p:nvSpPr>
          <p:spPr>
            <a:xfrm>
              <a:off x="5264944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7" name="Prostokąt 106">
              <a:extLst>
                <a:ext uri="{FF2B5EF4-FFF2-40B4-BE49-F238E27FC236}">
                  <a16:creationId xmlns:a16="http://schemas.microsoft.com/office/drawing/2014/main" id="{B28D97B1-EC5E-4B4B-B671-17A3B90E2781}"/>
                </a:ext>
              </a:extLst>
            </p:cNvPr>
            <p:cNvSpPr/>
            <p:nvPr userDrawn="1"/>
          </p:nvSpPr>
          <p:spPr>
            <a:xfrm>
              <a:off x="7793567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8" name="Prostokąt 107">
              <a:extLst>
                <a:ext uri="{FF2B5EF4-FFF2-40B4-BE49-F238E27FC236}">
                  <a16:creationId xmlns:a16="http://schemas.microsoft.com/office/drawing/2014/main" id="{A9B885F6-31F9-4BB2-BA79-CFEA01BB1A56}"/>
                </a:ext>
              </a:extLst>
            </p:cNvPr>
            <p:cNvSpPr/>
            <p:nvPr userDrawn="1"/>
          </p:nvSpPr>
          <p:spPr>
            <a:xfrm>
              <a:off x="10322190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9" name="Prostokąt 108">
              <a:extLst>
                <a:ext uri="{FF2B5EF4-FFF2-40B4-BE49-F238E27FC236}">
                  <a16:creationId xmlns:a16="http://schemas.microsoft.com/office/drawing/2014/main" id="{38E29097-2C0C-4697-AAAF-B289F3A7C3C7}"/>
                </a:ext>
              </a:extLst>
            </p:cNvPr>
            <p:cNvSpPr/>
            <p:nvPr userDrawn="1"/>
          </p:nvSpPr>
          <p:spPr>
            <a:xfrm>
              <a:off x="12850813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0" name="Prostokąt 109">
              <a:extLst>
                <a:ext uri="{FF2B5EF4-FFF2-40B4-BE49-F238E27FC236}">
                  <a16:creationId xmlns:a16="http://schemas.microsoft.com/office/drawing/2014/main" id="{71A7745D-2B57-4436-80E6-837FC4DECF9E}"/>
                </a:ext>
              </a:extLst>
            </p:cNvPr>
            <p:cNvSpPr/>
            <p:nvPr userDrawn="1"/>
          </p:nvSpPr>
          <p:spPr>
            <a:xfrm>
              <a:off x="0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1" name="Prostokąt 110">
              <a:extLst>
                <a:ext uri="{FF2B5EF4-FFF2-40B4-BE49-F238E27FC236}">
                  <a16:creationId xmlns:a16="http://schemas.microsoft.com/office/drawing/2014/main" id="{6387388A-24F6-458D-B8CE-4EAD2583BB36}"/>
                </a:ext>
              </a:extLst>
            </p:cNvPr>
            <p:cNvSpPr/>
            <p:nvPr userDrawn="1"/>
          </p:nvSpPr>
          <p:spPr>
            <a:xfrm>
              <a:off x="2528623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2" name="Prostokąt 111">
              <a:extLst>
                <a:ext uri="{FF2B5EF4-FFF2-40B4-BE49-F238E27FC236}">
                  <a16:creationId xmlns:a16="http://schemas.microsoft.com/office/drawing/2014/main" id="{A0F29962-1EC7-4F62-B32E-EAE07F969A0C}"/>
                </a:ext>
              </a:extLst>
            </p:cNvPr>
            <p:cNvSpPr/>
            <p:nvPr userDrawn="1"/>
          </p:nvSpPr>
          <p:spPr>
            <a:xfrm>
              <a:off x="5057246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3" name="Prostokąt 112">
              <a:extLst>
                <a:ext uri="{FF2B5EF4-FFF2-40B4-BE49-F238E27FC236}">
                  <a16:creationId xmlns:a16="http://schemas.microsoft.com/office/drawing/2014/main" id="{8B6D2B7A-8168-4539-A379-92757CF5F40B}"/>
                </a:ext>
              </a:extLst>
            </p:cNvPr>
            <p:cNvSpPr/>
            <p:nvPr userDrawn="1"/>
          </p:nvSpPr>
          <p:spPr>
            <a:xfrm>
              <a:off x="7585869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4" name="Prostokąt 113">
              <a:extLst>
                <a:ext uri="{FF2B5EF4-FFF2-40B4-BE49-F238E27FC236}">
                  <a16:creationId xmlns:a16="http://schemas.microsoft.com/office/drawing/2014/main" id="{4EBC43A5-4B9F-46AA-8B0E-10B2ACC88E31}"/>
                </a:ext>
              </a:extLst>
            </p:cNvPr>
            <p:cNvSpPr/>
            <p:nvPr userDrawn="1"/>
          </p:nvSpPr>
          <p:spPr>
            <a:xfrm>
              <a:off x="10114492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5" name="Prostokąt 114">
              <a:extLst>
                <a:ext uri="{FF2B5EF4-FFF2-40B4-BE49-F238E27FC236}">
                  <a16:creationId xmlns:a16="http://schemas.microsoft.com/office/drawing/2014/main" id="{5A9D9D2F-798F-485C-89E0-E96A3315103A}"/>
                </a:ext>
              </a:extLst>
            </p:cNvPr>
            <p:cNvSpPr/>
            <p:nvPr userDrawn="1"/>
          </p:nvSpPr>
          <p:spPr>
            <a:xfrm>
              <a:off x="12643115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AFA88A-4317-737B-5D8C-7ACA882F0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550" y="2359025"/>
            <a:ext cx="14250987" cy="5653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5AD323BE-3360-2AE4-3350-79846A621BAD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57200" y="522288"/>
            <a:ext cx="2113226" cy="537912"/>
          </a:xfrm>
          <a:prstGeom prst="rect">
            <a:avLst/>
          </a:prstGeom>
        </p:spPr>
      </p:pic>
      <p:sp>
        <p:nvSpPr>
          <p:cNvPr id="3" name="MSIPCMContentMarking" descr="{&quot;HashCode&quot;:851437236,&quot;Placement&quot;:&quot;Footer&quot;,&quot;Top&quot;:654.0343,&quot;Left&quot;:524.7444,&quot;SlideWidth&quot;:1194,&quot;SlideHeight&quot;:672}">
            <a:extLst>
              <a:ext uri="{FF2B5EF4-FFF2-40B4-BE49-F238E27FC236}">
                <a16:creationId xmlns:a16="http://schemas.microsoft.com/office/drawing/2014/main" id="{CC1B7D13-6F8A-4306-BE7A-9482897DBB28}"/>
              </a:ext>
            </a:extLst>
          </p:cNvPr>
          <p:cNvSpPr txBox="1"/>
          <p:nvPr userDrawn="1"/>
        </p:nvSpPr>
        <p:spPr>
          <a:xfrm>
            <a:off x="6664254" y="8306236"/>
            <a:ext cx="1843230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800">
                <a:solidFill>
                  <a:srgbClr val="000000"/>
                </a:solidFill>
                <a:latin typeface="Calibri" panose="020F0502020204030204" pitchFamily="34" charset="0"/>
              </a:rPr>
              <a:t>K2 - Informacja wewnętrzna (Internal)</a:t>
            </a:r>
          </a:p>
        </p:txBody>
      </p:sp>
    </p:spTree>
    <p:extLst>
      <p:ext uri="{BB962C8B-B14F-4D97-AF65-F5344CB8AC3E}">
        <p14:creationId xmlns:p14="http://schemas.microsoft.com/office/powerpoint/2010/main" val="1853497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150" kern="1200">
          <a:solidFill>
            <a:schemeClr val="bg1"/>
          </a:solidFill>
          <a:latin typeface="+mn-lt"/>
          <a:ea typeface="+mn-ea"/>
          <a:cs typeface="+mn-cs"/>
        </a:defRPr>
      </a:lvl1pPr>
      <a:lvl2pPr marL="719138" indent="-4572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1"/>
        </a:buClr>
        <a:buFont typeface="+mj-lt"/>
        <a:buAutoNum type="arabicPeriod"/>
        <a:defRPr sz="215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1077913" indent="-35877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+mj-lt"/>
        <a:buAutoNum type="alphaLcPeriod"/>
        <a:defRPr sz="2150" b="0" kern="1200">
          <a:solidFill>
            <a:schemeClr val="bg1"/>
          </a:solidFill>
          <a:latin typeface="+mn-lt"/>
          <a:ea typeface="+mn-ea"/>
          <a:cs typeface="+mn-cs"/>
        </a:defRPr>
      </a:lvl3pPr>
      <a:lvl4pPr marL="1435100" indent="-355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bg1"/>
        </a:buClr>
        <a:buFont typeface="IBM Plex Sans" panose="020B0503050203000203" pitchFamily="34" charset="0"/>
        <a:buChar char="–"/>
        <a:defRPr sz="2150" kern="120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anose="05000000000000000000" pitchFamily="2" charset="2"/>
        <a:buNone/>
        <a:defRPr lang="pl-PL" sz="2150" kern="1200" dirty="0" smtClean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778" userDrawn="1">
          <p15:clr>
            <a:srgbClr val="547EBF"/>
          </p15:clr>
        </p15:guide>
        <p15:guide id="2" orient="horz" pos="2688" userDrawn="1">
          <p15:clr>
            <a:srgbClr val="547EBF"/>
          </p15:clr>
        </p15:guide>
        <p15:guide id="3" pos="288" userDrawn="1">
          <p15:clr>
            <a:srgbClr val="A4A3A4"/>
          </p15:clr>
        </p15:guide>
        <p15:guide id="4" pos="9269" userDrawn="1">
          <p15:clr>
            <a:srgbClr val="A4A3A4"/>
          </p15:clr>
        </p15:guide>
        <p15:guide id="5" orient="horz" pos="329" userDrawn="1">
          <p15:clr>
            <a:srgbClr val="A4A3A4"/>
          </p15:clr>
        </p15:guide>
        <p15:guide id="6" orient="horz" pos="5047" userDrawn="1">
          <p15:clr>
            <a:srgbClr val="A4A3A4"/>
          </p15:clr>
        </p15:guide>
        <p15:guide id="7" pos="2511" userDrawn="1">
          <p15:clr>
            <a:srgbClr val="A4A3A4"/>
          </p15:clr>
        </p15:guide>
        <p15:guide id="8" pos="7046" userDrawn="1">
          <p15:clr>
            <a:srgbClr val="A4A3A4"/>
          </p15:clr>
        </p15:guide>
        <p15:guide id="9" orient="horz" pos="1100" userDrawn="1">
          <p15:clr>
            <a:srgbClr val="A4A3A4"/>
          </p15:clr>
        </p15:guide>
        <p15:guide id="10" orient="horz" pos="1894" userDrawn="1">
          <p15:clr>
            <a:srgbClr val="A4A3A4"/>
          </p15:clr>
        </p15:guide>
        <p15:guide id="11" orient="horz" pos="3482" userDrawn="1">
          <p15:clr>
            <a:srgbClr val="A4A3A4"/>
          </p15:clr>
        </p15:guide>
        <p15:guide id="12" orient="horz" pos="4276" userDrawn="1">
          <p15:clr>
            <a:srgbClr val="A4A3A4"/>
          </p15:clr>
        </p15:guide>
        <p15:guide id="13" orient="horz" pos="1486" userDrawn="1">
          <p15:clr>
            <a:srgbClr val="5ACBF0"/>
          </p15:clr>
        </p15:guide>
        <p15:guide id="14" pos="4484" userDrawn="1">
          <p15:clr>
            <a:srgbClr val="A4A3A4"/>
          </p15:clr>
        </p15:guide>
        <p15:guide id="15" pos="5073" userDrawn="1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rafika 117">
            <a:extLst>
              <a:ext uri="{FF2B5EF4-FFF2-40B4-BE49-F238E27FC236}">
                <a16:creationId xmlns:a16="http://schemas.microsoft.com/office/drawing/2014/main" id="{5D093570-4031-83E3-6E22-BFDD45D39757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25654" r="16051" b="73206"/>
          <a:stretch>
            <a:fillRect/>
          </a:stretch>
        </p:blipFill>
        <p:spPr>
          <a:xfrm>
            <a:off x="-1322" y="6622054"/>
            <a:ext cx="15169815" cy="1912346"/>
          </a:xfrm>
          <a:custGeom>
            <a:avLst/>
            <a:gdLst>
              <a:gd name="connsiteX0" fmla="*/ 0 w 15169815"/>
              <a:gd name="connsiteY0" fmla="*/ 0 h 1912346"/>
              <a:gd name="connsiteX1" fmla="*/ 15169815 w 15169815"/>
              <a:gd name="connsiteY1" fmla="*/ 0 h 1912346"/>
              <a:gd name="connsiteX2" fmla="*/ 15169815 w 15169815"/>
              <a:gd name="connsiteY2" fmla="*/ 1912346 h 1912346"/>
              <a:gd name="connsiteX3" fmla="*/ 0 w 15169815"/>
              <a:gd name="connsiteY3" fmla="*/ 1912346 h 1912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9815" h="1912346">
                <a:moveTo>
                  <a:pt x="0" y="0"/>
                </a:moveTo>
                <a:lnTo>
                  <a:pt x="15169815" y="0"/>
                </a:lnTo>
                <a:lnTo>
                  <a:pt x="15169815" y="1912346"/>
                </a:lnTo>
                <a:lnTo>
                  <a:pt x="0" y="1912346"/>
                </a:lnTo>
                <a:close/>
              </a:path>
            </a:pathLst>
          </a:custGeom>
        </p:spPr>
      </p:pic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4BFBE41-8C34-4F17-B3E3-E4A88809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14250988" cy="80344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9490525-C73D-4ED1-8B85-1D8E53421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714537" y="8077459"/>
            <a:ext cx="457199" cy="45741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137" name="SIATKA ROBOCZA" hidden="1">
            <a:extLst>
              <a:ext uri="{FF2B5EF4-FFF2-40B4-BE49-F238E27FC236}">
                <a16:creationId xmlns:a16="http://schemas.microsoft.com/office/drawing/2014/main" id="{11ABA56A-8394-433D-80B9-4E8AF3425F62}"/>
              </a:ext>
            </a:extLst>
          </p:cNvPr>
          <p:cNvGrpSpPr/>
          <p:nvPr userDrawn="1"/>
        </p:nvGrpSpPr>
        <p:grpSpPr>
          <a:xfrm>
            <a:off x="0" y="0"/>
            <a:ext cx="15171738" cy="10089838"/>
            <a:chOff x="0" y="0"/>
            <a:chExt cx="15171738" cy="10089838"/>
          </a:xfrm>
        </p:grpSpPr>
        <p:sp>
          <p:nvSpPr>
            <p:cNvPr id="58" name="Prostokąt 57">
              <a:extLst>
                <a:ext uri="{FF2B5EF4-FFF2-40B4-BE49-F238E27FC236}">
                  <a16:creationId xmlns:a16="http://schemas.microsoft.com/office/drawing/2014/main" id="{2CCA8CE0-7BF9-48E0-BEB5-F49BAF70C4F0}"/>
                </a:ext>
              </a:extLst>
            </p:cNvPr>
            <p:cNvSpPr/>
            <p:nvPr userDrawn="1"/>
          </p:nvSpPr>
          <p:spPr>
            <a:xfrm>
              <a:off x="207699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9" name="Prostokąt 58">
              <a:extLst>
                <a:ext uri="{FF2B5EF4-FFF2-40B4-BE49-F238E27FC236}">
                  <a16:creationId xmlns:a16="http://schemas.microsoft.com/office/drawing/2014/main" id="{F5253B10-BC10-4AF8-AF80-ADC627747B2B}"/>
                </a:ext>
              </a:extLst>
            </p:cNvPr>
            <p:cNvSpPr/>
            <p:nvPr userDrawn="1"/>
          </p:nvSpPr>
          <p:spPr>
            <a:xfrm>
              <a:off x="2736322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0" name="Prostokąt 59">
              <a:extLst>
                <a:ext uri="{FF2B5EF4-FFF2-40B4-BE49-F238E27FC236}">
                  <a16:creationId xmlns:a16="http://schemas.microsoft.com/office/drawing/2014/main" id="{117BD7F2-6521-4D60-87C4-C3347A1491FE}"/>
                </a:ext>
              </a:extLst>
            </p:cNvPr>
            <p:cNvSpPr/>
            <p:nvPr userDrawn="1"/>
          </p:nvSpPr>
          <p:spPr>
            <a:xfrm>
              <a:off x="5264944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1" name="Prostokąt 60">
              <a:extLst>
                <a:ext uri="{FF2B5EF4-FFF2-40B4-BE49-F238E27FC236}">
                  <a16:creationId xmlns:a16="http://schemas.microsoft.com/office/drawing/2014/main" id="{E3DE8209-4FD9-4C12-8FFF-1E11B44045DB}"/>
                </a:ext>
              </a:extLst>
            </p:cNvPr>
            <p:cNvSpPr/>
            <p:nvPr userDrawn="1"/>
          </p:nvSpPr>
          <p:spPr>
            <a:xfrm>
              <a:off x="7793567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2" name="Prostokąt 61">
              <a:extLst>
                <a:ext uri="{FF2B5EF4-FFF2-40B4-BE49-F238E27FC236}">
                  <a16:creationId xmlns:a16="http://schemas.microsoft.com/office/drawing/2014/main" id="{5D51463E-3A24-497B-BCE5-5905E7032879}"/>
                </a:ext>
              </a:extLst>
            </p:cNvPr>
            <p:cNvSpPr/>
            <p:nvPr userDrawn="1"/>
          </p:nvSpPr>
          <p:spPr>
            <a:xfrm>
              <a:off x="10322190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3" name="Prostokąt 62">
              <a:extLst>
                <a:ext uri="{FF2B5EF4-FFF2-40B4-BE49-F238E27FC236}">
                  <a16:creationId xmlns:a16="http://schemas.microsoft.com/office/drawing/2014/main" id="{A5D9128A-DD9A-4FD9-959F-474A98C87A1B}"/>
                </a:ext>
              </a:extLst>
            </p:cNvPr>
            <p:cNvSpPr/>
            <p:nvPr userDrawn="1"/>
          </p:nvSpPr>
          <p:spPr>
            <a:xfrm>
              <a:off x="12850813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4" name="Prostokąt 63">
              <a:extLst>
                <a:ext uri="{FF2B5EF4-FFF2-40B4-BE49-F238E27FC236}">
                  <a16:creationId xmlns:a16="http://schemas.microsoft.com/office/drawing/2014/main" id="{0580EA2D-9DB2-4409-B06F-5E4790C806C0}"/>
                </a:ext>
              </a:extLst>
            </p:cNvPr>
            <p:cNvSpPr/>
            <p:nvPr userDrawn="1"/>
          </p:nvSpPr>
          <p:spPr>
            <a:xfrm>
              <a:off x="207699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5" name="Prostokąt 64">
              <a:extLst>
                <a:ext uri="{FF2B5EF4-FFF2-40B4-BE49-F238E27FC236}">
                  <a16:creationId xmlns:a16="http://schemas.microsoft.com/office/drawing/2014/main" id="{720F1BF5-ED62-4928-A6DA-EFF82B015DB0}"/>
                </a:ext>
              </a:extLst>
            </p:cNvPr>
            <p:cNvSpPr/>
            <p:nvPr userDrawn="1"/>
          </p:nvSpPr>
          <p:spPr>
            <a:xfrm>
              <a:off x="2736322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6" name="Prostokąt 65">
              <a:extLst>
                <a:ext uri="{FF2B5EF4-FFF2-40B4-BE49-F238E27FC236}">
                  <a16:creationId xmlns:a16="http://schemas.microsoft.com/office/drawing/2014/main" id="{7001DBA1-6FB5-4280-A72A-ED9DF5F5C469}"/>
                </a:ext>
              </a:extLst>
            </p:cNvPr>
            <p:cNvSpPr/>
            <p:nvPr userDrawn="1"/>
          </p:nvSpPr>
          <p:spPr>
            <a:xfrm>
              <a:off x="5264944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7" name="Prostokąt 66">
              <a:extLst>
                <a:ext uri="{FF2B5EF4-FFF2-40B4-BE49-F238E27FC236}">
                  <a16:creationId xmlns:a16="http://schemas.microsoft.com/office/drawing/2014/main" id="{EE4807D1-5974-4676-8BE1-6CF207B8313D}"/>
                </a:ext>
              </a:extLst>
            </p:cNvPr>
            <p:cNvSpPr/>
            <p:nvPr userDrawn="1"/>
          </p:nvSpPr>
          <p:spPr>
            <a:xfrm>
              <a:off x="7793567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8" name="Prostokąt 67">
              <a:extLst>
                <a:ext uri="{FF2B5EF4-FFF2-40B4-BE49-F238E27FC236}">
                  <a16:creationId xmlns:a16="http://schemas.microsoft.com/office/drawing/2014/main" id="{08407F7C-10CD-438A-AEF6-65AC2816B1BA}"/>
                </a:ext>
              </a:extLst>
            </p:cNvPr>
            <p:cNvSpPr/>
            <p:nvPr userDrawn="1"/>
          </p:nvSpPr>
          <p:spPr>
            <a:xfrm>
              <a:off x="10322190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9" name="Prostokąt 68">
              <a:extLst>
                <a:ext uri="{FF2B5EF4-FFF2-40B4-BE49-F238E27FC236}">
                  <a16:creationId xmlns:a16="http://schemas.microsoft.com/office/drawing/2014/main" id="{D3E56796-CBDB-4313-9E8C-C4C204D533BC}"/>
                </a:ext>
              </a:extLst>
            </p:cNvPr>
            <p:cNvSpPr/>
            <p:nvPr userDrawn="1"/>
          </p:nvSpPr>
          <p:spPr>
            <a:xfrm>
              <a:off x="12850813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0" name="Prostokąt 69">
              <a:extLst>
                <a:ext uri="{FF2B5EF4-FFF2-40B4-BE49-F238E27FC236}">
                  <a16:creationId xmlns:a16="http://schemas.microsoft.com/office/drawing/2014/main" id="{602B9D2F-8D5D-4CFF-B5C9-BE4CF305CBA8}"/>
                </a:ext>
              </a:extLst>
            </p:cNvPr>
            <p:cNvSpPr/>
            <p:nvPr userDrawn="1"/>
          </p:nvSpPr>
          <p:spPr>
            <a:xfrm>
              <a:off x="207699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1" name="Prostokąt 70">
              <a:extLst>
                <a:ext uri="{FF2B5EF4-FFF2-40B4-BE49-F238E27FC236}">
                  <a16:creationId xmlns:a16="http://schemas.microsoft.com/office/drawing/2014/main" id="{1A1AC451-009E-49CF-94F8-DACDE743492D}"/>
                </a:ext>
              </a:extLst>
            </p:cNvPr>
            <p:cNvSpPr/>
            <p:nvPr userDrawn="1"/>
          </p:nvSpPr>
          <p:spPr>
            <a:xfrm>
              <a:off x="2736322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2" name="Prostokąt 71">
              <a:extLst>
                <a:ext uri="{FF2B5EF4-FFF2-40B4-BE49-F238E27FC236}">
                  <a16:creationId xmlns:a16="http://schemas.microsoft.com/office/drawing/2014/main" id="{E9955661-7923-4DDD-B533-55A55749B166}"/>
                </a:ext>
              </a:extLst>
            </p:cNvPr>
            <p:cNvSpPr/>
            <p:nvPr userDrawn="1"/>
          </p:nvSpPr>
          <p:spPr>
            <a:xfrm>
              <a:off x="5264944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3" name="Prostokąt 72">
              <a:extLst>
                <a:ext uri="{FF2B5EF4-FFF2-40B4-BE49-F238E27FC236}">
                  <a16:creationId xmlns:a16="http://schemas.microsoft.com/office/drawing/2014/main" id="{9CABCA59-04DA-4C0B-9B76-12FD4E21B173}"/>
                </a:ext>
              </a:extLst>
            </p:cNvPr>
            <p:cNvSpPr/>
            <p:nvPr userDrawn="1"/>
          </p:nvSpPr>
          <p:spPr>
            <a:xfrm>
              <a:off x="7793567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4" name="Prostokąt 73">
              <a:extLst>
                <a:ext uri="{FF2B5EF4-FFF2-40B4-BE49-F238E27FC236}">
                  <a16:creationId xmlns:a16="http://schemas.microsoft.com/office/drawing/2014/main" id="{D1C5F67F-BEA7-470A-A722-99B4103A8DB4}"/>
                </a:ext>
              </a:extLst>
            </p:cNvPr>
            <p:cNvSpPr/>
            <p:nvPr userDrawn="1"/>
          </p:nvSpPr>
          <p:spPr>
            <a:xfrm>
              <a:off x="10322190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5" name="Prostokąt 74">
              <a:extLst>
                <a:ext uri="{FF2B5EF4-FFF2-40B4-BE49-F238E27FC236}">
                  <a16:creationId xmlns:a16="http://schemas.microsoft.com/office/drawing/2014/main" id="{56BAC231-728B-4115-A8E1-5F7773232283}"/>
                </a:ext>
              </a:extLst>
            </p:cNvPr>
            <p:cNvSpPr/>
            <p:nvPr userDrawn="1"/>
          </p:nvSpPr>
          <p:spPr>
            <a:xfrm>
              <a:off x="12850813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0" name="Prostokąt 79">
              <a:extLst>
                <a:ext uri="{FF2B5EF4-FFF2-40B4-BE49-F238E27FC236}">
                  <a16:creationId xmlns:a16="http://schemas.microsoft.com/office/drawing/2014/main" id="{CF57516E-E79E-4B99-A017-958C165C0F90}"/>
                </a:ext>
              </a:extLst>
            </p:cNvPr>
            <p:cNvSpPr/>
            <p:nvPr userDrawn="1"/>
          </p:nvSpPr>
          <p:spPr>
            <a:xfrm>
              <a:off x="0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1" name="Prostokąt 80">
              <a:extLst>
                <a:ext uri="{FF2B5EF4-FFF2-40B4-BE49-F238E27FC236}">
                  <a16:creationId xmlns:a16="http://schemas.microsoft.com/office/drawing/2014/main" id="{788917AD-9A13-4F17-BEB5-5088C6B781FF}"/>
                </a:ext>
              </a:extLst>
            </p:cNvPr>
            <p:cNvSpPr/>
            <p:nvPr userDrawn="1"/>
          </p:nvSpPr>
          <p:spPr>
            <a:xfrm>
              <a:off x="2528623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2" name="Prostokąt 81">
              <a:extLst>
                <a:ext uri="{FF2B5EF4-FFF2-40B4-BE49-F238E27FC236}">
                  <a16:creationId xmlns:a16="http://schemas.microsoft.com/office/drawing/2014/main" id="{30FF82F2-B842-4300-90F7-612D90FCF896}"/>
                </a:ext>
              </a:extLst>
            </p:cNvPr>
            <p:cNvSpPr/>
            <p:nvPr userDrawn="1"/>
          </p:nvSpPr>
          <p:spPr>
            <a:xfrm>
              <a:off x="5057246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3" name="Prostokąt 82">
              <a:extLst>
                <a:ext uri="{FF2B5EF4-FFF2-40B4-BE49-F238E27FC236}">
                  <a16:creationId xmlns:a16="http://schemas.microsoft.com/office/drawing/2014/main" id="{D81E1851-E2D7-4F83-8ED6-06E41E2E1C6F}"/>
                </a:ext>
              </a:extLst>
            </p:cNvPr>
            <p:cNvSpPr/>
            <p:nvPr userDrawn="1"/>
          </p:nvSpPr>
          <p:spPr>
            <a:xfrm>
              <a:off x="7585869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4" name="Prostokąt 83">
              <a:extLst>
                <a:ext uri="{FF2B5EF4-FFF2-40B4-BE49-F238E27FC236}">
                  <a16:creationId xmlns:a16="http://schemas.microsoft.com/office/drawing/2014/main" id="{874AA683-AC1F-4B87-8591-B79B86187E7B}"/>
                </a:ext>
              </a:extLst>
            </p:cNvPr>
            <p:cNvSpPr/>
            <p:nvPr userDrawn="1"/>
          </p:nvSpPr>
          <p:spPr>
            <a:xfrm>
              <a:off x="10114492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5" name="Prostokąt 84">
              <a:extLst>
                <a:ext uri="{FF2B5EF4-FFF2-40B4-BE49-F238E27FC236}">
                  <a16:creationId xmlns:a16="http://schemas.microsoft.com/office/drawing/2014/main" id="{502110BA-246D-4CC1-9D25-EE7345CEE933}"/>
                </a:ext>
              </a:extLst>
            </p:cNvPr>
            <p:cNvSpPr/>
            <p:nvPr userDrawn="1"/>
          </p:nvSpPr>
          <p:spPr>
            <a:xfrm>
              <a:off x="12643115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6" name="Prostokąt 85">
              <a:extLst>
                <a:ext uri="{FF2B5EF4-FFF2-40B4-BE49-F238E27FC236}">
                  <a16:creationId xmlns:a16="http://schemas.microsoft.com/office/drawing/2014/main" id="{A375DA4A-DCAC-4513-8857-D96A1FA12D1E}"/>
                </a:ext>
              </a:extLst>
            </p:cNvPr>
            <p:cNvSpPr/>
            <p:nvPr userDrawn="1"/>
          </p:nvSpPr>
          <p:spPr>
            <a:xfrm>
              <a:off x="0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7" name="Prostokąt 86">
              <a:extLst>
                <a:ext uri="{FF2B5EF4-FFF2-40B4-BE49-F238E27FC236}">
                  <a16:creationId xmlns:a16="http://schemas.microsoft.com/office/drawing/2014/main" id="{2EF3E5F4-5AB7-446D-B19B-C29F9CCF804D}"/>
                </a:ext>
              </a:extLst>
            </p:cNvPr>
            <p:cNvSpPr/>
            <p:nvPr userDrawn="1"/>
          </p:nvSpPr>
          <p:spPr>
            <a:xfrm>
              <a:off x="2528623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8" name="Prostokąt 87">
              <a:extLst>
                <a:ext uri="{FF2B5EF4-FFF2-40B4-BE49-F238E27FC236}">
                  <a16:creationId xmlns:a16="http://schemas.microsoft.com/office/drawing/2014/main" id="{B4F555D0-12D4-4972-B25F-22F694D79132}"/>
                </a:ext>
              </a:extLst>
            </p:cNvPr>
            <p:cNvSpPr/>
            <p:nvPr userDrawn="1"/>
          </p:nvSpPr>
          <p:spPr>
            <a:xfrm>
              <a:off x="5057246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9" name="Prostokąt 88">
              <a:extLst>
                <a:ext uri="{FF2B5EF4-FFF2-40B4-BE49-F238E27FC236}">
                  <a16:creationId xmlns:a16="http://schemas.microsoft.com/office/drawing/2014/main" id="{D9E9CC98-BD41-4D1E-885F-81DF57709998}"/>
                </a:ext>
              </a:extLst>
            </p:cNvPr>
            <p:cNvSpPr/>
            <p:nvPr userDrawn="1"/>
          </p:nvSpPr>
          <p:spPr>
            <a:xfrm>
              <a:off x="7585869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0" name="Prostokąt 89">
              <a:extLst>
                <a:ext uri="{FF2B5EF4-FFF2-40B4-BE49-F238E27FC236}">
                  <a16:creationId xmlns:a16="http://schemas.microsoft.com/office/drawing/2014/main" id="{767039C8-7B7A-4DA7-A1BF-42C7FE7393FD}"/>
                </a:ext>
              </a:extLst>
            </p:cNvPr>
            <p:cNvSpPr/>
            <p:nvPr userDrawn="1"/>
          </p:nvSpPr>
          <p:spPr>
            <a:xfrm>
              <a:off x="10114492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1" name="Prostokąt 90">
              <a:extLst>
                <a:ext uri="{FF2B5EF4-FFF2-40B4-BE49-F238E27FC236}">
                  <a16:creationId xmlns:a16="http://schemas.microsoft.com/office/drawing/2014/main" id="{A486819B-29DD-46CF-BE16-C34E37FB497B}"/>
                </a:ext>
              </a:extLst>
            </p:cNvPr>
            <p:cNvSpPr/>
            <p:nvPr userDrawn="1"/>
          </p:nvSpPr>
          <p:spPr>
            <a:xfrm>
              <a:off x="12643115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2" name="Prostokąt 91">
              <a:extLst>
                <a:ext uri="{FF2B5EF4-FFF2-40B4-BE49-F238E27FC236}">
                  <a16:creationId xmlns:a16="http://schemas.microsoft.com/office/drawing/2014/main" id="{9E7D9411-6C82-46C7-B141-AF6D1E6FF265}"/>
                </a:ext>
              </a:extLst>
            </p:cNvPr>
            <p:cNvSpPr/>
            <p:nvPr userDrawn="1"/>
          </p:nvSpPr>
          <p:spPr>
            <a:xfrm>
              <a:off x="0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3" name="Prostokąt 92">
              <a:extLst>
                <a:ext uri="{FF2B5EF4-FFF2-40B4-BE49-F238E27FC236}">
                  <a16:creationId xmlns:a16="http://schemas.microsoft.com/office/drawing/2014/main" id="{A0A80F50-709D-41DF-ACEE-6DC0D9CE32A0}"/>
                </a:ext>
              </a:extLst>
            </p:cNvPr>
            <p:cNvSpPr/>
            <p:nvPr userDrawn="1"/>
          </p:nvSpPr>
          <p:spPr>
            <a:xfrm>
              <a:off x="2528623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4" name="Prostokąt 93">
              <a:extLst>
                <a:ext uri="{FF2B5EF4-FFF2-40B4-BE49-F238E27FC236}">
                  <a16:creationId xmlns:a16="http://schemas.microsoft.com/office/drawing/2014/main" id="{8B60287E-90D3-4C1C-9EAF-E10B7EF7B3C4}"/>
                </a:ext>
              </a:extLst>
            </p:cNvPr>
            <p:cNvSpPr/>
            <p:nvPr userDrawn="1"/>
          </p:nvSpPr>
          <p:spPr>
            <a:xfrm>
              <a:off x="5057246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5" name="Prostokąt 94">
              <a:extLst>
                <a:ext uri="{FF2B5EF4-FFF2-40B4-BE49-F238E27FC236}">
                  <a16:creationId xmlns:a16="http://schemas.microsoft.com/office/drawing/2014/main" id="{A23E7092-3514-4131-B0F4-D83FB0B6ECCD}"/>
                </a:ext>
              </a:extLst>
            </p:cNvPr>
            <p:cNvSpPr/>
            <p:nvPr userDrawn="1"/>
          </p:nvSpPr>
          <p:spPr>
            <a:xfrm>
              <a:off x="7585869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6" name="Prostokąt 95">
              <a:extLst>
                <a:ext uri="{FF2B5EF4-FFF2-40B4-BE49-F238E27FC236}">
                  <a16:creationId xmlns:a16="http://schemas.microsoft.com/office/drawing/2014/main" id="{7A3D935C-727E-44F9-A122-9200D6947F85}"/>
                </a:ext>
              </a:extLst>
            </p:cNvPr>
            <p:cNvSpPr/>
            <p:nvPr userDrawn="1"/>
          </p:nvSpPr>
          <p:spPr>
            <a:xfrm>
              <a:off x="10114492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7" name="Prostokąt 96">
              <a:extLst>
                <a:ext uri="{FF2B5EF4-FFF2-40B4-BE49-F238E27FC236}">
                  <a16:creationId xmlns:a16="http://schemas.microsoft.com/office/drawing/2014/main" id="{5ECD5EC1-172E-4A5E-8E1C-686204A227A0}"/>
                </a:ext>
              </a:extLst>
            </p:cNvPr>
            <p:cNvSpPr/>
            <p:nvPr userDrawn="1"/>
          </p:nvSpPr>
          <p:spPr>
            <a:xfrm>
              <a:off x="12643115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4" name="Prostokąt 103">
              <a:extLst>
                <a:ext uri="{FF2B5EF4-FFF2-40B4-BE49-F238E27FC236}">
                  <a16:creationId xmlns:a16="http://schemas.microsoft.com/office/drawing/2014/main" id="{76F9CF1B-DC17-4CFD-8EFB-B60E5ACC0AD3}"/>
                </a:ext>
              </a:extLst>
            </p:cNvPr>
            <p:cNvSpPr/>
            <p:nvPr userDrawn="1"/>
          </p:nvSpPr>
          <p:spPr>
            <a:xfrm>
              <a:off x="207699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5" name="Prostokąt 104">
              <a:extLst>
                <a:ext uri="{FF2B5EF4-FFF2-40B4-BE49-F238E27FC236}">
                  <a16:creationId xmlns:a16="http://schemas.microsoft.com/office/drawing/2014/main" id="{640FFBDB-9DBA-4C59-9150-C8F336483E7E}"/>
                </a:ext>
              </a:extLst>
            </p:cNvPr>
            <p:cNvSpPr/>
            <p:nvPr userDrawn="1"/>
          </p:nvSpPr>
          <p:spPr>
            <a:xfrm>
              <a:off x="2736322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6" name="Prostokąt 105">
              <a:extLst>
                <a:ext uri="{FF2B5EF4-FFF2-40B4-BE49-F238E27FC236}">
                  <a16:creationId xmlns:a16="http://schemas.microsoft.com/office/drawing/2014/main" id="{810CEE1F-C1B2-4C24-95C1-1C946EC01E18}"/>
                </a:ext>
              </a:extLst>
            </p:cNvPr>
            <p:cNvSpPr/>
            <p:nvPr userDrawn="1"/>
          </p:nvSpPr>
          <p:spPr>
            <a:xfrm>
              <a:off x="5264944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7" name="Prostokąt 106">
              <a:extLst>
                <a:ext uri="{FF2B5EF4-FFF2-40B4-BE49-F238E27FC236}">
                  <a16:creationId xmlns:a16="http://schemas.microsoft.com/office/drawing/2014/main" id="{B28D97B1-EC5E-4B4B-B671-17A3B90E2781}"/>
                </a:ext>
              </a:extLst>
            </p:cNvPr>
            <p:cNvSpPr/>
            <p:nvPr userDrawn="1"/>
          </p:nvSpPr>
          <p:spPr>
            <a:xfrm>
              <a:off x="7793567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8" name="Prostokąt 107">
              <a:extLst>
                <a:ext uri="{FF2B5EF4-FFF2-40B4-BE49-F238E27FC236}">
                  <a16:creationId xmlns:a16="http://schemas.microsoft.com/office/drawing/2014/main" id="{A9B885F6-31F9-4BB2-BA79-CFEA01BB1A56}"/>
                </a:ext>
              </a:extLst>
            </p:cNvPr>
            <p:cNvSpPr/>
            <p:nvPr userDrawn="1"/>
          </p:nvSpPr>
          <p:spPr>
            <a:xfrm>
              <a:off x="10322190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9" name="Prostokąt 108">
              <a:extLst>
                <a:ext uri="{FF2B5EF4-FFF2-40B4-BE49-F238E27FC236}">
                  <a16:creationId xmlns:a16="http://schemas.microsoft.com/office/drawing/2014/main" id="{38E29097-2C0C-4697-AAAF-B289F3A7C3C7}"/>
                </a:ext>
              </a:extLst>
            </p:cNvPr>
            <p:cNvSpPr/>
            <p:nvPr userDrawn="1"/>
          </p:nvSpPr>
          <p:spPr>
            <a:xfrm>
              <a:off x="12850813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0" name="Prostokąt 109">
              <a:extLst>
                <a:ext uri="{FF2B5EF4-FFF2-40B4-BE49-F238E27FC236}">
                  <a16:creationId xmlns:a16="http://schemas.microsoft.com/office/drawing/2014/main" id="{71A7745D-2B57-4436-80E6-837FC4DECF9E}"/>
                </a:ext>
              </a:extLst>
            </p:cNvPr>
            <p:cNvSpPr/>
            <p:nvPr userDrawn="1"/>
          </p:nvSpPr>
          <p:spPr>
            <a:xfrm>
              <a:off x="0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1" name="Prostokąt 110">
              <a:extLst>
                <a:ext uri="{FF2B5EF4-FFF2-40B4-BE49-F238E27FC236}">
                  <a16:creationId xmlns:a16="http://schemas.microsoft.com/office/drawing/2014/main" id="{6387388A-24F6-458D-B8CE-4EAD2583BB36}"/>
                </a:ext>
              </a:extLst>
            </p:cNvPr>
            <p:cNvSpPr/>
            <p:nvPr userDrawn="1"/>
          </p:nvSpPr>
          <p:spPr>
            <a:xfrm>
              <a:off x="2528623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2" name="Prostokąt 111">
              <a:extLst>
                <a:ext uri="{FF2B5EF4-FFF2-40B4-BE49-F238E27FC236}">
                  <a16:creationId xmlns:a16="http://schemas.microsoft.com/office/drawing/2014/main" id="{A0F29962-1EC7-4F62-B32E-EAE07F969A0C}"/>
                </a:ext>
              </a:extLst>
            </p:cNvPr>
            <p:cNvSpPr/>
            <p:nvPr userDrawn="1"/>
          </p:nvSpPr>
          <p:spPr>
            <a:xfrm>
              <a:off x="5057246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3" name="Prostokąt 112">
              <a:extLst>
                <a:ext uri="{FF2B5EF4-FFF2-40B4-BE49-F238E27FC236}">
                  <a16:creationId xmlns:a16="http://schemas.microsoft.com/office/drawing/2014/main" id="{8B6D2B7A-8168-4539-A379-92757CF5F40B}"/>
                </a:ext>
              </a:extLst>
            </p:cNvPr>
            <p:cNvSpPr/>
            <p:nvPr userDrawn="1"/>
          </p:nvSpPr>
          <p:spPr>
            <a:xfrm>
              <a:off x="7585869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4" name="Prostokąt 113">
              <a:extLst>
                <a:ext uri="{FF2B5EF4-FFF2-40B4-BE49-F238E27FC236}">
                  <a16:creationId xmlns:a16="http://schemas.microsoft.com/office/drawing/2014/main" id="{4EBC43A5-4B9F-46AA-8B0E-10B2ACC88E31}"/>
                </a:ext>
              </a:extLst>
            </p:cNvPr>
            <p:cNvSpPr/>
            <p:nvPr userDrawn="1"/>
          </p:nvSpPr>
          <p:spPr>
            <a:xfrm>
              <a:off x="10114492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5" name="Prostokąt 114">
              <a:extLst>
                <a:ext uri="{FF2B5EF4-FFF2-40B4-BE49-F238E27FC236}">
                  <a16:creationId xmlns:a16="http://schemas.microsoft.com/office/drawing/2014/main" id="{5A9D9D2F-798F-485C-89E0-E96A3315103A}"/>
                </a:ext>
              </a:extLst>
            </p:cNvPr>
            <p:cNvSpPr/>
            <p:nvPr userDrawn="1"/>
          </p:nvSpPr>
          <p:spPr>
            <a:xfrm>
              <a:off x="12643115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AFA88A-4317-737B-5D8C-7ACA882F0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550" y="2359025"/>
            <a:ext cx="14250987" cy="5653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5B1558C9-2F79-D349-2AD9-176953540F5D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57200" y="520034"/>
            <a:ext cx="2119576" cy="667987"/>
          </a:xfrm>
          <a:prstGeom prst="rect">
            <a:avLst/>
          </a:prstGeom>
        </p:spPr>
      </p:pic>
      <p:sp>
        <p:nvSpPr>
          <p:cNvPr id="3" name="MSIPCMContentMarking" descr="{&quot;HashCode&quot;:851437236,&quot;Placement&quot;:&quot;Footer&quot;,&quot;Top&quot;:654.0343,&quot;Left&quot;:524.7444,&quot;SlideWidth&quot;:1194,&quot;SlideHeight&quot;:672}">
            <a:extLst>
              <a:ext uri="{FF2B5EF4-FFF2-40B4-BE49-F238E27FC236}">
                <a16:creationId xmlns:a16="http://schemas.microsoft.com/office/drawing/2014/main" id="{B1D27665-4047-4DAB-A39C-9DADC5B2AAF9}"/>
              </a:ext>
            </a:extLst>
          </p:cNvPr>
          <p:cNvSpPr txBox="1"/>
          <p:nvPr userDrawn="1"/>
        </p:nvSpPr>
        <p:spPr>
          <a:xfrm>
            <a:off x="6664254" y="8306236"/>
            <a:ext cx="1843230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800">
                <a:solidFill>
                  <a:srgbClr val="000000"/>
                </a:solidFill>
                <a:latin typeface="Calibri" panose="020F0502020204030204" pitchFamily="34" charset="0"/>
              </a:rPr>
              <a:t>K2 - Informacja wewnętrzna (Internal)</a:t>
            </a:r>
          </a:p>
        </p:txBody>
      </p:sp>
    </p:spTree>
    <p:extLst>
      <p:ext uri="{BB962C8B-B14F-4D97-AF65-F5344CB8AC3E}">
        <p14:creationId xmlns:p14="http://schemas.microsoft.com/office/powerpoint/2010/main" val="321455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150" kern="1200">
          <a:solidFill>
            <a:schemeClr val="accent4"/>
          </a:solidFill>
          <a:latin typeface="+mn-lt"/>
          <a:ea typeface="+mn-ea"/>
          <a:cs typeface="+mn-cs"/>
        </a:defRPr>
      </a:lvl1pPr>
      <a:lvl2pPr marL="719138" indent="-4572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1"/>
        </a:buClr>
        <a:buFont typeface="+mj-lt"/>
        <a:buAutoNum type="arabicPeriod"/>
        <a:defRPr sz="215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077913" indent="-35877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+mj-lt"/>
        <a:buAutoNum type="alphaLcPeriod"/>
        <a:defRPr sz="215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435100" indent="-355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4"/>
        </a:buClr>
        <a:buFont typeface="IBM Plex Sans" panose="020B0503050203000203" pitchFamily="34" charset="0"/>
        <a:buChar char="–"/>
        <a:defRPr sz="2150" kern="1200">
          <a:solidFill>
            <a:schemeClr val="accent4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anose="05000000000000000000" pitchFamily="2" charset="2"/>
        <a:buNone/>
        <a:defRPr lang="pl-PL" sz="2150" kern="1200" dirty="0" smtClean="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778" userDrawn="1">
          <p15:clr>
            <a:srgbClr val="547EBF"/>
          </p15:clr>
        </p15:guide>
        <p15:guide id="2" orient="horz" pos="2688" userDrawn="1">
          <p15:clr>
            <a:srgbClr val="547EBF"/>
          </p15:clr>
        </p15:guide>
        <p15:guide id="3" pos="288" userDrawn="1">
          <p15:clr>
            <a:srgbClr val="A4A3A4"/>
          </p15:clr>
        </p15:guide>
        <p15:guide id="4" pos="9269" userDrawn="1">
          <p15:clr>
            <a:srgbClr val="A4A3A4"/>
          </p15:clr>
        </p15:guide>
        <p15:guide id="5" orient="horz" pos="329" userDrawn="1">
          <p15:clr>
            <a:srgbClr val="A4A3A4"/>
          </p15:clr>
        </p15:guide>
        <p15:guide id="6" orient="horz" pos="5047" userDrawn="1">
          <p15:clr>
            <a:srgbClr val="A4A3A4"/>
          </p15:clr>
        </p15:guide>
        <p15:guide id="7" pos="2511" userDrawn="1">
          <p15:clr>
            <a:srgbClr val="A4A3A4"/>
          </p15:clr>
        </p15:guide>
        <p15:guide id="8" pos="7046" userDrawn="1">
          <p15:clr>
            <a:srgbClr val="A4A3A4"/>
          </p15:clr>
        </p15:guide>
        <p15:guide id="9" orient="horz" pos="1100" userDrawn="1">
          <p15:clr>
            <a:srgbClr val="A4A3A4"/>
          </p15:clr>
        </p15:guide>
        <p15:guide id="10" orient="horz" pos="1894" userDrawn="1">
          <p15:clr>
            <a:srgbClr val="A4A3A4"/>
          </p15:clr>
        </p15:guide>
        <p15:guide id="11" orient="horz" pos="3482" userDrawn="1">
          <p15:clr>
            <a:srgbClr val="A4A3A4"/>
          </p15:clr>
        </p15:guide>
        <p15:guide id="12" orient="horz" pos="4276" userDrawn="1">
          <p15:clr>
            <a:srgbClr val="A4A3A4"/>
          </p15:clr>
        </p15:guide>
        <p15:guide id="13" orient="horz" pos="1486" userDrawn="1">
          <p15:clr>
            <a:srgbClr val="5ACBF0"/>
          </p15:clr>
        </p15:guide>
        <p15:guide id="14" pos="4484" userDrawn="1">
          <p15:clr>
            <a:srgbClr val="A4A3A4"/>
          </p15:clr>
        </p15:guide>
        <p15:guide id="15" pos="5073" userDrawn="1">
          <p15:clr>
            <a:srgbClr val="A4A3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rafika 117">
            <a:extLst>
              <a:ext uri="{FF2B5EF4-FFF2-40B4-BE49-F238E27FC236}">
                <a16:creationId xmlns:a16="http://schemas.microsoft.com/office/drawing/2014/main" id="{5D093570-4031-83E3-6E22-BFDD45D39757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25654" r="16051" b="73206"/>
          <a:stretch>
            <a:fillRect/>
          </a:stretch>
        </p:blipFill>
        <p:spPr>
          <a:xfrm>
            <a:off x="-1322" y="6622054"/>
            <a:ext cx="15169815" cy="1912346"/>
          </a:xfrm>
          <a:custGeom>
            <a:avLst/>
            <a:gdLst>
              <a:gd name="connsiteX0" fmla="*/ 0 w 15169815"/>
              <a:gd name="connsiteY0" fmla="*/ 0 h 1912346"/>
              <a:gd name="connsiteX1" fmla="*/ 15169815 w 15169815"/>
              <a:gd name="connsiteY1" fmla="*/ 0 h 1912346"/>
              <a:gd name="connsiteX2" fmla="*/ 15169815 w 15169815"/>
              <a:gd name="connsiteY2" fmla="*/ 1912346 h 1912346"/>
              <a:gd name="connsiteX3" fmla="*/ 0 w 15169815"/>
              <a:gd name="connsiteY3" fmla="*/ 1912346 h 1912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9815" h="1912346">
                <a:moveTo>
                  <a:pt x="0" y="0"/>
                </a:moveTo>
                <a:lnTo>
                  <a:pt x="15169815" y="0"/>
                </a:lnTo>
                <a:lnTo>
                  <a:pt x="15169815" y="1912346"/>
                </a:lnTo>
                <a:lnTo>
                  <a:pt x="0" y="1912346"/>
                </a:lnTo>
                <a:close/>
              </a:path>
            </a:pathLst>
          </a:custGeom>
        </p:spPr>
      </p:pic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4BFBE41-8C34-4F17-B3E3-E4A88809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069088"/>
            <a:ext cx="14250988" cy="80344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9490525-C73D-4ED1-8B85-1D8E53421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714537" y="8077459"/>
            <a:ext cx="457199" cy="45741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52829928-69CF-4CD4-AA50-C7139EE0EE92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137" name="SIATKA ROBOCZA" hidden="1">
            <a:extLst>
              <a:ext uri="{FF2B5EF4-FFF2-40B4-BE49-F238E27FC236}">
                <a16:creationId xmlns:a16="http://schemas.microsoft.com/office/drawing/2014/main" id="{11ABA56A-8394-433D-80B9-4E8AF3425F62}"/>
              </a:ext>
            </a:extLst>
          </p:cNvPr>
          <p:cNvGrpSpPr/>
          <p:nvPr userDrawn="1"/>
        </p:nvGrpSpPr>
        <p:grpSpPr>
          <a:xfrm>
            <a:off x="0" y="0"/>
            <a:ext cx="15171738" cy="10089838"/>
            <a:chOff x="0" y="0"/>
            <a:chExt cx="15171738" cy="10089838"/>
          </a:xfrm>
        </p:grpSpPr>
        <p:sp>
          <p:nvSpPr>
            <p:cNvPr id="58" name="Prostokąt 57">
              <a:extLst>
                <a:ext uri="{FF2B5EF4-FFF2-40B4-BE49-F238E27FC236}">
                  <a16:creationId xmlns:a16="http://schemas.microsoft.com/office/drawing/2014/main" id="{2CCA8CE0-7BF9-48E0-BEB5-F49BAF70C4F0}"/>
                </a:ext>
              </a:extLst>
            </p:cNvPr>
            <p:cNvSpPr/>
            <p:nvPr userDrawn="1"/>
          </p:nvSpPr>
          <p:spPr>
            <a:xfrm>
              <a:off x="207699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9" name="Prostokąt 58">
              <a:extLst>
                <a:ext uri="{FF2B5EF4-FFF2-40B4-BE49-F238E27FC236}">
                  <a16:creationId xmlns:a16="http://schemas.microsoft.com/office/drawing/2014/main" id="{F5253B10-BC10-4AF8-AF80-ADC627747B2B}"/>
                </a:ext>
              </a:extLst>
            </p:cNvPr>
            <p:cNvSpPr/>
            <p:nvPr userDrawn="1"/>
          </p:nvSpPr>
          <p:spPr>
            <a:xfrm>
              <a:off x="2736322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0" name="Prostokąt 59">
              <a:extLst>
                <a:ext uri="{FF2B5EF4-FFF2-40B4-BE49-F238E27FC236}">
                  <a16:creationId xmlns:a16="http://schemas.microsoft.com/office/drawing/2014/main" id="{117BD7F2-6521-4D60-87C4-C3347A1491FE}"/>
                </a:ext>
              </a:extLst>
            </p:cNvPr>
            <p:cNvSpPr/>
            <p:nvPr userDrawn="1"/>
          </p:nvSpPr>
          <p:spPr>
            <a:xfrm>
              <a:off x="5264944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1" name="Prostokąt 60">
              <a:extLst>
                <a:ext uri="{FF2B5EF4-FFF2-40B4-BE49-F238E27FC236}">
                  <a16:creationId xmlns:a16="http://schemas.microsoft.com/office/drawing/2014/main" id="{E3DE8209-4FD9-4C12-8FFF-1E11B44045DB}"/>
                </a:ext>
              </a:extLst>
            </p:cNvPr>
            <p:cNvSpPr/>
            <p:nvPr userDrawn="1"/>
          </p:nvSpPr>
          <p:spPr>
            <a:xfrm>
              <a:off x="7793567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2" name="Prostokąt 61">
              <a:extLst>
                <a:ext uri="{FF2B5EF4-FFF2-40B4-BE49-F238E27FC236}">
                  <a16:creationId xmlns:a16="http://schemas.microsoft.com/office/drawing/2014/main" id="{5D51463E-3A24-497B-BCE5-5905E7032879}"/>
                </a:ext>
              </a:extLst>
            </p:cNvPr>
            <p:cNvSpPr/>
            <p:nvPr userDrawn="1"/>
          </p:nvSpPr>
          <p:spPr>
            <a:xfrm>
              <a:off x="10322190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3" name="Prostokąt 62">
              <a:extLst>
                <a:ext uri="{FF2B5EF4-FFF2-40B4-BE49-F238E27FC236}">
                  <a16:creationId xmlns:a16="http://schemas.microsoft.com/office/drawing/2014/main" id="{A5D9128A-DD9A-4FD9-959F-474A98C87A1B}"/>
                </a:ext>
              </a:extLst>
            </p:cNvPr>
            <p:cNvSpPr/>
            <p:nvPr userDrawn="1"/>
          </p:nvSpPr>
          <p:spPr>
            <a:xfrm>
              <a:off x="12850813" y="198285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4" name="Prostokąt 63">
              <a:extLst>
                <a:ext uri="{FF2B5EF4-FFF2-40B4-BE49-F238E27FC236}">
                  <a16:creationId xmlns:a16="http://schemas.microsoft.com/office/drawing/2014/main" id="{0580EA2D-9DB2-4409-B06F-5E4790C806C0}"/>
                </a:ext>
              </a:extLst>
            </p:cNvPr>
            <p:cNvSpPr/>
            <p:nvPr userDrawn="1"/>
          </p:nvSpPr>
          <p:spPr>
            <a:xfrm>
              <a:off x="207699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5" name="Prostokąt 64">
              <a:extLst>
                <a:ext uri="{FF2B5EF4-FFF2-40B4-BE49-F238E27FC236}">
                  <a16:creationId xmlns:a16="http://schemas.microsoft.com/office/drawing/2014/main" id="{720F1BF5-ED62-4928-A6DA-EFF82B015DB0}"/>
                </a:ext>
              </a:extLst>
            </p:cNvPr>
            <p:cNvSpPr/>
            <p:nvPr userDrawn="1"/>
          </p:nvSpPr>
          <p:spPr>
            <a:xfrm>
              <a:off x="2736322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6" name="Prostokąt 65">
              <a:extLst>
                <a:ext uri="{FF2B5EF4-FFF2-40B4-BE49-F238E27FC236}">
                  <a16:creationId xmlns:a16="http://schemas.microsoft.com/office/drawing/2014/main" id="{7001DBA1-6FB5-4280-A72A-ED9DF5F5C469}"/>
                </a:ext>
              </a:extLst>
            </p:cNvPr>
            <p:cNvSpPr/>
            <p:nvPr userDrawn="1"/>
          </p:nvSpPr>
          <p:spPr>
            <a:xfrm>
              <a:off x="5264944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7" name="Prostokąt 66">
              <a:extLst>
                <a:ext uri="{FF2B5EF4-FFF2-40B4-BE49-F238E27FC236}">
                  <a16:creationId xmlns:a16="http://schemas.microsoft.com/office/drawing/2014/main" id="{EE4807D1-5974-4676-8BE1-6CF207B8313D}"/>
                </a:ext>
              </a:extLst>
            </p:cNvPr>
            <p:cNvSpPr/>
            <p:nvPr userDrawn="1"/>
          </p:nvSpPr>
          <p:spPr>
            <a:xfrm>
              <a:off x="7793567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8" name="Prostokąt 67">
              <a:extLst>
                <a:ext uri="{FF2B5EF4-FFF2-40B4-BE49-F238E27FC236}">
                  <a16:creationId xmlns:a16="http://schemas.microsoft.com/office/drawing/2014/main" id="{08407F7C-10CD-438A-AEF6-65AC2816B1BA}"/>
                </a:ext>
              </a:extLst>
            </p:cNvPr>
            <p:cNvSpPr/>
            <p:nvPr userDrawn="1"/>
          </p:nvSpPr>
          <p:spPr>
            <a:xfrm>
              <a:off x="10322190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9" name="Prostokąt 68">
              <a:extLst>
                <a:ext uri="{FF2B5EF4-FFF2-40B4-BE49-F238E27FC236}">
                  <a16:creationId xmlns:a16="http://schemas.microsoft.com/office/drawing/2014/main" id="{D3E56796-CBDB-4313-9E8C-C4C204D533BC}"/>
                </a:ext>
              </a:extLst>
            </p:cNvPr>
            <p:cNvSpPr/>
            <p:nvPr userDrawn="1"/>
          </p:nvSpPr>
          <p:spPr>
            <a:xfrm>
              <a:off x="12850813" y="2729397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0" name="Prostokąt 69">
              <a:extLst>
                <a:ext uri="{FF2B5EF4-FFF2-40B4-BE49-F238E27FC236}">
                  <a16:creationId xmlns:a16="http://schemas.microsoft.com/office/drawing/2014/main" id="{602B9D2F-8D5D-4CFF-B5C9-BE4CF305CBA8}"/>
                </a:ext>
              </a:extLst>
            </p:cNvPr>
            <p:cNvSpPr/>
            <p:nvPr userDrawn="1"/>
          </p:nvSpPr>
          <p:spPr>
            <a:xfrm>
              <a:off x="207699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1" name="Prostokąt 70">
              <a:extLst>
                <a:ext uri="{FF2B5EF4-FFF2-40B4-BE49-F238E27FC236}">
                  <a16:creationId xmlns:a16="http://schemas.microsoft.com/office/drawing/2014/main" id="{1A1AC451-009E-49CF-94F8-DACDE743492D}"/>
                </a:ext>
              </a:extLst>
            </p:cNvPr>
            <p:cNvSpPr/>
            <p:nvPr userDrawn="1"/>
          </p:nvSpPr>
          <p:spPr>
            <a:xfrm>
              <a:off x="2736322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2" name="Prostokąt 71">
              <a:extLst>
                <a:ext uri="{FF2B5EF4-FFF2-40B4-BE49-F238E27FC236}">
                  <a16:creationId xmlns:a16="http://schemas.microsoft.com/office/drawing/2014/main" id="{E9955661-7923-4DDD-B533-55A55749B166}"/>
                </a:ext>
              </a:extLst>
            </p:cNvPr>
            <p:cNvSpPr/>
            <p:nvPr userDrawn="1"/>
          </p:nvSpPr>
          <p:spPr>
            <a:xfrm>
              <a:off x="5264944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3" name="Prostokąt 72">
              <a:extLst>
                <a:ext uri="{FF2B5EF4-FFF2-40B4-BE49-F238E27FC236}">
                  <a16:creationId xmlns:a16="http://schemas.microsoft.com/office/drawing/2014/main" id="{9CABCA59-04DA-4C0B-9B76-12FD4E21B173}"/>
                </a:ext>
              </a:extLst>
            </p:cNvPr>
            <p:cNvSpPr/>
            <p:nvPr userDrawn="1"/>
          </p:nvSpPr>
          <p:spPr>
            <a:xfrm>
              <a:off x="7793567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4" name="Prostokąt 73">
              <a:extLst>
                <a:ext uri="{FF2B5EF4-FFF2-40B4-BE49-F238E27FC236}">
                  <a16:creationId xmlns:a16="http://schemas.microsoft.com/office/drawing/2014/main" id="{D1C5F67F-BEA7-470A-A722-99B4103A8DB4}"/>
                </a:ext>
              </a:extLst>
            </p:cNvPr>
            <p:cNvSpPr/>
            <p:nvPr userDrawn="1"/>
          </p:nvSpPr>
          <p:spPr>
            <a:xfrm>
              <a:off x="10322190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5" name="Prostokąt 74">
              <a:extLst>
                <a:ext uri="{FF2B5EF4-FFF2-40B4-BE49-F238E27FC236}">
                  <a16:creationId xmlns:a16="http://schemas.microsoft.com/office/drawing/2014/main" id="{56BAC231-728B-4115-A8E1-5F7773232283}"/>
                </a:ext>
              </a:extLst>
            </p:cNvPr>
            <p:cNvSpPr/>
            <p:nvPr userDrawn="1"/>
          </p:nvSpPr>
          <p:spPr>
            <a:xfrm>
              <a:off x="12850813" y="5253249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0" name="Prostokąt 79">
              <a:extLst>
                <a:ext uri="{FF2B5EF4-FFF2-40B4-BE49-F238E27FC236}">
                  <a16:creationId xmlns:a16="http://schemas.microsoft.com/office/drawing/2014/main" id="{CF57516E-E79E-4B99-A017-958C165C0F90}"/>
                </a:ext>
              </a:extLst>
            </p:cNvPr>
            <p:cNvSpPr/>
            <p:nvPr userDrawn="1"/>
          </p:nvSpPr>
          <p:spPr>
            <a:xfrm>
              <a:off x="0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1" name="Prostokąt 80">
              <a:extLst>
                <a:ext uri="{FF2B5EF4-FFF2-40B4-BE49-F238E27FC236}">
                  <a16:creationId xmlns:a16="http://schemas.microsoft.com/office/drawing/2014/main" id="{788917AD-9A13-4F17-BEB5-5088C6B781FF}"/>
                </a:ext>
              </a:extLst>
            </p:cNvPr>
            <p:cNvSpPr/>
            <p:nvPr userDrawn="1"/>
          </p:nvSpPr>
          <p:spPr>
            <a:xfrm>
              <a:off x="2528623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2" name="Prostokąt 81">
              <a:extLst>
                <a:ext uri="{FF2B5EF4-FFF2-40B4-BE49-F238E27FC236}">
                  <a16:creationId xmlns:a16="http://schemas.microsoft.com/office/drawing/2014/main" id="{30FF82F2-B842-4300-90F7-612D90FCF896}"/>
                </a:ext>
              </a:extLst>
            </p:cNvPr>
            <p:cNvSpPr/>
            <p:nvPr userDrawn="1"/>
          </p:nvSpPr>
          <p:spPr>
            <a:xfrm>
              <a:off x="5057246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3" name="Prostokąt 82">
              <a:extLst>
                <a:ext uri="{FF2B5EF4-FFF2-40B4-BE49-F238E27FC236}">
                  <a16:creationId xmlns:a16="http://schemas.microsoft.com/office/drawing/2014/main" id="{D81E1851-E2D7-4F83-8ED6-06E41E2E1C6F}"/>
                </a:ext>
              </a:extLst>
            </p:cNvPr>
            <p:cNvSpPr/>
            <p:nvPr userDrawn="1"/>
          </p:nvSpPr>
          <p:spPr>
            <a:xfrm>
              <a:off x="7585869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4" name="Prostokąt 83">
              <a:extLst>
                <a:ext uri="{FF2B5EF4-FFF2-40B4-BE49-F238E27FC236}">
                  <a16:creationId xmlns:a16="http://schemas.microsoft.com/office/drawing/2014/main" id="{874AA683-AC1F-4B87-8591-B79B86187E7B}"/>
                </a:ext>
              </a:extLst>
            </p:cNvPr>
            <p:cNvSpPr/>
            <p:nvPr userDrawn="1"/>
          </p:nvSpPr>
          <p:spPr>
            <a:xfrm>
              <a:off x="10114492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5" name="Prostokąt 84">
              <a:extLst>
                <a:ext uri="{FF2B5EF4-FFF2-40B4-BE49-F238E27FC236}">
                  <a16:creationId xmlns:a16="http://schemas.microsoft.com/office/drawing/2014/main" id="{502110BA-246D-4CC1-9D25-EE7345CEE933}"/>
                </a:ext>
              </a:extLst>
            </p:cNvPr>
            <p:cNvSpPr/>
            <p:nvPr userDrawn="1"/>
          </p:nvSpPr>
          <p:spPr>
            <a:xfrm>
              <a:off x="12643115" y="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6" name="Prostokąt 85">
              <a:extLst>
                <a:ext uri="{FF2B5EF4-FFF2-40B4-BE49-F238E27FC236}">
                  <a16:creationId xmlns:a16="http://schemas.microsoft.com/office/drawing/2014/main" id="{A375DA4A-DCAC-4513-8857-D96A1FA12D1E}"/>
                </a:ext>
              </a:extLst>
            </p:cNvPr>
            <p:cNvSpPr/>
            <p:nvPr userDrawn="1"/>
          </p:nvSpPr>
          <p:spPr>
            <a:xfrm>
              <a:off x="0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7" name="Prostokąt 86">
              <a:extLst>
                <a:ext uri="{FF2B5EF4-FFF2-40B4-BE49-F238E27FC236}">
                  <a16:creationId xmlns:a16="http://schemas.microsoft.com/office/drawing/2014/main" id="{2EF3E5F4-5AB7-446D-B19B-C29F9CCF804D}"/>
                </a:ext>
              </a:extLst>
            </p:cNvPr>
            <p:cNvSpPr/>
            <p:nvPr userDrawn="1"/>
          </p:nvSpPr>
          <p:spPr>
            <a:xfrm>
              <a:off x="2528623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8" name="Prostokąt 87">
              <a:extLst>
                <a:ext uri="{FF2B5EF4-FFF2-40B4-BE49-F238E27FC236}">
                  <a16:creationId xmlns:a16="http://schemas.microsoft.com/office/drawing/2014/main" id="{B4F555D0-12D4-4972-B25F-22F694D79132}"/>
                </a:ext>
              </a:extLst>
            </p:cNvPr>
            <p:cNvSpPr/>
            <p:nvPr userDrawn="1"/>
          </p:nvSpPr>
          <p:spPr>
            <a:xfrm>
              <a:off x="5057246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9" name="Prostokąt 88">
              <a:extLst>
                <a:ext uri="{FF2B5EF4-FFF2-40B4-BE49-F238E27FC236}">
                  <a16:creationId xmlns:a16="http://schemas.microsoft.com/office/drawing/2014/main" id="{D9E9CC98-BD41-4D1E-885F-81DF57709998}"/>
                </a:ext>
              </a:extLst>
            </p:cNvPr>
            <p:cNvSpPr/>
            <p:nvPr userDrawn="1"/>
          </p:nvSpPr>
          <p:spPr>
            <a:xfrm>
              <a:off x="7585869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0" name="Prostokąt 89">
              <a:extLst>
                <a:ext uri="{FF2B5EF4-FFF2-40B4-BE49-F238E27FC236}">
                  <a16:creationId xmlns:a16="http://schemas.microsoft.com/office/drawing/2014/main" id="{767039C8-7B7A-4DA7-A1BF-42C7FE7393FD}"/>
                </a:ext>
              </a:extLst>
            </p:cNvPr>
            <p:cNvSpPr/>
            <p:nvPr userDrawn="1"/>
          </p:nvSpPr>
          <p:spPr>
            <a:xfrm>
              <a:off x="10114492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1" name="Prostokąt 90">
              <a:extLst>
                <a:ext uri="{FF2B5EF4-FFF2-40B4-BE49-F238E27FC236}">
                  <a16:creationId xmlns:a16="http://schemas.microsoft.com/office/drawing/2014/main" id="{A486819B-29DD-46CF-BE16-C34E37FB497B}"/>
                </a:ext>
              </a:extLst>
            </p:cNvPr>
            <p:cNvSpPr/>
            <p:nvPr userDrawn="1"/>
          </p:nvSpPr>
          <p:spPr>
            <a:xfrm>
              <a:off x="12643115" y="2522225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2" name="Prostokąt 91">
              <a:extLst>
                <a:ext uri="{FF2B5EF4-FFF2-40B4-BE49-F238E27FC236}">
                  <a16:creationId xmlns:a16="http://schemas.microsoft.com/office/drawing/2014/main" id="{9E7D9411-6C82-46C7-B141-AF6D1E6FF265}"/>
                </a:ext>
              </a:extLst>
            </p:cNvPr>
            <p:cNvSpPr/>
            <p:nvPr userDrawn="1"/>
          </p:nvSpPr>
          <p:spPr>
            <a:xfrm>
              <a:off x="0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3" name="Prostokąt 92">
              <a:extLst>
                <a:ext uri="{FF2B5EF4-FFF2-40B4-BE49-F238E27FC236}">
                  <a16:creationId xmlns:a16="http://schemas.microsoft.com/office/drawing/2014/main" id="{A0A80F50-709D-41DF-ACEE-6DC0D9CE32A0}"/>
                </a:ext>
              </a:extLst>
            </p:cNvPr>
            <p:cNvSpPr/>
            <p:nvPr userDrawn="1"/>
          </p:nvSpPr>
          <p:spPr>
            <a:xfrm>
              <a:off x="2528623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4" name="Prostokąt 93">
              <a:extLst>
                <a:ext uri="{FF2B5EF4-FFF2-40B4-BE49-F238E27FC236}">
                  <a16:creationId xmlns:a16="http://schemas.microsoft.com/office/drawing/2014/main" id="{8B60287E-90D3-4C1C-9EAF-E10B7EF7B3C4}"/>
                </a:ext>
              </a:extLst>
            </p:cNvPr>
            <p:cNvSpPr/>
            <p:nvPr userDrawn="1"/>
          </p:nvSpPr>
          <p:spPr>
            <a:xfrm>
              <a:off x="5057246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5" name="Prostokąt 94">
              <a:extLst>
                <a:ext uri="{FF2B5EF4-FFF2-40B4-BE49-F238E27FC236}">
                  <a16:creationId xmlns:a16="http://schemas.microsoft.com/office/drawing/2014/main" id="{A23E7092-3514-4131-B0F4-D83FB0B6ECCD}"/>
                </a:ext>
              </a:extLst>
            </p:cNvPr>
            <p:cNvSpPr/>
            <p:nvPr userDrawn="1"/>
          </p:nvSpPr>
          <p:spPr>
            <a:xfrm>
              <a:off x="7585869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6" name="Prostokąt 95">
              <a:extLst>
                <a:ext uri="{FF2B5EF4-FFF2-40B4-BE49-F238E27FC236}">
                  <a16:creationId xmlns:a16="http://schemas.microsoft.com/office/drawing/2014/main" id="{7A3D935C-727E-44F9-A122-9200D6947F85}"/>
                </a:ext>
              </a:extLst>
            </p:cNvPr>
            <p:cNvSpPr/>
            <p:nvPr userDrawn="1"/>
          </p:nvSpPr>
          <p:spPr>
            <a:xfrm>
              <a:off x="10114492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7" name="Prostokąt 96">
              <a:extLst>
                <a:ext uri="{FF2B5EF4-FFF2-40B4-BE49-F238E27FC236}">
                  <a16:creationId xmlns:a16="http://schemas.microsoft.com/office/drawing/2014/main" id="{5ECD5EC1-172E-4A5E-8E1C-686204A227A0}"/>
                </a:ext>
              </a:extLst>
            </p:cNvPr>
            <p:cNvSpPr/>
            <p:nvPr userDrawn="1"/>
          </p:nvSpPr>
          <p:spPr>
            <a:xfrm>
              <a:off x="12643115" y="5044450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4" name="Prostokąt 103">
              <a:extLst>
                <a:ext uri="{FF2B5EF4-FFF2-40B4-BE49-F238E27FC236}">
                  <a16:creationId xmlns:a16="http://schemas.microsoft.com/office/drawing/2014/main" id="{76F9CF1B-DC17-4CFD-8EFB-B60E5ACC0AD3}"/>
                </a:ext>
              </a:extLst>
            </p:cNvPr>
            <p:cNvSpPr/>
            <p:nvPr userDrawn="1"/>
          </p:nvSpPr>
          <p:spPr>
            <a:xfrm>
              <a:off x="207699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5" name="Prostokąt 104">
              <a:extLst>
                <a:ext uri="{FF2B5EF4-FFF2-40B4-BE49-F238E27FC236}">
                  <a16:creationId xmlns:a16="http://schemas.microsoft.com/office/drawing/2014/main" id="{640FFBDB-9DBA-4C59-9150-C8F336483E7E}"/>
                </a:ext>
              </a:extLst>
            </p:cNvPr>
            <p:cNvSpPr/>
            <p:nvPr userDrawn="1"/>
          </p:nvSpPr>
          <p:spPr>
            <a:xfrm>
              <a:off x="2736322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6" name="Prostokąt 105">
              <a:extLst>
                <a:ext uri="{FF2B5EF4-FFF2-40B4-BE49-F238E27FC236}">
                  <a16:creationId xmlns:a16="http://schemas.microsoft.com/office/drawing/2014/main" id="{810CEE1F-C1B2-4C24-95C1-1C946EC01E18}"/>
                </a:ext>
              </a:extLst>
            </p:cNvPr>
            <p:cNvSpPr/>
            <p:nvPr userDrawn="1"/>
          </p:nvSpPr>
          <p:spPr>
            <a:xfrm>
              <a:off x="5264944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7" name="Prostokąt 106">
              <a:extLst>
                <a:ext uri="{FF2B5EF4-FFF2-40B4-BE49-F238E27FC236}">
                  <a16:creationId xmlns:a16="http://schemas.microsoft.com/office/drawing/2014/main" id="{B28D97B1-EC5E-4B4B-B671-17A3B90E2781}"/>
                </a:ext>
              </a:extLst>
            </p:cNvPr>
            <p:cNvSpPr/>
            <p:nvPr userDrawn="1"/>
          </p:nvSpPr>
          <p:spPr>
            <a:xfrm>
              <a:off x="7793567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8" name="Prostokąt 107">
              <a:extLst>
                <a:ext uri="{FF2B5EF4-FFF2-40B4-BE49-F238E27FC236}">
                  <a16:creationId xmlns:a16="http://schemas.microsoft.com/office/drawing/2014/main" id="{A9B885F6-31F9-4BB2-BA79-CFEA01BB1A56}"/>
                </a:ext>
              </a:extLst>
            </p:cNvPr>
            <p:cNvSpPr/>
            <p:nvPr userDrawn="1"/>
          </p:nvSpPr>
          <p:spPr>
            <a:xfrm>
              <a:off x="10322190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9" name="Prostokąt 108">
              <a:extLst>
                <a:ext uri="{FF2B5EF4-FFF2-40B4-BE49-F238E27FC236}">
                  <a16:creationId xmlns:a16="http://schemas.microsoft.com/office/drawing/2014/main" id="{38E29097-2C0C-4697-AAAF-B289F3A7C3C7}"/>
                </a:ext>
              </a:extLst>
            </p:cNvPr>
            <p:cNvSpPr/>
            <p:nvPr userDrawn="1"/>
          </p:nvSpPr>
          <p:spPr>
            <a:xfrm>
              <a:off x="12850813" y="7776412"/>
              <a:ext cx="2113226" cy="210788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0" name="Prostokąt 109">
              <a:extLst>
                <a:ext uri="{FF2B5EF4-FFF2-40B4-BE49-F238E27FC236}">
                  <a16:creationId xmlns:a16="http://schemas.microsoft.com/office/drawing/2014/main" id="{71A7745D-2B57-4436-80E6-837FC4DECF9E}"/>
                </a:ext>
              </a:extLst>
            </p:cNvPr>
            <p:cNvSpPr/>
            <p:nvPr userDrawn="1"/>
          </p:nvSpPr>
          <p:spPr>
            <a:xfrm>
              <a:off x="0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1" name="Prostokąt 110">
              <a:extLst>
                <a:ext uri="{FF2B5EF4-FFF2-40B4-BE49-F238E27FC236}">
                  <a16:creationId xmlns:a16="http://schemas.microsoft.com/office/drawing/2014/main" id="{6387388A-24F6-458D-B8CE-4EAD2583BB36}"/>
                </a:ext>
              </a:extLst>
            </p:cNvPr>
            <p:cNvSpPr/>
            <p:nvPr userDrawn="1"/>
          </p:nvSpPr>
          <p:spPr>
            <a:xfrm>
              <a:off x="2528623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2" name="Prostokąt 111">
              <a:extLst>
                <a:ext uri="{FF2B5EF4-FFF2-40B4-BE49-F238E27FC236}">
                  <a16:creationId xmlns:a16="http://schemas.microsoft.com/office/drawing/2014/main" id="{A0F29962-1EC7-4F62-B32E-EAE07F969A0C}"/>
                </a:ext>
              </a:extLst>
            </p:cNvPr>
            <p:cNvSpPr/>
            <p:nvPr userDrawn="1"/>
          </p:nvSpPr>
          <p:spPr>
            <a:xfrm>
              <a:off x="5057246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3" name="Prostokąt 112">
              <a:extLst>
                <a:ext uri="{FF2B5EF4-FFF2-40B4-BE49-F238E27FC236}">
                  <a16:creationId xmlns:a16="http://schemas.microsoft.com/office/drawing/2014/main" id="{8B6D2B7A-8168-4539-A379-92757CF5F40B}"/>
                </a:ext>
              </a:extLst>
            </p:cNvPr>
            <p:cNvSpPr/>
            <p:nvPr userDrawn="1"/>
          </p:nvSpPr>
          <p:spPr>
            <a:xfrm>
              <a:off x="7585869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4" name="Prostokąt 113">
              <a:extLst>
                <a:ext uri="{FF2B5EF4-FFF2-40B4-BE49-F238E27FC236}">
                  <a16:creationId xmlns:a16="http://schemas.microsoft.com/office/drawing/2014/main" id="{4EBC43A5-4B9F-46AA-8B0E-10B2ACC88E31}"/>
                </a:ext>
              </a:extLst>
            </p:cNvPr>
            <p:cNvSpPr/>
            <p:nvPr userDrawn="1"/>
          </p:nvSpPr>
          <p:spPr>
            <a:xfrm>
              <a:off x="10114492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5" name="Prostokąt 114">
              <a:extLst>
                <a:ext uri="{FF2B5EF4-FFF2-40B4-BE49-F238E27FC236}">
                  <a16:creationId xmlns:a16="http://schemas.microsoft.com/office/drawing/2014/main" id="{5A9D9D2F-798F-485C-89E0-E96A3315103A}"/>
                </a:ext>
              </a:extLst>
            </p:cNvPr>
            <p:cNvSpPr/>
            <p:nvPr userDrawn="1"/>
          </p:nvSpPr>
          <p:spPr>
            <a:xfrm>
              <a:off x="12643115" y="7567613"/>
              <a:ext cx="2528623" cy="2522225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1AFA88A-4317-737B-5D8C-7ACA882F0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550" y="2359025"/>
            <a:ext cx="14250987" cy="56530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F87F3CD8-E039-35C5-BD32-C29FE0C10A83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57200" y="520034"/>
            <a:ext cx="2119576" cy="667987"/>
          </a:xfrm>
          <a:prstGeom prst="rect">
            <a:avLst/>
          </a:prstGeom>
        </p:spPr>
      </p:pic>
      <p:sp>
        <p:nvSpPr>
          <p:cNvPr id="5" name="MSIPCMContentMarking" descr="{&quot;HashCode&quot;:851437236,&quot;Placement&quot;:&quot;Footer&quot;,&quot;Top&quot;:654.0343,&quot;Left&quot;:524.7444,&quot;SlideWidth&quot;:1194,&quot;SlideHeight&quot;:672}">
            <a:extLst>
              <a:ext uri="{FF2B5EF4-FFF2-40B4-BE49-F238E27FC236}">
                <a16:creationId xmlns:a16="http://schemas.microsoft.com/office/drawing/2014/main" id="{6E264243-C983-49F7-A948-543BD27CDF9B}"/>
              </a:ext>
            </a:extLst>
          </p:cNvPr>
          <p:cNvSpPr txBox="1"/>
          <p:nvPr userDrawn="1"/>
        </p:nvSpPr>
        <p:spPr>
          <a:xfrm>
            <a:off x="6664254" y="8306236"/>
            <a:ext cx="1843230" cy="2281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sz="800">
                <a:solidFill>
                  <a:srgbClr val="000000"/>
                </a:solidFill>
                <a:latin typeface="Calibri" panose="020F0502020204030204" pitchFamily="34" charset="0"/>
              </a:rPr>
              <a:t>K2 - Informacja wewnętrzna (Internal)</a:t>
            </a:r>
          </a:p>
        </p:txBody>
      </p:sp>
    </p:spTree>
    <p:extLst>
      <p:ext uri="{BB962C8B-B14F-4D97-AF65-F5344CB8AC3E}">
        <p14:creationId xmlns:p14="http://schemas.microsoft.com/office/powerpoint/2010/main" val="279203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150" kern="1200">
          <a:solidFill>
            <a:schemeClr val="bg1"/>
          </a:solidFill>
          <a:latin typeface="+mn-lt"/>
          <a:ea typeface="+mn-ea"/>
          <a:cs typeface="+mn-cs"/>
        </a:defRPr>
      </a:lvl1pPr>
      <a:lvl2pPr marL="719138" indent="-4572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1"/>
        </a:buClr>
        <a:buFont typeface="+mj-lt"/>
        <a:buAutoNum type="arabicPeriod"/>
        <a:defRPr sz="215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1077913" indent="-35877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+mj-lt"/>
        <a:buAutoNum type="alphaLcPeriod"/>
        <a:defRPr sz="2150" b="0" kern="1200">
          <a:solidFill>
            <a:schemeClr val="bg1"/>
          </a:solidFill>
          <a:latin typeface="+mn-lt"/>
          <a:ea typeface="+mn-ea"/>
          <a:cs typeface="+mn-cs"/>
        </a:defRPr>
      </a:lvl3pPr>
      <a:lvl4pPr marL="1435100" indent="-355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bg1"/>
        </a:buClr>
        <a:buFont typeface="IBM Plex Sans" panose="020B0503050203000203" pitchFamily="34" charset="0"/>
        <a:buChar char="–"/>
        <a:defRPr sz="2150" kern="1200">
          <a:solidFill>
            <a:schemeClr val="bg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anose="05000000000000000000" pitchFamily="2" charset="2"/>
        <a:buNone/>
        <a:defRPr lang="pl-PL" sz="2150" kern="1200" dirty="0" smtClean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778" userDrawn="1">
          <p15:clr>
            <a:srgbClr val="547EBF"/>
          </p15:clr>
        </p15:guide>
        <p15:guide id="2" orient="horz" pos="2688" userDrawn="1">
          <p15:clr>
            <a:srgbClr val="547EBF"/>
          </p15:clr>
        </p15:guide>
        <p15:guide id="3" pos="288" userDrawn="1">
          <p15:clr>
            <a:srgbClr val="A4A3A4"/>
          </p15:clr>
        </p15:guide>
        <p15:guide id="4" pos="9269" userDrawn="1">
          <p15:clr>
            <a:srgbClr val="A4A3A4"/>
          </p15:clr>
        </p15:guide>
        <p15:guide id="5" orient="horz" pos="329" userDrawn="1">
          <p15:clr>
            <a:srgbClr val="A4A3A4"/>
          </p15:clr>
        </p15:guide>
        <p15:guide id="6" orient="horz" pos="5047" userDrawn="1">
          <p15:clr>
            <a:srgbClr val="A4A3A4"/>
          </p15:clr>
        </p15:guide>
        <p15:guide id="7" pos="2511" userDrawn="1">
          <p15:clr>
            <a:srgbClr val="A4A3A4"/>
          </p15:clr>
        </p15:guide>
        <p15:guide id="8" pos="7046" userDrawn="1">
          <p15:clr>
            <a:srgbClr val="A4A3A4"/>
          </p15:clr>
        </p15:guide>
        <p15:guide id="9" orient="horz" pos="1100" userDrawn="1">
          <p15:clr>
            <a:srgbClr val="A4A3A4"/>
          </p15:clr>
        </p15:guide>
        <p15:guide id="10" orient="horz" pos="1894" userDrawn="1">
          <p15:clr>
            <a:srgbClr val="A4A3A4"/>
          </p15:clr>
        </p15:guide>
        <p15:guide id="11" orient="horz" pos="3482" userDrawn="1">
          <p15:clr>
            <a:srgbClr val="A4A3A4"/>
          </p15:clr>
        </p15:guide>
        <p15:guide id="12" orient="horz" pos="4276" userDrawn="1">
          <p15:clr>
            <a:srgbClr val="A4A3A4"/>
          </p15:clr>
        </p15:guide>
        <p15:guide id="13" orient="horz" pos="1486" userDrawn="1">
          <p15:clr>
            <a:srgbClr val="5ACBF0"/>
          </p15:clr>
        </p15:guide>
        <p15:guide id="14" pos="4484" userDrawn="1">
          <p15:clr>
            <a:srgbClr val="A4A3A4"/>
          </p15:clr>
        </p15:guide>
        <p15:guide id="15" pos="5073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7.sv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9E7528E-EF19-2E8F-15A6-067AADAD7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946" y="1443209"/>
            <a:ext cx="10129846" cy="2628189"/>
          </a:xfrm>
        </p:spPr>
        <p:txBody>
          <a:bodyPr/>
          <a:lstStyle/>
          <a:p>
            <a:br>
              <a:rPr lang="pl-PL" sz="2400" b="1" dirty="0"/>
            </a:br>
            <a:br>
              <a:rPr lang="pl-PL" sz="2400" b="1" dirty="0"/>
            </a:br>
            <a:br>
              <a:rPr lang="pl-PL" sz="2400" b="1" dirty="0"/>
            </a:br>
            <a:br>
              <a:rPr lang="pl-PL" sz="2400" b="1" dirty="0"/>
            </a:br>
            <a:br>
              <a:rPr lang="pl-PL" sz="2400" b="1" dirty="0"/>
            </a:br>
            <a:br>
              <a:rPr lang="pl-PL" sz="2400" b="1" dirty="0"/>
            </a:br>
            <a:br>
              <a:rPr lang="pl-PL" sz="2400" b="1" dirty="0"/>
            </a:br>
            <a:r>
              <a:rPr lang="pl-PL" sz="4000" b="1" dirty="0"/>
              <a:t>Zasady finansowania projektów w FERS – co się zmieniło, z jakich dobrych praktyk PO WER warto skorzystać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030B78D-1BFC-7E63-E7B6-3E2DA26A59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1</a:t>
            </a:fld>
            <a:endParaRPr lang="pl-PL" dirty="0"/>
          </a:p>
        </p:txBody>
      </p:sp>
      <p:pic>
        <p:nvPicPr>
          <p:cNvPr id="1026" name="Picture 2" descr="Kształcenie na potrzeby gospodarki">
            <a:extLst>
              <a:ext uri="{FF2B5EF4-FFF2-40B4-BE49-F238E27FC236}">
                <a16:creationId xmlns:a16="http://schemas.microsoft.com/office/drawing/2014/main" id="{1C659922-C0E2-1439-6454-1DAC8CC5F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567" y="4794099"/>
            <a:ext cx="8324604" cy="351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82152D1-964C-33A5-38C6-BFBF30AB8B06}"/>
              </a:ext>
            </a:extLst>
          </p:cNvPr>
          <p:cNvSpPr txBox="1">
            <a:spLocks/>
          </p:cNvSpPr>
          <p:nvPr/>
        </p:nvSpPr>
        <p:spPr>
          <a:xfrm>
            <a:off x="5360264" y="228236"/>
            <a:ext cx="10456985" cy="4433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b="1" dirty="0">
                <a:solidFill>
                  <a:schemeClr val="tx1"/>
                </a:solidFill>
                <a:latin typeface="IBM Plex Sans" panose="020B0503050203000203" pitchFamily="34" charset="0"/>
                <a:cs typeface="Calibri" panose="020F0502020204030204" pitchFamily="34" charset="0"/>
              </a:rPr>
              <a:t>Spotkanie współfinansowane z Europejskiego Funduszu Społecznego i budżetu państwa</a:t>
            </a:r>
          </a:p>
        </p:txBody>
      </p:sp>
    </p:spTree>
    <p:extLst>
      <p:ext uri="{BB962C8B-B14F-4D97-AF65-F5344CB8AC3E}">
        <p14:creationId xmlns:p14="http://schemas.microsoft.com/office/powerpoint/2010/main" val="98763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2C3C1A-53DD-D93A-ABDC-FC30CAFE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/>
              <a:t>Zmiany: zasada konkurencyjności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2F3E79-46DC-0AFD-6EA4-DCD049E2A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Komunikacja w postępowaniu o udzielenie zamówienia, w tym ogłoszenie zapytania ofertowego, składanie ofert, wymiana informacji między zamawiającym a wykonawcą oraz przekazywanie dokumentów i oświadczeń odbywa się pisemnie </a:t>
            </a:r>
            <a:r>
              <a:rPr lang="pl-PL" b="1" dirty="0">
                <a:solidFill>
                  <a:schemeClr val="tx1"/>
                </a:solidFill>
              </a:rPr>
              <a:t>za pomocą aplikacji Baza konkurencyjności BK2021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EF4CB3-0FD3-02AD-96AE-5D91A8B6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10</a:t>
            </a:fld>
            <a:endParaRPr lang="pl-PL"/>
          </a:p>
        </p:txBody>
      </p:sp>
      <p:pic>
        <p:nvPicPr>
          <p:cNvPr id="21" name="Obraz 20" descr="Obraz zawierający tekst&#10;&#10;Opis wygenerowany automatycznie">
            <a:extLst>
              <a:ext uri="{FF2B5EF4-FFF2-40B4-BE49-F238E27FC236}">
                <a16:creationId xmlns:a16="http://schemas.microsoft.com/office/drawing/2014/main" id="{8FC4A8DC-F006-4611-98C5-22B9DDC28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048" y="3600763"/>
            <a:ext cx="11255762" cy="4411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8926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2C3C1A-53DD-D93A-ABDC-FC30CAFE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l-PL" sz="3200" b="1" dirty="0"/>
            </a:br>
            <a:r>
              <a:rPr lang="pl-PL" sz="3200" b="1" dirty="0"/>
              <a:t>Zmiany: personel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2F3E79-46DC-0AFD-6EA4-DCD049E2A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Koszt wynagrodzenia personelu projektu EFS+ nie może przekroczyć kwoty wynagrodzenia pracowników beneficjenta na </a:t>
            </a:r>
            <a:r>
              <a:rPr lang="pl-PL" b="1" dirty="0">
                <a:solidFill>
                  <a:schemeClr val="tx1"/>
                </a:solidFill>
              </a:rPr>
              <a:t>analogicznych stanowiskach </a:t>
            </a:r>
            <a:r>
              <a:rPr lang="pl-PL" dirty="0">
                <a:solidFill>
                  <a:schemeClr val="tx1"/>
                </a:solidFill>
              </a:rPr>
              <a:t>lub na stanowiskach wymagających </a:t>
            </a:r>
            <a:r>
              <a:rPr lang="pl-PL" b="1" dirty="0">
                <a:solidFill>
                  <a:schemeClr val="tx1"/>
                </a:solidFill>
              </a:rPr>
              <a:t>analogicznych kwalifikacji </a:t>
            </a:r>
            <a:r>
              <a:rPr lang="pl-PL" dirty="0">
                <a:solidFill>
                  <a:schemeClr val="tx1"/>
                </a:solidFill>
              </a:rPr>
              <a:t>lub kwoty </a:t>
            </a:r>
            <a:r>
              <a:rPr lang="pl-PL" b="1" dirty="0">
                <a:solidFill>
                  <a:schemeClr val="tx1"/>
                </a:solidFill>
              </a:rPr>
              <a:t>wynikającej z przepisów</a:t>
            </a:r>
            <a:r>
              <a:rPr lang="pl-PL" dirty="0">
                <a:solidFill>
                  <a:schemeClr val="tx1"/>
                </a:solidFill>
              </a:rPr>
              <a:t> prawa pracy lub statystyki publicznej (dane GUS)</a:t>
            </a:r>
          </a:p>
          <a:p>
            <a:r>
              <a:rPr lang="pl-PL" dirty="0">
                <a:solidFill>
                  <a:schemeClr val="tx1"/>
                </a:solidFill>
              </a:rPr>
              <a:t>Zatrudnienie lub oddelegowanie personelu w projekcie udokumentowane jest </a:t>
            </a:r>
            <a:r>
              <a:rPr lang="pl-PL" b="1" dirty="0">
                <a:solidFill>
                  <a:schemeClr val="tx1"/>
                </a:solidFill>
              </a:rPr>
              <a:t>umową o pracę/porozumieniem wraz z zakresem czynności</a:t>
            </a:r>
            <a:r>
              <a:rPr lang="pl-PL" dirty="0">
                <a:solidFill>
                  <a:schemeClr val="tx1"/>
                </a:solidFill>
              </a:rPr>
              <a:t>, jakie dana osoba będzie wykonywać w projekcie</a:t>
            </a:r>
          </a:p>
          <a:p>
            <a:r>
              <a:rPr lang="pl-PL" b="1" dirty="0">
                <a:solidFill>
                  <a:schemeClr val="tx1"/>
                </a:solidFill>
              </a:rPr>
              <a:t>Dodano zapis</a:t>
            </a:r>
            <a:r>
              <a:rPr lang="pl-PL" dirty="0">
                <a:solidFill>
                  <a:schemeClr val="tx1"/>
                </a:solidFill>
              </a:rPr>
              <a:t>, że we Wniosku o dofinansowanie, poza formą zaangażowania i szacunkowym wymiarem czasu pracy personelu projektu, należy zawrzeć uzasadnienie proponowanej kwoty wynagrodzenia personelu projektu odnoszące się do zwyczajowej praktyki beneficjenta w zakresie wynagrodzeń na danym stanowisku (czyli wewnętrzne regulaminy)</a:t>
            </a:r>
          </a:p>
          <a:p>
            <a:r>
              <a:rPr lang="pl-PL" b="1" dirty="0">
                <a:solidFill>
                  <a:schemeClr val="tx1"/>
                </a:solidFill>
              </a:rPr>
              <a:t>Limit 276 h </a:t>
            </a:r>
            <a:r>
              <a:rPr lang="pl-PL" dirty="0">
                <a:solidFill>
                  <a:schemeClr val="tx1"/>
                </a:solidFill>
              </a:rPr>
              <a:t>miesięcznego zaangażowania pozostał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EF4CB3-0FD3-02AD-96AE-5D91A8B6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827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2C3C1A-53DD-D93A-ABDC-FC30CAFE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l-PL" sz="3200" b="1" dirty="0"/>
            </a:br>
            <a:r>
              <a:rPr lang="pl-PL" sz="3200" b="1" dirty="0"/>
              <a:t>Zmiany: personel projektu - dodatki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EF4CB3-0FD3-02AD-96AE-5D91A8B6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12</a:t>
            </a:fld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B84E35B-6729-EEEB-B25A-3D2AD47A9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" y="2180431"/>
            <a:ext cx="7591425" cy="6010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1842AF8-A37D-A93D-B121-92FA1EC91CCC}"/>
              </a:ext>
            </a:extLst>
          </p:cNvPr>
          <p:cNvSpPr txBox="1"/>
          <p:nvPr/>
        </p:nvSpPr>
        <p:spPr>
          <a:xfrm>
            <a:off x="8210926" y="7431128"/>
            <a:ext cx="6960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1" dirty="0">
                <a:solidFill>
                  <a:srgbClr val="44BDEE"/>
                </a:solidFill>
              </a:rPr>
              <a:t>KOMUNIKAT: </a:t>
            </a:r>
            <a:r>
              <a:rPr lang="pl-PL" sz="1800" dirty="0">
                <a:solidFill>
                  <a:srgbClr val="44BDEE"/>
                </a:solidFill>
              </a:rPr>
              <a:t>https://www.gov.pl/web/ncbr/stanowisko-iz-fers-ws-kwalifikowalnosci-dodatkow-do-wynagrodzen</a:t>
            </a: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8E11F045-7DC5-0581-526D-555E3B534D8E}"/>
              </a:ext>
            </a:extLst>
          </p:cNvPr>
          <p:cNvGrpSpPr/>
          <p:nvPr/>
        </p:nvGrpSpPr>
        <p:grpSpPr>
          <a:xfrm>
            <a:off x="8420099" y="4871972"/>
            <a:ext cx="6677017" cy="1662360"/>
            <a:chOff x="711949" y="4747349"/>
            <a:chExt cx="5709221" cy="1662360"/>
          </a:xfrm>
        </p:grpSpPr>
        <p:sp>
          <p:nvSpPr>
            <p:cNvPr id="14" name="Tytuł 1">
              <a:extLst>
                <a:ext uri="{FF2B5EF4-FFF2-40B4-BE49-F238E27FC236}">
                  <a16:creationId xmlns:a16="http://schemas.microsoft.com/office/drawing/2014/main" id="{9C3CB820-F06B-33D9-E71D-DCAE9E6227FC}"/>
                </a:ext>
              </a:extLst>
            </p:cNvPr>
            <p:cNvSpPr txBox="1">
              <a:spLocks/>
            </p:cNvSpPr>
            <p:nvPr/>
          </p:nvSpPr>
          <p:spPr>
            <a:xfrm>
              <a:off x="2324103" y="5606268"/>
              <a:ext cx="4097067" cy="803441"/>
            </a:xfrm>
            <a:prstGeom prst="rect">
              <a:avLst/>
            </a:prstGeom>
          </p:spPr>
          <p:txBody>
            <a:bodyPr vert="horz" lIns="0" tIns="0" rIns="0" bIns="0" rtlCol="0" anchor="b" anchorCtr="0">
              <a:noAutofit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None/>
                <a:defRPr sz="40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2800" b="1" dirty="0">
                  <a:solidFill>
                    <a:srgbClr val="3C9FC7"/>
                  </a:solidFill>
                </a:rPr>
                <a:t>*doprecyzowano </a:t>
              </a:r>
              <a:br>
                <a:rPr lang="pl-PL" sz="2800" b="1" dirty="0">
                  <a:solidFill>
                    <a:srgbClr val="3C9FC7"/>
                  </a:solidFill>
                </a:rPr>
              </a:br>
              <a:r>
                <a:rPr lang="pl-PL" sz="2800" b="1" dirty="0">
                  <a:solidFill>
                    <a:srgbClr val="3C9FC7"/>
                  </a:solidFill>
                </a:rPr>
                <a:t>w Zasadach finansowania FERS – aktualizacja </a:t>
              </a:r>
              <a:br>
                <a:rPr lang="pl-PL" sz="2800" b="1" dirty="0">
                  <a:solidFill>
                    <a:srgbClr val="3C9FC7"/>
                  </a:solidFill>
                </a:rPr>
              </a:br>
              <a:r>
                <a:rPr lang="pl-PL" sz="2800" b="1" dirty="0">
                  <a:solidFill>
                    <a:srgbClr val="3C9FC7"/>
                  </a:solidFill>
                </a:rPr>
                <a:t>w sierpniu 2023 (projekt)</a:t>
              </a:r>
            </a:p>
          </p:txBody>
        </p:sp>
        <p:pic>
          <p:nvPicPr>
            <p:cNvPr id="15" name="Picture 2" descr="obraz">
              <a:extLst>
                <a:ext uri="{FF2B5EF4-FFF2-40B4-BE49-F238E27FC236}">
                  <a16:creationId xmlns:a16="http://schemas.microsoft.com/office/drawing/2014/main" id="{9D57F00C-C7ED-23E6-0F5E-C9480FFEA1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949" y="4747349"/>
              <a:ext cx="1313700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093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2C3C1A-53DD-D93A-ABDC-FC30CAFE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l-PL" sz="3200" b="1" dirty="0"/>
            </a:br>
            <a:r>
              <a:rPr lang="pl-PL" sz="3200" b="1" dirty="0"/>
              <a:t>Zmiany: personel projektu - dodatki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2F3E79-46DC-0AFD-6EA4-DCD049E2A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375" y="2361605"/>
            <a:ext cx="13999337" cy="5226778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W dokumencie Zasady finansowania FERS wskazano m.in.:</a:t>
            </a:r>
          </a:p>
          <a:p>
            <a:r>
              <a:rPr lang="pl-PL" dirty="0">
                <a:solidFill>
                  <a:schemeClr val="tx1"/>
                </a:solidFill>
              </a:rPr>
              <a:t>dodatek jest przyznawany w związku z realizacją zadań projektu, które nie mieszczą się w dotychczasowych obowiązkach na danym stanowisku pracy (</a:t>
            </a:r>
            <a:r>
              <a:rPr lang="pl-PL" b="1" dirty="0">
                <a:solidFill>
                  <a:schemeClr val="tx1"/>
                </a:solidFill>
              </a:rPr>
              <a:t>dotyczy zadań dodatkowych</a:t>
            </a:r>
            <a:r>
              <a:rPr lang="pl-PL" dirty="0">
                <a:solidFill>
                  <a:schemeClr val="tx1"/>
                </a:solidFill>
              </a:rPr>
              <a:t>, wykraczających poza te przewidziane w podstawowym zakresie obowiązków). </a:t>
            </a:r>
            <a:r>
              <a:rPr lang="pl-PL" u="sng" dirty="0">
                <a:solidFill>
                  <a:schemeClr val="tx1"/>
                </a:solidFill>
              </a:rPr>
              <a:t>Nie będzie więc dotyczył kluczowego personelu projektu</a:t>
            </a:r>
            <a:r>
              <a:rPr lang="pl-PL" dirty="0">
                <a:solidFill>
                  <a:schemeClr val="tx1"/>
                </a:solidFill>
              </a:rPr>
              <a:t>, gdyż ten co do zasady powinien zostać nowozatrudniony lub oddelegowany do realizacji projektu. W uzasadnionych sytuacjach dodatek może zostać przyznany również osobie stanowiącej personel projektu w sytuacji zwiększenia zadań wykonywanych przez daną osobę</a:t>
            </a:r>
          </a:p>
          <a:p>
            <a:r>
              <a:rPr lang="pl-PL" dirty="0">
                <a:solidFill>
                  <a:schemeClr val="tx1"/>
                </a:solidFill>
              </a:rPr>
              <a:t>w sytuacji wykonywania zadań w kilku projektach w ramach Programu w tym samym czasie, personelowi projektu może być przyznany wyłącznie </a:t>
            </a:r>
            <a:r>
              <a:rPr lang="pl-PL" b="1" dirty="0">
                <a:solidFill>
                  <a:schemeClr val="tx1"/>
                </a:solidFill>
              </a:rPr>
              <a:t>jeden rodzajowo dodatek </a:t>
            </a:r>
            <a:r>
              <a:rPr lang="pl-PL" dirty="0">
                <a:solidFill>
                  <a:schemeClr val="tx1"/>
                </a:solidFill>
              </a:rPr>
              <a:t>(dodatek dotyczący wykonywania zadań w projekcie/projektach FERS)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EF4CB3-0FD3-02AD-96AE-5D91A8B6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642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2C3C1A-53DD-D93A-ABDC-FC30CAFE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l-PL" sz="3200" b="1" dirty="0"/>
            </a:br>
            <a:r>
              <a:rPr lang="pl-PL" sz="3200" b="1" dirty="0"/>
              <a:t>Zmiany: personel projektu - dodatki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2F3E79-46DC-0AFD-6EA4-DCD049E2A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375" y="2361605"/>
            <a:ext cx="13999337" cy="5226778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W dokumencie Zasady finansowania FERS wskazano m.in.:</a:t>
            </a:r>
          </a:p>
          <a:p>
            <a:r>
              <a:rPr lang="pl-PL" dirty="0">
                <a:solidFill>
                  <a:schemeClr val="tx1"/>
                </a:solidFill>
              </a:rPr>
              <a:t>maksymalny poziom kwalifikowalności dodatku nie jest określony w Wytycznych, ale z uwagi na charakter „dodatku do wynagrodzenia” – IZ FERS rekomenduje aby </a:t>
            </a:r>
            <a:r>
              <a:rPr lang="pl-PL" b="1" dirty="0">
                <a:solidFill>
                  <a:schemeClr val="tx1"/>
                </a:solidFill>
              </a:rPr>
              <a:t>co do zasady dodatek nie przekraczał 40% wynagrodzenia podstawowego</a:t>
            </a:r>
            <a:r>
              <a:rPr lang="pl-PL" dirty="0">
                <a:solidFill>
                  <a:schemeClr val="tx1"/>
                </a:solidFill>
              </a:rPr>
              <a:t>, które należy rozumieć zgodnie regulaminem wynagradzania w danej instytucji/firmie</a:t>
            </a:r>
          </a:p>
          <a:p>
            <a:r>
              <a:rPr lang="pl-PL" b="1" dirty="0">
                <a:solidFill>
                  <a:schemeClr val="tx1"/>
                </a:solidFill>
              </a:rPr>
              <a:t>specyfika uczelni wyższych</a:t>
            </a:r>
            <a:r>
              <a:rPr lang="pl-PL" dirty="0">
                <a:solidFill>
                  <a:schemeClr val="tx1"/>
                </a:solidFill>
              </a:rPr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przekroczenie limitu 40% uzasadnione byłoby, np. wtedy, gdy wynikałoby z aktów prawa powszechnie obowiązującego, o ile stanowią one o maksymalnej wysokości dodatku dla danej grupy zawodowej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tak jest w przypadku przepisów o szkolnictwie wyższym - przepisy te wraz ze specyfiką zatrudnienia tej grupy zawodowej uzasadniają przyjęcie wyższego poziomu dodatku, tj. </a:t>
            </a:r>
            <a:r>
              <a:rPr lang="pl-PL" b="1" dirty="0">
                <a:solidFill>
                  <a:schemeClr val="tx1"/>
                </a:solidFill>
              </a:rPr>
              <a:t>do 80% wynagrodzenia podstawowego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EF4CB3-0FD3-02AD-96AE-5D91A8B6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004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2C3C1A-53DD-D93A-ABDC-FC30CAFE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l-PL" sz="3200" b="1" dirty="0"/>
            </a:br>
            <a:r>
              <a:rPr lang="pl-PL" sz="3200" b="1" dirty="0"/>
              <a:t>Zmiany: kwalifikowalność uczestników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2F3E79-46DC-0AFD-6EA4-DCD049E2A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Kwalifikowalność uczestników jest potwierdzana </a:t>
            </a:r>
            <a:r>
              <a:rPr lang="pl-PL" b="1" dirty="0">
                <a:solidFill>
                  <a:schemeClr val="tx1"/>
                </a:solidFill>
              </a:rPr>
              <a:t>dokumentem urzędowym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</a:rPr>
              <a:t>Instytucja Pośrednicząca określa </a:t>
            </a:r>
            <a:r>
              <a:rPr lang="pl-PL" b="1" dirty="0">
                <a:solidFill>
                  <a:schemeClr val="tx1"/>
                </a:solidFill>
              </a:rPr>
              <a:t>rodzaj dokumentu </a:t>
            </a:r>
            <a:r>
              <a:rPr lang="pl-PL" dirty="0">
                <a:solidFill>
                  <a:schemeClr val="tx1"/>
                </a:solidFill>
              </a:rPr>
              <a:t>w dokumentacji naboru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w naborze Kształcenie na potrzeby gospodarki FERS.01.05-IP.08-006/23 wskazano np.: lista studentów kierunku objętego wsparciem wydana przez dziekanat, zaświadczenie z dziekanatu, zaświadczenie z działu personalnego o zatrudnieniu</a:t>
            </a:r>
          </a:p>
          <a:p>
            <a:r>
              <a:rPr lang="pl-PL" dirty="0">
                <a:solidFill>
                  <a:schemeClr val="tx1"/>
                </a:solidFill>
              </a:rPr>
              <a:t>Potwierdzenie kwalifikowalności uczestników nie musi odbywać się na etapie rekrutacji (ale najpóźniej </a:t>
            </a:r>
            <a:r>
              <a:rPr lang="pl-PL" b="1" dirty="0">
                <a:solidFill>
                  <a:schemeClr val="tx1"/>
                </a:solidFill>
              </a:rPr>
              <a:t>przed udzieleniem wsparcia</a:t>
            </a:r>
            <a:r>
              <a:rPr lang="pl-PL" dirty="0">
                <a:solidFill>
                  <a:schemeClr val="tx1"/>
                </a:solidFill>
              </a:rPr>
              <a:t>)</a:t>
            </a:r>
          </a:p>
          <a:p>
            <a:r>
              <a:rPr lang="pl-PL" dirty="0">
                <a:solidFill>
                  <a:schemeClr val="tx1"/>
                </a:solidFill>
              </a:rPr>
              <a:t>Centralny system teleinformatyczny (</a:t>
            </a:r>
            <a:r>
              <a:rPr lang="pl-PL" b="1" dirty="0">
                <a:solidFill>
                  <a:schemeClr val="tx1"/>
                </a:solidFill>
              </a:rPr>
              <a:t>CST2021</a:t>
            </a:r>
            <a:r>
              <a:rPr lang="pl-PL" dirty="0">
                <a:solidFill>
                  <a:schemeClr val="tx1"/>
                </a:solidFill>
              </a:rPr>
              <a:t>) automatycznie weryfikuje czy uczestnik bierze udział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w podobnym projekcie EFS+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EF4CB3-0FD3-02AD-96AE-5D91A8B6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15</a:t>
            </a:fld>
            <a:endParaRPr lang="pl-PL"/>
          </a:p>
        </p:txBody>
      </p:sp>
      <p:pic>
        <p:nvPicPr>
          <p:cNvPr id="8" name="Grafika 7" descr="Użytkownicy z wypełnieniem pełnym">
            <a:extLst>
              <a:ext uri="{FF2B5EF4-FFF2-40B4-BE49-F238E27FC236}">
                <a16:creationId xmlns:a16="http://schemas.microsoft.com/office/drawing/2014/main" id="{0321113A-56B3-4975-B244-65B851552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37218" y="741038"/>
            <a:ext cx="2262982" cy="226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2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2C3C1A-53DD-D93A-ABDC-FC30CAFE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l-PL" sz="3200" b="1"/>
            </a:br>
            <a:r>
              <a:rPr lang="pl-PL" sz="3200" b="1"/>
              <a:t>Zmiany: uproszczone metody rozliczania wydatków</a:t>
            </a:r>
            <a:endParaRPr lang="pl-PL" sz="3200" b="1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EF4CB3-0FD3-02AD-96AE-5D91A8B6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16</a:t>
            </a:fld>
            <a:endParaRPr lang="pl-PL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A0AA286-ED02-4428-929C-ADCE809108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6624127"/>
              </p:ext>
            </p:extLst>
          </p:nvPr>
        </p:nvGraphicFramePr>
        <p:xfrm>
          <a:off x="2772877" y="2554056"/>
          <a:ext cx="8842693" cy="48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307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2C3C1A-53DD-D93A-ABDC-FC30CAFE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l-PL" sz="3200" b="1" dirty="0"/>
            </a:br>
            <a:br>
              <a:rPr lang="pl-PL" sz="3200" b="1" dirty="0"/>
            </a:br>
            <a:r>
              <a:rPr lang="pl-PL" sz="3200" b="1" dirty="0"/>
              <a:t>Zmiany: katalog kosztów pośrednich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2F3E79-46DC-0AFD-6EA4-DCD049E2A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>
                <a:solidFill>
                  <a:schemeClr val="tx1"/>
                </a:solidFill>
              </a:rPr>
              <a:t>Katalog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b="1" dirty="0">
                <a:solidFill>
                  <a:schemeClr val="tx1"/>
                </a:solidFill>
              </a:rPr>
              <a:t>zamknięty</a:t>
            </a:r>
            <a:r>
              <a:rPr lang="pl-PL" dirty="0">
                <a:solidFill>
                  <a:schemeClr val="tx1"/>
                </a:solidFill>
              </a:rPr>
              <a:t> (określony w pkt 1.6. Zasad, litera a-m) – oznacza to, że żadne inne koszty poza wskazanymi w Zasadach nie mogą zostać zakwalifikowane do kosztów pośrednich</a:t>
            </a:r>
          </a:p>
          <a:p>
            <a:r>
              <a:rPr lang="pl-PL" dirty="0">
                <a:solidFill>
                  <a:schemeClr val="tx1"/>
                </a:solidFill>
              </a:rPr>
              <a:t>Koszty pośrednie to m.in. koszty dotyczące koordynatora - informacja o koordynatorze projektu będzie podawana w terminie wskazanym w umowie o dofinansowanie projektu. </a:t>
            </a:r>
            <a:r>
              <a:rPr lang="pl-PL" b="1" dirty="0">
                <a:solidFill>
                  <a:schemeClr val="tx1"/>
                </a:solidFill>
              </a:rPr>
              <a:t>Wskazanie konkretnej osoby pełniącej funkcję koordynatora projektu</a:t>
            </a:r>
            <a:r>
              <a:rPr lang="pl-PL" dirty="0">
                <a:solidFill>
                  <a:schemeClr val="tx1"/>
                </a:solidFill>
              </a:rPr>
              <a:t> jest niezbędnym elementem zapewniającym prawidłową realizację projektu. Brak wywiązania się z tego obowiązku przez beneficjenta </a:t>
            </a:r>
            <a:r>
              <a:rPr lang="pl-PL" u="sng" dirty="0">
                <a:solidFill>
                  <a:schemeClr val="tx1"/>
                </a:solidFill>
              </a:rPr>
              <a:t>będzie mogło skutkować nałożeniem korekty finansowej </a:t>
            </a:r>
            <a:r>
              <a:rPr lang="pl-PL" dirty="0">
                <a:solidFill>
                  <a:schemeClr val="tx1"/>
                </a:solidFill>
              </a:rPr>
              <a:t>za nierealizowanie warunków umowy</a:t>
            </a:r>
          </a:p>
          <a:p>
            <a:r>
              <a:rPr lang="pl-PL" b="1" dirty="0">
                <a:solidFill>
                  <a:schemeClr val="tx1"/>
                </a:solidFill>
              </a:rPr>
              <a:t>Możliwość nałożenia korekty na koszty pośrednie – załącznik nr 5 do Umowy o dofinansowanie </a:t>
            </a:r>
            <a:r>
              <a:rPr lang="pl-PL" i="1" dirty="0">
                <a:solidFill>
                  <a:schemeClr val="tx1"/>
                </a:solidFill>
              </a:rPr>
              <a:t>Taryfikator korekt kosztów pośrednich za naruszenia postanowień umowy w zakresie zarządzania projektem </a:t>
            </a:r>
            <a:r>
              <a:rPr lang="pl-PL" b="1" dirty="0">
                <a:solidFill>
                  <a:schemeClr val="tx1"/>
                </a:solidFill>
              </a:rPr>
              <a:t>– </a:t>
            </a:r>
            <a:br>
              <a:rPr lang="pl-PL" b="1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w przypadku braku prawidłowej realizacji projektu m.in. notoryczne opóźnienia w realizacji zadań, powtarzalne błędy w rozliczaniu i sprawozdaniu, niewłaściwe wywiązywanie się z innych obowiązków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EF4CB3-0FD3-02AD-96AE-5D91A8B6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17</a:t>
            </a:fld>
            <a:endParaRPr lang="pl-PL"/>
          </a:p>
        </p:txBody>
      </p:sp>
      <p:pic>
        <p:nvPicPr>
          <p:cNvPr id="10" name="Grafika 9" descr="Podkładka — częściowo zaznaczone z wypełnieniem pełnym">
            <a:extLst>
              <a:ext uri="{FF2B5EF4-FFF2-40B4-BE49-F238E27FC236}">
                <a16:creationId xmlns:a16="http://schemas.microsoft.com/office/drawing/2014/main" id="{09E90200-A049-4F46-97DB-81256F250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230100" y="559992"/>
            <a:ext cx="1821631" cy="182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2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75C41653-BCDC-4A73-A3D0-EE5CE2301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742" y="1746250"/>
            <a:ext cx="7657208" cy="3781425"/>
          </a:xfrm>
        </p:spPr>
        <p:txBody>
          <a:bodyPr/>
          <a:lstStyle/>
          <a:p>
            <a:r>
              <a:rPr lang="pl-PL" sz="4400" b="1" dirty="0"/>
              <a:t>Z jakich dobrych praktyk </a:t>
            </a:r>
            <a:br>
              <a:rPr lang="pl-PL" sz="4400" b="1" dirty="0"/>
            </a:br>
            <a:r>
              <a:rPr lang="pl-PL" sz="4400" b="1" dirty="0"/>
              <a:t>PO WER warto skorzystać?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ADF883D-644E-43F4-9849-9380B9135A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18</a:t>
            </a:fld>
            <a:endParaRPr lang="pl-PL" dirty="0"/>
          </a:p>
        </p:txBody>
      </p:sp>
      <p:pic>
        <p:nvPicPr>
          <p:cNvPr id="3" name="Grafika 2" descr="Żarówka i koło zębate kontur">
            <a:extLst>
              <a:ext uri="{FF2B5EF4-FFF2-40B4-BE49-F238E27FC236}">
                <a16:creationId xmlns:a16="http://schemas.microsoft.com/office/drawing/2014/main" id="{136BFC80-BBC5-4DB6-88F5-8CB2228B4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4063" y="2370469"/>
            <a:ext cx="2532986" cy="253298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B6EC0B9-1E52-4147-9F65-58AA8788C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297" y="7213105"/>
            <a:ext cx="9429752" cy="86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8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2C3C1A-53DD-D93A-ABDC-FC30CAFE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l-PL" sz="3200" b="1" dirty="0"/>
            </a:br>
            <a:br>
              <a:rPr lang="pl-PL" sz="3200" b="1" dirty="0"/>
            </a:br>
            <a:r>
              <a:rPr lang="pl-PL" sz="3200" b="1" dirty="0"/>
              <a:t>Dobre praktyki: wskazówki ogólne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2F3E79-46DC-0AFD-6EA4-DCD049E2A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>
                <a:solidFill>
                  <a:schemeClr val="tx1"/>
                </a:solidFill>
              </a:rPr>
              <a:t>Zalecane jest aby: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uwzględnić </a:t>
            </a:r>
            <a:r>
              <a:rPr lang="pl-PL" b="1" dirty="0">
                <a:solidFill>
                  <a:schemeClr val="tx1"/>
                </a:solidFill>
              </a:rPr>
              <a:t>perspektywę realizacji i rozliczenia projektu</a:t>
            </a:r>
            <a:r>
              <a:rPr lang="pl-PL" dirty="0">
                <a:solidFill>
                  <a:schemeClr val="tx1"/>
                </a:solidFill>
              </a:rPr>
              <a:t> – projekt będzie realizowany przez kilka lat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dokonać </a:t>
            </a:r>
            <a:r>
              <a:rPr lang="pl-PL" b="1" dirty="0">
                <a:solidFill>
                  <a:schemeClr val="tx1"/>
                </a:solidFill>
              </a:rPr>
              <a:t>diagnozy potrzeb </a:t>
            </a:r>
            <a:r>
              <a:rPr lang="pl-PL" dirty="0">
                <a:solidFill>
                  <a:schemeClr val="tx1"/>
                </a:solidFill>
              </a:rPr>
              <a:t>i zaplanować projekt tak, aby nie było konieczności częstej aktualizacji wniosku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o dofinansowanie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precyzyjnie opisać </a:t>
            </a:r>
            <a:r>
              <a:rPr lang="pl-PL" b="1" dirty="0">
                <a:solidFill>
                  <a:schemeClr val="tx1"/>
                </a:solidFill>
              </a:rPr>
              <a:t>cel projektu </a:t>
            </a:r>
            <a:r>
              <a:rPr lang="pl-PL" dirty="0">
                <a:solidFill>
                  <a:schemeClr val="tx1"/>
                </a:solidFill>
              </a:rPr>
              <a:t>– warunkiem kwalifikowalności wydatków jest niezbędność do realizacji celu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zadbać o </a:t>
            </a:r>
            <a:r>
              <a:rPr lang="pl-PL" b="1" dirty="0">
                <a:solidFill>
                  <a:schemeClr val="tx1"/>
                </a:solidFill>
              </a:rPr>
              <a:t>spójność opisów </a:t>
            </a:r>
            <a:r>
              <a:rPr lang="pl-PL" dirty="0">
                <a:solidFill>
                  <a:schemeClr val="tx1"/>
                </a:solidFill>
              </a:rPr>
              <a:t>w poszczególnych częściach wniosku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zaplanować realny </a:t>
            </a:r>
            <a:r>
              <a:rPr lang="pl-PL" b="1" dirty="0">
                <a:solidFill>
                  <a:schemeClr val="tx1"/>
                </a:solidFill>
              </a:rPr>
              <a:t>okres realizacji projektu</a:t>
            </a:r>
            <a:endParaRPr lang="pl-PL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zawrzeć we wniosku </a:t>
            </a:r>
            <a:r>
              <a:rPr lang="pl-PL" b="1" dirty="0">
                <a:solidFill>
                  <a:schemeClr val="tx1"/>
                </a:solidFill>
              </a:rPr>
              <a:t>zapisy</a:t>
            </a:r>
            <a:r>
              <a:rPr lang="pl-PL" dirty="0">
                <a:solidFill>
                  <a:schemeClr val="tx1"/>
                </a:solidFill>
              </a:rPr>
              <a:t>, które jasno potwierdzą spełnienie </a:t>
            </a:r>
            <a:r>
              <a:rPr lang="pl-PL" b="1" dirty="0">
                <a:solidFill>
                  <a:schemeClr val="tx1"/>
                </a:solidFill>
              </a:rPr>
              <a:t>kryteriów dostępu</a:t>
            </a:r>
            <a:r>
              <a:rPr lang="pl-PL" dirty="0">
                <a:solidFill>
                  <a:schemeClr val="tx1"/>
                </a:solidFill>
              </a:rPr>
              <a:t>, stosować skrót z numerem kryterium np. KD1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pisać </a:t>
            </a:r>
            <a:r>
              <a:rPr lang="pl-PL" b="1" dirty="0">
                <a:solidFill>
                  <a:schemeClr val="tx1"/>
                </a:solidFill>
              </a:rPr>
              <a:t>prostym językiem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EF4CB3-0FD3-02AD-96AE-5D91A8B6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19</a:t>
            </a:fld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3FCB8C8-24CE-4D84-97BD-3A356153D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0" y="566016"/>
            <a:ext cx="1754225" cy="175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9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2C3C1A-53DD-D93A-ABDC-FC30CAFE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/>
              <a:t>Zagadnienia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2F3E79-46DC-0AFD-6EA4-DCD049E2A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0" y="2359025"/>
            <a:ext cx="14250987" cy="5653088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pl-PL" sz="2400" b="1" dirty="0">
                <a:solidFill>
                  <a:srgbClr val="002060"/>
                </a:solidFill>
              </a:rPr>
              <a:t>Zmiany</a:t>
            </a:r>
            <a:r>
              <a:rPr lang="pl-PL" sz="2400" dirty="0">
                <a:solidFill>
                  <a:srgbClr val="002060"/>
                </a:solidFill>
              </a:rPr>
              <a:t> </a:t>
            </a:r>
            <a:r>
              <a:rPr lang="pl-PL" sz="2400" b="1" dirty="0">
                <a:solidFill>
                  <a:srgbClr val="002060"/>
                </a:solidFill>
              </a:rPr>
              <a:t>dotyczące kwalifikowalności wydatków w FERS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rgbClr val="002060"/>
                </a:solidFill>
              </a:rPr>
              <a:t>okres kwalifikowalności, cross-</a:t>
            </a:r>
            <a:r>
              <a:rPr lang="pl-PL" sz="2400" dirty="0" err="1">
                <a:solidFill>
                  <a:srgbClr val="002060"/>
                </a:solidFill>
              </a:rPr>
              <a:t>financing</a:t>
            </a:r>
            <a:r>
              <a:rPr lang="pl-PL" sz="2400" dirty="0">
                <a:solidFill>
                  <a:srgbClr val="002060"/>
                </a:solidFill>
              </a:rPr>
              <a:t>, VAT, zamówienia, personel projektu, kwalifikowalność uczestników</a:t>
            </a:r>
          </a:p>
          <a:p>
            <a:r>
              <a:rPr lang="pl-PL" sz="2400" b="1" dirty="0">
                <a:solidFill>
                  <a:srgbClr val="002060"/>
                </a:solidFill>
              </a:rPr>
              <a:t>Z jakich dobrych praktyk PO WER warto skorzystać?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rgbClr val="002060"/>
                </a:solidFill>
              </a:rPr>
              <a:t>ogólne uwagi, spójność, okres realizacji projektu, grupy docelowe, wskaźniki, budżet projektu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sz="2400" b="1" dirty="0">
              <a:solidFill>
                <a:srgbClr val="002060"/>
              </a:solidFill>
            </a:endParaRPr>
          </a:p>
          <a:p>
            <a:endParaRPr lang="pl-PL" sz="24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EF4CB3-0FD3-02AD-96AE-5D91A8B6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2</a:t>
            </a:fld>
            <a:endParaRPr lang="pl-PL"/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175644B6-E0AA-E786-51D5-CC758C00E129}"/>
              </a:ext>
            </a:extLst>
          </p:cNvPr>
          <p:cNvGrpSpPr/>
          <p:nvPr/>
        </p:nvGrpSpPr>
        <p:grpSpPr>
          <a:xfrm>
            <a:off x="540328" y="5185569"/>
            <a:ext cx="6025282" cy="1428750"/>
            <a:chOff x="596900" y="4747349"/>
            <a:chExt cx="6025282" cy="1428750"/>
          </a:xfrm>
        </p:grpSpPr>
        <p:sp>
          <p:nvSpPr>
            <p:cNvPr id="8" name="Tytuł 1">
              <a:extLst>
                <a:ext uri="{FF2B5EF4-FFF2-40B4-BE49-F238E27FC236}">
                  <a16:creationId xmlns:a16="http://schemas.microsoft.com/office/drawing/2014/main" id="{DA109A0F-EBCB-E694-7597-EFA8BA7D31B2}"/>
                </a:ext>
              </a:extLst>
            </p:cNvPr>
            <p:cNvSpPr txBox="1">
              <a:spLocks/>
            </p:cNvSpPr>
            <p:nvPr/>
          </p:nvSpPr>
          <p:spPr>
            <a:xfrm>
              <a:off x="2324102" y="5060003"/>
              <a:ext cx="4298080" cy="803441"/>
            </a:xfrm>
            <a:prstGeom prst="rect">
              <a:avLst/>
            </a:prstGeom>
          </p:spPr>
          <p:txBody>
            <a:bodyPr vert="horz" lIns="0" tIns="0" rIns="0" bIns="0" rtlCol="0" anchor="b" anchorCtr="0">
              <a:noAutofit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None/>
                <a:defRPr sz="40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pl-PL" sz="2800" b="1" dirty="0">
                  <a:solidFill>
                    <a:srgbClr val="3C9FC7"/>
                  </a:solidFill>
                </a:rPr>
                <a:t>Wybrane zagadnienia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pl-PL" sz="2800" b="1" dirty="0">
                  <a:solidFill>
                    <a:srgbClr val="3C9FC7"/>
                  </a:solidFill>
                </a:rPr>
                <a:t>Najczęstsze błędy</a:t>
              </a:r>
            </a:p>
          </p:txBody>
        </p:sp>
        <p:pic>
          <p:nvPicPr>
            <p:cNvPr id="1026" name="Picture 2" descr="obraz">
              <a:extLst>
                <a:ext uri="{FF2B5EF4-FFF2-40B4-BE49-F238E27FC236}">
                  <a16:creationId xmlns:a16="http://schemas.microsoft.com/office/drawing/2014/main" id="{E59C1D18-2333-85ED-C203-68776CCDA3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900" y="4747349"/>
              <a:ext cx="1428750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4719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2C3C1A-53DD-D93A-ABDC-FC30CAFE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3200" b="1" dirty="0"/>
              <a:t>Jak opisać projekt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2F3E79-46DC-0AFD-6EA4-DCD049E2A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0" y="2374523"/>
            <a:ext cx="14250987" cy="5653088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pl-PL" sz="2400" b="1" dirty="0">
                <a:solidFill>
                  <a:srgbClr val="002060"/>
                </a:solidFill>
              </a:rPr>
              <a:t>Czy opis zawiera najważniejsze elementy:</a:t>
            </a:r>
          </a:p>
          <a:p>
            <a:r>
              <a:rPr lang="pl-PL" sz="2400" b="1" dirty="0">
                <a:solidFill>
                  <a:srgbClr val="002060"/>
                </a:solidFill>
              </a:rPr>
              <a:t>cel</a:t>
            </a:r>
            <a:r>
              <a:rPr lang="pl-PL" sz="2400" dirty="0">
                <a:solidFill>
                  <a:srgbClr val="002060"/>
                </a:solidFill>
              </a:rPr>
              <a:t> projektu</a:t>
            </a:r>
          </a:p>
          <a:p>
            <a:r>
              <a:rPr lang="pl-PL" sz="2400" dirty="0">
                <a:solidFill>
                  <a:srgbClr val="002060"/>
                </a:solidFill>
              </a:rPr>
              <a:t>główne </a:t>
            </a:r>
            <a:r>
              <a:rPr lang="pl-PL" sz="2400" b="1" dirty="0">
                <a:solidFill>
                  <a:srgbClr val="002060"/>
                </a:solidFill>
              </a:rPr>
              <a:t>rezultaty </a:t>
            </a:r>
            <a:endParaRPr lang="pl-PL" sz="2400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r>
              <a:rPr lang="pl-PL" sz="2400" b="1" dirty="0">
                <a:solidFill>
                  <a:srgbClr val="002060"/>
                </a:solidFill>
              </a:rPr>
              <a:t>grupę docelową</a:t>
            </a:r>
          </a:p>
          <a:p>
            <a:pPr marL="776288" lvl="1" indent="-342900"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rgbClr val="002060"/>
                </a:solidFill>
              </a:rPr>
              <a:t>m.in.: liczbę osób (studentów oraz kadry) na każdym kierunku/ specjalności</a:t>
            </a:r>
          </a:p>
          <a:p>
            <a:r>
              <a:rPr lang="pl-PL" sz="2400" dirty="0">
                <a:solidFill>
                  <a:srgbClr val="002060"/>
                </a:solidFill>
              </a:rPr>
              <a:t>główne </a:t>
            </a:r>
            <a:r>
              <a:rPr lang="pl-PL" sz="2400" b="1" dirty="0">
                <a:solidFill>
                  <a:srgbClr val="002060"/>
                </a:solidFill>
              </a:rPr>
              <a:t>zadania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2400" dirty="0">
                <a:solidFill>
                  <a:srgbClr val="002060"/>
                </a:solidFill>
              </a:rPr>
              <a:t>szczegółowy opis zadań, przede </a:t>
            </a:r>
            <a:r>
              <a:rPr lang="pl-PL" sz="2400" dirty="0">
                <a:solidFill>
                  <a:srgbClr val="002060"/>
                </a:solidFill>
                <a:latin typeface="IBM Plex Sans (Tekst podstawowy)"/>
              </a:rPr>
              <a:t>wszystkim</a:t>
            </a:r>
            <a:r>
              <a:rPr lang="pl-PL" sz="2400" dirty="0">
                <a:solidFill>
                  <a:srgbClr val="002060"/>
                </a:solidFill>
              </a:rPr>
              <a:t>:</a:t>
            </a:r>
          </a:p>
          <a:p>
            <a:pPr lvl="2"/>
            <a:r>
              <a:rPr lang="pl-PL" sz="2400" dirty="0">
                <a:solidFill>
                  <a:srgbClr val="002060"/>
                </a:solidFill>
              </a:rPr>
              <a:t>uzasadnienie potrzeby realizacji zadania, w tym w kontekście potrzeb grupy docelowej </a:t>
            </a:r>
          </a:p>
          <a:p>
            <a:pPr lvl="2"/>
            <a:r>
              <a:rPr lang="pl-PL" sz="2400" dirty="0">
                <a:solidFill>
                  <a:srgbClr val="002060"/>
                </a:solidFill>
              </a:rPr>
              <a:t>planowany sposób realizacji (zaplanowane działania)</a:t>
            </a:r>
          </a:p>
          <a:p>
            <a:endParaRPr lang="pl-PL" sz="2400" b="1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pl-PL" sz="2400" dirty="0"/>
          </a:p>
          <a:p>
            <a:endParaRPr lang="pl-PL" sz="24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EF4CB3-0FD3-02AD-96AE-5D91A8B6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765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2C3C1A-53DD-D93A-ABDC-FC30CAFE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3200" b="1" dirty="0">
                <a:solidFill>
                  <a:srgbClr val="002060"/>
                </a:solidFill>
              </a:rPr>
              <a:t>Jak zadbać o spójność opisów w poszczególnych częściach wniosku</a:t>
            </a:r>
            <a:endParaRPr lang="pl-PL" sz="1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2F3E79-46DC-0AFD-6EA4-DCD049E2A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pl-PL" sz="2400" b="1" dirty="0">
                <a:solidFill>
                  <a:srgbClr val="002060"/>
                </a:solidFill>
              </a:rPr>
              <a:t>Czy poszczególne części wniosku o dofinansowanie są spójne?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b="1" dirty="0">
              <a:solidFill>
                <a:srgbClr val="002060"/>
              </a:solidFill>
            </a:endParaRP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EF4CB3-0FD3-02AD-96AE-5D91A8B6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21</a:t>
            </a:fld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B47F3E5-80F1-8E63-2E6F-9901FC9B9958}"/>
              </a:ext>
            </a:extLst>
          </p:cNvPr>
          <p:cNvSpPr/>
          <p:nvPr/>
        </p:nvSpPr>
        <p:spPr>
          <a:xfrm>
            <a:off x="457201" y="2897152"/>
            <a:ext cx="3370216" cy="3781167"/>
          </a:xfrm>
          <a:prstGeom prst="rect">
            <a:avLst/>
          </a:prstGeom>
          <a:solidFill>
            <a:srgbClr val="2A3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pl-PL" sz="2000" b="1" dirty="0"/>
              <a:t>GRUPA DOCELOWA</a:t>
            </a:r>
            <a:r>
              <a:rPr lang="pl-PL" sz="2000" dirty="0"/>
              <a:t>: </a:t>
            </a:r>
            <a:br>
              <a:rPr lang="pl-PL" sz="2000" dirty="0"/>
            </a:br>
            <a:r>
              <a:rPr lang="pl-PL" sz="2000" b="1" dirty="0"/>
              <a:t>100 studentów</a:t>
            </a:r>
          </a:p>
          <a:p>
            <a:pPr algn="ctr"/>
            <a:r>
              <a:rPr lang="pl-PL" sz="2000" b="1" dirty="0"/>
              <a:t>WSKAŹNIK</a:t>
            </a:r>
            <a:r>
              <a:rPr lang="pl-PL" sz="2000" dirty="0"/>
              <a:t> „</a:t>
            </a:r>
            <a:r>
              <a:rPr lang="pl-PL" sz="2000" dirty="0">
                <a:ea typeface="+mn-lt"/>
                <a:cs typeface="+mn-lt"/>
              </a:rPr>
              <a:t>Liczba studentów objętych wsparciem w zakresie nabywania i rozwoju kompetencji lub </a:t>
            </a:r>
            <a:br>
              <a:rPr lang="pl-PL" sz="2000" dirty="0">
                <a:ea typeface="+mn-lt"/>
                <a:cs typeface="+mn-lt"/>
              </a:rPr>
            </a:br>
            <a:r>
              <a:rPr lang="pl-PL" sz="2000" dirty="0">
                <a:ea typeface="+mn-lt"/>
                <a:cs typeface="+mn-lt"/>
              </a:rPr>
              <a:t>kwalifikacji”:  </a:t>
            </a:r>
            <a:r>
              <a:rPr lang="pl-PL" sz="2000" b="1" dirty="0">
                <a:ea typeface="+mn-lt"/>
                <a:cs typeface="+mn-lt"/>
              </a:rPr>
              <a:t>80 osób</a:t>
            </a:r>
          </a:p>
          <a:p>
            <a:pPr algn="ctr"/>
            <a:endParaRPr lang="pl-PL" sz="1000" dirty="0"/>
          </a:p>
          <a:p>
            <a:pPr algn="ctr"/>
            <a:r>
              <a:rPr lang="pl-PL" sz="2400" b="1" dirty="0">
                <a:solidFill>
                  <a:srgbClr val="C00000"/>
                </a:solidFill>
              </a:rPr>
              <a:t>NIESPÓJNE!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86B0F4C6-0960-1240-EF1F-B669CDB8ED8C}"/>
              </a:ext>
            </a:extLst>
          </p:cNvPr>
          <p:cNvSpPr/>
          <p:nvPr/>
        </p:nvSpPr>
        <p:spPr>
          <a:xfrm>
            <a:off x="4097384" y="2897151"/>
            <a:ext cx="3370216" cy="3781167"/>
          </a:xfrm>
          <a:prstGeom prst="rect">
            <a:avLst/>
          </a:prstGeom>
          <a:solidFill>
            <a:srgbClr val="2A3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/>
              <a:t>Początek realizacji projektu:  </a:t>
            </a:r>
          </a:p>
          <a:p>
            <a:pPr algn="ctr">
              <a:spcAft>
                <a:spcPts val="1200"/>
              </a:spcAft>
            </a:pPr>
            <a:r>
              <a:rPr lang="pl-PL" sz="2000" b="1" dirty="0"/>
              <a:t>01.09.2023 r. </a:t>
            </a:r>
          </a:p>
          <a:p>
            <a:pPr algn="ctr"/>
            <a:r>
              <a:rPr lang="pl-PL" sz="2000" dirty="0"/>
              <a:t>Pierwsze działania:</a:t>
            </a:r>
          </a:p>
          <a:p>
            <a:pPr algn="ctr">
              <a:spcAft>
                <a:spcPts val="1200"/>
              </a:spcAft>
            </a:pPr>
            <a:r>
              <a:rPr lang="pl-PL" sz="2000" b="1" dirty="0"/>
              <a:t>od 01.01.2024 r.</a:t>
            </a:r>
          </a:p>
          <a:p>
            <a:pPr algn="ctr"/>
            <a:endParaRPr lang="pl-PL" sz="1000" dirty="0"/>
          </a:p>
          <a:p>
            <a:pPr algn="ctr"/>
            <a:r>
              <a:rPr lang="pl-PL" sz="2400" b="1" dirty="0">
                <a:solidFill>
                  <a:srgbClr val="C00000"/>
                </a:solidFill>
              </a:rPr>
              <a:t>NIESPÓJNE!</a:t>
            </a:r>
            <a:endParaRPr lang="pl-PL" sz="2000" b="1" dirty="0">
              <a:solidFill>
                <a:srgbClr val="C00000"/>
              </a:solidFill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957E78EC-3F66-32EF-8044-092FD7C55B67}"/>
              </a:ext>
            </a:extLst>
          </p:cNvPr>
          <p:cNvSpPr/>
          <p:nvPr/>
        </p:nvSpPr>
        <p:spPr>
          <a:xfrm>
            <a:off x="7776755" y="2897151"/>
            <a:ext cx="3370216" cy="3781167"/>
          </a:xfrm>
          <a:prstGeom prst="rect">
            <a:avLst/>
          </a:prstGeom>
          <a:solidFill>
            <a:srgbClr val="2A3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pl-PL" sz="2000" b="1"/>
              <a:t>WSKAŹNIK</a:t>
            </a:r>
            <a:r>
              <a:rPr lang="pl-PL" sz="2000"/>
              <a:t> „</a:t>
            </a:r>
            <a:r>
              <a:rPr lang="pl-PL" sz="2000">
                <a:ea typeface="+mn-lt"/>
                <a:cs typeface="+mn-lt"/>
              </a:rPr>
              <a:t>Liczba studentów objętych wsparciem w zakresie nabywania i rozwoju kompetencji lub kwalifikacji”:  </a:t>
            </a:r>
            <a:r>
              <a:rPr lang="pl-PL" sz="2000" b="1">
                <a:ea typeface="+mn-lt"/>
                <a:cs typeface="+mn-lt"/>
              </a:rPr>
              <a:t>1500 osób</a:t>
            </a:r>
          </a:p>
          <a:p>
            <a:pPr algn="ctr"/>
            <a:r>
              <a:rPr lang="pl-PL" sz="2000" b="1">
                <a:ea typeface="+mn-lt"/>
                <a:cs typeface="+mn-lt"/>
              </a:rPr>
              <a:t>OPIS POTENCJAŁU</a:t>
            </a:r>
            <a:r>
              <a:rPr lang="pl-PL" sz="2000">
                <a:ea typeface="+mn-lt"/>
                <a:cs typeface="+mn-lt"/>
              </a:rPr>
              <a:t>:</a:t>
            </a:r>
            <a:r>
              <a:rPr lang="pl-PL" sz="2000" b="1">
                <a:ea typeface="+mn-lt"/>
                <a:cs typeface="+mn-lt"/>
              </a:rPr>
              <a:t> </a:t>
            </a:r>
            <a:r>
              <a:rPr lang="pl-PL" sz="2000">
                <a:ea typeface="+mn-lt"/>
                <a:cs typeface="+mn-lt"/>
              </a:rPr>
              <a:t>Uczelnia kształci </a:t>
            </a:r>
            <a:r>
              <a:rPr lang="pl-PL" sz="2000" b="1">
                <a:ea typeface="+mn-lt"/>
                <a:cs typeface="+mn-lt"/>
              </a:rPr>
              <a:t>800 studentów</a:t>
            </a:r>
          </a:p>
          <a:p>
            <a:pPr algn="ctr"/>
            <a:endParaRPr lang="pl-PL" sz="1000"/>
          </a:p>
          <a:p>
            <a:pPr algn="ctr"/>
            <a:r>
              <a:rPr lang="pl-PL" sz="2400" b="1">
                <a:solidFill>
                  <a:srgbClr val="C00000"/>
                </a:solidFill>
              </a:rPr>
              <a:t>NIESPÓJNE!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4548942C-5E36-28E1-C763-5DAB71E5165D}"/>
              </a:ext>
            </a:extLst>
          </p:cNvPr>
          <p:cNvSpPr/>
          <p:nvPr/>
        </p:nvSpPr>
        <p:spPr>
          <a:xfrm>
            <a:off x="11442996" y="2897150"/>
            <a:ext cx="3370216" cy="3781167"/>
          </a:xfrm>
          <a:prstGeom prst="rect">
            <a:avLst/>
          </a:prstGeom>
          <a:solidFill>
            <a:srgbClr val="2A3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pl-PL" sz="2000" b="1"/>
              <a:t>BUDŻET: </a:t>
            </a:r>
            <a:r>
              <a:rPr lang="pl-PL" sz="2000"/>
              <a:t>Wynagrodzenie za cykl czterech szkoleń: </a:t>
            </a:r>
            <a:br>
              <a:rPr lang="pl-PL" sz="2000"/>
            </a:br>
            <a:r>
              <a:rPr lang="pl-PL" sz="2000" b="1"/>
              <a:t>250 000,00 zł</a:t>
            </a:r>
          </a:p>
          <a:p>
            <a:pPr algn="ctr">
              <a:spcAft>
                <a:spcPts val="1200"/>
              </a:spcAft>
            </a:pPr>
            <a:r>
              <a:rPr lang="pl-PL" sz="2000"/>
              <a:t>Uzasadnienie pod budżetem: cena szkolenia 50 000 zł x 4 szkolenia = </a:t>
            </a:r>
            <a:r>
              <a:rPr lang="pl-PL" sz="2000" b="1"/>
              <a:t>200 000,00 zł</a:t>
            </a:r>
          </a:p>
          <a:p>
            <a:pPr algn="ctr">
              <a:spcAft>
                <a:spcPts val="1200"/>
              </a:spcAft>
            </a:pPr>
            <a:endParaRPr lang="pl-PL" sz="1000" b="1"/>
          </a:p>
          <a:p>
            <a:pPr algn="ctr"/>
            <a:r>
              <a:rPr lang="pl-PL" sz="2400" b="1">
                <a:solidFill>
                  <a:srgbClr val="C00000"/>
                </a:solidFill>
              </a:rPr>
              <a:t>NIESPÓJNE!</a:t>
            </a:r>
          </a:p>
        </p:txBody>
      </p:sp>
    </p:spTree>
    <p:extLst>
      <p:ext uri="{BB962C8B-B14F-4D97-AF65-F5344CB8AC3E}">
        <p14:creationId xmlns:p14="http://schemas.microsoft.com/office/powerpoint/2010/main" val="5462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2C3C1A-53DD-D93A-ABDC-FC30CAFE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3200" b="1" dirty="0"/>
              <a:t>Jak zaplanować realny okres realizacji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2F3E79-46DC-0AFD-6EA4-DCD049E2A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0" y="2374523"/>
            <a:ext cx="14250987" cy="5653088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pl-PL" sz="2400" b="1" dirty="0">
                <a:solidFill>
                  <a:srgbClr val="002060"/>
                </a:solidFill>
                <a:latin typeface="IBM Plex Sans (Tekst podstawowy)"/>
              </a:rPr>
              <a:t>Czy zaplanowano realny okres realizacji projektu? </a:t>
            </a:r>
          </a:p>
          <a:p>
            <a:pPr marL="0" indent="0">
              <a:buNone/>
            </a:pPr>
            <a:endParaRPr lang="pl-PL" sz="600" b="1" dirty="0">
              <a:solidFill>
                <a:srgbClr val="002060"/>
              </a:solidFill>
              <a:latin typeface="IBM Plex Sans (Tekst podstawowy)"/>
            </a:endParaRPr>
          </a:p>
          <a:p>
            <a:pPr marL="0" indent="0">
              <a:buNone/>
            </a:pPr>
            <a:r>
              <a:rPr lang="pl-PL" sz="2400" b="1" dirty="0">
                <a:solidFill>
                  <a:srgbClr val="002060"/>
                </a:solidFill>
                <a:latin typeface="IBM Plex Sans (Tekst podstawowy)"/>
              </a:rPr>
              <a:t>Przykład 1:</a:t>
            </a:r>
            <a:br>
              <a:rPr lang="pl-PL" sz="2400" b="1" dirty="0">
                <a:solidFill>
                  <a:srgbClr val="002060"/>
                </a:solidFill>
                <a:latin typeface="IBM Plex Sans (Tekst podstawowy)"/>
              </a:rPr>
            </a:br>
            <a:r>
              <a:rPr lang="pl-PL" sz="2400" dirty="0">
                <a:solidFill>
                  <a:srgbClr val="002060"/>
                </a:solidFill>
                <a:latin typeface="IBM Plex Sans (Tekst podstawowy)"/>
                <a:cs typeface="Arial"/>
              </a:rPr>
              <a:t>Wsparcie kierowane do studentów na studiach </a:t>
            </a:r>
            <a:br>
              <a:rPr lang="pl-PL" sz="2400" dirty="0">
                <a:solidFill>
                  <a:srgbClr val="002060"/>
                </a:solidFill>
                <a:latin typeface="IBM Plex Sans (Tekst podstawowy)"/>
                <a:cs typeface="Arial"/>
              </a:rPr>
            </a:br>
            <a:r>
              <a:rPr lang="pl-PL" sz="2400" dirty="0">
                <a:solidFill>
                  <a:srgbClr val="002060"/>
                </a:solidFill>
                <a:latin typeface="IBM Plex Sans (Tekst podstawowy)"/>
                <a:cs typeface="Arial"/>
              </a:rPr>
              <a:t>3-letnich licencjackich</a:t>
            </a:r>
            <a:endParaRPr lang="pl-PL" sz="2400" b="1" dirty="0">
              <a:solidFill>
                <a:srgbClr val="002060"/>
              </a:solidFill>
              <a:latin typeface="IBM Plex Sans (Tekst podstawowy)"/>
            </a:endParaRPr>
          </a:p>
          <a:p>
            <a:pPr marL="0" indent="0">
              <a:buNone/>
            </a:pPr>
            <a:r>
              <a:rPr lang="pl-PL" sz="2400" b="1" dirty="0">
                <a:solidFill>
                  <a:srgbClr val="002060"/>
                </a:solidFill>
                <a:latin typeface="IBM Plex Sans (Tekst podstawowy)"/>
              </a:rPr>
              <a:t>Przykład 2:</a:t>
            </a:r>
            <a:br>
              <a:rPr lang="pl-PL" sz="2400" b="1" dirty="0">
                <a:solidFill>
                  <a:srgbClr val="002060"/>
                </a:solidFill>
                <a:latin typeface="IBM Plex Sans (Tekst podstawowy)"/>
              </a:rPr>
            </a:br>
            <a:r>
              <a:rPr lang="pl-PL" sz="2400" dirty="0">
                <a:solidFill>
                  <a:srgbClr val="002060"/>
                </a:solidFill>
                <a:latin typeface="IBM Plex Sans (Tekst podstawowy)"/>
                <a:cs typeface="Arial"/>
              </a:rPr>
              <a:t>Wsparcie kierowane do studentów na studiach </a:t>
            </a:r>
            <a:br>
              <a:rPr lang="pl-PL" sz="2400" dirty="0">
                <a:solidFill>
                  <a:srgbClr val="002060"/>
                </a:solidFill>
                <a:latin typeface="IBM Plex Sans (Tekst podstawowy)"/>
                <a:cs typeface="Arial"/>
              </a:rPr>
            </a:br>
            <a:r>
              <a:rPr lang="pl-PL" sz="2400" dirty="0">
                <a:solidFill>
                  <a:srgbClr val="002060"/>
                </a:solidFill>
                <a:latin typeface="IBM Plex Sans (Tekst podstawowy)"/>
                <a:cs typeface="Arial"/>
              </a:rPr>
              <a:t>3-letnich licencjackich</a:t>
            </a:r>
            <a:endParaRPr lang="pl-PL" sz="2400" b="1" dirty="0">
              <a:solidFill>
                <a:srgbClr val="00B050"/>
              </a:solidFill>
              <a:latin typeface="IBM Plex Sans (Tekst podstawowy)"/>
            </a:endParaRPr>
          </a:p>
          <a:p>
            <a:pPr marL="0" indent="0">
              <a:buNone/>
            </a:pPr>
            <a:r>
              <a:rPr lang="pl-PL" sz="2400" b="1" dirty="0">
                <a:solidFill>
                  <a:srgbClr val="002060"/>
                </a:solidFill>
                <a:latin typeface="IBM Plex Sans (Tekst podstawowy)"/>
              </a:rPr>
              <a:t>Przykład 3:</a:t>
            </a:r>
            <a:br>
              <a:rPr lang="pl-PL" sz="2400" b="1" dirty="0">
                <a:solidFill>
                  <a:srgbClr val="002060"/>
                </a:solidFill>
                <a:latin typeface="IBM Plex Sans (Tekst podstawowy)"/>
              </a:rPr>
            </a:br>
            <a:r>
              <a:rPr lang="pl-PL" sz="2400" dirty="0">
                <a:solidFill>
                  <a:srgbClr val="002060"/>
                </a:solidFill>
                <a:latin typeface="IBM Plex Sans (Tekst podstawowy)"/>
                <a:cs typeface="Arial"/>
              </a:rPr>
              <a:t>Okres realizacji projektu do 31.12.2029 r. </a:t>
            </a:r>
            <a:endParaRPr lang="pl-PL" sz="2400" b="1" dirty="0">
              <a:solidFill>
                <a:srgbClr val="00B050"/>
              </a:solidFill>
              <a:latin typeface="IBM Plex Sans (Tekst podstawowy)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EF4CB3-0FD3-02AD-96AE-5D91A8B6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22</a:t>
            </a:fld>
            <a:endParaRPr lang="pl-PL"/>
          </a:p>
        </p:txBody>
      </p:sp>
      <p:sp>
        <p:nvSpPr>
          <p:cNvPr id="5" name="Strzałka: w prawo 4">
            <a:extLst>
              <a:ext uri="{FF2B5EF4-FFF2-40B4-BE49-F238E27FC236}">
                <a16:creationId xmlns:a16="http://schemas.microsoft.com/office/drawing/2014/main" id="{8C946EE0-F9E3-BF6E-1FB4-283A3612470D}"/>
              </a:ext>
            </a:extLst>
          </p:cNvPr>
          <p:cNvSpPr/>
          <p:nvPr/>
        </p:nvSpPr>
        <p:spPr>
          <a:xfrm>
            <a:off x="7434191" y="3522248"/>
            <a:ext cx="767232" cy="513190"/>
          </a:xfrm>
          <a:prstGeom prst="rightArrow">
            <a:avLst/>
          </a:prstGeom>
          <a:solidFill>
            <a:srgbClr val="2A3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Grafika 5" descr="Znacznik wyboru z wypełnieniem pełnym">
            <a:extLst>
              <a:ext uri="{FF2B5EF4-FFF2-40B4-BE49-F238E27FC236}">
                <a16:creationId xmlns:a16="http://schemas.microsoft.com/office/drawing/2014/main" id="{9F5399D2-A964-F08B-6CFA-D648F42E6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975130" y="3325294"/>
            <a:ext cx="907098" cy="907098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E993E78-B33A-BA96-9E3A-5C98E90CFBC1}"/>
              </a:ext>
            </a:extLst>
          </p:cNvPr>
          <p:cNvSpPr txBox="1"/>
          <p:nvPr/>
        </p:nvSpPr>
        <p:spPr>
          <a:xfrm>
            <a:off x="8671687" y="3548011"/>
            <a:ext cx="3762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>
                <a:solidFill>
                  <a:srgbClr val="002060"/>
                </a:solidFill>
                <a:latin typeface="IBM Plex Sans (Tekst podstawowy)"/>
                <a:cs typeface="Arial"/>
              </a:rPr>
              <a:t>okres realizacji 3,5 roku </a:t>
            </a:r>
            <a:endParaRPr lang="pl-PL" sz="240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5B40B19-A484-5AED-4810-71508F5F418A}"/>
              </a:ext>
            </a:extLst>
          </p:cNvPr>
          <p:cNvSpPr txBox="1"/>
          <p:nvPr/>
        </p:nvSpPr>
        <p:spPr>
          <a:xfrm>
            <a:off x="8671687" y="4744161"/>
            <a:ext cx="3762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002060"/>
                </a:solidFill>
                <a:latin typeface="IBM Plex Sans (Tekst podstawowy)"/>
                <a:cs typeface="Arial"/>
              </a:rPr>
              <a:t>okres realizacji 5 lat </a:t>
            </a:r>
            <a:endParaRPr lang="pl-PL" sz="2400" dirty="0"/>
          </a:p>
        </p:txBody>
      </p:sp>
      <p:sp>
        <p:nvSpPr>
          <p:cNvPr id="13" name="Strzałka: w prawo 12">
            <a:extLst>
              <a:ext uri="{FF2B5EF4-FFF2-40B4-BE49-F238E27FC236}">
                <a16:creationId xmlns:a16="http://schemas.microsoft.com/office/drawing/2014/main" id="{3BC8A6A1-9857-25D1-7D1B-0724B1BB26A9}"/>
              </a:ext>
            </a:extLst>
          </p:cNvPr>
          <p:cNvSpPr/>
          <p:nvPr/>
        </p:nvSpPr>
        <p:spPr>
          <a:xfrm>
            <a:off x="7434191" y="4757250"/>
            <a:ext cx="767232" cy="513190"/>
          </a:xfrm>
          <a:prstGeom prst="rightArrow">
            <a:avLst/>
          </a:prstGeom>
          <a:solidFill>
            <a:srgbClr val="2A3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CCFC23C-4ADD-913D-9245-3493DDE1C637}"/>
              </a:ext>
            </a:extLst>
          </p:cNvPr>
          <p:cNvSpPr txBox="1"/>
          <p:nvPr/>
        </p:nvSpPr>
        <p:spPr>
          <a:xfrm>
            <a:off x="11939451" y="4757250"/>
            <a:ext cx="2886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00B050"/>
                </a:solidFill>
                <a:latin typeface="IBM Plex Sans (Tekst podstawowy)"/>
                <a:cs typeface="Arial"/>
              </a:rPr>
              <a:t>UZASADNIONE?</a:t>
            </a:r>
            <a:endParaRPr lang="pl-PL" sz="2400" dirty="0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26CE731-67E0-8EA0-424E-C292BD2ADB43}"/>
              </a:ext>
            </a:extLst>
          </p:cNvPr>
          <p:cNvSpPr txBox="1"/>
          <p:nvPr/>
        </p:nvSpPr>
        <p:spPr>
          <a:xfrm>
            <a:off x="6962502" y="6122746"/>
            <a:ext cx="2886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00B050"/>
                </a:solidFill>
                <a:latin typeface="IBM Plex Sans (Tekst podstawowy)"/>
                <a:cs typeface="Arial"/>
              </a:rPr>
              <a:t>UZASADNIONE?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16862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2C3C1A-53DD-D93A-ABDC-FC30CAFE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l-PL" sz="3200" b="1" dirty="0"/>
            </a:br>
            <a:br>
              <a:rPr lang="pl-PL" sz="3200" b="1" dirty="0"/>
            </a:br>
            <a:r>
              <a:rPr lang="pl-PL" sz="3200" b="1" dirty="0"/>
              <a:t>Dobre praktyki: grupy docelowe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2F3E79-46DC-0AFD-6EA4-DCD049E2A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>
                <a:solidFill>
                  <a:schemeClr val="tx1"/>
                </a:solidFill>
              </a:rPr>
              <a:t>Zalecane jest aby: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opisując grupę docelową, </a:t>
            </a:r>
            <a:r>
              <a:rPr lang="pl-PL" b="1" dirty="0">
                <a:solidFill>
                  <a:schemeClr val="tx1"/>
                </a:solidFill>
              </a:rPr>
              <a:t>nie stosować zawężających warunków </a:t>
            </a:r>
            <a:r>
              <a:rPr lang="pl-PL" dirty="0">
                <a:solidFill>
                  <a:schemeClr val="tx1"/>
                </a:solidFill>
              </a:rPr>
              <a:t>(cech uczestników),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które są nieistotne z punktu widzenia regulaminu wyboru projektów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lub mogą okazać się trudne po spełniania (np. osoby w wieku 18-30 lat)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zaplanować formy wsparcia </a:t>
            </a:r>
            <a:r>
              <a:rPr lang="pl-PL" b="1" dirty="0">
                <a:solidFill>
                  <a:schemeClr val="tx1"/>
                </a:solidFill>
              </a:rPr>
              <a:t>adekwatne </a:t>
            </a:r>
            <a:r>
              <a:rPr lang="pl-PL" dirty="0">
                <a:solidFill>
                  <a:schemeClr val="tx1"/>
                </a:solidFill>
              </a:rPr>
              <a:t>do oczekiwań i profilu grupy docelowej,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wynikające z przeprowadzonej diagnozy potrzeb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EF4CB3-0FD3-02AD-96AE-5D91A8B6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23</a:t>
            </a:fld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0F0CC67-D9D7-4893-9742-1E481EE86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7298" y="690782"/>
            <a:ext cx="1854997" cy="185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4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2C3C1A-53DD-D93A-ABDC-FC30CAFE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3200" b="1" dirty="0"/>
              <a:t>Jak opisać grupę docelową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2F3E79-46DC-0AFD-6EA4-DCD049E2A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400" b="1" dirty="0">
                <a:solidFill>
                  <a:srgbClr val="002060"/>
                </a:solidFill>
              </a:rPr>
              <a:t>Czy precyzyjnie opisano grupę docelową?</a:t>
            </a:r>
            <a:endParaRPr lang="pl-PL" sz="2400" dirty="0">
              <a:solidFill>
                <a:srgbClr val="002060"/>
              </a:solidFill>
            </a:endParaRPr>
          </a:p>
          <a:p>
            <a:pPr marL="77628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2060"/>
                </a:solidFill>
              </a:rPr>
              <a:t>kierunek studiów, specjalność  </a:t>
            </a:r>
          </a:p>
          <a:p>
            <a:pPr marL="77628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2060"/>
                </a:solidFill>
              </a:rPr>
              <a:t>liczba osób z każdego kierunku objętego wsparciem (studentów oraz kadry)</a:t>
            </a:r>
          </a:p>
          <a:p>
            <a:pPr marL="77628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u="sng" dirty="0">
                <a:solidFill>
                  <a:srgbClr val="002060"/>
                </a:solidFill>
              </a:rPr>
              <a:t>istotne</a:t>
            </a:r>
            <a:r>
              <a:rPr lang="pl-PL" sz="2400" dirty="0">
                <a:solidFill>
                  <a:srgbClr val="002060"/>
                </a:solidFill>
              </a:rPr>
              <a:t> cechy uczestników </a:t>
            </a:r>
          </a:p>
          <a:p>
            <a:pPr marL="776288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2400" dirty="0">
                <a:solidFill>
                  <a:srgbClr val="C00000"/>
                </a:solidFill>
              </a:rPr>
              <a:t>istotnymi cechami uczestników NIE będą: wiek, płeć, miejsce zamieszkania, wykształcenie</a:t>
            </a:r>
          </a:p>
          <a:p>
            <a:pPr marL="433388" lvl="1" indent="0">
              <a:buNone/>
            </a:pPr>
            <a:endParaRPr lang="pl-PL" sz="2400" dirty="0"/>
          </a:p>
          <a:p>
            <a:endParaRPr lang="pl-PL" sz="24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EF4CB3-0FD3-02AD-96AE-5D91A8B6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24</a:t>
            </a:fld>
            <a:endParaRPr lang="pl-PL"/>
          </a:p>
        </p:txBody>
      </p:sp>
      <p:pic>
        <p:nvPicPr>
          <p:cNvPr id="5" name="Grafika 4" descr="Znacznik wyboru z wypełnieniem pełnym">
            <a:extLst>
              <a:ext uri="{FF2B5EF4-FFF2-40B4-BE49-F238E27FC236}">
                <a16:creationId xmlns:a16="http://schemas.microsoft.com/office/drawing/2014/main" id="{DB00882B-E049-1FD9-6D5B-F1B193576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67706" y="2929484"/>
            <a:ext cx="745028" cy="745028"/>
          </a:xfrm>
          <a:prstGeom prst="rect">
            <a:avLst/>
          </a:prstGeom>
        </p:spPr>
      </p:pic>
      <p:pic>
        <p:nvPicPr>
          <p:cNvPr id="6" name="Grafika 5" descr="Znacznik wyboru z wypełnieniem pełnym">
            <a:extLst>
              <a:ext uri="{FF2B5EF4-FFF2-40B4-BE49-F238E27FC236}">
                <a16:creationId xmlns:a16="http://schemas.microsoft.com/office/drawing/2014/main" id="{A8B64A2A-81EA-B003-A9CC-FB40EC6C5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14014" y="3674512"/>
            <a:ext cx="745028" cy="745028"/>
          </a:xfrm>
          <a:prstGeom prst="rect">
            <a:avLst/>
          </a:prstGeom>
        </p:spPr>
      </p:pic>
      <p:pic>
        <p:nvPicPr>
          <p:cNvPr id="7" name="Grafika 6" descr="Znacznik wyboru z wypełnieniem pełnym">
            <a:extLst>
              <a:ext uri="{FF2B5EF4-FFF2-40B4-BE49-F238E27FC236}">
                <a16:creationId xmlns:a16="http://schemas.microsoft.com/office/drawing/2014/main" id="{0F3D833F-B715-FC2E-5F0D-6D0E257CE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92495" y="4390955"/>
            <a:ext cx="745028" cy="745028"/>
          </a:xfrm>
          <a:prstGeom prst="rect">
            <a:avLst/>
          </a:prstGeom>
        </p:spPr>
      </p:pic>
      <p:pic>
        <p:nvPicPr>
          <p:cNvPr id="9" name="Grafika 8" descr="Zamykać z wypełnieniem pełnym">
            <a:extLst>
              <a:ext uri="{FF2B5EF4-FFF2-40B4-BE49-F238E27FC236}">
                <a16:creationId xmlns:a16="http://schemas.microsoft.com/office/drawing/2014/main" id="{6A975ABB-0BCB-5F77-4F7B-F5BB177D3E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857132" y="5041603"/>
            <a:ext cx="759616" cy="75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0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2C3C1A-53DD-D93A-ABDC-FC30CAFE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3200" b="1" dirty="0"/>
              <a:t>Jak opisać grupę docelową cd.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2F3E79-46DC-0AFD-6EA4-DCD049E2A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0" y="2136956"/>
            <a:ext cx="14250987" cy="5653088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400" b="1">
                <a:solidFill>
                  <a:srgbClr val="002060"/>
                </a:solidFill>
              </a:rPr>
              <a:t>Czy nie zastosowano nieistotnych zawężających kryteriów uczestnictwa w projekcie (cech uczestników)?</a:t>
            </a:r>
          </a:p>
          <a:p>
            <a:pPr marL="776288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2400">
                <a:solidFill>
                  <a:srgbClr val="C00000"/>
                </a:solidFill>
              </a:rPr>
              <a:t>np. osoby w wieku 18-30 lat, zamieszkujące tereny wiejskie </a:t>
            </a:r>
          </a:p>
          <a:p>
            <a:pPr marL="77628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>
                <a:solidFill>
                  <a:srgbClr val="002060"/>
                </a:solidFill>
              </a:rPr>
              <a:t>zalecane zapisy: „w szczególności”, „zwłaszcza”, „m.in.”, „w tym”, „w pierwszej kolejności” </a:t>
            </a:r>
          </a:p>
          <a:p>
            <a:pPr>
              <a:lnSpc>
                <a:spcPct val="150000"/>
              </a:lnSpc>
            </a:pPr>
            <a:endParaRPr lang="pl-PL" sz="240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EF4CB3-0FD3-02AD-96AE-5D91A8B6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25</a:t>
            </a:fld>
            <a:endParaRPr lang="pl-PL"/>
          </a:p>
        </p:txBody>
      </p:sp>
      <p:pic>
        <p:nvPicPr>
          <p:cNvPr id="8" name="Grafika 7" descr="Znacznik wyboru z wypełnieniem pełnym">
            <a:extLst>
              <a:ext uri="{FF2B5EF4-FFF2-40B4-BE49-F238E27FC236}">
                <a16:creationId xmlns:a16="http://schemas.microsoft.com/office/drawing/2014/main" id="{6883416C-ED4F-B07C-4E8F-150FC7A9C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83520" y="3887392"/>
            <a:ext cx="759616" cy="75961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13C2FFDD-B7AC-3B0C-5F87-AB7B811FD9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1149" y="3285160"/>
            <a:ext cx="759617" cy="75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9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2C3C1A-53DD-D93A-ABDC-FC30CAFE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l-PL" sz="3200" b="1" dirty="0"/>
            </a:br>
            <a:br>
              <a:rPr lang="pl-PL" sz="3200" b="1" dirty="0"/>
            </a:br>
            <a:r>
              <a:rPr lang="pl-PL" sz="3200" b="1" dirty="0"/>
              <a:t>Dobre praktyki: wskaźniki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2F3E79-46DC-0AFD-6EA4-DCD049E2A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>
                <a:solidFill>
                  <a:schemeClr val="tx1"/>
                </a:solidFill>
              </a:rPr>
              <a:t>Zalecane jest aby: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zaplanować </a:t>
            </a:r>
            <a:r>
              <a:rPr lang="pl-PL" b="1" dirty="0">
                <a:solidFill>
                  <a:schemeClr val="tx1"/>
                </a:solidFill>
              </a:rPr>
              <a:t>realne wartości docelowe </a:t>
            </a:r>
            <a:r>
              <a:rPr lang="pl-PL" dirty="0">
                <a:solidFill>
                  <a:schemeClr val="tx1"/>
                </a:solidFill>
              </a:rPr>
              <a:t>wskaźników, dokładnie zbadać potrzeby i ryzyka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zaplanować </a:t>
            </a:r>
            <a:r>
              <a:rPr lang="pl-PL" b="1" dirty="0">
                <a:solidFill>
                  <a:schemeClr val="tx1"/>
                </a:solidFill>
              </a:rPr>
              <a:t>sposób realizacji i pomiaru wskaźników </a:t>
            </a:r>
            <a:r>
              <a:rPr lang="pl-PL" dirty="0">
                <a:solidFill>
                  <a:schemeClr val="tx1"/>
                </a:solidFill>
              </a:rPr>
              <a:t>zgodnie z definicją wskaźnika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prawidłowo zaplanować wartości docelowe </a:t>
            </a:r>
            <a:r>
              <a:rPr lang="pl-PL" b="1" dirty="0">
                <a:solidFill>
                  <a:schemeClr val="tx1"/>
                </a:solidFill>
              </a:rPr>
              <a:t>osobowych wskaźników produktu/rezultatu </a:t>
            </a:r>
            <a:r>
              <a:rPr lang="pl-PL" dirty="0">
                <a:solidFill>
                  <a:schemeClr val="tx1"/>
                </a:solidFill>
              </a:rPr>
              <a:t>– jedną osobę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(tzw. PESEL) w danym wskaźniku można ująć tylko raz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planując wartości docelowe </a:t>
            </a:r>
            <a:r>
              <a:rPr lang="pl-PL" b="1" dirty="0">
                <a:solidFill>
                  <a:schemeClr val="tx1"/>
                </a:solidFill>
              </a:rPr>
              <a:t>wskaźników rezultatu </a:t>
            </a:r>
            <a:r>
              <a:rPr lang="pl-PL" dirty="0">
                <a:solidFill>
                  <a:schemeClr val="tx1"/>
                </a:solidFill>
              </a:rPr>
              <a:t>uwzględnić ryzyko, że nie wszyscy uczestnicy ukończą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z sukcesem udział w projekcie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dodać </a:t>
            </a:r>
            <a:r>
              <a:rPr lang="pl-PL" b="1" dirty="0">
                <a:solidFill>
                  <a:schemeClr val="tx1"/>
                </a:solidFill>
              </a:rPr>
              <a:t>wskaźniki specyficzne </a:t>
            </a:r>
            <a:r>
              <a:rPr lang="pl-PL" dirty="0">
                <a:solidFill>
                  <a:schemeClr val="tx1"/>
                </a:solidFill>
              </a:rPr>
              <a:t>tylko jeśli są niezbędne (dodanie wskaźnika specyficznego jest uzasadnione, kiedy dotyczy on obszaru projektu, który nie jest wyrażony w istniejących wskaźnikach)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EF4CB3-0FD3-02AD-96AE-5D91A8B6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26</a:t>
            </a:fld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5236910-FE8A-4C08-BE07-374D98E6A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0032" y="690782"/>
            <a:ext cx="1672263" cy="166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0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2C3C1A-53DD-D93A-ABDC-FC30CAFE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3200" b="1" dirty="0"/>
              <a:t>Jak zaplanować wskaźniki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2F3E79-46DC-0AFD-6EA4-DCD049E2A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pl-PL" sz="2400" b="1" dirty="0">
                <a:solidFill>
                  <a:srgbClr val="002060"/>
                </a:solidFill>
                <a:ea typeface="+mn-lt"/>
                <a:cs typeface="+mn-lt"/>
              </a:rPr>
              <a:t>Czy wykazano wszystkie wymagane RWP wskaźniki kluczowe?</a:t>
            </a:r>
            <a:endParaRPr lang="pl-PL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sz="2400" dirty="0"/>
          </a:p>
          <a:p>
            <a:endParaRPr lang="pl-PL" sz="2400" dirty="0"/>
          </a:p>
          <a:p>
            <a:endParaRPr lang="pl-PL" sz="2400" dirty="0"/>
          </a:p>
          <a:p>
            <a:endParaRPr lang="pl-PL" sz="2400" dirty="0"/>
          </a:p>
          <a:p>
            <a:endParaRPr lang="pl-PL" sz="1050" dirty="0"/>
          </a:p>
          <a:p>
            <a:pPr marL="0" indent="0">
              <a:buNone/>
            </a:pPr>
            <a:r>
              <a:rPr lang="pl-PL" sz="2400" b="1" dirty="0">
                <a:solidFill>
                  <a:srgbClr val="002060"/>
                </a:solidFill>
              </a:rPr>
              <a:t>Czy dodane wskaźniki specyficzne są niezbędne?</a:t>
            </a:r>
          </a:p>
          <a:p>
            <a:pPr marL="0" indent="0">
              <a:buNone/>
            </a:pPr>
            <a:r>
              <a:rPr lang="pl-PL" sz="2400" dirty="0">
                <a:solidFill>
                  <a:srgbClr val="002060"/>
                </a:solidFill>
              </a:rPr>
              <a:t>(czy dotyczą obszaru projektu, który nie jest wyrażony w kluczowych wskaźnikach)</a:t>
            </a:r>
          </a:p>
          <a:p>
            <a:pPr marL="0" indent="0">
              <a:buNone/>
            </a:pPr>
            <a:endParaRPr lang="pl-PL" sz="2400" b="1" dirty="0"/>
          </a:p>
          <a:p>
            <a:endParaRPr lang="pl-PL" sz="24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EF4CB3-0FD3-02AD-96AE-5D91A8B6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27</a:t>
            </a:fld>
            <a:endParaRPr lang="pl-PL"/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34AEA138-C74D-1CE6-1D75-C66E49A39B07}"/>
              </a:ext>
            </a:extLst>
          </p:cNvPr>
          <p:cNvGrpSpPr/>
          <p:nvPr/>
        </p:nvGrpSpPr>
        <p:grpSpPr>
          <a:xfrm>
            <a:off x="457201" y="2995293"/>
            <a:ext cx="9088064" cy="2072207"/>
            <a:chOff x="457201" y="2970056"/>
            <a:chExt cx="9088064" cy="2072207"/>
          </a:xfrm>
          <a:solidFill>
            <a:srgbClr val="2A3172"/>
          </a:solidFill>
        </p:grpSpPr>
        <p:sp>
          <p:nvSpPr>
            <p:cNvPr id="5" name="Schemat blokowy: łącznik międzystronicowy 4">
              <a:extLst>
                <a:ext uri="{FF2B5EF4-FFF2-40B4-BE49-F238E27FC236}">
                  <a16:creationId xmlns:a16="http://schemas.microsoft.com/office/drawing/2014/main" id="{E50C1FC8-EC79-073A-1B97-207384031012}"/>
                </a:ext>
              </a:extLst>
            </p:cNvPr>
            <p:cNvSpPr/>
            <p:nvPr/>
          </p:nvSpPr>
          <p:spPr>
            <a:xfrm>
              <a:off x="457201" y="2970058"/>
              <a:ext cx="2226118" cy="1980765"/>
            </a:xfrm>
            <a:prstGeom prst="flowChartOffpage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/>
                <a:t>produktu</a:t>
              </a:r>
            </a:p>
          </p:txBody>
        </p:sp>
        <p:sp>
          <p:nvSpPr>
            <p:cNvPr id="11" name="Schemat blokowy: łącznik międzystronicowy 10">
              <a:extLst>
                <a:ext uri="{FF2B5EF4-FFF2-40B4-BE49-F238E27FC236}">
                  <a16:creationId xmlns:a16="http://schemas.microsoft.com/office/drawing/2014/main" id="{D2C0F6DE-936B-0DE8-90CD-DFC632CB1BB2}"/>
                </a:ext>
              </a:extLst>
            </p:cNvPr>
            <p:cNvSpPr/>
            <p:nvPr/>
          </p:nvSpPr>
          <p:spPr>
            <a:xfrm>
              <a:off x="3888174" y="2970056"/>
              <a:ext cx="2226118" cy="1980765"/>
            </a:xfrm>
            <a:prstGeom prst="flowChartOffpage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/>
                <a:t>rezultatu</a:t>
              </a:r>
            </a:p>
          </p:txBody>
        </p:sp>
        <p:sp>
          <p:nvSpPr>
            <p:cNvPr id="12" name="Schemat blokowy: łącznik międzystronicowy 11">
              <a:extLst>
                <a:ext uri="{FF2B5EF4-FFF2-40B4-BE49-F238E27FC236}">
                  <a16:creationId xmlns:a16="http://schemas.microsoft.com/office/drawing/2014/main" id="{6F19128F-5D87-9330-25CB-E528DAD65487}"/>
                </a:ext>
              </a:extLst>
            </p:cNvPr>
            <p:cNvSpPr/>
            <p:nvPr/>
          </p:nvSpPr>
          <p:spPr>
            <a:xfrm>
              <a:off x="7319147" y="2970056"/>
              <a:ext cx="2226118" cy="2072207"/>
            </a:xfrm>
            <a:prstGeom prst="flowChartOffpage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/>
                <a:t>wspólne wskaźniki produktu</a:t>
              </a:r>
            </a:p>
          </p:txBody>
        </p:sp>
      </p:grpSp>
      <p:pic>
        <p:nvPicPr>
          <p:cNvPr id="6" name="Picture 2" descr="obraz">
            <a:extLst>
              <a:ext uri="{FF2B5EF4-FFF2-40B4-BE49-F238E27FC236}">
                <a16:creationId xmlns:a16="http://schemas.microsoft.com/office/drawing/2014/main" id="{CA2312EB-E8F4-3CBA-2173-5F4EE6FF6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151" y="331702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F48CB06F-B0C0-8288-D013-57F64AB6FC56}"/>
              </a:ext>
            </a:extLst>
          </p:cNvPr>
          <p:cNvSpPr txBox="1"/>
          <p:nvPr/>
        </p:nvSpPr>
        <p:spPr>
          <a:xfrm>
            <a:off x="12002573" y="3615897"/>
            <a:ext cx="3153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3C9FC7"/>
                </a:solidFill>
              </a:rPr>
              <a:t>Obowiązkowe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>
                <a:solidFill>
                  <a:srgbClr val="3C9FC7"/>
                </a:solidFill>
              </a:rPr>
              <a:t>Z listy rozwijanej</a:t>
            </a:r>
          </a:p>
        </p:txBody>
      </p:sp>
    </p:spTree>
    <p:extLst>
      <p:ext uri="{BB962C8B-B14F-4D97-AF65-F5344CB8AC3E}">
        <p14:creationId xmlns:p14="http://schemas.microsoft.com/office/powerpoint/2010/main" val="312588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2C3C1A-53DD-D93A-ABDC-FC30CAFE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3200" b="1" dirty="0"/>
              <a:t>Jak zaplanować wskaźniki projektu cd.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2F3E79-46DC-0AFD-6EA4-DCD049E2A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0" y="2148450"/>
            <a:ext cx="14250987" cy="5653088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pl-PL" sz="2400" b="1">
                <a:solidFill>
                  <a:srgbClr val="002060"/>
                </a:solidFill>
              </a:rPr>
              <a:t>Czy zaplanowano realne wartości wskaźników? </a:t>
            </a:r>
          </a:p>
          <a:p>
            <a:pPr marL="0" indent="0">
              <a:buNone/>
            </a:pPr>
            <a:endParaRPr lang="pl-PL" sz="2400"/>
          </a:p>
          <a:p>
            <a:pPr marL="0" indent="0">
              <a:buNone/>
            </a:pPr>
            <a:endParaRPr lang="pl-PL" sz="2400"/>
          </a:p>
          <a:p>
            <a:pPr marL="0" indent="0">
              <a:buNone/>
            </a:pPr>
            <a:endParaRPr lang="pl-PL" sz="2400"/>
          </a:p>
          <a:p>
            <a:pPr marL="0" indent="0">
              <a:buNone/>
            </a:pPr>
            <a:endParaRPr lang="pl-PL" sz="2400" b="1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sz="2400" b="1">
              <a:solidFill>
                <a:srgbClr val="00206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pl-PL" sz="100" b="1">
              <a:solidFill>
                <a:srgbClr val="00206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pl-PL" sz="2400" b="1">
                <a:solidFill>
                  <a:srgbClr val="002060"/>
                </a:solidFill>
              </a:rPr>
              <a:t>Czy wartości wskaźników rezultatu uwzględniają ryzyko nieukończenia projektu z sukcesem?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l-PL" sz="2400">
                <a:solidFill>
                  <a:srgbClr val="002060"/>
                </a:solidFill>
              </a:rPr>
              <a:t>wskaźnik </a:t>
            </a:r>
            <a:r>
              <a:rPr lang="pl-PL" sz="2400" b="1">
                <a:solidFill>
                  <a:srgbClr val="002060"/>
                </a:solidFill>
              </a:rPr>
              <a:t>rezultatu</a:t>
            </a:r>
            <a:r>
              <a:rPr lang="pl-PL" sz="2400">
                <a:solidFill>
                  <a:srgbClr val="002060"/>
                </a:solidFill>
              </a:rPr>
              <a:t> </a:t>
            </a:r>
            <a:r>
              <a:rPr lang="pl-PL" sz="3200" b="1">
                <a:solidFill>
                  <a:srgbClr val="002060"/>
                </a:solidFill>
              </a:rPr>
              <a:t>&lt; </a:t>
            </a:r>
            <a:r>
              <a:rPr lang="pl-PL" sz="2400">
                <a:solidFill>
                  <a:srgbClr val="002060"/>
                </a:solidFill>
              </a:rPr>
              <a:t>wskaźnik </a:t>
            </a:r>
            <a:r>
              <a:rPr lang="pl-PL" sz="2400" b="1">
                <a:solidFill>
                  <a:srgbClr val="002060"/>
                </a:solidFill>
              </a:rPr>
              <a:t>produktu</a:t>
            </a:r>
          </a:p>
          <a:p>
            <a:endParaRPr lang="pl-PL" sz="240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EF4CB3-0FD3-02AD-96AE-5D91A8B6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28</a:t>
            </a:fld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659B38B-8A76-4094-3EE1-C4BED4E2E8AE}"/>
              </a:ext>
            </a:extLst>
          </p:cNvPr>
          <p:cNvSpPr/>
          <p:nvPr/>
        </p:nvSpPr>
        <p:spPr>
          <a:xfrm>
            <a:off x="457201" y="2686748"/>
            <a:ext cx="4255475" cy="2851903"/>
          </a:xfrm>
          <a:prstGeom prst="rect">
            <a:avLst/>
          </a:prstGeom>
          <a:solidFill>
            <a:srgbClr val="2A3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pl-PL" sz="2000" dirty="0"/>
              <a:t>PLAN: objęcie wsparciem </a:t>
            </a:r>
            <a:br>
              <a:rPr lang="pl-PL" sz="2000" dirty="0"/>
            </a:br>
            <a:r>
              <a:rPr lang="pl-PL" sz="2000" b="1" dirty="0"/>
              <a:t>100 studentów</a:t>
            </a:r>
          </a:p>
          <a:p>
            <a:pPr algn="ctr"/>
            <a:r>
              <a:rPr lang="pl-PL" sz="2000" dirty="0"/>
              <a:t>OPIS poprzednich naborów na danym kierunku: liczba zrekrutowanych studentów </a:t>
            </a:r>
            <a:r>
              <a:rPr lang="pl-PL" sz="2000" b="1" dirty="0"/>
              <a:t>&lt; 80</a:t>
            </a:r>
          </a:p>
          <a:p>
            <a:pPr algn="ctr"/>
            <a:endParaRPr lang="pl-PL" sz="2000" dirty="0"/>
          </a:p>
          <a:p>
            <a:pPr algn="ctr"/>
            <a:r>
              <a:rPr lang="pl-PL" sz="2400" b="1" dirty="0">
                <a:solidFill>
                  <a:srgbClr val="00B050"/>
                </a:solidFill>
              </a:rPr>
              <a:t>REALNE?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C41C47B1-63C6-1E03-3FB0-20B2BC83D61E}"/>
              </a:ext>
            </a:extLst>
          </p:cNvPr>
          <p:cNvSpPr/>
          <p:nvPr/>
        </p:nvSpPr>
        <p:spPr>
          <a:xfrm>
            <a:off x="5458131" y="2686748"/>
            <a:ext cx="4255475" cy="2851903"/>
          </a:xfrm>
          <a:prstGeom prst="rect">
            <a:avLst/>
          </a:prstGeom>
          <a:solidFill>
            <a:srgbClr val="2A3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pl-PL" sz="2000" b="1" dirty="0"/>
              <a:t>GRUPA DOCELOWA</a:t>
            </a:r>
            <a:r>
              <a:rPr lang="pl-PL" sz="2000" dirty="0"/>
              <a:t>: </a:t>
            </a:r>
            <a:br>
              <a:rPr lang="pl-PL" sz="2000" dirty="0"/>
            </a:br>
            <a:r>
              <a:rPr lang="pl-PL" sz="2000" b="1" dirty="0"/>
              <a:t>100 studentów</a:t>
            </a:r>
          </a:p>
          <a:p>
            <a:pPr algn="ctr"/>
            <a:r>
              <a:rPr lang="pl-PL" sz="2000" b="1" dirty="0"/>
              <a:t>WSKAŹNIK</a:t>
            </a:r>
            <a:r>
              <a:rPr lang="pl-PL" sz="2000" dirty="0"/>
              <a:t> „</a:t>
            </a:r>
            <a:r>
              <a:rPr lang="pl-PL" sz="2000" dirty="0">
                <a:ea typeface="+mn-lt"/>
                <a:cs typeface="+mn-lt"/>
              </a:rPr>
              <a:t>Liczba studentów objętych wsparciem w zakresie nabywania i rozwoju kompetencji lub kwalifikacji”:  </a:t>
            </a:r>
            <a:r>
              <a:rPr lang="pl-PL" sz="2000" b="1" dirty="0">
                <a:ea typeface="+mn-lt"/>
                <a:cs typeface="+mn-lt"/>
              </a:rPr>
              <a:t>150 osób</a:t>
            </a:r>
          </a:p>
          <a:p>
            <a:pPr algn="ctr"/>
            <a:endParaRPr lang="pl-PL" sz="2000" dirty="0"/>
          </a:p>
          <a:p>
            <a:pPr algn="ctr"/>
            <a:r>
              <a:rPr lang="pl-PL" sz="2400" b="1" dirty="0">
                <a:solidFill>
                  <a:srgbClr val="C00000"/>
                </a:solidFill>
              </a:rPr>
              <a:t>BŁĄD!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FAA20C8C-F357-DC93-3DF8-E00AD9311622}"/>
              </a:ext>
            </a:extLst>
          </p:cNvPr>
          <p:cNvSpPr/>
          <p:nvPr/>
        </p:nvSpPr>
        <p:spPr>
          <a:xfrm>
            <a:off x="10452713" y="2686748"/>
            <a:ext cx="4255475" cy="2851903"/>
          </a:xfrm>
          <a:prstGeom prst="rect">
            <a:avLst/>
          </a:prstGeom>
          <a:solidFill>
            <a:srgbClr val="2A31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pl-PL" sz="2000" b="1" dirty="0"/>
              <a:t>WSKAŹNIK</a:t>
            </a:r>
            <a:r>
              <a:rPr lang="pl-PL" sz="2000" dirty="0"/>
              <a:t> „</a:t>
            </a:r>
            <a:r>
              <a:rPr lang="pl-PL" sz="2000" dirty="0">
                <a:ea typeface="+mn-lt"/>
                <a:cs typeface="+mn-lt"/>
              </a:rPr>
              <a:t>Liczba studentów objętych wsparciem w zakresie nabywania i rozwoju kompetencji lub kwalifikacji”:  </a:t>
            </a:r>
            <a:r>
              <a:rPr lang="pl-PL" sz="2000" b="1" dirty="0">
                <a:ea typeface="+mn-lt"/>
                <a:cs typeface="+mn-lt"/>
              </a:rPr>
              <a:t>1500 osób</a:t>
            </a:r>
          </a:p>
          <a:p>
            <a:pPr algn="ctr"/>
            <a:r>
              <a:rPr lang="pl-PL" sz="2000" dirty="0">
                <a:ea typeface="+mn-lt"/>
                <a:cs typeface="+mn-lt"/>
              </a:rPr>
              <a:t>OPIS POTENCJAŁU: Uczelnia kształci </a:t>
            </a:r>
            <a:r>
              <a:rPr lang="pl-PL" sz="2000" b="1" dirty="0">
                <a:ea typeface="+mn-lt"/>
                <a:cs typeface="+mn-lt"/>
              </a:rPr>
              <a:t>800 studentów</a:t>
            </a:r>
          </a:p>
          <a:p>
            <a:pPr algn="ctr"/>
            <a:endParaRPr lang="pl-PL" sz="2000" dirty="0"/>
          </a:p>
          <a:p>
            <a:pPr algn="ctr"/>
            <a:r>
              <a:rPr lang="pl-PL" sz="2400" b="1" dirty="0">
                <a:solidFill>
                  <a:srgbClr val="C00000"/>
                </a:solidFill>
              </a:rPr>
              <a:t>BŁĄD!</a:t>
            </a:r>
          </a:p>
        </p:txBody>
      </p:sp>
    </p:spTree>
    <p:extLst>
      <p:ext uri="{BB962C8B-B14F-4D97-AF65-F5344CB8AC3E}">
        <p14:creationId xmlns:p14="http://schemas.microsoft.com/office/powerpoint/2010/main" val="202560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2C3C1A-53DD-D93A-ABDC-FC30CAFE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3200" b="1" dirty="0"/>
              <a:t>Jak zaplanować wskaźniki projektu cd.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2F3E79-46DC-0AFD-6EA4-DCD049E2A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pl-PL" sz="2400" b="1" dirty="0">
                <a:solidFill>
                  <a:srgbClr val="002060"/>
                </a:solidFill>
              </a:rPr>
              <a:t>Czy wskazano właściwe źródło danych (dokument) do pomiaru wskaźnika?</a:t>
            </a:r>
          </a:p>
          <a:p>
            <a:pPr marL="433388" lvl="1" indent="0">
              <a:buNone/>
            </a:pPr>
            <a:r>
              <a:rPr lang="pl-PL" sz="2400" b="1" dirty="0">
                <a:solidFill>
                  <a:srgbClr val="002060"/>
                </a:solidFill>
              </a:rPr>
              <a:t>produktu</a:t>
            </a:r>
          </a:p>
          <a:p>
            <a:pPr marL="776288" lvl="1" indent="-342900">
              <a:buFont typeface="Arial" panose="020B0604020202020204" pitchFamily="34" charset="0"/>
              <a:buChar char="•"/>
            </a:pPr>
            <a:r>
              <a:rPr lang="pl-PL" sz="2400" dirty="0"/>
              <a:t>lista obecności na zajęciach dydaktycznych,</a:t>
            </a:r>
            <a:r>
              <a:rPr lang="pl-PL" sz="2400" dirty="0">
                <a:ea typeface="+mn-lt"/>
                <a:cs typeface="+mn-lt"/>
              </a:rPr>
              <a:t> szkoleniu, </a:t>
            </a:r>
            <a:r>
              <a:rPr lang="pl-PL" sz="2400" dirty="0"/>
              <a:t>wizycie studyjnej, </a:t>
            </a:r>
            <a:r>
              <a:rPr lang="pl-PL" sz="2400" dirty="0">
                <a:ea typeface="+mn-lt"/>
                <a:cs typeface="+mn-lt"/>
              </a:rPr>
              <a:t>dziennik stażu </a:t>
            </a:r>
          </a:p>
          <a:p>
            <a:pPr marL="776288" lvl="1" indent="-342900">
              <a:buFont typeface="Courier New" panose="02070309020205020404" pitchFamily="49" charset="0"/>
              <a:buChar char="o"/>
            </a:pPr>
            <a:r>
              <a:rPr lang="pl-PL" sz="2400" dirty="0">
                <a:solidFill>
                  <a:srgbClr val="C00000"/>
                </a:solidFill>
                <a:ea typeface="+mn-lt"/>
                <a:cs typeface="+mn-lt"/>
              </a:rPr>
              <a:t>dokumentacja projektowa </a:t>
            </a:r>
            <a:endParaRPr lang="pl-PL" sz="2400" dirty="0">
              <a:solidFill>
                <a:srgbClr val="C00000"/>
              </a:solidFill>
            </a:endParaRPr>
          </a:p>
          <a:p>
            <a:pPr marL="433388" lvl="1" indent="0">
              <a:buNone/>
            </a:pPr>
            <a:endParaRPr lang="pl-PL" sz="900" b="1" dirty="0">
              <a:solidFill>
                <a:srgbClr val="002060"/>
              </a:solidFill>
            </a:endParaRPr>
          </a:p>
          <a:p>
            <a:pPr marL="433388" lvl="1" indent="0">
              <a:buNone/>
            </a:pPr>
            <a:r>
              <a:rPr lang="pl-PL" sz="2400" b="1" dirty="0">
                <a:solidFill>
                  <a:srgbClr val="002060"/>
                </a:solidFill>
              </a:rPr>
              <a:t>rezultatu</a:t>
            </a:r>
          </a:p>
          <a:p>
            <a:pPr marL="776288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>
                <a:ea typeface="+mn-lt"/>
                <a:cs typeface="+mn-lt"/>
              </a:rPr>
              <a:t>certyfikat, zaświadczenie od pracodawcy o ukończeniu stażu/ opinia o stażu </a:t>
            </a:r>
          </a:p>
          <a:p>
            <a:pPr marL="776288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l-PL" sz="2400" dirty="0">
                <a:solidFill>
                  <a:srgbClr val="C00000"/>
                </a:solidFill>
                <a:ea typeface="+mn-lt"/>
                <a:cs typeface="+mn-lt"/>
              </a:rPr>
              <a:t>dokumentacja projektowa, protokół nabycia kompetencji</a:t>
            </a:r>
            <a:endParaRPr lang="pl-PL" sz="24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pl-PL" sz="2400" dirty="0"/>
          </a:p>
          <a:p>
            <a:endParaRPr lang="pl-PL" sz="24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EF4CB3-0FD3-02AD-96AE-5D91A8B6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29</a:t>
            </a:fld>
            <a:endParaRPr lang="pl-PL"/>
          </a:p>
        </p:txBody>
      </p:sp>
      <p:pic>
        <p:nvPicPr>
          <p:cNvPr id="5" name="Grafika 4" descr="Znacznik wyboru z wypełnieniem pełnym">
            <a:extLst>
              <a:ext uri="{FF2B5EF4-FFF2-40B4-BE49-F238E27FC236}">
                <a16:creationId xmlns:a16="http://schemas.microsoft.com/office/drawing/2014/main" id="{BDE969F7-0B33-937C-0182-E17E0F05A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90144" y="2975923"/>
            <a:ext cx="783064" cy="783064"/>
          </a:xfrm>
          <a:prstGeom prst="rect">
            <a:avLst/>
          </a:prstGeom>
        </p:spPr>
      </p:pic>
      <p:pic>
        <p:nvPicPr>
          <p:cNvPr id="6" name="Grafika 5" descr="Znacznik wyboru z wypełnieniem pełnym">
            <a:extLst>
              <a:ext uri="{FF2B5EF4-FFF2-40B4-BE49-F238E27FC236}">
                <a16:creationId xmlns:a16="http://schemas.microsoft.com/office/drawing/2014/main" id="{C971DF54-0285-EAD1-2421-87CCD686E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392177" y="5157910"/>
            <a:ext cx="734585" cy="734585"/>
          </a:xfrm>
          <a:prstGeom prst="rect">
            <a:avLst/>
          </a:prstGeom>
        </p:spPr>
      </p:pic>
      <p:pic>
        <p:nvPicPr>
          <p:cNvPr id="7" name="Grafika 6" descr="Zamykać z wypełnieniem pełnym">
            <a:extLst>
              <a:ext uri="{FF2B5EF4-FFF2-40B4-BE49-F238E27FC236}">
                <a16:creationId xmlns:a16="http://schemas.microsoft.com/office/drawing/2014/main" id="{3207B78D-4726-DD37-0AAB-DED55EEB95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84269" y="3799921"/>
            <a:ext cx="734585" cy="734585"/>
          </a:xfrm>
          <a:prstGeom prst="rect">
            <a:avLst/>
          </a:prstGeom>
        </p:spPr>
      </p:pic>
      <p:pic>
        <p:nvPicPr>
          <p:cNvPr id="8" name="Grafika 7" descr="Zamykać z wypełnieniem pełnym">
            <a:extLst>
              <a:ext uri="{FF2B5EF4-FFF2-40B4-BE49-F238E27FC236}">
                <a16:creationId xmlns:a16="http://schemas.microsoft.com/office/drawing/2014/main" id="{E72861DF-9516-5544-3528-411988614E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69817" y="5892495"/>
            <a:ext cx="734585" cy="73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8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75C41653-BCDC-4A73-A3D0-EE5CE2301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742" y="1746250"/>
            <a:ext cx="8793528" cy="3781425"/>
          </a:xfrm>
        </p:spPr>
        <p:txBody>
          <a:bodyPr/>
          <a:lstStyle/>
          <a:p>
            <a:r>
              <a:rPr lang="pl-PL" sz="4800" b="1" dirty="0"/>
              <a:t>Zmiany dotyczące kwalifikowalności wydatków w FERS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ADF883D-644E-43F4-9849-9380B9135A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3</a:t>
            </a:fld>
            <a:endParaRPr lang="pl-PL" dirty="0"/>
          </a:p>
        </p:txBody>
      </p:sp>
      <p:pic>
        <p:nvPicPr>
          <p:cNvPr id="15" name="Grafika 14" descr="Wyszukiwanie folderów kontur">
            <a:extLst>
              <a:ext uri="{FF2B5EF4-FFF2-40B4-BE49-F238E27FC236}">
                <a16:creationId xmlns:a16="http://schemas.microsoft.com/office/drawing/2014/main" id="{CF2C6414-4F57-4DDA-B4B6-3FEC3CE0B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68135" y="2283261"/>
            <a:ext cx="3026550" cy="302655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996249B1-9C10-4DA2-B066-841EE299B1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297" y="7213105"/>
            <a:ext cx="8014113" cy="73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5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2C3C1A-53DD-D93A-ABDC-FC30CAFE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l-PL" sz="3200" b="1" dirty="0"/>
            </a:br>
            <a:br>
              <a:rPr lang="pl-PL" sz="3200" b="1" dirty="0"/>
            </a:br>
            <a:r>
              <a:rPr lang="pl-PL" sz="3200" b="1" dirty="0"/>
              <a:t>Dobre praktyki: potencjał do realizacji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2F3E79-46DC-0AFD-6EA4-DCD049E2A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>
                <a:solidFill>
                  <a:schemeClr val="tx1"/>
                </a:solidFill>
              </a:rPr>
              <a:t>Zalecane jest aby: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zadbać o </a:t>
            </a:r>
            <a:r>
              <a:rPr lang="pl-PL" b="1" dirty="0">
                <a:solidFill>
                  <a:schemeClr val="tx1"/>
                </a:solidFill>
              </a:rPr>
              <a:t>ciągłość procesu </a:t>
            </a:r>
            <a:r>
              <a:rPr lang="pl-PL" dirty="0">
                <a:solidFill>
                  <a:schemeClr val="tx1"/>
                </a:solidFill>
              </a:rPr>
              <a:t>przygotowania oraz realizacji i rozliczania projektu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zadbać o ciągłość zaangażowania kluczowych osób – np. </a:t>
            </a:r>
            <a:r>
              <a:rPr lang="pl-PL" b="1" dirty="0">
                <a:solidFill>
                  <a:schemeClr val="tx1"/>
                </a:solidFill>
              </a:rPr>
              <a:t>koordynatora projektu </a:t>
            </a:r>
            <a:r>
              <a:rPr lang="pl-PL" dirty="0">
                <a:solidFill>
                  <a:schemeClr val="tx1"/>
                </a:solidFill>
              </a:rPr>
              <a:t>kompleksowo zarządzającego projektem i odpowiedzialnego za kontakty z Instytucją Pośredniczącą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precyzyjnie opisać w jaki sposób Beneficjent wniesie w projekcie </a:t>
            </a:r>
            <a:r>
              <a:rPr lang="pl-PL" b="1" dirty="0">
                <a:solidFill>
                  <a:schemeClr val="tx1"/>
                </a:solidFill>
              </a:rPr>
              <a:t>wkład własny</a:t>
            </a:r>
            <a:endParaRPr lang="pl-PL" dirty="0">
              <a:solidFill>
                <a:schemeClr val="tx1"/>
              </a:solidFill>
            </a:endParaRP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EF4CB3-0FD3-02AD-96AE-5D91A8B6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30</a:t>
            </a:fld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A84CD5B-2AF2-4543-B8AD-16765996A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530" y="690782"/>
            <a:ext cx="1759766" cy="175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5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2C3C1A-53DD-D93A-ABDC-FC30CAFE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l-PL" sz="3200" b="1" dirty="0"/>
            </a:br>
            <a:r>
              <a:rPr lang="pl-PL" sz="3200" b="1" dirty="0"/>
              <a:t>Dobre praktyki: budżet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2F3E79-46DC-0AFD-6EA4-DCD049E2A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0" y="2359025"/>
            <a:ext cx="14250987" cy="4751780"/>
          </a:xfrm>
          <a:solidFill>
            <a:schemeClr val="bg2"/>
          </a:solidFill>
        </p:spPr>
        <p:txBody>
          <a:bodyPr/>
          <a:lstStyle/>
          <a:p>
            <a:r>
              <a:rPr lang="pl-PL" b="1" dirty="0">
                <a:solidFill>
                  <a:schemeClr val="tx1"/>
                </a:solidFill>
              </a:rPr>
              <a:t>Zalecane jest aby: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zaplanować budżet w taki sposób, aby uwzględniał </a:t>
            </a:r>
            <a:r>
              <a:rPr lang="pl-PL" b="1" dirty="0">
                <a:solidFill>
                  <a:schemeClr val="tx1"/>
                </a:solidFill>
              </a:rPr>
              <a:t>zmieniające się otoczenie </a:t>
            </a:r>
            <a:r>
              <a:rPr lang="pl-PL" dirty="0">
                <a:solidFill>
                  <a:schemeClr val="tx1"/>
                </a:solidFill>
              </a:rPr>
              <a:t>projektu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tworzyć </a:t>
            </a:r>
            <a:r>
              <a:rPr lang="pl-PL" b="1" dirty="0">
                <a:solidFill>
                  <a:schemeClr val="tx1"/>
                </a:solidFill>
              </a:rPr>
              <a:t>ogólne kategorie kosztów</a:t>
            </a:r>
            <a:r>
              <a:rPr lang="pl-PL" dirty="0">
                <a:solidFill>
                  <a:schemeClr val="tx1"/>
                </a:solidFill>
              </a:rPr>
              <a:t>, tak aby były maksymalnie pojemne i obejmowały różne wydatki, zaś szczegóły dotyczące danej kategorii podać w </a:t>
            </a:r>
            <a:r>
              <a:rPr lang="pl-PL" b="1" dirty="0">
                <a:solidFill>
                  <a:schemeClr val="tx1"/>
                </a:solidFill>
              </a:rPr>
              <a:t>uzasadnieniu</a:t>
            </a:r>
            <a:endParaRPr lang="pl-PL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zachować zgodność wydatków z </a:t>
            </a:r>
            <a:r>
              <a:rPr lang="pl-PL" b="1" dirty="0">
                <a:solidFill>
                  <a:schemeClr val="tx1"/>
                </a:solidFill>
              </a:rPr>
              <a:t>Zestawieniem standardu i cen rynkowych</a:t>
            </a:r>
            <a:r>
              <a:rPr lang="pl-PL" dirty="0">
                <a:solidFill>
                  <a:schemeClr val="tx1"/>
                </a:solidFill>
              </a:rPr>
              <a:t>, stanowiącym załącznik do RWP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w uzasadnieniu wskazać, w jaki sposób </a:t>
            </a:r>
            <a:r>
              <a:rPr lang="pl-PL" b="1" dirty="0">
                <a:solidFill>
                  <a:schemeClr val="tx1"/>
                </a:solidFill>
              </a:rPr>
              <a:t>oszacowano wartość </a:t>
            </a:r>
            <a:r>
              <a:rPr lang="pl-PL" dirty="0">
                <a:solidFill>
                  <a:schemeClr val="tx1"/>
                </a:solidFill>
              </a:rPr>
              <a:t>wydatku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zweryfikować poprawność przypisania wydatków do poszczególnych </a:t>
            </a:r>
            <a:r>
              <a:rPr lang="pl-PL" b="1" dirty="0">
                <a:solidFill>
                  <a:schemeClr val="tx1"/>
                </a:solidFill>
              </a:rPr>
              <a:t>limitów</a:t>
            </a:r>
            <a:r>
              <a:rPr lang="pl-PL" dirty="0">
                <a:solidFill>
                  <a:schemeClr val="tx1"/>
                </a:solidFill>
              </a:rPr>
              <a:t>,</a:t>
            </a:r>
            <a:r>
              <a:rPr lang="pl-PL" b="1" dirty="0">
                <a:solidFill>
                  <a:schemeClr val="tx1"/>
                </a:solidFill>
              </a:rPr>
              <a:t> </a:t>
            </a:r>
            <a:r>
              <a:rPr lang="pl-PL" dirty="0">
                <a:solidFill>
                  <a:schemeClr val="tx1"/>
                </a:solidFill>
              </a:rPr>
              <a:t>np. cross-</a:t>
            </a:r>
            <a:r>
              <a:rPr lang="pl-PL" dirty="0" err="1">
                <a:solidFill>
                  <a:schemeClr val="tx1"/>
                </a:solidFill>
              </a:rPr>
              <a:t>financingu</a:t>
            </a:r>
            <a:endParaRPr lang="pl-PL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zweryfikować poprawność wyliczenia </a:t>
            </a:r>
            <a:r>
              <a:rPr lang="pl-PL" b="1" dirty="0">
                <a:solidFill>
                  <a:schemeClr val="tx1"/>
                </a:solidFill>
              </a:rPr>
              <a:t>wkładu własnego </a:t>
            </a:r>
            <a:r>
              <a:rPr lang="pl-PL" dirty="0">
                <a:solidFill>
                  <a:schemeClr val="tx1"/>
                </a:solidFill>
              </a:rPr>
              <a:t>w projekcie – zgodnie z % wskazanym w RWP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pamiętać, że wskazanie we wniosku potencjalnego wykonawcy nie zwalnia z konieczności zastosowania odpowiedniej </a:t>
            </a:r>
            <a:r>
              <a:rPr lang="pl-PL" b="1" dirty="0">
                <a:solidFill>
                  <a:schemeClr val="tx1"/>
                </a:solidFill>
              </a:rPr>
              <a:t>procedury jego wyboru 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EF4CB3-0FD3-02AD-96AE-5D91A8B6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31</a:t>
            </a:fld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92A3698-2D9C-4FCE-991E-7DFF0C63C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9682" y="690782"/>
            <a:ext cx="1902613" cy="189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6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2C3C1A-53DD-D93A-ABDC-FC30CAFE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3200" b="1" dirty="0"/>
              <a:t>Jak zaplanować budżet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2F3E79-46DC-0AFD-6EA4-DCD049E2A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pPr>
              <a:buNone/>
            </a:pPr>
            <a:r>
              <a:rPr lang="pl-PL" sz="2400" b="1" dirty="0">
                <a:solidFill>
                  <a:srgbClr val="002060"/>
                </a:solidFill>
                <a:latin typeface="IBM Plex Sans (Tekst podstawowy)"/>
                <a:ea typeface="+mn-lt"/>
                <a:cs typeface="+mn-lt"/>
              </a:rPr>
              <a:t>Czy zastosowano zasadę elastyczności budżetu?</a:t>
            </a:r>
          </a:p>
          <a:p>
            <a:pPr marL="776288" lvl="1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2060"/>
                </a:solidFill>
                <a:latin typeface="IBM Plex Sans (Tekst podstawowy)"/>
              </a:rPr>
              <a:t>ogólne pozycje budżetowe, mieszczące różnego rodzaju wydatki (szczegóły w uzasadnieniu pod budżetem) – ze wskazaniem kategorii kosztów</a:t>
            </a:r>
          </a:p>
          <a:p>
            <a:pPr marL="0" indent="0">
              <a:buNone/>
            </a:pPr>
            <a:r>
              <a:rPr lang="pl-PL" sz="2400" b="1" dirty="0">
                <a:solidFill>
                  <a:srgbClr val="002060"/>
                </a:solidFill>
                <a:latin typeface="IBM Plex Sans (Tekst podstawowy)"/>
              </a:rPr>
              <a:t>Przykład 1:</a:t>
            </a:r>
            <a:br>
              <a:rPr lang="pl-PL" sz="2400" b="1" dirty="0">
                <a:solidFill>
                  <a:srgbClr val="002060"/>
                </a:solidFill>
                <a:latin typeface="IBM Plex Sans (Tekst podstawowy)"/>
              </a:rPr>
            </a:br>
            <a:r>
              <a:rPr lang="pl-PL" sz="2400" dirty="0">
                <a:solidFill>
                  <a:srgbClr val="002060"/>
                </a:solidFill>
                <a:latin typeface="IBM Plex Sans (Tekst podstawowy)"/>
              </a:rPr>
              <a:t>„Szkolenia z zakresu kompetencji cyfrowych” </a:t>
            </a:r>
            <a:r>
              <a:rPr lang="pl-PL" sz="2400" b="1" dirty="0">
                <a:solidFill>
                  <a:srgbClr val="002060"/>
                </a:solidFill>
                <a:latin typeface="IBM Plex Sans (Tekst podstawowy)"/>
              </a:rPr>
              <a:t>ZAMIAST</a:t>
            </a:r>
            <a:r>
              <a:rPr lang="pl-PL" sz="2400" dirty="0">
                <a:solidFill>
                  <a:srgbClr val="002060"/>
                </a:solidFill>
                <a:latin typeface="IBM Plex Sans (Tekst podstawowy)"/>
              </a:rPr>
              <a:t> „Szkolenie z obsługi programu X”</a:t>
            </a:r>
          </a:p>
          <a:p>
            <a:pPr marL="0" indent="0">
              <a:buNone/>
            </a:pPr>
            <a:r>
              <a:rPr lang="pl-PL" sz="2400" b="1" dirty="0">
                <a:solidFill>
                  <a:srgbClr val="002060"/>
                </a:solidFill>
                <a:latin typeface="IBM Plex Sans (Tekst podstawowy)"/>
              </a:rPr>
              <a:t>Przykład 2:</a:t>
            </a:r>
            <a:br>
              <a:rPr lang="pl-PL" sz="2400" b="1" dirty="0">
                <a:solidFill>
                  <a:srgbClr val="002060"/>
                </a:solidFill>
                <a:latin typeface="IBM Plex Sans (Tekst podstawowy)"/>
              </a:rPr>
            </a:br>
            <a:r>
              <a:rPr lang="pl-PL" sz="2400" dirty="0">
                <a:solidFill>
                  <a:srgbClr val="002060"/>
                </a:solidFill>
                <a:latin typeface="IBM Plex Sans (Tekst podstawowy)"/>
              </a:rPr>
              <a:t>„wizyty studyjne” </a:t>
            </a:r>
            <a:r>
              <a:rPr lang="pl-PL" sz="2400" b="1" dirty="0">
                <a:solidFill>
                  <a:srgbClr val="002060"/>
                </a:solidFill>
                <a:latin typeface="IBM Plex Sans (Tekst podstawowy)"/>
              </a:rPr>
              <a:t>ZAMIAST</a:t>
            </a:r>
            <a:r>
              <a:rPr lang="pl-PL" sz="2400" dirty="0">
                <a:solidFill>
                  <a:srgbClr val="002060"/>
                </a:solidFill>
                <a:latin typeface="IBM Plex Sans (Tekst podstawowy)"/>
              </a:rPr>
              <a:t> „wizyta studyjna – dojazd”, „wizyta studyjna – dieta”, „wizyta studyjna – ubezpieczenie”</a:t>
            </a:r>
          </a:p>
          <a:p>
            <a:pPr marL="0" indent="0">
              <a:buNone/>
            </a:pPr>
            <a:endParaRPr lang="pl-PL" sz="200" dirty="0">
              <a:solidFill>
                <a:srgbClr val="002060"/>
              </a:solidFill>
              <a:latin typeface="IBM Plex Sans (Tekst podstawowy)"/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2400" b="1" dirty="0">
                <a:solidFill>
                  <a:srgbClr val="002060"/>
                </a:solidFill>
                <a:latin typeface="IBM Plex Sans (Tekst podstawowy)"/>
                <a:ea typeface="+mn-lt"/>
                <a:cs typeface="+mn-lt"/>
              </a:rPr>
              <a:t>Czy nie umieszczono kosztów z katalogu kosztów pośrednich?</a:t>
            </a:r>
            <a:endParaRPr lang="pl-PL" sz="2400" dirty="0">
              <a:latin typeface="IBM Plex Sans (Tekst podstawowy)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EF4CB3-0FD3-02AD-96AE-5D91A8B6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36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EF4CB3-0FD3-02AD-96AE-5D91A8B670D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4714537" y="8077459"/>
            <a:ext cx="457199" cy="45741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2829928-69CF-4CD4-AA50-C7139EE0EE92}" type="slidenum">
              <a:rPr lang="pl-PL" smtClean="0"/>
              <a:pPr>
                <a:spcAft>
                  <a:spcPts val="600"/>
                </a:spcAft>
              </a:pPr>
              <a:t>33</a:t>
            </a:fld>
            <a:endParaRPr lang="pl-PL"/>
          </a:p>
        </p:txBody>
      </p:sp>
      <p:pic>
        <p:nvPicPr>
          <p:cNvPr id="8" name="Grafika 7" descr="Zamykać z wypełnieniem pełnym">
            <a:extLst>
              <a:ext uri="{FF2B5EF4-FFF2-40B4-BE49-F238E27FC236}">
                <a16:creationId xmlns:a16="http://schemas.microsoft.com/office/drawing/2014/main" id="{0A2DFDCC-B0E8-6D51-BECC-026F24458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18350" y="5343304"/>
            <a:ext cx="900000" cy="900000"/>
          </a:xfrm>
          <a:prstGeom prst="rect">
            <a:avLst/>
          </a:prstGeom>
        </p:spPr>
      </p:pic>
      <p:pic>
        <p:nvPicPr>
          <p:cNvPr id="6" name="Grafika 5" descr="Znacznik wyboru z wypełnieniem pełnym">
            <a:extLst>
              <a:ext uri="{FF2B5EF4-FFF2-40B4-BE49-F238E27FC236}">
                <a16:creationId xmlns:a16="http://schemas.microsoft.com/office/drawing/2014/main" id="{8E4B1F95-89BA-E9ED-AA7C-AA0E2F6E69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24700" y="4267200"/>
            <a:ext cx="900000" cy="90000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2F3E79-46DC-0AFD-6EA4-DCD049E2A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3550" y="2430799"/>
            <a:ext cx="6661150" cy="2482912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l-PL" sz="2400" b="1">
                <a:solidFill>
                  <a:srgbClr val="002060"/>
                </a:solidFill>
              </a:rPr>
              <a:t>Czy wkład własny wynosi minimum 3%?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2400">
                <a:solidFill>
                  <a:srgbClr val="002060"/>
                </a:solidFill>
              </a:rPr>
              <a:t>Koszty kwalifikowalne * 3% = wkład własny</a:t>
            </a:r>
          </a:p>
          <a:p>
            <a:pPr marL="0" indent="0">
              <a:lnSpc>
                <a:spcPct val="90000"/>
              </a:lnSpc>
              <a:buNone/>
            </a:pPr>
            <a:endParaRPr lang="pl-PL" sz="2400" u="sng">
              <a:solidFill>
                <a:srgbClr val="00206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pl-PL" sz="2400" u="sng">
                <a:solidFill>
                  <a:srgbClr val="002060"/>
                </a:solidFill>
              </a:rPr>
              <a:t>Konieczne sprawdzenie: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2400">
                <a:solidFill>
                  <a:srgbClr val="002060"/>
                </a:solidFill>
              </a:rPr>
              <a:t>wkład własny/koszty kwalifikowalne = </a:t>
            </a:r>
            <a:r>
              <a:rPr lang="pl-PL" sz="2400" b="1">
                <a:solidFill>
                  <a:srgbClr val="00B050"/>
                </a:solidFill>
              </a:rPr>
              <a:t>3,0000000%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l-PL" sz="2400">
                <a:solidFill>
                  <a:srgbClr val="002060"/>
                </a:solidFill>
              </a:rPr>
              <a:t>wkład własny/koszty kwalifikowalne = </a:t>
            </a:r>
            <a:r>
              <a:rPr lang="pl-PL" sz="2400" b="1">
                <a:solidFill>
                  <a:srgbClr val="C00000"/>
                </a:solidFill>
              </a:rPr>
              <a:t>2,9999999% 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D2C3C1A-53DD-D93A-ABDC-FC30CAFE0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1373869"/>
            <a:ext cx="6654800" cy="803441"/>
          </a:xfrm>
        </p:spPr>
        <p:txBody>
          <a:bodyPr anchor="b">
            <a:normAutofit fontScale="90000"/>
          </a:bodyPr>
          <a:lstStyle/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pl-PL" sz="3600" b="1" dirty="0"/>
              <a:t>Jak zaplanować budżet projektu</a:t>
            </a:r>
            <a:r>
              <a:rPr lang="pl-PL" sz="3400" b="1" dirty="0"/>
              <a:t> – wkład własny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F581E82-13EB-E3C6-144A-ACC2B538D1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7509" y="1160825"/>
            <a:ext cx="6353175" cy="4410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6297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2C3C1A-53DD-D93A-ABDC-FC30CAFE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Wingdings" panose="05000000000000000000" pitchFamily="2" charset="2"/>
              <a:buChar char="ü"/>
            </a:pPr>
            <a:r>
              <a:rPr lang="pl-PL" sz="3200" b="1" dirty="0"/>
              <a:t>Jak zaplanować budżet projektu – wkład własny cd.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2F3E79-46DC-0AFD-6EA4-DCD049E2A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0" y="2148450"/>
            <a:ext cx="14250987" cy="5653088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pl-PL" sz="2400" b="1" dirty="0">
                <a:solidFill>
                  <a:srgbClr val="002060"/>
                </a:solidFill>
              </a:rPr>
              <a:t>Czy precyzyjnie opisano sposób wniesienia wkładu własnego?</a:t>
            </a:r>
            <a:endParaRPr lang="pl-PL" sz="2400" dirty="0">
              <a:solidFill>
                <a:srgbClr val="002060"/>
              </a:solidFill>
              <a:latin typeface="Arial"/>
              <a:ea typeface="+mn-lt"/>
              <a:cs typeface="Arial"/>
            </a:endParaRPr>
          </a:p>
          <a:p>
            <a:r>
              <a:rPr lang="pl-PL" sz="2400" dirty="0">
                <a:solidFill>
                  <a:srgbClr val="002060"/>
                </a:solidFill>
                <a:ea typeface="+mn-lt"/>
                <a:cs typeface="Arial"/>
              </a:rPr>
              <a:t>Koszty bezpośrednie</a:t>
            </a:r>
          </a:p>
          <a:p>
            <a:pPr marL="0" indent="0">
              <a:buNone/>
            </a:pPr>
            <a:endParaRPr lang="pl-PL" sz="2400" dirty="0">
              <a:solidFill>
                <a:srgbClr val="002060"/>
              </a:solidFill>
              <a:ea typeface="+mn-lt"/>
              <a:cs typeface="Arial"/>
            </a:endParaRPr>
          </a:p>
          <a:p>
            <a:pPr marL="0" indent="0">
              <a:buNone/>
            </a:pPr>
            <a:endParaRPr lang="pl-PL" sz="2400" dirty="0">
              <a:solidFill>
                <a:srgbClr val="002060"/>
              </a:solidFill>
              <a:ea typeface="+mn-lt"/>
              <a:cs typeface="Arial"/>
            </a:endParaRPr>
          </a:p>
          <a:p>
            <a:pPr marL="0" indent="0">
              <a:buNone/>
            </a:pPr>
            <a:endParaRPr lang="pl-PL" sz="2400" dirty="0">
              <a:solidFill>
                <a:srgbClr val="002060"/>
              </a:solidFill>
              <a:ea typeface="+mn-lt"/>
              <a:cs typeface="Arial"/>
            </a:endParaRPr>
          </a:p>
          <a:p>
            <a:pPr marL="0" indent="0">
              <a:buNone/>
            </a:pPr>
            <a:endParaRPr lang="pl-PL" sz="2400" dirty="0">
              <a:solidFill>
                <a:srgbClr val="002060"/>
              </a:solidFill>
              <a:ea typeface="+mn-lt"/>
              <a:cs typeface="Arial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l-PL" sz="2400" dirty="0">
              <a:solidFill>
                <a:srgbClr val="002060"/>
              </a:solidFill>
              <a:ea typeface="+mn-lt"/>
              <a:cs typeface="Arial"/>
            </a:endParaRPr>
          </a:p>
          <a:p>
            <a:r>
              <a:rPr lang="pl-PL" sz="2400" dirty="0">
                <a:solidFill>
                  <a:srgbClr val="002060"/>
                </a:solidFill>
                <a:ea typeface="+mn-lt"/>
                <a:cs typeface="Arial"/>
              </a:rPr>
              <a:t>Koszty pośrednie = pieniężny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EF4CB3-0FD3-02AD-96AE-5D91A8B6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34</a:t>
            </a:fld>
            <a:endParaRPr lang="pl-PL"/>
          </a:p>
        </p:txBody>
      </p:sp>
      <p:sp>
        <p:nvSpPr>
          <p:cNvPr id="5" name="Symbol zastępczy tekstu 3">
            <a:extLst>
              <a:ext uri="{FF2B5EF4-FFF2-40B4-BE49-F238E27FC236}">
                <a16:creationId xmlns:a16="http://schemas.microsoft.com/office/drawing/2014/main" id="{49E5A381-06E4-7D1D-3882-23AE37ED25EA}"/>
              </a:ext>
            </a:extLst>
          </p:cNvPr>
          <p:cNvSpPr txBox="1">
            <a:spLocks/>
          </p:cNvSpPr>
          <p:nvPr/>
        </p:nvSpPr>
        <p:spPr>
          <a:xfrm>
            <a:off x="1959430" y="3235691"/>
            <a:ext cx="4842677" cy="2288110"/>
          </a:xfrm>
          <a:prstGeom prst="rect">
            <a:avLst/>
          </a:prstGeom>
          <a:solidFill>
            <a:srgbClr val="2A3172"/>
          </a:solidFill>
          <a:ln>
            <a:noFill/>
          </a:ln>
        </p:spPr>
        <p:txBody>
          <a:bodyPr/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719138" indent="-4572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15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077913" indent="-358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AutoNum type="alphaLcPeriod"/>
              <a:defRPr sz="215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435100" indent="-355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4"/>
              </a:buClr>
              <a:buFont typeface="IBM Plex Sans" panose="020B0503050203000203" pitchFamily="34" charset="0"/>
              <a:buChar char="–"/>
              <a:defRPr sz="21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2150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b="1" dirty="0">
                <a:solidFill>
                  <a:schemeClr val="bg1"/>
                </a:solidFill>
              </a:rPr>
              <a:t>pieniężny</a:t>
            </a:r>
          </a:p>
          <a:p>
            <a:r>
              <a:rPr lang="pl-PL" dirty="0">
                <a:solidFill>
                  <a:schemeClr val="bg1"/>
                </a:solidFill>
              </a:rPr>
              <a:t>koszty eksploatacji sal</a:t>
            </a:r>
          </a:p>
          <a:p>
            <a:r>
              <a:rPr lang="pl-PL" dirty="0">
                <a:solidFill>
                  <a:schemeClr val="bg1"/>
                </a:solidFill>
              </a:rPr>
              <a:t>wynajem sal szkoleniowych</a:t>
            </a:r>
          </a:p>
          <a:p>
            <a:r>
              <a:rPr lang="pl-PL" dirty="0">
                <a:solidFill>
                  <a:schemeClr val="bg1"/>
                </a:solidFill>
              </a:rPr>
              <a:t>wynagrodzenie dydaktyków </a:t>
            </a:r>
          </a:p>
        </p:txBody>
      </p:sp>
      <p:sp>
        <p:nvSpPr>
          <p:cNvPr id="6" name="Symbol zastępczy tekstu 3">
            <a:extLst>
              <a:ext uri="{FF2B5EF4-FFF2-40B4-BE49-F238E27FC236}">
                <a16:creationId xmlns:a16="http://schemas.microsoft.com/office/drawing/2014/main" id="{E9095283-4C2B-F537-E32F-40254653292D}"/>
              </a:ext>
            </a:extLst>
          </p:cNvPr>
          <p:cNvSpPr txBox="1">
            <a:spLocks/>
          </p:cNvSpPr>
          <p:nvPr/>
        </p:nvSpPr>
        <p:spPr>
          <a:xfrm>
            <a:off x="7363098" y="3235691"/>
            <a:ext cx="4842677" cy="2288110"/>
          </a:xfrm>
          <a:prstGeom prst="rect">
            <a:avLst/>
          </a:prstGeom>
          <a:solidFill>
            <a:srgbClr val="2A3172"/>
          </a:solidFill>
          <a:ln>
            <a:noFill/>
          </a:ln>
        </p:spPr>
        <p:txBody>
          <a:bodyPr/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719138" indent="-4572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 sz="215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077913" indent="-358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+mj-lt"/>
              <a:buAutoNum type="alphaLcPeriod"/>
              <a:defRPr sz="2150" b="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435100" indent="-355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accent4"/>
              </a:buClr>
              <a:buFont typeface="IBM Plex Sans" panose="020B0503050203000203" pitchFamily="34" charset="0"/>
              <a:buChar char="–"/>
              <a:defRPr sz="21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Wingdings" panose="05000000000000000000" pitchFamily="2" charset="2"/>
              <a:buNone/>
              <a:defRPr lang="pl-PL" sz="2150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b="1">
                <a:solidFill>
                  <a:schemeClr val="bg1"/>
                </a:solidFill>
              </a:rPr>
              <a:t>niepieniężny/rzeczowy</a:t>
            </a:r>
          </a:p>
          <a:p>
            <a:r>
              <a:rPr lang="pl-PL">
                <a:solidFill>
                  <a:schemeClr val="bg1"/>
                </a:solidFill>
              </a:rPr>
              <a:t>udostępnienie własnych sal </a:t>
            </a:r>
          </a:p>
        </p:txBody>
      </p:sp>
    </p:spTree>
    <p:extLst>
      <p:ext uri="{BB962C8B-B14F-4D97-AF65-F5344CB8AC3E}">
        <p14:creationId xmlns:p14="http://schemas.microsoft.com/office/powerpoint/2010/main" val="101050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2C3C1A-53DD-D93A-ABDC-FC30CAFE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3200" b="1" dirty="0"/>
              <a:t>Jak zaplanować budżet projektu - uzasadnienie wydatków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2F3E79-46DC-0AFD-6EA4-DCD049E2A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0" y="2148450"/>
            <a:ext cx="14250987" cy="5653088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pl-PL" sz="2400" b="1" dirty="0">
                <a:solidFill>
                  <a:srgbClr val="002060"/>
                </a:solidFill>
                <a:latin typeface="+mj-lt"/>
                <a:cs typeface="Arial"/>
              </a:rPr>
              <a:t>Czy uzasadniono, że każdy zaplanowany wydatek jest niezbędny?</a:t>
            </a:r>
          </a:p>
          <a:p>
            <a:pPr marL="0" indent="0">
              <a:buNone/>
            </a:pPr>
            <a:endParaRPr lang="pl-PL" sz="2400" b="1" dirty="0">
              <a:solidFill>
                <a:srgbClr val="002060"/>
              </a:solidFill>
              <a:latin typeface="+mj-lt"/>
              <a:cs typeface="Arial"/>
            </a:endParaRPr>
          </a:p>
          <a:p>
            <a:pPr marL="0" indent="0">
              <a:buNone/>
            </a:pPr>
            <a:r>
              <a:rPr lang="pl-PL" sz="2400" b="1" dirty="0">
                <a:solidFill>
                  <a:srgbClr val="002060"/>
                </a:solidFill>
                <a:latin typeface="+mj-lt"/>
                <a:cs typeface="Arial"/>
              </a:rPr>
              <a:t>Czy dla każdego wydatku wskazano:</a:t>
            </a:r>
            <a:endParaRPr lang="en-US" sz="2400" dirty="0">
              <a:solidFill>
                <a:srgbClr val="002060"/>
              </a:solidFill>
              <a:latin typeface="+mj-lt"/>
              <a:cs typeface="Arial"/>
            </a:endParaRPr>
          </a:p>
          <a:p>
            <a:r>
              <a:rPr lang="pl-PL" sz="2400" dirty="0">
                <a:solidFill>
                  <a:srgbClr val="002060"/>
                </a:solidFill>
                <a:cs typeface="Arial"/>
              </a:rPr>
              <a:t>kalkulację (np. 15 osób x 20 godzin x 150 zł; 5 szt. x 9 500 zł)?</a:t>
            </a:r>
          </a:p>
          <a:p>
            <a:r>
              <a:rPr lang="pl-PL" sz="2400" dirty="0">
                <a:solidFill>
                  <a:srgbClr val="002060"/>
                </a:solidFill>
                <a:cs typeface="Arial"/>
              </a:rPr>
              <a:t>sposób oszacowania wartości (np. rozpoznanie rynku, regulamin wynagradzania)?</a:t>
            </a:r>
            <a:endParaRPr lang="en-US" sz="2400" dirty="0">
              <a:solidFill>
                <a:srgbClr val="002060"/>
              </a:solidFill>
              <a:cs typeface="Arial"/>
            </a:endParaRPr>
          </a:p>
          <a:p>
            <a:endParaRPr lang="pl-PL" sz="2400" dirty="0"/>
          </a:p>
          <a:p>
            <a:pPr marL="0" indent="0">
              <a:buNone/>
            </a:pPr>
            <a:endParaRPr lang="pl-PL" sz="24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EF4CB3-0FD3-02AD-96AE-5D91A8B6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130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2C3C1A-53DD-D93A-ABDC-FC30CAFE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3200" b="1" dirty="0"/>
              <a:t>Jak zaplanować budżet projektu - uzasadnienie wydatków cd.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2F3E79-46DC-0AFD-6EA4-DCD049E2A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0" y="2148450"/>
            <a:ext cx="14250987" cy="5653088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pl-PL" sz="2400" b="1" dirty="0">
                <a:solidFill>
                  <a:srgbClr val="002060"/>
                </a:solidFill>
                <a:latin typeface="IBM Plex Sans (Nagłówki)"/>
              </a:rPr>
              <a:t>Czy stawki w projekcie są takie same </a:t>
            </a:r>
            <a:r>
              <a:rPr lang="pl-PL" sz="2400" b="1" u="sng" dirty="0">
                <a:solidFill>
                  <a:srgbClr val="002060"/>
                </a:solidFill>
                <a:latin typeface="IBM Plex Sans (Nagłówki)"/>
              </a:rPr>
              <a:t>jak poza projektem</a:t>
            </a:r>
            <a:r>
              <a:rPr lang="pl-PL" sz="2400" b="1" dirty="0">
                <a:solidFill>
                  <a:srgbClr val="002060"/>
                </a:solidFill>
                <a:latin typeface="IBM Plex Sans (Nagłówki)"/>
              </a:rPr>
              <a:t>?</a:t>
            </a:r>
          </a:p>
          <a:p>
            <a:pPr marL="0" indent="0">
              <a:buNone/>
            </a:pPr>
            <a:r>
              <a:rPr lang="pl-PL" sz="2400" dirty="0">
                <a:solidFill>
                  <a:srgbClr val="002060"/>
                </a:solidFill>
                <a:latin typeface="IBM Plex Sans (Nagłówki)"/>
              </a:rPr>
              <a:t>Na przykład: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2060"/>
                </a:solidFill>
                <a:latin typeface="IBM Plex Sans (Nagłówki)"/>
              </a:rPr>
              <a:t>wynagrodzenia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2060"/>
                </a:solidFill>
                <a:latin typeface="IBM Plex Sans (Nagłówki)"/>
              </a:rPr>
              <a:t>koszty użytkowania sal</a:t>
            </a:r>
            <a:endParaRPr lang="pl-PL" sz="2400" b="1" dirty="0">
              <a:solidFill>
                <a:srgbClr val="002060"/>
              </a:solidFill>
              <a:latin typeface="IBM Plex Sans (Nagłówki)"/>
            </a:endParaRPr>
          </a:p>
          <a:p>
            <a:pPr marL="0" indent="0">
              <a:buNone/>
            </a:pPr>
            <a:endParaRPr lang="pl-PL" sz="100" b="1" dirty="0">
              <a:solidFill>
                <a:srgbClr val="002060"/>
              </a:solidFill>
              <a:latin typeface="IBM Plex Sans (Nagłówki)"/>
            </a:endParaRPr>
          </a:p>
          <a:p>
            <a:pPr marL="0" indent="0">
              <a:buNone/>
            </a:pPr>
            <a:r>
              <a:rPr lang="pl-PL" sz="2400" b="1" dirty="0">
                <a:solidFill>
                  <a:srgbClr val="002060"/>
                </a:solidFill>
                <a:latin typeface="IBM Plex Sans (Nagłówki)"/>
              </a:rPr>
              <a:t>Czy dla wkładu własnego przyjęto takie same stawki </a:t>
            </a:r>
            <a:r>
              <a:rPr lang="pl-PL" sz="2400" b="1" u="sng" dirty="0">
                <a:solidFill>
                  <a:srgbClr val="002060"/>
                </a:solidFill>
                <a:latin typeface="IBM Plex Sans (Nagłówki)"/>
              </a:rPr>
              <a:t>jak dla dofinansowania</a:t>
            </a:r>
            <a:r>
              <a:rPr lang="pl-PL" sz="2400" b="1" dirty="0">
                <a:solidFill>
                  <a:srgbClr val="002060"/>
                </a:solidFill>
                <a:latin typeface="IBM Plex Sans (Nagłówki)"/>
              </a:rPr>
              <a:t>?</a:t>
            </a:r>
          </a:p>
          <a:p>
            <a:pPr marL="0" indent="0">
              <a:buNone/>
            </a:pPr>
            <a:r>
              <a:rPr lang="pl-PL" sz="2400" dirty="0">
                <a:solidFill>
                  <a:srgbClr val="002060"/>
                </a:solidFill>
                <a:latin typeface="IBM Plex Sans (Nagłówki)"/>
              </a:rPr>
              <a:t>Na przykład: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2060"/>
                </a:solidFill>
                <a:latin typeface="IBM Plex Sans (Nagłówki)"/>
              </a:rPr>
              <a:t>wynagrodzenia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rgbClr val="002060"/>
                </a:solidFill>
                <a:latin typeface="IBM Plex Sans (Nagłówki)"/>
              </a:rPr>
              <a:t>koszty użytkowania sal</a:t>
            </a:r>
            <a:endParaRPr lang="pl-PL" sz="2400" b="1" dirty="0">
              <a:solidFill>
                <a:srgbClr val="002060"/>
              </a:solidFill>
              <a:latin typeface="IBM Plex Sans (Nagłówki)"/>
            </a:endParaRPr>
          </a:p>
          <a:p>
            <a:pPr marL="0" indent="0">
              <a:buNone/>
            </a:pPr>
            <a:endParaRPr lang="pl-PL" sz="2400" b="1" dirty="0">
              <a:solidFill>
                <a:srgbClr val="002060"/>
              </a:solidFill>
              <a:latin typeface="IBM Plex Sans (Nagłówki)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EF4CB3-0FD3-02AD-96AE-5D91A8B6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495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2C3C1A-53DD-D93A-ABDC-FC30CAFE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l-PL" sz="3200" b="1" dirty="0"/>
            </a:br>
            <a:br>
              <a:rPr lang="pl-PL" sz="3200" b="1" dirty="0"/>
            </a:br>
            <a:r>
              <a:rPr lang="pl-PL" sz="3200" b="1" dirty="0"/>
              <a:t>Dobre praktyki: trwałość projektu / rezultatów projektu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2F3E79-46DC-0AFD-6EA4-DCD049E2A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>
                <a:solidFill>
                  <a:schemeClr val="tx1"/>
                </a:solidFill>
              </a:rPr>
              <a:t>Zalecane jest aby: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w przypadku zaplanowania wydatków związanych z cross-</a:t>
            </a:r>
            <a:r>
              <a:rPr lang="pl-PL" dirty="0" err="1">
                <a:solidFill>
                  <a:schemeClr val="tx1"/>
                </a:solidFill>
              </a:rPr>
              <a:t>financingiem</a:t>
            </a:r>
            <a:r>
              <a:rPr lang="pl-PL" dirty="0">
                <a:solidFill>
                  <a:schemeClr val="tx1"/>
                </a:solidFill>
              </a:rPr>
              <a:t>, pamiętać, że termin zachowania </a:t>
            </a:r>
            <a:r>
              <a:rPr lang="pl-PL" b="1" dirty="0">
                <a:solidFill>
                  <a:schemeClr val="tx1"/>
                </a:solidFill>
              </a:rPr>
              <a:t>trwałości projektu </a:t>
            </a:r>
            <a:r>
              <a:rPr lang="pl-PL" dirty="0">
                <a:solidFill>
                  <a:schemeClr val="tx1"/>
                </a:solidFill>
              </a:rPr>
              <a:t>wynosi 5 lat, zgodnie z zapisami Wytycznych dot. kwalifikowalności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przemyśleć konieczność wskazania zapisów dotyczących </a:t>
            </a:r>
            <a:r>
              <a:rPr lang="pl-PL" b="1" dirty="0">
                <a:solidFill>
                  <a:schemeClr val="tx1"/>
                </a:solidFill>
              </a:rPr>
              <a:t>trwałości rezultatów projektu</a:t>
            </a:r>
            <a:r>
              <a:rPr lang="pl-PL" dirty="0">
                <a:solidFill>
                  <a:schemeClr val="tx1"/>
                </a:solidFill>
              </a:rPr>
              <a:t>,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jeśli nie wynika to z RPW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w przypadku </a:t>
            </a:r>
            <a:r>
              <a:rPr lang="pl-PL" b="1" dirty="0">
                <a:solidFill>
                  <a:schemeClr val="tx1"/>
                </a:solidFill>
              </a:rPr>
              <a:t>trwałości rezultatów projektu </a:t>
            </a:r>
            <a:r>
              <a:rPr lang="pl-PL" dirty="0">
                <a:solidFill>
                  <a:schemeClr val="tx1"/>
                </a:solidFill>
              </a:rPr>
              <a:t>wskazać konkretny okres/termin zachowania trwałości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(np. 2 lata od zakończenia realizacji projektu, do 2027-09-30) wraz ze wskazaniem sposobu monitorowania trwałości rezultatów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EF4CB3-0FD3-02AD-96AE-5D91A8B6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37</a:t>
            </a:fld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60A6821-F8FD-4845-953D-01E0F81F8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1596" y="580108"/>
            <a:ext cx="1783204" cy="177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1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DF449CCC-2F64-4A39-988B-09E5F2E18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4800" b="1" dirty="0"/>
              <a:t>Dziękuję za uwagę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3025238-1E21-E02D-4928-E21E354A5C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38</a:t>
            </a:fld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1A21536-3E3F-43F2-8600-E9FC86E79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297" y="7213105"/>
            <a:ext cx="8014113" cy="734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1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2C3C1A-53DD-D93A-ABDC-FC30CAFE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/>
              <a:t>Zmiany w dokumentach dotyczących kwalifikowalności wydatków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2F3E79-46DC-0AFD-6EA4-DCD049E2A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300" b="1" dirty="0">
                <a:solidFill>
                  <a:schemeClr val="tx1"/>
                </a:solidFill>
              </a:rPr>
              <a:t>Wytyczne dotyczące kwalifikowalności wydatków na lata 2021-2027 z dnia 18 listopada 2022 r.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Wytyczne określają ujednolicone warunki i procedury dotyczące kwalifikowalności wydatków dla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EFS+, EFRR, FS i FST</a:t>
            </a:r>
          </a:p>
          <a:p>
            <a:pPr marL="0" indent="0" defTabSz="268288">
              <a:buNone/>
            </a:pPr>
            <a:r>
              <a:rPr lang="pl-PL" dirty="0">
                <a:solidFill>
                  <a:schemeClr val="tx1"/>
                </a:solidFill>
              </a:rPr>
              <a:t>	oraz </a:t>
            </a:r>
          </a:p>
          <a:p>
            <a:r>
              <a:rPr lang="pl-PL" sz="2300" b="1" dirty="0">
                <a:solidFill>
                  <a:schemeClr val="tx1"/>
                </a:solidFill>
              </a:rPr>
              <a:t>Zasady finansowania Programu Fundusze Europejskie dla Rozwoju Społecznego z 16 stycznia 2023 r.</a:t>
            </a:r>
            <a:r>
              <a:rPr lang="pl-PL" sz="2300" dirty="0">
                <a:solidFill>
                  <a:schemeClr val="tx1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Zasady obowiązują instytucje systemu wdrażania programu FERS: Instytucję Zarządzającą i Instytucje Pośredniczące odpowiedzialne za wybór do dofinansowania projektów. Zasady są spójne z Wytycznymi.</a:t>
            </a:r>
          </a:p>
          <a:p>
            <a:r>
              <a:rPr lang="pl-PL" dirty="0">
                <a:solidFill>
                  <a:schemeClr val="tx1"/>
                </a:solidFill>
              </a:rPr>
              <a:t>Istotne warunki kwalifikowalności wydatków w FERS wynikają z Wytycznych oraz umowy o dofinansowanie projektu, której wzór stanowi załącznik do Zasad i Regulaminu wyboru projektów (RWP)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EF4CB3-0FD3-02AD-96AE-5D91A8B6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141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2C3C1A-53DD-D93A-ABDC-FC30CAFE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/>
              <a:t>Zmiany: okres kwalifikowalności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2F3E79-46DC-0AFD-6EA4-DCD049E2A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Ramy czasowe </a:t>
            </a:r>
            <a:r>
              <a:rPr lang="pl-PL" b="1" dirty="0">
                <a:solidFill>
                  <a:schemeClr val="tx1"/>
                </a:solidFill>
              </a:rPr>
              <a:t>okresu kwalifikowalności FERS</a:t>
            </a:r>
            <a:r>
              <a:rPr lang="pl-PL" dirty="0">
                <a:solidFill>
                  <a:schemeClr val="tx1"/>
                </a:solidFill>
              </a:rPr>
              <a:t>: </a:t>
            </a:r>
            <a:r>
              <a:rPr lang="pl-PL" b="1" dirty="0">
                <a:solidFill>
                  <a:schemeClr val="tx1"/>
                </a:solidFill>
              </a:rPr>
              <a:t>od 01.01.2021 r. do 31.12.2029 r.</a:t>
            </a:r>
          </a:p>
          <a:p>
            <a:r>
              <a:rPr lang="pl-PL" b="1" dirty="0">
                <a:solidFill>
                  <a:schemeClr val="tx1"/>
                </a:solidFill>
              </a:rPr>
              <a:t>Okres kwalifikowalności wydatków w ramach projektu </a:t>
            </a:r>
            <a:r>
              <a:rPr lang="pl-PL" dirty="0">
                <a:solidFill>
                  <a:schemeClr val="tx1"/>
                </a:solidFill>
              </a:rPr>
              <a:t>określony jest w umowie o dofinansowanie projektu, przy czym okres ten nie może wykraczać poza ww. daty graniczne</a:t>
            </a:r>
          </a:p>
          <a:p>
            <a:r>
              <a:rPr lang="pl-PL" dirty="0">
                <a:solidFill>
                  <a:schemeClr val="tx1"/>
                </a:solidFill>
              </a:rPr>
              <a:t>W przypadku projektów EFS+  możliwe jest </a:t>
            </a:r>
            <a:r>
              <a:rPr lang="pl-PL" b="1" dirty="0">
                <a:solidFill>
                  <a:schemeClr val="tx1"/>
                </a:solidFill>
              </a:rPr>
              <a:t>ponoszenie wydatków po okresie</a:t>
            </a:r>
            <a:r>
              <a:rPr lang="pl-PL" dirty="0">
                <a:solidFill>
                  <a:schemeClr val="tx1"/>
                </a:solidFill>
              </a:rPr>
              <a:t> wskazanym w umowie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o dofinansowanie projektu pod warunkiem, że wydatki te zostały poniesione w związku z realizacją projektu oraz zostaną uwzględnione w końcowym wniosku o płatność</a:t>
            </a:r>
          </a:p>
          <a:p>
            <a:r>
              <a:rPr lang="pl-PL" dirty="0">
                <a:solidFill>
                  <a:schemeClr val="tx1"/>
                </a:solidFill>
              </a:rPr>
              <a:t>Nie jest możliwe opłacenie w okresie kwalifikowalności faktury na rzecz usług przyszłych, tj. świadczonych po zakończeniu projektu. </a:t>
            </a:r>
            <a:r>
              <a:rPr lang="pl-PL" b="1" dirty="0">
                <a:solidFill>
                  <a:schemeClr val="tx1"/>
                </a:solidFill>
              </a:rPr>
              <a:t>Usługi muszą zakończyć się wraz z końcem realizacji projektu.</a:t>
            </a:r>
            <a:r>
              <a:rPr lang="pl-PL" dirty="0">
                <a:solidFill>
                  <a:schemeClr val="tx1"/>
                </a:solidFill>
              </a:rPr>
              <a:t> Finansowanie usługi wykraczającej poza okres realizacji projektu będzie w tym zakresie wydatkiem niekwalifikowalnym.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EF4CB3-0FD3-02AD-96AE-5D91A8B6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5</a:t>
            </a:fld>
            <a:endParaRPr lang="pl-PL"/>
          </a:p>
        </p:txBody>
      </p:sp>
      <p:pic>
        <p:nvPicPr>
          <p:cNvPr id="7" name="Grafika 6" descr="Kalendarz dzienny z wypełnieniem pełnym">
            <a:extLst>
              <a:ext uri="{FF2B5EF4-FFF2-40B4-BE49-F238E27FC236}">
                <a16:creationId xmlns:a16="http://schemas.microsoft.com/office/drawing/2014/main" id="{36FE326E-52A0-404F-80B1-7701F740D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89474" y="503784"/>
            <a:ext cx="1934047" cy="193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9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2C3C1A-53DD-D93A-ABDC-FC30CAFE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/>
              <a:t>Zmiany: cross-</a:t>
            </a:r>
            <a:r>
              <a:rPr lang="pl-PL" sz="3200" b="1" dirty="0" err="1"/>
              <a:t>financing</a:t>
            </a:r>
            <a:endParaRPr lang="pl-PL" sz="32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2F3E79-46DC-0AFD-6EA4-DCD049E2A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>
                <a:solidFill>
                  <a:schemeClr val="tx1"/>
                </a:solidFill>
              </a:rPr>
              <a:t>Cross-</a:t>
            </a:r>
            <a:r>
              <a:rPr lang="pl-PL" b="1" dirty="0" err="1">
                <a:solidFill>
                  <a:schemeClr val="tx1"/>
                </a:solidFill>
              </a:rPr>
              <a:t>financing</a:t>
            </a:r>
            <a:r>
              <a:rPr lang="pl-PL" dirty="0">
                <a:solidFill>
                  <a:schemeClr val="tx1"/>
                </a:solidFill>
              </a:rPr>
              <a:t> w projektach EFS+ dotyczy wyłącznie:</a:t>
            </a:r>
          </a:p>
          <a:p>
            <a:pPr marL="628650" indent="-457200">
              <a:buFont typeface="+mj-lt"/>
              <a:buAutoNum type="alphaLcParenR"/>
            </a:pPr>
            <a:r>
              <a:rPr lang="pl-PL" b="1" dirty="0">
                <a:solidFill>
                  <a:schemeClr val="tx1"/>
                </a:solidFill>
              </a:rPr>
              <a:t>zakupu gruntu i nieruchomości</a:t>
            </a:r>
          </a:p>
          <a:p>
            <a:pPr marL="628650" indent="-457200">
              <a:buFont typeface="+mj-lt"/>
              <a:buAutoNum type="alphaLcParenR"/>
            </a:pPr>
            <a:r>
              <a:rPr lang="pl-PL" b="1" dirty="0">
                <a:solidFill>
                  <a:schemeClr val="tx1"/>
                </a:solidFill>
              </a:rPr>
              <a:t>zakupu infrastruktury </a:t>
            </a:r>
            <a:r>
              <a:rPr lang="pl-PL" dirty="0">
                <a:solidFill>
                  <a:schemeClr val="tx1"/>
                </a:solidFill>
              </a:rPr>
              <a:t>(zgodnie z definicją w Wytycznych)</a:t>
            </a:r>
          </a:p>
          <a:p>
            <a:pPr marL="628650" indent="-457200">
              <a:buFont typeface="+mj-lt"/>
              <a:buAutoNum type="alphaLcParenR"/>
            </a:pPr>
            <a:r>
              <a:rPr lang="pl-PL" b="1" dirty="0">
                <a:solidFill>
                  <a:schemeClr val="tx1"/>
                </a:solidFill>
              </a:rPr>
              <a:t>zakupu mebli, sprzętu i pojazdów</a:t>
            </a:r>
            <a:r>
              <a:rPr lang="pl-PL" dirty="0">
                <a:solidFill>
                  <a:schemeClr val="tx1"/>
                </a:solidFill>
              </a:rPr>
              <a:t>. </a:t>
            </a:r>
          </a:p>
          <a:p>
            <a:pPr marL="604838" lvl="1" indent="0">
              <a:buNone/>
            </a:pPr>
            <a:r>
              <a:rPr lang="pl-PL" dirty="0">
                <a:solidFill>
                  <a:schemeClr val="tx1"/>
                </a:solidFill>
              </a:rPr>
              <a:t>Uwaga: zakup nie jest wliczany do limitu cross-</a:t>
            </a:r>
            <a:r>
              <a:rPr lang="pl-PL" dirty="0" err="1">
                <a:solidFill>
                  <a:schemeClr val="tx1"/>
                </a:solidFill>
              </a:rPr>
              <a:t>financingu</a:t>
            </a:r>
            <a:r>
              <a:rPr lang="pl-PL" dirty="0">
                <a:solidFill>
                  <a:schemeClr val="tx1"/>
                </a:solidFill>
              </a:rPr>
              <a:t> (jest kwalifikowalny z EFS+), gdy zostanie spełniony jeden z trzech warunków (rozłącznie):</a:t>
            </a:r>
          </a:p>
          <a:p>
            <a:pPr lvl="2">
              <a:buFont typeface="+mj-lt"/>
              <a:buAutoNum type="arabicPeriod"/>
            </a:pPr>
            <a:r>
              <a:rPr lang="pl-PL" dirty="0">
                <a:solidFill>
                  <a:schemeClr val="tx1"/>
                </a:solidFill>
              </a:rPr>
              <a:t>amortyzacja w trakcie trwania projektu</a:t>
            </a:r>
          </a:p>
          <a:p>
            <a:pPr lvl="2">
              <a:buFont typeface="+mj-lt"/>
              <a:buAutoNum type="arabicPeriod"/>
            </a:pPr>
            <a:r>
              <a:rPr lang="pl-PL" dirty="0">
                <a:solidFill>
                  <a:schemeClr val="tx1"/>
                </a:solidFill>
              </a:rPr>
              <a:t>najbardziej opłacalna opcja</a:t>
            </a:r>
          </a:p>
          <a:p>
            <a:pPr lvl="2">
              <a:buFont typeface="+mj-lt"/>
              <a:buAutoNum type="arabicPeriod"/>
            </a:pPr>
            <a:r>
              <a:rPr lang="pl-PL" dirty="0">
                <a:solidFill>
                  <a:schemeClr val="tx1"/>
                </a:solidFill>
              </a:rPr>
              <a:t>konieczny do osiągnięcia celu projektu*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EF4CB3-0FD3-02AD-96AE-5D91A8B6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6</a:t>
            </a:fld>
            <a:endParaRPr lang="pl-PL"/>
          </a:p>
        </p:txBody>
      </p:sp>
      <p:pic>
        <p:nvPicPr>
          <p:cNvPr id="6" name="Grafika 5" descr="Architektura z wypełnieniem pełnym">
            <a:extLst>
              <a:ext uri="{FF2B5EF4-FFF2-40B4-BE49-F238E27FC236}">
                <a16:creationId xmlns:a16="http://schemas.microsoft.com/office/drawing/2014/main" id="{6E98DF32-47DB-40F4-B458-F9DE6B7E2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81509" y="417768"/>
            <a:ext cx="2106080" cy="2106080"/>
          </a:xfrm>
          <a:prstGeom prst="rect">
            <a:avLst/>
          </a:prstGeom>
        </p:spPr>
      </p:pic>
      <p:grpSp>
        <p:nvGrpSpPr>
          <p:cNvPr id="5" name="Grupa 4">
            <a:extLst>
              <a:ext uri="{FF2B5EF4-FFF2-40B4-BE49-F238E27FC236}">
                <a16:creationId xmlns:a16="http://schemas.microsoft.com/office/drawing/2014/main" id="{32BCC533-6DB0-47AA-D18B-BBA2227A9E24}"/>
              </a:ext>
            </a:extLst>
          </p:cNvPr>
          <p:cNvGrpSpPr/>
          <p:nvPr/>
        </p:nvGrpSpPr>
        <p:grpSpPr>
          <a:xfrm>
            <a:off x="8024690" y="5339948"/>
            <a:ext cx="6811568" cy="1662360"/>
            <a:chOff x="596900" y="4747349"/>
            <a:chExt cx="5824270" cy="1662360"/>
          </a:xfrm>
        </p:grpSpPr>
        <p:sp>
          <p:nvSpPr>
            <p:cNvPr id="7" name="Tytuł 1">
              <a:extLst>
                <a:ext uri="{FF2B5EF4-FFF2-40B4-BE49-F238E27FC236}">
                  <a16:creationId xmlns:a16="http://schemas.microsoft.com/office/drawing/2014/main" id="{DBBC5192-F3D2-0A7C-EEFD-6A5A0E028691}"/>
                </a:ext>
              </a:extLst>
            </p:cNvPr>
            <p:cNvSpPr txBox="1">
              <a:spLocks/>
            </p:cNvSpPr>
            <p:nvPr/>
          </p:nvSpPr>
          <p:spPr>
            <a:xfrm>
              <a:off x="2324103" y="5606268"/>
              <a:ext cx="4097067" cy="803441"/>
            </a:xfrm>
            <a:prstGeom prst="rect">
              <a:avLst/>
            </a:prstGeom>
          </p:spPr>
          <p:txBody>
            <a:bodyPr vert="horz" lIns="0" tIns="0" rIns="0" bIns="0" rtlCol="0" anchor="b" anchorCtr="0">
              <a:noAutofit/>
            </a:bodyPr>
            <a:lstStyle>
              <a:lvl1pPr algn="l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None/>
                <a:defRPr sz="40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2800" b="1" dirty="0">
                  <a:solidFill>
                    <a:srgbClr val="3C9FC7"/>
                  </a:solidFill>
                </a:rPr>
                <a:t>*doprecyzowano </a:t>
              </a:r>
              <a:br>
                <a:rPr lang="pl-PL" sz="2800" b="1" dirty="0">
                  <a:solidFill>
                    <a:srgbClr val="3C9FC7"/>
                  </a:solidFill>
                </a:rPr>
              </a:br>
              <a:r>
                <a:rPr lang="pl-PL" sz="2800" b="1" dirty="0">
                  <a:solidFill>
                    <a:srgbClr val="3C9FC7"/>
                  </a:solidFill>
                </a:rPr>
                <a:t>w Zasadach finansowania FERS – aktualizacja </a:t>
              </a:r>
              <a:br>
                <a:rPr lang="pl-PL" sz="2800" b="1" dirty="0">
                  <a:solidFill>
                    <a:srgbClr val="3C9FC7"/>
                  </a:solidFill>
                </a:rPr>
              </a:br>
              <a:r>
                <a:rPr lang="pl-PL" sz="2800" b="1" dirty="0">
                  <a:solidFill>
                    <a:srgbClr val="3C9FC7"/>
                  </a:solidFill>
                </a:rPr>
                <a:t>w sierpniu 2023 (projekt)</a:t>
              </a:r>
            </a:p>
          </p:txBody>
        </p:sp>
        <p:pic>
          <p:nvPicPr>
            <p:cNvPr id="8" name="Picture 2" descr="obraz">
              <a:extLst>
                <a:ext uri="{FF2B5EF4-FFF2-40B4-BE49-F238E27FC236}">
                  <a16:creationId xmlns:a16="http://schemas.microsoft.com/office/drawing/2014/main" id="{FF0491C3-D602-CC6D-E68A-D4785B201D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900" y="4747349"/>
              <a:ext cx="1428750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7181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2C3C1A-53DD-D93A-ABDC-FC30CAFE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/>
              <a:t>Zmiany: sposób wyliczania limitu cross-financingu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2F3E79-46DC-0AFD-6EA4-DCD049E2A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0" y="2359025"/>
            <a:ext cx="7122319" cy="5653088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</a:rPr>
              <a:t>Zgodnie ze stanowiskiem KE:</a:t>
            </a:r>
          </a:p>
          <a:p>
            <a:r>
              <a:rPr lang="pl-PL" b="1" dirty="0">
                <a:solidFill>
                  <a:schemeClr val="tx1"/>
                </a:solidFill>
              </a:rPr>
              <a:t>do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b="1" dirty="0">
                <a:solidFill>
                  <a:schemeClr val="tx1"/>
                </a:solidFill>
              </a:rPr>
              <a:t>limitu cross-financingu </a:t>
            </a:r>
            <a:r>
              <a:rPr lang="pl-PL" dirty="0">
                <a:solidFill>
                  <a:schemeClr val="tx1"/>
                </a:solidFill>
              </a:rPr>
              <a:t>należy wliczyć </a:t>
            </a:r>
            <a:r>
              <a:rPr lang="pl-PL" b="1" dirty="0">
                <a:solidFill>
                  <a:schemeClr val="tx1"/>
                </a:solidFill>
              </a:rPr>
              <a:t>sumę kosztów bezpośrednich, </a:t>
            </a:r>
            <a:r>
              <a:rPr lang="pl-PL" dirty="0">
                <a:solidFill>
                  <a:schemeClr val="tx1"/>
                </a:solidFill>
              </a:rPr>
              <a:t>oznaczonych jako koszty mieszczące się w limicie cross-financingu</a:t>
            </a:r>
            <a:r>
              <a:rPr lang="pl-PL" b="1" dirty="0">
                <a:solidFill>
                  <a:schemeClr val="tx1"/>
                </a:solidFill>
              </a:rPr>
              <a:t> oraz naliczonych od nich, </a:t>
            </a:r>
            <a:r>
              <a:rPr lang="pl-PL" dirty="0">
                <a:solidFill>
                  <a:schemeClr val="tx1"/>
                </a:solidFill>
              </a:rPr>
              <a:t>zgodnie z przyjętą stawka ryczałtową, </a:t>
            </a:r>
            <a:r>
              <a:rPr lang="pl-PL" b="1" dirty="0">
                <a:solidFill>
                  <a:schemeClr val="tx1"/>
                </a:solidFill>
              </a:rPr>
              <a:t>kosztów pośrednich</a:t>
            </a:r>
            <a:endParaRPr lang="pl-PL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EF4CB3-0FD3-02AD-96AE-5D91A8B6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7</a:t>
            </a:fld>
            <a:endParaRPr lang="pl-PL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7B04EE2-A8F6-A80F-DA62-CA25ABB92CA4}"/>
              </a:ext>
            </a:extLst>
          </p:cNvPr>
          <p:cNvSpPr txBox="1"/>
          <p:nvPr/>
        </p:nvSpPr>
        <p:spPr>
          <a:xfrm>
            <a:off x="7901183" y="7431128"/>
            <a:ext cx="6960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1" dirty="0">
                <a:solidFill>
                  <a:srgbClr val="44BDEE"/>
                </a:solidFill>
              </a:rPr>
              <a:t>KOMUNIKAT: </a:t>
            </a:r>
            <a:r>
              <a:rPr lang="pl-PL" sz="1800" dirty="0">
                <a:solidFill>
                  <a:srgbClr val="44BDEE"/>
                </a:solidFill>
              </a:rPr>
              <a:t>https://www.gov.pl/web/ncbr/zmiana-sposobu-wyliczania-limitu-cross-financingu-w-projektach-fers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57E5F80C-E0E6-0B6E-A861-2E1911C40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183" y="2131326"/>
            <a:ext cx="6289830" cy="505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1691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2C3C1A-53DD-D93A-ABDC-FC30CAFE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/>
              <a:t>Zmiany: podatek od towarów i usług (VAT)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2F3E79-46DC-0AFD-6EA4-DCD049E2A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Główną różnicę stanowi możliwość kwalifikowania tego podatku w projektach o wartości poniżej 5 mln EUR,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bez względu na to czy podatek ten może zostać odzyskany przez beneficjenta </a:t>
            </a:r>
          </a:p>
          <a:p>
            <a:r>
              <a:rPr lang="pl-PL" b="1" dirty="0">
                <a:solidFill>
                  <a:schemeClr val="tx1"/>
                </a:solidFill>
              </a:rPr>
              <a:t>W projekcie, którego łączny koszt jest mniejszy niż 5 mln EUR: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chemeClr val="tx1"/>
                </a:solidFill>
              </a:rPr>
              <a:t>podatek VAT zawsze kwalifikowalny (możliwość jego odzyskania </a:t>
            </a:r>
            <a:r>
              <a:rPr lang="pl-PL" sz="1800" u="sng" dirty="0">
                <a:solidFill>
                  <a:schemeClr val="tx1"/>
                </a:solidFill>
              </a:rPr>
              <a:t>nie jest badana</a:t>
            </a:r>
            <a:r>
              <a:rPr lang="pl-PL" sz="1800" dirty="0">
                <a:solidFill>
                  <a:schemeClr val="tx1"/>
                </a:solidFill>
              </a:rPr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chemeClr val="tx1"/>
                </a:solidFill>
              </a:rPr>
              <a:t>brak obowiązku złożenia oświadczenia o braku możliwości odliczania podatku VAT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chemeClr val="tx1"/>
                </a:solidFill>
              </a:rPr>
              <a:t>wartość projektu 5 mln EUR ustalana wg miesięcznego kursu obrachunkowego stosowanego przez KE, obowiązującego w dniu podpisania umowy o dofinansowanie</a:t>
            </a:r>
          </a:p>
          <a:p>
            <a:r>
              <a:rPr lang="pl-PL" b="1" dirty="0">
                <a:solidFill>
                  <a:schemeClr val="tx1"/>
                </a:solidFill>
              </a:rPr>
              <a:t>W projekcie, którego łączny koszt wynosi co najmniej 5 mln EUR: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chemeClr val="tx1"/>
                </a:solidFill>
              </a:rPr>
              <a:t>niekwalifikowalny, chyba że beneficjent, partner nie może odzyskać VAT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1800" dirty="0">
                <a:solidFill>
                  <a:schemeClr val="tx1"/>
                </a:solidFill>
              </a:rPr>
              <a:t>obowiązek złożenia oświadczenia o braku możliwości odliczania podatku VAT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EF4CB3-0FD3-02AD-96AE-5D91A8B67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82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EE07CC-5D28-6109-9430-B2D632AEE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sz="3200" b="1" dirty="0"/>
              <a:t>Zmiany: zasady dotyczące zamówień w projektach</a:t>
            </a:r>
            <a:endParaRPr lang="pl-PL" sz="3200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1B8606A0-08AA-FFC3-009A-F84D3F9707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9928-69CF-4CD4-AA50-C7139EE0EE92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CBC64DE-AB07-DF8B-331C-561554B756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5221" y="2727324"/>
            <a:ext cx="3925944" cy="4885331"/>
          </a:xfrm>
        </p:spPr>
        <p:txBody>
          <a:bodyPr/>
          <a:lstStyle/>
          <a:p>
            <a:r>
              <a:rPr lang="pl-PL" dirty="0"/>
              <a:t>Rezygnacja z procedury rozeznania rynku</a:t>
            </a:r>
          </a:p>
          <a:p>
            <a:r>
              <a:rPr lang="pl-PL" dirty="0"/>
              <a:t>W przypadku zakupu towaru, usług lub dostaw, których wartość </a:t>
            </a:r>
            <a:r>
              <a:rPr lang="pl-PL" b="1" dirty="0"/>
              <a:t>nie przekracza kwoty 50 tys. zł netto</a:t>
            </a:r>
            <a:r>
              <a:rPr lang="pl-PL" dirty="0"/>
              <a:t>, beneficjent stosuje swoje </a:t>
            </a:r>
            <a:r>
              <a:rPr lang="pl-PL" b="1" dirty="0"/>
              <a:t>wewnętrzne procedury</a:t>
            </a:r>
          </a:p>
          <a:p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33386016-E2F7-2A1A-004C-0610D53732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909108" y="2722465"/>
            <a:ext cx="3784032" cy="4879690"/>
          </a:xfrm>
        </p:spPr>
        <p:txBody>
          <a:bodyPr/>
          <a:lstStyle/>
          <a:p>
            <a:r>
              <a:rPr lang="pl-PL" dirty="0"/>
              <a:t>Stosowanie trybów przewidzianych </a:t>
            </a:r>
            <a:r>
              <a:rPr lang="pl-PL" b="1" dirty="0"/>
              <a:t>ustawą PZP</a:t>
            </a:r>
            <a:r>
              <a:rPr lang="pl-PL" dirty="0"/>
              <a:t> do zamówień o </a:t>
            </a:r>
            <a:r>
              <a:rPr lang="pl-PL" b="1" dirty="0"/>
              <a:t>min. wartości 130 tys. zł netto</a:t>
            </a:r>
          </a:p>
          <a:p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F50CCE97-BDD0-97D0-DE95-7964B0234E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81981" y="2722465"/>
            <a:ext cx="4024208" cy="4879690"/>
          </a:xfrm>
        </p:spPr>
        <p:txBody>
          <a:bodyPr/>
          <a:lstStyle/>
          <a:p>
            <a:r>
              <a:rPr lang="pl-PL" dirty="0"/>
              <a:t>Stosowanie </a:t>
            </a:r>
            <a:r>
              <a:rPr lang="pl-PL" b="1" dirty="0"/>
              <a:t>zasady konkurencyjności </a:t>
            </a:r>
            <a:br>
              <a:rPr lang="pl-PL" b="1" dirty="0"/>
            </a:br>
            <a:r>
              <a:rPr lang="pl-PL" dirty="0"/>
              <a:t>w stosunku do zamówień </a:t>
            </a:r>
            <a:br>
              <a:rPr lang="pl-PL" dirty="0"/>
            </a:br>
            <a:r>
              <a:rPr lang="pl-PL" dirty="0"/>
              <a:t>których </a:t>
            </a:r>
            <a:r>
              <a:rPr lang="pl-PL" b="1" dirty="0"/>
              <a:t>wartość przekracza kwotę 50 tys. zł netto</a:t>
            </a:r>
          </a:p>
        </p:txBody>
      </p:sp>
      <p:pic>
        <p:nvPicPr>
          <p:cNvPr id="16" name="Grafika 15" descr="Podkładka — wszystko zaznaczone kontur">
            <a:extLst>
              <a:ext uri="{FF2B5EF4-FFF2-40B4-BE49-F238E27FC236}">
                <a16:creationId xmlns:a16="http://schemas.microsoft.com/office/drawing/2014/main" id="{D2772468-E91E-4338-9268-722F407E0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1963" y="2752117"/>
            <a:ext cx="1372459" cy="1372459"/>
          </a:xfrm>
          <a:prstGeom prst="rect">
            <a:avLst/>
          </a:prstGeom>
        </p:spPr>
      </p:pic>
      <p:pic>
        <p:nvPicPr>
          <p:cNvPr id="17" name="Grafika 16" descr="Podkładka — wszystko zaznaczone kontur">
            <a:extLst>
              <a:ext uri="{FF2B5EF4-FFF2-40B4-BE49-F238E27FC236}">
                <a16:creationId xmlns:a16="http://schemas.microsoft.com/office/drawing/2014/main" id="{F8FA10BA-B1CF-4698-9B7C-EDF671F5A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7855" y="2752241"/>
            <a:ext cx="1372459" cy="1372459"/>
          </a:xfrm>
          <a:prstGeom prst="rect">
            <a:avLst/>
          </a:prstGeom>
        </p:spPr>
      </p:pic>
      <p:pic>
        <p:nvPicPr>
          <p:cNvPr id="18" name="Grafika 17" descr="Podkładka — wszystko zaznaczone kontur">
            <a:extLst>
              <a:ext uri="{FF2B5EF4-FFF2-40B4-BE49-F238E27FC236}">
                <a16:creationId xmlns:a16="http://schemas.microsoft.com/office/drawing/2014/main" id="{9258936D-6E23-4764-BD3A-BFE6D18BD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9789" y="2752117"/>
            <a:ext cx="1372459" cy="137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6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CBR light PL">
  <a:themeElements>
    <a:clrScheme name="NCBR2022">
      <a:dk1>
        <a:srgbClr val="000000"/>
      </a:dk1>
      <a:lt1>
        <a:srgbClr val="FFFFFF"/>
      </a:lt1>
      <a:dk2>
        <a:srgbClr val="2A3172"/>
      </a:dk2>
      <a:lt2>
        <a:srgbClr val="FFFFFF"/>
      </a:lt2>
      <a:accent1>
        <a:srgbClr val="44BDEE"/>
      </a:accent1>
      <a:accent2>
        <a:srgbClr val="004D9C"/>
      </a:accent2>
      <a:accent3>
        <a:srgbClr val="00ABAC"/>
      </a:accent3>
      <a:accent4>
        <a:srgbClr val="575756"/>
      </a:accent4>
      <a:accent5>
        <a:srgbClr val="980242"/>
      </a:accent5>
      <a:accent6>
        <a:srgbClr val="E06605"/>
      </a:accent6>
      <a:hlink>
        <a:srgbClr val="2A3172"/>
      </a:hlink>
      <a:folHlink>
        <a:srgbClr val="44BDEE"/>
      </a:folHlink>
    </a:clrScheme>
    <a:fontScheme name="NCBR2022">
      <a:majorFont>
        <a:latin typeface="IBM Plex Sans"/>
        <a:ea typeface=""/>
        <a:cs typeface=""/>
      </a:majorFont>
      <a:minorFont>
        <a:latin typeface="IBM Plex San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BR_2022.potx" id="{A585955A-8F11-404C-B71C-8AAAA8C1F108}" vid="{375A2F19-6C11-452B-940A-AD63B8E3A97C}"/>
    </a:ext>
  </a:extLst>
</a:theme>
</file>

<file path=ppt/theme/theme2.xml><?xml version="1.0" encoding="utf-8"?>
<a:theme xmlns:a="http://schemas.openxmlformats.org/drawingml/2006/main" name="NCBR dark PL">
  <a:themeElements>
    <a:clrScheme name="NCBR2022">
      <a:dk1>
        <a:srgbClr val="000000"/>
      </a:dk1>
      <a:lt1>
        <a:srgbClr val="FFFFFF"/>
      </a:lt1>
      <a:dk2>
        <a:srgbClr val="2A3172"/>
      </a:dk2>
      <a:lt2>
        <a:srgbClr val="FFFFFF"/>
      </a:lt2>
      <a:accent1>
        <a:srgbClr val="44BDEE"/>
      </a:accent1>
      <a:accent2>
        <a:srgbClr val="004D9C"/>
      </a:accent2>
      <a:accent3>
        <a:srgbClr val="00ABAC"/>
      </a:accent3>
      <a:accent4>
        <a:srgbClr val="575756"/>
      </a:accent4>
      <a:accent5>
        <a:srgbClr val="980242"/>
      </a:accent5>
      <a:accent6>
        <a:srgbClr val="E06605"/>
      </a:accent6>
      <a:hlink>
        <a:srgbClr val="2A3172"/>
      </a:hlink>
      <a:folHlink>
        <a:srgbClr val="44BDEE"/>
      </a:folHlink>
    </a:clrScheme>
    <a:fontScheme name="NCBR2022">
      <a:majorFont>
        <a:latin typeface="IBM Plex Sans"/>
        <a:ea typeface=""/>
        <a:cs typeface=""/>
      </a:majorFont>
      <a:minorFont>
        <a:latin typeface="IBM Plex San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BR_2022.potx" id="{A585955A-8F11-404C-B71C-8AAAA8C1F108}" vid="{C7B80051-803F-4F1D-8FEE-E357EF59BF05}"/>
    </a:ext>
  </a:extLst>
</a:theme>
</file>

<file path=ppt/theme/theme3.xml><?xml version="1.0" encoding="utf-8"?>
<a:theme xmlns:a="http://schemas.openxmlformats.org/drawingml/2006/main" name="NCBR light ENG">
  <a:themeElements>
    <a:clrScheme name="NCBR2022">
      <a:dk1>
        <a:srgbClr val="000000"/>
      </a:dk1>
      <a:lt1>
        <a:srgbClr val="FFFFFF"/>
      </a:lt1>
      <a:dk2>
        <a:srgbClr val="2A3172"/>
      </a:dk2>
      <a:lt2>
        <a:srgbClr val="FFFFFF"/>
      </a:lt2>
      <a:accent1>
        <a:srgbClr val="44BDEE"/>
      </a:accent1>
      <a:accent2>
        <a:srgbClr val="004D9C"/>
      </a:accent2>
      <a:accent3>
        <a:srgbClr val="00ABAC"/>
      </a:accent3>
      <a:accent4>
        <a:srgbClr val="575756"/>
      </a:accent4>
      <a:accent5>
        <a:srgbClr val="980242"/>
      </a:accent5>
      <a:accent6>
        <a:srgbClr val="E06605"/>
      </a:accent6>
      <a:hlink>
        <a:srgbClr val="2A3172"/>
      </a:hlink>
      <a:folHlink>
        <a:srgbClr val="44BDEE"/>
      </a:folHlink>
    </a:clrScheme>
    <a:fontScheme name="NCBR2022">
      <a:majorFont>
        <a:latin typeface="IBM Plex Sans"/>
        <a:ea typeface=""/>
        <a:cs typeface=""/>
      </a:majorFont>
      <a:minorFont>
        <a:latin typeface="IBM Plex San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BR_2022.potx" id="{A585955A-8F11-404C-B71C-8AAAA8C1F108}" vid="{03586B63-0F73-4645-BF8C-DDC53BAE7DCF}"/>
    </a:ext>
  </a:extLst>
</a:theme>
</file>

<file path=ppt/theme/theme4.xml><?xml version="1.0" encoding="utf-8"?>
<a:theme xmlns:a="http://schemas.openxmlformats.org/drawingml/2006/main" name="NCBR dark ENG">
  <a:themeElements>
    <a:clrScheme name="NCBR2022">
      <a:dk1>
        <a:srgbClr val="000000"/>
      </a:dk1>
      <a:lt1>
        <a:srgbClr val="FFFFFF"/>
      </a:lt1>
      <a:dk2>
        <a:srgbClr val="2A3172"/>
      </a:dk2>
      <a:lt2>
        <a:srgbClr val="FFFFFF"/>
      </a:lt2>
      <a:accent1>
        <a:srgbClr val="44BDEE"/>
      </a:accent1>
      <a:accent2>
        <a:srgbClr val="004D9C"/>
      </a:accent2>
      <a:accent3>
        <a:srgbClr val="00ABAC"/>
      </a:accent3>
      <a:accent4>
        <a:srgbClr val="575756"/>
      </a:accent4>
      <a:accent5>
        <a:srgbClr val="980242"/>
      </a:accent5>
      <a:accent6>
        <a:srgbClr val="E06605"/>
      </a:accent6>
      <a:hlink>
        <a:srgbClr val="2A3172"/>
      </a:hlink>
      <a:folHlink>
        <a:srgbClr val="44BDEE"/>
      </a:folHlink>
    </a:clrScheme>
    <a:fontScheme name="NCBR2022">
      <a:majorFont>
        <a:latin typeface="IBM Plex Sans"/>
        <a:ea typeface=""/>
        <a:cs typeface=""/>
      </a:majorFont>
      <a:minorFont>
        <a:latin typeface="IBM Plex San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BR_2022.potx" id="{A585955A-8F11-404C-B71C-8AAAA8C1F108}" vid="{6F87D617-E344-4DD0-8F4E-0E7C114F2B2C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F99A7EC17159E45BC3894AECB70A370" ma:contentTypeVersion="5" ma:contentTypeDescription="Utwórz nowy dokument." ma:contentTypeScope="" ma:versionID="f2edb19a982d3bcfec45cf1a1d57e19f">
  <xsd:schema xmlns:xsd="http://www.w3.org/2001/XMLSchema" xmlns:xs="http://www.w3.org/2001/XMLSchema" xmlns:p="http://schemas.microsoft.com/office/2006/metadata/properties" xmlns:ns2="6a7bf50d-7969-490c-a3f1-6298daa71356" xmlns:ns3="521dc3f7-9be2-4fc0-95cb-7dca8847fa31" targetNamespace="http://schemas.microsoft.com/office/2006/metadata/properties" ma:root="true" ma:fieldsID="899b3e16b2309f4766b3b954d9efe3c1" ns2:_="" ns3:_="">
    <xsd:import namespace="6a7bf50d-7969-490c-a3f1-6298daa71356"/>
    <xsd:import namespace="521dc3f7-9be2-4fc0-95cb-7dca8847fa3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7bf50d-7969-490c-a3f1-6298daa7135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dc3f7-9be2-4fc0-95cb-7dca8847fa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324873-0C57-48BE-917A-A16E27390E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7bf50d-7969-490c-a3f1-6298daa71356"/>
    <ds:schemaRef ds:uri="521dc3f7-9be2-4fc0-95cb-7dca8847fa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1FB641-6FEA-4DEF-BF10-06204393578A}">
  <ds:schemaRefs>
    <ds:schemaRef ds:uri="521dc3f7-9be2-4fc0-95cb-7dca8847fa31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terms/"/>
    <ds:schemaRef ds:uri="6a7bf50d-7969-490c-a3f1-6298daa71356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96F062C-3F90-445B-98C6-B38032401D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szablon_prezentacji_light_PL</Template>
  <TotalTime>2093</TotalTime>
  <Words>2803</Words>
  <Application>Microsoft Office PowerPoint</Application>
  <PresentationFormat>Niestandardowy</PresentationFormat>
  <Paragraphs>327</Paragraphs>
  <Slides>38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38</vt:i4>
      </vt:variant>
    </vt:vector>
  </HeadingPairs>
  <TitlesOfParts>
    <vt:vector size="49" baseType="lpstr">
      <vt:lpstr>Arial</vt:lpstr>
      <vt:lpstr>Calibri</vt:lpstr>
      <vt:lpstr>Courier New</vt:lpstr>
      <vt:lpstr>IBM Plex Sans</vt:lpstr>
      <vt:lpstr>IBM Plex Sans (Nagłówki)</vt:lpstr>
      <vt:lpstr>IBM Plex Sans (Tekst podstawowy)</vt:lpstr>
      <vt:lpstr>Wingdings</vt:lpstr>
      <vt:lpstr>NCBR light PL</vt:lpstr>
      <vt:lpstr>NCBR dark PL</vt:lpstr>
      <vt:lpstr>NCBR light ENG</vt:lpstr>
      <vt:lpstr>NCBR dark ENG</vt:lpstr>
      <vt:lpstr>       Zasady finansowania projektów w FERS – co się zmieniło, z jakich dobrych praktyk PO WER warto skorzystać  </vt:lpstr>
      <vt:lpstr>Zagadnienia</vt:lpstr>
      <vt:lpstr>Zmiany dotyczące kwalifikowalności wydatków w FERS</vt:lpstr>
      <vt:lpstr>Zmiany w dokumentach dotyczących kwalifikowalności wydatków</vt:lpstr>
      <vt:lpstr>Zmiany: okres kwalifikowalności</vt:lpstr>
      <vt:lpstr>Zmiany: cross-financing</vt:lpstr>
      <vt:lpstr>Zmiany: sposób wyliczania limitu cross-financingu</vt:lpstr>
      <vt:lpstr>Zmiany: podatek od towarów i usług (VAT)</vt:lpstr>
      <vt:lpstr>Zmiany: zasady dotyczące zamówień w projektach</vt:lpstr>
      <vt:lpstr>Zmiany: zasada konkurencyjności</vt:lpstr>
      <vt:lpstr> Zmiany: personel projektu</vt:lpstr>
      <vt:lpstr> Zmiany: personel projektu - dodatki</vt:lpstr>
      <vt:lpstr> Zmiany: personel projektu - dodatki</vt:lpstr>
      <vt:lpstr> Zmiany: personel projektu - dodatki</vt:lpstr>
      <vt:lpstr> Zmiany: kwalifikowalność uczestników</vt:lpstr>
      <vt:lpstr> Zmiany: uproszczone metody rozliczania wydatków</vt:lpstr>
      <vt:lpstr>  Zmiany: katalog kosztów pośrednich</vt:lpstr>
      <vt:lpstr>Z jakich dobrych praktyk  PO WER warto skorzystać?</vt:lpstr>
      <vt:lpstr>  Dobre praktyki: wskazówki ogólne</vt:lpstr>
      <vt:lpstr>Jak opisać projekt</vt:lpstr>
      <vt:lpstr>Jak zadbać o spójność opisów w poszczególnych częściach wniosku</vt:lpstr>
      <vt:lpstr>Jak zaplanować realny okres realizacji projektu</vt:lpstr>
      <vt:lpstr>  Dobre praktyki: grupy docelowe</vt:lpstr>
      <vt:lpstr>Jak opisać grupę docelową</vt:lpstr>
      <vt:lpstr>Jak opisać grupę docelową cd.</vt:lpstr>
      <vt:lpstr>  Dobre praktyki: wskaźniki projektu</vt:lpstr>
      <vt:lpstr>Jak zaplanować wskaźniki projektu</vt:lpstr>
      <vt:lpstr>Jak zaplanować wskaźniki projektu cd. </vt:lpstr>
      <vt:lpstr>Jak zaplanować wskaźniki projektu cd. </vt:lpstr>
      <vt:lpstr>  Dobre praktyki: potencjał do realizacji projektu</vt:lpstr>
      <vt:lpstr> Dobre praktyki: budżet projektu</vt:lpstr>
      <vt:lpstr>Jak zaplanować budżet projektu</vt:lpstr>
      <vt:lpstr>Jak zaplanować budżet projektu – wkład własny</vt:lpstr>
      <vt:lpstr>Jak zaplanować budżet projektu – wkład własny cd.</vt:lpstr>
      <vt:lpstr>Jak zaplanować budżet projektu - uzasadnienie wydatków</vt:lpstr>
      <vt:lpstr>Jak zaplanować budżet projektu - uzasadnienie wydatków cd.</vt:lpstr>
      <vt:lpstr>  Dobre praktyki: trwałość projektu / rezultatów projektu 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Sebastian Tywonek</dc:creator>
  <cp:lastModifiedBy>Anna Marciniak</cp:lastModifiedBy>
  <cp:revision>48</cp:revision>
  <dcterms:created xsi:type="dcterms:W3CDTF">2022-09-21T09:05:34Z</dcterms:created>
  <dcterms:modified xsi:type="dcterms:W3CDTF">2023-09-12T19:47:19Z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0x0101009F99A7EC17159E45BC3894AECB70A370</vt:lpwstr>
  </property>
  <property fmtid="{D5CDD505-2E9C-101B-9397-08002B2CF9AE}" pid="3" name="MSIP_Label_8b72bd6a-5f70-4f6e-be10-f745206756ad_Enabled">
    <vt:lpwstr>true</vt:lpwstr>
  </property>
  <property fmtid="{D5CDD505-2E9C-101B-9397-08002B2CF9AE}" pid="4" name="MSIP_Label_8b72bd6a-5f70-4f6e-be10-f745206756ad_SetDate">
    <vt:lpwstr>2023-09-12T19:47:18Z</vt:lpwstr>
  </property>
  <property fmtid="{D5CDD505-2E9C-101B-9397-08002B2CF9AE}" pid="5" name="MSIP_Label_8b72bd6a-5f70-4f6e-be10-f745206756ad_Method">
    <vt:lpwstr>Standard</vt:lpwstr>
  </property>
  <property fmtid="{D5CDD505-2E9C-101B-9397-08002B2CF9AE}" pid="6" name="MSIP_Label_8b72bd6a-5f70-4f6e-be10-f745206756ad_Name">
    <vt:lpwstr>K2 - informacja wewnętrzna</vt:lpwstr>
  </property>
  <property fmtid="{D5CDD505-2E9C-101B-9397-08002B2CF9AE}" pid="7" name="MSIP_Label_8b72bd6a-5f70-4f6e-be10-f745206756ad_SiteId">
    <vt:lpwstr>114511be-be5b-44a7-b2ab-a51e832dea9d</vt:lpwstr>
  </property>
  <property fmtid="{D5CDD505-2E9C-101B-9397-08002B2CF9AE}" pid="8" name="MSIP_Label_8b72bd6a-5f70-4f6e-be10-f745206756ad_ActionId">
    <vt:lpwstr>64b536e5-ac5c-490e-b856-db7b552ff41c</vt:lpwstr>
  </property>
  <property fmtid="{D5CDD505-2E9C-101B-9397-08002B2CF9AE}" pid="9" name="MSIP_Label_8b72bd6a-5f70-4f6e-be10-f745206756ad_ContentBits">
    <vt:lpwstr>2</vt:lpwstr>
  </property>
</Properties>
</file>