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  <p:sldMasterId id="2147483674" r:id="rId2"/>
  </p:sldMasterIdLst>
  <p:notesMasterIdLst>
    <p:notesMasterId r:id="rId78"/>
  </p:notesMasterIdLst>
  <p:sldIdLst>
    <p:sldId id="256" r:id="rId3"/>
    <p:sldId id="580" r:id="rId4"/>
    <p:sldId id="279" r:id="rId5"/>
    <p:sldId id="278" r:id="rId6"/>
    <p:sldId id="289" r:id="rId7"/>
    <p:sldId id="280" r:id="rId8"/>
    <p:sldId id="277" r:id="rId9"/>
    <p:sldId id="288" r:id="rId10"/>
    <p:sldId id="276" r:id="rId11"/>
    <p:sldId id="275" r:id="rId12"/>
    <p:sldId id="285" r:id="rId13"/>
    <p:sldId id="287" r:id="rId14"/>
    <p:sldId id="284" r:id="rId15"/>
    <p:sldId id="283" r:id="rId16"/>
    <p:sldId id="270" r:id="rId17"/>
    <p:sldId id="273" r:id="rId18"/>
    <p:sldId id="274" r:id="rId19"/>
    <p:sldId id="282" r:id="rId20"/>
    <p:sldId id="281" r:id="rId21"/>
    <p:sldId id="272" r:id="rId22"/>
    <p:sldId id="271" r:id="rId23"/>
    <p:sldId id="286" r:id="rId24"/>
    <p:sldId id="292" r:id="rId25"/>
    <p:sldId id="295" r:id="rId26"/>
    <p:sldId id="294" r:id="rId27"/>
    <p:sldId id="293" r:id="rId28"/>
    <p:sldId id="296" r:id="rId29"/>
    <p:sldId id="303" r:id="rId30"/>
    <p:sldId id="302" r:id="rId31"/>
    <p:sldId id="301" r:id="rId32"/>
    <p:sldId id="300" r:id="rId33"/>
    <p:sldId id="299" r:id="rId34"/>
    <p:sldId id="298" r:id="rId35"/>
    <p:sldId id="297" r:id="rId36"/>
    <p:sldId id="304" r:id="rId37"/>
    <p:sldId id="321" r:id="rId38"/>
    <p:sldId id="322" r:id="rId39"/>
    <p:sldId id="308" r:id="rId40"/>
    <p:sldId id="309" r:id="rId41"/>
    <p:sldId id="310" r:id="rId42"/>
    <p:sldId id="311" r:id="rId43"/>
    <p:sldId id="312" r:id="rId44"/>
    <p:sldId id="315" r:id="rId45"/>
    <p:sldId id="319" r:id="rId46"/>
    <p:sldId id="317" r:id="rId47"/>
    <p:sldId id="318" r:id="rId48"/>
    <p:sldId id="531" r:id="rId49"/>
    <p:sldId id="532" r:id="rId50"/>
    <p:sldId id="533" r:id="rId51"/>
    <p:sldId id="535" r:id="rId52"/>
    <p:sldId id="536" r:id="rId53"/>
    <p:sldId id="537" r:id="rId54"/>
    <p:sldId id="528" r:id="rId55"/>
    <p:sldId id="538" r:id="rId56"/>
    <p:sldId id="542" r:id="rId57"/>
    <p:sldId id="539" r:id="rId58"/>
    <p:sldId id="540" r:id="rId59"/>
    <p:sldId id="541" r:id="rId60"/>
    <p:sldId id="545" r:id="rId61"/>
    <p:sldId id="544" r:id="rId62"/>
    <p:sldId id="323" r:id="rId63"/>
    <p:sldId id="325" r:id="rId64"/>
    <p:sldId id="329" r:id="rId65"/>
    <p:sldId id="331" r:id="rId66"/>
    <p:sldId id="332" r:id="rId67"/>
    <p:sldId id="338" r:id="rId68"/>
    <p:sldId id="333" r:id="rId69"/>
    <p:sldId id="335" r:id="rId70"/>
    <p:sldId id="334" r:id="rId71"/>
    <p:sldId id="341" r:id="rId72"/>
    <p:sldId id="342" r:id="rId73"/>
    <p:sldId id="343" r:id="rId74"/>
    <p:sldId id="344" r:id="rId75"/>
    <p:sldId id="346" r:id="rId76"/>
    <p:sldId id="579" r:id="rId77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79"/>
      <p:bold r:id="rId80"/>
      <p:italic r:id="rId81"/>
      <p:boldItalic r:id="rId82"/>
    </p:embeddedFont>
    <p:embeddedFont>
      <p:font typeface="Wingdings 2" panose="05020102010507070707" pitchFamily="18" charset="2"/>
      <p:regular r:id="rId83"/>
    </p:embeddedFont>
    <p:embeddedFont>
      <p:font typeface="Arial Black" panose="020B0A04020102020204" pitchFamily="34" charset="0"/>
      <p:bold r:id="rId84"/>
    </p:embeddedFont>
    <p:embeddedFont>
      <p:font typeface="Verdana" panose="020B0604030504040204" pitchFamily="34" charset="0"/>
      <p:regular r:id="rId85"/>
      <p:bold r:id="rId86"/>
      <p:italic r:id="rId87"/>
      <p:boldItalic r:id="rId88"/>
    </p:embeddedFont>
    <p:embeddedFont>
      <p:font typeface="Calibri" panose="020F0502020204030204" pitchFamily="34" charset="0"/>
      <p:regular r:id="rId89"/>
      <p:bold r:id="rId90"/>
      <p:italic r:id="rId91"/>
      <p:boldItalic r:id="rId9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752" autoAdjust="0"/>
  </p:normalViewPr>
  <p:slideViewPr>
    <p:cSldViewPr>
      <p:cViewPr>
        <p:scale>
          <a:sx n="109" d="100"/>
          <a:sy n="109" d="100"/>
        </p:scale>
        <p:origin x="-167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9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font" Target="fonts/font6.fntdata"/><Relationship Id="rId89" Type="http://schemas.openxmlformats.org/officeDocument/2006/relationships/font" Target="fonts/font11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font" Target="fonts/font1.fntdata"/><Relationship Id="rId87" Type="http://schemas.openxmlformats.org/officeDocument/2006/relationships/font" Target="fonts/font9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font" Target="fonts/font4.fntdata"/><Relationship Id="rId90" Type="http://schemas.openxmlformats.org/officeDocument/2006/relationships/font" Target="fonts/font12.fntdata"/><Relationship Id="rId95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font" Target="fonts/font13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66893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249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082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1273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049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190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959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945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737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7652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814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718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532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3913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241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458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6182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822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709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68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166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741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028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2131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481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488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4506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7054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83022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59103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98101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87617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8074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284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61113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1764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4004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79995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2141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5673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5482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485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6113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893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60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38921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74707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89227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81701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64394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6006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2712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1822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1794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7922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856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2284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6336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9332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94385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6241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5146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32258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41035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79905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0677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73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09162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494797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642131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62147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5142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098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6779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36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3.png"/><Relationship Id="rId4" Type="http://schemas.openxmlformats.org/officeDocument/2006/relationships/oleObject" Target="../embeddings/oleObject1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SzPct val="25000"/>
            </a:pPr>
            <a:r>
              <a:rPr lang="pl-PL" sz="2880" b="1" i="0" u="none" strike="noStrike" cap="none" dirty="0" smtClean="0">
                <a:solidFill>
                  <a:srgbClr val="FFC700"/>
                </a:solidFill>
                <a:latin typeface="Arial Black" pitchFamily="34" charset="0"/>
                <a:ea typeface="Arial Black"/>
                <a:cs typeface="Arial Black"/>
                <a:sym typeface="Arial Black"/>
              </a:rPr>
              <a:t/>
            </a:r>
            <a:br>
              <a:rPr lang="pl-PL" sz="2880" b="1" i="0" u="none" strike="noStrike" cap="none" dirty="0" smtClean="0">
                <a:solidFill>
                  <a:srgbClr val="FFC700"/>
                </a:solidFill>
                <a:latin typeface="Arial Black" pitchFamily="34" charset="0"/>
                <a:ea typeface="Arial Black"/>
                <a:cs typeface="Arial Black"/>
                <a:sym typeface="Arial Black"/>
              </a:rPr>
            </a:br>
            <a:r>
              <a:rPr lang="pl-PL" sz="2880" b="1" i="0" u="none" strike="noStrike" cap="none" dirty="0" smtClean="0">
                <a:solidFill>
                  <a:srgbClr val="FFC700"/>
                </a:solidFill>
                <a:latin typeface="Arial Black" pitchFamily="34" charset="0"/>
                <a:ea typeface="Arial Black"/>
                <a:cs typeface="Arial Black"/>
                <a:sym typeface="Arial Black"/>
              </a:rPr>
              <a:t/>
            </a:r>
            <a:br>
              <a:rPr lang="pl-PL" sz="2880" b="1" i="0" u="none" strike="noStrike" cap="none" dirty="0" smtClean="0">
                <a:solidFill>
                  <a:srgbClr val="FFC700"/>
                </a:solidFill>
                <a:latin typeface="Arial Black" pitchFamily="34" charset="0"/>
                <a:ea typeface="Arial Black"/>
                <a:cs typeface="Arial Black"/>
                <a:sym typeface="Arial Black"/>
              </a:rPr>
            </a:br>
            <a:r>
              <a:rPr lang="pl-PL" sz="2880" b="1" i="0" u="none" strike="noStrike" cap="none" dirty="0" smtClean="0">
                <a:solidFill>
                  <a:srgbClr val="FFC700"/>
                </a:solidFill>
                <a:latin typeface="Arial Black" pitchFamily="34" charset="0"/>
                <a:ea typeface="Arial Black"/>
                <a:cs typeface="Arial Black"/>
                <a:sym typeface="Arial Black"/>
              </a:rPr>
              <a:t>Temat 34</a:t>
            </a:r>
            <a:br>
              <a:rPr lang="pl-PL" sz="2880" b="1" i="0" u="none" strike="noStrike" cap="none" dirty="0" smtClean="0">
                <a:solidFill>
                  <a:srgbClr val="FFC700"/>
                </a:solidFill>
                <a:latin typeface="Arial Black" pitchFamily="34" charset="0"/>
                <a:ea typeface="Arial Black"/>
                <a:cs typeface="Arial Black"/>
                <a:sym typeface="Arial Black"/>
              </a:rPr>
            </a:br>
            <a:r>
              <a:rPr lang="pl-PL" sz="2880" dirty="0">
                <a:latin typeface="Arial Black" pitchFamily="34" charset="0"/>
                <a:ea typeface="Arial Black"/>
                <a:cs typeface="Arial Black"/>
                <a:sym typeface="Arial Black"/>
              </a:rPr>
              <a:t/>
            </a:r>
            <a:br>
              <a:rPr lang="pl-PL" sz="2880" dirty="0">
                <a:latin typeface="Arial Black" pitchFamily="34" charset="0"/>
                <a:ea typeface="Arial Black"/>
                <a:cs typeface="Arial Black"/>
                <a:sym typeface="Arial Black"/>
              </a:rPr>
            </a:br>
            <a:r>
              <a:rPr lang="pl-PL" sz="2800" dirty="0" smtClean="0">
                <a:solidFill>
                  <a:srgbClr val="FF0000"/>
                </a:solidFill>
                <a:latin typeface="Arial Black" pitchFamily="34" charset="0"/>
              </a:rPr>
              <a:t>Działania </a:t>
            </a:r>
            <a:r>
              <a:rPr lang="pl-PL" sz="2800" dirty="0">
                <a:solidFill>
                  <a:srgbClr val="FF0000"/>
                </a:solidFill>
                <a:latin typeface="Arial Black" pitchFamily="34" charset="0"/>
              </a:rPr>
              <a:t>ratownicze i zabezpieczające podczas powodzi</a:t>
            </a:r>
            <a:r>
              <a:rPr lang="pl-PL" sz="288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8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2025948" y="404768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sz="333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Rodzaje uszkodzeń budowli hydrotechnicznych</a:t>
            </a:r>
            <a:endParaRPr sz="2800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UTWORZENIE KANAŁU PRZEPŁYWOWEGO</a:t>
            </a:r>
            <a:endParaRPr sz="2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2928934"/>
            <a:ext cx="8528050" cy="31686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Rodzaje uszkodzeń budowli hydrotechnicznych</a:t>
            </a:r>
            <a:endParaRPr sz="2800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PĘKNIĘCIE WZDŁUŻNE WAŁU</a:t>
            </a:r>
            <a:endParaRPr sz="2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48" y="3000372"/>
            <a:ext cx="8012112" cy="27368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40466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Rodzaje uszkodzeń budowli hydrotechnicznych</a:t>
            </a:r>
            <a:endParaRPr sz="2800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11872" y="1290943"/>
            <a:ext cx="880829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dirty="0" smtClean="0">
                <a:latin typeface="+mj-lt"/>
              </a:rPr>
              <a:t>    ROZSZERZAJĄCA SIĘ WYRWA PO ROZERWANIU WAŁU</a:t>
            </a:r>
            <a:endParaRPr lang="pl-PL" sz="2400" dirty="0">
              <a:latin typeface="+mj-lt"/>
              <a:sym typeface="Arial"/>
            </a:endParaRPr>
          </a:p>
        </p:txBody>
      </p:sp>
      <p:pic>
        <p:nvPicPr>
          <p:cNvPr id="9" name="Picture 9" descr="Obraz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271" y="2345030"/>
            <a:ext cx="7519372" cy="360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476672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Rodzaje uszkodzeń budowli hydrotechnicznych</a:t>
            </a:r>
            <a:endParaRPr sz="2800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9650" y="1340768"/>
            <a:ext cx="4331799" cy="68000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99592" y="1268760"/>
            <a:ext cx="7826586" cy="58804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PRZEBICIE HYDRAULICZNE</a:t>
            </a:r>
          </a:p>
          <a:p>
            <a:pPr lvl="0" indent="-324612">
              <a:buNone/>
            </a:pPr>
            <a:endParaRPr lang="pl-PL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24612"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3"/>
          </p:nvPr>
        </p:nvSpPr>
        <p:spPr>
          <a:xfrm>
            <a:off x="611560" y="5242090"/>
            <a:ext cx="8189942" cy="122413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dirty="0" smtClean="0">
                <a:latin typeface="+mj-lt"/>
              </a:rPr>
              <a:t>1WARSTWA NIEPRZEPUSZCZALNA, 2. WARSTWA WODONOŚNA  3. ERUPCJA , 4. OSIADANIE WAŁU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1600" y="1916832"/>
            <a:ext cx="7286676" cy="330781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62"/>
          <p:cNvSpPr txBox="1">
            <a:spLocks noGrp="1"/>
          </p:cNvSpPr>
          <p:nvPr>
            <p:ph type="title"/>
          </p:nvPr>
        </p:nvSpPr>
        <p:spPr>
          <a:xfrm>
            <a:off x="1259632" y="40466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Rodzaje uszkodzeń budowli hydrotechnicznych</a:t>
            </a:r>
            <a:endParaRPr sz="2800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390041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PRZYCZYNY AWARII ŚLUZ WAŁOWYCH</a:t>
            </a:r>
          </a:p>
          <a:p>
            <a:pPr marL="439738" indent="-439738">
              <a:buFont typeface="Wingdings" pitchFamily="2" charset="2"/>
              <a:buChar char="q"/>
            </a:pPr>
            <a:endParaRPr lang="pl-PL" sz="2000" dirty="0" smtClean="0"/>
          </a:p>
          <a:p>
            <a:pPr marL="342900" indent="-342900">
              <a:buBlip>
                <a:blip r:embed="rId3"/>
              </a:buBlip>
            </a:pPr>
            <a:r>
              <a:rPr lang="pl-PL" sz="2400" dirty="0" smtClean="0">
                <a:latin typeface="+mj-lt"/>
              </a:rPr>
              <a:t>NIESZCZELNOŚĆ NA STYKU KLAPA – KONSTRUKCJA </a:t>
            </a:r>
            <a:r>
              <a:rPr lang="pl-PL" sz="2400" dirty="0" smtClean="0">
                <a:latin typeface="+mj-lt"/>
              </a:rPr>
              <a:t>ŚLUZY</a:t>
            </a:r>
          </a:p>
          <a:p>
            <a:pPr marL="342900" indent="-342900">
              <a:buBlip>
                <a:blip r:embed="rId3"/>
              </a:buBlip>
            </a:pPr>
            <a:r>
              <a:rPr lang="pl-PL" sz="2400" dirty="0" smtClean="0">
                <a:latin typeface="+mj-lt"/>
              </a:rPr>
              <a:t>SKRZYWIENIE KLAPY</a:t>
            </a:r>
          </a:p>
          <a:p>
            <a:pPr marL="342900" indent="-342900">
              <a:buBlip>
                <a:blip r:embed="rId3"/>
              </a:buBlip>
            </a:pPr>
            <a:r>
              <a:rPr lang="pl-PL" sz="2400" dirty="0" smtClean="0">
                <a:latin typeface="+mj-lt"/>
              </a:rPr>
              <a:t>ZANIECZYSZCZENIE </a:t>
            </a:r>
            <a:r>
              <a:rPr lang="pl-PL" sz="2400" dirty="0" smtClean="0">
                <a:latin typeface="+mj-lt"/>
              </a:rPr>
              <a:t>LUB ZABLOKOWANIE </a:t>
            </a:r>
            <a:r>
              <a:rPr lang="pl-PL" sz="2400" dirty="0" smtClean="0">
                <a:latin typeface="+mj-lt"/>
              </a:rPr>
              <a:t>KLAPY</a:t>
            </a:r>
          </a:p>
          <a:p>
            <a:pPr marL="342900" indent="-342900">
              <a:buBlip>
                <a:blip r:embed="rId3"/>
              </a:buBlip>
            </a:pPr>
            <a:r>
              <a:rPr lang="pl-PL" sz="2400" dirty="0" smtClean="0">
                <a:latin typeface="+mj-lt"/>
              </a:rPr>
              <a:t>PRZECIEK </a:t>
            </a:r>
            <a:r>
              <a:rPr lang="pl-PL" sz="2400" dirty="0" smtClean="0">
                <a:latin typeface="+mj-lt"/>
              </a:rPr>
              <a:t>POMIĘDZY BETONOWYM PRZEPUSTEM</a:t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>A GRUNTEM WAŁU</a:t>
            </a:r>
          </a:p>
          <a:p>
            <a:pPr lvl="0" indent="-324612"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25881" y="548680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Rodzaje uszkodzeń budowli hydrotechnicznych</a:t>
            </a:r>
            <a:endParaRPr sz="2800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ŚLUZA WAŁOWA</a:t>
            </a:r>
            <a:endParaRPr sz="2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3"/>
          </p:nvPr>
        </p:nvSpPr>
        <p:spPr>
          <a:xfrm>
            <a:off x="596900" y="5357825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pl-PL" sz="2000" dirty="0" smtClean="0">
                <a:latin typeface="Arial" charset="0"/>
              </a:rPr>
              <a:t>1. SPŁYW </a:t>
            </a:r>
            <a:r>
              <a:rPr lang="pl-PL" sz="2000" dirty="0" smtClean="0">
                <a:latin typeface="Arial" charset="0"/>
              </a:rPr>
              <a:t>DO RZEKI, 2. KLAPA ŚLUZY, 3. KONSTRUKCJA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pl-PL" sz="2000" dirty="0" smtClean="0">
                <a:latin typeface="Arial" charset="0"/>
              </a:rPr>
              <a:t>4. WAŁ, 5. KANAŁ MELIORACYJNY</a:t>
            </a:r>
            <a:r>
              <a:rPr lang="pl-PL" sz="2000" dirty="0" smtClean="0"/>
              <a:t> 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00306"/>
            <a:ext cx="7942263" cy="28416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548680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Rodzaje uszkodzeń budowli hydrotechnicznych</a:t>
            </a:r>
            <a:endParaRPr sz="2800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949387" y="1579392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ŚLUZA WAŁOWA</a:t>
            </a:r>
            <a:endParaRPr sz="24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0" name="Picture 11" descr="Obraz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3388" y="2336715"/>
            <a:ext cx="6066884" cy="4042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259632" y="476672"/>
            <a:ext cx="7128792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Rodzaje uszkodzeń budowli hydrotechnicznych</a:t>
            </a:r>
            <a:endParaRPr sz="2800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27584" y="1196752"/>
            <a:ext cx="7826586" cy="64807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ŚLUZA WAŁOWA STEROWANA RĘCZNIE</a:t>
            </a:r>
            <a:endParaRPr sz="24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1" name="Picture 7" descr="Obraz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1682" y="1772816"/>
            <a:ext cx="6048672" cy="4173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Rodzaje uszkodzeń budowli hydrotechnicznych</a:t>
            </a:r>
            <a:endParaRPr sz="2800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27584" y="1225110"/>
            <a:ext cx="7826586" cy="119577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AWARIA ŚLUZY NA SKUTEK  </a:t>
            </a:r>
          </a:p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ZANIECZYSZCZENIA LUB ZABLOKOWANIA KLAPY</a:t>
            </a:r>
            <a:endParaRPr sz="24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3"/>
          </p:nvPr>
        </p:nvSpPr>
        <p:spPr>
          <a:xfrm>
            <a:off x="500034" y="5572140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000" dirty="0" smtClean="0">
                <a:latin typeface="Arial" charset="0"/>
              </a:rPr>
              <a:t>1.PRZEPŁYW, 2. KLAPA, 3. KONSTRUKCJA ŚLUZY, 4. WAŁ,   </a:t>
            </a:r>
            <a:br>
              <a:rPr lang="pl-PL" sz="2000" dirty="0" smtClean="0">
                <a:latin typeface="Arial" charset="0"/>
              </a:rPr>
            </a:br>
            <a:r>
              <a:rPr lang="pl-PL" sz="2000" dirty="0" smtClean="0">
                <a:latin typeface="Arial" charset="0"/>
              </a:rPr>
              <a:t>5. WYPŁYW POZA WAŁ, 6. ZANIECZYSZCZENIE</a:t>
            </a:r>
            <a:r>
              <a:rPr lang="pl-PL" sz="2000" dirty="0" smtClean="0"/>
              <a:t> 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1600" y="2546421"/>
            <a:ext cx="6605604" cy="2956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Rodzaje uszkodzeń budowli hydrotechnicznych</a:t>
            </a:r>
            <a:endParaRPr sz="2800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611560" y="1340768"/>
            <a:ext cx="7826586" cy="98735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    AWARIA ŚLUZY NA SKUTEK PRZECIEKU KONSTRUKCJA-WAŁ</a:t>
            </a:r>
            <a:endParaRPr sz="24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3"/>
          </p:nvPr>
        </p:nvSpPr>
        <p:spPr>
          <a:xfrm>
            <a:off x="693545" y="5477545"/>
            <a:ext cx="8189942" cy="50006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dirty="0" smtClean="0">
                <a:latin typeface="+mj-lt"/>
              </a:rPr>
              <a:t>1. POZIOM WODY, 2. KLAPA, 3. KONSTRUKCJA PRZEPUSTU, 4, WAŁ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4653" y="2511523"/>
            <a:ext cx="6607190" cy="294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rgbClr val="FFFF00"/>
                </a:solidFill>
              </a:rPr>
              <a:t>MATERIAŁ NAUCZANIA</a:t>
            </a:r>
            <a:endParaRPr lang="pl-PL" altLang="pl-PL" sz="3600" b="1" dirty="0">
              <a:solidFill>
                <a:srgbClr val="FFFF00"/>
              </a:solidFill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type="body" idx="1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pl-PL" dirty="0"/>
              <a:t> </a:t>
            </a:r>
            <a:r>
              <a:rPr lang="pl-PL" dirty="0" smtClean="0"/>
              <a:t>Rodzaje </a:t>
            </a:r>
            <a:r>
              <a:rPr lang="pl-PL" dirty="0"/>
              <a:t>uszkodzeń budowli </a:t>
            </a:r>
            <a:r>
              <a:rPr lang="pl-PL" dirty="0" smtClean="0"/>
              <a:t>hydrotechnicznych;</a:t>
            </a:r>
          </a:p>
          <a:p>
            <a:pPr>
              <a:buBlip>
                <a:blip r:embed="rId3"/>
              </a:buBlip>
            </a:pPr>
            <a:r>
              <a:rPr lang="pl-PL" dirty="0"/>
              <a:t> </a:t>
            </a:r>
            <a:r>
              <a:rPr lang="pl-PL" dirty="0" smtClean="0"/>
              <a:t>Metody </a:t>
            </a:r>
            <a:r>
              <a:rPr lang="pl-PL" dirty="0"/>
              <a:t>ochrony </a:t>
            </a:r>
            <a:r>
              <a:rPr lang="pl-PL" dirty="0" smtClean="0"/>
              <a:t>wałów;</a:t>
            </a:r>
          </a:p>
          <a:p>
            <a:pPr>
              <a:buBlip>
                <a:blip r:embed="rId3"/>
              </a:buBlip>
            </a:pPr>
            <a:r>
              <a:rPr lang="pl-PL" dirty="0"/>
              <a:t> </a:t>
            </a:r>
            <a:r>
              <a:rPr lang="pl-PL" dirty="0" smtClean="0"/>
              <a:t>Ewakuacja </a:t>
            </a:r>
            <a:r>
              <a:rPr lang="pl-PL" dirty="0"/>
              <a:t>osób poszkodowanych, zwierząt i </a:t>
            </a:r>
            <a:r>
              <a:rPr lang="pl-PL" dirty="0" smtClean="0"/>
              <a:t>mienia;</a:t>
            </a:r>
          </a:p>
          <a:p>
            <a:pPr>
              <a:buBlip>
                <a:blip r:embed="rId3"/>
              </a:buBlip>
            </a:pPr>
            <a:r>
              <a:rPr lang="pl-PL" dirty="0"/>
              <a:t> </a:t>
            </a:r>
            <a:r>
              <a:rPr lang="pl-PL" dirty="0" smtClean="0"/>
              <a:t>Znaki </a:t>
            </a:r>
            <a:r>
              <a:rPr lang="pl-PL" dirty="0"/>
              <a:t>i gesty sygnalizacyjne podczas powodzi.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4299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430737" y="620688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b="0" dirty="0" smtClean="0">
                <a:solidFill>
                  <a:srgbClr val="FFFF00"/>
                </a:solidFill>
              </a:rPr>
              <a:t>DZIAŁANIA PRZECIWPOWODZIOWE</a:t>
            </a:r>
            <a:br>
              <a:rPr lang="pl-PL" sz="2800" b="0" dirty="0" smtClean="0">
                <a:solidFill>
                  <a:srgbClr val="FFFF00"/>
                </a:solidFill>
              </a:rPr>
            </a:br>
            <a:r>
              <a:rPr lang="pl-PL" sz="2800" b="0" dirty="0" smtClean="0">
                <a:solidFill>
                  <a:srgbClr val="FFFF00"/>
                </a:solidFill>
              </a:rPr>
              <a:t> ORAZ RATOWNICTWA NA WODACH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 Box 17"/>
          <p:cNvSpPr txBox="1">
            <a:spLocks noGrp="1" noChangeArrowheads="1"/>
          </p:cNvSpPr>
          <p:nvPr>
            <p:ph type="body" idx="2"/>
          </p:nvPr>
        </p:nvSpPr>
        <p:spPr bwMode="auto">
          <a:xfrm>
            <a:off x="642910" y="5786454"/>
            <a:ext cx="7761314" cy="8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000" dirty="0">
                <a:latin typeface="Arial" charset="0"/>
              </a:rPr>
              <a:t>1. POZIOM WODY, 2. GRUNT LUŹNY, 3. GRUNT ŚREDNIO ZAGĘSZCZONY, 4. GRUNT BARDZO ZAGĘSZCZONY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3"/>
          </p:nvPr>
        </p:nvSpPr>
        <p:spPr>
          <a:xfrm>
            <a:off x="827584" y="1610356"/>
            <a:ext cx="7826586" cy="80406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STRUKTURA ZAGĘSZCZENIA WAŁÓW</a:t>
            </a:r>
            <a:endParaRPr sz="24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433991"/>
            <a:ext cx="8229600" cy="32400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424760" y="620688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b="0" dirty="0" smtClean="0">
                <a:solidFill>
                  <a:srgbClr val="FFFF00"/>
                </a:solidFill>
              </a:rPr>
              <a:t>DZIAŁANIA PRZECIWPOWODZIOWE</a:t>
            </a:r>
            <a:br>
              <a:rPr lang="pl-PL" sz="2800" b="0" dirty="0" smtClean="0">
                <a:solidFill>
                  <a:srgbClr val="FFFF00"/>
                </a:solidFill>
              </a:rPr>
            </a:br>
            <a:r>
              <a:rPr lang="pl-PL" sz="2800" b="0" dirty="0" smtClean="0">
                <a:solidFill>
                  <a:srgbClr val="FFFF00"/>
                </a:solidFill>
              </a:rPr>
              <a:t> ORAZ RATOWNICTWA NA WODACH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11560" y="1772816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96900" y="5572139"/>
            <a:ext cx="8118504" cy="83977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1600" dirty="0" smtClean="0">
                <a:latin typeface="Arial" charset="0"/>
              </a:rPr>
              <a:t>1. POZIOM WODY, 2. GRUNT ŚREDNIO ZAGĘSZCZONY, 3. GRUNT LUŹNY, </a:t>
            </a:r>
            <a:r>
              <a:rPr lang="pl-PL" sz="1600" dirty="0" smtClean="0">
                <a:latin typeface="Arial" charset="0"/>
              </a:rPr>
              <a:t/>
            </a:r>
            <a:br>
              <a:rPr lang="pl-PL" sz="1600" dirty="0" smtClean="0">
                <a:latin typeface="Arial" charset="0"/>
              </a:rPr>
            </a:br>
            <a:r>
              <a:rPr lang="pl-PL" sz="1600" dirty="0" smtClean="0">
                <a:latin typeface="Arial" charset="0"/>
              </a:rPr>
              <a:t>4</a:t>
            </a:r>
            <a:r>
              <a:rPr lang="pl-PL" sz="1600" dirty="0" smtClean="0">
                <a:latin typeface="Arial" charset="0"/>
              </a:rPr>
              <a:t>. GRUNT BARDZO ZAGĘSZCZONY</a:t>
            </a:r>
            <a:endParaRPr lang="pl-PL" sz="1600" dirty="0">
              <a:latin typeface="Arial" charset="0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3"/>
          </p:nvPr>
        </p:nvSpPr>
        <p:spPr>
          <a:xfrm>
            <a:off x="830133" y="1636811"/>
            <a:ext cx="7826586" cy="66746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STRUKTURA ZAGĘSZCZENIA WAŁÓW</a:t>
            </a:r>
            <a:endParaRPr sz="24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2420888"/>
            <a:ext cx="7058025" cy="3168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Metody ochrony wałów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05698" y="1829918"/>
            <a:ext cx="8189942" cy="397534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572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</a:rPr>
              <a:t>PATROLOWANIE I ROZPOZNAWANIE MIEJSC USZKODZEŃ,</a:t>
            </a:r>
          </a:p>
          <a:p>
            <a:pPr marL="4572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</a:rPr>
              <a:t>USZCZELNIANIE I OGRANICZANIE PRZECIEKÓW,</a:t>
            </a:r>
          </a:p>
          <a:p>
            <a:pPr marL="4572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</a:rPr>
              <a:t>LIKWIDACJA PRZEBIĆ HYDRAULICZNYCH,</a:t>
            </a:r>
          </a:p>
          <a:p>
            <a:pPr marL="4572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</a:rPr>
              <a:t>USZCZELNIANIE ŚLUZ,</a:t>
            </a:r>
          </a:p>
          <a:p>
            <a:pPr marL="4572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</a:rPr>
              <a:t>BUDOWA I PODWYŻSZANIE WAŁÓW,</a:t>
            </a:r>
          </a:p>
          <a:p>
            <a:pPr indent="-324612">
              <a:buNone/>
            </a:pPr>
            <a:endParaRPr lang="pl-PL" sz="2400" dirty="0" smtClean="0">
              <a:latin typeface="+mj-lt"/>
            </a:endParaRPr>
          </a:p>
          <a:p>
            <a:pPr indent="-324612">
              <a:buNone/>
            </a:pPr>
            <a:endParaRPr lang="pl-PL" sz="2400" dirty="0" smtClean="0">
              <a:latin typeface="+mj-lt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357158" y="1643050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500034" y="1785926"/>
            <a:ext cx="8059494" cy="409134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PATROL </a:t>
            </a:r>
            <a:r>
              <a:rPr lang="pl-PL" sz="2400" dirty="0" smtClean="0">
                <a:latin typeface="+mj-lt"/>
              </a:rPr>
              <a:t>DWÓCH LUB  TRZECH RATOWNIKÓW WYPOSAŻONYCH  W:</a:t>
            </a:r>
          </a:p>
          <a:p>
            <a:pPr marL="630237" indent="-342900">
              <a:buBlip>
                <a:blip r:embed="rId3"/>
              </a:buBlip>
            </a:pPr>
            <a:r>
              <a:rPr lang="pl-PL" sz="2400" dirty="0" smtClean="0">
                <a:latin typeface="+mj-lt"/>
              </a:rPr>
              <a:t>RADIOTELEFON</a:t>
            </a:r>
          </a:p>
          <a:p>
            <a:pPr marL="630237" indent="-342900">
              <a:buBlip>
                <a:blip r:embed="rId3"/>
              </a:buBlip>
            </a:pPr>
            <a:r>
              <a:rPr lang="pl-PL" sz="2400" dirty="0" smtClean="0">
                <a:latin typeface="+mj-lt"/>
              </a:rPr>
              <a:t>KAMIZELKI RATUNKOWE</a:t>
            </a:r>
          </a:p>
          <a:p>
            <a:pPr marL="630237" indent="-342900">
              <a:buBlip>
                <a:blip r:embed="rId3"/>
              </a:buBlip>
            </a:pPr>
            <a:r>
              <a:rPr lang="pl-PL" sz="2400" dirty="0" smtClean="0">
                <a:latin typeface="+mj-lt"/>
              </a:rPr>
              <a:t>OŚWIETLENIE </a:t>
            </a:r>
            <a:r>
              <a:rPr lang="pl-PL" sz="2400" dirty="0" smtClean="0">
                <a:latin typeface="+mj-lt"/>
              </a:rPr>
              <a:t>INDYWIDUALNE</a:t>
            </a:r>
          </a:p>
          <a:p>
            <a:pPr marL="806450" indent="-519113">
              <a:buFontTx/>
              <a:buNone/>
            </a:pPr>
            <a:endParaRPr lang="pl-PL" sz="2400" dirty="0" smtClean="0">
              <a:latin typeface="+mj-lt"/>
            </a:endParaRPr>
          </a:p>
          <a:p>
            <a:pPr marL="806450" indent="-519113">
              <a:buFontTx/>
              <a:buNone/>
            </a:pPr>
            <a:r>
              <a:rPr lang="pl-PL" sz="2400" dirty="0" smtClean="0">
                <a:latin typeface="+mj-lt"/>
              </a:rPr>
              <a:t>      PATROL MA ZA ZADANIE WIZUALNĄ OBSERWACJĘ BUDOWLI OCHRONNYCH I TERENU BEZPOŚREDNIO </a:t>
            </a:r>
          </a:p>
          <a:p>
            <a:pPr marL="806450" indent="-519113">
              <a:buFontTx/>
              <a:buNone/>
            </a:pPr>
            <a:r>
              <a:rPr lang="pl-PL" sz="2400" dirty="0" smtClean="0">
                <a:latin typeface="+mj-lt"/>
              </a:rPr>
              <a:t>	DO NICH PRZYLEGŁEGO </a:t>
            </a:r>
          </a:p>
          <a:p>
            <a:pPr lvl="0" indent="-324612"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Metody ochrony wałów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PATROLOWANIE</a:t>
            </a:r>
            <a:endParaRPr lang="pl-PL" sz="2400" b="1" dirty="0">
              <a:latin typeface="+mj-lt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3"/>
          </p:nvPr>
        </p:nvSpPr>
        <p:spPr>
          <a:xfrm>
            <a:off x="500034" y="314324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dirty="0" smtClean="0">
                <a:latin typeface="+mj-lt"/>
              </a:rPr>
              <a:t>OBSERWACJA </a:t>
            </a:r>
          </a:p>
          <a:p>
            <a:pPr>
              <a:buNone/>
            </a:pPr>
            <a:r>
              <a:rPr lang="pl-PL" sz="2400" dirty="0" smtClean="0">
                <a:latin typeface="+mj-lt"/>
              </a:rPr>
              <a:t>PĘKNIĘĆ </a:t>
            </a:r>
          </a:p>
          <a:p>
            <a:pPr>
              <a:buNone/>
            </a:pPr>
            <a:r>
              <a:rPr lang="pl-PL" sz="2400" dirty="0" smtClean="0">
                <a:latin typeface="+mj-lt"/>
              </a:rPr>
              <a:t>KONSTRUKCJI </a:t>
            </a:r>
          </a:p>
          <a:p>
            <a:pPr>
              <a:buNone/>
            </a:pPr>
            <a:r>
              <a:rPr lang="pl-PL" sz="2400" dirty="0" smtClean="0">
                <a:latin typeface="+mj-lt"/>
              </a:rPr>
              <a:t>WAŁU</a:t>
            </a:r>
          </a:p>
          <a:p>
            <a:pPr>
              <a:buFont typeface="Wingdings" pitchFamily="2" charset="2"/>
              <a:buChar char="q"/>
            </a:pPr>
            <a:endParaRPr lang="pl-PL" dirty="0"/>
          </a:p>
        </p:txBody>
      </p:sp>
      <p:pic>
        <p:nvPicPr>
          <p:cNvPr id="9" name="Picture 7" descr="Obraz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6182" y="2428868"/>
            <a:ext cx="4816482" cy="3480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62"/>
          <p:cNvSpPr txBox="1">
            <a:spLocks noGrp="1"/>
          </p:cNvSpPr>
          <p:nvPr>
            <p:ph type="title"/>
          </p:nvPr>
        </p:nvSpPr>
        <p:spPr>
          <a:xfrm>
            <a:off x="1331640" y="357473"/>
            <a:ext cx="7128792" cy="73069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Metody ochrony wałów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99592" y="1052736"/>
            <a:ext cx="7826586" cy="80406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 algn="ctr">
              <a:buNone/>
            </a:pPr>
            <a:r>
              <a:rPr lang="pl-PL" sz="2400" b="1" dirty="0" smtClean="0">
                <a:latin typeface="+mj-lt"/>
              </a:rPr>
              <a:t>POWIĘKSZAJĄCE</a:t>
            </a:r>
            <a:r>
              <a:rPr lang="pl-PL" dirty="0" smtClean="0">
                <a:latin typeface="Arial" charset="0"/>
              </a:rPr>
              <a:t> </a:t>
            </a:r>
            <a:r>
              <a:rPr lang="pl-PL" sz="2400" b="1" dirty="0" smtClean="0">
                <a:latin typeface="+mj-lt"/>
              </a:rPr>
              <a:t>SIĘ</a:t>
            </a:r>
            <a:r>
              <a:rPr lang="pl-PL" dirty="0" smtClean="0">
                <a:latin typeface="Arial" charset="0"/>
              </a:rPr>
              <a:t> </a:t>
            </a:r>
            <a:r>
              <a:rPr lang="pl-PL" sz="2400" b="1" dirty="0" smtClean="0">
                <a:latin typeface="+mj-lt"/>
              </a:rPr>
              <a:t>PĘKNIĘCIE</a:t>
            </a:r>
          </a:p>
          <a:p>
            <a:pPr lvl="0" indent="-324612" algn="ctr"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7" descr="Obraz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51720" y="1916832"/>
            <a:ext cx="5308610" cy="3938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Metody ochrony wałów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99592" y="1164004"/>
            <a:ext cx="7826586" cy="10921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OBSERWOWANIE</a:t>
            </a:r>
            <a:r>
              <a:rPr lang="pl-PL" dirty="0" smtClean="0">
                <a:latin typeface="Arial" charset="0"/>
              </a:rPr>
              <a:t> </a:t>
            </a:r>
            <a:r>
              <a:rPr lang="pl-PL" sz="2400" b="1" dirty="0" smtClean="0">
                <a:latin typeface="+mj-lt"/>
              </a:rPr>
              <a:t>RUCHÓW</a:t>
            </a:r>
            <a:r>
              <a:rPr lang="pl-PL" dirty="0" smtClean="0">
                <a:latin typeface="Arial" charset="0"/>
              </a:rPr>
              <a:t> </a:t>
            </a:r>
            <a:r>
              <a:rPr lang="pl-PL" sz="2400" b="1" dirty="0" smtClean="0">
                <a:latin typeface="+mj-lt"/>
              </a:rPr>
              <a:t>KORPUSU</a:t>
            </a:r>
            <a:r>
              <a:rPr lang="pl-PL" dirty="0" smtClean="0">
                <a:latin typeface="Arial" charset="0"/>
              </a:rPr>
              <a:t> </a:t>
            </a:r>
            <a:r>
              <a:rPr lang="pl-PL" sz="2400" b="1" dirty="0" smtClean="0">
                <a:latin typeface="+mj-lt"/>
              </a:rPr>
              <a:t>WAŁU</a:t>
            </a:r>
          </a:p>
        </p:txBody>
      </p:sp>
      <p:pic>
        <p:nvPicPr>
          <p:cNvPr id="9" name="Picture 12" descr="Obraz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5430" y="2239039"/>
            <a:ext cx="2892414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4" descr="Obraz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10321" y="2239039"/>
            <a:ext cx="4179888" cy="36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Metody ochrony wałów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39552" y="980728"/>
            <a:ext cx="8189942" cy="149848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Z JEDNEJ STRONY WAŁU BRUDNA WODA POWODZIOWA Z DRUGIEJ CZYSTA PRZEFILTROWANA PRZEZ KONSTRUKCJĘ WAŁU</a:t>
            </a:r>
          </a:p>
          <a:p>
            <a:pPr indent="-324612">
              <a:buNone/>
            </a:pPr>
            <a:endParaRPr lang="pl-PL" sz="2400" b="1" dirty="0">
              <a:latin typeface="+mj-lt"/>
            </a:endParaRPr>
          </a:p>
        </p:txBody>
      </p:sp>
      <p:pic>
        <p:nvPicPr>
          <p:cNvPr id="11" name="Picture 15" descr="Obraz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5381" y="2564904"/>
            <a:ext cx="5558574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40466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Metody ochrony wałów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48451" y="161829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USZCZELNIANIE PRZECIEKÓW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8" name="Picture 7" descr="Obraz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657" y="2276872"/>
            <a:ext cx="6000760" cy="3580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Metody ochrony wałów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39552" y="1204361"/>
            <a:ext cx="8189942" cy="63496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Prawidłowo założone uszczelnienie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147" y="1988840"/>
            <a:ext cx="7495742" cy="2728919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1000100" y="4797152"/>
            <a:ext cx="6858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FontTx/>
              <a:buAutoNum type="arabicPeriod"/>
            </a:pP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Poziom wody, 2. Poziom wody w korpusie wału, 3. Materiał przepuszczalny, 4. Worki z piaskiem, </a:t>
            </a: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/>
            </a:r>
            <a:b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5</a:t>
            </a: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. Przeciek</a:t>
            </a:r>
            <a:endParaRPr lang="pl-PL" sz="24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Rodzaje uszkodzeń budowli hydrotechnicznych</a:t>
            </a:r>
            <a:endParaRPr sz="2800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15605" y="2577456"/>
            <a:ext cx="8189942" cy="364333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717550" lvl="4" indent="0">
              <a:buFont typeface="Wingdings" pitchFamily="2" charset="2"/>
              <a:buChar char="q"/>
              <a:tabLst>
                <a:tab pos="0" algn="l"/>
                <a:tab pos="179388" algn="l"/>
              </a:tabLst>
            </a:pPr>
            <a:r>
              <a:rPr lang="pl-PL" sz="2400" dirty="0" smtClean="0">
                <a:latin typeface="+mj-lt"/>
              </a:rPr>
              <a:t>PRZELANIE PRZEZ KORONĘ WAŁU</a:t>
            </a:r>
          </a:p>
          <a:p>
            <a:pPr marL="717550" lvl="4" indent="0">
              <a:buFont typeface="Wingdings" pitchFamily="2" charset="2"/>
              <a:buChar char="q"/>
              <a:tabLst>
                <a:tab pos="0" algn="l"/>
                <a:tab pos="179388" algn="l"/>
              </a:tabLst>
            </a:pPr>
            <a:r>
              <a:rPr lang="pl-PL" sz="2400" dirty="0" smtClean="0">
                <a:latin typeface="+mj-lt"/>
              </a:rPr>
              <a:t> ROZMYCIE SKARPY</a:t>
            </a:r>
          </a:p>
          <a:p>
            <a:pPr marL="717550" lvl="4" indent="0">
              <a:buFont typeface="Wingdings" pitchFamily="2" charset="2"/>
              <a:buChar char="q"/>
              <a:tabLst>
                <a:tab pos="0" algn="l"/>
                <a:tab pos="179388" algn="l"/>
              </a:tabLst>
            </a:pPr>
            <a:r>
              <a:rPr lang="pl-PL" sz="2400" dirty="0" smtClean="0">
                <a:latin typeface="+mj-lt"/>
              </a:rPr>
              <a:t> OSUNIĘCIE SKARPY</a:t>
            </a:r>
          </a:p>
          <a:p>
            <a:pPr marL="717550" lvl="4" indent="0">
              <a:buFont typeface="Wingdings" pitchFamily="2" charset="2"/>
              <a:buChar char="q"/>
              <a:tabLst>
                <a:tab pos="0" algn="l"/>
                <a:tab pos="179388" algn="l"/>
              </a:tabLst>
            </a:pPr>
            <a:r>
              <a:rPr lang="pl-PL" sz="2400" dirty="0" smtClean="0">
                <a:latin typeface="+mj-lt"/>
              </a:rPr>
              <a:t> ZAWODNIENIE KONSTRUKCJI</a:t>
            </a:r>
          </a:p>
          <a:p>
            <a:pPr marL="717550" lvl="4" indent="0">
              <a:buFont typeface="Wingdings" pitchFamily="2" charset="2"/>
              <a:buChar char="q"/>
              <a:tabLst>
                <a:tab pos="0" algn="l"/>
                <a:tab pos="179388" algn="l"/>
              </a:tabLst>
            </a:pPr>
            <a:r>
              <a:rPr lang="pl-PL" sz="2400" dirty="0" smtClean="0">
                <a:latin typeface="+mj-lt"/>
              </a:rPr>
              <a:t> UTWORZENIE KANAŁU</a:t>
            </a:r>
          </a:p>
          <a:p>
            <a:pPr marL="717550" lvl="4" indent="0">
              <a:buFont typeface="Wingdings" pitchFamily="2" charset="2"/>
              <a:buChar char="q"/>
              <a:tabLst>
                <a:tab pos="0" algn="l"/>
                <a:tab pos="179388" algn="l"/>
              </a:tabLst>
            </a:pPr>
            <a:r>
              <a:rPr lang="pl-PL" sz="2400" dirty="0" smtClean="0">
                <a:latin typeface="+mj-lt"/>
              </a:rPr>
              <a:t> PĘKNIĘCIE WZDŁUŻNE WAŁU</a:t>
            </a:r>
          </a:p>
          <a:p>
            <a:pPr marL="717550" lvl="4" indent="0">
              <a:buFont typeface="Wingdings" pitchFamily="2" charset="2"/>
              <a:buChar char="q"/>
              <a:tabLst>
                <a:tab pos="0" algn="l"/>
                <a:tab pos="179388" algn="l"/>
              </a:tabLst>
            </a:pPr>
            <a:r>
              <a:rPr lang="pl-PL" sz="2400" dirty="0" smtClean="0">
                <a:latin typeface="+mj-lt"/>
              </a:rPr>
              <a:t> PRZEBICIE HYDRAULICZNE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3"/>
          </p:nvPr>
        </p:nvSpPr>
        <p:spPr>
          <a:xfrm>
            <a:off x="732942" y="1570878"/>
            <a:ext cx="7826586" cy="84149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PRZYCZYNY AWARII WAŁÓW PRZECIWPOWODZIOWYCH:</a:t>
            </a:r>
            <a:endParaRPr sz="24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Metody ochrony wałów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44757" y="1613170"/>
            <a:ext cx="8189942" cy="11677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Nieprawidłowo założone uszczelnienie</a:t>
            </a:r>
          </a:p>
          <a:p>
            <a:pPr>
              <a:buNone/>
            </a:pPr>
            <a:r>
              <a:rPr lang="pl-PL" sz="2400" dirty="0" smtClean="0">
                <a:latin typeface="+mj-lt"/>
              </a:rPr>
              <a:t>Poziom wody, 2. Poziom wody w korpusie wału, </a:t>
            </a:r>
            <a:r>
              <a:rPr lang="pl-PL" sz="2400" dirty="0" smtClean="0">
                <a:latin typeface="+mj-lt"/>
              </a:rPr>
              <a:t/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>3</a:t>
            </a:r>
            <a:r>
              <a:rPr lang="pl-PL" sz="2400" dirty="0" smtClean="0">
                <a:latin typeface="+mj-lt"/>
              </a:rPr>
              <a:t>. Folia nieprzepuszczalna 4. Worki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3" y="3140968"/>
            <a:ext cx="6993507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Metody ochrony wałów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187624" y="1268760"/>
            <a:ext cx="4331799" cy="118007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34440" y="1484784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ZAKŁADANIE USZCZELNIENIA NA GEOWŁÓKNINIE</a:t>
            </a:r>
          </a:p>
        </p:txBody>
      </p:sp>
      <p:pic>
        <p:nvPicPr>
          <p:cNvPr id="9" name="Picture 10" descr="Obraz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420888"/>
            <a:ext cx="5486986" cy="3470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82438" y="1412776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285852" y="332656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Metody ochrony wałów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39552" y="1575653"/>
            <a:ext cx="8189942" cy="70982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DOCIĄŻENIE PODSTAWY WAŁU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780928"/>
            <a:ext cx="6815160" cy="3053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72298" y="317302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Metody ochrony wałów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67544" y="1556792"/>
            <a:ext cx="8189942" cy="71438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PODWYŻSZANIE WAŁÓW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2484" y="2348880"/>
            <a:ext cx="5103819" cy="2545017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65473" y="5229200"/>
            <a:ext cx="850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1.FOLIA, 2. WORKI Z PIASKIEM, 3. PIASEK LUB ZIEMIA, </a:t>
            </a: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4</a:t>
            </a: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. WAŁ</a:t>
            </a:r>
            <a:endParaRPr lang="pl-PL" sz="24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405652" y="620688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Metody ochrony wałów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Obraz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2976" y="1484784"/>
            <a:ext cx="6572264" cy="4440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Metody ochrony wałów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39552" y="1412777"/>
            <a:ext cx="8189942" cy="86409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INNY SPOSÓB WYKONANIA PODWYŻSZENIA</a:t>
            </a:r>
          </a:p>
        </p:txBody>
      </p:sp>
      <p:pic>
        <p:nvPicPr>
          <p:cNvPr id="9" name="Picture 8" descr="Obraz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63688" y="2420888"/>
            <a:ext cx="5072098" cy="3435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Metody ochrony wałów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385314" y="1446219"/>
            <a:ext cx="8189942" cy="83065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URZĄDZENIE DO NAPEŁNIANIA WORKÓW</a:t>
            </a:r>
          </a:p>
        </p:txBody>
      </p:sp>
      <p:pic>
        <p:nvPicPr>
          <p:cNvPr id="8" name="Picture 11" descr="Obraz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30002" y="2160088"/>
            <a:ext cx="4572032" cy="4097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Metody ochrony wałów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65123" y="1440218"/>
            <a:ext cx="8189942" cy="71438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NAPEŁNIANIE WORKÓW PIASKIEM </a:t>
            </a:r>
            <a:endParaRPr lang="pl-PL" sz="2400" b="1" dirty="0">
              <a:latin typeface="+mj-lt"/>
            </a:endParaRPr>
          </a:p>
        </p:txBody>
      </p:sp>
      <p:pic>
        <p:nvPicPr>
          <p:cNvPr id="8" name="Picture 16" descr="Obraz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2438" y="2890829"/>
            <a:ext cx="4566624" cy="350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8" descr="Obraz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57752" y="2857496"/>
            <a:ext cx="3897313" cy="3533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292870" y="357109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Metody ochrony wałów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67544" y="1340768"/>
            <a:ext cx="8189942" cy="92185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LIKWIDACJA PRZEBIĆ HYDRAULICZNYCH</a:t>
            </a:r>
          </a:p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Uszczelnienie przebicia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85852" y="2492896"/>
            <a:ext cx="6361508" cy="295232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1180458" y="5589240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1. MIEJSCE PRZEBICIA, 2. FOLIA </a:t>
            </a: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NIEPRZEPUSZCZALNA, 3</a:t>
            </a: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. WORKI</a:t>
            </a:r>
            <a:endParaRPr lang="pl-PL" sz="24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Metody ochrony wałów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394414" y="1222433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SPIRALNE UKŁADANIE WORKÓW OD GRUNTU STABILNEGO DO ŚRODKA PRZEBICIA</a:t>
            </a:r>
          </a:p>
        </p:txBody>
      </p:sp>
      <p:pic>
        <p:nvPicPr>
          <p:cNvPr id="8" name="Picture 8" descr="Obraz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64161" y="2276872"/>
            <a:ext cx="5088128" cy="3727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Rodzaje uszkodzeń budowli hydrotechnicznych</a:t>
            </a:r>
            <a:endParaRPr sz="2800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PRZELANIE PRZEZ KORONĘ WAŁU</a:t>
            </a:r>
            <a:endParaRPr sz="2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2857496"/>
            <a:ext cx="8353425" cy="27146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Metody ochrony wałów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smtClean="0"/>
              <a:t/>
            </a:r>
            <a:br>
              <a:rPr lang="pl-PL" b="1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39552" y="1124744"/>
            <a:ext cx="8189942" cy="77783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Zabezpieczenie przebicia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844824"/>
            <a:ext cx="6034100" cy="3074065"/>
          </a:xfrm>
          <a:prstGeom prst="rect">
            <a:avLst/>
          </a:prstGeom>
          <a:noFill/>
        </p:spPr>
      </p:pic>
      <p:sp>
        <p:nvSpPr>
          <p:cNvPr id="14" name="Prostokąt 13"/>
          <p:cNvSpPr/>
          <p:nvPr/>
        </p:nvSpPr>
        <p:spPr>
          <a:xfrm>
            <a:off x="1285852" y="5013176"/>
            <a:ext cx="6357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1. POZIOM WODY, 2. WAŁ, 3.OBWAŁOWANIE WOKÓŁ PRZEBICIA 4. POZIOM WODY W PRZEBICIU,  5.PRZEPŁYW POD WAŁEM</a:t>
            </a:r>
            <a:endParaRPr lang="pl-PL" sz="24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Metody ochrony wałów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lang="pl-PL" sz="2400" b="1" dirty="0">
              <a:latin typeface="+mj-lt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05591" y="1109767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OCHRONA ODWODNEJ CZĘŚCI WAŁU</a:t>
            </a:r>
          </a:p>
          <a:p>
            <a:pPr>
              <a:buNone/>
            </a:pPr>
            <a:r>
              <a:rPr lang="pl-PL" dirty="0" smtClean="0">
                <a:latin typeface="Arial" charset="0"/>
              </a:rPr>
              <a:t> </a:t>
            </a:r>
            <a:r>
              <a:rPr lang="pl-PL" sz="2400" b="1" dirty="0" smtClean="0">
                <a:latin typeface="+mj-lt"/>
              </a:rPr>
              <a:t>Zabezpieczenie przed rozmyciem skarpy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654" y="2348880"/>
            <a:ext cx="4887919" cy="281393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1804517" y="5174912"/>
            <a:ext cx="5852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1. FOLIA, 2. WORKI, 3. NURT RZEKI</a:t>
            </a:r>
            <a:endParaRPr lang="pl-PL" sz="24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Metody ochrony wałów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67544" y="1124744"/>
            <a:ext cx="8189942" cy="70583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OCHRONA</a:t>
            </a:r>
            <a:r>
              <a:rPr lang="pl-PL" b="1" dirty="0" smtClean="0"/>
              <a:t> </a:t>
            </a:r>
            <a:r>
              <a:rPr lang="pl-PL" sz="2400" b="1" dirty="0" smtClean="0">
                <a:latin typeface="+mj-lt"/>
              </a:rPr>
              <a:t>ODWODNEJ</a:t>
            </a:r>
            <a:r>
              <a:rPr lang="pl-PL" b="1" dirty="0" smtClean="0"/>
              <a:t> </a:t>
            </a:r>
            <a:r>
              <a:rPr lang="pl-PL" sz="2400" b="1" dirty="0" smtClean="0">
                <a:latin typeface="+mj-lt"/>
              </a:rPr>
              <a:t>SKARPY</a:t>
            </a:r>
            <a:r>
              <a:rPr lang="pl-PL" b="1" dirty="0" smtClean="0"/>
              <a:t> </a:t>
            </a:r>
            <a:r>
              <a:rPr lang="pl-PL" sz="2400" b="1" dirty="0" smtClean="0">
                <a:latin typeface="+mj-lt"/>
              </a:rPr>
              <a:t>WAŁU</a:t>
            </a:r>
            <a:endParaRPr lang="pl-PL" sz="2400" b="1" dirty="0">
              <a:latin typeface="+mj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2976" y="1844824"/>
            <a:ext cx="6072198" cy="30213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755576" y="494116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1. WORKI, NA KTÓRE NAWIJAMY FOLIĘ,  2.KIERUNEK ZWIJANIA, 3. STACZANIE PO SKARPIE, 4. MOCOWANIE WORKAMI </a:t>
            </a:r>
            <a:endParaRPr lang="pl-PL" sz="24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259632" y="620688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Ewakuacja osób poszkodowanych,          zwierząt i mienie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67"/>
          <p:cNvSpPr txBox="1">
            <a:spLocks noGrp="1"/>
          </p:cNvSpPr>
          <p:nvPr>
            <p:ph type="body" idx="2"/>
          </p:nvPr>
        </p:nvSpPr>
        <p:spPr>
          <a:xfrm>
            <a:off x="500034" y="3005167"/>
            <a:ext cx="8189942" cy="12461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buFontTx/>
              <a:buNone/>
            </a:pPr>
            <a:r>
              <a:rPr lang="pl-PL" sz="2400" b="1" dirty="0" smtClean="0">
                <a:latin typeface="+mj-lt"/>
              </a:rPr>
              <a:t>EWAKUACJA PIERWOTNA</a:t>
            </a:r>
          </a:p>
          <a:p>
            <a:pPr algn="ctr">
              <a:buFontTx/>
              <a:buNone/>
            </a:pPr>
            <a:r>
              <a:rPr lang="pl-PL" sz="2400" dirty="0" smtClean="0">
                <a:latin typeface="+mj-lt"/>
              </a:rPr>
              <a:t> WYWIEZIENIE LUDNOŚCI Z MIEJSCA ZAGROŻONEGO DO MIEJSCA BEZPIECZNEGO</a:t>
            </a:r>
            <a:endParaRPr lang="pl-PL" dirty="0" smtClean="0"/>
          </a:p>
          <a:p>
            <a:pPr>
              <a:buFontTx/>
              <a:buNone/>
            </a:pPr>
            <a:endParaRPr lang="pl-PL" dirty="0" smtClean="0"/>
          </a:p>
          <a:p>
            <a:pPr algn="ctr">
              <a:buFontTx/>
              <a:buNone/>
            </a:pPr>
            <a:r>
              <a:rPr lang="pl-PL" sz="2400" b="1" dirty="0" smtClean="0">
                <a:latin typeface="+mj-lt"/>
              </a:rPr>
              <a:t>EWAKUACJA WTÓRNA</a:t>
            </a:r>
          </a:p>
          <a:p>
            <a:pPr algn="ctr">
              <a:buFontTx/>
              <a:buNone/>
            </a:pPr>
            <a:r>
              <a:rPr lang="pl-PL" sz="2400" dirty="0" smtClean="0">
                <a:latin typeface="+mj-lt"/>
              </a:rPr>
              <a:t>WYWIEZIENIE LUDNOŚCI Z TERENU EWAKUACJI PIERWOTNEJ DO MIEJSCA TYMCZASOWEGO POBYTU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3"/>
          </p:nvPr>
        </p:nvSpPr>
        <p:spPr>
          <a:xfrm>
            <a:off x="369586" y="1570878"/>
            <a:ext cx="8189942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buNone/>
            </a:pPr>
            <a:r>
              <a:rPr lang="pl-PL" sz="2400" b="1" dirty="0" smtClean="0">
                <a:latin typeface="+mj-lt"/>
              </a:rPr>
              <a:t>  EWAKUACJA</a:t>
            </a:r>
            <a:r>
              <a:rPr lang="pl-PL" b="1" dirty="0" smtClean="0"/>
              <a:t>  </a:t>
            </a:r>
            <a:r>
              <a:rPr lang="pl-PL" sz="2400" dirty="0" smtClean="0">
                <a:latin typeface="+mj-lt"/>
              </a:rPr>
              <a:t>PLANOWE I ZORGANIZOWANE DZIAŁANIE PRZEMIESZCZENIA LUDNOŚCI Z TERENU ZAGROŻONEGO NA TEREN BEZPIECZNY</a:t>
            </a:r>
          </a:p>
          <a:p>
            <a:pPr algn="ctr">
              <a:buNone/>
            </a:pPr>
            <a:endParaRPr lang="pl-PL" dirty="0"/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374526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Działania ratownicze i zabezpieczające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668460" y="1268760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MAPA TERENÓW ZALEWOWYCH SŁUŻĄCA DO OKREŚLENIA MIEJSCOWOŚCI DO EWAKUACJI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8" descr="Obraz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5656" y="2564904"/>
            <a:ext cx="6052262" cy="3290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187624" y="794535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Ewakuacja osób poszkodowanych,          zwierząt i mienie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321047" y="1962565"/>
            <a:ext cx="8189942" cy="70982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AUTOBUSY W PUNKCIE EWAKUACYJNYM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8" name="Picture 14" descr="Obraz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3648" y="2780928"/>
            <a:ext cx="5429256" cy="317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399559" y="1412776"/>
            <a:ext cx="8287022" cy="9361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374526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Ewakuacja osób poszkodowanych,          zwierząt i mienie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28669" y="1556792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W PIERWSZEJ KOLEJNOŚCI EWAKUUJEMY KOBIETY, DZIECI , LUDZI W PODESZŁYM WIEKU I CHORYCH</a:t>
            </a:r>
            <a:endParaRPr lang="pl-PL" sz="2400" b="1" dirty="0">
              <a:latin typeface="+mj-lt"/>
            </a:endParaRPr>
          </a:p>
        </p:txBody>
      </p:sp>
      <p:pic>
        <p:nvPicPr>
          <p:cNvPr id="8" name="Picture 7" descr="Obraz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53683" y="2780928"/>
            <a:ext cx="4602168" cy="3174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187624" y="548680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Ewakuacja osób poszkodowanych,          zwierząt i mienie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380378" y="141277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EWAKUACJA LUDNOŚCI GĄSIENICOWYM TRANSPORTEREM PŁYWAJĄCYM</a:t>
            </a:r>
          </a:p>
          <a:p>
            <a:pPr algn="ctr">
              <a:spcBef>
                <a:spcPct val="50000"/>
              </a:spcBef>
            </a:pPr>
            <a:endParaRPr lang="pl-PL" sz="2400" b="1" dirty="0">
              <a:latin typeface="Arial" charset="0"/>
            </a:endParaRPr>
          </a:p>
        </p:txBody>
      </p:sp>
      <p:pic>
        <p:nvPicPr>
          <p:cNvPr id="8" name="Picture 9" descr="Obraz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728" y="2348880"/>
            <a:ext cx="5857916" cy="3939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476672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Ewakuacja osób poszkodowanych,          zwierząt i mienie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27023" y="134076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EWAKUACJA RODZINY Z ZALANEGO BYDYNKU ZA POMOCĄ ŁODZI RATOWNICZEJ</a:t>
            </a:r>
          </a:p>
          <a:p>
            <a:pPr algn="ctr">
              <a:spcBef>
                <a:spcPct val="50000"/>
              </a:spcBef>
            </a:pPr>
            <a:endParaRPr lang="pl-PL" sz="2400" b="1" dirty="0">
              <a:latin typeface="Arial" charset="0"/>
            </a:endParaRPr>
          </a:p>
        </p:txBody>
      </p:sp>
      <p:pic>
        <p:nvPicPr>
          <p:cNvPr id="8" name="Picture 10" descr="Obraz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0067" y="2564904"/>
            <a:ext cx="5957904" cy="376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62"/>
          <p:cNvSpPr txBox="1">
            <a:spLocks noGrp="1"/>
          </p:cNvSpPr>
          <p:nvPr>
            <p:ph type="title"/>
          </p:nvPr>
        </p:nvSpPr>
        <p:spPr>
          <a:xfrm>
            <a:off x="1259632" y="620688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Ewakuacja osób poszkodowanych,          zwierząt i mienie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FontTx/>
              <a:buNone/>
            </a:pPr>
            <a:r>
              <a:rPr lang="pl-PL" sz="2400" b="1" dirty="0" smtClean="0">
                <a:latin typeface="+mj-lt"/>
              </a:rPr>
              <a:t>ZASADY EWAKUACJI NA ŁODZIACH</a:t>
            </a:r>
          </a:p>
          <a:p>
            <a:pPr marL="276860" indent="0">
              <a:buNone/>
            </a:pPr>
            <a:endParaRPr lang="pl-PL" sz="2000" b="1" dirty="0"/>
          </a:p>
          <a:p>
            <a:pPr>
              <a:buBlip>
                <a:blip r:embed="rId3"/>
              </a:buBlip>
            </a:pPr>
            <a:r>
              <a:rPr lang="pl-PL" sz="2000" b="1" dirty="0" smtClean="0"/>
              <a:t> </a:t>
            </a:r>
            <a:r>
              <a:rPr lang="pl-PL" sz="2000" b="1" dirty="0" smtClean="0"/>
              <a:t> </a:t>
            </a:r>
            <a:r>
              <a:rPr lang="pl-PL" sz="2400" dirty="0" smtClean="0"/>
              <a:t>KAŻDEMU </a:t>
            </a:r>
            <a:r>
              <a:rPr lang="pl-PL" sz="2400" dirty="0" smtClean="0"/>
              <a:t>EWAKUOWANEMU ZAKŁADAMY KAMIZELĘ </a:t>
            </a:r>
            <a:r>
              <a:rPr lang="pl-PL" sz="2400" dirty="0" smtClean="0"/>
              <a:t>RATUNKOWĄ</a:t>
            </a:r>
          </a:p>
          <a:p>
            <a:pPr>
              <a:buBlip>
                <a:blip r:embed="rId3"/>
              </a:buBlip>
            </a:pPr>
            <a:r>
              <a:rPr lang="pl-PL" sz="2400" dirty="0"/>
              <a:t> </a:t>
            </a:r>
            <a:r>
              <a:rPr lang="pl-PL" sz="2400" dirty="0" smtClean="0"/>
              <a:t> </a:t>
            </a:r>
            <a:r>
              <a:rPr lang="pl-PL" sz="2400" dirty="0" smtClean="0"/>
              <a:t>RATOWNICY </a:t>
            </a:r>
            <a:r>
              <a:rPr lang="pl-PL" sz="2400" dirty="0" smtClean="0"/>
              <a:t>KAŻDEMU POMAGAJĄ BEZPIECZNIE WEJŚĆ NA </a:t>
            </a:r>
            <a:r>
              <a:rPr lang="pl-PL" sz="2400" dirty="0" smtClean="0"/>
              <a:t>ŁÓDŹ</a:t>
            </a:r>
          </a:p>
          <a:p>
            <a:pPr>
              <a:buBlip>
                <a:blip r:embed="rId3"/>
              </a:buBlip>
            </a:pPr>
            <a:r>
              <a:rPr lang="pl-PL" sz="2400" dirty="0"/>
              <a:t> </a:t>
            </a:r>
            <a:r>
              <a:rPr lang="pl-PL" sz="2400" dirty="0" smtClean="0"/>
              <a:t> </a:t>
            </a:r>
            <a:r>
              <a:rPr lang="pl-PL" sz="2400" dirty="0" smtClean="0"/>
              <a:t>PRZEPROWADZAMY </a:t>
            </a:r>
            <a:r>
              <a:rPr lang="pl-PL" sz="2400" dirty="0" smtClean="0"/>
              <a:t>KRÓTKI INSTRUKTARZ </a:t>
            </a:r>
            <a:br>
              <a:rPr lang="pl-PL" sz="2400" dirty="0" smtClean="0"/>
            </a:br>
            <a:r>
              <a:rPr lang="pl-PL" sz="2400" dirty="0" smtClean="0"/>
              <a:t>O ZACHOWANIU SIĘ NA </a:t>
            </a:r>
            <a:r>
              <a:rPr lang="pl-PL" sz="2400" dirty="0" smtClean="0"/>
              <a:t>ŁODZI</a:t>
            </a:r>
          </a:p>
          <a:p>
            <a:pPr>
              <a:buBlip>
                <a:blip r:embed="rId3"/>
              </a:buBlip>
            </a:pPr>
            <a:r>
              <a:rPr lang="pl-PL" sz="2400" dirty="0"/>
              <a:t> </a:t>
            </a:r>
            <a:r>
              <a:rPr lang="pl-PL" sz="2400" dirty="0" smtClean="0"/>
              <a:t> </a:t>
            </a:r>
            <a:r>
              <a:rPr lang="pl-PL" sz="2400" dirty="0" smtClean="0"/>
              <a:t>INFORMUJEMY </a:t>
            </a:r>
            <a:r>
              <a:rPr lang="pl-PL" sz="2400" dirty="0" smtClean="0"/>
              <a:t>O MIEJSCU, DO KTÓREGO WIEZIEMY EWAKUOWANYCH</a:t>
            </a:r>
            <a:endParaRPr lang="pl-PL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Rodzaje uszkodzeń budowli hydrotechnicznych</a:t>
            </a:r>
            <a:endParaRPr sz="2800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0" y="1196752"/>
            <a:ext cx="8709875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dirty="0" smtClean="0">
                <a:latin typeface="+mj-lt"/>
              </a:rPr>
              <a:t>    USZKODZENIE  PO PRZELANIU PRZEZ  KORONĘ WAŁU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 descr="Obra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5576" y="2132856"/>
            <a:ext cx="7656822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259632" y="548680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Ewakuacja osób poszkodowanych,          zwierząt i mienie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</a:pPr>
            <a:endParaRPr lang="pl-PL" sz="2400" b="1" dirty="0">
              <a:latin typeface="Arial" charset="0"/>
            </a:endParaRPr>
          </a:p>
        </p:txBody>
      </p:sp>
      <p:pic>
        <p:nvPicPr>
          <p:cNvPr id="8" name="Picture 11" descr="Obraz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910" y="2357430"/>
            <a:ext cx="7991475" cy="3948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259632" y="722822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Ewakuacja osób poszkodowanych,          zwierząt i mienie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9005" y="161829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NAJTRUDNIEJSZE PRZYPADKI - EWAKUACJA LOTNICZA</a:t>
            </a:r>
          </a:p>
          <a:p>
            <a:pPr algn="ctr">
              <a:spcBef>
                <a:spcPct val="50000"/>
              </a:spcBef>
            </a:pPr>
            <a:endParaRPr lang="pl-PL" sz="2400" b="1" dirty="0">
              <a:latin typeface="Arial" charset="0"/>
            </a:endParaRPr>
          </a:p>
        </p:txBody>
      </p:sp>
      <p:pic>
        <p:nvPicPr>
          <p:cNvPr id="8" name="Picture 10" descr="Obraz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71670" y="2420888"/>
            <a:ext cx="5064612" cy="350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64794" y="353218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r>
              <a:rPr lang="pl-PL" sz="2800" dirty="0" smtClean="0">
                <a:solidFill>
                  <a:srgbClr val="FFFF00"/>
                </a:solidFill>
              </a:rPr>
              <a:t>Znaki i gesty sygnalizacyjne podczas powodzi</a:t>
            </a: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28596" y="5500702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pl-PL" sz="2400" dirty="0" smtClean="0">
                <a:latin typeface="Arial" charset="0"/>
              </a:rPr>
              <a:t>         TAK  (YES)                               NIE  (NO)</a:t>
            </a:r>
          </a:p>
          <a:p>
            <a:pPr algn="ctr">
              <a:spcBef>
                <a:spcPct val="50000"/>
              </a:spcBef>
              <a:buNone/>
            </a:pPr>
            <a:r>
              <a:rPr lang="pl-PL" sz="2400" dirty="0" smtClean="0">
                <a:latin typeface="Arial" charset="0"/>
              </a:rPr>
              <a:t>ZNAKI UMOWNE DO KONTAKTU Z HELIKOPTEREM</a:t>
            </a:r>
            <a:endParaRPr lang="pl-PL" sz="2400" b="1" dirty="0">
              <a:latin typeface="Arial" charset="0"/>
            </a:endParaRPr>
          </a:p>
        </p:txBody>
      </p:sp>
      <p:pic>
        <p:nvPicPr>
          <p:cNvPr id="8" name="Picture 25" descr="Obraz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7224" y="1571612"/>
            <a:ext cx="2922518" cy="402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7" descr="Obraz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29190" y="1571612"/>
            <a:ext cx="2875673" cy="394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40466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algn="ctr"/>
            <a:r>
              <a:rPr lang="pl-PL" sz="2800" dirty="0" smtClean="0">
                <a:solidFill>
                  <a:srgbClr val="FFFF00"/>
                </a:solidFill>
              </a:rPr>
              <a:t>Znaki i gesty sygnalizacyjne podczas powodzi</a:t>
            </a: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67544" y="141277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Znaki umowne stosowane na terenie powodzi</a:t>
            </a:r>
          </a:p>
          <a:p>
            <a:pPr algn="ctr">
              <a:spcBef>
                <a:spcPct val="50000"/>
              </a:spcBef>
            </a:pPr>
            <a:endParaRPr lang="pl-PL" sz="2400" b="1" dirty="0">
              <a:latin typeface="Arial" charset="0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4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903115"/>
              </p:ext>
            </p:extLst>
          </p:nvPr>
        </p:nvGraphicFramePr>
        <p:xfrm>
          <a:off x="1331640" y="2492896"/>
          <a:ext cx="6702793" cy="301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36" name="Obraz - mapa bitowa" r:id="rId4" imgW="6106377" imgH="2629267" progId="PBrush">
                  <p:embed/>
                </p:oleObj>
              </mc:Choice>
              <mc:Fallback>
                <p:oleObj name="Obraz - mapa bitowa" r:id="rId4" imgW="6106377" imgH="262926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492896"/>
                        <a:ext cx="6702793" cy="301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62"/>
          <p:cNvSpPr txBox="1">
            <a:spLocks noGrp="1"/>
          </p:cNvSpPr>
          <p:nvPr>
            <p:ph type="title"/>
          </p:nvPr>
        </p:nvSpPr>
        <p:spPr>
          <a:xfrm>
            <a:off x="1547664" y="548680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Ewakuacja osób poszkodowanych,          zwierząt i mienie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l-PL" sz="2400" b="1" dirty="0" smtClean="0">
                <a:latin typeface="+mj-lt"/>
              </a:rPr>
              <a:t>EWAKUACJA ZWIERZĄT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b="1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sz="2400" dirty="0" smtClean="0"/>
              <a:t>DUŻE ZWIERZĘTA GOSPODARSKIE MOŻNA EWAKUOWAĆ TRANSPORTERAMI PŁYWAJĄCYMI POD NADZOREM INSPEKCJI WETERYNARYJNEJ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sz="2400" dirty="0" smtClean="0"/>
              <a:t>(KROWY, KONIE, TRZODA CHLEWNA)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sz="2400" dirty="0" smtClean="0"/>
              <a:t>ZAŁADUNKU MOŻNA DOKONAĆ JEŻELI TRANSPORTER STOI NA TWARDYM GRUNCIE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sz="2400" dirty="0" smtClean="0"/>
              <a:t>MAŁE ZWIERZĘTA EWAKUUJEMY NA ŁODZIACH RATOWNICZYCH ZAMKNIĘTE W KLATKACH LUB WORKACH</a:t>
            </a:r>
            <a:endParaRPr lang="pl-PL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430737" y="548680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Ewakuacja osób poszkodowanych,          zwierząt i mienie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39552" y="1412776"/>
            <a:ext cx="8189942" cy="63439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pl-PL" sz="2400" b="1" dirty="0" smtClean="0">
                <a:latin typeface="+mj-lt"/>
              </a:rPr>
              <a:t>ZAŁADUNEK KRÓW NA TRANSPORTER PŁYWAJĄCY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</p:txBody>
      </p:sp>
      <p:pic>
        <p:nvPicPr>
          <p:cNvPr id="8" name="Picture 8" descr="Obraz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0166" y="2143116"/>
            <a:ext cx="5929354" cy="4409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374526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Ewakuacja osób poszkodowanych,          zwierząt i mienie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98460" y="134076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CIELĘTA WYPROWADZANE Z ZALANEGO GOSPODARSTWA</a:t>
            </a:r>
          </a:p>
        </p:txBody>
      </p:sp>
      <p:pic>
        <p:nvPicPr>
          <p:cNvPr id="8" name="Picture 9" descr="Obraz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58750" y="2276872"/>
            <a:ext cx="5815027" cy="400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548680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algn="ctr"/>
            <a:r>
              <a:rPr lang="pl-PL" sz="2800" dirty="0" smtClean="0">
                <a:solidFill>
                  <a:srgbClr val="FFFF00"/>
                </a:solidFill>
              </a:rPr>
              <a:t>Działania ratownictwa wodnego na terenach objętych powodzią</a:t>
            </a: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98461" y="1536443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pl-PL" sz="2400" b="1" dirty="0" smtClean="0">
                <a:latin typeface="+mj-lt"/>
              </a:rPr>
              <a:t>PŁYWAJĄCY TRANSPORTER GĄSIENICOWY – SPRZĘT DO EWAKUACJI DUŻYCH ZWIERZĄT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8" descr="Obraz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67744" y="2492896"/>
            <a:ext cx="4672020" cy="33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257637" y="476672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Ewakuacja osób poszkodowanych,          zwierząt i mienie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39552" y="1535079"/>
            <a:ext cx="8189942" cy="7784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pl-PL" sz="2400" b="1" dirty="0" smtClean="0">
                <a:latin typeface="+mj-lt"/>
              </a:rPr>
              <a:t>TRZODA CHLEWNA NA TERENIE POWODZI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</p:txBody>
      </p:sp>
      <p:pic>
        <p:nvPicPr>
          <p:cNvPr id="8" name="Picture 8" descr="Obraz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85918" y="2172177"/>
            <a:ext cx="6072230" cy="4015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62"/>
          <p:cNvSpPr txBox="1">
            <a:spLocks noGrp="1"/>
          </p:cNvSpPr>
          <p:nvPr>
            <p:ph type="title"/>
          </p:nvPr>
        </p:nvSpPr>
        <p:spPr>
          <a:xfrm>
            <a:off x="1406951" y="620688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Ewakuacja osób poszkodowanych,          zwierząt i mienie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buFontTx/>
              <a:buNone/>
            </a:pPr>
            <a:r>
              <a:rPr lang="pl-PL" sz="2400" b="1" dirty="0" smtClean="0">
                <a:latin typeface="+mj-lt"/>
              </a:rPr>
              <a:t>DOSTARCZANIE ZAOPATRZENIA DLA ZWIERZĄT</a:t>
            </a:r>
          </a:p>
          <a:p>
            <a:pPr algn="ctr">
              <a:buFontTx/>
              <a:buNone/>
            </a:pPr>
            <a:endParaRPr lang="pl-PL" sz="2400" b="1" dirty="0" smtClean="0"/>
          </a:p>
          <a:p>
            <a:pPr algn="ctr">
              <a:buFontTx/>
              <a:buNone/>
            </a:pPr>
            <a:r>
              <a:rPr lang="pl-PL" sz="2400" dirty="0" smtClean="0"/>
              <a:t>ZWIERZĘTOM DOSTARCZAMY WODĘ PITNĄ PRZEWOŻONĄ W ZBIORNIKACH ODKAŻONYCH I  SPRAWDZONYCH PRZEZ INSPEKCJĘ SANITARNĄ</a:t>
            </a:r>
          </a:p>
          <a:p>
            <a:pPr algn="ctr">
              <a:buFontTx/>
              <a:buChar char="-"/>
            </a:pPr>
            <a:endParaRPr lang="pl-PL" sz="2400" dirty="0" smtClean="0"/>
          </a:p>
          <a:p>
            <a:pPr algn="ctr">
              <a:buFontTx/>
              <a:buNone/>
            </a:pPr>
            <a:r>
              <a:rPr lang="pl-PL" sz="2400" dirty="0" smtClean="0"/>
              <a:t>SUCHE MIESZANKI PASZOWE LUB PRASOWANE SIANO MUSI BYĆ W TRANSPORCIE ZABEZPIECZONE PRZED ZAMOCZENIEM BRUDNĄ WODĄ POWODZIOWĄ</a:t>
            </a:r>
          </a:p>
          <a:p>
            <a:pPr>
              <a:buFontTx/>
              <a:buChar char="-"/>
            </a:pPr>
            <a:endParaRPr lang="pl-PL" sz="24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62"/>
          <p:cNvSpPr txBox="1">
            <a:spLocks noGrp="1"/>
          </p:cNvSpPr>
          <p:nvPr>
            <p:ph type="title"/>
          </p:nvPr>
        </p:nvSpPr>
        <p:spPr>
          <a:xfrm>
            <a:off x="1259632" y="548680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Rodzaje uszkodzeń budowli hydrotechnicznych</a:t>
            </a:r>
            <a:endParaRPr sz="2800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sz="half" idx="1"/>
          </p:nvPr>
        </p:nvSpPr>
        <p:spPr>
          <a:xfrm>
            <a:off x="457200" y="1773935"/>
            <a:ext cx="8401080" cy="4623816"/>
          </a:xfrm>
        </p:spPr>
        <p:txBody>
          <a:bodyPr/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ROZMYCIE SKARPY PRZEZ  NURT WODY</a:t>
            </a:r>
            <a:endParaRPr lang="pl-PL" sz="2400" dirty="0">
              <a:latin typeface="+mj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3143248"/>
            <a:ext cx="8569325" cy="27368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259632" y="476672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Ewakuacja osób poszkodowanych,          zwierząt i mienie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2143116"/>
            <a:ext cx="4000528" cy="428628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buFontTx/>
              <a:buNone/>
            </a:pPr>
            <a:r>
              <a:rPr lang="pl-PL" sz="2400" dirty="0" smtClean="0"/>
              <a:t>DOSTARCZANIE WODY DLA ZWIERZĄT</a:t>
            </a:r>
          </a:p>
          <a:p>
            <a:pPr algn="ctr">
              <a:buFontTx/>
              <a:buNone/>
            </a:pPr>
            <a:endParaRPr lang="pl-PL" sz="2400" dirty="0" smtClean="0"/>
          </a:p>
          <a:p>
            <a:pPr algn="ctr">
              <a:buFontTx/>
              <a:buNone/>
            </a:pPr>
            <a:r>
              <a:rPr lang="pl-PL" sz="2400" dirty="0" smtClean="0"/>
              <a:t>PRZELEWANIE WODY ZE ZBIORNIKA NA TRANSPORTERZE DO BECZEK W GOSPODARSTWIE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</p:txBody>
      </p:sp>
      <p:pic>
        <p:nvPicPr>
          <p:cNvPr id="8" name="Picture 7" descr="Obraz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1502" y="1484784"/>
            <a:ext cx="3568868" cy="459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Usuwanie skutków powodzi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214311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endParaRPr lang="pl-PL" dirty="0"/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Obraz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401" y="1340768"/>
            <a:ext cx="8345538" cy="5230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Usuwanie skutków powodzi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58789" y="1057724"/>
            <a:ext cx="8189942" cy="5873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ZNISZCZONE I ZATOPIONE BUDYNKI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 descr="Obraz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261" y="3429000"/>
            <a:ext cx="5031117" cy="3071714"/>
          </a:xfrm>
          <a:prstGeom prst="rect">
            <a:avLst/>
          </a:prstGeom>
          <a:noFill/>
        </p:spPr>
      </p:pic>
      <p:pic>
        <p:nvPicPr>
          <p:cNvPr id="8" name="Picture 9" descr="Obraz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380" y="1844824"/>
            <a:ext cx="3960440" cy="2401876"/>
          </a:xfrm>
          <a:prstGeom prst="rect">
            <a:avLst/>
          </a:prstGeom>
          <a:noFill/>
        </p:spPr>
      </p:pic>
      <p:pic>
        <p:nvPicPr>
          <p:cNvPr id="10" name="Picture 7" descr="Obraz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8443" y="1844824"/>
            <a:ext cx="3973128" cy="2401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Obraz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38" y="2090289"/>
            <a:ext cx="4656683" cy="2729750"/>
          </a:xfrm>
          <a:prstGeom prst="rect">
            <a:avLst/>
          </a:prstGeom>
          <a:noFill/>
        </p:spPr>
      </p:pic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Usuwanie skutków powodzi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39552" y="1239092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ZALANE DROGI I INFRASTRUKTURA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10" descr="Obraz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2489" y="3477030"/>
            <a:ext cx="4346302" cy="28841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259632" y="332656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Usuwanie skutków powodzi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28596" y="1571612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GŁÓWNE ZADANIA W CZASIE USUWANIA </a:t>
            </a:r>
            <a:br>
              <a:rPr lang="pl-PL" sz="2400" b="1" dirty="0" smtClean="0">
                <a:latin typeface="+mj-lt"/>
              </a:rPr>
            </a:br>
            <a:r>
              <a:rPr lang="pl-PL" sz="2400" b="1" dirty="0" smtClean="0">
                <a:latin typeface="+mj-lt"/>
              </a:rPr>
              <a:t>SKUTKÓW POWODZI</a:t>
            </a:r>
          </a:p>
          <a:p>
            <a:pPr>
              <a:buFont typeface="Wingdings" pitchFamily="2" charset="2"/>
              <a:buChar char="q"/>
            </a:pPr>
            <a:endParaRPr lang="pl-PL" sz="2400" dirty="0" smtClean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pl-PL" sz="2400" dirty="0" smtClean="0">
                <a:latin typeface="+mj-lt"/>
              </a:rPr>
              <a:t> USUWANIE </a:t>
            </a:r>
            <a:r>
              <a:rPr lang="pl-PL" sz="2400" dirty="0" smtClean="0">
                <a:latin typeface="+mj-lt"/>
              </a:rPr>
              <a:t>I ODPOMPOWYWANIE </a:t>
            </a:r>
            <a:r>
              <a:rPr lang="pl-PL" sz="2400" dirty="0" smtClean="0">
                <a:latin typeface="+mj-lt"/>
              </a:rPr>
              <a:t>ROZLEWISK</a:t>
            </a:r>
          </a:p>
          <a:p>
            <a:pPr marL="276860" indent="0">
              <a:buNone/>
            </a:pPr>
            <a:endParaRPr lang="pl-PL" sz="2400" dirty="0" smtClean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pl-PL" sz="2400" dirty="0" smtClean="0">
                <a:latin typeface="+mj-lt"/>
              </a:rPr>
              <a:t> WYPOMPOWANIE </a:t>
            </a:r>
            <a:r>
              <a:rPr lang="pl-PL" sz="2400" dirty="0" smtClean="0">
                <a:latin typeface="+mj-lt"/>
              </a:rPr>
              <a:t>WODY Z </a:t>
            </a:r>
            <a:r>
              <a:rPr lang="pl-PL" sz="2400" dirty="0" smtClean="0">
                <a:latin typeface="+mj-lt"/>
              </a:rPr>
              <a:t>BUDYNKÓW</a:t>
            </a:r>
          </a:p>
          <a:p>
            <a:pPr marL="276860" indent="0">
              <a:buNone/>
            </a:pPr>
            <a:endParaRPr lang="pl-PL" sz="2400" dirty="0" smtClean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pl-PL" sz="2400" dirty="0" smtClean="0">
                <a:latin typeface="+mj-lt"/>
              </a:rPr>
              <a:t> USUWANIE PADLINY</a:t>
            </a:r>
          </a:p>
          <a:p>
            <a:pPr marL="276860" indent="0">
              <a:buNone/>
            </a:pPr>
            <a:endParaRPr lang="pl-PL" sz="2400" dirty="0" smtClean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pl-PL" sz="2400" dirty="0" smtClean="0">
                <a:latin typeface="+mj-lt"/>
              </a:rPr>
              <a:t> USUWANIE </a:t>
            </a:r>
            <a:r>
              <a:rPr lang="pl-PL" sz="2400" dirty="0" smtClean="0">
                <a:latin typeface="+mj-lt"/>
              </a:rPr>
              <a:t>SKAŻEŃ EKOLOGICZNYCH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259632" y="476672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Usuwanie skutków powodzi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67544" y="141277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LIKWIDACJA ROZLEWISK  </a:t>
            </a:r>
          </a:p>
          <a:p>
            <a:pPr>
              <a:buNone/>
            </a:pPr>
            <a:r>
              <a:rPr lang="pl-PL" sz="2400" dirty="0" smtClean="0">
                <a:latin typeface="+mj-lt"/>
              </a:rPr>
              <a:t>WYKONYWANIE ROWÓW DO SPŁYWU WODY Z ROZLEWISK</a:t>
            </a:r>
          </a:p>
          <a:p>
            <a:pPr>
              <a:buNone/>
            </a:pPr>
            <a:endParaRPr lang="pl-PL" dirty="0" smtClean="0">
              <a:latin typeface="Arial" charset="0"/>
            </a:endParaRPr>
          </a:p>
          <a:p>
            <a:pPr>
              <a:buNone/>
            </a:pPr>
            <a:endParaRPr lang="pl-PL" dirty="0"/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9" descr="Obraz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6" y="2996952"/>
            <a:ext cx="5230251" cy="30210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40466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Usuwanie skutków powodzi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41310" y="134076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LIKWIDACJA ROZLEWISK</a:t>
            </a: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6260" y="1988840"/>
            <a:ext cx="6429388" cy="2835182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1820103" y="5013176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1. OBCIĄŻNIK, 2. PŁYWAK, 3. WYLOT WĘŻA, </a:t>
            </a: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4</a:t>
            </a: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. FOLIA, </a:t>
            </a: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/>
            </a:r>
            <a:b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5</a:t>
            </a: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. MOTOPOMPA POWODZIOWA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Usuwanie skutków powodzi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67544" y="1109767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SPŁYW POWIERZCHNIOWY WODY Z ROZLEWISKA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9" descr="Obraz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348880"/>
            <a:ext cx="7000892" cy="39999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Usuwanie skutków powodzi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611560" y="134076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PRZEPOMPOWYWANIE WODY ZA WAŁ</a:t>
            </a: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11" descr="Obraz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459" y="1988840"/>
            <a:ext cx="6572296" cy="4036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Obraz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0321" y="3548028"/>
            <a:ext cx="4840111" cy="2843565"/>
          </a:xfrm>
          <a:prstGeom prst="rect">
            <a:avLst/>
          </a:prstGeom>
          <a:noFill/>
        </p:spPr>
      </p:pic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Usuwanie skutków powodzi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67544" y="1115887"/>
            <a:ext cx="8189942" cy="80094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MOTOPOMPY WYSOKIEJ WYDAJNOŚCI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9" descr="Obraz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391" y="2276872"/>
            <a:ext cx="3787924" cy="23345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Rodzaje uszkodzeń budowli hydrotechnicznych</a:t>
            </a:r>
            <a:endParaRPr sz="2800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OSUNIĘCIE SKARPY PO ZAPADNIĘCIU SIĘ PODSTAWY WAŁU</a:t>
            </a:r>
            <a:endParaRPr sz="2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286124"/>
            <a:ext cx="8785225" cy="23637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257637" y="40466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Usuwanie skutków powodzi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67544" y="1268760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Zbyt szybkie rozpoczęcie pompowania piwnic</a:t>
            </a:r>
          </a:p>
          <a:p>
            <a:pPr algn="ctr">
              <a:spcBef>
                <a:spcPct val="50000"/>
              </a:spcBef>
              <a:buNone/>
            </a:pPr>
            <a:endParaRPr lang="pl-PL" dirty="0">
              <a:latin typeface="Arial" charset="0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4333" y="2204864"/>
            <a:ext cx="5428132" cy="30478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Prostokąt 10"/>
          <p:cNvSpPr/>
          <p:nvPr/>
        </p:nvSpPr>
        <p:spPr>
          <a:xfrm>
            <a:off x="1331640" y="5252689"/>
            <a:ext cx="72278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     1.POZIOM WODY W GRUNCIE,    2.NAPEŁNIANIE PIWNIC, 3. POZIOM WODY W PIWNICY, </a:t>
            </a: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4</a:t>
            </a: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. POMPA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Usuwanie skutków powodzi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39552" y="119067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Wykop probierczy do ustalenia poziomu wody w gruncie</a:t>
            </a:r>
          </a:p>
          <a:p>
            <a:pPr algn="ctr">
              <a:spcBef>
                <a:spcPct val="50000"/>
              </a:spcBef>
              <a:buNone/>
            </a:pPr>
            <a:endParaRPr lang="pl-PL" dirty="0">
              <a:latin typeface="Arial" charset="0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971600" y="5445224"/>
            <a:ext cx="72728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POZIOM WODY W PIWNICY, 2. POZIOM WODY W GRUNCIE, 3. POZIOM WODY </a:t>
            </a: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/>
            </a:r>
            <a:b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W </a:t>
            </a: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WYKOPIE PROBIERCZYM</a:t>
            </a:r>
          </a:p>
          <a:p>
            <a:pPr algn="ctr">
              <a:spcBef>
                <a:spcPct val="50000"/>
              </a:spcBef>
            </a:pPr>
            <a:endParaRPr lang="pl-PL" sz="2000" dirty="0">
              <a:latin typeface="Arial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85918" y="2276872"/>
            <a:ext cx="5357850" cy="297694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404664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Usuwanie skutków powodzi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11560" y="1844824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67544" y="134076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buFontTx/>
              <a:buNone/>
            </a:pPr>
            <a:r>
              <a:rPr lang="pl-PL" dirty="0" smtClean="0">
                <a:solidFill>
                  <a:srgbClr val="FF0000"/>
                </a:solidFill>
              </a:rPr>
              <a:t>ZAKAZ UMIESZCZANIA MOTOPOMP 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W </a:t>
            </a:r>
            <a:r>
              <a:rPr lang="pl-PL" dirty="0" smtClean="0">
                <a:solidFill>
                  <a:srgbClr val="FF0000"/>
                </a:solidFill>
              </a:rPr>
              <a:t>PIWNICACH</a:t>
            </a:r>
          </a:p>
          <a:p>
            <a:pPr>
              <a:buFontTx/>
              <a:buNone/>
            </a:pPr>
            <a:endParaRPr lang="pl-PL" dirty="0" smtClean="0"/>
          </a:p>
          <a:p>
            <a:pPr algn="ctr">
              <a:buFontTx/>
              <a:buNone/>
            </a:pPr>
            <a:r>
              <a:rPr lang="pl-PL" sz="2400" dirty="0" smtClean="0">
                <a:latin typeface="+mj-lt"/>
              </a:rPr>
              <a:t>SILNIKI MOTOPOMP ZUŻYWAJĄ DUŻE ILOŚCI TLENU </a:t>
            </a:r>
          </a:p>
          <a:p>
            <a:pPr>
              <a:buFontTx/>
              <a:buNone/>
            </a:pPr>
            <a:endParaRPr lang="pl-PL" sz="2400" dirty="0" smtClean="0">
              <a:latin typeface="+mj-lt"/>
            </a:endParaRPr>
          </a:p>
          <a:p>
            <a:pPr algn="ctr">
              <a:buFontTx/>
              <a:buNone/>
            </a:pPr>
            <a:r>
              <a:rPr lang="pl-PL" sz="2400" dirty="0" smtClean="0">
                <a:latin typeface="+mj-lt"/>
              </a:rPr>
              <a:t>PRACA SILNIKÓW W POMIESZCZENIACH ZAMKNIĘTYCH MOŻE DOPROWADZIĆ DO ŚMIERCI RATOWNIKÓW</a:t>
            </a:r>
          </a:p>
          <a:p>
            <a:pPr algn="ctr">
              <a:spcBef>
                <a:spcPct val="50000"/>
              </a:spcBef>
              <a:buNone/>
            </a:pPr>
            <a:endParaRPr lang="pl-PL" dirty="0">
              <a:latin typeface="Arial" charset="0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Usuwanie skutków powodzi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41310" y="1196752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ZAGROŻENIE EPIDEMIOLOGICZNE</a:t>
            </a:r>
          </a:p>
          <a:p>
            <a:pPr marL="0" indent="15875" algn="ctr">
              <a:buFontTx/>
              <a:buNone/>
            </a:pPr>
            <a:r>
              <a:rPr lang="pl-PL" sz="2400" dirty="0" smtClean="0">
                <a:latin typeface="+mj-lt"/>
              </a:rPr>
              <a:t>WODY POWODZIOWE ZANIECZYSZCZONE SĄ BIOLOGICZNIE BAKTERIAMI, WIRUSAMI </a:t>
            </a:r>
            <a:r>
              <a:rPr lang="pl-PL" sz="2400" dirty="0" smtClean="0">
                <a:latin typeface="+mj-lt"/>
              </a:rPr>
              <a:t/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>I </a:t>
            </a:r>
            <a:r>
              <a:rPr lang="pl-PL" sz="2400" dirty="0" smtClean="0">
                <a:latin typeface="+mj-lt"/>
              </a:rPr>
              <a:t>GRZYBAMI. </a:t>
            </a:r>
          </a:p>
          <a:p>
            <a:pPr marL="0" indent="15875" algn="just">
              <a:buFontTx/>
              <a:buNone/>
            </a:pPr>
            <a:endParaRPr lang="pl-PL" sz="2400" dirty="0" smtClean="0">
              <a:latin typeface="+mj-lt"/>
            </a:endParaRPr>
          </a:p>
          <a:p>
            <a:pPr marL="0" indent="15875" algn="ctr">
              <a:buFontTx/>
              <a:buNone/>
            </a:pPr>
            <a:r>
              <a:rPr lang="pl-PL" sz="2400" dirty="0" smtClean="0">
                <a:latin typeface="+mj-lt"/>
              </a:rPr>
              <a:t>ŹRÓDŁAMI EMISJI SĄ ZALANE SZAMBA, OCZYSZCZALNIE ŚCIEKÓW, GNOJOWNIKI, CMENTARZE I SKŁADOWISKA ODPADÓW KOMUNALNYCH.</a:t>
            </a:r>
          </a:p>
          <a:p>
            <a:pPr marL="0" indent="15875" algn="just">
              <a:buFontTx/>
              <a:buNone/>
            </a:pPr>
            <a:endParaRPr lang="pl-PL" sz="2400" dirty="0" smtClean="0">
              <a:latin typeface="+mj-lt"/>
            </a:endParaRPr>
          </a:p>
          <a:p>
            <a:pPr marL="0" indent="15875" algn="ctr">
              <a:buFontTx/>
              <a:buNone/>
            </a:pPr>
            <a:r>
              <a:rPr lang="pl-PL" sz="2400" dirty="0" smtClean="0">
                <a:latin typeface="+mj-lt"/>
              </a:rPr>
              <a:t>CZYNNIKAMI CHOROBOTWÓRCZYMI MOGĄ BYĆ:</a:t>
            </a:r>
          </a:p>
          <a:p>
            <a:pPr marL="0" indent="15875" algn="ctr">
              <a:buFontTx/>
              <a:buNone/>
            </a:pPr>
            <a:r>
              <a:rPr lang="pl-PL" sz="2400" dirty="0" smtClean="0">
                <a:latin typeface="+mj-lt"/>
              </a:rPr>
              <a:t> CZERWONKA, SALMONELLA, DUR BRZUSZNY, ŻÓŁTACZKA POKARMOWA, ENTEROKOKI,    PACIORKOWCE KAŁOWE.</a:t>
            </a:r>
          </a:p>
          <a:p>
            <a:pPr algn="ctr">
              <a:spcBef>
                <a:spcPct val="50000"/>
              </a:spcBef>
              <a:buNone/>
            </a:pPr>
            <a:endParaRPr lang="pl-PL" sz="2000" dirty="0">
              <a:latin typeface="Arial" charset="0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785918" y="5715016"/>
            <a:ext cx="5500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pl-PL" sz="2000" dirty="0">
              <a:latin typeface="Arial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259632" y="476672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Usuwanie skutków powodzi</a:t>
            </a:r>
            <a:endParaRPr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77029" y="1340769"/>
            <a:ext cx="8189942" cy="64807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ZATOPIONY CMENTARZ</a:t>
            </a: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785918" y="5715016"/>
            <a:ext cx="5500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dirty="0" smtClean="0">
                <a:latin typeface="Arial" charset="0"/>
              </a:rPr>
              <a:t>1</a:t>
            </a:r>
            <a:endParaRPr lang="pl-PL" sz="2000" dirty="0">
              <a:latin typeface="Arial" charset="0"/>
            </a:endParaRPr>
          </a:p>
        </p:txBody>
      </p:sp>
      <p:pic>
        <p:nvPicPr>
          <p:cNvPr id="9" name="Picture 9" descr="Obraz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348879"/>
            <a:ext cx="8519115" cy="39267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r>
              <a:rPr lang="pl-PL" sz="2800" dirty="0" smtClean="0">
                <a:solidFill>
                  <a:srgbClr val="FFFF00"/>
                </a:solidFill>
              </a:rPr>
              <a:t>Bibliografia</a:t>
            </a: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pl-PL" sz="2400" dirty="0" smtClean="0"/>
              <a:t>  „</a:t>
            </a:r>
            <a:r>
              <a:rPr lang="pl-PL" sz="2400" dirty="0" smtClean="0"/>
              <a:t>Szkolenie strażaków ochotników z zakresu działań przeciwpowodziowych oraz ratownictwa na wodach”</a:t>
            </a:r>
            <a:endParaRPr lang="pl-PL" sz="2400" dirty="0"/>
          </a:p>
          <a:p>
            <a:pPr>
              <a:lnSpc>
                <a:spcPct val="90000"/>
              </a:lnSpc>
              <a:buNone/>
            </a:pPr>
            <a:r>
              <a:rPr lang="pl-PL" sz="2400" dirty="0" smtClean="0"/>
              <a:t>   CNBOP  marzec </a:t>
            </a:r>
            <a:r>
              <a:rPr lang="pl-PL" sz="2400" dirty="0" smtClean="0"/>
              <a:t>2009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pl-PL" sz="2400" dirty="0"/>
              <a:t> </a:t>
            </a:r>
            <a:r>
              <a:rPr lang="pl-PL" sz="2400" dirty="0" smtClean="0"/>
              <a:t> </a:t>
            </a:r>
            <a:r>
              <a:rPr lang="pl-PL" sz="2400" dirty="0" smtClean="0"/>
              <a:t>wzorowano </a:t>
            </a:r>
            <a:r>
              <a:rPr lang="pl-PL" sz="2400" dirty="0" smtClean="0"/>
              <a:t>się oraz wykorzystano  treść z  prezentacji na temat działań na wodach autorstwa Janusza </a:t>
            </a:r>
            <a:r>
              <a:rPr lang="pl-PL" sz="2400" dirty="0" err="1" smtClean="0"/>
              <a:t>Szylara</a:t>
            </a:r>
            <a:endParaRPr lang="pl-PL" sz="2400" dirty="0" smtClean="0"/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Rodzaje uszkodzeń budowli hydrotechnicznych</a:t>
            </a:r>
            <a:endParaRPr sz="2800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1104653" y="1594377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dirty="0" smtClean="0">
                <a:latin typeface="+mj-lt"/>
              </a:rPr>
              <a:t>OSUNIĘCIE SKARPY WAŁU</a:t>
            </a:r>
            <a:endParaRPr lang="pl-PL" sz="2400" dirty="0">
              <a:latin typeface="+mj-lt"/>
              <a:sym typeface="Arial"/>
            </a:endParaRPr>
          </a:p>
        </p:txBody>
      </p:sp>
      <p:pic>
        <p:nvPicPr>
          <p:cNvPr id="9" name="Picture 11" descr="Obraz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7624" y="2441040"/>
            <a:ext cx="5994322" cy="3444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476672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Rodzaje uszkodzeń budowli hydrotechnicznych</a:t>
            </a:r>
            <a:endParaRPr sz="2800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ZAWODNIENIE KORPUSU WAŁU</a:t>
            </a:r>
            <a:endParaRPr sz="24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2786058"/>
            <a:ext cx="8388350" cy="258286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1274</Words>
  <Application>Microsoft Office PowerPoint</Application>
  <PresentationFormat>Pokaz na ekranie (4:3)</PresentationFormat>
  <Paragraphs>389</Paragraphs>
  <Slides>75</Slides>
  <Notes>74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75</vt:i4>
      </vt:variant>
    </vt:vector>
  </HeadingPairs>
  <TitlesOfParts>
    <vt:vector size="86" baseType="lpstr">
      <vt:lpstr>Arial</vt:lpstr>
      <vt:lpstr>Century Gothic</vt:lpstr>
      <vt:lpstr>Wingdings 2</vt:lpstr>
      <vt:lpstr>Wingdings</vt:lpstr>
      <vt:lpstr>Arial Black</vt:lpstr>
      <vt:lpstr>Verdana</vt:lpstr>
      <vt:lpstr>Calibri</vt:lpstr>
      <vt:lpstr>Noto Sans Symbols</vt:lpstr>
      <vt:lpstr>Energetyczny</vt:lpstr>
      <vt:lpstr>Aspekt</vt:lpstr>
      <vt:lpstr>Obraz - mapa bitowa</vt:lpstr>
      <vt:lpstr>  Temat 34  Działania ratownicze i zabezpieczające podczas powodzi </vt:lpstr>
      <vt:lpstr>MATERIAŁ NAUCZANIA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DZIAŁANIA PRZECIWPOWODZIOWE  ORAZ RATOWNICTWA NA WODACH</vt:lpstr>
      <vt:lpstr>DZIAŁANIA PRZECIWPOWODZIOWE  ORAZ RATOWNICTWA NA WODACH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Ewakuacja osób poszkodowanych,          zwierząt i mienie</vt:lpstr>
      <vt:lpstr>Działania ratownicze i zabezpieczające</vt:lpstr>
      <vt:lpstr>Ewakuacja osób poszkodowanych,          zwierząt i mienie</vt:lpstr>
      <vt:lpstr>Ewakuacja osób poszkodowanych,          zwierząt i mienie</vt:lpstr>
      <vt:lpstr>Ewakuacja osób poszkodowanych,          zwierząt i mienie</vt:lpstr>
      <vt:lpstr>Ewakuacja osób poszkodowanych,          zwierząt i mienie</vt:lpstr>
      <vt:lpstr>Ewakuacja osób poszkodowanych,          zwierząt i mienie</vt:lpstr>
      <vt:lpstr>Ewakuacja osób poszkodowanych,          zwierząt i mienie</vt:lpstr>
      <vt:lpstr>Ewakuacja osób poszkodowanych,          zwierząt i mienie</vt:lpstr>
      <vt:lpstr>Znaki i gesty sygnalizacyjne podczas powodzi</vt:lpstr>
      <vt:lpstr>Znaki i gesty sygnalizacyjne podczas powodzi</vt:lpstr>
      <vt:lpstr>Ewakuacja osób poszkodowanych,          zwierząt i mienie</vt:lpstr>
      <vt:lpstr>Ewakuacja osób poszkodowanych,          zwierząt i mienie</vt:lpstr>
      <vt:lpstr>Ewakuacja osób poszkodowanych,          zwierząt i mienie</vt:lpstr>
      <vt:lpstr>Działania ratownictwa wodnego na terenach objętych powodzią</vt:lpstr>
      <vt:lpstr>Ewakuacja osób poszkodowanych,          zwierząt i mienie</vt:lpstr>
      <vt:lpstr>Ewakuacja osób poszkodowanych,          zwierząt i mienie</vt:lpstr>
      <vt:lpstr>Ewakuacja osób poszkodowanych,          zwierząt i mienie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DZIAŁANIA PRZECIWPOWODZIOWE ORAZ RATOWNICTWA NA WODACH</dc:title>
  <dc:creator>Paweł</dc:creator>
  <cp:lastModifiedBy>Admin</cp:lastModifiedBy>
  <cp:revision>106</cp:revision>
  <dcterms:modified xsi:type="dcterms:W3CDTF">2016-11-15T10:05:20Z</dcterms:modified>
</cp:coreProperties>
</file>