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8" r:id="rId3"/>
    <p:sldId id="269" r:id="rId4"/>
    <p:sldId id="261" r:id="rId5"/>
    <p:sldId id="257" r:id="rId6"/>
    <p:sldId id="267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662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572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2183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8417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1348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5929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9605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9169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3191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278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430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5018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581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85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133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799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D406-0966-4802-AE8B-A673E4534814}" type="datetimeFigureOut">
              <a:rPr lang="pl-PL" smtClean="0"/>
              <a:t>12.07.2025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28CA2DC-ECC2-4DF4-9E11-75F4A69CA5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745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0663" y="652191"/>
            <a:ext cx="11544585" cy="1866284"/>
          </a:xfrm>
        </p:spPr>
        <p:txBody>
          <a:bodyPr>
            <a:noAutofit/>
          </a:bodyPr>
          <a:lstStyle/>
          <a:p>
            <a:pPr algn="ctr"/>
            <a:r>
              <a:rPr lang="pl-PL" sz="4400" dirty="0">
                <a:solidFill>
                  <a:schemeClr val="tx1"/>
                </a:solidFill>
                <a:latin typeface="Britannic Bold" panose="020B0903060703020204" pitchFamily="34" charset="0"/>
                <a:ea typeface="Cambria" panose="02040503050406030204" pitchFamily="18" charset="0"/>
              </a:rPr>
              <a:t>Zmiany w przepisach „ustawy tytoniowej”</a:t>
            </a:r>
          </a:p>
        </p:txBody>
      </p:sp>
      <p:pic>
        <p:nvPicPr>
          <p:cNvPr id="5" name="Obraz 4" descr="Obraz zawierający tekst, zrzut ekranu, Grafika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C93DEFF1-2B44-EA74-129A-95F885F07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257" y="2846151"/>
            <a:ext cx="8511395" cy="3480015"/>
          </a:xfrm>
          <a:prstGeom prst="rect">
            <a:avLst/>
          </a:prstGeom>
        </p:spPr>
      </p:pic>
      <p:pic>
        <p:nvPicPr>
          <p:cNvPr id="6" name="Obraz 5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0EC2EDEE-22F5-1946-0115-2A67D3F2DA3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749" y="324515"/>
            <a:ext cx="870500" cy="8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18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06EDD199-74C7-4489-0905-56C0FF446710}"/>
              </a:ext>
            </a:extLst>
          </p:cNvPr>
          <p:cNvSpPr txBox="1"/>
          <p:nvPr/>
        </p:nvSpPr>
        <p:spPr>
          <a:xfrm>
            <a:off x="4056462" y="609600"/>
            <a:ext cx="5217540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457200"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Zmiany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od 5 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lipca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2025r.:</a:t>
            </a:r>
          </a:p>
        </p:txBody>
      </p:sp>
      <p:pic>
        <p:nvPicPr>
          <p:cNvPr id="9" name="Obraz 8" descr="Obraz zawierający tekst, Czcionka, zrzut ekranu, biały&#10;&#10;Zawartość wygenerowana przez AI może być niepoprawna.">
            <a:extLst>
              <a:ext uri="{FF2B5EF4-FFF2-40B4-BE49-F238E27FC236}">
                <a16:creationId xmlns:a16="http://schemas.microsoft.com/office/drawing/2014/main" id="{6E349DE7-5E19-0F09-E2EC-7658A6EC5A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3" y="609600"/>
            <a:ext cx="2601747" cy="2601747"/>
          </a:xfrm>
          <a:prstGeom prst="rect">
            <a:avLst/>
          </a:prstGeom>
        </p:spPr>
      </p:pic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056462" y="2160589"/>
            <a:ext cx="5217539" cy="388077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tabLst/>
            </a:pPr>
            <a:r>
              <a:rPr lang="en-US" altLang="pl-PL" dirty="0"/>
              <a:t>   </a:t>
            </a:r>
            <a:r>
              <a:rPr lang="en-US" altLang="pl-PL" b="1" dirty="0"/>
              <a:t>ZAKAZ</a:t>
            </a:r>
            <a:r>
              <a:rPr lang="en-US" altLang="pl-PL" dirty="0"/>
              <a:t> </a:t>
            </a:r>
            <a:r>
              <a:rPr lang="en-US" altLang="pl-PL" dirty="0" err="1"/>
              <a:t>s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przedaży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pl-PL" b="1" i="0" u="none" strike="noStrike" cap="none" normalizeH="0" baseline="0" dirty="0" err="1">
                <a:ln>
                  <a:noFill/>
                </a:ln>
                <a:effectLst/>
              </a:rPr>
              <a:t>wszystkich</a:t>
            </a:r>
            <a:r>
              <a:rPr kumimoji="0" lang="en-US" altLang="pl-PL" b="1" i="0" u="none" strike="noStrike" cap="none" normalizeH="0" baseline="0" dirty="0">
                <a:ln>
                  <a:noFill/>
                </a:ln>
                <a:effectLst/>
              </a:rPr>
              <a:t> e‑</a:t>
            </a:r>
            <a:r>
              <a:rPr kumimoji="0" lang="en-US" altLang="pl-PL" b="1" i="0" u="none" strike="noStrike" cap="none" normalizeH="0" baseline="0" dirty="0" err="1">
                <a:ln>
                  <a:noFill/>
                </a:ln>
                <a:effectLst/>
              </a:rPr>
              <a:t>papierosów</a:t>
            </a:r>
            <a:r>
              <a:rPr kumimoji="0" lang="en-US" altLang="pl-PL" b="1" i="0" u="none" strike="noStrike" cap="none" normalizeH="0" baseline="0" dirty="0">
                <a:ln>
                  <a:noFill/>
                </a:ln>
                <a:effectLst/>
              </a:rPr>
              <a:t>, e-</a:t>
            </a:r>
            <a:r>
              <a:rPr kumimoji="0" lang="en-US" altLang="pl-PL" b="1" i="0" u="none" strike="noStrike" cap="none" normalizeH="0" baseline="0" dirty="0" err="1">
                <a:ln>
                  <a:noFill/>
                </a:ln>
                <a:effectLst/>
              </a:rPr>
              <a:t>liquidów</a:t>
            </a:r>
            <a:endParaRPr kumimoji="0" lang="en-US" altLang="pl-PL" b="1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fontAlgn="base">
              <a:tabLst/>
            </a:pP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    (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także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beznikotynowych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) 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osobom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 &lt; 18 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lat</a:t>
            </a:r>
            <a:endParaRPr kumimoji="0" lang="en-US" altLang="pl-PL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fontAlgn="base">
              <a:tabLst/>
            </a:pPr>
            <a:endParaRPr kumimoji="0" lang="en-US" altLang="pl-PL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lvl="0" indent="0" fontAlgn="base"/>
            <a:r>
              <a:rPr lang="en-US" dirty="0"/>
              <a:t>   </a:t>
            </a:r>
            <a:r>
              <a:rPr lang="en-US" b="1" dirty="0"/>
              <a:t>ZAKAZ</a:t>
            </a:r>
            <a:r>
              <a:rPr lang="en-US" dirty="0"/>
              <a:t> </a:t>
            </a:r>
            <a:r>
              <a:rPr lang="en-US" dirty="0" err="1"/>
              <a:t>sprzedaży</a:t>
            </a:r>
            <a:r>
              <a:rPr lang="en-US" dirty="0"/>
              <a:t> </a:t>
            </a:r>
            <a:r>
              <a:rPr lang="en-US" dirty="0" err="1"/>
              <a:t>woreczków</a:t>
            </a:r>
            <a:r>
              <a:rPr lang="en-US" dirty="0"/>
              <a:t> </a:t>
            </a:r>
            <a:r>
              <a:rPr lang="en-US" dirty="0" err="1"/>
              <a:t>nikotynowych</a:t>
            </a:r>
            <a:r>
              <a:rPr lang="en-US" dirty="0"/>
              <a:t> &lt; 18 </a:t>
            </a:r>
            <a:r>
              <a:rPr lang="en-US" dirty="0" err="1"/>
              <a:t>lat</a:t>
            </a:r>
            <a:r>
              <a:rPr lang="en-US" dirty="0"/>
              <a:t> </a:t>
            </a:r>
          </a:p>
          <a:p>
            <a:pPr marL="0" lvl="0" indent="0" fontAlgn="base"/>
            <a:endParaRPr lang="en-US" dirty="0"/>
          </a:p>
          <a:p>
            <a:pPr fontAlgn="base"/>
            <a:r>
              <a:rPr lang="en-US" altLang="pl-PL" b="1" dirty="0"/>
              <a:t>ZAKAZ</a:t>
            </a:r>
            <a:r>
              <a:rPr lang="en-US" altLang="pl-PL" dirty="0"/>
              <a:t> </a:t>
            </a:r>
            <a:r>
              <a:rPr lang="en-US" altLang="pl-PL" dirty="0" err="1"/>
              <a:t>u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żywania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lang="en-US" altLang="pl-PL" dirty="0"/>
              <a:t>e-</a:t>
            </a:r>
            <a:r>
              <a:rPr lang="en-US" altLang="pl-PL" dirty="0" err="1"/>
              <a:t>papierosów</a:t>
            </a:r>
            <a:r>
              <a:rPr lang="en-US" altLang="pl-PL" dirty="0"/>
              <a:t> (</a:t>
            </a:r>
            <a:r>
              <a:rPr lang="en-US" altLang="pl-PL" dirty="0" err="1"/>
              <a:t>także</a:t>
            </a:r>
            <a:r>
              <a:rPr lang="en-US" altLang="pl-PL" dirty="0"/>
              <a:t> </a:t>
            </a:r>
            <a:r>
              <a:rPr lang="en-US" altLang="pl-PL" dirty="0" err="1"/>
              <a:t>beznikotynowych</a:t>
            </a:r>
            <a:r>
              <a:rPr lang="en-US" altLang="pl-PL" dirty="0"/>
              <a:t>) 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w 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miejscach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publicznych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 (np. w 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szkołach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, 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restauracjach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, 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na</a:t>
            </a:r>
            <a:r>
              <a:rPr kumimoji="0" lang="en-US" altLang="pl-PL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pl-PL" b="0" i="0" u="none" strike="noStrike" cap="none" normalizeH="0" baseline="0" dirty="0" err="1">
                <a:ln>
                  <a:noFill/>
                </a:ln>
                <a:effectLst/>
              </a:rPr>
              <a:t>przystankach</a:t>
            </a:r>
            <a:endParaRPr kumimoji="0" lang="en-US" altLang="pl-PL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fontAlgn="base">
              <a:tabLst/>
            </a:pPr>
            <a:endParaRPr kumimoji="0" lang="en-US" altLang="pl-PL" b="0" i="0" u="none" strike="noStrike" cap="none" normalizeH="0" baseline="0" dirty="0">
              <a:ln>
                <a:noFill/>
              </a:ln>
              <a:effectLst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261" y="3439020"/>
            <a:ext cx="1860673" cy="2602341"/>
          </a:xfrm>
          <a:prstGeom prst="rect">
            <a:avLst/>
          </a:prstGeom>
        </p:spPr>
      </p:pic>
      <p:sp>
        <p:nvSpPr>
          <p:cNvPr id="5" name="AutoShape 3" descr="Zakaz palenia papierosów elektronicznych - znak bhp zakazujący - GB042 TDC  w Znakowo.p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7" name="Obraz 6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2E37FA71-2875-EAF4-7BD7-9D5A680893B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445" y="397033"/>
            <a:ext cx="870500" cy="8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48131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A31CB30-E0E7-4B2C-A3A3-816872C28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5AD4E29-B61A-40BE-97BC-68E77C1EB7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C18DED4-B929-47C8-B57F-F3C890143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23">
              <a:extLst>
                <a:ext uri="{FF2B5EF4-FFF2-40B4-BE49-F238E27FC236}">
                  <a16:creationId xmlns:a16="http://schemas.microsoft.com/office/drawing/2014/main" id="{8214A095-576F-461F-A154-1FC4202D7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0" name="Rectangle 25">
              <a:extLst>
                <a:ext uri="{FF2B5EF4-FFF2-40B4-BE49-F238E27FC236}">
                  <a16:creationId xmlns:a16="http://schemas.microsoft.com/office/drawing/2014/main" id="{515F2694-7885-4B84-A9A1-A55707FE6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0542D629-79A6-44ED-AC25-F55A6E2A2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2" name="Rectangle 27">
              <a:extLst>
                <a:ext uri="{FF2B5EF4-FFF2-40B4-BE49-F238E27FC236}">
                  <a16:creationId xmlns:a16="http://schemas.microsoft.com/office/drawing/2014/main" id="{B41D9E3C-5E56-476D-9AD3-BFB8B5631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3" name="Rectangle 28">
              <a:extLst>
                <a:ext uri="{FF2B5EF4-FFF2-40B4-BE49-F238E27FC236}">
                  <a16:creationId xmlns:a16="http://schemas.microsoft.com/office/drawing/2014/main" id="{8F87D754-D0AA-499C-81E1-80EC0595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4" name="Rectangle 29">
              <a:extLst>
                <a:ext uri="{FF2B5EF4-FFF2-40B4-BE49-F238E27FC236}">
                  <a16:creationId xmlns:a16="http://schemas.microsoft.com/office/drawing/2014/main" id="{970C55C7-6473-4215-A4E7-EAF80DCBC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CA11488B-749A-4380-B3CA-4445935314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E11E930F-4EA6-4224-8AF2-950E50972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0A497C6-613A-BA44-546F-DAF643E4946B}"/>
              </a:ext>
            </a:extLst>
          </p:cNvPr>
          <p:cNvSpPr txBox="1"/>
          <p:nvPr/>
        </p:nvSpPr>
        <p:spPr>
          <a:xfrm>
            <a:off x="676746" y="609600"/>
            <a:ext cx="3729076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Bef>
                <a:spcPct val="0"/>
              </a:spcBef>
              <a:spcAft>
                <a:spcPts val="600"/>
              </a:spcAft>
            </a:pPr>
            <a:r>
              <a:rPr lang="en-US" sz="36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Zmiany od 5 stycznia 2026r.: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90B79545-DF69-4A6F-3A2A-9D3EFF15A3B0}"/>
              </a:ext>
            </a:extLst>
          </p:cNvPr>
          <p:cNvSpPr txBox="1"/>
          <p:nvPr/>
        </p:nvSpPr>
        <p:spPr>
          <a:xfrm>
            <a:off x="685167" y="2160589"/>
            <a:ext cx="3720916" cy="35607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 defTabSz="457200">
              <a:spcBef>
                <a:spcPts val="1000"/>
              </a:spcBef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zakaz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sprzedaży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przez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Internet: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Zakup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e-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papierosów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e-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liquidów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online,</a:t>
            </a:r>
          </a:p>
          <a:p>
            <a:pPr marL="285750" indent="-285750" defTabSz="457200">
              <a:spcBef>
                <a:spcPts val="1000"/>
              </a:spcBef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zakaz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sprzedaży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automatach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 descr="Obraz zawierający transport, wózek ręczny, wózek zakupowy, wózek&#10;&#10;Zawartość wygenerowana przez AI może być niepoprawna.">
            <a:extLst>
              <a:ext uri="{FF2B5EF4-FFF2-40B4-BE49-F238E27FC236}">
                <a16:creationId xmlns:a16="http://schemas.microsoft.com/office/drawing/2014/main" id="{4F9E187C-007E-22A0-28DA-A0F5D6069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035" y="1645275"/>
            <a:ext cx="4602747" cy="3062918"/>
          </a:xfrm>
          <a:prstGeom prst="rect">
            <a:avLst/>
          </a:prstGeom>
        </p:spPr>
      </p:pic>
      <p:pic>
        <p:nvPicPr>
          <p:cNvPr id="12" name="Obraz 11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FCC6926E-46BB-F094-0C68-4962C73FC1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749" y="324515"/>
            <a:ext cx="870500" cy="8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282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Zakaz reklamy i promocji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590675"/>
            <a:ext cx="8596668" cy="4450687"/>
          </a:xfrm>
        </p:spPr>
        <p:txBody>
          <a:bodyPr>
            <a:normAutofit/>
          </a:bodyPr>
          <a:lstStyle/>
          <a:p>
            <a:r>
              <a:rPr lang="pl-PL" sz="2400" dirty="0"/>
              <a:t>Zakaz promocji e‑papierosów i woreczków nikotynowych</a:t>
            </a:r>
          </a:p>
          <a:p>
            <a:r>
              <a:rPr lang="pl-PL" sz="2400" dirty="0"/>
              <a:t>Obowiązek oznakowania dopuszczonych do sprzedaży produktów ostrzeżeniami </a:t>
            </a:r>
            <a:r>
              <a:rPr lang="pl-PL" sz="2400" dirty="0" err="1"/>
              <a:t>healthowymi</a:t>
            </a:r>
            <a:r>
              <a:rPr lang="pl-PL" sz="2400" dirty="0"/>
              <a:t> </a:t>
            </a:r>
          </a:p>
          <a:p>
            <a:endParaRPr lang="pl-PL" sz="3200" dirty="0"/>
          </a:p>
          <a:p>
            <a:pPr>
              <a:buFont typeface="Wingdings" panose="05000000000000000000" pitchFamily="2" charset="2"/>
              <a:buChar char="v"/>
            </a:pPr>
            <a:r>
              <a:rPr lang="pl-PL" sz="1400" dirty="0"/>
              <a:t>W przypadku papierosów elektronicznych wprowadza się oznaczenia na opakowaniach „Wyrób zawiera nikotynę, która powoduje szybkie uzależnienie” – w przypadku produktów zawierających nikotynę oraz „Wyrób szkodliwy dla zdrowia” dla wyrobów niezawierającej nikotyny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1400" dirty="0"/>
              <a:t>Na opakowaniu jednostkowym i opakowaniu zbiorczym woreczków nikotynowych zamieszcza się ostrzeżenie zdrowotne „Ten wyrób szkodzi Twojemu zdrowiu i powoduje uzależnienie.”</a:t>
            </a:r>
          </a:p>
        </p:txBody>
      </p:sp>
      <p:pic>
        <p:nvPicPr>
          <p:cNvPr id="4" name="Obraz 3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34A67583-6928-7C83-6DD5-6EC3B1A7116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749" y="324515"/>
            <a:ext cx="870500" cy="8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15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019281" y="0"/>
            <a:ext cx="10515600" cy="1325563"/>
          </a:xfrm>
        </p:spPr>
        <p:txBody>
          <a:bodyPr>
            <a:normAutofit/>
          </a:bodyPr>
          <a:lstStyle/>
          <a:p>
            <a:r>
              <a:rPr lang="pl-PL" sz="5400" dirty="0">
                <a:latin typeface="Cambria" panose="02040503050406030204" pitchFamily="18" charset="0"/>
                <a:ea typeface="Cambria" panose="02040503050406030204" pitchFamily="18" charset="0"/>
              </a:rPr>
              <a:t>Cel ustawy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964234"/>
            <a:ext cx="10515600" cy="4351338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Cambria" panose="02040503050406030204" pitchFamily="18" charset="0"/>
                <a:ea typeface="Cambria" panose="02040503050406030204" pitchFamily="18" charset="0"/>
              </a:rPr>
              <a:t>Ochrona zdrowia dzieci i młodzieży (poniżej 18 r.ż.)</a:t>
            </a:r>
          </a:p>
          <a:p>
            <a:r>
              <a:rPr lang="pl-PL" sz="3600" dirty="0">
                <a:latin typeface="Cambria" panose="02040503050406030204" pitchFamily="18" charset="0"/>
                <a:ea typeface="Cambria" panose="02040503050406030204" pitchFamily="18" charset="0"/>
              </a:rPr>
              <a:t>Zapobieganie uzależnieniu od nikotyny</a:t>
            </a:r>
          </a:p>
          <a:p>
            <a:r>
              <a:rPr lang="pl-PL" sz="3600" dirty="0">
                <a:latin typeface="Cambria" panose="02040503050406030204" pitchFamily="18" charset="0"/>
                <a:ea typeface="Cambria" panose="02040503050406030204" pitchFamily="18" charset="0"/>
              </a:rPr>
              <a:t>Redukcja trendu „</a:t>
            </a:r>
            <a:r>
              <a:rPr lang="pl-PL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gateway</a:t>
            </a:r>
            <a:r>
              <a:rPr lang="pl-PL" sz="3600" dirty="0">
                <a:latin typeface="Cambria" panose="02040503050406030204" pitchFamily="18" charset="0"/>
                <a:ea typeface="Cambria" panose="02040503050406030204" pitchFamily="18" charset="0"/>
              </a:rPr>
              <a:t>” – przejścia z e‑papierosów na tradycyjne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8660"/>
            <a:ext cx="9469464" cy="2829339"/>
          </a:xfrm>
          <a:prstGeom prst="rect">
            <a:avLst/>
          </a:prstGeom>
        </p:spPr>
      </p:pic>
      <p:pic>
        <p:nvPicPr>
          <p:cNvPr id="5" name="Obraz 4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4C3FBF61-5674-55FC-DCA1-D111BABAA94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749" y="324515"/>
            <a:ext cx="870500" cy="8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71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Podsumowanie i wnioski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552575"/>
            <a:ext cx="8596668" cy="4488787"/>
          </a:xfrm>
        </p:spPr>
        <p:txBody>
          <a:bodyPr>
            <a:noAutofit/>
          </a:bodyPr>
          <a:lstStyle/>
          <a:p>
            <a:r>
              <a:rPr lang="pl-PL" sz="2800" dirty="0"/>
              <a:t>Kompleksowe podejście: sprzedaż, reklama, używanie, skład, opodatkowanie</a:t>
            </a:r>
          </a:p>
          <a:p>
            <a:r>
              <a:rPr lang="pl-PL" sz="2800" dirty="0"/>
              <a:t>Cel: ochrona młodzieży przed nikotyną i ograniczenie uzależnienia</a:t>
            </a:r>
          </a:p>
          <a:p>
            <a:r>
              <a:rPr lang="pl-PL" sz="2800" dirty="0"/>
              <a:t>Skutki: droższe produkty, wymóg nowych oznaczeń, wzrost kontroli</a:t>
            </a:r>
          </a:p>
          <a:p>
            <a:r>
              <a:rPr lang="pl-PL" sz="2800" dirty="0"/>
              <a:t>Wyzwania: skuteczność egzekucji, szara strefa, edukacja społeczeństwa </a:t>
            </a:r>
          </a:p>
          <a:p>
            <a:pPr marL="0" indent="0" algn="ctr">
              <a:buNone/>
            </a:pPr>
            <a:r>
              <a:rPr lang="pl-PL" sz="1000" dirty="0"/>
              <a:t>Źródło: Ustawa z dnia 21 maja 2025 r. o zmianie ustawy o ochronie zdrowia przed następstwami używania tytoniu i wyrobów tytoniowych (Dz.U. z 2025 r. poz.799)</a:t>
            </a:r>
          </a:p>
          <a:p>
            <a:pPr marL="0" indent="0">
              <a:buNone/>
            </a:pPr>
            <a:endParaRPr lang="pl-PL" sz="2800" dirty="0"/>
          </a:p>
        </p:txBody>
      </p:sp>
      <p:pic>
        <p:nvPicPr>
          <p:cNvPr id="4" name="Obraz 3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A769819D-EED3-BB50-647A-825EC9B1BD1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749" y="324515"/>
            <a:ext cx="870500" cy="8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20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272</TotalTime>
  <Words>269</Words>
  <Application>Microsoft Office PowerPoint</Application>
  <PresentationFormat>Panoramiczny</PresentationFormat>
  <Paragraphs>27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3" baseType="lpstr">
      <vt:lpstr>Arial</vt:lpstr>
      <vt:lpstr>Britannic Bold</vt:lpstr>
      <vt:lpstr>Cambria</vt:lpstr>
      <vt:lpstr>Trebuchet MS</vt:lpstr>
      <vt:lpstr>Wingdings</vt:lpstr>
      <vt:lpstr>Wingdings 3</vt:lpstr>
      <vt:lpstr>Faseta</vt:lpstr>
      <vt:lpstr>Zmiany w przepisach „ustawy tytoniowej”</vt:lpstr>
      <vt:lpstr>Prezentacja programu PowerPoint</vt:lpstr>
      <vt:lpstr>Prezentacja programu PowerPoint</vt:lpstr>
      <vt:lpstr>Zakaz reklamy i promocji</vt:lpstr>
      <vt:lpstr>Cel ustawy</vt:lpstr>
      <vt:lpstr>Podsumowanie i wnioski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Zakaz sprzedaży e‑papierosów i woreczków nikotynowych nieletnim – Ustawa wejdzie w życie 1 lipca 2025</dc:title>
  <dc:creator>USER</dc:creator>
  <cp:lastModifiedBy>PSSE Zgorzelec - Dominika Łataś</cp:lastModifiedBy>
  <cp:revision>14</cp:revision>
  <dcterms:created xsi:type="dcterms:W3CDTF">2025-07-02T07:50:55Z</dcterms:created>
  <dcterms:modified xsi:type="dcterms:W3CDTF">2025-07-12T20:00:19Z</dcterms:modified>
</cp:coreProperties>
</file>