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42B3AD4-5F74-9A34-1CCC-B1889634170C}" name="Marczak Joanna" initials="MJ" userId="S-1-5-21-3206520871-3329782533-3569228042-27707" providerId="AD"/>
  <p188:author id="{93BA12FA-2595-3C4B-F590-C5C3B3C221EA}" name="Miązkiewicz Marek" initials="MM" userId="S::marek.miazkiewicz@mrit.gov.pl::e4502eb3-e1b3-4ec7-997f-a3e72e2526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2414649286157666E-3"/>
                  <c:y val="0.3974977468823138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14 038 326,69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762-400F-85FF-2B3C9B9CDE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11 880 034,55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762-400F-85FF-2B3C9B9CDE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4994130.1100000003</c:v>
                </c:pt>
                <c:pt idx="1">
                  <c:v>4429413.1100000003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11 880 635,87</a:t>
                    </a:r>
                    <a:r>
                      <a:rPr lang="en-US" baseline="0" dirty="0"/>
                      <a:t> </a:t>
                    </a:r>
                    <a:r>
                      <a:rPr lang="en-US" baseline="0" dirty="0" err="1"/>
                      <a:t>zł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762-400F-85FF-2B3C9B9CDE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10 054 073,2</a:t>
                    </a:r>
                    <a:r>
                      <a:rPr lang="en-US"/>
                      <a:t>4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762-400F-85FF-2B3C9B9CDE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3751425.54</c:v>
                </c:pt>
                <c:pt idx="1">
                  <c:v>3382419.32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err="1">
                <a:solidFill>
                  <a:schemeClr val="bg1"/>
                </a:solidFill>
              </a:rPr>
              <a:t>Tracker</a:t>
            </a:r>
            <a:r>
              <a:rPr lang="pl-PL" sz="4800" b="1" dirty="0">
                <a:solidFill>
                  <a:schemeClr val="bg1"/>
                </a:solidFill>
              </a:rPr>
              <a:t> 2.0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Sieć Badawcza Łukasiewicz – Poznański Instytut Technologiczny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03178" y="393960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81355" y="4496238"/>
            <a:ext cx="108292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Celem projektu było poprawienie dostępności, funkcjonalności i e-dojrzałości istniejących usług publicznych</a:t>
            </a:r>
          </a:p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(umożliwienie przedsiębiorcom korzystania z e-usługi zamiast dotychczasowego obiegu papierowego),</a:t>
            </a:r>
          </a:p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stworzenie rejestru publicznego i poprawienie interoperacyjności.</a:t>
            </a:r>
          </a:p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Przedmiotem projektu była budowa nowego systemu wydawania zezwoleń na obrót z zagranicą towarami,</a:t>
            </a:r>
          </a:p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technologiami i usługami o znaczeniu strategicznym (uzbrojenie i produkty podwójnego zastosowania),</a:t>
            </a:r>
          </a:p>
          <a:p>
            <a:pPr algn="l"/>
            <a:r>
              <a:rPr lang="pl-PL" sz="1800" b="0" i="0" u="none" strike="noStrike" baseline="0" dirty="0">
                <a:latin typeface="Calibri" panose="020F0502020204030204" pitchFamily="34" charset="0"/>
              </a:rPr>
              <a:t>zwanymi dalej „towarami wrażliwymi”, w ramach którego powstał rejestr publiczny zezwoleń na obrót towarami wrażliwymi oraz nowa e-usługa typu A2B - Licencjonowanie i ewidencjonowanie obrotu towarami wrażliwymi. 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761397"/>
              </p:ext>
            </p:extLst>
          </p:nvPr>
        </p:nvGraphicFramePr>
        <p:xfrm>
          <a:off x="784533" y="2932476"/>
          <a:ext cx="10946674" cy="970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487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2023-11-30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</a:t>
            </a:r>
            <a:r>
              <a:rPr lang="pl-PL" sz="3200" dirty="0">
                <a:effectLst/>
                <a:latin typeface="Segoe UI" panose="020B0502040204020203" pitchFamily="34" charset="0"/>
              </a:rPr>
              <a:t> </a:t>
            </a:r>
            <a:r>
              <a:rPr lang="pl-PL" sz="3100" dirty="0">
                <a:solidFill>
                  <a:srgbClr val="002060"/>
                </a:solidFill>
                <a:effectLst/>
              </a:rPr>
              <a:t>POPC </a:t>
            </a:r>
            <a:r>
              <a:rPr lang="pl-PL" sz="3100" dirty="0">
                <a:solidFill>
                  <a:srgbClr val="002060"/>
                </a:solidFill>
              </a:rPr>
              <a:t>d</a:t>
            </a:r>
            <a:r>
              <a:rPr lang="pl-PL" sz="3100" dirty="0">
                <a:solidFill>
                  <a:srgbClr val="002060"/>
                </a:solidFill>
                <a:effectLst/>
              </a:rPr>
              <a:t>ziałanie 2.1 Wysoka dostępność i jakość e-usług publicznych, budżet państwa cz.20 </a:t>
            </a:r>
            <a:endParaRPr lang="pl-PL" sz="31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9829133"/>
              </p:ext>
            </p:extLst>
          </p:nvPr>
        </p:nvGraphicFramePr>
        <p:xfrm>
          <a:off x="885826" y="3092521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75375"/>
              </p:ext>
            </p:extLst>
          </p:nvPr>
        </p:nvGraphicFramePr>
        <p:xfrm>
          <a:off x="695401" y="2347558"/>
          <a:ext cx="10783008" cy="3560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3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System 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informatyczn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y </a:t>
                      </a:r>
                      <a:r>
                        <a:rPr lang="pl-PL" sz="1200" b="0" i="1" dirty="0" err="1">
                          <a:solidFill>
                            <a:srgbClr val="0070C0"/>
                          </a:solidFill>
                          <a:effectLst/>
                        </a:rPr>
                        <a:t>Tracker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 2.0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2023-12-30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2023-12-29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Zmodernizowany rejestr publiczny wniosków i zezwoleń na obrót towarami wrażliwymi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2023-12-30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2023-12-29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 „Licencjonowanie i ewidencjonowanie obrotu towarami wrażliwymi (A2B) – 3 stopień dojrzałości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2023-12-30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>
                          <a:solidFill>
                            <a:srgbClr val="0070C0"/>
                          </a:solidFill>
                          <a:effectLst/>
                        </a:rPr>
                        <a:t>2023-12-29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3" name="Prostokąt 62"/>
          <p:cNvSpPr/>
          <p:nvPr/>
        </p:nvSpPr>
        <p:spPr>
          <a:xfrm>
            <a:off x="5583362" y="2958099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Biznes.gov.pl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3711152" y="3495263"/>
            <a:ext cx="1494000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 err="1">
                <a:solidFill>
                  <a:schemeClr val="bg1"/>
                </a:solidFill>
              </a:rPr>
              <a:t>Tracker</a:t>
            </a:r>
            <a:r>
              <a:rPr lang="pl-PL" sz="900" i="1" dirty="0">
                <a:solidFill>
                  <a:schemeClr val="bg1"/>
                </a:solidFill>
              </a:rPr>
              <a:t> 2.0</a:t>
            </a:r>
            <a:endParaRPr lang="pl-PL" sz="900" b="1" i="1" dirty="0">
              <a:solidFill>
                <a:schemeClr val="bg1"/>
              </a:solidFill>
            </a:endParaRPr>
          </a:p>
        </p:txBody>
      </p: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6330362" y="3760697"/>
            <a:ext cx="0" cy="756083"/>
          </a:xfrm>
          <a:prstGeom prst="straightConnector1">
            <a:avLst/>
          </a:prstGeom>
          <a:ln w="25400">
            <a:solidFill>
              <a:srgbClr val="0070C0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5205152" y="3694513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5367338" y="3126319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5367338" y="3135223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cxnSpLocks/>
          </p:cNvCxnSpPr>
          <p:nvPr/>
        </p:nvCxnSpPr>
        <p:spPr>
          <a:xfrm>
            <a:off x="4435366" y="4891696"/>
            <a:ext cx="1121152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5567028" y="450627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ePUAP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>
            <a:cxnSpLocks/>
            <a:endCxn id="64" idx="2"/>
          </p:cNvCxnSpPr>
          <p:nvPr/>
        </p:nvCxnSpPr>
        <p:spPr>
          <a:xfrm flipV="1">
            <a:off x="4458152" y="4287351"/>
            <a:ext cx="0" cy="6043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008996"/>
              </p:ext>
            </p:extLst>
          </p:nvPr>
        </p:nvGraphicFramePr>
        <p:xfrm>
          <a:off x="412955" y="2386887"/>
          <a:ext cx="11383519" cy="4383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on-line o stopniu dojrzałości co najmniej 3 – dwustronna komunikacja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rejestrów publicznych o poprawionej interoperacyjności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844">
                <a:tc>
                  <a:txBody>
                    <a:bodyPr/>
                    <a:lstStyle/>
                    <a:p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 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073090"/>
                  </a:ext>
                </a:extLst>
              </a:tr>
              <a:tr h="4336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  będących pracownikami IT, objętych wsparciem szkoleniowym –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384506"/>
                  </a:ext>
                </a:extLst>
              </a:tr>
              <a:tr h="433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  będących pracownikami IT, objętych wsparciem szkoleniowym – mężczyźni</a:t>
                      </a:r>
                    </a:p>
                    <a:p>
                      <a:pPr marL="0" algn="l" defTabSz="914400" rtl="0" eaLnBrk="1" latinLnBrk="0" hangingPunct="1"/>
                      <a:endParaRPr lang="pl-PL" sz="1200" b="1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84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324066"/>
              </p:ext>
            </p:extLst>
          </p:nvPr>
        </p:nvGraphicFramePr>
        <p:xfrm>
          <a:off x="695399" y="2235380"/>
          <a:ext cx="10801199" cy="3471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Należy doprecyzować funkcjonalność dostarczaną w projekcie oraz prawidłowo przedstawić ją w architekturze projektowanego rozwiązania, szczególnie:7.2. Kluczowe komponenty architektury rozwiązania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Zweryfikować początkowe Kamienie milowe. Kamienie milowe powinny się odnosić do etapu realizacji projektu, a nie do etapu pozyskania dofinansowania.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561">
                <a:tc>
                  <a:txBody>
                    <a:bodyPr/>
                    <a:lstStyle/>
                    <a:p>
                      <a:pPr algn="l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Zweryfikować termin rozpoczęcia projektu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01199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11.04.2029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>
                <a:solidFill>
                  <a:srgbClr val="002060"/>
                </a:solidFill>
                <a:latin typeface="Calibri" panose="020F0502020204030204" pitchFamily="34" charset="0"/>
              </a:rPr>
              <a:t>Budżet państwa, Część 20.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50721"/>
              </p:ext>
            </p:extLst>
          </p:nvPr>
        </p:nvGraphicFramePr>
        <p:xfrm>
          <a:off x="767405" y="3982693"/>
          <a:ext cx="1072919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Przedsiębiorcy nie będą zainteresowani korzystaniem z systemu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Tracker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2.0 (wpływ na planowaną liczbę załatwianych spraw).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Niechęć użytkowników do korzystania z systemu z uwagi na konieczność ponownego uczenia się obsługi.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6DC6BE-6084-4B99-B105-8E6E01789697}"/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527</Words>
  <Application>Microsoft Office PowerPoint</Application>
  <PresentationFormat>Panoramiczny</PresentationFormat>
  <Paragraphs>116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51</cp:revision>
  <dcterms:created xsi:type="dcterms:W3CDTF">2017-01-27T12:50:17Z</dcterms:created>
  <dcterms:modified xsi:type="dcterms:W3CDTF">2024-06-28T10:06:10Z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