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8288000" cy="10287000"/>
  <p:notesSz cx="6858000" cy="9144000"/>
  <p:embeddedFontLst>
    <p:embeddedFont>
      <p:font typeface="Lexend Peta" panose="020B0604020202020204" charset="-18"/>
      <p:regular r:id="rId17"/>
    </p:embeddedFont>
    <p:embeddedFont>
      <p:font typeface="Track" panose="020B0604020202020204" charset="0"/>
      <p:regular r:id="rId18"/>
    </p:embeddedFont>
  </p:embeddedFontLst>
  <p:custDataLst>
    <p:tags r:id="rId1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69" d="100"/>
          <a:sy n="69" d="100"/>
        </p:scale>
        <p:origin x="96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6" Type="http://schemas.openxmlformats.org/officeDocument/2006/relationships/image" Target="../media/image29.jpeg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33.sv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6" Type="http://schemas.openxmlformats.org/officeDocument/2006/relationships/image" Target="../media/image32.png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Relationship Id="rId4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Relationship Id="rId4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1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5" Type="http://schemas.openxmlformats.org/officeDocument/2006/relationships/image" Target="../media/image3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20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22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23.png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2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52043" y="5538690"/>
            <a:ext cx="1693556" cy="1696437"/>
            <a:chOff x="0" y="0"/>
            <a:chExt cx="446040" cy="44679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6039" cy="446798"/>
            </a:xfrm>
            <a:custGeom>
              <a:avLst/>
              <a:gdLst/>
              <a:ahLst/>
              <a:cxnLst/>
              <a:rect l="l" t="t" r="r" b="b"/>
              <a:pathLst>
                <a:path w="446039" h="446798">
                  <a:moveTo>
                    <a:pt x="0" y="0"/>
                  </a:moveTo>
                  <a:lnTo>
                    <a:pt x="446039" y="0"/>
                  </a:lnTo>
                  <a:lnTo>
                    <a:pt x="446039" y="446798"/>
                  </a:lnTo>
                  <a:lnTo>
                    <a:pt x="0" y="446798"/>
                  </a:lnTo>
                  <a:close/>
                </a:path>
              </a:pathLst>
            </a:custGeom>
            <a:solidFill>
              <a:srgbClr val="F2F2F2"/>
            </a:solidFill>
          </p:spPr>
          <p:txBody>
            <a:bodyPr/>
            <a:lstStyle/>
            <a:p>
              <a:endParaRPr lang="en-US" noProof="0" dirty="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46040" cy="4944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lang="en-US" noProof="0" dirty="0"/>
            </a:p>
          </p:txBody>
        </p:sp>
      </p:grpSp>
      <p:sp>
        <p:nvSpPr>
          <p:cNvPr id="5" name="Freeform 5" descr="Splecione ręce ludzi."/>
          <p:cNvSpPr/>
          <p:nvPr/>
        </p:nvSpPr>
        <p:spPr>
          <a:xfrm>
            <a:off x="1304907" y="1028700"/>
            <a:ext cx="8604670" cy="5743617"/>
          </a:xfrm>
          <a:custGeom>
            <a:avLst/>
            <a:gdLst/>
            <a:ahLst/>
            <a:cxnLst/>
            <a:rect l="l" t="t" r="r" b="b"/>
            <a:pathLst>
              <a:path w="8604670" h="5743617">
                <a:moveTo>
                  <a:pt x="0" y="0"/>
                </a:moveTo>
                <a:lnTo>
                  <a:pt x="8604669" y="0"/>
                </a:lnTo>
                <a:lnTo>
                  <a:pt x="8604669" y="5743617"/>
                </a:lnTo>
                <a:lnTo>
                  <a:pt x="0" y="574361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noProof="0" dirty="0"/>
          </a:p>
        </p:txBody>
      </p:sp>
      <p:sp>
        <p:nvSpPr>
          <p:cNvPr id="6" name="Freeform 6" descr="Logotyp Ministerstwa Rolnictwa i Rozwoju Wsi"/>
          <p:cNvSpPr/>
          <p:nvPr/>
        </p:nvSpPr>
        <p:spPr>
          <a:xfrm>
            <a:off x="490786" y="7838719"/>
            <a:ext cx="4800686" cy="1494213"/>
          </a:xfrm>
          <a:custGeom>
            <a:avLst/>
            <a:gdLst/>
            <a:ahLst/>
            <a:cxnLst/>
            <a:rect l="l" t="t" r="r" b="b"/>
            <a:pathLst>
              <a:path w="4800686" h="1494213">
                <a:moveTo>
                  <a:pt x="0" y="0"/>
                </a:moveTo>
                <a:lnTo>
                  <a:pt x="4800685" y="0"/>
                </a:lnTo>
                <a:lnTo>
                  <a:pt x="4800685" y="1494213"/>
                </a:lnTo>
                <a:lnTo>
                  <a:pt x="0" y="149421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r>
              <a:rPr lang="pl-PL" noProof="0" dirty="0"/>
              <a:t>Logo</a:t>
            </a:r>
            <a:endParaRPr lang="en-US" noProof="0" dirty="0"/>
          </a:p>
        </p:txBody>
      </p:sp>
      <p:sp>
        <p:nvSpPr>
          <p:cNvPr id="7" name="Freeform 7" descr="Logo &quot;Hedepy for business&quot;"/>
          <p:cNvSpPr/>
          <p:nvPr/>
        </p:nvSpPr>
        <p:spPr>
          <a:xfrm>
            <a:off x="14503837" y="1028700"/>
            <a:ext cx="2231258" cy="1031337"/>
          </a:xfrm>
          <a:custGeom>
            <a:avLst/>
            <a:gdLst/>
            <a:ahLst/>
            <a:cxnLst/>
            <a:rect l="l" t="t" r="r" b="b"/>
            <a:pathLst>
              <a:path w="2231258" h="1031337">
                <a:moveTo>
                  <a:pt x="0" y="0"/>
                </a:moveTo>
                <a:lnTo>
                  <a:pt x="2231258" y="0"/>
                </a:lnTo>
                <a:lnTo>
                  <a:pt x="2231258" y="1031337"/>
                </a:lnTo>
                <a:lnTo>
                  <a:pt x="0" y="103133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 noProof="0" dirty="0"/>
          </a:p>
        </p:txBody>
      </p:sp>
      <p:sp>
        <p:nvSpPr>
          <p:cNvPr id="8" name="TextBox 8"/>
          <p:cNvSpPr txBox="1"/>
          <p:nvPr/>
        </p:nvSpPr>
        <p:spPr>
          <a:xfrm>
            <a:off x="4959057" y="4459894"/>
            <a:ext cx="11776038" cy="39778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0301"/>
              </a:lnSpc>
            </a:pPr>
            <a:r>
              <a:rPr lang="pl-PL" sz="9811" noProof="0" dirty="0">
                <a:solidFill>
                  <a:srgbClr val="F2F2F2"/>
                </a:solidFill>
                <a:latin typeface="Track"/>
                <a:ea typeface="Track"/>
                <a:cs typeface="Track"/>
                <a:sym typeface="Track"/>
              </a:rPr>
              <a:t>program </a:t>
            </a:r>
            <a:r>
              <a:rPr lang="pl-PL" sz="9811" noProof="0" dirty="0">
                <a:solidFill>
                  <a:srgbClr val="5CB8E4"/>
                </a:solidFill>
                <a:latin typeface="Track"/>
                <a:ea typeface="Track"/>
                <a:cs typeface="Track"/>
                <a:sym typeface="Track"/>
              </a:rPr>
              <a:t>wsparcia</a:t>
            </a:r>
            <a:r>
              <a:rPr lang="pl-PL" sz="9811" noProof="0" dirty="0">
                <a:solidFill>
                  <a:srgbClr val="F2F2F2"/>
                </a:solidFill>
                <a:latin typeface="Track"/>
                <a:ea typeface="Track"/>
                <a:cs typeface="Track"/>
                <a:sym typeface="Track"/>
              </a:rPr>
              <a:t> pracowników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9914252" y="8383971"/>
            <a:ext cx="7345048" cy="19030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61"/>
              </a:lnSpc>
            </a:pPr>
            <a:r>
              <a:rPr lang="en-US" sz="3577" spc="-329" noProof="0" dirty="0">
                <a:solidFill>
                  <a:srgbClr val="FFFFFF"/>
                </a:solidFill>
                <a:latin typeface="Lexend Peta"/>
                <a:ea typeface="Lexend Peta"/>
                <a:cs typeface="Lexend Peta"/>
                <a:sym typeface="Lexend Peta"/>
              </a:rPr>
              <a:t>Weronika Mikołajczuk</a:t>
            </a:r>
          </a:p>
          <a:p>
            <a:pPr algn="ctr">
              <a:lnSpc>
                <a:spcPts val="9347"/>
              </a:lnSpc>
            </a:pPr>
            <a:endParaRPr lang="en-US" sz="3577" spc="-329" noProof="0" dirty="0">
              <a:solidFill>
                <a:srgbClr val="FFFFFF"/>
              </a:solidFill>
              <a:latin typeface="Lexend Peta"/>
              <a:ea typeface="Lexend Peta"/>
              <a:cs typeface="Lexend Peta"/>
              <a:sym typeface="Lexend Peta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96081" y="2276987"/>
            <a:ext cx="17826627" cy="6957500"/>
            <a:chOff x="0" y="-47625"/>
            <a:chExt cx="4424776" cy="1249961"/>
          </a:xfrm>
        </p:grpSpPr>
        <p:sp>
          <p:nvSpPr>
            <p:cNvPr id="3" name="Freeform 3"/>
            <p:cNvSpPr/>
            <p:nvPr/>
          </p:nvSpPr>
          <p:spPr>
            <a:xfrm>
              <a:off x="110496" y="36258"/>
              <a:ext cx="4143294" cy="1014384"/>
            </a:xfrm>
            <a:custGeom>
              <a:avLst/>
              <a:gdLst/>
              <a:ahLst/>
              <a:cxnLst/>
              <a:rect l="l" t="t" r="r" b="b"/>
              <a:pathLst>
                <a:path w="4424776" h="1202336">
                  <a:moveTo>
                    <a:pt x="0" y="0"/>
                  </a:moveTo>
                  <a:lnTo>
                    <a:pt x="4424776" y="0"/>
                  </a:lnTo>
                  <a:lnTo>
                    <a:pt x="4424776" y="1202336"/>
                  </a:lnTo>
                  <a:lnTo>
                    <a:pt x="0" y="120233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" cap="sq">
              <a:solidFill>
                <a:srgbClr val="F2F2F2"/>
              </a:solidFill>
              <a:prstDash val="solid"/>
              <a:miter/>
            </a:ln>
          </p:spPr>
          <p:txBody>
            <a:bodyPr/>
            <a:lstStyle/>
            <a:p>
              <a:endParaRPr lang="en-US" noProof="0" dirty="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424776" cy="12499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lang="en-US" noProof="0" dirty="0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200116" y="0"/>
            <a:ext cx="1693556" cy="1028700"/>
            <a:chOff x="0" y="0"/>
            <a:chExt cx="446040" cy="27093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46039" cy="270933"/>
            </a:xfrm>
            <a:custGeom>
              <a:avLst/>
              <a:gdLst/>
              <a:ahLst/>
              <a:cxnLst/>
              <a:rect l="l" t="t" r="r" b="b"/>
              <a:pathLst>
                <a:path w="446039" h="270933">
                  <a:moveTo>
                    <a:pt x="0" y="0"/>
                  </a:moveTo>
                  <a:lnTo>
                    <a:pt x="446039" y="0"/>
                  </a:lnTo>
                  <a:lnTo>
                    <a:pt x="446039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5CB8E4"/>
            </a:solidFill>
          </p:spPr>
          <p:txBody>
            <a:bodyPr/>
            <a:lstStyle/>
            <a:p>
              <a:endParaRPr lang="en-US" noProof="0" dirty="0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446040" cy="3185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lang="en-US" noProof="0" dirty="0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669302" y="0"/>
            <a:ext cx="972796" cy="806307"/>
            <a:chOff x="0" y="0"/>
            <a:chExt cx="446040" cy="36970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46039" cy="369702"/>
            </a:xfrm>
            <a:custGeom>
              <a:avLst/>
              <a:gdLst/>
              <a:ahLst/>
              <a:cxnLst/>
              <a:rect l="l" t="t" r="r" b="b"/>
              <a:pathLst>
                <a:path w="446039" h="369702">
                  <a:moveTo>
                    <a:pt x="0" y="0"/>
                  </a:moveTo>
                  <a:lnTo>
                    <a:pt x="446039" y="0"/>
                  </a:lnTo>
                  <a:lnTo>
                    <a:pt x="446039" y="369702"/>
                  </a:lnTo>
                  <a:lnTo>
                    <a:pt x="0" y="369702"/>
                  </a:lnTo>
                  <a:close/>
                </a:path>
              </a:pathLst>
            </a:custGeom>
            <a:solidFill>
              <a:srgbClr val="F2F2F2"/>
            </a:solidFill>
          </p:spPr>
          <p:txBody>
            <a:bodyPr/>
            <a:lstStyle/>
            <a:p>
              <a:endParaRPr lang="en-US" noProof="0" dirty="0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446040" cy="4173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lang="en-US" noProof="0" dirty="0"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046894" y="856572"/>
            <a:ext cx="14585015" cy="13211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27"/>
              </a:lnSpc>
            </a:pPr>
            <a:r>
              <a:rPr lang="pl-PL" sz="7918" spc="411" noProof="0" dirty="0" err="1">
                <a:solidFill>
                  <a:srgbClr val="F2F2F2"/>
                </a:solidFill>
                <a:latin typeface="Track"/>
                <a:ea typeface="Track"/>
                <a:cs typeface="Track"/>
                <a:sym typeface="Track"/>
              </a:rPr>
              <a:t>JakIE</a:t>
            </a:r>
            <a:r>
              <a:rPr lang="pl-PL" sz="7918" spc="411" noProof="0" dirty="0">
                <a:solidFill>
                  <a:srgbClr val="F2F2F2"/>
                </a:solidFill>
                <a:latin typeface="Track"/>
                <a:ea typeface="Track"/>
                <a:cs typeface="Track"/>
                <a:sym typeface="Track"/>
              </a:rPr>
              <a:t> MAMY efekty?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68867" y="409451"/>
            <a:ext cx="1356053" cy="619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74"/>
              </a:lnSpc>
            </a:pPr>
            <a:r>
              <a:rPr lang="en-US" sz="5202" noProof="0" dirty="0">
                <a:solidFill>
                  <a:srgbClr val="000000"/>
                </a:solidFill>
                <a:latin typeface="Track"/>
                <a:ea typeface="Track"/>
                <a:cs typeface="Track"/>
                <a:sym typeface="Track"/>
              </a:rPr>
              <a:t>10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627024" y="399747"/>
            <a:ext cx="1057352" cy="2473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69"/>
              </a:lnSpc>
            </a:pPr>
            <a:r>
              <a:rPr lang="en-US" sz="1940" noProof="0" dirty="0">
                <a:solidFill>
                  <a:srgbClr val="000000"/>
                </a:solidFill>
                <a:latin typeface="Track"/>
                <a:ea typeface="Track"/>
                <a:cs typeface="Track"/>
                <a:sym typeface="Track"/>
              </a:rPr>
              <a:t>of 15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73775" y="3372698"/>
            <a:ext cx="7626483" cy="6022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308143" lvl="2" indent="-425472">
              <a:lnSpc>
                <a:spcPts val="4966"/>
              </a:lnSpc>
              <a:buFont typeface="Arial"/>
              <a:buChar char="•"/>
            </a:pPr>
            <a:r>
              <a:rPr lang="en-US" sz="3941" noProof="0" dirty="0">
                <a:solidFill>
                  <a:srgbClr val="F2F2F2"/>
                </a:solidFill>
                <a:latin typeface="Lexend Peta"/>
                <a:ea typeface="Lexend Peta"/>
                <a:cs typeface="Lexend Peta"/>
                <a:sym typeface="Lexend Peta"/>
              </a:rPr>
              <a:t>59 PRACOWNIKÓW 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797706" y="5764032"/>
            <a:ext cx="4946294" cy="5548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50943" lvl="1" indent="-425472" algn="l">
              <a:lnSpc>
                <a:spcPts val="4335"/>
              </a:lnSpc>
              <a:buFont typeface="Arial"/>
              <a:buChar char="•"/>
            </a:pPr>
            <a:r>
              <a:rPr lang="en-US" sz="3941" noProof="0" dirty="0">
                <a:solidFill>
                  <a:srgbClr val="F2F2F2"/>
                </a:solidFill>
                <a:latin typeface="Lexend Peta"/>
                <a:ea typeface="Lexend Peta"/>
                <a:cs typeface="Lexend Peta"/>
                <a:sym typeface="Lexend Peta"/>
              </a:rPr>
              <a:t>WEBINARY 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627024" y="6743140"/>
            <a:ext cx="5609955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204"/>
              </a:lnSpc>
            </a:pPr>
            <a:r>
              <a:rPr lang="pl-PL" sz="2912" noProof="0" dirty="0">
                <a:solidFill>
                  <a:srgbClr val="5CB8E4"/>
                </a:solidFill>
                <a:latin typeface="Lexend Peta"/>
                <a:ea typeface="Lexend Peta"/>
                <a:cs typeface="Lexend Peta"/>
                <a:sym typeface="Lexend Peta"/>
              </a:rPr>
              <a:t>ok. 30 pracowników loguje się na każdy </a:t>
            </a:r>
            <a:r>
              <a:rPr lang="pl-PL" sz="2912" noProof="0" dirty="0" err="1">
                <a:solidFill>
                  <a:srgbClr val="5CB8E4"/>
                </a:solidFill>
                <a:latin typeface="Lexend Peta"/>
                <a:ea typeface="Lexend Peta"/>
                <a:cs typeface="Lexend Peta"/>
                <a:sym typeface="Lexend Peta"/>
              </a:rPr>
              <a:t>webinar</a:t>
            </a:r>
            <a:endParaRPr lang="pl-PL" sz="2912" noProof="0" dirty="0">
              <a:solidFill>
                <a:srgbClr val="5CB8E4"/>
              </a:solidFill>
              <a:latin typeface="Lexend Peta"/>
              <a:ea typeface="Lexend Peta"/>
              <a:cs typeface="Lexend Peta"/>
              <a:sym typeface="Lexend Peta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8848359" y="3372698"/>
            <a:ext cx="9491021" cy="5548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50943" lvl="1" indent="-425472" algn="l">
              <a:lnSpc>
                <a:spcPts val="4335"/>
              </a:lnSpc>
              <a:buFont typeface="Arial"/>
              <a:buChar char="•"/>
            </a:pPr>
            <a:r>
              <a:rPr lang="en-US" sz="3941" spc="153" noProof="0" dirty="0">
                <a:solidFill>
                  <a:srgbClr val="F2F2F2"/>
                </a:solidFill>
                <a:latin typeface="Lexend Peta"/>
                <a:ea typeface="Lexend Peta"/>
                <a:cs typeface="Lexend Peta"/>
                <a:sym typeface="Lexend Peta"/>
              </a:rPr>
              <a:t>ŚREDNIO 2 SESJE</a:t>
            </a:r>
          </a:p>
        </p:txBody>
      </p:sp>
      <p:sp>
        <p:nvSpPr>
          <p:cNvPr id="18" name="Freeform 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00116" y="8612524"/>
            <a:ext cx="4527186" cy="1409086"/>
          </a:xfrm>
          <a:custGeom>
            <a:avLst/>
            <a:gdLst/>
            <a:ahLst/>
            <a:cxnLst/>
            <a:rect l="l" t="t" r="r" b="b"/>
            <a:pathLst>
              <a:path w="4527186" h="1409086">
                <a:moveTo>
                  <a:pt x="0" y="0"/>
                </a:moveTo>
                <a:lnTo>
                  <a:pt x="4527185" y="0"/>
                </a:lnTo>
                <a:lnTo>
                  <a:pt x="4527185" y="1409087"/>
                </a:lnTo>
                <a:lnTo>
                  <a:pt x="0" y="140908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noProof="0" dirty="0"/>
          </a:p>
        </p:txBody>
      </p:sp>
      <p:sp>
        <p:nvSpPr>
          <p:cNvPr id="19" name="Freeform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5028042" y="647080"/>
            <a:ext cx="2231258" cy="1031337"/>
          </a:xfrm>
          <a:custGeom>
            <a:avLst/>
            <a:gdLst/>
            <a:ahLst/>
            <a:cxnLst/>
            <a:rect l="l" t="t" r="r" b="b"/>
            <a:pathLst>
              <a:path w="2231258" h="1031337">
                <a:moveTo>
                  <a:pt x="0" y="0"/>
                </a:moveTo>
                <a:lnTo>
                  <a:pt x="2231258" y="0"/>
                </a:lnTo>
                <a:lnTo>
                  <a:pt x="2231258" y="1031337"/>
                </a:lnTo>
                <a:lnTo>
                  <a:pt x="0" y="103133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noProof="0" dirty="0"/>
          </a:p>
        </p:txBody>
      </p:sp>
      <p:sp>
        <p:nvSpPr>
          <p:cNvPr id="20" name="TextBox 20"/>
          <p:cNvSpPr txBox="1"/>
          <p:nvPr/>
        </p:nvSpPr>
        <p:spPr>
          <a:xfrm>
            <a:off x="9659566" y="4320999"/>
            <a:ext cx="8948439" cy="4084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04"/>
              </a:lnSpc>
            </a:pPr>
            <a:r>
              <a:rPr lang="pl-PL" sz="2912" noProof="0" dirty="0">
                <a:solidFill>
                  <a:srgbClr val="5CB8E4"/>
                </a:solidFill>
                <a:latin typeface="Lexend Peta"/>
                <a:ea typeface="Lexend Peta"/>
                <a:cs typeface="Lexend Peta"/>
                <a:sym typeface="Lexend Peta"/>
              </a:rPr>
              <a:t>na jednego pracownika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627024" y="4232044"/>
            <a:ext cx="8948439" cy="8085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04"/>
              </a:lnSpc>
            </a:pPr>
            <a:r>
              <a:rPr lang="pl-PL" sz="2912" noProof="0" dirty="0">
                <a:solidFill>
                  <a:srgbClr val="5CB8E4"/>
                </a:solidFill>
                <a:latin typeface="Lexend Peta"/>
                <a:ea typeface="Lexend Peta"/>
                <a:cs typeface="Lexend Peta"/>
                <a:sym typeface="Lexend Peta"/>
              </a:rPr>
              <a:t>skorzystało ze wsparcia psychologicznego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6145126" y="9015095"/>
            <a:ext cx="11114174" cy="438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40"/>
              </a:lnSpc>
            </a:pPr>
            <a:r>
              <a:rPr lang="en-US" sz="2600" noProof="0" dirty="0">
                <a:solidFill>
                  <a:srgbClr val="F2F2F2"/>
                </a:solidFill>
                <a:latin typeface="Lexend Peta"/>
                <a:ea typeface="Lexend Peta"/>
                <a:cs typeface="Lexend Peta"/>
                <a:sym typeface="Lexend Peta"/>
              </a:rPr>
              <a:t>* </a:t>
            </a:r>
            <a:r>
              <a:rPr lang="pl-PL" sz="2600" noProof="0" dirty="0">
                <a:solidFill>
                  <a:srgbClr val="F2F2F2"/>
                </a:solidFill>
                <a:latin typeface="Lexend Peta"/>
                <a:ea typeface="Lexend Peta"/>
                <a:cs typeface="Lexend Peta"/>
                <a:sym typeface="Lexend Peta"/>
              </a:rPr>
              <a:t>w okresie od kwietnia do października 2025 r.</a:t>
            </a:r>
            <a:endParaRPr lang="en-US" sz="2600" noProof="0" dirty="0">
              <a:solidFill>
                <a:srgbClr val="F2F2F2"/>
              </a:solidFill>
              <a:latin typeface="Lexend Peta"/>
              <a:ea typeface="Lexend Peta"/>
              <a:cs typeface="Lexend Peta"/>
              <a:sym typeface="Lexend Peta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8859245" y="5555093"/>
            <a:ext cx="4946294" cy="5548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50943" lvl="1" indent="-425472" algn="l">
              <a:lnSpc>
                <a:spcPts val="4335"/>
              </a:lnSpc>
              <a:buFont typeface="Arial"/>
              <a:buChar char="•"/>
            </a:pPr>
            <a:r>
              <a:rPr lang="en-US" sz="3941" noProof="0" dirty="0">
                <a:solidFill>
                  <a:srgbClr val="F2F2F2"/>
                </a:solidFill>
                <a:latin typeface="Lexend Peta"/>
                <a:ea typeface="Lexend Peta"/>
                <a:cs typeface="Lexend Peta"/>
                <a:sym typeface="Lexend Peta"/>
              </a:rPr>
              <a:t>OCENA 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9659566" y="6475998"/>
            <a:ext cx="4414598" cy="4103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204"/>
              </a:lnSpc>
            </a:pPr>
            <a:r>
              <a:rPr lang="pl-PL" sz="2912" noProof="0" dirty="0">
                <a:solidFill>
                  <a:srgbClr val="5CB8E4"/>
                </a:solidFill>
                <a:latin typeface="Lexend Peta"/>
                <a:ea typeface="Lexend Peta"/>
                <a:cs typeface="Lexend Peta"/>
                <a:sym typeface="Lexend Peta"/>
              </a:rPr>
              <a:t>9,7 na 10</a:t>
            </a:r>
          </a:p>
        </p:txBody>
      </p:sp>
    </p:spTree>
    <p:custDataLst>
      <p:tags r:id="rId1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775039" y="0"/>
            <a:ext cx="1693556" cy="1028700"/>
            <a:chOff x="0" y="0"/>
            <a:chExt cx="446040" cy="2709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6039" cy="270933"/>
            </a:xfrm>
            <a:custGeom>
              <a:avLst/>
              <a:gdLst/>
              <a:ahLst/>
              <a:cxnLst/>
              <a:rect l="l" t="t" r="r" b="b"/>
              <a:pathLst>
                <a:path w="446039" h="270933">
                  <a:moveTo>
                    <a:pt x="0" y="0"/>
                  </a:moveTo>
                  <a:lnTo>
                    <a:pt x="446039" y="0"/>
                  </a:lnTo>
                  <a:lnTo>
                    <a:pt x="446039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5CB8E4"/>
            </a:solidFill>
          </p:spPr>
          <p:txBody>
            <a:bodyPr/>
            <a:lstStyle/>
            <a:p>
              <a:endParaRPr lang="en-US" noProof="0" dirty="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46040" cy="3185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lang="en-US" noProof="0" dirty="0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6244226" y="0"/>
            <a:ext cx="972796" cy="806307"/>
            <a:chOff x="0" y="0"/>
            <a:chExt cx="446040" cy="36970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46039" cy="369702"/>
            </a:xfrm>
            <a:custGeom>
              <a:avLst/>
              <a:gdLst/>
              <a:ahLst/>
              <a:cxnLst/>
              <a:rect l="l" t="t" r="r" b="b"/>
              <a:pathLst>
                <a:path w="446039" h="369702">
                  <a:moveTo>
                    <a:pt x="0" y="0"/>
                  </a:moveTo>
                  <a:lnTo>
                    <a:pt x="446039" y="0"/>
                  </a:lnTo>
                  <a:lnTo>
                    <a:pt x="446039" y="369702"/>
                  </a:lnTo>
                  <a:lnTo>
                    <a:pt x="0" y="36970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 noProof="0" dirty="0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446040" cy="4173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lang="en-US" noProof="0" dirty="0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28700" y="8775487"/>
            <a:ext cx="15715319" cy="4122006"/>
            <a:chOff x="0" y="0"/>
            <a:chExt cx="4139014" cy="1085631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139014" cy="1085631"/>
            </a:xfrm>
            <a:custGeom>
              <a:avLst/>
              <a:gdLst/>
              <a:ahLst/>
              <a:cxnLst/>
              <a:rect l="l" t="t" r="r" b="b"/>
              <a:pathLst>
                <a:path w="4139014" h="1085631">
                  <a:moveTo>
                    <a:pt x="0" y="0"/>
                  </a:moveTo>
                  <a:lnTo>
                    <a:pt x="4139014" y="0"/>
                  </a:lnTo>
                  <a:lnTo>
                    <a:pt x="4139014" y="1085631"/>
                  </a:lnTo>
                  <a:lnTo>
                    <a:pt x="0" y="108563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76200" cap="sq">
              <a:solidFill>
                <a:srgbClr val="5CB8E4"/>
              </a:solidFill>
              <a:prstDash val="solid"/>
              <a:miter/>
            </a:ln>
          </p:spPr>
          <p:txBody>
            <a:bodyPr/>
            <a:lstStyle/>
            <a:p>
              <a:endParaRPr lang="en-US" noProof="0" dirty="0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4139014" cy="11332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lang="en-US" noProof="0" dirty="0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9512131" y="8299839"/>
            <a:ext cx="1693556" cy="1827066"/>
            <a:chOff x="0" y="0"/>
            <a:chExt cx="446040" cy="481203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46039" cy="481203"/>
            </a:xfrm>
            <a:custGeom>
              <a:avLst/>
              <a:gdLst/>
              <a:ahLst/>
              <a:cxnLst/>
              <a:rect l="l" t="t" r="r" b="b"/>
              <a:pathLst>
                <a:path w="446039" h="481203">
                  <a:moveTo>
                    <a:pt x="0" y="0"/>
                  </a:moveTo>
                  <a:lnTo>
                    <a:pt x="446039" y="0"/>
                  </a:lnTo>
                  <a:lnTo>
                    <a:pt x="446039" y="481203"/>
                  </a:lnTo>
                  <a:lnTo>
                    <a:pt x="0" y="48120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 noProof="0" dirty="0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47625"/>
              <a:ext cx="446040" cy="5288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lang="en-US" noProof="0" dirty="0"/>
            </a:p>
          </p:txBody>
        </p:sp>
      </p:grpSp>
      <p:sp>
        <p:nvSpPr>
          <p:cNvPr id="14" name="Freeform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239058" y="8834191"/>
            <a:ext cx="4153300" cy="1292715"/>
          </a:xfrm>
          <a:custGeom>
            <a:avLst/>
            <a:gdLst/>
            <a:ahLst/>
            <a:cxnLst/>
            <a:rect l="l" t="t" r="r" b="b"/>
            <a:pathLst>
              <a:path w="4153300" h="1292715">
                <a:moveTo>
                  <a:pt x="0" y="0"/>
                </a:moveTo>
                <a:lnTo>
                  <a:pt x="4153300" y="0"/>
                </a:lnTo>
                <a:lnTo>
                  <a:pt x="4153300" y="1292714"/>
                </a:lnTo>
                <a:lnTo>
                  <a:pt x="0" y="129271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noProof="0" dirty="0"/>
          </a:p>
        </p:txBody>
      </p:sp>
      <p:sp>
        <p:nvSpPr>
          <p:cNvPr id="15" name="Freeform 15"/>
          <p:cNvSpPr/>
          <p:nvPr/>
        </p:nvSpPr>
        <p:spPr>
          <a:xfrm>
            <a:off x="506683" y="5994294"/>
            <a:ext cx="1464750" cy="584679"/>
          </a:xfrm>
          <a:custGeom>
            <a:avLst/>
            <a:gdLst/>
            <a:ahLst/>
            <a:cxnLst/>
            <a:rect l="l" t="t" r="r" b="b"/>
            <a:pathLst>
              <a:path w="1464750" h="584679">
                <a:moveTo>
                  <a:pt x="0" y="0"/>
                </a:moveTo>
                <a:lnTo>
                  <a:pt x="1464750" y="0"/>
                </a:lnTo>
                <a:lnTo>
                  <a:pt x="1464750" y="584680"/>
                </a:lnTo>
                <a:lnTo>
                  <a:pt x="0" y="5846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noProof="0" dirty="0"/>
          </a:p>
        </p:txBody>
      </p:sp>
      <p:sp>
        <p:nvSpPr>
          <p:cNvPr id="16" name="Freeform 16"/>
          <p:cNvSpPr/>
          <p:nvPr/>
        </p:nvSpPr>
        <p:spPr>
          <a:xfrm>
            <a:off x="506683" y="4436093"/>
            <a:ext cx="1464750" cy="584679"/>
          </a:xfrm>
          <a:custGeom>
            <a:avLst/>
            <a:gdLst/>
            <a:ahLst/>
            <a:cxnLst/>
            <a:rect l="l" t="t" r="r" b="b"/>
            <a:pathLst>
              <a:path w="1464750" h="584679">
                <a:moveTo>
                  <a:pt x="0" y="0"/>
                </a:moveTo>
                <a:lnTo>
                  <a:pt x="1464750" y="0"/>
                </a:lnTo>
                <a:lnTo>
                  <a:pt x="1464750" y="584679"/>
                </a:lnTo>
                <a:lnTo>
                  <a:pt x="0" y="58467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noProof="0" dirty="0"/>
          </a:p>
        </p:txBody>
      </p:sp>
      <p:sp>
        <p:nvSpPr>
          <p:cNvPr id="17" name="Freeform 17"/>
          <p:cNvSpPr/>
          <p:nvPr/>
        </p:nvSpPr>
        <p:spPr>
          <a:xfrm>
            <a:off x="546310" y="2639028"/>
            <a:ext cx="1464750" cy="584679"/>
          </a:xfrm>
          <a:custGeom>
            <a:avLst/>
            <a:gdLst/>
            <a:ahLst/>
            <a:cxnLst/>
            <a:rect l="l" t="t" r="r" b="b"/>
            <a:pathLst>
              <a:path w="1464750" h="584679">
                <a:moveTo>
                  <a:pt x="0" y="0"/>
                </a:moveTo>
                <a:lnTo>
                  <a:pt x="1464750" y="0"/>
                </a:lnTo>
                <a:lnTo>
                  <a:pt x="1464750" y="584679"/>
                </a:lnTo>
                <a:lnTo>
                  <a:pt x="0" y="58467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noProof="0" dirty="0"/>
          </a:p>
        </p:txBody>
      </p:sp>
      <p:sp>
        <p:nvSpPr>
          <p:cNvPr id="18" name="Freeform 18" descr="Młodzi ludzie idą korytarzem, uśmiechają się i rozmawiają."/>
          <p:cNvSpPr/>
          <p:nvPr/>
        </p:nvSpPr>
        <p:spPr>
          <a:xfrm>
            <a:off x="10116288" y="1826165"/>
            <a:ext cx="7236080" cy="7697957"/>
          </a:xfrm>
          <a:custGeom>
            <a:avLst/>
            <a:gdLst/>
            <a:ahLst/>
            <a:cxnLst/>
            <a:rect l="l" t="t" r="r" b="b"/>
            <a:pathLst>
              <a:path w="7236080" h="7697957">
                <a:moveTo>
                  <a:pt x="0" y="0"/>
                </a:moveTo>
                <a:lnTo>
                  <a:pt x="7236080" y="0"/>
                </a:lnTo>
                <a:lnTo>
                  <a:pt x="7236080" y="7697957"/>
                </a:lnTo>
                <a:lnTo>
                  <a:pt x="0" y="769795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 noProof="0" dirty="0"/>
          </a:p>
        </p:txBody>
      </p:sp>
      <p:sp>
        <p:nvSpPr>
          <p:cNvPr id="19" name="TextBox 19"/>
          <p:cNvSpPr txBox="1"/>
          <p:nvPr/>
        </p:nvSpPr>
        <p:spPr>
          <a:xfrm>
            <a:off x="2313138" y="2811216"/>
            <a:ext cx="7461445" cy="6022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9"/>
              </a:lnSpc>
            </a:pPr>
            <a:r>
              <a:rPr lang="pl-PL" sz="2799" noProof="0" dirty="0">
                <a:solidFill>
                  <a:srgbClr val="000000"/>
                </a:solidFill>
                <a:latin typeface="Lexend Peta"/>
                <a:ea typeface="Lexend Peta"/>
                <a:cs typeface="Lexend Peta"/>
                <a:sym typeface="Lexend Peta"/>
              </a:rPr>
              <a:t>pracodawca nas widzi!</a:t>
            </a:r>
          </a:p>
          <a:p>
            <a:pPr algn="l">
              <a:lnSpc>
                <a:spcPts val="3919"/>
              </a:lnSpc>
            </a:pPr>
            <a:endParaRPr lang="pl-PL" sz="2799" noProof="0" dirty="0">
              <a:solidFill>
                <a:srgbClr val="000000"/>
              </a:solidFill>
              <a:latin typeface="Lexend Peta"/>
              <a:ea typeface="Lexend Peta"/>
              <a:cs typeface="Lexend Peta"/>
              <a:sym typeface="Lexend Peta"/>
            </a:endParaRPr>
          </a:p>
          <a:p>
            <a:pPr algn="l">
              <a:lnSpc>
                <a:spcPts val="3919"/>
              </a:lnSpc>
            </a:pPr>
            <a:endParaRPr lang="pl-PL" sz="2799" noProof="0" dirty="0">
              <a:solidFill>
                <a:srgbClr val="000000"/>
              </a:solidFill>
              <a:latin typeface="Lexend Peta"/>
              <a:ea typeface="Lexend Peta"/>
              <a:cs typeface="Lexend Peta"/>
              <a:sym typeface="Lexend Peta"/>
            </a:endParaRPr>
          </a:p>
          <a:p>
            <a:pPr algn="l">
              <a:lnSpc>
                <a:spcPts val="3919"/>
              </a:lnSpc>
            </a:pPr>
            <a:r>
              <a:rPr lang="pl-PL" sz="2799" noProof="0" dirty="0">
                <a:solidFill>
                  <a:srgbClr val="000000"/>
                </a:solidFill>
                <a:latin typeface="Lexend Peta"/>
                <a:ea typeface="Lexend Peta"/>
                <a:cs typeface="Lexend Peta"/>
                <a:sym typeface="Lexend Peta"/>
              </a:rPr>
              <a:t>a my widzimy, że jest coraz więcej inicjatyw skrojonych na nasze potrzeby</a:t>
            </a:r>
          </a:p>
          <a:p>
            <a:pPr algn="l">
              <a:lnSpc>
                <a:spcPts val="3919"/>
              </a:lnSpc>
            </a:pPr>
            <a:endParaRPr lang="pl-PL" sz="2799" noProof="0" dirty="0">
              <a:solidFill>
                <a:srgbClr val="000000"/>
              </a:solidFill>
              <a:latin typeface="Lexend Peta"/>
              <a:ea typeface="Lexend Peta"/>
              <a:cs typeface="Lexend Peta"/>
              <a:sym typeface="Lexend Peta"/>
            </a:endParaRPr>
          </a:p>
          <a:p>
            <a:pPr algn="l">
              <a:lnSpc>
                <a:spcPts val="3919"/>
              </a:lnSpc>
            </a:pPr>
            <a:r>
              <a:rPr lang="pl-PL" sz="2799" noProof="0" dirty="0">
                <a:solidFill>
                  <a:srgbClr val="000000"/>
                </a:solidFill>
                <a:latin typeface="Lexend Peta"/>
                <a:ea typeface="Lexend Peta"/>
                <a:cs typeface="Lexend Peta"/>
                <a:sym typeface="Lexend Peta"/>
              </a:rPr>
              <a:t>nie czuję się już anonimowo</a:t>
            </a:r>
          </a:p>
          <a:p>
            <a:pPr algn="l">
              <a:lnSpc>
                <a:spcPts val="3919"/>
              </a:lnSpc>
            </a:pPr>
            <a:endParaRPr lang="en-US" sz="2799" noProof="0" dirty="0">
              <a:solidFill>
                <a:srgbClr val="000000"/>
              </a:solidFill>
              <a:latin typeface="Lexend Peta"/>
              <a:ea typeface="Lexend Peta"/>
              <a:cs typeface="Lexend Peta"/>
              <a:sym typeface="Lexend Peta"/>
            </a:endParaRPr>
          </a:p>
          <a:p>
            <a:pPr algn="l">
              <a:lnSpc>
                <a:spcPts val="3080"/>
              </a:lnSpc>
            </a:pPr>
            <a:endParaRPr lang="en-US" sz="2799" noProof="0" dirty="0">
              <a:solidFill>
                <a:srgbClr val="000000"/>
              </a:solidFill>
              <a:latin typeface="Lexend Peta"/>
              <a:ea typeface="Lexend Peta"/>
              <a:cs typeface="Lexend Peta"/>
              <a:sym typeface="Lexend Peta"/>
            </a:endParaRPr>
          </a:p>
          <a:p>
            <a:pPr algn="l">
              <a:lnSpc>
                <a:spcPts val="3080"/>
              </a:lnSpc>
            </a:pPr>
            <a:endParaRPr lang="en-US" sz="2799" noProof="0" dirty="0">
              <a:solidFill>
                <a:srgbClr val="000000"/>
              </a:solidFill>
              <a:latin typeface="Lexend Peta"/>
              <a:ea typeface="Lexend Peta"/>
              <a:cs typeface="Lexend Peta"/>
              <a:sym typeface="Lexend Peta"/>
            </a:endParaRPr>
          </a:p>
          <a:p>
            <a:pPr algn="l">
              <a:lnSpc>
                <a:spcPts val="3080"/>
              </a:lnSpc>
            </a:pPr>
            <a:endParaRPr lang="en-US" sz="2799" noProof="0" dirty="0">
              <a:solidFill>
                <a:srgbClr val="000000"/>
              </a:solidFill>
              <a:latin typeface="Lexend Peta"/>
              <a:ea typeface="Lexend Peta"/>
              <a:cs typeface="Lexend Peta"/>
              <a:sym typeface="Lexend Peta"/>
            </a:endParaRPr>
          </a:p>
          <a:p>
            <a:pPr algn="l">
              <a:lnSpc>
                <a:spcPts val="3080"/>
              </a:lnSpc>
            </a:pPr>
            <a:endParaRPr lang="en-US" sz="2799" noProof="0" dirty="0">
              <a:solidFill>
                <a:srgbClr val="000000"/>
              </a:solidFill>
              <a:latin typeface="Lexend Peta"/>
              <a:ea typeface="Lexend Peta"/>
              <a:cs typeface="Lexend Peta"/>
              <a:sym typeface="Lexend Peta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573524" y="428925"/>
            <a:ext cx="15157202" cy="11320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548"/>
              </a:lnSpc>
            </a:pPr>
            <a:r>
              <a:rPr lang="pl-PL" sz="7988" spc="415" noProof="0" dirty="0">
                <a:solidFill>
                  <a:srgbClr val="000000"/>
                </a:solidFill>
                <a:latin typeface="Track"/>
                <a:ea typeface="Track"/>
                <a:cs typeface="Track"/>
                <a:sym typeface="Track"/>
              </a:rPr>
              <a:t>co mówią korytarze?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4943791" y="409451"/>
            <a:ext cx="1356053" cy="619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74"/>
              </a:lnSpc>
            </a:pPr>
            <a:r>
              <a:rPr lang="en-US" sz="5202" noProof="0" dirty="0">
                <a:solidFill>
                  <a:srgbClr val="000000"/>
                </a:solidFill>
                <a:latin typeface="Track"/>
                <a:ea typeface="Track"/>
                <a:cs typeface="Track"/>
                <a:sym typeface="Track"/>
              </a:rPr>
              <a:t>11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6201948" y="399747"/>
            <a:ext cx="1057352" cy="2457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69"/>
              </a:lnSpc>
            </a:pPr>
            <a:r>
              <a:rPr lang="en-US" sz="1940" noProof="0" dirty="0">
                <a:solidFill>
                  <a:srgbClr val="F2F2F2"/>
                </a:solidFill>
                <a:latin typeface="Track"/>
                <a:ea typeface="Track"/>
                <a:cs typeface="Track"/>
                <a:sym typeface="Track"/>
              </a:rPr>
              <a:t>of 15</a:t>
            </a:r>
          </a:p>
        </p:txBody>
      </p:sp>
    </p:spTree>
    <p:custDataLst>
      <p:tags r:id="rId1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0"/>
            <a:ext cx="1693556" cy="1028700"/>
            <a:chOff x="0" y="0"/>
            <a:chExt cx="446040" cy="2709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6039" cy="270933"/>
            </a:xfrm>
            <a:custGeom>
              <a:avLst/>
              <a:gdLst/>
              <a:ahLst/>
              <a:cxnLst/>
              <a:rect l="l" t="t" r="r" b="b"/>
              <a:pathLst>
                <a:path w="446039" h="270933">
                  <a:moveTo>
                    <a:pt x="0" y="0"/>
                  </a:moveTo>
                  <a:lnTo>
                    <a:pt x="446039" y="0"/>
                  </a:lnTo>
                  <a:lnTo>
                    <a:pt x="446039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5CB8E4"/>
            </a:solidFill>
          </p:spPr>
          <p:txBody>
            <a:bodyPr/>
            <a:lstStyle/>
            <a:p>
              <a:endParaRPr lang="en-US" noProof="0" dirty="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46040" cy="3185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lang="en-US" noProof="0" dirty="0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2497887" y="0"/>
            <a:ext cx="972796" cy="806307"/>
            <a:chOff x="0" y="0"/>
            <a:chExt cx="446040" cy="36970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46039" cy="369702"/>
            </a:xfrm>
            <a:custGeom>
              <a:avLst/>
              <a:gdLst/>
              <a:ahLst/>
              <a:cxnLst/>
              <a:rect l="l" t="t" r="r" b="b"/>
              <a:pathLst>
                <a:path w="446039" h="369702">
                  <a:moveTo>
                    <a:pt x="0" y="0"/>
                  </a:moveTo>
                  <a:lnTo>
                    <a:pt x="446039" y="0"/>
                  </a:lnTo>
                  <a:lnTo>
                    <a:pt x="446039" y="369702"/>
                  </a:lnTo>
                  <a:lnTo>
                    <a:pt x="0" y="36970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 noProof="0" dirty="0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446040" cy="4173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lang="en-US" noProof="0" dirty="0"/>
            </a:p>
          </p:txBody>
        </p:sp>
      </p:grpSp>
      <p:grpSp>
        <p:nvGrpSpPr>
          <p:cNvPr id="8" name="Group 8" descr="Dłoń na sercu.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GrpSpPr/>
          <p:nvPr/>
        </p:nvGrpSpPr>
        <p:grpSpPr>
          <a:xfrm>
            <a:off x="16046717" y="1825634"/>
            <a:ext cx="2416454" cy="2289166"/>
            <a:chOff x="0" y="0"/>
            <a:chExt cx="636432" cy="60290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6432" cy="602908"/>
            </a:xfrm>
            <a:custGeom>
              <a:avLst/>
              <a:gdLst/>
              <a:ahLst/>
              <a:cxnLst/>
              <a:rect l="l" t="t" r="r" b="b"/>
              <a:pathLst>
                <a:path w="636432" h="602908">
                  <a:moveTo>
                    <a:pt x="0" y="0"/>
                  </a:moveTo>
                  <a:lnTo>
                    <a:pt x="636432" y="0"/>
                  </a:lnTo>
                  <a:lnTo>
                    <a:pt x="636432" y="602908"/>
                  </a:lnTo>
                  <a:lnTo>
                    <a:pt x="0" y="60290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" cap="sq">
              <a:solidFill>
                <a:srgbClr val="5CB8E4"/>
              </a:solidFill>
              <a:prstDash val="solid"/>
              <a:miter/>
            </a:ln>
          </p:spPr>
          <p:txBody>
            <a:bodyPr/>
            <a:lstStyle/>
            <a:p>
              <a:endParaRPr lang="en-US" noProof="0" dirty="0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636432" cy="6505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lang="en-US" noProof="0" dirty="0"/>
            </a:p>
          </p:txBody>
        </p:sp>
      </p:grpSp>
      <p:sp>
        <p:nvSpPr>
          <p:cNvPr id="11" name="Freeform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45606" y="8477972"/>
            <a:ext cx="4153300" cy="1292715"/>
          </a:xfrm>
          <a:custGeom>
            <a:avLst/>
            <a:gdLst/>
            <a:ahLst/>
            <a:cxnLst/>
            <a:rect l="l" t="t" r="r" b="b"/>
            <a:pathLst>
              <a:path w="4153300" h="1292715">
                <a:moveTo>
                  <a:pt x="0" y="0"/>
                </a:moveTo>
                <a:lnTo>
                  <a:pt x="4153300" y="0"/>
                </a:lnTo>
                <a:lnTo>
                  <a:pt x="4153300" y="1292715"/>
                </a:lnTo>
                <a:lnTo>
                  <a:pt x="0" y="129271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noProof="0" dirty="0"/>
          </a:p>
        </p:txBody>
      </p:sp>
      <p:sp>
        <p:nvSpPr>
          <p:cNvPr id="12" name="Freeform 12"/>
          <p:cNvSpPr/>
          <p:nvPr/>
        </p:nvSpPr>
        <p:spPr>
          <a:xfrm>
            <a:off x="16221888" y="2121820"/>
            <a:ext cx="2066112" cy="1696794"/>
          </a:xfrm>
          <a:custGeom>
            <a:avLst/>
            <a:gdLst/>
            <a:ahLst/>
            <a:cxnLst/>
            <a:rect l="l" t="t" r="r" b="b"/>
            <a:pathLst>
              <a:path w="2066112" h="1696794">
                <a:moveTo>
                  <a:pt x="0" y="0"/>
                </a:moveTo>
                <a:lnTo>
                  <a:pt x="2066112" y="0"/>
                </a:lnTo>
                <a:lnTo>
                  <a:pt x="2066112" y="1696794"/>
                </a:lnTo>
                <a:lnTo>
                  <a:pt x="0" y="169679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noProof="0" dirty="0"/>
          </a:p>
        </p:txBody>
      </p:sp>
      <p:sp>
        <p:nvSpPr>
          <p:cNvPr id="13" name="Freeform 13" descr="Waga.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2780126" y="3818614"/>
            <a:ext cx="1465670" cy="1412539"/>
          </a:xfrm>
          <a:custGeom>
            <a:avLst/>
            <a:gdLst/>
            <a:ahLst/>
            <a:cxnLst/>
            <a:rect l="l" t="t" r="r" b="b"/>
            <a:pathLst>
              <a:path w="1465670" h="1412539">
                <a:moveTo>
                  <a:pt x="0" y="0"/>
                </a:moveTo>
                <a:lnTo>
                  <a:pt x="1465670" y="0"/>
                </a:lnTo>
                <a:lnTo>
                  <a:pt x="1465670" y="1412540"/>
                </a:lnTo>
                <a:lnTo>
                  <a:pt x="0" y="141254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noProof="0" dirty="0"/>
          </a:p>
        </p:txBody>
      </p:sp>
      <p:sp>
        <p:nvSpPr>
          <p:cNvPr id="14" name="TextBox 14"/>
          <p:cNvSpPr txBox="1"/>
          <p:nvPr/>
        </p:nvSpPr>
        <p:spPr>
          <a:xfrm>
            <a:off x="1197452" y="409451"/>
            <a:ext cx="1356053" cy="619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74"/>
              </a:lnSpc>
            </a:pPr>
            <a:r>
              <a:rPr lang="en-US" sz="5202" noProof="0" dirty="0">
                <a:solidFill>
                  <a:srgbClr val="000000"/>
                </a:solidFill>
                <a:latin typeface="Track"/>
                <a:ea typeface="Track"/>
                <a:cs typeface="Track"/>
                <a:sym typeface="Track"/>
              </a:rPr>
              <a:t>12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2455609" y="399747"/>
            <a:ext cx="1057352" cy="2457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69"/>
              </a:lnSpc>
            </a:pPr>
            <a:r>
              <a:rPr lang="en-US" sz="1940" noProof="0" dirty="0">
                <a:solidFill>
                  <a:srgbClr val="F2F2F2"/>
                </a:solidFill>
                <a:latin typeface="Track"/>
                <a:ea typeface="Track"/>
                <a:cs typeface="Track"/>
                <a:sym typeface="Track"/>
              </a:rPr>
              <a:t>of 15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3966433" y="336874"/>
            <a:ext cx="12080284" cy="27613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077"/>
              </a:lnSpc>
            </a:pPr>
            <a:r>
              <a:rPr lang="en-US" sz="7912" noProof="0" dirty="0">
                <a:solidFill>
                  <a:srgbClr val="000000"/>
                </a:solidFill>
                <a:latin typeface="Track"/>
                <a:ea typeface="Track"/>
                <a:cs typeface="Track"/>
                <a:sym typeface="Track"/>
              </a:rPr>
              <a:t>RYZYKA ZWIĄZANE Z WDROŻENIEM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4570306" y="4104724"/>
            <a:ext cx="7540927" cy="8095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76"/>
              </a:lnSpc>
            </a:pPr>
            <a:r>
              <a:rPr lang="en-US" sz="4167" spc="-270" noProof="0" dirty="0">
                <a:solidFill>
                  <a:srgbClr val="5CB8E4"/>
                </a:solidFill>
                <a:latin typeface="Lexend Peta"/>
                <a:ea typeface="Lexend Peta"/>
                <a:cs typeface="Lexend Peta"/>
                <a:sym typeface="Lexend Peta"/>
              </a:rPr>
              <a:t>ANONIMOWOŚĆ 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4570306" y="6181656"/>
            <a:ext cx="9580020" cy="8095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76"/>
              </a:lnSpc>
            </a:pPr>
            <a:r>
              <a:rPr lang="en-US" sz="4167" spc="-270" noProof="0" dirty="0">
                <a:solidFill>
                  <a:srgbClr val="5CB8E4"/>
                </a:solidFill>
                <a:latin typeface="Lexend Peta"/>
                <a:ea typeface="Lexend Peta"/>
                <a:cs typeface="Lexend Peta"/>
                <a:sym typeface="Lexend Peta"/>
              </a:rPr>
              <a:t>KAMPANIA INFORMACYJNA</a:t>
            </a:r>
          </a:p>
        </p:txBody>
      </p:sp>
      <p:sp>
        <p:nvSpPr>
          <p:cNvPr id="19" name="TextBox 19" descr="Wykrzyknik."/>
          <p:cNvSpPr txBox="1"/>
          <p:nvPr/>
        </p:nvSpPr>
        <p:spPr>
          <a:xfrm>
            <a:off x="3223687" y="5821379"/>
            <a:ext cx="922273" cy="14848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133"/>
              </a:lnSpc>
            </a:pPr>
            <a:r>
              <a:rPr lang="en-US" sz="8667" spc="-563" noProof="0" dirty="0">
                <a:solidFill>
                  <a:srgbClr val="E20613"/>
                </a:solidFill>
                <a:latin typeface="Lexend Peta"/>
                <a:ea typeface="Lexend Peta"/>
                <a:cs typeface="Lexend Peta"/>
                <a:sym typeface="Lexend Peta"/>
              </a:rPr>
              <a:t>!</a:t>
            </a:r>
          </a:p>
        </p:txBody>
      </p:sp>
    </p:spTree>
    <p:custDataLst>
      <p:tags r:id="rId1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297222" y="0"/>
            <a:ext cx="1693556" cy="1028700"/>
            <a:chOff x="0" y="0"/>
            <a:chExt cx="446040" cy="2709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6039" cy="270933"/>
            </a:xfrm>
            <a:custGeom>
              <a:avLst/>
              <a:gdLst/>
              <a:ahLst/>
              <a:cxnLst/>
              <a:rect l="l" t="t" r="r" b="b"/>
              <a:pathLst>
                <a:path w="446039" h="270933">
                  <a:moveTo>
                    <a:pt x="0" y="0"/>
                  </a:moveTo>
                  <a:lnTo>
                    <a:pt x="446039" y="0"/>
                  </a:lnTo>
                  <a:lnTo>
                    <a:pt x="446039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5CB8E4"/>
            </a:solidFill>
          </p:spPr>
          <p:txBody>
            <a:bodyPr/>
            <a:lstStyle/>
            <a:p>
              <a:endParaRPr lang="en-US" noProof="0" dirty="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46040" cy="3185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lang="en-US" noProof="0" dirty="0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9766409" y="0"/>
            <a:ext cx="972796" cy="806307"/>
            <a:chOff x="0" y="0"/>
            <a:chExt cx="446040" cy="36970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46039" cy="369702"/>
            </a:xfrm>
            <a:custGeom>
              <a:avLst/>
              <a:gdLst/>
              <a:ahLst/>
              <a:cxnLst/>
              <a:rect l="l" t="t" r="r" b="b"/>
              <a:pathLst>
                <a:path w="446039" h="369702">
                  <a:moveTo>
                    <a:pt x="0" y="0"/>
                  </a:moveTo>
                  <a:lnTo>
                    <a:pt x="446039" y="0"/>
                  </a:lnTo>
                  <a:lnTo>
                    <a:pt x="446039" y="369702"/>
                  </a:lnTo>
                  <a:lnTo>
                    <a:pt x="0" y="369702"/>
                  </a:lnTo>
                  <a:close/>
                </a:path>
              </a:pathLst>
            </a:custGeom>
            <a:solidFill>
              <a:srgbClr val="F2F2F2"/>
            </a:solidFill>
          </p:spPr>
          <p:txBody>
            <a:bodyPr/>
            <a:lstStyle/>
            <a:p>
              <a:endParaRPr lang="en-US" noProof="0" dirty="0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446040" cy="4173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lang="en-US" noProof="0" dirty="0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3155471" y="1473206"/>
            <a:ext cx="13670615" cy="11832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185"/>
              </a:lnSpc>
            </a:pPr>
            <a:r>
              <a:rPr lang="pl-PL" sz="7918" spc="197" noProof="0" dirty="0">
                <a:solidFill>
                  <a:srgbClr val="F2F2F2"/>
                </a:solidFill>
                <a:latin typeface="Track"/>
                <a:ea typeface="Track"/>
                <a:cs typeface="Track"/>
                <a:sym typeface="Track"/>
              </a:rPr>
              <a:t>Plany na przyszłość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465974" y="409451"/>
            <a:ext cx="1356053" cy="619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74"/>
              </a:lnSpc>
            </a:pPr>
            <a:r>
              <a:rPr lang="en-US" sz="5202" noProof="0" dirty="0">
                <a:solidFill>
                  <a:srgbClr val="000000"/>
                </a:solidFill>
                <a:latin typeface="Track"/>
                <a:ea typeface="Track"/>
                <a:cs typeface="Track"/>
                <a:sym typeface="Track"/>
              </a:rPr>
              <a:t>13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724131" y="399747"/>
            <a:ext cx="1057352" cy="2473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69"/>
              </a:lnSpc>
            </a:pPr>
            <a:r>
              <a:rPr lang="en-US" sz="1940" noProof="0" dirty="0">
                <a:solidFill>
                  <a:srgbClr val="000000"/>
                </a:solidFill>
                <a:latin typeface="Track"/>
                <a:ea typeface="Track"/>
                <a:cs typeface="Track"/>
                <a:sym typeface="Track"/>
              </a:rPr>
              <a:t>of 15</a:t>
            </a:r>
          </a:p>
        </p:txBody>
      </p:sp>
      <p:sp>
        <p:nvSpPr>
          <p:cNvPr id="11" name="Freeform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2933157" y="8230605"/>
            <a:ext cx="4754129" cy="1479723"/>
          </a:xfrm>
          <a:custGeom>
            <a:avLst/>
            <a:gdLst/>
            <a:ahLst/>
            <a:cxnLst/>
            <a:rect l="l" t="t" r="r" b="b"/>
            <a:pathLst>
              <a:path w="4754129" h="1479723">
                <a:moveTo>
                  <a:pt x="0" y="0"/>
                </a:moveTo>
                <a:lnTo>
                  <a:pt x="4754129" y="0"/>
                </a:lnTo>
                <a:lnTo>
                  <a:pt x="4754129" y="1479722"/>
                </a:lnTo>
                <a:lnTo>
                  <a:pt x="0" y="147972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noProof="0" dirty="0"/>
          </a:p>
        </p:txBody>
      </p:sp>
      <p:sp>
        <p:nvSpPr>
          <p:cNvPr id="12" name="TextBox 12"/>
          <p:cNvSpPr txBox="1"/>
          <p:nvPr/>
        </p:nvSpPr>
        <p:spPr>
          <a:xfrm>
            <a:off x="7354208" y="4962525"/>
            <a:ext cx="9023336" cy="16763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76"/>
              </a:lnSpc>
            </a:pPr>
            <a:r>
              <a:rPr lang="en-US" sz="4167" spc="-270" noProof="0" dirty="0">
                <a:solidFill>
                  <a:srgbClr val="5CB8E4"/>
                </a:solidFill>
                <a:latin typeface="Lexend Peta"/>
                <a:ea typeface="Lexend Peta"/>
                <a:cs typeface="Lexend Peta"/>
                <a:sym typeface="Lexend Peta"/>
              </a:rPr>
              <a:t>KONTYNUJEMY NASZ PROGRAM</a:t>
            </a:r>
          </a:p>
        </p:txBody>
      </p:sp>
      <p:sp>
        <p:nvSpPr>
          <p:cNvPr id="13" name="Freeform 13" descr="Zdjęcie człowieka na skale nad przepaścią."/>
          <p:cNvSpPr/>
          <p:nvPr/>
        </p:nvSpPr>
        <p:spPr>
          <a:xfrm>
            <a:off x="1720864" y="2885946"/>
            <a:ext cx="4422976" cy="6628439"/>
          </a:xfrm>
          <a:custGeom>
            <a:avLst/>
            <a:gdLst/>
            <a:ahLst/>
            <a:cxnLst/>
            <a:rect l="l" t="t" r="r" b="b"/>
            <a:pathLst>
              <a:path w="4422976" h="6628439">
                <a:moveTo>
                  <a:pt x="0" y="0"/>
                </a:moveTo>
                <a:lnTo>
                  <a:pt x="4422976" y="0"/>
                </a:lnTo>
                <a:lnTo>
                  <a:pt x="4422976" y="6628438"/>
                </a:lnTo>
                <a:lnTo>
                  <a:pt x="0" y="662843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noProof="0" dirty="0"/>
          </a:p>
        </p:txBody>
      </p:sp>
    </p:spTree>
    <p:custDataLst>
      <p:tags r:id="rId1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0"/>
            <a:ext cx="1693556" cy="1028700"/>
            <a:chOff x="0" y="0"/>
            <a:chExt cx="446040" cy="2709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6039" cy="270933"/>
            </a:xfrm>
            <a:custGeom>
              <a:avLst/>
              <a:gdLst/>
              <a:ahLst/>
              <a:cxnLst/>
              <a:rect l="l" t="t" r="r" b="b"/>
              <a:pathLst>
                <a:path w="446039" h="270933">
                  <a:moveTo>
                    <a:pt x="0" y="0"/>
                  </a:moveTo>
                  <a:lnTo>
                    <a:pt x="446039" y="0"/>
                  </a:lnTo>
                  <a:lnTo>
                    <a:pt x="446039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5CB8E4"/>
            </a:solidFill>
          </p:spPr>
          <p:txBody>
            <a:bodyPr/>
            <a:lstStyle/>
            <a:p>
              <a:endParaRPr lang="en-US" noProof="0" dirty="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46040" cy="3185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lang="en-US" noProof="0" dirty="0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2497887" y="0"/>
            <a:ext cx="972796" cy="806307"/>
            <a:chOff x="0" y="0"/>
            <a:chExt cx="446040" cy="36970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46039" cy="369702"/>
            </a:xfrm>
            <a:custGeom>
              <a:avLst/>
              <a:gdLst/>
              <a:ahLst/>
              <a:cxnLst/>
              <a:rect l="l" t="t" r="r" b="b"/>
              <a:pathLst>
                <a:path w="446039" h="369702">
                  <a:moveTo>
                    <a:pt x="0" y="0"/>
                  </a:moveTo>
                  <a:lnTo>
                    <a:pt x="446039" y="0"/>
                  </a:lnTo>
                  <a:lnTo>
                    <a:pt x="446039" y="369702"/>
                  </a:lnTo>
                  <a:lnTo>
                    <a:pt x="0" y="369702"/>
                  </a:lnTo>
                  <a:close/>
                </a:path>
              </a:pathLst>
            </a:custGeom>
            <a:solidFill>
              <a:srgbClr val="F2F2F2"/>
            </a:solidFill>
          </p:spPr>
          <p:txBody>
            <a:bodyPr/>
            <a:lstStyle/>
            <a:p>
              <a:endParaRPr lang="en-US" noProof="0" dirty="0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446040" cy="4173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lang="en-US" noProof="0" dirty="0"/>
            </a:p>
          </p:txBody>
        </p:sp>
      </p:grpSp>
      <p:sp>
        <p:nvSpPr>
          <p:cNvPr id="8" name="Freeform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3960358" y="8892525"/>
            <a:ext cx="3974713" cy="1237129"/>
          </a:xfrm>
          <a:custGeom>
            <a:avLst/>
            <a:gdLst/>
            <a:ahLst/>
            <a:cxnLst/>
            <a:rect l="l" t="t" r="r" b="b"/>
            <a:pathLst>
              <a:path w="3974713" h="1237129">
                <a:moveTo>
                  <a:pt x="0" y="0"/>
                </a:moveTo>
                <a:lnTo>
                  <a:pt x="3974713" y="0"/>
                </a:lnTo>
                <a:lnTo>
                  <a:pt x="3974713" y="1237129"/>
                </a:lnTo>
                <a:lnTo>
                  <a:pt x="0" y="123712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noProof="0" dirty="0"/>
          </a:p>
        </p:txBody>
      </p:sp>
      <p:sp>
        <p:nvSpPr>
          <p:cNvPr id="9" name="Freeform 9" descr="Mężczyzna w garniturze trzyma ręce nad figurkami sylwetek ludzi, którzy tworzą rodzinę. Nie widać jego twarzy."/>
          <p:cNvSpPr/>
          <p:nvPr/>
        </p:nvSpPr>
        <p:spPr>
          <a:xfrm>
            <a:off x="5188388" y="3048200"/>
            <a:ext cx="8771970" cy="5844325"/>
          </a:xfrm>
          <a:custGeom>
            <a:avLst/>
            <a:gdLst/>
            <a:ahLst/>
            <a:cxnLst/>
            <a:rect l="l" t="t" r="r" b="b"/>
            <a:pathLst>
              <a:path w="8771970" h="5844325">
                <a:moveTo>
                  <a:pt x="0" y="0"/>
                </a:moveTo>
                <a:lnTo>
                  <a:pt x="8771970" y="0"/>
                </a:lnTo>
                <a:lnTo>
                  <a:pt x="8771970" y="5844325"/>
                </a:lnTo>
                <a:lnTo>
                  <a:pt x="0" y="584432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noProof="0" dirty="0"/>
          </a:p>
        </p:txBody>
      </p:sp>
      <p:sp>
        <p:nvSpPr>
          <p:cNvPr id="10" name="TextBox 10"/>
          <p:cNvSpPr txBox="1"/>
          <p:nvPr/>
        </p:nvSpPr>
        <p:spPr>
          <a:xfrm>
            <a:off x="1197452" y="409451"/>
            <a:ext cx="1356053" cy="619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74"/>
              </a:lnSpc>
            </a:pPr>
            <a:r>
              <a:rPr lang="en-US" sz="5202" noProof="0" dirty="0">
                <a:solidFill>
                  <a:srgbClr val="000000"/>
                </a:solidFill>
                <a:latin typeface="Track"/>
                <a:ea typeface="Track"/>
                <a:cs typeface="Track"/>
                <a:sym typeface="Track"/>
              </a:rPr>
              <a:t>14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455609" y="399747"/>
            <a:ext cx="1057352" cy="2473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69"/>
              </a:lnSpc>
            </a:pPr>
            <a:r>
              <a:rPr lang="en-US" sz="1940" noProof="0" dirty="0">
                <a:solidFill>
                  <a:srgbClr val="000000"/>
                </a:solidFill>
                <a:latin typeface="Track"/>
                <a:ea typeface="Track"/>
                <a:cs typeface="Track"/>
                <a:sym typeface="Track"/>
              </a:rPr>
              <a:t>of 15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28700" y="518651"/>
            <a:ext cx="17230243" cy="21126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57"/>
              </a:lnSpc>
            </a:pPr>
            <a:r>
              <a:rPr lang="pl-PL" sz="7118" spc="177" noProof="0" dirty="0">
                <a:solidFill>
                  <a:srgbClr val="F2F2F2"/>
                </a:solidFill>
                <a:latin typeface="Track"/>
                <a:ea typeface="Track"/>
                <a:cs typeface="Track"/>
                <a:sym typeface="Track"/>
              </a:rPr>
              <a:t>odpowiedzialność pracodawcy</a:t>
            </a:r>
          </a:p>
        </p:txBody>
      </p:sp>
    </p:spTree>
    <p:custDataLst>
      <p:tags r:id="rId1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08528" y="8612524"/>
            <a:ext cx="3878100" cy="1207059"/>
          </a:xfrm>
          <a:custGeom>
            <a:avLst/>
            <a:gdLst/>
            <a:ahLst/>
            <a:cxnLst/>
            <a:rect l="l" t="t" r="r" b="b"/>
            <a:pathLst>
              <a:path w="3878100" h="1207059">
                <a:moveTo>
                  <a:pt x="0" y="0"/>
                </a:moveTo>
                <a:lnTo>
                  <a:pt x="3878100" y="0"/>
                </a:lnTo>
                <a:lnTo>
                  <a:pt x="3878100" y="1207059"/>
                </a:lnTo>
                <a:lnTo>
                  <a:pt x="0" y="120705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noProof="0" dirty="0"/>
          </a:p>
        </p:txBody>
      </p:sp>
      <p:sp>
        <p:nvSpPr>
          <p:cNvPr id="3" name="Freeform 3" descr="Zdjęcie z lotu ptaka, na którym widać pracowników Ministerstwa Rolnictwa i Rozwoju Wsi na zielonym dziedzińcu urzędu."/>
          <p:cNvSpPr/>
          <p:nvPr/>
        </p:nvSpPr>
        <p:spPr>
          <a:xfrm>
            <a:off x="4264857" y="1699383"/>
            <a:ext cx="10319450" cy="6888233"/>
          </a:xfrm>
          <a:custGeom>
            <a:avLst/>
            <a:gdLst/>
            <a:ahLst/>
            <a:cxnLst/>
            <a:rect l="l" t="t" r="r" b="b"/>
            <a:pathLst>
              <a:path w="10319450" h="6888233">
                <a:moveTo>
                  <a:pt x="0" y="0"/>
                </a:moveTo>
                <a:lnTo>
                  <a:pt x="10319450" y="0"/>
                </a:lnTo>
                <a:lnTo>
                  <a:pt x="10319450" y="6888232"/>
                </a:lnTo>
                <a:lnTo>
                  <a:pt x="0" y="68882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noProof="0" dirty="0"/>
          </a:p>
        </p:txBody>
      </p:sp>
      <p:sp>
        <p:nvSpPr>
          <p:cNvPr id="5" name="TextBox 5"/>
          <p:cNvSpPr txBox="1"/>
          <p:nvPr/>
        </p:nvSpPr>
        <p:spPr>
          <a:xfrm>
            <a:off x="1028700" y="439121"/>
            <a:ext cx="8977841" cy="9600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031"/>
              </a:lnSpc>
            </a:pPr>
            <a:r>
              <a:rPr lang="en-US" sz="4867" spc="515" noProof="0" dirty="0">
                <a:solidFill>
                  <a:srgbClr val="FFFFFF"/>
                </a:solidFill>
                <a:latin typeface="Track"/>
                <a:ea typeface="Track"/>
                <a:cs typeface="Track"/>
                <a:sym typeface="Track"/>
              </a:rPr>
              <a:t>DZIĘKUJĘ ZA UWAGĘ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8901944" y="8979136"/>
            <a:ext cx="8977841" cy="5964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634"/>
              </a:lnSpc>
              <a:spcBef>
                <a:spcPct val="0"/>
              </a:spcBef>
            </a:pPr>
            <a:r>
              <a:rPr lang="en-US" sz="4212" u="none" strike="noStrike" noProof="0" dirty="0">
                <a:solidFill>
                  <a:srgbClr val="5CB8E4"/>
                </a:solidFill>
                <a:latin typeface="Lexend Peta"/>
                <a:ea typeface="Lexend Peta"/>
                <a:cs typeface="Lexend Peta"/>
                <a:sym typeface="Lexend Peta"/>
              </a:rPr>
              <a:t>Weronika Mikołajczuk</a:t>
            </a:r>
          </a:p>
        </p:txBody>
      </p:sp>
    </p:spTree>
    <p:custDataLst>
      <p:tags r:id="rId1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CB8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964629" y="2330112"/>
            <a:ext cx="6323371" cy="7287300"/>
            <a:chOff x="0" y="0"/>
            <a:chExt cx="1665415" cy="191928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665415" cy="1919289"/>
            </a:xfrm>
            <a:custGeom>
              <a:avLst/>
              <a:gdLst/>
              <a:ahLst/>
              <a:cxnLst/>
              <a:rect l="l" t="t" r="r" b="b"/>
              <a:pathLst>
                <a:path w="1665415" h="1919289">
                  <a:moveTo>
                    <a:pt x="0" y="0"/>
                  </a:moveTo>
                  <a:lnTo>
                    <a:pt x="1665415" y="0"/>
                  </a:lnTo>
                  <a:lnTo>
                    <a:pt x="1665415" y="1919289"/>
                  </a:lnTo>
                  <a:lnTo>
                    <a:pt x="0" y="191928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 noProof="0" dirty="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1665415" cy="196691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lang="en-US" noProof="0" dirty="0"/>
            </a:p>
          </p:txBody>
        </p:sp>
      </p:grpSp>
      <p:grpSp>
        <p:nvGrpSpPr>
          <p:cNvPr id="5" name="Group 5" descr="Sylwetki ludzi, które przedstawiają rodzinę."/>
          <p:cNvGrpSpPr/>
          <p:nvPr/>
        </p:nvGrpSpPr>
        <p:grpSpPr>
          <a:xfrm>
            <a:off x="-306844" y="1396451"/>
            <a:ext cx="14692048" cy="6759909"/>
            <a:chOff x="0" y="0"/>
            <a:chExt cx="3869511" cy="178038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869511" cy="1780388"/>
            </a:xfrm>
            <a:custGeom>
              <a:avLst/>
              <a:gdLst/>
              <a:ahLst/>
              <a:cxnLst/>
              <a:rect l="l" t="t" r="r" b="b"/>
              <a:pathLst>
                <a:path w="3869511" h="1780388">
                  <a:moveTo>
                    <a:pt x="0" y="0"/>
                  </a:moveTo>
                  <a:lnTo>
                    <a:pt x="3869511" y="0"/>
                  </a:lnTo>
                  <a:lnTo>
                    <a:pt x="3869511" y="1780388"/>
                  </a:lnTo>
                  <a:lnTo>
                    <a:pt x="0" y="1780388"/>
                  </a:lnTo>
                  <a:close/>
                </a:path>
              </a:pathLst>
            </a:custGeom>
            <a:solidFill>
              <a:srgbClr val="F2F2F2"/>
            </a:solidFill>
          </p:spPr>
          <p:txBody>
            <a:bodyPr/>
            <a:lstStyle/>
            <a:p>
              <a:endParaRPr lang="en-US" noProof="0" dirty="0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3869511" cy="182801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lang="en-US" noProof="0" dirty="0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4775039" y="0"/>
            <a:ext cx="1693556" cy="1028700"/>
            <a:chOff x="0" y="0"/>
            <a:chExt cx="446040" cy="27093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46039" cy="270933"/>
            </a:xfrm>
            <a:custGeom>
              <a:avLst/>
              <a:gdLst/>
              <a:ahLst/>
              <a:cxnLst/>
              <a:rect l="l" t="t" r="r" b="b"/>
              <a:pathLst>
                <a:path w="446039" h="270933">
                  <a:moveTo>
                    <a:pt x="0" y="0"/>
                  </a:moveTo>
                  <a:lnTo>
                    <a:pt x="446039" y="0"/>
                  </a:lnTo>
                  <a:lnTo>
                    <a:pt x="446039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F2F2F2"/>
            </a:solidFill>
          </p:spPr>
          <p:txBody>
            <a:bodyPr/>
            <a:lstStyle/>
            <a:p>
              <a:endParaRPr lang="en-US" noProof="0" dirty="0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446040" cy="3185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lang="en-US" noProof="0" dirty="0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6244226" y="0"/>
            <a:ext cx="972796" cy="806307"/>
            <a:chOff x="0" y="0"/>
            <a:chExt cx="446040" cy="369702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46039" cy="369702"/>
            </a:xfrm>
            <a:custGeom>
              <a:avLst/>
              <a:gdLst/>
              <a:ahLst/>
              <a:cxnLst/>
              <a:rect l="l" t="t" r="r" b="b"/>
              <a:pathLst>
                <a:path w="446039" h="369702">
                  <a:moveTo>
                    <a:pt x="0" y="0"/>
                  </a:moveTo>
                  <a:lnTo>
                    <a:pt x="446039" y="0"/>
                  </a:lnTo>
                  <a:lnTo>
                    <a:pt x="446039" y="369702"/>
                  </a:lnTo>
                  <a:lnTo>
                    <a:pt x="0" y="36970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 noProof="0" dirty="0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47625"/>
              <a:ext cx="446040" cy="4173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lang="en-US" noProof="0" dirty="0"/>
            </a:p>
          </p:txBody>
        </p:sp>
      </p:grpSp>
      <p:sp>
        <p:nvSpPr>
          <p:cNvPr id="14" name="Freeform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44468" y="8553757"/>
            <a:ext cx="4527186" cy="1409086"/>
          </a:xfrm>
          <a:custGeom>
            <a:avLst/>
            <a:gdLst/>
            <a:ahLst/>
            <a:cxnLst/>
            <a:rect l="l" t="t" r="r" b="b"/>
            <a:pathLst>
              <a:path w="4527186" h="1409086">
                <a:moveTo>
                  <a:pt x="0" y="0"/>
                </a:moveTo>
                <a:lnTo>
                  <a:pt x="4527185" y="0"/>
                </a:lnTo>
                <a:lnTo>
                  <a:pt x="4527185" y="1409086"/>
                </a:lnTo>
                <a:lnTo>
                  <a:pt x="0" y="140908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noProof="0" dirty="0"/>
          </a:p>
        </p:txBody>
      </p:sp>
      <p:sp>
        <p:nvSpPr>
          <p:cNvPr id="15" name="Freeform 15" descr="Troje dorosłych ludzi wypełnia dokumenty przy biurku."/>
          <p:cNvSpPr/>
          <p:nvPr/>
        </p:nvSpPr>
        <p:spPr>
          <a:xfrm>
            <a:off x="8737064" y="2990774"/>
            <a:ext cx="8954562" cy="5965977"/>
          </a:xfrm>
          <a:custGeom>
            <a:avLst/>
            <a:gdLst/>
            <a:ahLst/>
            <a:cxnLst/>
            <a:rect l="l" t="t" r="r" b="b"/>
            <a:pathLst>
              <a:path w="8954562" h="5965977">
                <a:moveTo>
                  <a:pt x="0" y="0"/>
                </a:moveTo>
                <a:lnTo>
                  <a:pt x="8954563" y="0"/>
                </a:lnTo>
                <a:lnTo>
                  <a:pt x="8954563" y="5965977"/>
                </a:lnTo>
                <a:lnTo>
                  <a:pt x="0" y="596597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noProof="0" dirty="0"/>
          </a:p>
        </p:txBody>
      </p:sp>
      <p:sp>
        <p:nvSpPr>
          <p:cNvPr id="16" name="Freeform 16"/>
          <p:cNvSpPr/>
          <p:nvPr/>
        </p:nvSpPr>
        <p:spPr>
          <a:xfrm>
            <a:off x="1350669" y="3736450"/>
            <a:ext cx="5804899" cy="4114800"/>
          </a:xfrm>
          <a:custGeom>
            <a:avLst/>
            <a:gdLst/>
            <a:ahLst/>
            <a:cxnLst/>
            <a:rect l="l" t="t" r="r" b="b"/>
            <a:pathLst>
              <a:path w="5804899" h="4114800">
                <a:moveTo>
                  <a:pt x="0" y="0"/>
                </a:moveTo>
                <a:lnTo>
                  <a:pt x="5804899" y="0"/>
                </a:lnTo>
                <a:lnTo>
                  <a:pt x="580489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noProof="0" dirty="0"/>
          </a:p>
        </p:txBody>
      </p:sp>
      <p:sp>
        <p:nvSpPr>
          <p:cNvPr id="17" name="TextBox 17"/>
          <p:cNvSpPr txBox="1"/>
          <p:nvPr/>
        </p:nvSpPr>
        <p:spPr>
          <a:xfrm>
            <a:off x="8737064" y="1640261"/>
            <a:ext cx="5648140" cy="12696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78"/>
              </a:lnSpc>
            </a:pPr>
            <a:r>
              <a:rPr lang="pl-PL" sz="4646" spc="241" noProof="0" dirty="0">
                <a:solidFill>
                  <a:srgbClr val="000000"/>
                </a:solidFill>
                <a:latin typeface="Track"/>
                <a:ea typeface="Track"/>
                <a:cs typeface="Track"/>
                <a:sym typeface="Track"/>
              </a:rPr>
              <a:t>Zespół ds. socjalnych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4943791" y="409451"/>
            <a:ext cx="1356053" cy="619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74"/>
              </a:lnSpc>
            </a:pPr>
            <a:r>
              <a:rPr lang="en-US" sz="5202" noProof="0" dirty="0">
                <a:solidFill>
                  <a:srgbClr val="000000"/>
                </a:solidFill>
                <a:latin typeface="Track"/>
                <a:ea typeface="Track"/>
                <a:cs typeface="Track"/>
                <a:sym typeface="Track"/>
              </a:rPr>
              <a:t>02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6201948" y="399747"/>
            <a:ext cx="1057352" cy="2457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69"/>
              </a:lnSpc>
            </a:pPr>
            <a:r>
              <a:rPr lang="en-US" sz="1940" noProof="0" dirty="0">
                <a:solidFill>
                  <a:srgbClr val="5CB8E4"/>
                </a:solidFill>
                <a:latin typeface="Track"/>
                <a:ea typeface="Track"/>
                <a:cs typeface="Track"/>
                <a:sym typeface="Track"/>
              </a:rPr>
              <a:t>of 15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644468" y="1683431"/>
            <a:ext cx="7217302" cy="12696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78"/>
              </a:lnSpc>
            </a:pPr>
            <a:r>
              <a:rPr lang="pl-PL" sz="4646" spc="241" noProof="0" dirty="0">
                <a:solidFill>
                  <a:srgbClr val="000000"/>
                </a:solidFill>
                <a:latin typeface="Track"/>
                <a:ea typeface="Track"/>
                <a:cs typeface="Track"/>
                <a:sym typeface="Track"/>
              </a:rPr>
              <a:t>rodzina naszego pracownika</a:t>
            </a:r>
          </a:p>
        </p:txBody>
      </p:sp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0"/>
            <a:ext cx="1693556" cy="1028700"/>
            <a:chOff x="0" y="0"/>
            <a:chExt cx="446040" cy="2709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6039" cy="270933"/>
            </a:xfrm>
            <a:custGeom>
              <a:avLst/>
              <a:gdLst/>
              <a:ahLst/>
              <a:cxnLst/>
              <a:rect l="l" t="t" r="r" b="b"/>
              <a:pathLst>
                <a:path w="446039" h="270933">
                  <a:moveTo>
                    <a:pt x="0" y="0"/>
                  </a:moveTo>
                  <a:lnTo>
                    <a:pt x="446039" y="0"/>
                  </a:lnTo>
                  <a:lnTo>
                    <a:pt x="446039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5CB8E4"/>
            </a:solidFill>
          </p:spPr>
          <p:txBody>
            <a:bodyPr/>
            <a:lstStyle/>
            <a:p>
              <a:endParaRPr lang="en-US" noProof="0" dirty="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46040" cy="3185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lang="en-US" noProof="0" dirty="0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2497887" y="0"/>
            <a:ext cx="972796" cy="806307"/>
            <a:chOff x="0" y="0"/>
            <a:chExt cx="446040" cy="36970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46039" cy="369702"/>
            </a:xfrm>
            <a:custGeom>
              <a:avLst/>
              <a:gdLst/>
              <a:ahLst/>
              <a:cxnLst/>
              <a:rect l="l" t="t" r="r" b="b"/>
              <a:pathLst>
                <a:path w="446039" h="369702">
                  <a:moveTo>
                    <a:pt x="0" y="0"/>
                  </a:moveTo>
                  <a:lnTo>
                    <a:pt x="446039" y="0"/>
                  </a:lnTo>
                  <a:lnTo>
                    <a:pt x="446039" y="369702"/>
                  </a:lnTo>
                  <a:lnTo>
                    <a:pt x="0" y="369702"/>
                  </a:lnTo>
                  <a:close/>
                </a:path>
              </a:pathLst>
            </a:custGeom>
            <a:solidFill>
              <a:srgbClr val="F2F2F2"/>
            </a:solidFill>
          </p:spPr>
          <p:txBody>
            <a:bodyPr/>
            <a:lstStyle/>
            <a:p>
              <a:endParaRPr lang="en-US" noProof="0" dirty="0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446040" cy="4173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lang="en-US" noProof="0" dirty="0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9378130" y="8216596"/>
            <a:ext cx="8063798" cy="2355994"/>
            <a:chOff x="0" y="0"/>
            <a:chExt cx="2123799" cy="62050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123799" cy="620509"/>
            </a:xfrm>
            <a:custGeom>
              <a:avLst/>
              <a:gdLst/>
              <a:ahLst/>
              <a:cxnLst/>
              <a:rect l="l" t="t" r="r" b="b"/>
              <a:pathLst>
                <a:path w="2123799" h="620509">
                  <a:moveTo>
                    <a:pt x="0" y="0"/>
                  </a:moveTo>
                  <a:lnTo>
                    <a:pt x="2123799" y="0"/>
                  </a:lnTo>
                  <a:lnTo>
                    <a:pt x="2123799" y="620509"/>
                  </a:lnTo>
                  <a:lnTo>
                    <a:pt x="0" y="62050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" cap="sq">
              <a:solidFill>
                <a:srgbClr val="F2F2F2"/>
              </a:solidFill>
              <a:prstDash val="solid"/>
              <a:miter/>
            </a:ln>
          </p:spPr>
          <p:txBody>
            <a:bodyPr/>
            <a:lstStyle/>
            <a:p>
              <a:endParaRPr lang="en-US" noProof="0" dirty="0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2123799" cy="6681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lang="en-US" noProof="0" dirty="0"/>
            </a:p>
          </p:txBody>
        </p:sp>
      </p:grpSp>
      <p:sp>
        <p:nvSpPr>
          <p:cNvPr id="11" name="Freeform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56229" y="8836014"/>
            <a:ext cx="3808672" cy="1117159"/>
          </a:xfrm>
          <a:custGeom>
            <a:avLst/>
            <a:gdLst/>
            <a:ahLst/>
            <a:cxnLst/>
            <a:rect l="l" t="t" r="r" b="b"/>
            <a:pathLst>
              <a:path w="4527186" h="1409086">
                <a:moveTo>
                  <a:pt x="0" y="0"/>
                </a:moveTo>
                <a:lnTo>
                  <a:pt x="4527185" y="0"/>
                </a:lnTo>
                <a:lnTo>
                  <a:pt x="4527185" y="1409086"/>
                </a:lnTo>
                <a:lnTo>
                  <a:pt x="0" y="140908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noProof="0" dirty="0"/>
          </a:p>
        </p:txBody>
      </p:sp>
      <p:sp>
        <p:nvSpPr>
          <p:cNvPr id="12" name="Freeform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921579" y="2527844"/>
            <a:ext cx="6924161" cy="5265247"/>
          </a:xfrm>
          <a:custGeom>
            <a:avLst/>
            <a:gdLst/>
            <a:ahLst/>
            <a:cxnLst/>
            <a:rect l="l" t="t" r="r" b="b"/>
            <a:pathLst>
              <a:path w="6924161" h="5265247">
                <a:moveTo>
                  <a:pt x="0" y="0"/>
                </a:moveTo>
                <a:lnTo>
                  <a:pt x="6924161" y="0"/>
                </a:lnTo>
                <a:lnTo>
                  <a:pt x="6924161" y="5265248"/>
                </a:lnTo>
                <a:lnTo>
                  <a:pt x="0" y="526524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noProof="0" dirty="0"/>
          </a:p>
        </p:txBody>
      </p:sp>
      <p:sp>
        <p:nvSpPr>
          <p:cNvPr id="13" name="TextBox 13"/>
          <p:cNvSpPr txBox="1"/>
          <p:nvPr/>
        </p:nvSpPr>
        <p:spPr>
          <a:xfrm>
            <a:off x="953205" y="2434676"/>
            <a:ext cx="9272713" cy="1225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17"/>
              </a:lnSpc>
            </a:pPr>
            <a:r>
              <a:rPr lang="en-US" sz="3512" spc="245" noProof="0" dirty="0">
                <a:solidFill>
                  <a:srgbClr val="F2F2F2"/>
                </a:solidFill>
                <a:latin typeface="Track"/>
                <a:ea typeface="Track"/>
                <a:cs typeface="Track"/>
                <a:sym typeface="Track"/>
              </a:rPr>
              <a:t>BADANIE KULTURY ORGANIZACJI 2022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414341" y="4235035"/>
            <a:ext cx="5879349" cy="16505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29262" lvl="1" indent="-514631" algn="l">
              <a:lnSpc>
                <a:spcPts val="6674"/>
              </a:lnSpc>
              <a:buFont typeface="Arial"/>
              <a:buChar char="•"/>
            </a:pPr>
            <a:r>
              <a:rPr lang="en-US" sz="4767" spc="-309" noProof="0" dirty="0">
                <a:solidFill>
                  <a:srgbClr val="5CB8E4"/>
                </a:solidFill>
                <a:latin typeface="Lexend Peta"/>
                <a:ea typeface="Lexend Peta"/>
                <a:cs typeface="Lexend Peta"/>
                <a:sym typeface="Lexend Peta"/>
              </a:rPr>
              <a:t>WYPALENIE ZAWODOWE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197452" y="409451"/>
            <a:ext cx="1356053" cy="619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74"/>
              </a:lnSpc>
            </a:pPr>
            <a:r>
              <a:rPr lang="en-US" sz="5202" noProof="0" dirty="0">
                <a:solidFill>
                  <a:srgbClr val="000000"/>
                </a:solidFill>
                <a:latin typeface="Track"/>
                <a:ea typeface="Track"/>
                <a:cs typeface="Track"/>
                <a:sym typeface="Track"/>
              </a:rPr>
              <a:t>03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2455609" y="399747"/>
            <a:ext cx="1057352" cy="2473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69"/>
              </a:lnSpc>
            </a:pPr>
            <a:r>
              <a:rPr lang="en-US" sz="1940" noProof="0" dirty="0">
                <a:solidFill>
                  <a:srgbClr val="000000"/>
                </a:solidFill>
                <a:latin typeface="Track"/>
                <a:ea typeface="Track"/>
                <a:cs typeface="Track"/>
                <a:sym typeface="Track"/>
              </a:rPr>
              <a:t>of 15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953205" y="4018672"/>
            <a:ext cx="922273" cy="14848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133"/>
              </a:lnSpc>
            </a:pPr>
            <a:r>
              <a:rPr lang="en-US" sz="8667" spc="-563" noProof="0" dirty="0">
                <a:solidFill>
                  <a:srgbClr val="E20613"/>
                </a:solidFill>
                <a:latin typeface="Lexend Peta"/>
                <a:ea typeface="Lexend Peta"/>
                <a:cs typeface="Lexend Peta"/>
                <a:sym typeface="Lexend Peta"/>
              </a:rPr>
              <a:t>!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0501438" y="8763307"/>
            <a:ext cx="7423179" cy="7893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20"/>
              </a:lnSpc>
            </a:pPr>
            <a:r>
              <a:rPr lang="en-US" sz="2300" noProof="0" dirty="0" err="1">
                <a:solidFill>
                  <a:srgbClr val="F2F2F2"/>
                </a:solidFill>
                <a:latin typeface="Lexend Peta"/>
                <a:ea typeface="Lexend Peta"/>
                <a:cs typeface="Lexend Peta"/>
                <a:sym typeface="Lexend Peta"/>
              </a:rPr>
              <a:t>Wszechnica</a:t>
            </a:r>
            <a:r>
              <a:rPr lang="en-US" sz="2300" noProof="0" dirty="0">
                <a:solidFill>
                  <a:srgbClr val="F2F2F2"/>
                </a:solidFill>
                <a:latin typeface="Lexend Peta"/>
                <a:ea typeface="Lexend Peta"/>
                <a:cs typeface="Lexend Peta"/>
                <a:sym typeface="Lexend Peta"/>
              </a:rPr>
              <a:t> </a:t>
            </a:r>
            <a:r>
              <a:rPr lang="en-US" sz="2300" noProof="0" dirty="0" err="1">
                <a:solidFill>
                  <a:srgbClr val="F2F2F2"/>
                </a:solidFill>
                <a:latin typeface="Lexend Peta"/>
                <a:ea typeface="Lexend Peta"/>
                <a:cs typeface="Lexend Peta"/>
                <a:sym typeface="Lexend Peta"/>
              </a:rPr>
              <a:t>Uniwersytetu</a:t>
            </a:r>
            <a:r>
              <a:rPr lang="en-US" sz="2300" noProof="0" dirty="0">
                <a:solidFill>
                  <a:srgbClr val="F2F2F2"/>
                </a:solidFill>
                <a:latin typeface="Lexend Peta"/>
                <a:ea typeface="Lexend Peta"/>
                <a:cs typeface="Lexend Peta"/>
                <a:sym typeface="Lexend Peta"/>
              </a:rPr>
              <a:t> </a:t>
            </a:r>
            <a:r>
              <a:rPr lang="en-US" sz="2300" noProof="0" dirty="0" err="1">
                <a:solidFill>
                  <a:srgbClr val="F2F2F2"/>
                </a:solidFill>
                <a:latin typeface="Lexend Peta"/>
                <a:ea typeface="Lexend Peta"/>
                <a:cs typeface="Lexend Peta"/>
                <a:sym typeface="Lexend Peta"/>
              </a:rPr>
              <a:t>Jagiellońskiego</a:t>
            </a:r>
            <a:endParaRPr lang="en-US" sz="2300" noProof="0" dirty="0">
              <a:solidFill>
                <a:srgbClr val="F2F2F2"/>
              </a:solidFill>
              <a:latin typeface="Lexend Peta"/>
              <a:ea typeface="Lexend Peta"/>
              <a:cs typeface="Lexend Peta"/>
              <a:sym typeface="Lexend Peta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4364901" y="352602"/>
            <a:ext cx="11113356" cy="11710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9677"/>
              </a:lnSpc>
            </a:pPr>
            <a:r>
              <a:rPr lang="pl-PL" sz="6912" spc="483" noProof="0" dirty="0">
                <a:solidFill>
                  <a:srgbClr val="F2F2F2"/>
                </a:solidFill>
                <a:latin typeface="Track"/>
                <a:ea typeface="Track"/>
                <a:cs typeface="Track"/>
                <a:sym typeface="Track"/>
              </a:rPr>
              <a:t>Co </a:t>
            </a:r>
            <a:r>
              <a:rPr lang="pl-PL" sz="6912" spc="483" noProof="0" dirty="0" err="1">
                <a:solidFill>
                  <a:srgbClr val="F2F2F2"/>
                </a:solidFill>
                <a:latin typeface="Track"/>
                <a:ea typeface="Track"/>
                <a:cs typeface="Track"/>
                <a:sym typeface="Track"/>
              </a:rPr>
              <a:t>ROZPOZNAliśmy</a:t>
            </a:r>
            <a:r>
              <a:rPr lang="pl-PL" sz="6912" spc="483" noProof="0" dirty="0">
                <a:solidFill>
                  <a:srgbClr val="F2F2F2"/>
                </a:solidFill>
                <a:latin typeface="Track"/>
                <a:ea typeface="Track"/>
                <a:cs typeface="Track"/>
                <a:sym typeface="Track"/>
              </a:rPr>
              <a:t>? 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567969" y="6356765"/>
            <a:ext cx="6891721" cy="11171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05420" lvl="1" indent="-352710" algn="l">
              <a:lnSpc>
                <a:spcPts val="4574"/>
              </a:lnSpc>
              <a:buFont typeface="Arial"/>
              <a:buChar char="•"/>
            </a:pPr>
            <a:r>
              <a:rPr lang="en-US" sz="3267" spc="-212" noProof="0" dirty="0">
                <a:solidFill>
                  <a:srgbClr val="5CB8E4"/>
                </a:solidFill>
                <a:latin typeface="Lexend Peta"/>
                <a:ea typeface="Lexend Peta"/>
                <a:cs typeface="Lexend Peta"/>
                <a:sym typeface="Lexend Peta"/>
              </a:rPr>
              <a:t>SŁABA KOMUNIKACJA  WEWN.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567969" y="7873975"/>
            <a:ext cx="6891721" cy="5456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05420" lvl="1" indent="-352710" algn="l">
              <a:lnSpc>
                <a:spcPts val="4574"/>
              </a:lnSpc>
              <a:buFont typeface="Arial"/>
              <a:buChar char="•"/>
            </a:pPr>
            <a:r>
              <a:rPr lang="en-US" sz="3267" spc="-212" noProof="0" dirty="0">
                <a:solidFill>
                  <a:srgbClr val="5CB8E4"/>
                </a:solidFill>
                <a:latin typeface="Lexend Peta"/>
                <a:ea typeface="Lexend Peta"/>
                <a:cs typeface="Lexend Peta"/>
                <a:sym typeface="Lexend Peta"/>
              </a:rPr>
              <a:t>SŁABA INTEGRACJA </a:t>
            </a:r>
          </a:p>
        </p:txBody>
      </p:sp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0"/>
            <a:ext cx="1693556" cy="1028700"/>
            <a:chOff x="0" y="0"/>
            <a:chExt cx="446040" cy="2709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6039" cy="270933"/>
            </a:xfrm>
            <a:custGeom>
              <a:avLst/>
              <a:gdLst/>
              <a:ahLst/>
              <a:cxnLst/>
              <a:rect l="l" t="t" r="r" b="b"/>
              <a:pathLst>
                <a:path w="446039" h="270933">
                  <a:moveTo>
                    <a:pt x="0" y="0"/>
                  </a:moveTo>
                  <a:lnTo>
                    <a:pt x="446039" y="0"/>
                  </a:lnTo>
                  <a:lnTo>
                    <a:pt x="446039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5CB8E4"/>
            </a:solidFill>
          </p:spPr>
          <p:txBody>
            <a:bodyPr/>
            <a:lstStyle/>
            <a:p>
              <a:endParaRPr lang="en-US" noProof="0" dirty="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46040" cy="3185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lang="en-US" noProof="0" dirty="0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2497887" y="0"/>
            <a:ext cx="972796" cy="806307"/>
            <a:chOff x="0" y="0"/>
            <a:chExt cx="446040" cy="36970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46039" cy="369702"/>
            </a:xfrm>
            <a:custGeom>
              <a:avLst/>
              <a:gdLst/>
              <a:ahLst/>
              <a:cxnLst/>
              <a:rect l="l" t="t" r="r" b="b"/>
              <a:pathLst>
                <a:path w="446039" h="369702">
                  <a:moveTo>
                    <a:pt x="0" y="0"/>
                  </a:moveTo>
                  <a:lnTo>
                    <a:pt x="446039" y="0"/>
                  </a:lnTo>
                  <a:lnTo>
                    <a:pt x="446039" y="369702"/>
                  </a:lnTo>
                  <a:lnTo>
                    <a:pt x="0" y="369702"/>
                  </a:lnTo>
                  <a:close/>
                </a:path>
              </a:pathLst>
            </a:custGeom>
            <a:solidFill>
              <a:srgbClr val="F2F2F2"/>
            </a:solidFill>
          </p:spPr>
          <p:txBody>
            <a:bodyPr/>
            <a:lstStyle/>
            <a:p>
              <a:endParaRPr lang="en-US" noProof="0" dirty="0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446040" cy="4173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lang="en-US" noProof="0" dirty="0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28700" y="2371939"/>
            <a:ext cx="16230600" cy="14029488"/>
            <a:chOff x="0" y="0"/>
            <a:chExt cx="4274726" cy="369500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274726" cy="3695009"/>
            </a:xfrm>
            <a:custGeom>
              <a:avLst/>
              <a:gdLst/>
              <a:ahLst/>
              <a:cxnLst/>
              <a:rect l="l" t="t" r="r" b="b"/>
              <a:pathLst>
                <a:path w="4274726" h="3695009">
                  <a:moveTo>
                    <a:pt x="0" y="0"/>
                  </a:moveTo>
                  <a:lnTo>
                    <a:pt x="4274726" y="0"/>
                  </a:lnTo>
                  <a:lnTo>
                    <a:pt x="4274726" y="3695009"/>
                  </a:lnTo>
                  <a:lnTo>
                    <a:pt x="0" y="369500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76200" cap="sq">
              <a:solidFill>
                <a:srgbClr val="5CB8E4"/>
              </a:solidFill>
              <a:prstDash val="solid"/>
              <a:miter/>
            </a:ln>
          </p:spPr>
          <p:txBody>
            <a:bodyPr/>
            <a:lstStyle/>
            <a:p>
              <a:endParaRPr lang="en-US" noProof="0" dirty="0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4274726" cy="37426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lang="en-US" noProof="0" dirty="0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3709671" y="2371939"/>
            <a:ext cx="10880543" cy="556143"/>
            <a:chOff x="0" y="0"/>
            <a:chExt cx="2865657" cy="146474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865657" cy="146474"/>
            </a:xfrm>
            <a:custGeom>
              <a:avLst/>
              <a:gdLst/>
              <a:ahLst/>
              <a:cxnLst/>
              <a:rect l="l" t="t" r="r" b="b"/>
              <a:pathLst>
                <a:path w="2865657" h="146474">
                  <a:moveTo>
                    <a:pt x="0" y="0"/>
                  </a:moveTo>
                  <a:lnTo>
                    <a:pt x="2865657" y="0"/>
                  </a:lnTo>
                  <a:lnTo>
                    <a:pt x="2865657" y="146474"/>
                  </a:lnTo>
                  <a:lnTo>
                    <a:pt x="0" y="14647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 noProof="0" dirty="0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47625"/>
              <a:ext cx="2865657" cy="1940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lang="en-US" noProof="0" dirty="0"/>
            </a:p>
          </p:txBody>
        </p:sp>
      </p:grpSp>
      <p:sp>
        <p:nvSpPr>
          <p:cNvPr id="14" name="Freeform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3858786" y="8896513"/>
            <a:ext cx="4116283" cy="1281193"/>
          </a:xfrm>
          <a:custGeom>
            <a:avLst/>
            <a:gdLst/>
            <a:ahLst/>
            <a:cxnLst/>
            <a:rect l="l" t="t" r="r" b="b"/>
            <a:pathLst>
              <a:path w="4116283" h="1281193">
                <a:moveTo>
                  <a:pt x="0" y="0"/>
                </a:moveTo>
                <a:lnTo>
                  <a:pt x="4116283" y="0"/>
                </a:lnTo>
                <a:lnTo>
                  <a:pt x="4116283" y="1281193"/>
                </a:lnTo>
                <a:lnTo>
                  <a:pt x="0" y="128119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noProof="0" dirty="0"/>
          </a:p>
        </p:txBody>
      </p:sp>
      <p:sp>
        <p:nvSpPr>
          <p:cNvPr id="15" name="Freeform 15" descr="Młodzi ludzie w biurze."/>
          <p:cNvSpPr/>
          <p:nvPr/>
        </p:nvSpPr>
        <p:spPr>
          <a:xfrm>
            <a:off x="9311867" y="4156216"/>
            <a:ext cx="3194523" cy="2132344"/>
          </a:xfrm>
          <a:custGeom>
            <a:avLst/>
            <a:gdLst/>
            <a:ahLst/>
            <a:cxnLst/>
            <a:rect l="l" t="t" r="r" b="b"/>
            <a:pathLst>
              <a:path w="3194523" h="2132344">
                <a:moveTo>
                  <a:pt x="0" y="0"/>
                </a:moveTo>
                <a:lnTo>
                  <a:pt x="3194523" y="0"/>
                </a:lnTo>
                <a:lnTo>
                  <a:pt x="3194523" y="2132343"/>
                </a:lnTo>
                <a:lnTo>
                  <a:pt x="0" y="213234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noProof="0" dirty="0"/>
          </a:p>
        </p:txBody>
      </p:sp>
      <p:sp>
        <p:nvSpPr>
          <p:cNvPr id="16" name="Freeform 16" descr="Starsi ludzie w tańcu."/>
          <p:cNvSpPr/>
          <p:nvPr/>
        </p:nvSpPr>
        <p:spPr>
          <a:xfrm>
            <a:off x="1450161" y="4248055"/>
            <a:ext cx="3092919" cy="2060658"/>
          </a:xfrm>
          <a:custGeom>
            <a:avLst/>
            <a:gdLst/>
            <a:ahLst/>
            <a:cxnLst/>
            <a:rect l="l" t="t" r="r" b="b"/>
            <a:pathLst>
              <a:path w="3092919" h="2060658">
                <a:moveTo>
                  <a:pt x="0" y="0"/>
                </a:moveTo>
                <a:lnTo>
                  <a:pt x="3092920" y="0"/>
                </a:lnTo>
                <a:lnTo>
                  <a:pt x="3092920" y="2060658"/>
                </a:lnTo>
                <a:lnTo>
                  <a:pt x="0" y="206065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 noProof="0" dirty="0"/>
          </a:p>
        </p:txBody>
      </p:sp>
      <p:sp>
        <p:nvSpPr>
          <p:cNvPr id="17" name="Freeform 17" descr="Młody pracownik w biurze, w tle młodzi pracownicy."/>
          <p:cNvSpPr/>
          <p:nvPr/>
        </p:nvSpPr>
        <p:spPr>
          <a:xfrm>
            <a:off x="9311867" y="7075283"/>
            <a:ext cx="3194523" cy="2283727"/>
          </a:xfrm>
          <a:custGeom>
            <a:avLst/>
            <a:gdLst/>
            <a:ahLst/>
            <a:cxnLst/>
            <a:rect l="l" t="t" r="r" b="b"/>
            <a:pathLst>
              <a:path w="3194523" h="2283727">
                <a:moveTo>
                  <a:pt x="0" y="0"/>
                </a:moveTo>
                <a:lnTo>
                  <a:pt x="3194523" y="0"/>
                </a:lnTo>
                <a:lnTo>
                  <a:pt x="3194523" y="2283727"/>
                </a:lnTo>
                <a:lnTo>
                  <a:pt x="0" y="228372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8508" t="-4487" r="-3536"/>
            </a:stretch>
          </a:blipFill>
        </p:spPr>
        <p:txBody>
          <a:bodyPr/>
          <a:lstStyle/>
          <a:p>
            <a:endParaRPr lang="en-US" noProof="0" dirty="0"/>
          </a:p>
        </p:txBody>
      </p:sp>
      <p:sp>
        <p:nvSpPr>
          <p:cNvPr id="18" name="Freeform 18" descr="Dwoje dorosłych rozmawia."/>
          <p:cNvSpPr/>
          <p:nvPr/>
        </p:nvSpPr>
        <p:spPr>
          <a:xfrm>
            <a:off x="1450161" y="7075283"/>
            <a:ext cx="3092919" cy="2173705"/>
          </a:xfrm>
          <a:custGeom>
            <a:avLst/>
            <a:gdLst/>
            <a:ahLst/>
            <a:cxnLst/>
            <a:rect l="l" t="t" r="r" b="b"/>
            <a:pathLst>
              <a:path w="3092919" h="2173705">
                <a:moveTo>
                  <a:pt x="0" y="0"/>
                </a:moveTo>
                <a:lnTo>
                  <a:pt x="3092920" y="0"/>
                </a:lnTo>
                <a:lnTo>
                  <a:pt x="3092920" y="2173705"/>
                </a:lnTo>
                <a:lnTo>
                  <a:pt x="0" y="217370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24942"/>
            </a:stretch>
          </a:blipFill>
        </p:spPr>
        <p:txBody>
          <a:bodyPr/>
          <a:lstStyle/>
          <a:p>
            <a:endParaRPr lang="en-US" noProof="0" dirty="0"/>
          </a:p>
        </p:txBody>
      </p:sp>
      <p:sp>
        <p:nvSpPr>
          <p:cNvPr id="19" name="TextBox 19"/>
          <p:cNvSpPr txBox="1"/>
          <p:nvPr/>
        </p:nvSpPr>
        <p:spPr>
          <a:xfrm>
            <a:off x="0" y="2980410"/>
            <a:ext cx="10407242" cy="8138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75"/>
              </a:lnSpc>
            </a:pPr>
            <a:r>
              <a:rPr lang="pl-PL" sz="6715" noProof="0" dirty="0">
                <a:solidFill>
                  <a:srgbClr val="F2F2F2"/>
                </a:solidFill>
                <a:latin typeface="Track"/>
                <a:ea typeface="Track"/>
                <a:cs typeface="Track"/>
                <a:sym typeface="Track"/>
              </a:rPr>
              <a:t>74 % - 35-54 lat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197452" y="409451"/>
            <a:ext cx="1356053" cy="619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74"/>
              </a:lnSpc>
            </a:pPr>
            <a:r>
              <a:rPr lang="en-US" sz="5202" noProof="0" dirty="0">
                <a:solidFill>
                  <a:srgbClr val="000000"/>
                </a:solidFill>
                <a:latin typeface="Track"/>
                <a:ea typeface="Track"/>
                <a:cs typeface="Track"/>
                <a:sym typeface="Track"/>
              </a:rPr>
              <a:t>04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2455609" y="399747"/>
            <a:ext cx="1057352" cy="2473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69"/>
              </a:lnSpc>
            </a:pPr>
            <a:r>
              <a:rPr lang="en-US" sz="1940" noProof="0" dirty="0">
                <a:solidFill>
                  <a:srgbClr val="000000"/>
                </a:solidFill>
                <a:latin typeface="Track"/>
                <a:ea typeface="Track"/>
                <a:cs typeface="Track"/>
                <a:sym typeface="Track"/>
              </a:rPr>
              <a:t>of 15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4888355" y="4190905"/>
            <a:ext cx="3844179" cy="4887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37"/>
              </a:lnSpc>
            </a:pPr>
            <a:r>
              <a:rPr lang="en-US" sz="2884" noProof="0" dirty="0">
                <a:solidFill>
                  <a:srgbClr val="5CB8E4"/>
                </a:solidFill>
                <a:latin typeface="Lexend Peta"/>
                <a:ea typeface="Lexend Peta"/>
                <a:cs typeface="Lexend Peta"/>
                <a:sym typeface="Lexend Peta"/>
              </a:rPr>
              <a:t>BABY BOOMER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4888355" y="7199489"/>
            <a:ext cx="3321665" cy="4887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37"/>
              </a:lnSpc>
            </a:pPr>
            <a:r>
              <a:rPr lang="en-US" sz="2884" noProof="0" dirty="0">
                <a:solidFill>
                  <a:srgbClr val="5CB8E4"/>
                </a:solidFill>
                <a:latin typeface="Lexend Peta"/>
                <a:ea typeface="Lexend Peta"/>
                <a:cs typeface="Lexend Peta"/>
                <a:sym typeface="Lexend Peta"/>
              </a:rPr>
              <a:t>GEN X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2993372" y="4248065"/>
            <a:ext cx="3321665" cy="4887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37"/>
              </a:lnSpc>
            </a:pPr>
            <a:r>
              <a:rPr lang="en-US" sz="2884" noProof="0" dirty="0">
                <a:solidFill>
                  <a:srgbClr val="5CB8E4"/>
                </a:solidFill>
                <a:latin typeface="Lexend Peta"/>
                <a:ea typeface="Lexend Peta"/>
                <a:cs typeface="Lexend Peta"/>
                <a:sym typeface="Lexend Peta"/>
              </a:rPr>
              <a:t>GEN Y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2993372" y="7199489"/>
            <a:ext cx="3321665" cy="4887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37"/>
              </a:lnSpc>
            </a:pPr>
            <a:r>
              <a:rPr lang="en-US" sz="2884" noProof="0" dirty="0">
                <a:solidFill>
                  <a:srgbClr val="5CB8E4"/>
                </a:solidFill>
                <a:latin typeface="Lexend Peta"/>
                <a:ea typeface="Lexend Peta"/>
                <a:cs typeface="Lexend Peta"/>
                <a:sym typeface="Lexend Peta"/>
              </a:rPr>
              <a:t>GEN Z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4888355" y="4793932"/>
            <a:ext cx="4078237" cy="11537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379"/>
              </a:lnSpc>
            </a:pPr>
            <a:r>
              <a:rPr lang="en-US" sz="6699" noProof="0" dirty="0">
                <a:solidFill>
                  <a:srgbClr val="F2F2F2"/>
                </a:solidFill>
                <a:latin typeface="Lexend Peta"/>
                <a:ea typeface="Lexend Peta"/>
                <a:cs typeface="Lexend Peta"/>
                <a:sym typeface="Lexend Peta"/>
              </a:rPr>
              <a:t>7%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4888355" y="7742730"/>
            <a:ext cx="4078237" cy="11537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380"/>
              </a:lnSpc>
            </a:pPr>
            <a:r>
              <a:rPr lang="en-US" sz="6700" noProof="0" dirty="0">
                <a:solidFill>
                  <a:srgbClr val="F2F2F2"/>
                </a:solidFill>
                <a:latin typeface="Lexend Peta"/>
                <a:ea typeface="Lexend Peta"/>
                <a:cs typeface="Lexend Peta"/>
                <a:sym typeface="Lexend Peta"/>
              </a:rPr>
              <a:t>52%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2993372" y="4793932"/>
            <a:ext cx="4078237" cy="11537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379"/>
              </a:lnSpc>
            </a:pPr>
            <a:r>
              <a:rPr lang="en-US" sz="6699" noProof="0" dirty="0">
                <a:solidFill>
                  <a:srgbClr val="F2F2F2"/>
                </a:solidFill>
                <a:latin typeface="Lexend Peta"/>
                <a:ea typeface="Lexend Peta"/>
                <a:cs typeface="Lexend Peta"/>
                <a:sym typeface="Lexend Peta"/>
              </a:rPr>
              <a:t>34%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2506390" y="7742730"/>
            <a:ext cx="4078237" cy="11537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380"/>
              </a:lnSpc>
            </a:pPr>
            <a:r>
              <a:rPr lang="en-US" sz="6700" noProof="0" dirty="0">
                <a:solidFill>
                  <a:srgbClr val="F2F2F2"/>
                </a:solidFill>
                <a:latin typeface="Lexend Peta"/>
                <a:ea typeface="Lexend Peta"/>
                <a:cs typeface="Lexend Peta"/>
                <a:sym typeface="Lexend Peta"/>
              </a:rPr>
              <a:t> 7%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9311867" y="2783252"/>
            <a:ext cx="7759742" cy="9414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57"/>
              </a:lnSpc>
            </a:pPr>
            <a:r>
              <a:rPr lang="en-US" sz="2684" noProof="0" dirty="0">
                <a:solidFill>
                  <a:srgbClr val="5CB8E4"/>
                </a:solidFill>
                <a:latin typeface="Lexend Peta"/>
                <a:ea typeface="Lexend Peta"/>
                <a:cs typeface="Lexend Peta"/>
                <a:sym typeface="Lexend Peta"/>
              </a:rPr>
              <a:t>NAJBARDZIEJ ZESTRESOWANA GRUPA PRACOWNIKÓW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4413221" y="444961"/>
            <a:ext cx="12171406" cy="15627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93"/>
              </a:lnSpc>
            </a:pPr>
            <a:r>
              <a:rPr lang="pl-PL" sz="4915" spc="388" noProof="0" dirty="0">
                <a:solidFill>
                  <a:srgbClr val="F2F2F2"/>
                </a:solidFill>
                <a:latin typeface="Track"/>
                <a:ea typeface="Track"/>
                <a:cs typeface="Track"/>
                <a:sym typeface="Track"/>
              </a:rPr>
              <a:t>Nasi pracownicy to nasza największa wartość</a:t>
            </a:r>
          </a:p>
        </p:txBody>
      </p:sp>
    </p:spTree>
    <p:custDataLst>
      <p:tags r:id="rId1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8204628" y="2088591"/>
            <a:ext cx="9521786" cy="973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70"/>
              </a:lnSpc>
            </a:pPr>
            <a:r>
              <a:rPr lang="pl-PL" sz="7988" noProof="0" dirty="0">
                <a:solidFill>
                  <a:srgbClr val="000000"/>
                </a:solidFill>
                <a:latin typeface="Track"/>
                <a:ea typeface="Track"/>
                <a:cs typeface="Track"/>
                <a:sym typeface="Track"/>
              </a:rPr>
              <a:t>staż pracy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14775039" y="0"/>
            <a:ext cx="1693556" cy="1028700"/>
            <a:chOff x="0" y="0"/>
            <a:chExt cx="446040" cy="2709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46039" cy="270933"/>
            </a:xfrm>
            <a:custGeom>
              <a:avLst/>
              <a:gdLst/>
              <a:ahLst/>
              <a:cxnLst/>
              <a:rect l="l" t="t" r="r" b="b"/>
              <a:pathLst>
                <a:path w="446039" h="270933">
                  <a:moveTo>
                    <a:pt x="0" y="0"/>
                  </a:moveTo>
                  <a:lnTo>
                    <a:pt x="446039" y="0"/>
                  </a:lnTo>
                  <a:lnTo>
                    <a:pt x="446039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5CB8E4"/>
            </a:solidFill>
          </p:spPr>
          <p:txBody>
            <a:bodyPr/>
            <a:lstStyle/>
            <a:p>
              <a:endParaRPr lang="en-US" noProof="0" dirty="0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46040" cy="3185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lang="en-US" noProof="0" dirty="0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6244226" y="0"/>
            <a:ext cx="972796" cy="806307"/>
            <a:chOff x="0" y="0"/>
            <a:chExt cx="446040" cy="36970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46039" cy="369702"/>
            </a:xfrm>
            <a:custGeom>
              <a:avLst/>
              <a:gdLst/>
              <a:ahLst/>
              <a:cxnLst/>
              <a:rect l="l" t="t" r="r" b="b"/>
              <a:pathLst>
                <a:path w="446039" h="369702">
                  <a:moveTo>
                    <a:pt x="0" y="0"/>
                  </a:moveTo>
                  <a:lnTo>
                    <a:pt x="446039" y="0"/>
                  </a:lnTo>
                  <a:lnTo>
                    <a:pt x="446039" y="369702"/>
                  </a:lnTo>
                  <a:lnTo>
                    <a:pt x="0" y="36970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 noProof="0" dirty="0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446040" cy="4173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lang="en-US" noProof="0" dirty="0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-1549344" y="1028700"/>
            <a:ext cx="4470084" cy="9623867"/>
            <a:chOff x="0" y="0"/>
            <a:chExt cx="1177306" cy="253468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177306" cy="2534681"/>
            </a:xfrm>
            <a:custGeom>
              <a:avLst/>
              <a:gdLst/>
              <a:ahLst/>
              <a:cxnLst/>
              <a:rect l="l" t="t" r="r" b="b"/>
              <a:pathLst>
                <a:path w="1177306" h="2534681">
                  <a:moveTo>
                    <a:pt x="0" y="0"/>
                  </a:moveTo>
                  <a:lnTo>
                    <a:pt x="1177306" y="0"/>
                  </a:lnTo>
                  <a:lnTo>
                    <a:pt x="1177306" y="2534681"/>
                  </a:lnTo>
                  <a:lnTo>
                    <a:pt x="0" y="253468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76200" cap="sq">
              <a:solidFill>
                <a:srgbClr val="5CB8E4"/>
              </a:solidFill>
              <a:prstDash val="solid"/>
              <a:miter/>
            </a:ln>
          </p:spPr>
          <p:txBody>
            <a:bodyPr/>
            <a:lstStyle/>
            <a:p>
              <a:endParaRPr lang="en-US" noProof="0" dirty="0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47625"/>
              <a:ext cx="1177306" cy="258230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lang="en-US" noProof="0" dirty="0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8669109" y="4662400"/>
            <a:ext cx="2547652" cy="2409116"/>
            <a:chOff x="0" y="0"/>
            <a:chExt cx="670986" cy="6345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70987" cy="634500"/>
            </a:xfrm>
            <a:custGeom>
              <a:avLst/>
              <a:gdLst/>
              <a:ahLst/>
              <a:cxnLst/>
              <a:rect l="l" t="t" r="r" b="b"/>
              <a:pathLst>
                <a:path w="670987" h="634500">
                  <a:moveTo>
                    <a:pt x="0" y="0"/>
                  </a:moveTo>
                  <a:lnTo>
                    <a:pt x="670987" y="0"/>
                  </a:lnTo>
                  <a:lnTo>
                    <a:pt x="670987" y="634500"/>
                  </a:lnTo>
                  <a:lnTo>
                    <a:pt x="0" y="63450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76200" cap="sq">
              <a:solidFill>
                <a:srgbClr val="5CB8E4"/>
              </a:solidFill>
              <a:prstDash val="solid"/>
              <a:miter/>
            </a:ln>
          </p:spPr>
          <p:txBody>
            <a:bodyPr/>
            <a:lstStyle/>
            <a:p>
              <a:endParaRPr lang="en-US" noProof="0" dirty="0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57150"/>
              <a:ext cx="670986" cy="6916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 lang="en-US" noProof="0" dirty="0"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1791485" y="4662400"/>
            <a:ext cx="2446546" cy="2409116"/>
            <a:chOff x="0" y="0"/>
            <a:chExt cx="644358" cy="6345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644358" cy="634500"/>
            </a:xfrm>
            <a:custGeom>
              <a:avLst/>
              <a:gdLst/>
              <a:ahLst/>
              <a:cxnLst/>
              <a:rect l="l" t="t" r="r" b="b"/>
              <a:pathLst>
                <a:path w="644358" h="634500">
                  <a:moveTo>
                    <a:pt x="0" y="0"/>
                  </a:moveTo>
                  <a:lnTo>
                    <a:pt x="644358" y="0"/>
                  </a:lnTo>
                  <a:lnTo>
                    <a:pt x="644358" y="634500"/>
                  </a:lnTo>
                  <a:lnTo>
                    <a:pt x="0" y="63450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76200" cap="sq">
              <a:solidFill>
                <a:srgbClr val="5CB8E4"/>
              </a:solidFill>
              <a:prstDash val="solid"/>
              <a:miter/>
            </a:ln>
          </p:spPr>
          <p:txBody>
            <a:bodyPr/>
            <a:lstStyle/>
            <a:p>
              <a:endParaRPr lang="en-US" noProof="0" dirty="0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57150"/>
              <a:ext cx="644358" cy="6916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 lang="en-US" noProof="0" dirty="0"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4775039" y="4662400"/>
            <a:ext cx="2484261" cy="2409116"/>
            <a:chOff x="0" y="0"/>
            <a:chExt cx="654291" cy="6345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654291" cy="634500"/>
            </a:xfrm>
            <a:custGeom>
              <a:avLst/>
              <a:gdLst/>
              <a:ahLst/>
              <a:cxnLst/>
              <a:rect l="l" t="t" r="r" b="b"/>
              <a:pathLst>
                <a:path w="654291" h="634500">
                  <a:moveTo>
                    <a:pt x="0" y="0"/>
                  </a:moveTo>
                  <a:lnTo>
                    <a:pt x="654291" y="0"/>
                  </a:lnTo>
                  <a:lnTo>
                    <a:pt x="654291" y="634500"/>
                  </a:lnTo>
                  <a:lnTo>
                    <a:pt x="0" y="63450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76200" cap="sq">
              <a:solidFill>
                <a:srgbClr val="5CB8E4"/>
              </a:solidFill>
              <a:prstDash val="solid"/>
              <a:miter/>
            </a:ln>
          </p:spPr>
          <p:txBody>
            <a:bodyPr/>
            <a:lstStyle/>
            <a:p>
              <a:endParaRPr lang="en-US" noProof="0" dirty="0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57150"/>
              <a:ext cx="654291" cy="6916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 lang="en-US" noProof="0" dirty="0"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6085366" y="1415019"/>
            <a:ext cx="1693556" cy="1696437"/>
            <a:chOff x="0" y="0"/>
            <a:chExt cx="446040" cy="446798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446039" cy="446798"/>
            </a:xfrm>
            <a:custGeom>
              <a:avLst/>
              <a:gdLst/>
              <a:ahLst/>
              <a:cxnLst/>
              <a:rect l="l" t="t" r="r" b="b"/>
              <a:pathLst>
                <a:path w="446039" h="446798">
                  <a:moveTo>
                    <a:pt x="0" y="0"/>
                  </a:moveTo>
                  <a:lnTo>
                    <a:pt x="446039" y="0"/>
                  </a:lnTo>
                  <a:lnTo>
                    <a:pt x="446039" y="446798"/>
                  </a:lnTo>
                  <a:lnTo>
                    <a:pt x="0" y="44679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 noProof="0" dirty="0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-47625"/>
              <a:ext cx="446040" cy="4944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lang="en-US" noProof="0" dirty="0"/>
            </a:p>
          </p:txBody>
        </p:sp>
      </p:grpSp>
      <p:sp>
        <p:nvSpPr>
          <p:cNvPr id="24" name="Freeform 2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3106000" y="8402687"/>
            <a:ext cx="4153300" cy="1292715"/>
          </a:xfrm>
          <a:custGeom>
            <a:avLst/>
            <a:gdLst/>
            <a:ahLst/>
            <a:cxnLst/>
            <a:rect l="l" t="t" r="r" b="b"/>
            <a:pathLst>
              <a:path w="4153300" h="1292715">
                <a:moveTo>
                  <a:pt x="0" y="0"/>
                </a:moveTo>
                <a:lnTo>
                  <a:pt x="4153300" y="0"/>
                </a:lnTo>
                <a:lnTo>
                  <a:pt x="4153300" y="1292715"/>
                </a:lnTo>
                <a:lnTo>
                  <a:pt x="0" y="129271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noProof="0" dirty="0"/>
          </a:p>
        </p:txBody>
      </p:sp>
      <p:sp>
        <p:nvSpPr>
          <p:cNvPr id="25" name="Freeform 25" descr="Figurki ludzi trzymane w rękach."/>
          <p:cNvSpPr/>
          <p:nvPr/>
        </p:nvSpPr>
        <p:spPr>
          <a:xfrm>
            <a:off x="1292508" y="3111456"/>
            <a:ext cx="6486415" cy="5291231"/>
          </a:xfrm>
          <a:custGeom>
            <a:avLst/>
            <a:gdLst/>
            <a:ahLst/>
            <a:cxnLst/>
            <a:rect l="l" t="t" r="r" b="b"/>
            <a:pathLst>
              <a:path w="6486415" h="5291231">
                <a:moveTo>
                  <a:pt x="0" y="0"/>
                </a:moveTo>
                <a:lnTo>
                  <a:pt x="6486414" y="0"/>
                </a:lnTo>
                <a:lnTo>
                  <a:pt x="6486414" y="5291231"/>
                </a:lnTo>
                <a:lnTo>
                  <a:pt x="0" y="529123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013" r="-20423"/>
            </a:stretch>
          </a:blipFill>
        </p:spPr>
        <p:txBody>
          <a:bodyPr/>
          <a:lstStyle/>
          <a:p>
            <a:endParaRPr lang="en-US" noProof="0" dirty="0"/>
          </a:p>
        </p:txBody>
      </p:sp>
      <p:sp>
        <p:nvSpPr>
          <p:cNvPr id="26" name="Freeform 26"/>
          <p:cNvSpPr/>
          <p:nvPr/>
        </p:nvSpPr>
        <p:spPr>
          <a:xfrm>
            <a:off x="11283436" y="5594122"/>
            <a:ext cx="403274" cy="403274"/>
          </a:xfrm>
          <a:custGeom>
            <a:avLst/>
            <a:gdLst/>
            <a:ahLst/>
            <a:cxnLst/>
            <a:rect l="l" t="t" r="r" b="b"/>
            <a:pathLst>
              <a:path w="403274" h="403274">
                <a:moveTo>
                  <a:pt x="0" y="0"/>
                </a:moveTo>
                <a:lnTo>
                  <a:pt x="403274" y="0"/>
                </a:lnTo>
                <a:lnTo>
                  <a:pt x="403274" y="403273"/>
                </a:lnTo>
                <a:lnTo>
                  <a:pt x="0" y="40327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noProof="0" dirty="0"/>
          </a:p>
        </p:txBody>
      </p:sp>
      <p:sp>
        <p:nvSpPr>
          <p:cNvPr id="27" name="Freeform 27"/>
          <p:cNvSpPr/>
          <p:nvPr/>
        </p:nvSpPr>
        <p:spPr>
          <a:xfrm>
            <a:off x="14308197" y="5523650"/>
            <a:ext cx="400168" cy="400168"/>
          </a:xfrm>
          <a:custGeom>
            <a:avLst/>
            <a:gdLst/>
            <a:ahLst/>
            <a:cxnLst/>
            <a:rect l="l" t="t" r="r" b="b"/>
            <a:pathLst>
              <a:path w="400168" h="400168">
                <a:moveTo>
                  <a:pt x="0" y="0"/>
                </a:moveTo>
                <a:lnTo>
                  <a:pt x="400167" y="0"/>
                </a:lnTo>
                <a:lnTo>
                  <a:pt x="400167" y="400168"/>
                </a:lnTo>
                <a:lnTo>
                  <a:pt x="0" y="40016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noProof="0" dirty="0"/>
          </a:p>
        </p:txBody>
      </p:sp>
      <p:sp>
        <p:nvSpPr>
          <p:cNvPr id="28" name="Freeform 28"/>
          <p:cNvSpPr/>
          <p:nvPr/>
        </p:nvSpPr>
        <p:spPr>
          <a:xfrm>
            <a:off x="17227501" y="5329659"/>
            <a:ext cx="788150" cy="788150"/>
          </a:xfrm>
          <a:custGeom>
            <a:avLst/>
            <a:gdLst/>
            <a:ahLst/>
            <a:cxnLst/>
            <a:rect l="l" t="t" r="r" b="b"/>
            <a:pathLst>
              <a:path w="788150" h="788150">
                <a:moveTo>
                  <a:pt x="0" y="0"/>
                </a:moveTo>
                <a:lnTo>
                  <a:pt x="788150" y="0"/>
                </a:lnTo>
                <a:lnTo>
                  <a:pt x="788150" y="788150"/>
                </a:lnTo>
                <a:lnTo>
                  <a:pt x="0" y="78815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noProof="0" dirty="0"/>
          </a:p>
        </p:txBody>
      </p:sp>
      <p:sp>
        <p:nvSpPr>
          <p:cNvPr id="29" name="TextBox 29"/>
          <p:cNvSpPr txBox="1"/>
          <p:nvPr/>
        </p:nvSpPr>
        <p:spPr>
          <a:xfrm>
            <a:off x="14943791" y="409451"/>
            <a:ext cx="1356053" cy="619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74"/>
              </a:lnSpc>
            </a:pPr>
            <a:r>
              <a:rPr lang="en-US" sz="5202" noProof="0" dirty="0">
                <a:solidFill>
                  <a:srgbClr val="000000"/>
                </a:solidFill>
                <a:latin typeface="Track"/>
                <a:ea typeface="Track"/>
                <a:cs typeface="Track"/>
                <a:sym typeface="Track"/>
              </a:rPr>
              <a:t>05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6201948" y="399747"/>
            <a:ext cx="1057352" cy="2457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69"/>
              </a:lnSpc>
            </a:pPr>
            <a:r>
              <a:rPr lang="en-US" sz="1940" noProof="0" dirty="0">
                <a:solidFill>
                  <a:srgbClr val="F2F2F2"/>
                </a:solidFill>
                <a:latin typeface="Track"/>
                <a:ea typeface="Track"/>
                <a:cs typeface="Track"/>
                <a:sym typeface="Track"/>
              </a:rPr>
              <a:t>of 15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8767583" y="4968871"/>
            <a:ext cx="2348072" cy="1028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9"/>
              </a:lnSpc>
            </a:pPr>
            <a:r>
              <a:rPr lang="en-US" sz="6006" noProof="0" dirty="0">
                <a:solidFill>
                  <a:srgbClr val="000000"/>
                </a:solidFill>
                <a:latin typeface="Track"/>
                <a:ea typeface="Track"/>
                <a:cs typeface="Track"/>
                <a:sym typeface="Track"/>
              </a:rPr>
              <a:t>11%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1791485" y="4968871"/>
            <a:ext cx="2348072" cy="1028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9"/>
              </a:lnSpc>
            </a:pPr>
            <a:r>
              <a:rPr lang="en-US" sz="6006" noProof="0" dirty="0">
                <a:solidFill>
                  <a:srgbClr val="000000"/>
                </a:solidFill>
                <a:latin typeface="Track"/>
                <a:ea typeface="Track"/>
                <a:cs typeface="Track"/>
                <a:sym typeface="Track"/>
              </a:rPr>
              <a:t>32%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4812754" y="4968871"/>
            <a:ext cx="2348072" cy="1028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9"/>
              </a:lnSpc>
            </a:pPr>
            <a:r>
              <a:rPr lang="en-US" sz="6006" noProof="0" dirty="0">
                <a:solidFill>
                  <a:srgbClr val="000000"/>
                </a:solidFill>
                <a:latin typeface="Track"/>
                <a:ea typeface="Track"/>
                <a:cs typeface="Track"/>
                <a:sym typeface="Track"/>
              </a:rPr>
              <a:t>17%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8767583" y="5940245"/>
            <a:ext cx="2449178" cy="8343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pl-PL" sz="2400" noProof="0" dirty="0">
                <a:solidFill>
                  <a:srgbClr val="000000"/>
                </a:solidFill>
                <a:latin typeface="Lexend Peta"/>
                <a:ea typeface="Lexend Peta"/>
                <a:cs typeface="Lexend Peta"/>
                <a:sym typeface="Lexend Peta"/>
              </a:rPr>
              <a:t>6-10 lat pracy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1791485" y="5940245"/>
            <a:ext cx="2348072" cy="8343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pl-PL" sz="2400" noProof="0" dirty="0">
                <a:solidFill>
                  <a:srgbClr val="000000"/>
                </a:solidFill>
                <a:latin typeface="Lexend Peta"/>
                <a:ea typeface="Lexend Peta"/>
                <a:cs typeface="Lexend Peta"/>
                <a:sym typeface="Lexend Peta"/>
              </a:rPr>
              <a:t>11-20 lat pracy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4812754" y="5940245"/>
            <a:ext cx="2348072" cy="8343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pl-PL" sz="2400" noProof="0" dirty="0">
                <a:solidFill>
                  <a:srgbClr val="000000"/>
                </a:solidFill>
                <a:latin typeface="Lexend Peta"/>
                <a:ea typeface="Lexend Peta"/>
                <a:cs typeface="Lexend Peta"/>
                <a:sym typeface="Lexend Peta"/>
              </a:rPr>
              <a:t>21-30 lat pracy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8868689" y="7947816"/>
            <a:ext cx="2348072" cy="1028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9"/>
              </a:lnSpc>
            </a:pPr>
            <a:r>
              <a:rPr lang="en-US" sz="6006" noProof="0" dirty="0">
                <a:solidFill>
                  <a:srgbClr val="000000"/>
                </a:solidFill>
                <a:latin typeface="Track"/>
                <a:ea typeface="Track"/>
                <a:cs typeface="Track"/>
                <a:sym typeface="Track"/>
              </a:rPr>
              <a:t>60%</a:t>
            </a:r>
          </a:p>
        </p:txBody>
      </p:sp>
      <p:grpSp>
        <p:nvGrpSpPr>
          <p:cNvPr id="38" name="Group 38"/>
          <p:cNvGrpSpPr/>
          <p:nvPr/>
        </p:nvGrpSpPr>
        <p:grpSpPr>
          <a:xfrm>
            <a:off x="8667793" y="7525343"/>
            <a:ext cx="2547652" cy="2409116"/>
            <a:chOff x="0" y="0"/>
            <a:chExt cx="670986" cy="634500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670987" cy="634500"/>
            </a:xfrm>
            <a:custGeom>
              <a:avLst/>
              <a:gdLst/>
              <a:ahLst/>
              <a:cxnLst/>
              <a:rect l="l" t="t" r="r" b="b"/>
              <a:pathLst>
                <a:path w="670987" h="634500">
                  <a:moveTo>
                    <a:pt x="0" y="0"/>
                  </a:moveTo>
                  <a:lnTo>
                    <a:pt x="670987" y="0"/>
                  </a:lnTo>
                  <a:lnTo>
                    <a:pt x="670987" y="634500"/>
                  </a:lnTo>
                  <a:lnTo>
                    <a:pt x="0" y="63450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76200" cap="sq">
              <a:solidFill>
                <a:srgbClr val="5CB8E4"/>
              </a:solidFill>
              <a:prstDash val="solid"/>
              <a:miter/>
            </a:ln>
          </p:spPr>
          <p:txBody>
            <a:bodyPr/>
            <a:lstStyle/>
            <a:p>
              <a:endParaRPr lang="en-US" noProof="0" dirty="0"/>
            </a:p>
          </p:txBody>
        </p:sp>
        <p:sp>
          <p:nvSpPr>
            <p:cNvPr id="40" name="TextBox 40"/>
            <p:cNvSpPr txBox="1"/>
            <p:nvPr/>
          </p:nvSpPr>
          <p:spPr>
            <a:xfrm>
              <a:off x="0" y="-57150"/>
              <a:ext cx="670986" cy="6916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 lang="en-US" noProof="0" dirty="0"/>
            </a:p>
          </p:txBody>
        </p:sp>
      </p:grpSp>
      <p:sp>
        <p:nvSpPr>
          <p:cNvPr id="41" name="TextBox 41"/>
          <p:cNvSpPr txBox="1"/>
          <p:nvPr/>
        </p:nvSpPr>
        <p:spPr>
          <a:xfrm>
            <a:off x="8669109" y="8919191"/>
            <a:ext cx="2449178" cy="4152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pl-PL" sz="2400" noProof="0" dirty="0">
                <a:solidFill>
                  <a:srgbClr val="000000"/>
                </a:solidFill>
                <a:latin typeface="Lexend Peta"/>
                <a:ea typeface="Lexend Peta"/>
                <a:cs typeface="Lexend Peta"/>
                <a:sym typeface="Lexend Peta"/>
              </a:rPr>
              <a:t>ogółem</a:t>
            </a:r>
          </a:p>
        </p:txBody>
      </p:sp>
    </p:spTree>
    <p:custDataLst>
      <p:tags r:id="rId1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CB8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2999700"/>
            <a:ext cx="6323371" cy="7287300"/>
            <a:chOff x="0" y="0"/>
            <a:chExt cx="1665415" cy="191928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665415" cy="1919289"/>
            </a:xfrm>
            <a:custGeom>
              <a:avLst/>
              <a:gdLst/>
              <a:ahLst/>
              <a:cxnLst/>
              <a:rect l="l" t="t" r="r" b="b"/>
              <a:pathLst>
                <a:path w="1665415" h="1919289">
                  <a:moveTo>
                    <a:pt x="0" y="0"/>
                  </a:moveTo>
                  <a:lnTo>
                    <a:pt x="1665415" y="0"/>
                  </a:lnTo>
                  <a:lnTo>
                    <a:pt x="1665415" y="1919289"/>
                  </a:lnTo>
                  <a:lnTo>
                    <a:pt x="0" y="191928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 noProof="0" dirty="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1665415" cy="196691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lang="en-US" noProof="0" dirty="0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4118466" y="1982722"/>
            <a:ext cx="14169534" cy="6759909"/>
            <a:chOff x="0" y="0"/>
            <a:chExt cx="3731894" cy="178038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731894" cy="1780388"/>
            </a:xfrm>
            <a:custGeom>
              <a:avLst/>
              <a:gdLst/>
              <a:ahLst/>
              <a:cxnLst/>
              <a:rect l="l" t="t" r="r" b="b"/>
              <a:pathLst>
                <a:path w="3731894" h="1780388">
                  <a:moveTo>
                    <a:pt x="0" y="0"/>
                  </a:moveTo>
                  <a:lnTo>
                    <a:pt x="3731894" y="0"/>
                  </a:lnTo>
                  <a:lnTo>
                    <a:pt x="3731894" y="1780388"/>
                  </a:lnTo>
                  <a:lnTo>
                    <a:pt x="0" y="1780388"/>
                  </a:lnTo>
                  <a:close/>
                </a:path>
              </a:pathLst>
            </a:custGeom>
            <a:solidFill>
              <a:srgbClr val="F2F2F2"/>
            </a:solidFill>
          </p:spPr>
          <p:txBody>
            <a:bodyPr/>
            <a:lstStyle/>
            <a:p>
              <a:endParaRPr lang="en-US" noProof="0" dirty="0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3731894" cy="182801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lang="en-US" noProof="0" dirty="0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6379512" y="662074"/>
            <a:ext cx="11445061" cy="9713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825"/>
              </a:lnSpc>
            </a:pPr>
            <a:r>
              <a:rPr lang="pl-PL" sz="7937" noProof="0" dirty="0">
                <a:solidFill>
                  <a:srgbClr val="000000"/>
                </a:solidFill>
                <a:latin typeface="Track"/>
                <a:ea typeface="Track"/>
                <a:cs typeface="Track"/>
                <a:sym typeface="Track"/>
              </a:rPr>
              <a:t>co zrobiliśmy?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1028700" y="0"/>
            <a:ext cx="1693556" cy="1028700"/>
            <a:chOff x="0" y="0"/>
            <a:chExt cx="446040" cy="27093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46039" cy="270933"/>
            </a:xfrm>
            <a:custGeom>
              <a:avLst/>
              <a:gdLst/>
              <a:ahLst/>
              <a:cxnLst/>
              <a:rect l="l" t="t" r="r" b="b"/>
              <a:pathLst>
                <a:path w="446039" h="270933">
                  <a:moveTo>
                    <a:pt x="0" y="0"/>
                  </a:moveTo>
                  <a:lnTo>
                    <a:pt x="446039" y="0"/>
                  </a:lnTo>
                  <a:lnTo>
                    <a:pt x="446039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F2F2F2"/>
            </a:solidFill>
          </p:spPr>
          <p:txBody>
            <a:bodyPr/>
            <a:lstStyle/>
            <a:p>
              <a:endParaRPr lang="en-US" noProof="0" dirty="0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47625"/>
              <a:ext cx="446040" cy="3185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lang="en-US" noProof="0" dirty="0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2497887" y="0"/>
            <a:ext cx="972796" cy="806307"/>
            <a:chOff x="0" y="0"/>
            <a:chExt cx="446040" cy="369702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446039" cy="369702"/>
            </a:xfrm>
            <a:custGeom>
              <a:avLst/>
              <a:gdLst/>
              <a:ahLst/>
              <a:cxnLst/>
              <a:rect l="l" t="t" r="r" b="b"/>
              <a:pathLst>
                <a:path w="446039" h="369702">
                  <a:moveTo>
                    <a:pt x="0" y="0"/>
                  </a:moveTo>
                  <a:lnTo>
                    <a:pt x="446039" y="0"/>
                  </a:lnTo>
                  <a:lnTo>
                    <a:pt x="446039" y="369702"/>
                  </a:lnTo>
                  <a:lnTo>
                    <a:pt x="0" y="36970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 noProof="0" dirty="0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47625"/>
              <a:ext cx="446040" cy="4173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lang="en-US" noProof="0" dirty="0"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3320870" y="2297841"/>
            <a:ext cx="1498697" cy="1420368"/>
            <a:chOff x="0" y="0"/>
            <a:chExt cx="394719" cy="374089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394719" cy="374089"/>
            </a:xfrm>
            <a:custGeom>
              <a:avLst/>
              <a:gdLst/>
              <a:ahLst/>
              <a:cxnLst/>
              <a:rect l="l" t="t" r="r" b="b"/>
              <a:pathLst>
                <a:path w="394719" h="374089">
                  <a:moveTo>
                    <a:pt x="0" y="0"/>
                  </a:moveTo>
                  <a:lnTo>
                    <a:pt x="394719" y="0"/>
                  </a:lnTo>
                  <a:lnTo>
                    <a:pt x="394719" y="374089"/>
                  </a:lnTo>
                  <a:lnTo>
                    <a:pt x="0" y="37408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76200" cap="sq">
              <a:solidFill>
                <a:srgbClr val="5CB8E4"/>
              </a:solidFill>
              <a:prstDash val="solid"/>
              <a:miter/>
            </a:ln>
          </p:spPr>
          <p:txBody>
            <a:bodyPr/>
            <a:lstStyle/>
            <a:p>
              <a:endParaRPr lang="en-US" noProof="0" dirty="0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47625"/>
              <a:ext cx="394719" cy="42171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lang="en-US" noProof="0" dirty="0"/>
            </a:p>
          </p:txBody>
        </p:sp>
      </p:grpSp>
      <p:sp>
        <p:nvSpPr>
          <p:cNvPr id="18" name="Freeform 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93618" y="8742631"/>
            <a:ext cx="4754129" cy="1479723"/>
          </a:xfrm>
          <a:custGeom>
            <a:avLst/>
            <a:gdLst/>
            <a:ahLst/>
            <a:cxnLst/>
            <a:rect l="l" t="t" r="r" b="b"/>
            <a:pathLst>
              <a:path w="4754129" h="1479723">
                <a:moveTo>
                  <a:pt x="0" y="0"/>
                </a:moveTo>
                <a:lnTo>
                  <a:pt x="4754129" y="0"/>
                </a:lnTo>
                <a:lnTo>
                  <a:pt x="4754129" y="1479723"/>
                </a:lnTo>
                <a:lnTo>
                  <a:pt x="0" y="147972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noProof="0" dirty="0"/>
          </a:p>
        </p:txBody>
      </p:sp>
      <p:sp>
        <p:nvSpPr>
          <p:cNvPr id="19" name="Freeform 19" descr="Ekran platformy usług. Widać na nim kontakty do terapeutów, możliwość rezerwacji terminów. "/>
          <p:cNvSpPr/>
          <p:nvPr/>
        </p:nvSpPr>
        <p:spPr>
          <a:xfrm>
            <a:off x="5129477" y="2710713"/>
            <a:ext cx="12555100" cy="5838122"/>
          </a:xfrm>
          <a:custGeom>
            <a:avLst/>
            <a:gdLst/>
            <a:ahLst/>
            <a:cxnLst/>
            <a:rect l="l" t="t" r="r" b="b"/>
            <a:pathLst>
              <a:path w="12555100" h="5838122">
                <a:moveTo>
                  <a:pt x="0" y="0"/>
                </a:moveTo>
                <a:lnTo>
                  <a:pt x="12555100" y="0"/>
                </a:lnTo>
                <a:lnTo>
                  <a:pt x="12555100" y="5838122"/>
                </a:lnTo>
                <a:lnTo>
                  <a:pt x="0" y="58381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noProof="0" dirty="0"/>
          </a:p>
        </p:txBody>
      </p:sp>
      <p:sp>
        <p:nvSpPr>
          <p:cNvPr id="20" name="TextBox 20"/>
          <p:cNvSpPr txBox="1"/>
          <p:nvPr/>
        </p:nvSpPr>
        <p:spPr>
          <a:xfrm>
            <a:off x="1197452" y="409451"/>
            <a:ext cx="1356053" cy="619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74"/>
              </a:lnSpc>
            </a:pPr>
            <a:r>
              <a:rPr lang="en-US" sz="5202" noProof="0" dirty="0">
                <a:solidFill>
                  <a:srgbClr val="000000"/>
                </a:solidFill>
                <a:latin typeface="Track"/>
                <a:ea typeface="Track"/>
                <a:cs typeface="Track"/>
                <a:sym typeface="Track"/>
              </a:rPr>
              <a:t>06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2455609" y="399747"/>
            <a:ext cx="1057352" cy="2457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69"/>
              </a:lnSpc>
            </a:pPr>
            <a:r>
              <a:rPr lang="en-US" sz="1940" noProof="0" dirty="0">
                <a:solidFill>
                  <a:srgbClr val="5CB8E4"/>
                </a:solidFill>
                <a:latin typeface="Track"/>
                <a:ea typeface="Track"/>
                <a:cs typeface="Track"/>
                <a:sym typeface="Track"/>
              </a:rPr>
              <a:t>of 15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5129477" y="1986984"/>
            <a:ext cx="11346051" cy="5299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77177" lvl="1" indent="-338588" algn="l">
              <a:lnSpc>
                <a:spcPts val="4391"/>
              </a:lnSpc>
              <a:buFont typeface="Arial"/>
              <a:buChar char="•"/>
            </a:pPr>
            <a:r>
              <a:rPr lang="en-US" sz="3136" noProof="0" dirty="0">
                <a:solidFill>
                  <a:srgbClr val="000000"/>
                </a:solidFill>
                <a:latin typeface="Lexend Peta"/>
                <a:ea typeface="Lexend Peta"/>
                <a:cs typeface="Lexend Peta"/>
                <a:sym typeface="Lexend Peta"/>
              </a:rPr>
              <a:t>ZINTEGROWANA PLATFORMA USŁUG</a:t>
            </a:r>
          </a:p>
        </p:txBody>
      </p:sp>
      <p:sp>
        <p:nvSpPr>
          <p:cNvPr id="23" name="Freeform 23" descr="Logo &quot;Hedepy for business&quot;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15593315" y="8966824"/>
            <a:ext cx="2231258" cy="1031337"/>
          </a:xfrm>
          <a:custGeom>
            <a:avLst/>
            <a:gdLst/>
            <a:ahLst/>
            <a:cxnLst/>
            <a:rect l="l" t="t" r="r" b="b"/>
            <a:pathLst>
              <a:path w="2231258" h="1031337">
                <a:moveTo>
                  <a:pt x="0" y="0"/>
                </a:moveTo>
                <a:lnTo>
                  <a:pt x="2231258" y="0"/>
                </a:lnTo>
                <a:lnTo>
                  <a:pt x="2231258" y="1031337"/>
                </a:lnTo>
                <a:lnTo>
                  <a:pt x="0" y="103133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 noProof="0" dirty="0"/>
          </a:p>
        </p:txBody>
      </p:sp>
    </p:spTree>
    <p:custDataLst>
      <p:tags r:id="rId1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CB8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367569" y="344654"/>
            <a:ext cx="4405955" cy="9044154"/>
            <a:chOff x="0" y="0"/>
            <a:chExt cx="1160416" cy="23819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60416" cy="2382000"/>
            </a:xfrm>
            <a:custGeom>
              <a:avLst/>
              <a:gdLst/>
              <a:ahLst/>
              <a:cxnLst/>
              <a:rect l="l" t="t" r="r" b="b"/>
              <a:pathLst>
                <a:path w="1160416" h="2382000">
                  <a:moveTo>
                    <a:pt x="0" y="0"/>
                  </a:moveTo>
                  <a:lnTo>
                    <a:pt x="1160416" y="0"/>
                  </a:lnTo>
                  <a:lnTo>
                    <a:pt x="1160416" y="2382000"/>
                  </a:lnTo>
                  <a:lnTo>
                    <a:pt x="0" y="238200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 noProof="0" dirty="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1160416" cy="24296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lang="en-US" noProof="0" dirty="0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358778" y="1637385"/>
            <a:ext cx="16125886" cy="6920353"/>
            <a:chOff x="0" y="0"/>
            <a:chExt cx="4247147" cy="182264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47147" cy="1822644"/>
            </a:xfrm>
            <a:custGeom>
              <a:avLst/>
              <a:gdLst/>
              <a:ahLst/>
              <a:cxnLst/>
              <a:rect l="l" t="t" r="r" b="b"/>
              <a:pathLst>
                <a:path w="4247147" h="1822644">
                  <a:moveTo>
                    <a:pt x="0" y="0"/>
                  </a:moveTo>
                  <a:lnTo>
                    <a:pt x="4247147" y="0"/>
                  </a:lnTo>
                  <a:lnTo>
                    <a:pt x="4247147" y="1822644"/>
                  </a:lnTo>
                  <a:lnTo>
                    <a:pt x="0" y="1822644"/>
                  </a:lnTo>
                  <a:close/>
                </a:path>
              </a:pathLst>
            </a:custGeom>
            <a:solidFill>
              <a:srgbClr val="F2F2F2"/>
            </a:solidFill>
          </p:spPr>
          <p:txBody>
            <a:bodyPr/>
            <a:lstStyle/>
            <a:p>
              <a:endParaRPr lang="en-US" noProof="0" dirty="0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4247147" cy="187026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lang="en-US" noProof="0" dirty="0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2125440" y="3495635"/>
            <a:ext cx="14445106" cy="664462"/>
            <a:chOff x="0" y="0"/>
            <a:chExt cx="4310468" cy="19827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310468" cy="198278"/>
            </a:xfrm>
            <a:custGeom>
              <a:avLst/>
              <a:gdLst/>
              <a:ahLst/>
              <a:cxnLst/>
              <a:rect l="l" t="t" r="r" b="b"/>
              <a:pathLst>
                <a:path w="4310468" h="198278">
                  <a:moveTo>
                    <a:pt x="0" y="0"/>
                  </a:moveTo>
                  <a:lnTo>
                    <a:pt x="4310468" y="0"/>
                  </a:lnTo>
                  <a:lnTo>
                    <a:pt x="4310468" y="198278"/>
                  </a:lnTo>
                  <a:lnTo>
                    <a:pt x="0" y="19827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 noProof="0" dirty="0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4310468" cy="2459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lang="en-US" noProof="0" dirty="0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7901870" y="1420"/>
            <a:ext cx="1693556" cy="1028700"/>
            <a:chOff x="0" y="0"/>
            <a:chExt cx="446040" cy="270933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46039" cy="270933"/>
            </a:xfrm>
            <a:custGeom>
              <a:avLst/>
              <a:gdLst/>
              <a:ahLst/>
              <a:cxnLst/>
              <a:rect l="l" t="t" r="r" b="b"/>
              <a:pathLst>
                <a:path w="446039" h="270933">
                  <a:moveTo>
                    <a:pt x="0" y="0"/>
                  </a:moveTo>
                  <a:lnTo>
                    <a:pt x="446039" y="0"/>
                  </a:lnTo>
                  <a:lnTo>
                    <a:pt x="446039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F2F2F2"/>
            </a:solidFill>
          </p:spPr>
          <p:txBody>
            <a:bodyPr/>
            <a:lstStyle/>
            <a:p>
              <a:endParaRPr lang="en-US" noProof="0" dirty="0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47625"/>
              <a:ext cx="446040" cy="3185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lang="en-US" noProof="0" dirty="0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9371057" y="1420"/>
            <a:ext cx="972796" cy="806307"/>
            <a:chOff x="0" y="0"/>
            <a:chExt cx="446040" cy="369702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46039" cy="369702"/>
            </a:xfrm>
            <a:custGeom>
              <a:avLst/>
              <a:gdLst/>
              <a:ahLst/>
              <a:cxnLst/>
              <a:rect l="l" t="t" r="r" b="b"/>
              <a:pathLst>
                <a:path w="446039" h="369702">
                  <a:moveTo>
                    <a:pt x="0" y="0"/>
                  </a:moveTo>
                  <a:lnTo>
                    <a:pt x="446039" y="0"/>
                  </a:lnTo>
                  <a:lnTo>
                    <a:pt x="446039" y="369702"/>
                  </a:lnTo>
                  <a:lnTo>
                    <a:pt x="0" y="36970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 noProof="0" dirty="0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47625"/>
              <a:ext cx="446040" cy="4173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lang="en-US" noProof="0" dirty="0"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881471" y="555367"/>
            <a:ext cx="1693556" cy="1696437"/>
            <a:chOff x="0" y="0"/>
            <a:chExt cx="446040" cy="446798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446039" cy="446798"/>
            </a:xfrm>
            <a:custGeom>
              <a:avLst/>
              <a:gdLst/>
              <a:ahLst/>
              <a:cxnLst/>
              <a:rect l="l" t="t" r="r" b="b"/>
              <a:pathLst>
                <a:path w="446039" h="446798">
                  <a:moveTo>
                    <a:pt x="0" y="0"/>
                  </a:moveTo>
                  <a:lnTo>
                    <a:pt x="446039" y="0"/>
                  </a:lnTo>
                  <a:lnTo>
                    <a:pt x="446039" y="446798"/>
                  </a:lnTo>
                  <a:lnTo>
                    <a:pt x="0" y="44679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 noProof="0" dirty="0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47625"/>
              <a:ext cx="446040" cy="4944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lang="en-US" noProof="0" dirty="0"/>
            </a:p>
          </p:txBody>
        </p:sp>
      </p:grpSp>
      <p:sp>
        <p:nvSpPr>
          <p:cNvPr id="20" name="Freeform 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182961" y="1262499"/>
            <a:ext cx="1090577" cy="749772"/>
          </a:xfrm>
          <a:custGeom>
            <a:avLst/>
            <a:gdLst/>
            <a:ahLst/>
            <a:cxnLst/>
            <a:rect l="l" t="t" r="r" b="b"/>
            <a:pathLst>
              <a:path w="1090577" h="749772">
                <a:moveTo>
                  <a:pt x="0" y="0"/>
                </a:moveTo>
                <a:lnTo>
                  <a:pt x="1090577" y="0"/>
                </a:lnTo>
                <a:lnTo>
                  <a:pt x="1090577" y="749772"/>
                </a:lnTo>
                <a:lnTo>
                  <a:pt x="0" y="74977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noProof="0" dirty="0"/>
          </a:p>
        </p:txBody>
      </p:sp>
      <p:sp>
        <p:nvSpPr>
          <p:cNvPr id="21" name="TextBox 21"/>
          <p:cNvSpPr txBox="1"/>
          <p:nvPr/>
        </p:nvSpPr>
        <p:spPr>
          <a:xfrm>
            <a:off x="4282380" y="2250396"/>
            <a:ext cx="11880179" cy="9382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854"/>
              </a:lnSpc>
            </a:pPr>
            <a:r>
              <a:rPr lang="pl-PL" sz="7970" noProof="0" dirty="0">
                <a:solidFill>
                  <a:srgbClr val="000000"/>
                </a:solidFill>
                <a:latin typeface="Track"/>
                <a:ea typeface="Track"/>
                <a:cs typeface="Track"/>
                <a:sym typeface="Track"/>
              </a:rPr>
              <a:t>platforma online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8070621" y="410872"/>
            <a:ext cx="1356053" cy="619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74"/>
              </a:lnSpc>
            </a:pPr>
            <a:r>
              <a:rPr lang="en-US" sz="5202" noProof="0" dirty="0">
                <a:solidFill>
                  <a:srgbClr val="000000"/>
                </a:solidFill>
                <a:latin typeface="Track"/>
                <a:ea typeface="Track"/>
                <a:cs typeface="Track"/>
                <a:sym typeface="Track"/>
              </a:rPr>
              <a:t>07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9328779" y="401167"/>
            <a:ext cx="1057352" cy="2457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69"/>
              </a:lnSpc>
            </a:pPr>
            <a:r>
              <a:rPr lang="en-US" sz="1940" noProof="0" dirty="0">
                <a:solidFill>
                  <a:srgbClr val="5CB8E4"/>
                </a:solidFill>
                <a:latin typeface="Track"/>
                <a:ea typeface="Track"/>
                <a:cs typeface="Track"/>
                <a:sym typeface="Track"/>
              </a:rPr>
              <a:t>of 15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778450" y="4951899"/>
            <a:ext cx="3870137" cy="10823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52939" lvl="1" indent="-514350" algn="just">
              <a:lnSpc>
                <a:spcPts val="4391"/>
              </a:lnSpc>
              <a:buFont typeface="+mj-lt"/>
              <a:buAutoNum type="arabicPeriod"/>
            </a:pPr>
            <a:r>
              <a:rPr lang="en-US" sz="3136" noProof="0" dirty="0">
                <a:solidFill>
                  <a:srgbClr val="000000"/>
                </a:solidFill>
                <a:latin typeface="Lexend Peta"/>
                <a:ea typeface="Lexend Peta"/>
                <a:cs typeface="Lexend Peta"/>
                <a:sym typeface="Lexend Peta"/>
              </a:rPr>
              <a:t>INFOLINIA 24H/7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6327047" y="4994151"/>
            <a:ext cx="6003462" cy="9414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38589" lvl="1" algn="l">
              <a:lnSpc>
                <a:spcPts val="3701"/>
              </a:lnSpc>
            </a:pPr>
            <a:r>
              <a:rPr lang="en-US" sz="3136" noProof="0" dirty="0">
                <a:solidFill>
                  <a:srgbClr val="000000"/>
                </a:solidFill>
                <a:latin typeface="Lexend Peta"/>
                <a:ea typeface="Lexend Peta"/>
                <a:cs typeface="Lexend Peta"/>
                <a:sym typeface="Lexend Peta"/>
              </a:rPr>
              <a:t>2. PORADY PSYCHOLOGICZNE 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2432501" y="4934927"/>
            <a:ext cx="5241737" cy="5299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38589" lvl="1" algn="l">
              <a:lnSpc>
                <a:spcPts val="4391"/>
              </a:lnSpc>
            </a:pPr>
            <a:r>
              <a:rPr lang="en-US" sz="3136" noProof="0" dirty="0">
                <a:solidFill>
                  <a:srgbClr val="000000"/>
                </a:solidFill>
                <a:latin typeface="Lexend Peta"/>
                <a:ea typeface="Lexend Peta"/>
                <a:cs typeface="Lexend Peta"/>
                <a:sym typeface="Lexend Peta"/>
              </a:rPr>
              <a:t>3. COACHING </a:t>
            </a:r>
          </a:p>
        </p:txBody>
      </p:sp>
      <p:sp>
        <p:nvSpPr>
          <p:cNvPr id="27" name="Freeform 2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18457" y="8684265"/>
            <a:ext cx="4527186" cy="1409086"/>
          </a:xfrm>
          <a:custGeom>
            <a:avLst/>
            <a:gdLst/>
            <a:ahLst/>
            <a:cxnLst/>
            <a:rect l="l" t="t" r="r" b="b"/>
            <a:pathLst>
              <a:path w="4527186" h="1409086">
                <a:moveTo>
                  <a:pt x="0" y="0"/>
                </a:moveTo>
                <a:lnTo>
                  <a:pt x="4527186" y="0"/>
                </a:lnTo>
                <a:lnTo>
                  <a:pt x="4527186" y="1409086"/>
                </a:lnTo>
                <a:lnTo>
                  <a:pt x="0" y="140908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 noProof="0" dirty="0"/>
          </a:p>
        </p:txBody>
      </p:sp>
      <p:sp>
        <p:nvSpPr>
          <p:cNvPr id="28" name="Freeform 28" descr="Logo &quot;Hedepy for business&quot;"/>
          <p:cNvSpPr/>
          <p:nvPr/>
        </p:nvSpPr>
        <p:spPr>
          <a:xfrm>
            <a:off x="15253405" y="470695"/>
            <a:ext cx="2231258" cy="1031337"/>
          </a:xfrm>
          <a:custGeom>
            <a:avLst/>
            <a:gdLst/>
            <a:ahLst/>
            <a:cxnLst/>
            <a:rect l="l" t="t" r="r" b="b"/>
            <a:pathLst>
              <a:path w="2231258" h="1031337">
                <a:moveTo>
                  <a:pt x="0" y="0"/>
                </a:moveTo>
                <a:lnTo>
                  <a:pt x="2231259" y="0"/>
                </a:lnTo>
                <a:lnTo>
                  <a:pt x="2231259" y="1031338"/>
                </a:lnTo>
                <a:lnTo>
                  <a:pt x="0" y="103133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 noProof="0" dirty="0"/>
          </a:p>
        </p:txBody>
      </p:sp>
      <p:sp>
        <p:nvSpPr>
          <p:cNvPr id="29" name="TextBox 29"/>
          <p:cNvSpPr txBox="1"/>
          <p:nvPr/>
        </p:nvSpPr>
        <p:spPr>
          <a:xfrm>
            <a:off x="2074087" y="3479570"/>
            <a:ext cx="15185213" cy="932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9"/>
              </a:lnSpc>
            </a:pPr>
            <a:r>
              <a:rPr lang="pl-PL" sz="2799" spc="-117" noProof="0" dirty="0">
                <a:solidFill>
                  <a:srgbClr val="FFFFFF"/>
                </a:solidFill>
                <a:latin typeface="Lexend Peta"/>
                <a:ea typeface="Lexend Peta"/>
                <a:cs typeface="Lexend Peta"/>
                <a:sym typeface="Lexend Peta"/>
              </a:rPr>
              <a:t> Wsparcie psychologiczne, menadżerskie, prawno-finansowe</a:t>
            </a:r>
            <a:r>
              <a:rPr lang="en-US" sz="2799" spc="-117" noProof="0" dirty="0">
                <a:solidFill>
                  <a:srgbClr val="FFFFFF"/>
                </a:solidFill>
                <a:latin typeface="Lexend Peta"/>
                <a:ea typeface="Lexend Peta"/>
                <a:cs typeface="Lexend Peta"/>
                <a:sym typeface="Lexend Peta"/>
              </a:rPr>
              <a:t>.</a:t>
            </a:r>
          </a:p>
          <a:p>
            <a:pPr algn="l">
              <a:lnSpc>
                <a:spcPts val="3500"/>
              </a:lnSpc>
            </a:pPr>
            <a:endParaRPr lang="en-US" sz="2799" spc="-117" noProof="0" dirty="0">
              <a:solidFill>
                <a:srgbClr val="FFFFFF"/>
              </a:solidFill>
              <a:latin typeface="Lexend Peta"/>
              <a:ea typeface="Lexend Peta"/>
              <a:cs typeface="Lexend Peta"/>
              <a:sym typeface="Lexend Peta"/>
            </a:endParaRPr>
          </a:p>
        </p:txBody>
      </p:sp>
      <p:sp>
        <p:nvSpPr>
          <p:cNvPr id="30" name="TextBox 30"/>
          <p:cNvSpPr txBox="1"/>
          <p:nvPr/>
        </p:nvSpPr>
        <p:spPr>
          <a:xfrm>
            <a:off x="1778450" y="6668522"/>
            <a:ext cx="4698550" cy="16348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38589" lvl="1" algn="just">
              <a:lnSpc>
                <a:spcPts val="4391"/>
              </a:lnSpc>
            </a:pPr>
            <a:r>
              <a:rPr lang="en-US" sz="3136" noProof="0" dirty="0">
                <a:solidFill>
                  <a:srgbClr val="000000"/>
                </a:solidFill>
                <a:latin typeface="Lexend Peta"/>
                <a:ea typeface="Lexend Peta"/>
                <a:cs typeface="Lexend Peta"/>
                <a:sym typeface="Lexend Peta"/>
              </a:rPr>
              <a:t>4.PORADY PRAWNO-FINANSOWE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6327047" y="6668521"/>
            <a:ext cx="4556349" cy="5196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38589" lvl="1" algn="just">
              <a:lnSpc>
                <a:spcPts val="4391"/>
              </a:lnSpc>
            </a:pPr>
            <a:r>
              <a:rPr lang="en-US" sz="3136" noProof="0" dirty="0">
                <a:solidFill>
                  <a:srgbClr val="000000"/>
                </a:solidFill>
                <a:latin typeface="Lexend Peta"/>
                <a:ea typeface="Lexend Peta"/>
                <a:cs typeface="Lexend Peta"/>
                <a:sym typeface="Lexend Peta"/>
              </a:rPr>
              <a:t>5. WEBINARY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2432501" y="6668522"/>
            <a:ext cx="4698550" cy="5196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38589" lvl="1" algn="just">
              <a:lnSpc>
                <a:spcPts val="4391"/>
              </a:lnSpc>
            </a:pPr>
            <a:r>
              <a:rPr lang="en-US" sz="3136" noProof="0" dirty="0">
                <a:solidFill>
                  <a:srgbClr val="000000"/>
                </a:solidFill>
                <a:latin typeface="Lexend Peta"/>
                <a:ea typeface="Lexend Peta"/>
                <a:cs typeface="Lexend Peta"/>
                <a:sym typeface="Lexend Peta"/>
              </a:rPr>
              <a:t>6.BAZA WIEDZY</a:t>
            </a:r>
          </a:p>
        </p:txBody>
      </p:sp>
    </p:spTree>
    <p:custDataLst>
      <p:tags r:id="rId1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CB8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752224" y="621423"/>
            <a:ext cx="4405955" cy="9044154"/>
            <a:chOff x="0" y="0"/>
            <a:chExt cx="1160416" cy="23819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60416" cy="2382000"/>
            </a:xfrm>
            <a:custGeom>
              <a:avLst/>
              <a:gdLst/>
              <a:ahLst/>
              <a:cxnLst/>
              <a:rect l="l" t="t" r="r" b="b"/>
              <a:pathLst>
                <a:path w="1160416" h="2382000">
                  <a:moveTo>
                    <a:pt x="0" y="0"/>
                  </a:moveTo>
                  <a:lnTo>
                    <a:pt x="1160416" y="0"/>
                  </a:lnTo>
                  <a:lnTo>
                    <a:pt x="1160416" y="2382000"/>
                  </a:lnTo>
                  <a:lnTo>
                    <a:pt x="0" y="238200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 noProof="0" dirty="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1160416" cy="24296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lang="en-US" noProof="0" dirty="0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450753" y="2023201"/>
            <a:ext cx="16295914" cy="6714871"/>
            <a:chOff x="0" y="0"/>
            <a:chExt cx="4291928" cy="176852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91928" cy="1768526"/>
            </a:xfrm>
            <a:custGeom>
              <a:avLst/>
              <a:gdLst/>
              <a:ahLst/>
              <a:cxnLst/>
              <a:rect l="l" t="t" r="r" b="b"/>
              <a:pathLst>
                <a:path w="4291928" h="1768526">
                  <a:moveTo>
                    <a:pt x="0" y="0"/>
                  </a:moveTo>
                  <a:lnTo>
                    <a:pt x="4291928" y="0"/>
                  </a:lnTo>
                  <a:lnTo>
                    <a:pt x="4291928" y="1768526"/>
                  </a:lnTo>
                  <a:lnTo>
                    <a:pt x="0" y="1768526"/>
                  </a:lnTo>
                  <a:close/>
                </a:path>
              </a:pathLst>
            </a:custGeom>
            <a:solidFill>
              <a:srgbClr val="F2F2F2"/>
            </a:solidFill>
          </p:spPr>
          <p:txBody>
            <a:bodyPr/>
            <a:lstStyle/>
            <a:p>
              <a:endParaRPr lang="en-US" noProof="0" dirty="0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4291928" cy="18161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lang="en-US" noProof="0" dirty="0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901870" y="1420"/>
            <a:ext cx="1693556" cy="1028700"/>
            <a:chOff x="0" y="0"/>
            <a:chExt cx="446040" cy="27093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46039" cy="270933"/>
            </a:xfrm>
            <a:custGeom>
              <a:avLst/>
              <a:gdLst/>
              <a:ahLst/>
              <a:cxnLst/>
              <a:rect l="l" t="t" r="r" b="b"/>
              <a:pathLst>
                <a:path w="446039" h="270933">
                  <a:moveTo>
                    <a:pt x="0" y="0"/>
                  </a:moveTo>
                  <a:lnTo>
                    <a:pt x="446039" y="0"/>
                  </a:lnTo>
                  <a:lnTo>
                    <a:pt x="446039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F2F2F2"/>
            </a:solidFill>
          </p:spPr>
          <p:txBody>
            <a:bodyPr/>
            <a:lstStyle/>
            <a:p>
              <a:endParaRPr lang="en-US" noProof="0" dirty="0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446040" cy="3185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lang="en-US" noProof="0" dirty="0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9371057" y="1420"/>
            <a:ext cx="972796" cy="806307"/>
            <a:chOff x="0" y="0"/>
            <a:chExt cx="446040" cy="369702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46039" cy="369702"/>
            </a:xfrm>
            <a:custGeom>
              <a:avLst/>
              <a:gdLst/>
              <a:ahLst/>
              <a:cxnLst/>
              <a:rect l="l" t="t" r="r" b="b"/>
              <a:pathLst>
                <a:path w="446039" h="369702">
                  <a:moveTo>
                    <a:pt x="0" y="0"/>
                  </a:moveTo>
                  <a:lnTo>
                    <a:pt x="446039" y="0"/>
                  </a:lnTo>
                  <a:lnTo>
                    <a:pt x="446039" y="369702"/>
                  </a:lnTo>
                  <a:lnTo>
                    <a:pt x="0" y="36970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 noProof="0" dirty="0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47625"/>
              <a:ext cx="446040" cy="4173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lang="en-US" noProof="0" dirty="0"/>
            </a:p>
          </p:txBody>
        </p:sp>
      </p:grpSp>
      <p:sp>
        <p:nvSpPr>
          <p:cNvPr id="14" name="Freeform 14"/>
          <p:cNvSpPr/>
          <p:nvPr/>
        </p:nvSpPr>
        <p:spPr>
          <a:xfrm>
            <a:off x="1311374" y="1690678"/>
            <a:ext cx="1503697" cy="1503697"/>
          </a:xfrm>
          <a:custGeom>
            <a:avLst/>
            <a:gdLst/>
            <a:ahLst/>
            <a:cxnLst/>
            <a:rect l="l" t="t" r="r" b="b"/>
            <a:pathLst>
              <a:path w="1503697" h="1503697">
                <a:moveTo>
                  <a:pt x="0" y="0"/>
                </a:moveTo>
                <a:lnTo>
                  <a:pt x="1503698" y="0"/>
                </a:lnTo>
                <a:lnTo>
                  <a:pt x="1503698" y="1503698"/>
                </a:lnTo>
                <a:lnTo>
                  <a:pt x="0" y="150369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noProof="0" dirty="0"/>
          </a:p>
        </p:txBody>
      </p:sp>
      <p:sp>
        <p:nvSpPr>
          <p:cNvPr id="15" name="TextBox 15"/>
          <p:cNvSpPr txBox="1"/>
          <p:nvPr/>
        </p:nvSpPr>
        <p:spPr>
          <a:xfrm>
            <a:off x="5018048" y="2501687"/>
            <a:ext cx="9723238" cy="9036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6425"/>
              </a:lnSpc>
            </a:pPr>
            <a:r>
              <a:rPr lang="pl-PL" sz="7471" noProof="0" dirty="0">
                <a:solidFill>
                  <a:srgbClr val="000000"/>
                </a:solidFill>
                <a:latin typeface="Track"/>
                <a:ea typeface="Track"/>
                <a:cs typeface="Track"/>
                <a:sym typeface="Track"/>
              </a:rPr>
              <a:t>Szczegóły usług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8070621" y="410872"/>
            <a:ext cx="1356053" cy="619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74"/>
              </a:lnSpc>
            </a:pPr>
            <a:r>
              <a:rPr lang="en-US" sz="5202" noProof="0" dirty="0">
                <a:solidFill>
                  <a:srgbClr val="000000"/>
                </a:solidFill>
                <a:latin typeface="Track"/>
                <a:ea typeface="Track"/>
                <a:cs typeface="Track"/>
                <a:sym typeface="Track"/>
              </a:rPr>
              <a:t>08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9328779" y="401167"/>
            <a:ext cx="1057352" cy="2457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69"/>
              </a:lnSpc>
            </a:pPr>
            <a:r>
              <a:rPr lang="en-US" sz="1940" noProof="0" dirty="0">
                <a:solidFill>
                  <a:srgbClr val="5CB8E4"/>
                </a:solidFill>
                <a:latin typeface="Track"/>
                <a:ea typeface="Track"/>
                <a:cs typeface="Track"/>
                <a:sym typeface="Track"/>
              </a:rPr>
              <a:t>of 15</a:t>
            </a:r>
          </a:p>
        </p:txBody>
      </p:sp>
      <p:sp>
        <p:nvSpPr>
          <p:cNvPr id="18" name="Freeform 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3112437" y="8576999"/>
            <a:ext cx="4527186" cy="1409086"/>
          </a:xfrm>
          <a:custGeom>
            <a:avLst/>
            <a:gdLst/>
            <a:ahLst/>
            <a:cxnLst/>
            <a:rect l="l" t="t" r="r" b="b"/>
            <a:pathLst>
              <a:path w="4527186" h="1409086">
                <a:moveTo>
                  <a:pt x="0" y="0"/>
                </a:moveTo>
                <a:lnTo>
                  <a:pt x="4527186" y="0"/>
                </a:lnTo>
                <a:lnTo>
                  <a:pt x="4527186" y="1409086"/>
                </a:lnTo>
                <a:lnTo>
                  <a:pt x="0" y="140908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 noProof="0" dirty="0"/>
          </a:p>
        </p:txBody>
      </p:sp>
      <p:sp>
        <p:nvSpPr>
          <p:cNvPr id="19" name="Freeform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5376030" y="404574"/>
            <a:ext cx="2231258" cy="1031337"/>
          </a:xfrm>
          <a:custGeom>
            <a:avLst/>
            <a:gdLst/>
            <a:ahLst/>
            <a:cxnLst/>
            <a:rect l="l" t="t" r="r" b="b"/>
            <a:pathLst>
              <a:path w="2231258" h="1031337">
                <a:moveTo>
                  <a:pt x="0" y="0"/>
                </a:moveTo>
                <a:lnTo>
                  <a:pt x="2231258" y="0"/>
                </a:lnTo>
                <a:lnTo>
                  <a:pt x="2231258" y="1031337"/>
                </a:lnTo>
                <a:lnTo>
                  <a:pt x="0" y="103133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 noProof="0" dirty="0"/>
          </a:p>
        </p:txBody>
      </p:sp>
      <p:sp>
        <p:nvSpPr>
          <p:cNvPr id="20" name="TextBox 20"/>
          <p:cNvSpPr txBox="1"/>
          <p:nvPr/>
        </p:nvSpPr>
        <p:spPr>
          <a:xfrm>
            <a:off x="1450753" y="3789654"/>
            <a:ext cx="3870137" cy="5394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77177" lvl="1" indent="-338588" algn="just">
              <a:lnSpc>
                <a:spcPts val="4391"/>
              </a:lnSpc>
              <a:buFont typeface="Arial"/>
              <a:buChar char="•"/>
            </a:pPr>
            <a:r>
              <a:rPr lang="en-US" sz="3136" spc="134" noProof="0" dirty="0">
                <a:solidFill>
                  <a:srgbClr val="000000"/>
                </a:solidFill>
                <a:latin typeface="Track"/>
                <a:ea typeface="Track"/>
                <a:cs typeface="Track"/>
                <a:sym typeface="Track"/>
              </a:rPr>
              <a:t>INFOLINIA 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2063223" y="4547671"/>
            <a:ext cx="5697513" cy="9141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88"/>
              </a:lnSpc>
            </a:pPr>
            <a:r>
              <a:rPr lang="pl-PL" sz="2634" spc="-205" noProof="0" dirty="0">
                <a:solidFill>
                  <a:srgbClr val="000000"/>
                </a:solidFill>
                <a:latin typeface="Lexend Peta"/>
                <a:ea typeface="Lexend Peta"/>
                <a:cs typeface="Lexend Peta"/>
                <a:sym typeface="Lexend Peta"/>
              </a:rPr>
              <a:t>Dla pracowników i rodzin.</a:t>
            </a:r>
          </a:p>
          <a:p>
            <a:pPr algn="l">
              <a:lnSpc>
                <a:spcPts val="3688"/>
              </a:lnSpc>
            </a:pPr>
            <a:r>
              <a:rPr lang="pl-PL" sz="2634" spc="-205" noProof="0" dirty="0">
                <a:solidFill>
                  <a:srgbClr val="000000"/>
                </a:solidFill>
                <a:latin typeface="Lexend Peta"/>
                <a:ea typeface="Lexend Peta"/>
                <a:cs typeface="Lexend Peta"/>
                <a:sym typeface="Lexend Peta"/>
              </a:rPr>
              <a:t>Bez limitu.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8070621" y="3742265"/>
            <a:ext cx="10007275" cy="4842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77177" lvl="1" indent="-338588" algn="l">
              <a:lnSpc>
                <a:spcPts val="3701"/>
              </a:lnSpc>
              <a:buFont typeface="Arial"/>
              <a:buChar char="•"/>
            </a:pPr>
            <a:r>
              <a:rPr lang="en-US" sz="3136" spc="134" noProof="0" dirty="0">
                <a:solidFill>
                  <a:srgbClr val="000000"/>
                </a:solidFill>
                <a:latin typeface="Track"/>
                <a:ea typeface="Track"/>
                <a:cs typeface="Track"/>
                <a:sym typeface="Track"/>
              </a:rPr>
              <a:t>PORADY PSYCHOLOGICZNE I COACHING 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8792619" y="4502149"/>
            <a:ext cx="7363460" cy="9861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9"/>
              </a:lnSpc>
            </a:pPr>
            <a:r>
              <a:rPr lang="pl-PL" sz="2799" spc="-218" noProof="0" dirty="0">
                <a:solidFill>
                  <a:srgbClr val="000000"/>
                </a:solidFill>
                <a:latin typeface="Lexend Peta"/>
                <a:ea typeface="Lexend Peta"/>
                <a:cs typeface="Lexend Peta"/>
                <a:sym typeface="Lexend Peta"/>
              </a:rPr>
              <a:t>Wideo, telefon, czat. </a:t>
            </a:r>
          </a:p>
          <a:p>
            <a:pPr algn="l">
              <a:lnSpc>
                <a:spcPts val="3919"/>
              </a:lnSpc>
            </a:pPr>
            <a:r>
              <a:rPr lang="pl-PL" sz="2799" spc="-218" noProof="0" dirty="0">
                <a:solidFill>
                  <a:srgbClr val="000000"/>
                </a:solidFill>
                <a:latin typeface="Lexend Peta"/>
                <a:ea typeface="Lexend Peta"/>
                <a:cs typeface="Lexend Peta"/>
                <a:sym typeface="Lexend Peta"/>
              </a:rPr>
              <a:t>5 sesji po 50 min. na dany temat</a:t>
            </a:r>
            <a:r>
              <a:rPr lang="en-US" sz="2799" spc="-218" noProof="0" dirty="0">
                <a:solidFill>
                  <a:srgbClr val="000000"/>
                </a:solidFill>
                <a:latin typeface="Lexend Peta"/>
                <a:ea typeface="Lexend Peta"/>
                <a:cs typeface="Lexend Peta"/>
                <a:sym typeface="Lexend Peta"/>
              </a:rPr>
              <a:t>.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8250742" y="6062819"/>
            <a:ext cx="8240917" cy="5394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77177" lvl="1" indent="-338588" algn="l">
              <a:lnSpc>
                <a:spcPts val="4391"/>
              </a:lnSpc>
              <a:buFont typeface="Arial"/>
              <a:buChar char="•"/>
            </a:pPr>
            <a:r>
              <a:rPr lang="en-US" sz="3136" spc="134" noProof="0" dirty="0">
                <a:solidFill>
                  <a:srgbClr val="000000"/>
                </a:solidFill>
                <a:latin typeface="Track"/>
                <a:ea typeface="Track"/>
                <a:cs typeface="Track"/>
                <a:sym typeface="Track"/>
              </a:rPr>
              <a:t>PORADY PRAWNO-FINANSOWE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8792619" y="6875225"/>
            <a:ext cx="5538224" cy="9861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9"/>
              </a:lnSpc>
            </a:pPr>
            <a:r>
              <a:rPr lang="pl-PL" sz="2799" spc="-218" noProof="0" dirty="0">
                <a:solidFill>
                  <a:srgbClr val="000000"/>
                </a:solidFill>
                <a:latin typeface="Lexend Peta"/>
                <a:ea typeface="Lexend Peta"/>
                <a:cs typeface="Lexend Peta"/>
                <a:sym typeface="Lexend Peta"/>
              </a:rPr>
              <a:t>2 sesje po 30 min. na każdy zgłoszony temat.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450753" y="6135742"/>
            <a:ext cx="3870137" cy="5394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77177" lvl="1" indent="-338588" algn="just">
              <a:lnSpc>
                <a:spcPts val="4391"/>
              </a:lnSpc>
              <a:buFont typeface="Arial"/>
              <a:buChar char="•"/>
            </a:pPr>
            <a:r>
              <a:rPr lang="en-US" sz="3136" spc="134" noProof="0" dirty="0">
                <a:solidFill>
                  <a:srgbClr val="000000"/>
                </a:solidFill>
                <a:latin typeface="Track"/>
                <a:ea typeface="Track"/>
                <a:cs typeface="Track"/>
                <a:sym typeface="Track"/>
              </a:rPr>
              <a:t>WEBINARY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2063223" y="6875225"/>
            <a:ext cx="6317456" cy="9861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9"/>
              </a:lnSpc>
            </a:pPr>
            <a:r>
              <a:rPr lang="pl-PL" sz="2799" spc="-218" noProof="0" dirty="0">
                <a:solidFill>
                  <a:srgbClr val="000000"/>
                </a:solidFill>
                <a:latin typeface="Lexend Peta"/>
                <a:ea typeface="Lexend Peta"/>
                <a:cs typeface="Lexend Peta"/>
                <a:sym typeface="Lexend Peta"/>
              </a:rPr>
              <a:t>2 razy w miesiącu.</a:t>
            </a:r>
          </a:p>
          <a:p>
            <a:pPr algn="l">
              <a:lnSpc>
                <a:spcPts val="3919"/>
              </a:lnSpc>
            </a:pPr>
            <a:r>
              <a:rPr lang="pl-PL" sz="2799" spc="-218" noProof="0" dirty="0">
                <a:solidFill>
                  <a:srgbClr val="000000"/>
                </a:solidFill>
                <a:latin typeface="Lexend Peta"/>
                <a:ea typeface="Lexend Peta"/>
                <a:cs typeface="Lexend Peta"/>
                <a:sym typeface="Lexend Peta"/>
              </a:rPr>
              <a:t>Nagrywane i w bazie wiedzy.</a:t>
            </a:r>
          </a:p>
        </p:txBody>
      </p:sp>
    </p:spTree>
    <p:custDataLst>
      <p:tags r:id="rId1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1028700" y="2959449"/>
            <a:ext cx="1144622" cy="1144622"/>
          </a:xfrm>
          <a:custGeom>
            <a:avLst/>
            <a:gdLst/>
            <a:ahLst/>
            <a:cxnLst/>
            <a:rect l="l" t="t" r="r" b="b"/>
            <a:pathLst>
              <a:path w="1144622" h="1144622">
                <a:moveTo>
                  <a:pt x="0" y="0"/>
                </a:moveTo>
                <a:lnTo>
                  <a:pt x="1144622" y="0"/>
                </a:lnTo>
                <a:lnTo>
                  <a:pt x="1144622" y="1144621"/>
                </a:lnTo>
                <a:lnTo>
                  <a:pt x="0" y="114462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noProof="0" dirty="0"/>
          </a:p>
        </p:txBody>
      </p:sp>
      <p:grpSp>
        <p:nvGrpSpPr>
          <p:cNvPr id="3" name="Group 3"/>
          <p:cNvGrpSpPr/>
          <p:nvPr/>
        </p:nvGrpSpPr>
        <p:grpSpPr>
          <a:xfrm>
            <a:off x="1028700" y="0"/>
            <a:ext cx="1693556" cy="1028700"/>
            <a:chOff x="0" y="0"/>
            <a:chExt cx="446040" cy="2709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46039" cy="270933"/>
            </a:xfrm>
            <a:custGeom>
              <a:avLst/>
              <a:gdLst/>
              <a:ahLst/>
              <a:cxnLst/>
              <a:rect l="l" t="t" r="r" b="b"/>
              <a:pathLst>
                <a:path w="446039" h="270933">
                  <a:moveTo>
                    <a:pt x="0" y="0"/>
                  </a:moveTo>
                  <a:lnTo>
                    <a:pt x="446039" y="0"/>
                  </a:lnTo>
                  <a:lnTo>
                    <a:pt x="446039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5CB8E4"/>
            </a:solidFill>
          </p:spPr>
          <p:txBody>
            <a:bodyPr/>
            <a:lstStyle/>
            <a:p>
              <a:endParaRPr lang="en-US" noProof="0" dirty="0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46040" cy="3185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lang="en-US" noProof="0" dirty="0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2497887" y="0"/>
            <a:ext cx="972796" cy="806307"/>
            <a:chOff x="0" y="0"/>
            <a:chExt cx="446040" cy="36970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46039" cy="369702"/>
            </a:xfrm>
            <a:custGeom>
              <a:avLst/>
              <a:gdLst/>
              <a:ahLst/>
              <a:cxnLst/>
              <a:rect l="l" t="t" r="r" b="b"/>
              <a:pathLst>
                <a:path w="446039" h="369702">
                  <a:moveTo>
                    <a:pt x="0" y="0"/>
                  </a:moveTo>
                  <a:lnTo>
                    <a:pt x="446039" y="0"/>
                  </a:lnTo>
                  <a:lnTo>
                    <a:pt x="446039" y="369702"/>
                  </a:lnTo>
                  <a:lnTo>
                    <a:pt x="0" y="369702"/>
                  </a:lnTo>
                  <a:close/>
                </a:path>
              </a:pathLst>
            </a:custGeom>
            <a:solidFill>
              <a:srgbClr val="F2F2F2"/>
            </a:solidFill>
          </p:spPr>
          <p:txBody>
            <a:bodyPr/>
            <a:lstStyle/>
            <a:p>
              <a:endParaRPr lang="en-US" noProof="0" dirty="0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446040" cy="4173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lang="en-US" noProof="0" dirty="0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2096598" y="8080303"/>
            <a:ext cx="5777798" cy="2355994"/>
            <a:chOff x="0" y="0"/>
            <a:chExt cx="1521725" cy="620509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521725" cy="620509"/>
            </a:xfrm>
            <a:custGeom>
              <a:avLst/>
              <a:gdLst/>
              <a:ahLst/>
              <a:cxnLst/>
              <a:rect l="l" t="t" r="r" b="b"/>
              <a:pathLst>
                <a:path w="1521725" h="620509">
                  <a:moveTo>
                    <a:pt x="0" y="0"/>
                  </a:moveTo>
                  <a:lnTo>
                    <a:pt x="1521725" y="0"/>
                  </a:lnTo>
                  <a:lnTo>
                    <a:pt x="1521725" y="620509"/>
                  </a:lnTo>
                  <a:lnTo>
                    <a:pt x="0" y="62050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" cap="sq">
              <a:solidFill>
                <a:srgbClr val="F2F2F2"/>
              </a:solidFill>
              <a:prstDash val="solid"/>
              <a:miter/>
            </a:ln>
          </p:spPr>
          <p:txBody>
            <a:bodyPr/>
            <a:lstStyle/>
            <a:p>
              <a:endParaRPr lang="en-US" noProof="0" dirty="0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47625"/>
              <a:ext cx="1521725" cy="6681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lang="en-US" noProof="0" dirty="0"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4391230" y="400995"/>
            <a:ext cx="13483167" cy="13615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077"/>
              </a:lnSpc>
            </a:pPr>
            <a:r>
              <a:rPr lang="en-US" sz="7912" noProof="0" dirty="0">
                <a:solidFill>
                  <a:srgbClr val="F2F2F2"/>
                </a:solidFill>
                <a:latin typeface="Track"/>
                <a:ea typeface="Track"/>
                <a:cs typeface="Track"/>
                <a:sym typeface="Track"/>
              </a:rPr>
              <a:t>ILE TO KOSZTUJE?</a:t>
            </a:r>
          </a:p>
        </p:txBody>
      </p:sp>
      <p:sp>
        <p:nvSpPr>
          <p:cNvPr id="13" name="Freeform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2732114" y="8553757"/>
            <a:ext cx="4527186" cy="1409086"/>
          </a:xfrm>
          <a:custGeom>
            <a:avLst/>
            <a:gdLst/>
            <a:ahLst/>
            <a:cxnLst/>
            <a:rect l="l" t="t" r="r" b="b"/>
            <a:pathLst>
              <a:path w="4527186" h="1409086">
                <a:moveTo>
                  <a:pt x="0" y="0"/>
                </a:moveTo>
                <a:lnTo>
                  <a:pt x="4527186" y="0"/>
                </a:lnTo>
                <a:lnTo>
                  <a:pt x="4527186" y="1409086"/>
                </a:lnTo>
                <a:lnTo>
                  <a:pt x="0" y="140908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 noProof="0" dirty="0"/>
          </a:p>
        </p:txBody>
      </p:sp>
      <p:sp>
        <p:nvSpPr>
          <p:cNvPr id="14" name="Freeform 14" descr="Logo &quot;Hedepy for business&quot;"/>
          <p:cNvSpPr/>
          <p:nvPr/>
        </p:nvSpPr>
        <p:spPr>
          <a:xfrm>
            <a:off x="15028042" y="647080"/>
            <a:ext cx="2231258" cy="1031337"/>
          </a:xfrm>
          <a:custGeom>
            <a:avLst/>
            <a:gdLst/>
            <a:ahLst/>
            <a:cxnLst/>
            <a:rect l="l" t="t" r="r" b="b"/>
            <a:pathLst>
              <a:path w="2231258" h="1031337">
                <a:moveTo>
                  <a:pt x="0" y="0"/>
                </a:moveTo>
                <a:lnTo>
                  <a:pt x="2231258" y="0"/>
                </a:lnTo>
                <a:lnTo>
                  <a:pt x="2231258" y="1031337"/>
                </a:lnTo>
                <a:lnTo>
                  <a:pt x="0" y="103133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 noProof="0" dirty="0"/>
          </a:p>
        </p:txBody>
      </p:sp>
      <p:sp>
        <p:nvSpPr>
          <p:cNvPr id="15" name="Freeform 15"/>
          <p:cNvSpPr/>
          <p:nvPr/>
        </p:nvSpPr>
        <p:spPr>
          <a:xfrm>
            <a:off x="5771213" y="3086100"/>
            <a:ext cx="6745574" cy="4114800"/>
          </a:xfrm>
          <a:custGeom>
            <a:avLst/>
            <a:gdLst/>
            <a:ahLst/>
            <a:cxnLst/>
            <a:rect l="l" t="t" r="r" b="b"/>
            <a:pathLst>
              <a:path w="6745574" h="4114800">
                <a:moveTo>
                  <a:pt x="0" y="0"/>
                </a:moveTo>
                <a:lnTo>
                  <a:pt x="6745574" y="0"/>
                </a:lnTo>
                <a:lnTo>
                  <a:pt x="674557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noProof="0" dirty="0"/>
          </a:p>
        </p:txBody>
      </p:sp>
      <p:sp>
        <p:nvSpPr>
          <p:cNvPr id="16" name="TextBox 16"/>
          <p:cNvSpPr txBox="1"/>
          <p:nvPr/>
        </p:nvSpPr>
        <p:spPr>
          <a:xfrm>
            <a:off x="2553504" y="5398000"/>
            <a:ext cx="14705796" cy="19443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98825" lvl="1" indent="-399412" algn="l">
              <a:lnSpc>
                <a:spcPts val="5179"/>
              </a:lnSpc>
              <a:buFont typeface="Arial"/>
              <a:buChar char="•"/>
            </a:pPr>
            <a:r>
              <a:rPr lang="pl-PL" sz="3699" noProof="0" dirty="0">
                <a:solidFill>
                  <a:srgbClr val="F2F2F2"/>
                </a:solidFill>
                <a:latin typeface="Lexend Peta"/>
                <a:ea typeface="Lexend Peta"/>
                <a:cs typeface="Lexend Peta"/>
                <a:sym typeface="Lexend Peta"/>
              </a:rPr>
              <a:t>2 osoby wdrażały</a:t>
            </a:r>
          </a:p>
          <a:p>
            <a:pPr marL="798825" lvl="1" indent="-399412" algn="l">
              <a:lnSpc>
                <a:spcPts val="5179"/>
              </a:lnSpc>
              <a:buFont typeface="Arial"/>
              <a:buChar char="•"/>
            </a:pPr>
            <a:r>
              <a:rPr lang="pl-PL" sz="3699" noProof="0" dirty="0">
                <a:solidFill>
                  <a:srgbClr val="F2F2F2"/>
                </a:solidFill>
                <a:latin typeface="Lexend Peta"/>
                <a:ea typeface="Lexend Peta"/>
                <a:cs typeface="Lexend Peta"/>
                <a:sym typeface="Lexend Peta"/>
              </a:rPr>
              <a:t>950 pracowników objętych programem</a:t>
            </a:r>
          </a:p>
          <a:p>
            <a:pPr marL="798825" lvl="1" indent="-399412" algn="l">
              <a:lnSpc>
                <a:spcPts val="5179"/>
              </a:lnSpc>
              <a:buFont typeface="Arial"/>
              <a:buChar char="•"/>
            </a:pPr>
            <a:r>
              <a:rPr lang="pl-PL" sz="3699" noProof="0" dirty="0">
                <a:solidFill>
                  <a:srgbClr val="F2F2F2"/>
                </a:solidFill>
                <a:latin typeface="Lexend Peta"/>
                <a:ea typeface="Lexend Peta"/>
                <a:cs typeface="Lexend Peta"/>
                <a:sym typeface="Lexend Peta"/>
              </a:rPr>
              <a:t>umowa na rok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2722256" y="2481054"/>
            <a:ext cx="11165870" cy="19966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074"/>
              </a:lnSpc>
            </a:pPr>
            <a:r>
              <a:rPr lang="en-US" sz="5767" noProof="0" dirty="0">
                <a:solidFill>
                  <a:srgbClr val="5CB8E4"/>
                </a:solidFill>
                <a:latin typeface="Lexend Peta"/>
                <a:ea typeface="Lexend Peta"/>
                <a:cs typeface="Lexend Peta"/>
                <a:sym typeface="Lexend Peta"/>
              </a:rPr>
              <a:t>7 720 ZŁ BRUTTO MIESIĘCZNIE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197452" y="409451"/>
            <a:ext cx="1356053" cy="619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74"/>
              </a:lnSpc>
            </a:pPr>
            <a:r>
              <a:rPr lang="en-US" sz="5202" noProof="0" dirty="0">
                <a:solidFill>
                  <a:srgbClr val="000000"/>
                </a:solidFill>
                <a:latin typeface="Track"/>
                <a:ea typeface="Track"/>
                <a:cs typeface="Track"/>
                <a:sym typeface="Track"/>
              </a:rPr>
              <a:t>09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2455609" y="399747"/>
            <a:ext cx="1057352" cy="2473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69"/>
              </a:lnSpc>
            </a:pPr>
            <a:r>
              <a:rPr lang="en-US" sz="1940" noProof="0" dirty="0">
                <a:solidFill>
                  <a:srgbClr val="000000"/>
                </a:solidFill>
                <a:latin typeface="Track"/>
                <a:ea typeface="Track"/>
                <a:cs typeface="Track"/>
                <a:sym typeface="Track"/>
              </a:rPr>
              <a:t>of 15</a:t>
            </a:r>
          </a:p>
        </p:txBody>
      </p:sp>
    </p:spTree>
    <p:custDataLst>
      <p:tags r:id="rId1"/>
    </p:custData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ARTICULATE_SLIDE_COUNT" val="1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</TotalTime>
  <Words>323</Words>
  <Application>Microsoft Office PowerPoint</Application>
  <PresentationFormat>Niestandardowy</PresentationFormat>
  <Paragraphs>114</Paragraphs>
  <Slides>15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15</vt:i4>
      </vt:variant>
    </vt:vector>
  </HeadingPairs>
  <TitlesOfParts>
    <vt:vector size="20" baseType="lpstr">
      <vt:lpstr>Track</vt:lpstr>
      <vt:lpstr>Lexend Peta</vt:lpstr>
      <vt:lpstr>Arial</vt:lpstr>
      <vt:lpstr>Calibri</vt:lpstr>
      <vt:lpstr>Office Theme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rodzina naszego pracownika</dc:title>
  <dc:creator>Mikołajczuk Weronika</dc:creator>
  <cp:lastModifiedBy>Pawłowski Jacek</cp:lastModifiedBy>
  <cp:revision>10</cp:revision>
  <dcterms:created xsi:type="dcterms:W3CDTF">2006-08-16T00:00:00Z</dcterms:created>
  <dcterms:modified xsi:type="dcterms:W3CDTF">2025-12-01T12:10:49Z</dcterms:modified>
  <dc:identifier>DAG42feo9RY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84B3E33D-DBA8-48C5-95E1-0B01B342156C</vt:lpwstr>
  </property>
  <property fmtid="{D5CDD505-2E9C-101B-9397-08002B2CF9AE}" pid="3" name="ArticulatePath">
    <vt:lpwstr>1.5. Program Wsparcia Pracowników (EAP) - MRiRW</vt:lpwstr>
  </property>
</Properties>
</file>