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</p:sldIdLst>
  <p:sldSz cx="12192000" cy="6858000"/>
  <p:notesSz cx="6858000" cy="9144000"/>
  <p:embeddedFontLst>
    <p:embeddedFont>
      <p:font typeface="Sofia Sans Extra Condensed" panose="020B0604020202020204" charset="0"/>
      <p:regular r:id="rId48"/>
      <p:bold r:id="rId49"/>
      <p:italic r:id="rId50"/>
      <p:boldItalic r:id="rId5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94351" autoAdjust="0"/>
  </p:normalViewPr>
  <p:slideViewPr>
    <p:cSldViewPr snapToGrid="0">
      <p:cViewPr varScale="1">
        <p:scale>
          <a:sx n="97" d="100"/>
          <a:sy n="97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11.04.2025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k.pl/dezinfo" TargetMode="External"/><Relationship Id="rId5" Type="http://schemas.openxmlformats.org/officeDocument/2006/relationships/hyperlink" Target="https://www.zglos-dezinformacje.nask.pl/" TargetMode="Externa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nask.pl/dezinf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zczepienia.pzh.gov.pl/kroki-milowe-w-wakcynologii/" TargetMode="External"/><Relationship Id="rId5" Type="http://schemas.openxmlformats.org/officeDocument/2006/relationships/hyperlink" Target="https://szczepienia.pzh.gov.pl/wszystko-o-szczepieniach/jak-sie-bada-bezpieczenstwo-szczepionek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 dirty="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2025</a:t>
            </a:r>
          </a:p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27 KWIETNIA - 3 MAJA</a:t>
            </a:r>
            <a:endParaRPr lang="pl-PL" sz="4000" b="1" dirty="0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437D96-2456-1C14-B6A5-D9AD35161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76" y="5365751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D302BBDD-3C10-A695-A956-94EAFB1B11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5710237"/>
            <a:ext cx="870500" cy="8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FA0D94B-8D06-04FC-7683-71973391F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E8DA5C7-C5DD-0A72-18F7-E049EC9926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D1D34A-9320-F94F-A539-B9BFBDFB5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07F7C2D-1369-F3FB-BEB7-610FBDB8EA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wiara w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charakteru biologicznego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pewne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19AA101-30B5-A093-1323-5B92DA19C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0AF4AED-875B-829D-72C2-A53DDB060C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B562C6C-D894-53FE-9860-C6AFA7EC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46CAF75-0222-4747-E38E-71B614B1D2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CB7FADE-EAA2-876D-EBED-2D08180DB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0E35EFDF-FEA2-2643-4BD6-78272F09CD5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A2429E0-203D-22CC-D7C5-9D7EDAB43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FFE08E0-F3D7-A737-47D1-C61F1AD68C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963AC598-74C6-A556-DE95-FED685A2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0912CD8-FC14-44B3-9FC0-FA290F6A68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82F9E4-2E5C-36C4-1210-C2F25486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DEA97CE-DF0D-3661-8DAE-B65FBD1DFE6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DBD4981-16EB-57CF-9C00-8D932E45C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3" name="Obraz 2" descr="Logotyp Państwowej Inspekcji Sanitarnej">
            <a:extLst>
              <a:ext uri="{FF2B5EF4-FFF2-40B4-BE49-F238E27FC236}">
                <a16:creationId xmlns:a16="http://schemas.microsoft.com/office/drawing/2014/main" id="{1F04CC17-97A5-160A-BB44-1C84FBAF6E6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D810031-91AA-0650-4083-33F467A27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7DE30FAE-8BA3-5D25-99C1-18B3B03202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Pediatryczny Zespół Ekspertów ds. Programu Szczepień Ochronnych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przesłanie </a:t>
            </a:r>
            <a:b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Zapobiegaj. Chroń. Immunizuj.</a:t>
            </a:r>
            <a:endParaRPr lang="pl-P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5F2399A-920D-F5DC-14EC-03213CE96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B1A783-31F5-82A5-CFD8-938DBD9856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558CD9-A4AF-B51A-F20D-3A71F17A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BA25198-C890-F7E5-2B50-F609AE43A7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D3C8B44-D994-B93C-E6E8-348A89AB0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23949C1-9F43-692F-C8A4-8A2A06D65BB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682E2AA-3E19-DAF5-307B-7851ECE2C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03DE4FF-02DE-61B1-0294-786D85976BF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9FD3E8-DBD5-CADE-A024-8614EDBA9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B5BDC6D-E954-A288-6BB8-B56D1DBACB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F8707BE3-8A03-5872-6EEF-A42300D4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5560E00-5AA7-F3B9-A130-FDC36A1E664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4BB1B37-2DEF-8904-D198-69D43E134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472F3607-95D9-1915-AE7D-36799B75BB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3B41714-F58B-581D-061C-AD571C5E7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F7E74A47-8DED-6B7E-EEB3-1D2CECE44F1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67D174-F681-59B7-7D4C-112696EF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94" y="5570055"/>
            <a:ext cx="3225611" cy="1290245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3DD5660-196D-3553-930B-2F5578D674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" y="5829235"/>
            <a:ext cx="751502" cy="7515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51B2C1D-4A43-B356-00B2-4816C93D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F12706-7459-AC84-D5D7-8DE584B0B44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3D9055ED-E3A8-E03C-EFF2-407A67807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B981F850-D25D-9986-6944-E07369AD66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B916D1A-7020-43E2-FCBD-0CA83048B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4984839-B6DB-0AF7-D85F-DA534D23720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wielokrotnie dziesiątkowały różne populacje.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dramatycznych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34B62E1-B03D-F254-A4EA-6208C621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9ED1D18-0413-2C86-4F39-EA650F8229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795C094-905D-C3BC-A21F-9197913A2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C61B9CA-E9CE-E7A8-D2A3-EF82CE1D61C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8D177A7B-19FF-D5AE-4EE8-873D6AFA3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77329BD-E55A-6A6B-B90D-BC4F62B2F5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60" y="2628203"/>
            <a:ext cx="10449290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zaburzenie stanu zdrowia, które wystąpiło w okresie 4 tygodni po podaniu szczepionki lub w okresie 12 miesięcy po podaniu szczepionki BCG przeciwko gruźlicy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545CBDAA-497C-14DD-06F2-8D2BAD5CD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3F7C6B92-9534-7429-DE54-733BE87F34A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F154BEE-D2AB-BC60-9AD5-DE68C7217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482D011-E876-0459-FC21-332FC33A592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C8C14284-B405-85FB-D9BF-E0493618F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68123900-CB72-58CA-3C2E-6305CF9955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dirty="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78E5FBDD-C379-97A9-8183-E359704FC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EBF4A97-2D6F-05E9-B406-AE875A836E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1F303132-13E9-E18F-0333-088D94342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8187B884-BD73-AA4E-8419-0D8BED9C53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6BF79AE-021B-F103-813E-4ED55FE02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E75327DC-DEBC-92A9-825E-3456FCC306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na śmiertelnie groźne zachorowania na krztusiec i inwazyjną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pogrypowych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392464D-DD36-5A6D-FAEB-D2CC4A9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A7B6BF-A805-3F48-4AC3-CBD81DE634C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8" name="Obraz 7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36318C5-3F79-7D70-3099-34BEFA04B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9" name="Obraz 8" descr="Logotyp Państwowej Inspekcji Sanitarnej">
            <a:extLst>
              <a:ext uri="{FF2B5EF4-FFF2-40B4-BE49-F238E27FC236}">
                <a16:creationId xmlns:a16="http://schemas.microsoft.com/office/drawing/2014/main" id="{2E0CD3B0-7CD1-33A7-48C7-AC14983CA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7948943" cy="42751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478BB85-E69E-E613-28A9-5C176F0CD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302E5FB0-4934-EC6F-675C-B85409B94F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jednej szczepionce używanej w Polsce – DTP (przeciw błonicy, tężcowi i krztuścowi) i jej odpowiednikach,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składzie występuje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Rtęć należy do grupy naturalnych pierwiastków występujących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skorupie ziemskiej, powietrzu, glebie i wodzie. Niektóre z bakterii występujących w środowisku mogą zmieniać rtęć nieorganiczną w organiczną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która przez łańcuch pokarmowy dostaje się do organizmów ryb, innych zwierząt i ludzi. Jeśli zgromadzi się w organizmie w dużym stężeniu, może spowodować uszkodzenie układu nerwowego (tzw. działanie neurotoksyczne). Zwykle o szkodliwym wpływie rtęci na organizm człowieka mówi się właśnie w kontekście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metylortęci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Należy jednak pamiętać, że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zawiera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nie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 w ilości toksycznej.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3DA2C40-A6A2-5503-D8E7-64D455C3B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A9A84091-95E5-1E72-38E6-D56ED4640C7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D66694AB-B3F9-26FE-F7B3-22A715CCB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1B44ACA4-6F30-623D-58F0-5B72A4FDE73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628203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III, Warszawa 2023r., (praca niepublikowana)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udany eksperyment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Edwarda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2556D09D-E35D-0E76-855B-B66A4EF2C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CF20E9B-5817-AAD4-F998-481E379520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stworzona przez człowieka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698AEC23-AC0D-E3BB-0C24-D162979B3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5F41F7E9-007A-D614-D7ED-5C329C4A0A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(Waldemar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Haffkine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pracownik Instytutu Pasteura)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B61CB399-696D-D2AC-4CB6-47D2E7318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91D41666-7774-2A81-6AF2-3E97A18D7F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A0282D9F-0C0F-3A5C-E479-BBEEDDBD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C5760F87-E722-99FC-8012-05BEB4B816A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 descr="Logotyp Europejski Tydzień Szczepień&#10;Hasło - Szczepienia chronią - zaufaj nauce!">
            <a:extLst>
              <a:ext uri="{FF2B5EF4-FFF2-40B4-BE49-F238E27FC236}">
                <a16:creationId xmlns:a16="http://schemas.microsoft.com/office/drawing/2014/main" id="{422F3F81-8300-2903-9321-6BBC8BABF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" y="0"/>
            <a:ext cx="3736374" cy="1494550"/>
          </a:xfrm>
          <a:prstGeom prst="rect">
            <a:avLst/>
          </a:prstGeom>
        </p:spPr>
      </p:pic>
      <p:pic>
        <p:nvPicPr>
          <p:cNvPr id="7" name="Obraz 6" descr="Logotyp Państwowej Inspekcji Sanitarnej">
            <a:extLst>
              <a:ext uri="{FF2B5EF4-FFF2-40B4-BE49-F238E27FC236}">
                <a16:creationId xmlns:a16="http://schemas.microsoft.com/office/drawing/2014/main" id="{FAF917A2-C3F9-7EAE-86FA-E40AC92121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550" y="312025"/>
            <a:ext cx="870500" cy="87050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4E0FBC-F204-4CB2-B3FC-7D9AB8070234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7f608a92-3c17-4493-b7cc-02426852fc3e"/>
    <ds:schemaRef ds:uri="http://www.w3.org/XML/1998/namespace"/>
    <ds:schemaRef ds:uri="http://purl.org/dc/dcmitype/"/>
    <ds:schemaRef ds:uri="http://schemas.microsoft.com/office/infopath/2007/PartnerControls"/>
    <ds:schemaRef ds:uri="af492464-8d7a-4a12-a5a5-7fc399cf714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CB2DB1-D9A0-4EE9-97AD-66352DD8A2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608a92-3c17-4493-b7cc-02426852fc3e"/>
    <ds:schemaRef ds:uri="af492464-8d7a-4a12-a5a5-7fc399cf71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2817</Words>
  <Application>Microsoft Office PowerPoint</Application>
  <PresentationFormat>Widescreen</PresentationFormat>
  <Paragraphs>244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Motyw pakietu Office</vt:lpstr>
      <vt:lpstr>Szczepienia chronią  - zaufaj nauce!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lastModifiedBy>GIS - Agata Kubel-Grabau</cp:lastModifiedBy>
  <cp:revision>46</cp:revision>
  <dcterms:created xsi:type="dcterms:W3CDTF">2025-03-24T11:43:22Z</dcterms:created>
  <dcterms:modified xsi:type="dcterms:W3CDTF">2025-04-11T07:54:44Z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