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5" r:id="rId2"/>
    <p:sldId id="284" r:id="rId3"/>
    <p:sldId id="266" r:id="rId4"/>
    <p:sldId id="257" r:id="rId5"/>
    <p:sldId id="277" r:id="rId6"/>
    <p:sldId id="278" r:id="rId7"/>
    <p:sldId id="280" r:id="rId8"/>
    <p:sldId id="264" r:id="rId9"/>
    <p:sldId id="269" r:id="rId10"/>
    <p:sldId id="261" r:id="rId11"/>
    <p:sldId id="282" r:id="rId12"/>
    <p:sldId id="283" r:id="rId13"/>
    <p:sldId id="259" r:id="rId14"/>
    <p:sldId id="270" r:id="rId15"/>
    <p:sldId id="271" r:id="rId16"/>
    <p:sldId id="263" r:id="rId17"/>
    <p:sldId id="272" r:id="rId18"/>
    <p:sldId id="274" r:id="rId19"/>
  </p:sldIdLst>
  <p:sldSz cx="14630400" cy="8229600"/>
  <p:notesSz cx="8229600" cy="14630400"/>
  <p:embeddedFontLst>
    <p:embeddedFont>
      <p:font typeface="Calibri Light" panose="020F0302020204030204" pitchFamily="34" charset="0"/>
      <p:regular r:id="rId21"/>
      <p:italic r:id="rId22"/>
    </p:embeddedFont>
    <p:embeddedFont>
      <p:font typeface="Poppins" panose="020B0604020202020204" charset="-18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 autoAdjust="0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41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8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6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174D385B-26A1-9D55-D468-1CE84889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74E2E0C0-C958-32C7-D095-AB8FC2402EC2}"/>
              </a:ext>
            </a:extLst>
          </p:cNvPr>
          <p:cNvSpPr/>
          <p:nvPr/>
        </p:nvSpPr>
        <p:spPr>
          <a:xfrm>
            <a:off x="582601" y="594107"/>
            <a:ext cx="7666911" cy="7309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150"/>
              </a:lnSpc>
              <a:buNone/>
            </a:pPr>
            <a:r>
              <a:rPr lang="en-US" sz="570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Wstępne Konsultacje Rynkowe w </a:t>
            </a:r>
            <a:r>
              <a:rPr lang="pl-PL" sz="5700" dirty="0" smtClean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praktyce</a:t>
            </a:r>
            <a:endParaRPr lang="pl-PL" sz="5700" dirty="0">
              <a:solidFill>
                <a:srgbClr val="F2F2F3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>
              <a:lnSpc>
                <a:spcPts val="7150"/>
              </a:lnSpc>
              <a:buNone/>
            </a:pPr>
            <a:endParaRPr lang="pl-PL" sz="5700" dirty="0">
              <a:solidFill>
                <a:srgbClr val="F2F2F3"/>
              </a:solidFill>
              <a:latin typeface="Poppins" pitchFamily="34" charset="0"/>
              <a:cs typeface="Poppins" pitchFamily="34" charset="-120"/>
            </a:endParaRPr>
          </a:p>
          <a:p>
            <a:pPr marL="0" indent="0">
              <a:lnSpc>
                <a:spcPts val="7150"/>
              </a:lnSpc>
              <a:buNone/>
            </a:pPr>
            <a:endParaRPr lang="pl-PL" sz="5700" dirty="0">
              <a:solidFill>
                <a:srgbClr val="F2F2F3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r">
              <a:lnSpc>
                <a:spcPts val="7150"/>
              </a:lnSpc>
              <a:buNone/>
            </a:pPr>
            <a:r>
              <a:rPr lang="pl-PL" sz="4000" dirty="0">
                <a:solidFill>
                  <a:srgbClr val="008080"/>
                </a:solidFill>
                <a:latin typeface="Poppins" pitchFamily="34" charset="0"/>
                <a:cs typeface="Poppins" pitchFamily="34" charset="-120"/>
              </a:rPr>
              <a:t>Katarzyna Woźniak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3881" y="815578"/>
            <a:ext cx="6399490" cy="712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Dokumenty Konsultacji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3881" y="1869400"/>
            <a:ext cx="7549039" cy="5544503"/>
          </a:xfrm>
          <a:prstGeom prst="roundRect">
            <a:avLst>
              <a:gd name="adj" fmla="val 172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Shape 2"/>
          <p:cNvSpPr/>
          <p:nvPr/>
        </p:nvSpPr>
        <p:spPr>
          <a:xfrm>
            <a:off x="6291501" y="1877020"/>
            <a:ext cx="7533799" cy="13823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6" name="Text 3"/>
          <p:cNvSpPr/>
          <p:nvPr/>
        </p:nvSpPr>
        <p:spPr>
          <a:xfrm>
            <a:off x="6519267" y="2021324"/>
            <a:ext cx="3307556" cy="364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Raport z Konsultacji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0289977" y="2021324"/>
            <a:ext cx="3307556" cy="1093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Dokument zawierający podsumowanie informacji zebranych podczas konsultacji.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91501" y="3259336"/>
            <a:ext cx="7533799" cy="13823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9" name="Text 6"/>
          <p:cNvSpPr/>
          <p:nvPr/>
        </p:nvSpPr>
        <p:spPr>
          <a:xfrm>
            <a:off x="6519267" y="3403640"/>
            <a:ext cx="3307556" cy="364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Protokoły ze Spotkań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0289977" y="3403640"/>
            <a:ext cx="3307556" cy="1093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Dokumenty rejestrujące przebieg i wnioski ze spotkań z potencjalnymi wykonawcami.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91501" y="4641652"/>
            <a:ext cx="7533799" cy="13823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2" name="Text 9"/>
          <p:cNvSpPr/>
          <p:nvPr/>
        </p:nvSpPr>
        <p:spPr>
          <a:xfrm>
            <a:off x="6519267" y="4785955"/>
            <a:ext cx="3307556" cy="364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Ankiety i Odpowiedzi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289977" y="4785955"/>
            <a:ext cx="3307556" cy="1093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Materiały zawierające pytania i odpowiedzi zebrane od potencjalnych wykonawców.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91501" y="6023967"/>
            <a:ext cx="7533799" cy="13823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5" name="Text 12"/>
          <p:cNvSpPr/>
          <p:nvPr/>
        </p:nvSpPr>
        <p:spPr>
          <a:xfrm>
            <a:off x="6519267" y="6168271"/>
            <a:ext cx="3307556" cy="364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Dokumenty Informacyjne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89977" y="6168271"/>
            <a:ext cx="3307556" cy="1093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Publikacje i materiały informacyjne dotyczące rynku, trendów i innowacji.</a:t>
            </a:r>
            <a:endParaRPr lang="en-US" sz="1750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92EBA1B-135B-266E-D049-4736E2A85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679" y="7639945"/>
            <a:ext cx="4529721" cy="46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F820A8B-BEFB-41DF-9886-E6A6DE471F63}"/>
              </a:ext>
            </a:extLst>
          </p:cNvPr>
          <p:cNvSpPr txBox="1"/>
          <p:nvPr/>
        </p:nvSpPr>
        <p:spPr>
          <a:xfrm>
            <a:off x="1924553" y="470907"/>
            <a:ext cx="2718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6FDE1C-3228-412B-82AB-CCFDFE9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3BDFA5E-10F5-4BF5-9E14-BD80CE2DF15A}"/>
              </a:ext>
            </a:extLst>
          </p:cNvPr>
          <p:cNvSpPr txBox="1"/>
          <p:nvPr/>
        </p:nvSpPr>
        <p:spPr>
          <a:xfrm>
            <a:off x="2639358" y="3466714"/>
            <a:ext cx="10233494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40" b="1" dirty="0">
                <a:solidFill>
                  <a:schemeClr val="accent4"/>
                </a:solidFill>
              </a:rPr>
              <a:t>     </a:t>
            </a:r>
            <a:r>
              <a:rPr lang="pl-PL" sz="3840" b="1" dirty="0" smtClean="0">
                <a:solidFill>
                  <a:schemeClr val="accent4"/>
                </a:solidFill>
              </a:rPr>
              <a:t>    </a:t>
            </a:r>
            <a:r>
              <a:rPr lang="pl-PL" sz="2800" dirty="0" smtClean="0">
                <a:solidFill>
                  <a:srgbClr val="008080"/>
                </a:solidFill>
                <a:latin typeface="Poppins" panose="020B0604020202020204" charset="-18"/>
                <a:cs typeface="Poppins" panose="020B0604020202020204" charset="-18"/>
              </a:rPr>
              <a:t>1. </a:t>
            </a:r>
            <a:r>
              <a:rPr lang="pl-PL" sz="2800" dirty="0" smtClean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Wszystkie 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dokumenty, w tym dokumenty elektroniczne składane lub wykorzystywane dla celów prowadzonego postępowania o udzielenie zamówienia, a także </a:t>
            </a:r>
            <a:r>
              <a:rPr lang="pl-PL" sz="2800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przeprowadzonych wstępnych konsultacji rynkowych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, stanowiące załączniki do protokołu postępowania, są przechowywane w oryginalnej postaci i formacie, w jakich zostały sporządzone lub przekazane</a:t>
            </a:r>
            <a:r>
              <a:rPr lang="pl-PL" sz="2800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4767E4B-CD8B-4528-8D51-99491581F8D1}"/>
              </a:ext>
            </a:extLst>
          </p:cNvPr>
          <p:cNvSpPr txBox="1"/>
          <p:nvPr/>
        </p:nvSpPr>
        <p:spPr>
          <a:xfrm>
            <a:off x="1178561" y="1617647"/>
            <a:ext cx="1008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3200" b="1" dirty="0" smtClean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art</a:t>
            </a:r>
            <a:r>
              <a:rPr lang="pl-PL" sz="3200" b="1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. </a:t>
            </a:r>
            <a:r>
              <a:rPr lang="pl-PL" sz="3200" b="1" dirty="0" smtClean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79 </a:t>
            </a:r>
            <a:r>
              <a:rPr lang="pl-PL" sz="3200" dirty="0">
                <a:solidFill>
                  <a:srgbClr val="F8F8F8">
                    <a:lumMod val="50000"/>
                  </a:srgbClr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ustawy Prawo zamówień publicznych</a:t>
            </a:r>
          </a:p>
        </p:txBody>
      </p:sp>
    </p:spTree>
    <p:extLst>
      <p:ext uri="{BB962C8B-B14F-4D97-AF65-F5344CB8AC3E}">
        <p14:creationId xmlns:p14="http://schemas.microsoft.com/office/powerpoint/2010/main" val="251816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53628A6-5D4A-F5CF-5E33-0AB9A273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199" y="7048559"/>
            <a:ext cx="4529721" cy="1079086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 rotWithShape="1">
          <a:blip r:embed="rId3"/>
          <a:srcRect l="220" t="5879" r="514" b="-1509"/>
          <a:stretch/>
        </p:blipFill>
        <p:spPr bwMode="auto">
          <a:xfrm>
            <a:off x="1085850" y="822960"/>
            <a:ext cx="12321540" cy="6766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775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22509"/>
            <a:ext cx="630864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Korzyści z Konsultacji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411135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Zwiększona Transparentność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429476"/>
            <a:ext cx="3898821" cy="355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Konsultacje rynkowe promują transparentność procesu zamówień publicznych. Zaangażowanie potencjalnych wykonawców we wczesnym etapie pozwala na wyeliminowanie wątpliwości, a także na zapoznanie się z różnorodnymi podejściami i rozwiązaniami.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2411135"/>
            <a:ext cx="316765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Efektywność Procesu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3043714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Wstępne konsultacje rynkowe usprawniają i skracają czas trwania procesu przetargowego. Dzięki zebranym informacjom, zamawiający może lepiej określić swoje potrzeby, a także wybrać optymalny tryb postępowania.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2411135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Zwiększona Konkurencyjność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9722734" y="3429476"/>
            <a:ext cx="4057441" cy="3376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Konsultacje rynkowe zachęcają do udziału w </a:t>
            </a:r>
            <a:r>
              <a:rPr lang="en-US" sz="19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</a:t>
            </a:r>
            <a:r>
              <a:rPr lang="pl-PL" sz="190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ostępowaniu</a:t>
            </a:r>
            <a:r>
              <a:rPr lang="pl-PL" sz="19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 zamówienie publiczne</a:t>
            </a:r>
            <a:r>
              <a:rPr lang="en-US" sz="19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większą liczbę potencjalnych wykonawców. To z kolei zwiększa konkurencyjność i pozwala na wybór najlepszej oferty spośród szerokiego grona uczestników.</a:t>
            </a:r>
            <a:endParaRPr lang="en-US" sz="19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309311B-3C4F-7CE7-89DB-04E7E995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539" y="7624313"/>
            <a:ext cx="3788861" cy="52963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09311B-3C4F-7CE7-89DB-04E7E995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25" y="7511898"/>
            <a:ext cx="3788861" cy="52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4607" y="564952"/>
            <a:ext cx="6700004" cy="593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Korzyści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dla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pl-PL" sz="37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ZAMAWIAJĄCEGO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2012" y="1640443"/>
            <a:ext cx="342090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Poprawa Jakości Specyfikacji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2012" y="2050971"/>
            <a:ext cx="7419975" cy="607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pozwalają na stworzenie bardziej precyzyjnej i kompleksowej specyfikacji zamówienia, odpowiadającej rzeczywistym potrzebom zamawiającego</a:t>
            </a: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862012" y="3243263"/>
            <a:ext cx="4434126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Znalezienie Najlepszych Wykonawców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862012" y="3653790"/>
            <a:ext cx="7419975" cy="607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umożliwiają identyfikację i wybór najbardziej odpowiednich wykonawców, którzy mają doświadczenie i wiedzę niezbędną do realizacji projektu.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62012" y="4846082"/>
            <a:ext cx="4113252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Zminimalizowanie Ryzyka Opóźnień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62012" y="5256609"/>
            <a:ext cx="7419975" cy="607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pozwalają na zidentyfikowanie i wyeliminowanie czynników, które mogłyby prowadzić do opóźnień w realizacji projektu.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62012" y="6448901"/>
            <a:ext cx="3920847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Zwiększenie Efektywności Kosztów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62012" y="6859429"/>
            <a:ext cx="7419975" cy="607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pomagają w optymalizacji budżetu i zapewnieniu najlepszego stosunku jakości do ceny w ramach projektu</a:t>
            </a: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7795" y="691039"/>
            <a:ext cx="5811560" cy="608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Korzyści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dla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pl-PL" sz="38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WYKONAWCY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167795" y="1810464"/>
            <a:ext cx="438031" cy="438031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44126" y="1883450"/>
            <a:ext cx="85249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6800493" y="1810464"/>
            <a:ext cx="417623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Możliwość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w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pływu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pecyfikację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00493" y="2231469"/>
            <a:ext cx="7148513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dają wykonawcom możliwość przedstawienia swoich doświadczeń, wiedzy i propozycji rozwiązań, co może wpłynąć na ostateczną specyfikację zamówienia.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167795" y="3268028"/>
            <a:ext cx="438031" cy="438031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03288" y="3341013"/>
            <a:ext cx="167045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800493" y="3268028"/>
            <a:ext cx="4440674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Zrozumienie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otrzeb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Zamawiającego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800493" y="3689032"/>
            <a:ext cx="7148513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pozwalają wykonawcom lepiej zrozumieć potrzeby i oczekiwania zamawiającego, co ułatwia przygotowanie oferty i zwiększa szanse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na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15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uzyskanie zamówienia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167795" y="4725591"/>
            <a:ext cx="438031" cy="438031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01383" y="4798576"/>
            <a:ext cx="170855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800493" y="4725591"/>
            <a:ext cx="2433876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Budowanie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(bezpiecznych)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pl-PL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elacji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800493" y="5146596"/>
            <a:ext cx="7148513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umożliwiają wykonawcom nawiązanie kontaktów z </a:t>
            </a: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zamawiając</a:t>
            </a:r>
            <a:r>
              <a:rPr kumimoji="0" lang="pl-PL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ym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co może prowadzić do przyszłej współpracy.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167795" y="6183154"/>
            <a:ext cx="438031" cy="438031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297216" y="6256139"/>
            <a:ext cx="179070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800493" y="6183154"/>
            <a:ext cx="3379470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Wczesna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i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dentyfikacja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pl-PL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yzyk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800493" y="6604159"/>
            <a:ext cx="7148513" cy="934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WKR pozwalają wykonawcom zidentyfikować potencjalne problemy i ryzyka związane z realizacją zamówienia, co pozwala na przygotowanie się do nich i zwiększenie szans na sukces.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309311B-3C4F-7CE7-89DB-04E7E9959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572" y="7624081"/>
            <a:ext cx="3788861" cy="52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7932" y="469821"/>
            <a:ext cx="5675277" cy="533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pl-PL" sz="440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Jak to robimy </a:t>
            </a:r>
            <a:r>
              <a:rPr lang="pl-PL" sz="4400" dirty="0" smtClean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 </a:t>
            </a:r>
            <a:r>
              <a:rPr lang="pl-PL" sz="4400" dirty="0" smtClean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Poznaniu</a:t>
            </a:r>
            <a:endParaRPr lang="en-US" sz="4400" dirty="0">
              <a:solidFill>
                <a:srgbClr val="008080"/>
              </a:solidFill>
            </a:endParaRPr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B4B8535F-55D3-BF05-8A5B-EE8FF15762E6}"/>
              </a:ext>
            </a:extLst>
          </p:cNvPr>
          <p:cNvSpPr/>
          <p:nvPr/>
        </p:nvSpPr>
        <p:spPr>
          <a:xfrm>
            <a:off x="335665" y="1377387"/>
            <a:ext cx="8704161" cy="616796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r>
              <a:rPr lang="pl-PL" dirty="0" smtClean="0">
                <a:solidFill>
                  <a:srgbClr val="008080"/>
                </a:solidFill>
              </a:rPr>
              <a:t> </a:t>
            </a:r>
          </a:p>
          <a:p>
            <a:r>
              <a:rPr lang="pl-PL" sz="2400" dirty="0" smtClean="0">
                <a:solidFill>
                  <a:srgbClr val="008080"/>
                </a:solidFill>
              </a:rPr>
              <a:t>2016  Dostawa i montaż regałów archiwalnych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Omówiono możliwości techniczne pomieszczeń archiwum zakładowego,  w konsekwencji zmieniono pierwotne parametry regałów. Ogłoszono postępowanie i wybrano wykonawcę.</a:t>
            </a:r>
            <a:endParaRPr lang="pl-PL" sz="2400" dirty="0">
              <a:solidFill>
                <a:srgbClr val="008080"/>
              </a:solidFill>
            </a:endParaRPr>
          </a:p>
          <a:p>
            <a:endParaRPr lang="pl-PL" sz="2400" dirty="0" smtClean="0">
              <a:solidFill>
                <a:srgbClr val="008080"/>
              </a:solidFill>
            </a:endParaRPr>
          </a:p>
          <a:p>
            <a:endParaRPr lang="pl-PL" sz="2400" dirty="0" smtClean="0">
              <a:solidFill>
                <a:srgbClr val="008080"/>
              </a:solidFill>
            </a:endParaRPr>
          </a:p>
          <a:p>
            <a:r>
              <a:rPr lang="pl-PL" sz="2400" dirty="0">
                <a:solidFill>
                  <a:srgbClr val="008080"/>
                </a:solidFill>
              </a:rPr>
              <a:t>2020 Zaprojektowanie, dostawa i serwis systemu obsługi posiedzeń Rady Miasta Poznania</a:t>
            </a:r>
            <a:endParaRPr lang="pl-PL" sz="2400" dirty="0" smtClean="0">
              <a:solidFill>
                <a:srgbClr val="008080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>
                <a:solidFill>
                  <a:schemeClr val="bg1"/>
                </a:solidFill>
              </a:rPr>
              <a:t>wyniku przeprowadzonych rozmów dokonano weryfikacji oczekiwań w świetle możliwości ich realizacji. Określono minimalną funkcjonalność systemu oraz minimalne parametry techniczne poszczególnych elementów systemu. Dialog okazał się pomocny również w określeniu harmonogramu prac i możliwych terminów realizacji </a:t>
            </a:r>
            <a:r>
              <a:rPr lang="pl-PL" sz="2400" dirty="0" smtClean="0">
                <a:solidFill>
                  <a:schemeClr val="bg1"/>
                </a:solidFill>
              </a:rPr>
              <a:t>zadania.</a:t>
            </a:r>
          </a:p>
          <a:p>
            <a:endParaRPr lang="pl-P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7932" y="469821"/>
            <a:ext cx="5675277" cy="533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pl-PL" sz="440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Jak to robimy w </a:t>
            </a:r>
            <a:r>
              <a:rPr lang="pl-PL" sz="4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Poznaniu</a:t>
            </a:r>
            <a:endParaRPr lang="en-US" sz="4400" dirty="0">
              <a:solidFill>
                <a:srgbClr val="008080"/>
              </a:solidFill>
            </a:endParaRPr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B4B8535F-55D3-BF05-8A5B-EE8FF15762E6}"/>
              </a:ext>
            </a:extLst>
          </p:cNvPr>
          <p:cNvSpPr/>
          <p:nvPr/>
        </p:nvSpPr>
        <p:spPr>
          <a:xfrm>
            <a:off x="208344" y="1377387"/>
            <a:ext cx="8704161" cy="616796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r>
              <a:rPr lang="pl-PL" dirty="0" smtClean="0">
                <a:solidFill>
                  <a:srgbClr val="008080"/>
                </a:solidFill>
              </a:rPr>
              <a:t> </a:t>
            </a:r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rgbClr val="008080"/>
              </a:solidFill>
            </a:endParaRPr>
          </a:p>
          <a:p>
            <a:r>
              <a:rPr lang="pl-PL" sz="2400" dirty="0" smtClean="0">
                <a:solidFill>
                  <a:srgbClr val="008080"/>
                </a:solidFill>
              </a:rPr>
              <a:t>2020 r. Usługi </a:t>
            </a:r>
            <a:r>
              <a:rPr lang="pl-PL" sz="2400" dirty="0" err="1" smtClean="0">
                <a:solidFill>
                  <a:srgbClr val="008080"/>
                </a:solidFill>
              </a:rPr>
              <a:t>kafeteryjne</a:t>
            </a:r>
            <a:endParaRPr lang="pl-PL" sz="2400" dirty="0" smtClean="0">
              <a:solidFill>
                <a:srgbClr val="008080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W wyniku przeprowadzonego dialogu określono inne kryteria oceny ofert , przeprowadzono postępowanie oraz udzielono zamówienia.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rgbClr val="008080"/>
                </a:solidFill>
              </a:rPr>
              <a:t>2022 r. Wdrożenie </a:t>
            </a:r>
            <a:r>
              <a:rPr lang="pl-PL" sz="2400" dirty="0">
                <a:solidFill>
                  <a:srgbClr val="008080"/>
                </a:solidFill>
              </a:rPr>
              <a:t>systemu klasy EZD spełniającego funkcje archiwum zakładowego zarówno dla dokumentacji elektronicznej jak i </a:t>
            </a:r>
            <a:r>
              <a:rPr lang="pl-PL" sz="2400" dirty="0" smtClean="0">
                <a:solidFill>
                  <a:srgbClr val="008080"/>
                </a:solidFill>
              </a:rPr>
              <a:t>papierowej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Konsultacje pokazały liczność i różnorodność rozwiązań dostępnych na rynku, a jednocześnie uświadomiły Zamawiającemu jego nieprzygotowanie  w zakresie zdefiniowania swoich potrzeb oraz oczekiwań względem przedmiotu zamówienia.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9951" y="6290167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6050"/>
              </a:lnSpc>
              <a:buNone/>
            </a:pPr>
            <a:r>
              <a:rPr lang="pl-PL" sz="4850" dirty="0" smtClean="0">
                <a:solidFill>
                  <a:schemeClr val="bg1"/>
                </a:solidFill>
                <a:latin typeface="Poppins" pitchFamily="34" charset="0"/>
                <a:cs typeface="Poppins" pitchFamily="34" charset="-120"/>
              </a:rPr>
              <a:t>Dziękuję za uwagę</a:t>
            </a:r>
            <a:endParaRPr lang="en-US" sz="4850" dirty="0"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3628A6-5D4A-F5CF-5E33-0AB9A273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199" y="7048559"/>
            <a:ext cx="452972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FDE1C-3228-412B-82AB-CCFDFE9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3" y="1972136"/>
            <a:ext cx="3355909" cy="3603077"/>
          </a:xfrm>
          <a:prstGeom prst="rect">
            <a:avLst/>
          </a:prstGeom>
        </p:spPr>
      </p:pic>
      <p:sp>
        <p:nvSpPr>
          <p:cNvPr id="9" name="Tytuł 17">
            <a:extLst>
              <a:ext uri="{FF2B5EF4-FFF2-40B4-BE49-F238E27FC236}">
                <a16:creationId xmlns:a16="http://schemas.microsoft.com/office/drawing/2014/main" id="{7F5934F9-9B44-2A7F-9371-E35D71A8E05C}"/>
              </a:ext>
            </a:extLst>
          </p:cNvPr>
          <p:cNvSpPr txBox="1">
            <a:spLocks/>
          </p:cNvSpPr>
          <p:nvPr/>
        </p:nvSpPr>
        <p:spPr>
          <a:xfrm>
            <a:off x="4177312" y="662168"/>
            <a:ext cx="10110791" cy="622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800" b="1" dirty="0">
                <a:solidFill>
                  <a:srgbClr val="008080"/>
                </a:solidFill>
              </a:rPr>
              <a:t>Katarzyna Woźniak </a:t>
            </a:r>
            <a:endParaRPr lang="pl-PL" sz="9800" b="1" dirty="0" smtClean="0">
              <a:solidFill>
                <a:srgbClr val="008080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pl-PL" sz="6800" dirty="0">
                <a:solidFill>
                  <a:schemeClr val="bg1"/>
                </a:solidFill>
              </a:rPr>
              <a:t>Prawnik, wykładowca akademicki, szkoleniowiec i prelegent na konferencjach z zakresu zamówień publicznych, biegły sądowy przy Sądzie Okręgowym w Poznaniu, od 2018 r. Dyrektor Biura Zamówień Publicznych Urzędu Miasta Poznania. </a:t>
            </a:r>
          </a:p>
          <a:p>
            <a:pPr>
              <a:lnSpc>
                <a:spcPct val="120000"/>
              </a:lnSpc>
            </a:pPr>
            <a:r>
              <a:rPr lang="pl-PL" sz="6800" dirty="0">
                <a:solidFill>
                  <a:schemeClr val="bg1"/>
                </a:solidFill>
              </a:rPr>
              <a:t>Z zamówieniami publicznymi związana od 20 lat. Posiada doświadczenie w pracy na rzecz dużych podmiotów zamawiających jak i doradztwa  wykonawcom ubiegającym się o zamówienia publiczne oraz reprezentacji stron przed  Krajową Izbą Odwoławczą. Członek Ogólnopolskiego Stowarzyszenia Konsultantów Zamówień Publicznych oraz Zespołu ds. zamówień publicznych Unii Metropolii Polskich im. Pawła Adamowicza.  Jako biegły sądowy współpracuje z organami ścigania i sądami w całej Polsce, prowadząc analizy dokumentacji oraz przygotowując, głównie w postępowaniach karnych, opinie w zakresie zamówień publicznych. W 2023 r., kierowany przez nią zespół otrzymał prestiżową nagrodę Ministra Technologii i Rozwoju dla najlepszego zespołu zamawiającego w kategorii „Zamawiający o wysokim poziomie profesjonalizacji”. </a:t>
            </a:r>
          </a:p>
        </p:txBody>
      </p:sp>
    </p:spTree>
    <p:extLst>
      <p:ext uri="{BB962C8B-B14F-4D97-AF65-F5344CB8AC3E}">
        <p14:creationId xmlns:p14="http://schemas.microsoft.com/office/powerpoint/2010/main" val="303121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7DCAFDF-B0F6-B05C-1D4E-9B0253F5549D}"/>
              </a:ext>
            </a:extLst>
          </p:cNvPr>
          <p:cNvSpPr txBox="1"/>
          <p:nvPr/>
        </p:nvSpPr>
        <p:spPr>
          <a:xfrm>
            <a:off x="6166884" y="940529"/>
            <a:ext cx="73152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Regulacje prawne</a:t>
            </a:r>
          </a:p>
          <a:p>
            <a:pPr marL="0" indent="0" algn="ctr">
              <a:buNone/>
            </a:pPr>
            <a:endParaRPr lang="pl-PL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800" dirty="0">
                <a:solidFill>
                  <a:srgbClr val="00808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DIALOG TECHNICZNY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(ustawa z dnia 29 stycznia 2004r.)                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art. 31 a-d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endParaRPr lang="pl-PL" sz="18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pl-PL" sz="2800" dirty="0">
                <a:solidFill>
                  <a:srgbClr val="00808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WSTĘPNE KONSULTACJE RYNKOWE</a:t>
            </a:r>
          </a:p>
          <a:p>
            <a:r>
              <a:rPr lang="pl-PL" sz="1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(ustawa z dnia 11 września 2019 r.)</a:t>
            </a:r>
          </a:p>
          <a:p>
            <a:r>
              <a:rPr lang="pl-PL" sz="1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art.  84 -85</a:t>
            </a:r>
          </a:p>
          <a:p>
            <a:pPr marL="0" indent="0">
              <a:buNone/>
            </a:pPr>
            <a:endParaRPr lang="pl-PL" sz="18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A553AA0F-3B1D-625D-0B10-1DAB6F19D692}"/>
              </a:ext>
            </a:extLst>
          </p:cNvPr>
          <p:cNvSpPr/>
          <p:nvPr/>
        </p:nvSpPr>
        <p:spPr>
          <a:xfrm>
            <a:off x="7917712" y="4114800"/>
            <a:ext cx="446566" cy="3615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23EC94D-A96E-401A-CFDF-F0A2083B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290" y="7095460"/>
            <a:ext cx="4527315" cy="108014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7C903E5-F1E0-6032-C1E7-6443C011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32" y="502941"/>
            <a:ext cx="5268824" cy="69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8775" y="533281"/>
            <a:ext cx="4848582" cy="606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Cel Konsultacji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78775" y="1430179"/>
            <a:ext cx="7786449" cy="2063353"/>
          </a:xfrm>
          <a:prstGeom prst="roundRect">
            <a:avLst>
              <a:gd name="adj" fmla="val 394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 2"/>
          <p:cNvSpPr/>
          <p:nvPr/>
        </p:nvSpPr>
        <p:spPr>
          <a:xfrm>
            <a:off x="880229" y="1631633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Określenie Potrzeb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880229" y="2050971"/>
            <a:ext cx="7383542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Konsultacje rynkowe umożliwiają zamawiającemu precyzyjne określenie swoich potrzeb i wymagań dotyczących danego zamówienia. Wstępne informacje pozwalają zdefiniować specyfikację zamówienia, określić zakres prac, a także ustalić kryteria oceny ofert.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78775" y="3687366"/>
            <a:ext cx="7786449" cy="2063353"/>
          </a:xfrm>
          <a:prstGeom prst="roundRect">
            <a:avLst>
              <a:gd name="adj" fmla="val 394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8" name="Text 5"/>
          <p:cNvSpPr/>
          <p:nvPr/>
        </p:nvSpPr>
        <p:spPr>
          <a:xfrm>
            <a:off x="880229" y="3888819"/>
            <a:ext cx="2424232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Analiza Rynku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80229" y="4308158"/>
            <a:ext cx="7383542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Wstępne konsultacje rynkowe pozwalają na zgromadzenie informacji o dostępnych na rynku produktach, usługach i dostawcach. To pozwala zamawiającemu na ocenę konkurencyjności rynku, identyfikację potencjalnych wykonawców i określenie orientacyjnych cen.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78775" y="5944553"/>
            <a:ext cx="7786449" cy="1753076"/>
          </a:xfrm>
          <a:prstGeom prst="roundRect">
            <a:avLst>
              <a:gd name="adj" fmla="val 464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1" name="Text 8"/>
          <p:cNvSpPr/>
          <p:nvPr/>
        </p:nvSpPr>
        <p:spPr>
          <a:xfrm>
            <a:off x="880229" y="6146006"/>
            <a:ext cx="2936915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Optymalizacja Przetargu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880229" y="6565344"/>
            <a:ext cx="7383542" cy="930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Zebrane podczas konsultacji informacje pozwalają na optymalizację procesu przetargowego. Wstępne analizy rynku mogą pomóc w wyborze odpowiedniego trybu postępowania, a także w opracowaniu skutecznej strategii negocjacji z wykonawcami.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F820A8B-BEFB-41DF-9886-E6A6DE471F63}"/>
              </a:ext>
            </a:extLst>
          </p:cNvPr>
          <p:cNvSpPr txBox="1"/>
          <p:nvPr/>
        </p:nvSpPr>
        <p:spPr>
          <a:xfrm>
            <a:off x="1924553" y="470907"/>
            <a:ext cx="2718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2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6FDE1C-3228-412B-82AB-CCFDFE9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3BDFA5E-10F5-4BF5-9E14-BD80CE2DF15A}"/>
              </a:ext>
            </a:extLst>
          </p:cNvPr>
          <p:cNvSpPr txBox="1"/>
          <p:nvPr/>
        </p:nvSpPr>
        <p:spPr>
          <a:xfrm>
            <a:off x="2639357" y="3466714"/>
            <a:ext cx="10756603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3840" b="1" dirty="0">
                <a:solidFill>
                  <a:srgbClr val="808080"/>
                </a:solidFill>
                <a:latin typeface="Trebuchet MS"/>
              </a:rPr>
              <a:t>     </a:t>
            </a:r>
            <a:r>
              <a:rPr lang="pl-PL" sz="2800" b="1" dirty="0">
                <a:solidFill>
                  <a:srgbClr val="008080"/>
                </a:solidFill>
                <a:latin typeface="Poppins" panose="020B0604020202020204" charset="-18"/>
                <a:cs typeface="Poppins" panose="020B0604020202020204" charset="-18"/>
              </a:rPr>
              <a:t>1.</a:t>
            </a:r>
            <a:r>
              <a:rPr lang="pl-PL" sz="2800" b="1" dirty="0">
                <a:solidFill>
                  <a:srgbClr val="808080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Zamawiający, przed wszczęciem postępowania </a:t>
            </a:r>
            <a:b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</a:b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o udzielenie zamówienia, może przeprowadzić wstępne konsultacje rynkowe, </a:t>
            </a:r>
            <a:r>
              <a:rPr lang="pl-PL" sz="2800" b="1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w celu przygotowania postępowania </a:t>
            </a:r>
            <a:br>
              <a:rPr lang="pl-PL" sz="2800" b="1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</a:br>
            <a:r>
              <a:rPr lang="pl-PL" sz="2800" b="1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i poinformowania wykonawców 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o swoich planach </a:t>
            </a:r>
            <a:b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</a:b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i wymaganiach dotyczących zamówienia.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4767E4B-CD8B-4528-8D51-99491581F8D1}"/>
              </a:ext>
            </a:extLst>
          </p:cNvPr>
          <p:cNvSpPr txBox="1"/>
          <p:nvPr/>
        </p:nvSpPr>
        <p:spPr>
          <a:xfrm>
            <a:off x="812801" y="1762483"/>
            <a:ext cx="1008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3200" b="1" dirty="0" smtClean="0">
                <a:solidFill>
                  <a:srgbClr val="00808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art</a:t>
            </a:r>
            <a:r>
              <a:rPr lang="pl-PL" sz="3200" b="1" dirty="0">
                <a:solidFill>
                  <a:srgbClr val="00808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 84 </a:t>
            </a:r>
            <a:r>
              <a:rPr lang="pl-PL" sz="3200" dirty="0">
                <a:solidFill>
                  <a:srgbClr val="F8F8F8">
                    <a:lumMod val="50000"/>
                  </a:srgb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ustawy Prawo zamówień publicznych</a:t>
            </a:r>
          </a:p>
        </p:txBody>
      </p:sp>
    </p:spTree>
    <p:extLst>
      <p:ext uri="{BB962C8B-B14F-4D97-AF65-F5344CB8AC3E}">
        <p14:creationId xmlns:p14="http://schemas.microsoft.com/office/powerpoint/2010/main" val="22710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F820A8B-BEFB-41DF-9886-E6A6DE471F63}"/>
              </a:ext>
            </a:extLst>
          </p:cNvPr>
          <p:cNvSpPr txBox="1"/>
          <p:nvPr/>
        </p:nvSpPr>
        <p:spPr>
          <a:xfrm>
            <a:off x="1924553" y="470907"/>
            <a:ext cx="2718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2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6FDE1C-3228-412B-82AB-CCFDFE9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3BDFA5E-10F5-4BF5-9E14-BD80CE2DF15A}"/>
              </a:ext>
            </a:extLst>
          </p:cNvPr>
          <p:cNvSpPr txBox="1"/>
          <p:nvPr/>
        </p:nvSpPr>
        <p:spPr>
          <a:xfrm>
            <a:off x="2639357" y="3466714"/>
            <a:ext cx="951766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3840" b="1" dirty="0">
                <a:solidFill>
                  <a:srgbClr val="808080"/>
                </a:solidFill>
                <a:latin typeface="Trebuchet MS"/>
              </a:rPr>
              <a:t>     </a:t>
            </a:r>
            <a:r>
              <a:rPr lang="pl-PL" sz="2800" b="1" dirty="0">
                <a:solidFill>
                  <a:srgbClr val="008080"/>
                </a:solidFill>
                <a:latin typeface="Poppins" panose="020B0604020202020204" charset="-18"/>
                <a:cs typeface="Poppins" panose="020B0604020202020204" charset="-18"/>
              </a:rPr>
              <a:t>2</a:t>
            </a:r>
            <a:r>
              <a:rPr lang="pl-PL" sz="2800" b="1" dirty="0" smtClean="0">
                <a:solidFill>
                  <a:srgbClr val="008080"/>
                </a:solidFill>
                <a:latin typeface="Poppins" panose="020B0604020202020204" charset="-18"/>
                <a:cs typeface="Poppins" panose="020B0604020202020204" charset="-18"/>
              </a:rPr>
              <a:t>.</a:t>
            </a:r>
            <a:r>
              <a:rPr lang="pl-PL" sz="2800" b="1" dirty="0" smtClean="0">
                <a:solidFill>
                  <a:srgbClr val="808080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Zamawiający zamieszcza informacje</a:t>
            </a:r>
            <a:r>
              <a:rPr lang="pl-PL" sz="2800" b="1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o zamiarze przeprowadzenia wstępnych konsultacji  rynkowych oraz i ich przedmiocie </a:t>
            </a:r>
            <a:r>
              <a:rPr lang="pl-PL" sz="2800" b="1" dirty="0">
                <a:solidFill>
                  <a:srgbClr val="008080"/>
                </a:solidFill>
                <a:latin typeface="Poppins" panose="020B0604020202020204" charset="-18"/>
                <a:cs typeface="Poppins" panose="020B0604020202020204" charset="-18"/>
              </a:rPr>
              <a:t>na stronie internetowej 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zamawiającego</a:t>
            </a:r>
            <a:endParaRPr lang="pl-PL" sz="2800" dirty="0">
              <a:solidFill>
                <a:schemeClr val="bg1"/>
              </a:solidFill>
              <a:latin typeface="Poppins" panose="020B0604020202020204" charset="-18"/>
              <a:ea typeface="Roboto" panose="020B0604020202020204" charset="0"/>
              <a:cs typeface="Poppins" panose="020B0604020202020204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4767E4B-CD8B-4528-8D51-99491581F8D1}"/>
              </a:ext>
            </a:extLst>
          </p:cNvPr>
          <p:cNvSpPr txBox="1"/>
          <p:nvPr/>
        </p:nvSpPr>
        <p:spPr>
          <a:xfrm>
            <a:off x="812801" y="1762483"/>
            <a:ext cx="1008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3200" b="1" dirty="0" smtClean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art</a:t>
            </a:r>
            <a:r>
              <a:rPr lang="pl-PL" sz="3200" b="1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. 84 </a:t>
            </a:r>
            <a:r>
              <a:rPr lang="pl-PL" sz="3200" dirty="0">
                <a:solidFill>
                  <a:srgbClr val="F8F8F8">
                    <a:lumMod val="50000"/>
                  </a:srgbClr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ustawy Prawo zamówień publicznych</a:t>
            </a:r>
          </a:p>
        </p:txBody>
      </p:sp>
    </p:spTree>
    <p:extLst>
      <p:ext uri="{BB962C8B-B14F-4D97-AF65-F5344CB8AC3E}">
        <p14:creationId xmlns:p14="http://schemas.microsoft.com/office/powerpoint/2010/main" val="261324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F820A8B-BEFB-41DF-9886-E6A6DE471F63}"/>
              </a:ext>
            </a:extLst>
          </p:cNvPr>
          <p:cNvSpPr txBox="1"/>
          <p:nvPr/>
        </p:nvSpPr>
        <p:spPr>
          <a:xfrm>
            <a:off x="1924553" y="470907"/>
            <a:ext cx="2718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2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6FDE1C-3228-412B-82AB-CCFDFE9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3BDFA5E-10F5-4BF5-9E14-BD80CE2DF15A}"/>
              </a:ext>
            </a:extLst>
          </p:cNvPr>
          <p:cNvSpPr txBox="1"/>
          <p:nvPr/>
        </p:nvSpPr>
        <p:spPr>
          <a:xfrm>
            <a:off x="2639357" y="3349162"/>
            <a:ext cx="10939483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40" b="1" dirty="0">
                <a:solidFill>
                  <a:srgbClr val="808080"/>
                </a:solidFill>
                <a:latin typeface="Trebuchet MS"/>
              </a:rPr>
              <a:t>     </a:t>
            </a:r>
            <a:r>
              <a:rPr lang="pl-PL" sz="2800" b="1" dirty="0">
                <a:solidFill>
                  <a:srgbClr val="008080"/>
                </a:solidFill>
                <a:latin typeface="Poppins" panose="020B0604020202020204" charset="-18"/>
                <a:cs typeface="Poppins" panose="020B0604020202020204" charset="-18"/>
              </a:rPr>
              <a:t>3</a:t>
            </a:r>
            <a:r>
              <a:rPr lang="pl-PL" sz="2800" b="1" dirty="0" smtClean="0">
                <a:solidFill>
                  <a:srgbClr val="008080"/>
                </a:solidFill>
                <a:latin typeface="Poppins" panose="020B0604020202020204" charset="-18"/>
                <a:cs typeface="Poppins" panose="020B0604020202020204" charset="-18"/>
              </a:rPr>
              <a:t>.</a:t>
            </a:r>
            <a:r>
              <a:rPr lang="pl-PL" sz="2800" b="1" dirty="0" smtClean="0">
                <a:solidFill>
                  <a:srgbClr val="808080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pl-PL" sz="2800" dirty="0" smtClean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Prowadząc 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konsultacje rynkowe, zamawiający może w szczególności korzystać z doradztwa </a:t>
            </a:r>
            <a:r>
              <a:rPr lang="pl-PL" sz="2800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ekspertów, władzy publicznej lub wykonawców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. Doradztwo to może być wykorzystana </a:t>
            </a:r>
            <a:r>
              <a:rPr lang="pl-PL" sz="2800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przy planowaniu, przygotowaniu lub przeprowadzeniu</a:t>
            </a: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 postępowania o udzielenie zamówienia, pod warunkiem że nie powoduje to zakłócenia konkurencji ani naruszenia zasad równego traktowania wykonawców </a:t>
            </a:r>
            <a:b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</a:br>
            <a:r>
              <a:rPr lang="pl-PL" sz="2800" dirty="0">
                <a:solidFill>
                  <a:schemeClr val="bg1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i przejrzystości.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4767E4B-CD8B-4528-8D51-99491581F8D1}"/>
              </a:ext>
            </a:extLst>
          </p:cNvPr>
          <p:cNvSpPr txBox="1"/>
          <p:nvPr/>
        </p:nvSpPr>
        <p:spPr>
          <a:xfrm>
            <a:off x="1098551" y="1470095"/>
            <a:ext cx="1008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pl-PL" sz="3200" b="1" dirty="0" smtClean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art</a:t>
            </a:r>
            <a:r>
              <a:rPr lang="pl-PL" sz="3200" b="1" dirty="0">
                <a:solidFill>
                  <a:srgbClr val="008080"/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. 84 </a:t>
            </a:r>
            <a:r>
              <a:rPr lang="pl-PL" sz="3200" dirty="0">
                <a:solidFill>
                  <a:srgbClr val="F8F8F8">
                    <a:lumMod val="50000"/>
                  </a:srgbClr>
                </a:solidFill>
                <a:latin typeface="Poppins" panose="020B0604020202020204" charset="-18"/>
                <a:ea typeface="Roboto" panose="020B0604020202020204" charset="0"/>
                <a:cs typeface="Poppins" panose="020B0604020202020204" charset="-18"/>
              </a:rPr>
              <a:t>ustawy Prawo zamówień publicznych</a:t>
            </a:r>
          </a:p>
        </p:txBody>
      </p:sp>
    </p:spTree>
    <p:extLst>
      <p:ext uri="{BB962C8B-B14F-4D97-AF65-F5344CB8AC3E}">
        <p14:creationId xmlns:p14="http://schemas.microsoft.com/office/powerpoint/2010/main" val="2923616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10439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chemeClr val="bg1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Rodzaje WKR</a:t>
            </a:r>
            <a:endParaRPr lang="en-US" sz="485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29990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pl-PL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PISEMNE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631644"/>
            <a:ext cx="3898821" cy="2987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WKR pisemne polegają na przesłaniu do potencjalnych wykonawców ankiety lub formularza z pytaniami dotyczącymi projektu.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29990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pl-PL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USTNE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3631644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WKR ustne to spotkania z potencjalnymi wykonawcami, podczas których zamawiający omawia swoje potrzeby i wymagania, a wykonawcy mają możliwość zadawania pytań i przedstawiania swoich rozwiązań.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3" y="29990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pl-PL" sz="2400" dirty="0">
                <a:solidFill>
                  <a:srgbClr val="00808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HYBRYDOWE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9881354" y="3631644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WKR hybrydowe łączą w sobie elementy pisemne i ustne, np. przesłanie ankiety przed spotkaniem, aby zapewnić bardziej efektywny dialog.</a:t>
            </a:r>
            <a:endParaRPr lang="en-US" sz="19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3628A6-5D4A-F5CF-5E33-0AB9A273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199" y="7048559"/>
            <a:ext cx="4529721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4698" y="575667"/>
            <a:ext cx="6632258" cy="596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Etapy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pl-PL" sz="4400" dirty="0" err="1">
                <a:solidFill>
                  <a:srgbClr val="F2F2F3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przep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rowadzania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2F2F3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WKR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91174" y="1649492"/>
            <a:ext cx="2386846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Planowanie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91174" y="2062401"/>
            <a:ext cx="6470928" cy="611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Z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definiowanie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potrzeby,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celu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i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zakresu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WKR</a:t>
            </a:r>
            <a:endParaRPr lang="pl-PL" sz="1500" noProof="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ybór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odpowiedniego rodzaju i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formy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WKR</a:t>
            </a:r>
            <a:endParaRPr lang="pl-PL" sz="1500" noProof="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kreślenie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grupy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docelowej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59128" y="3341489"/>
            <a:ext cx="163830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91174" y="3265171"/>
            <a:ext cx="2386846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Przeprowadzenie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491174" y="3658910"/>
            <a:ext cx="6470928" cy="611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500" b="0" i="0" u="none" strike="noStrike" kern="1200" cap="none" spc="0" normalizeH="0" baseline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Regulamin</a:t>
            </a: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noProof="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Ogłoszenie</a:t>
            </a: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Weryfikacja Wykonawców</a:t>
            </a: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rowadzenie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rozmów</a:t>
            </a: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/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gromadzenie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informacji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491174" y="5255419"/>
            <a:ext cx="2856786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Analiza i Podsumowanie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491174" y="5568077"/>
            <a:ext cx="6470928" cy="611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aport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z WKR</a:t>
            </a:r>
            <a:endParaRPr lang="pl-PL" sz="1500" dirty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naliza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zebranych informacji, sformułowanie wniosków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E5E0D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rekomendacji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6353175" y="6534507"/>
            <a:ext cx="175617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491174" y="6439019"/>
            <a:ext cx="2554010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Wprowadzenie Zmian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7491174" y="6851928"/>
            <a:ext cx="6470928" cy="611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marR="0" lvl="0" indent="-28575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5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Wykorzystanie pozyskanych informacji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57B4736D-AAA1-F617-2E8F-E1FAB3CB3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009" y="7526879"/>
            <a:ext cx="4875867" cy="621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1162</Words>
  <Application>Microsoft Office PowerPoint</Application>
  <PresentationFormat>Niestandardowy</PresentationFormat>
  <Paragraphs>134</Paragraphs>
  <Slides>18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Calibri Light</vt:lpstr>
      <vt:lpstr>Wingdings</vt:lpstr>
      <vt:lpstr>Arial</vt:lpstr>
      <vt:lpstr>Times New Roman</vt:lpstr>
      <vt:lpstr>Poppins</vt:lpstr>
      <vt:lpstr>Trebuchet MS</vt:lpstr>
      <vt:lpstr>Calibri</vt:lpstr>
      <vt:lpstr>Roboto</vt:lpstr>
      <vt:lpstr>Office Theme</vt:lpstr>
      <vt:lpstr>Prezentacja programu PowerPoint</vt:lpstr>
      <vt:lpstr>       </vt:lpstr>
      <vt:lpstr>Prezentacja programu PowerPoint</vt:lpstr>
      <vt:lpstr>Prezentacja programu PowerPoint</vt:lpstr>
      <vt:lpstr>       </vt:lpstr>
      <vt:lpstr>       </vt:lpstr>
      <vt:lpstr>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Katarzyna Woźniak</cp:lastModifiedBy>
  <cp:revision>27</cp:revision>
  <dcterms:created xsi:type="dcterms:W3CDTF">2024-09-15T13:38:07Z</dcterms:created>
  <dcterms:modified xsi:type="dcterms:W3CDTF">2025-09-30T07:27:43Z</dcterms:modified>
</cp:coreProperties>
</file>