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340D-555F-47C7-8F33-747B6CA2EFB3}" type="datetimeFigureOut">
              <a:rPr lang="pl-PL" smtClean="0"/>
              <a:pPr/>
              <a:t>24.09.2019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1B0E5-3DB2-4DCE-96C9-27D5B9F0191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340D-555F-47C7-8F33-747B6CA2EFB3}" type="datetimeFigureOut">
              <a:rPr lang="pl-PL" smtClean="0"/>
              <a:pPr/>
              <a:t>24.09.2019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1B0E5-3DB2-4DCE-96C9-27D5B9F0191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340D-555F-47C7-8F33-747B6CA2EFB3}" type="datetimeFigureOut">
              <a:rPr lang="pl-PL" smtClean="0"/>
              <a:pPr/>
              <a:t>24.09.2019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1B0E5-3DB2-4DCE-96C9-27D5B9F0191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340D-555F-47C7-8F33-747B6CA2EFB3}" type="datetimeFigureOut">
              <a:rPr lang="pl-PL" smtClean="0"/>
              <a:pPr/>
              <a:t>24.09.2019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1B0E5-3DB2-4DCE-96C9-27D5B9F0191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340D-555F-47C7-8F33-747B6CA2EFB3}" type="datetimeFigureOut">
              <a:rPr lang="pl-PL" smtClean="0"/>
              <a:pPr/>
              <a:t>24.09.2019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1B0E5-3DB2-4DCE-96C9-27D5B9F0191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340D-555F-47C7-8F33-747B6CA2EFB3}" type="datetimeFigureOut">
              <a:rPr lang="pl-PL" smtClean="0"/>
              <a:pPr/>
              <a:t>24.09.2019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1B0E5-3DB2-4DCE-96C9-27D5B9F0191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340D-555F-47C7-8F33-747B6CA2EFB3}" type="datetimeFigureOut">
              <a:rPr lang="pl-PL" smtClean="0"/>
              <a:pPr/>
              <a:t>24.09.2019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1B0E5-3DB2-4DCE-96C9-27D5B9F0191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340D-555F-47C7-8F33-747B6CA2EFB3}" type="datetimeFigureOut">
              <a:rPr lang="pl-PL" smtClean="0"/>
              <a:pPr/>
              <a:t>24.09.2019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1B0E5-3DB2-4DCE-96C9-27D5B9F0191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340D-555F-47C7-8F33-747B6CA2EFB3}" type="datetimeFigureOut">
              <a:rPr lang="pl-PL" smtClean="0"/>
              <a:pPr/>
              <a:t>24.09.2019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1B0E5-3DB2-4DCE-96C9-27D5B9F0191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340D-555F-47C7-8F33-747B6CA2EFB3}" type="datetimeFigureOut">
              <a:rPr lang="pl-PL" smtClean="0"/>
              <a:pPr/>
              <a:t>24.09.2019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1B0E5-3DB2-4DCE-96C9-27D5B9F0191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7340D-555F-47C7-8F33-747B6CA2EFB3}" type="datetimeFigureOut">
              <a:rPr lang="pl-PL" smtClean="0"/>
              <a:pPr/>
              <a:t>24.09.2019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1B0E5-3DB2-4DCE-96C9-27D5B9F0191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7340D-555F-47C7-8F33-747B6CA2EFB3}" type="datetimeFigureOut">
              <a:rPr lang="pl-PL" smtClean="0"/>
              <a:pPr/>
              <a:t>24.09.2019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1B0E5-3DB2-4DCE-96C9-27D5B9F0191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Inwentaryzacja </a:t>
            </a:r>
            <a:r>
              <a:rPr lang="pl-PL" dirty="0" err="1"/>
              <a:t>herpetofauny</a:t>
            </a:r>
            <a:r>
              <a:rPr lang="pl-PL" dirty="0"/>
              <a:t> Specjalnego Obszaru Ochrony „Nawojowa”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Bartłomiej Zając</a:t>
            </a:r>
          </a:p>
          <a:p>
            <a:r>
              <a:rPr lang="pl-PL" dirty="0"/>
              <a:t>Adam Solecki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88640"/>
            <a:ext cx="8892480" cy="878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r>
              <a:rPr lang="pl-PL" dirty="0"/>
              <a:t>Inwentaryzowane gatunki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l-PL" dirty="0"/>
              <a:t>Płazy z II załącznika DS. (SDF):</a:t>
            </a:r>
          </a:p>
          <a:p>
            <a:pPr>
              <a:buNone/>
            </a:pPr>
            <a:r>
              <a:rPr lang="pl-PL" sz="2800" dirty="0"/>
              <a:t>Kumak górski (</a:t>
            </a:r>
            <a:r>
              <a:rPr lang="pl-PL" sz="2800" i="1" dirty="0" err="1"/>
              <a:t>Bombina</a:t>
            </a:r>
            <a:r>
              <a:rPr lang="pl-PL" sz="2800" i="1" dirty="0"/>
              <a:t> </a:t>
            </a:r>
            <a:r>
              <a:rPr lang="pl-PL" sz="2800" i="1" dirty="0" err="1"/>
              <a:t>variegata</a:t>
            </a:r>
            <a:r>
              <a:rPr lang="pl-PL" sz="2800" dirty="0"/>
              <a:t>) (B)</a:t>
            </a:r>
          </a:p>
          <a:p>
            <a:pPr>
              <a:buNone/>
            </a:pPr>
            <a:r>
              <a:rPr lang="pl-PL" sz="2800" dirty="0"/>
              <a:t>Traszka karpacka (</a:t>
            </a:r>
            <a:r>
              <a:rPr lang="pl-PL" sz="2800" i="1" dirty="0" err="1"/>
              <a:t>Lissotriton</a:t>
            </a:r>
            <a:r>
              <a:rPr lang="pl-PL" sz="2800" i="1" dirty="0"/>
              <a:t> </a:t>
            </a:r>
            <a:r>
              <a:rPr lang="pl-PL" sz="2800" i="1" dirty="0" err="1"/>
              <a:t>montandoni</a:t>
            </a:r>
            <a:r>
              <a:rPr lang="pl-PL" sz="2800" dirty="0"/>
              <a:t>)(B)</a:t>
            </a:r>
          </a:p>
          <a:p>
            <a:pPr>
              <a:buNone/>
            </a:pPr>
            <a:r>
              <a:rPr lang="pl-PL" sz="2800" dirty="0"/>
              <a:t>Traszka grzebieniasta (</a:t>
            </a:r>
            <a:r>
              <a:rPr lang="pl-PL" sz="2800" i="1" dirty="0" err="1"/>
              <a:t>Triturus</a:t>
            </a:r>
            <a:r>
              <a:rPr lang="pl-PL" sz="2800" i="1" dirty="0"/>
              <a:t> </a:t>
            </a:r>
            <a:r>
              <a:rPr lang="pl-PL" sz="2800" i="1" dirty="0" err="1"/>
              <a:t>cristatus</a:t>
            </a:r>
            <a:r>
              <a:rPr lang="pl-PL" sz="2800" dirty="0"/>
              <a:t>) (D)</a:t>
            </a:r>
          </a:p>
          <a:p>
            <a:pPr>
              <a:buNone/>
            </a:pPr>
            <a:r>
              <a:rPr lang="pl-PL" sz="2800" dirty="0"/>
              <a:t>Pozostałe gatunki – „przy okazji”</a:t>
            </a:r>
          </a:p>
          <a:p>
            <a:pPr>
              <a:buNone/>
            </a:pPr>
            <a:r>
              <a:rPr lang="pl-PL" dirty="0"/>
              <a:t>Gady</a:t>
            </a:r>
          </a:p>
          <a:p>
            <a:pPr>
              <a:buNone/>
            </a:pPr>
            <a:r>
              <a:rPr lang="pl-PL" sz="2800" dirty="0"/>
              <a:t>Gniewosz plamisty (</a:t>
            </a:r>
            <a:r>
              <a:rPr lang="pl-PL" sz="2800" dirty="0" err="1"/>
              <a:t>Coronella</a:t>
            </a:r>
            <a:r>
              <a:rPr lang="pl-PL" sz="2800" dirty="0"/>
              <a:t> </a:t>
            </a:r>
            <a:r>
              <a:rPr lang="pl-PL" sz="2800" dirty="0" err="1"/>
              <a:t>austriaca</a:t>
            </a:r>
            <a:r>
              <a:rPr lang="pl-PL" sz="2800" dirty="0"/>
              <a:t>) – większy nacisk, pozostałe gatunki – „przy okazji”</a:t>
            </a:r>
          </a:p>
          <a:p>
            <a:pPr>
              <a:buNone/>
            </a:pPr>
            <a:endParaRPr lang="pl-PL" sz="2800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88640"/>
            <a:ext cx="8892480" cy="878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r>
              <a:rPr lang="pl-PL" dirty="0"/>
              <a:t>Metodyka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dirty="0"/>
              <a:t>Płazy:</a:t>
            </a:r>
          </a:p>
          <a:p>
            <a:pPr>
              <a:buNone/>
            </a:pPr>
            <a:r>
              <a:rPr lang="pl-PL" sz="2800" dirty="0"/>
              <a:t>Obserwacje w terenie:</a:t>
            </a:r>
          </a:p>
          <a:p>
            <a:pPr>
              <a:buFontTx/>
              <a:buChar char="-"/>
            </a:pPr>
            <a:r>
              <a:rPr lang="pl-PL" sz="2800" dirty="0"/>
              <a:t>Bezpośrednie w siedlisku,</a:t>
            </a:r>
          </a:p>
          <a:p>
            <a:pPr>
              <a:buFontTx/>
              <a:buChar char="-"/>
            </a:pPr>
            <a:r>
              <a:rPr lang="pl-PL" sz="2800" dirty="0" err="1"/>
              <a:t>Czerpakowanie</a:t>
            </a:r>
            <a:r>
              <a:rPr lang="pl-PL" sz="2800" dirty="0"/>
              <a:t> zbiorników (głównie traszki i kijanki/larwy),</a:t>
            </a:r>
          </a:p>
          <a:p>
            <a:pPr>
              <a:buFontTx/>
              <a:buChar char="-"/>
            </a:pPr>
            <a:r>
              <a:rPr lang="pl-PL" sz="2800" dirty="0"/>
              <a:t>Nasłuchy głosów godowych (płazy bezogonowe),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88640"/>
            <a:ext cx="8892480" cy="878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r>
              <a:rPr lang="pl-PL" dirty="0"/>
              <a:t>Metodyka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dirty="0"/>
              <a:t>Płazy:</a:t>
            </a:r>
          </a:p>
          <a:p>
            <a:pPr>
              <a:buNone/>
            </a:pPr>
            <a:r>
              <a:rPr lang="pl-PL" sz="2800" dirty="0"/>
              <a:t>Status siedliska:</a:t>
            </a:r>
          </a:p>
          <a:p>
            <a:pPr>
              <a:buFontTx/>
              <a:buChar char="-"/>
            </a:pPr>
            <a:r>
              <a:rPr lang="pl-PL" sz="2800" dirty="0"/>
              <a:t>Obserwacja jaj/larw/</a:t>
            </a:r>
            <a:r>
              <a:rPr lang="pl-PL" sz="2800" dirty="0" err="1"/>
              <a:t>metamorfów</a:t>
            </a:r>
            <a:r>
              <a:rPr lang="pl-PL" sz="2800" dirty="0"/>
              <a:t> w zbiorniku -&gt; stanowisko rozrodcze</a:t>
            </a:r>
          </a:p>
          <a:p>
            <a:pPr>
              <a:buNone/>
            </a:pPr>
            <a:r>
              <a:rPr lang="pl-PL" sz="2800" dirty="0"/>
              <a:t>Status gatunku w obszarze:</a:t>
            </a:r>
          </a:p>
          <a:p>
            <a:pPr>
              <a:buNone/>
            </a:pPr>
            <a:r>
              <a:rPr lang="pl-PL" sz="2800" dirty="0"/>
              <a:t>- Odsetek stanowisk rozrodczych w puli wszystkich potencjalnych zbiorników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88640"/>
            <a:ext cx="8892480" cy="878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r>
              <a:rPr lang="pl-PL" dirty="0"/>
              <a:t>Metodyka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>
              <a:buNone/>
            </a:pPr>
            <a:r>
              <a:rPr lang="pl-PL" dirty="0"/>
              <a:t>Gady:</a:t>
            </a:r>
          </a:p>
          <a:p>
            <a:pPr>
              <a:buNone/>
            </a:pPr>
            <a:r>
              <a:rPr lang="pl-PL" sz="2800" dirty="0"/>
              <a:t>Obserwacje w terenie:</a:t>
            </a:r>
          </a:p>
          <a:p>
            <a:pPr>
              <a:buFontTx/>
              <a:buChar char="-"/>
            </a:pPr>
            <a:r>
              <a:rPr lang="pl-PL" sz="2800" dirty="0"/>
              <a:t>Bezpośrednie w siedlisku,</a:t>
            </a:r>
          </a:p>
          <a:p>
            <a:pPr>
              <a:buFontTx/>
              <a:buChar char="-"/>
            </a:pPr>
            <a:r>
              <a:rPr lang="pl-PL" sz="2800" dirty="0"/>
              <a:t>Metoda sztucznych kryjówek.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88640"/>
            <a:ext cx="8892480" cy="878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143000"/>
          </a:xfrm>
        </p:spPr>
        <p:txBody>
          <a:bodyPr/>
          <a:lstStyle/>
          <a:p>
            <a:r>
              <a:rPr lang="pl-PL"/>
              <a:t>Wstępne wyniki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l-PL" dirty="0"/>
              <a:t>Obserwowane gatunki płazów:</a:t>
            </a:r>
          </a:p>
          <a:p>
            <a:pPr>
              <a:buFontTx/>
              <a:buChar char="-"/>
            </a:pPr>
            <a:r>
              <a:rPr lang="pl-PL" sz="2800" dirty="0"/>
              <a:t>Kumak górski (rozród),</a:t>
            </a:r>
          </a:p>
          <a:p>
            <a:pPr>
              <a:buFontTx/>
              <a:buChar char="-"/>
            </a:pPr>
            <a:r>
              <a:rPr lang="pl-PL" sz="2800" dirty="0"/>
              <a:t>Salamandra plamista (rozród),</a:t>
            </a:r>
          </a:p>
          <a:p>
            <a:pPr>
              <a:buFontTx/>
              <a:buChar char="-"/>
            </a:pPr>
            <a:r>
              <a:rPr lang="pl-PL" sz="2800" dirty="0"/>
              <a:t>Żaba trawna (rozród)</a:t>
            </a:r>
          </a:p>
          <a:p>
            <a:pPr>
              <a:buNone/>
            </a:pPr>
            <a:r>
              <a:rPr lang="pl-PL" dirty="0"/>
              <a:t>Obserwowane gatunki gadów:</a:t>
            </a:r>
          </a:p>
          <a:p>
            <a:pPr>
              <a:buFontTx/>
              <a:buChar char="-"/>
            </a:pPr>
            <a:r>
              <a:rPr lang="pl-PL" sz="2800" dirty="0"/>
              <a:t>Jaszczurka zwinka</a:t>
            </a:r>
          </a:p>
          <a:p>
            <a:pPr>
              <a:buFontTx/>
              <a:buChar char="-"/>
            </a:pPr>
            <a:r>
              <a:rPr lang="pl-PL" sz="2800" dirty="0"/>
              <a:t>Jaszczurka żyworodna</a:t>
            </a:r>
          </a:p>
          <a:p>
            <a:pPr>
              <a:buFontTx/>
              <a:buChar char="-"/>
            </a:pPr>
            <a:r>
              <a:rPr lang="pl-PL" sz="2800" dirty="0"/>
              <a:t>Padalec zwyczajny</a:t>
            </a:r>
          </a:p>
          <a:p>
            <a:pPr>
              <a:buFontTx/>
              <a:buChar char="-"/>
            </a:pPr>
            <a:r>
              <a:rPr lang="pl-PL" sz="2800" dirty="0"/>
              <a:t>Zaskroniec zwyczajny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88640"/>
            <a:ext cx="8892480" cy="878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181</Words>
  <Application>Microsoft Office PowerPoint</Application>
  <PresentationFormat>Pokaz na ekranie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9" baseType="lpstr">
      <vt:lpstr>Arial</vt:lpstr>
      <vt:lpstr>Calibri</vt:lpstr>
      <vt:lpstr>Motyw pakietu Office</vt:lpstr>
      <vt:lpstr>Inwentaryzacja herpetofauny Specjalnego Obszaru Ochrony „Nawojowa”</vt:lpstr>
      <vt:lpstr>Inwentaryzowane gatunki</vt:lpstr>
      <vt:lpstr>Metodyka</vt:lpstr>
      <vt:lpstr>Metodyka</vt:lpstr>
      <vt:lpstr>Metodyka</vt:lpstr>
      <vt:lpstr>Wstępne wyniki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Inwentaryzacja herpetofauny Specjalnego Obszaru Ochrony „Nawojowa”</dc:title>
  <dc:creator>Adm</dc:creator>
  <cp:lastModifiedBy>Mariusz Skwara</cp:lastModifiedBy>
  <cp:revision>7</cp:revision>
  <dcterms:created xsi:type="dcterms:W3CDTF">2019-09-22T19:32:05Z</dcterms:created>
  <dcterms:modified xsi:type="dcterms:W3CDTF">2019-09-24T10:21:24Z</dcterms:modified>
</cp:coreProperties>
</file>