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5"/>
  </p:notesMasterIdLst>
  <p:sldIdLst>
    <p:sldId id="256" r:id="rId3"/>
    <p:sldId id="293" r:id="rId4"/>
    <p:sldId id="259" r:id="rId5"/>
    <p:sldId id="260" r:id="rId6"/>
    <p:sldId id="292" r:id="rId7"/>
    <p:sldId id="266" r:id="rId8"/>
    <p:sldId id="261" r:id="rId9"/>
    <p:sldId id="268" r:id="rId10"/>
    <p:sldId id="269" r:id="rId11"/>
    <p:sldId id="262" r:id="rId12"/>
    <p:sldId id="270" r:id="rId13"/>
    <p:sldId id="275" r:id="rId14"/>
    <p:sldId id="283" r:id="rId15"/>
    <p:sldId id="285" r:id="rId16"/>
    <p:sldId id="274" r:id="rId17"/>
    <p:sldId id="277" r:id="rId18"/>
    <p:sldId id="276" r:id="rId19"/>
    <p:sldId id="280" r:id="rId20"/>
    <p:sldId id="281" r:id="rId21"/>
    <p:sldId id="290" r:id="rId22"/>
    <p:sldId id="289" r:id="rId23"/>
    <p:sldId id="26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0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75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50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5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28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42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40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45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42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17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83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49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19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698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20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074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27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7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7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5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66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1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78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130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58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15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 smtClean="0"/>
              <a:t>Zadania strażaków w zastępie</a:t>
            </a: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Andrzej Jabłoński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361040" cy="57606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altLang="pl-PL" sz="2400" b="1" dirty="0">
                <a:cs typeface="Times New Roman" pitchFamily="18" charset="0"/>
              </a:rPr>
              <a:t>Ustawienie ratowników po komendzie „z wozu”</a:t>
            </a:r>
            <a:endParaRPr lang="pl-PL" altLang="pl-PL" sz="2400" b="1" dirty="0"/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SSA40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8543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SA407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" y="2060848"/>
            <a:ext cx="4636965" cy="34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036496" cy="518457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 smtClean="0"/>
              <a:t>    </a:t>
            </a:r>
            <a:r>
              <a:rPr lang="pl-PL" altLang="pl-PL" sz="2400" b="1" dirty="0"/>
              <a:t>Po przyjeździe na miejsce akcji ratownicy tworzący zastęp gaśniczy powinni wykonać następujące czynności</a:t>
            </a:r>
            <a:r>
              <a:rPr lang="pl-PL" altLang="pl-PL" sz="24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rozpoznać </a:t>
            </a:r>
            <a:r>
              <a:rPr lang="pl-PL" sz="2400" dirty="0"/>
              <a:t>sytuację pożarową,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rozpoznać </a:t>
            </a:r>
            <a:r>
              <a:rPr lang="pl-PL" sz="2400" dirty="0"/>
              <a:t>możliwość zaopatrzenia w wodę,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zbudować </a:t>
            </a:r>
            <a:r>
              <a:rPr lang="pl-PL" sz="2400" dirty="0"/>
              <a:t>stanowisko wodne,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zbudować </a:t>
            </a:r>
            <a:r>
              <a:rPr lang="pl-PL" sz="2400" dirty="0"/>
              <a:t>linie zasilającą,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poprowadzić </a:t>
            </a:r>
            <a:r>
              <a:rPr lang="pl-PL" sz="2400" dirty="0"/>
              <a:t>linię główną,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zbudować </a:t>
            </a:r>
            <a:r>
              <a:rPr lang="pl-PL" sz="2400" dirty="0"/>
              <a:t>linię gaśniczą i zająć stanowiska gaśnicze,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sprawić </a:t>
            </a:r>
            <a:r>
              <a:rPr lang="pl-PL" sz="2400" dirty="0"/>
              <a:t>niezbędny sprzęt ratowniczy. </a:t>
            </a:r>
          </a:p>
          <a:p>
            <a:pPr marL="276860" indent="0">
              <a:buNone/>
            </a:pPr>
            <a:endParaRPr lang="pl-PL" sz="2400" dirty="0" smtClean="0"/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860" indent="0">
              <a:buNone/>
            </a:pPr>
            <a:endParaRPr lang="pl-PL" sz="2400" dirty="0" smtClean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679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412776"/>
            <a:ext cx="9209032" cy="126139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/>
              <a:t>Przykłady rozwinięć w  zależności od ilości </a:t>
            </a:r>
            <a:r>
              <a:rPr lang="pl-PL" altLang="pl-PL" sz="2400" b="1" dirty="0" smtClean="0"/>
              <a:t>strażaków </a:t>
            </a:r>
            <a:r>
              <a:rPr lang="pl-PL" altLang="pl-PL" sz="2400" b="1" dirty="0"/>
              <a:t>w zastępie:</a:t>
            </a:r>
          </a:p>
          <a:p>
            <a:pPr marL="457200" indent="-342900"/>
            <a:r>
              <a:rPr lang="pl-PL" altLang="pl-PL" sz="2400" dirty="0"/>
              <a:t>Samochód z 6-osobową </a:t>
            </a:r>
            <a:r>
              <a:rPr lang="pl-PL" altLang="pl-PL" sz="2400" dirty="0" smtClean="0"/>
              <a:t>załogą</a:t>
            </a:r>
          </a:p>
          <a:p>
            <a:pPr marL="457200" indent="-34290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Czynności podczas rozwinięcia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wstępnego</a:t>
            </a:r>
            <a:r>
              <a:rPr lang="pl-PL" altLang="pl-PL" sz="2400" dirty="0" smtClean="0">
                <a:latin typeface="Times New Roman" pitchFamily="18" charset="0"/>
              </a:rPr>
              <a:t> </a:t>
            </a:r>
            <a:endParaRPr lang="pl-PL" altLang="pl-PL" sz="2400" dirty="0">
              <a:latin typeface="Times New Roman" pitchFamily="18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ry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29" y="2674170"/>
            <a:ext cx="5616575" cy="39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93545" y="5373216"/>
            <a:ext cx="8054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63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ctr"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/>
              <a:t>Przykłady rozwinięć w  zależności od ilości </a:t>
            </a:r>
            <a:r>
              <a:rPr lang="pl-PL" altLang="pl-PL" sz="2400" b="1" dirty="0" smtClean="0"/>
              <a:t>strażaków </a:t>
            </a:r>
            <a:r>
              <a:rPr lang="pl-PL" altLang="pl-PL" sz="2400" b="1" dirty="0"/>
              <a:t>w zastępie:</a:t>
            </a:r>
          </a:p>
          <a:p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 smtClean="0"/>
              <a:t>  Rozwinięcie </a:t>
            </a:r>
            <a:r>
              <a:rPr lang="pl-PL" altLang="pl-PL" sz="2400" dirty="0"/>
              <a:t>pełne – praca jednym stanowiskiem gaśniczym</a:t>
            </a:r>
            <a:r>
              <a:rPr lang="pl-PL" altLang="pl-PL" sz="2400" dirty="0">
                <a:latin typeface="Times New Roman" pitchFamily="18" charset="0"/>
              </a:rPr>
              <a:t> 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ry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9018"/>
            <a:ext cx="6553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15212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</a:rPr>
              <a:t>  Rozwinięcie pełne – praca </a:t>
            </a:r>
            <a:r>
              <a:rPr lang="pl-PL" altLang="pl-PL" sz="2400" dirty="0" smtClean="0">
                <a:solidFill>
                  <a:srgbClr val="000000"/>
                </a:solidFill>
              </a:rPr>
              <a:t>z zewnętrznego punktu poboru wody</a:t>
            </a:r>
            <a:endParaRPr lang="pl-PL" altLang="pl-PL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rys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2384"/>
            <a:ext cx="7128792" cy="40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252520" cy="133161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</a:rPr>
              <a:t>  Rozwinięcie pełne – praca </a:t>
            </a:r>
            <a:r>
              <a:rPr lang="pl-PL" altLang="pl-PL" sz="2400" dirty="0" smtClean="0">
                <a:solidFill>
                  <a:srgbClr val="000000"/>
                </a:solidFill>
              </a:rPr>
              <a:t>dwoma stanowiskami gaśniczymi</a:t>
            </a:r>
            <a:endParaRPr lang="pl-PL" altLang="pl-PL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76860" lvl="0" indent="0">
              <a:lnSpc>
                <a:spcPct val="140000"/>
              </a:lnSpc>
              <a:buClr>
                <a:srgbClr val="F0AD00"/>
              </a:buClr>
              <a:buNone/>
            </a:pP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rys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72385"/>
            <a:ext cx="6408738" cy="4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63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15212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Praca działkiem - zasilanie z punktu zewnętrznego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ry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3" y="2672385"/>
            <a:ext cx="8064500" cy="40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02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– praca podczas wypadku drogowego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rys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59"/>
            <a:ext cx="8137525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40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</a:t>
            </a: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osobowa 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załoga  </a:t>
            </a: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</a:t>
            </a:r>
            <a:r>
              <a:rPr lang="pl-PL" altLang="pl-PL" sz="2400" dirty="0" smtClean="0"/>
              <a:t>- podanie </a:t>
            </a:r>
            <a:r>
              <a:rPr lang="pl-PL" altLang="pl-PL" sz="2400" dirty="0"/>
              <a:t>prądu </a:t>
            </a:r>
            <a:r>
              <a:rPr lang="pl-PL" altLang="pl-PL" sz="2400" dirty="0" smtClean="0"/>
              <a:t>gaśniczego </a:t>
            </a:r>
            <a:endParaRPr lang="pl-PL" altLang="pl-PL" sz="2400" dirty="0"/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rys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2384"/>
            <a:ext cx="7947969" cy="3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5121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osobowa załoga 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- podanie prądu gaśniczego 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rys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2385"/>
            <a:ext cx="7560840" cy="39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Funkcje </a:t>
            </a:r>
            <a:r>
              <a:rPr lang="pl-PL" dirty="0"/>
              <a:t>i zadania w zastępie gaśniczym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specjalnym;</a:t>
            </a:r>
          </a:p>
          <a:p>
            <a:r>
              <a:rPr lang="pl-PL" dirty="0" smtClean="0"/>
              <a:t> </a:t>
            </a:r>
            <a:r>
              <a:rPr lang="pl-PL" dirty="0"/>
              <a:t>Oznakowanie członków zastępów.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4000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/>
              <a:t>Zastęp specjalny z drabiną </a:t>
            </a:r>
            <a:r>
              <a:rPr lang="pl-PL" altLang="pl-PL" sz="2400" dirty="0" smtClean="0"/>
              <a:t>mechaniczną</a:t>
            </a: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 smtClean="0"/>
              <a:t>  Podanie </a:t>
            </a:r>
            <a:r>
              <a:rPr lang="pl-PL" altLang="pl-PL" sz="2400" dirty="0"/>
              <a:t>prądu gaśniczego 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rys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672385"/>
            <a:ext cx="7993063" cy="39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1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412776"/>
            <a:ext cx="4177158" cy="36004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Czynności przypisane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poszczególnym funkcyjnym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zależności od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ilości osób w zastępie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Picture 2" descr="skanuj0007"/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087" r="3017" b="6613"/>
          <a:stretch>
            <a:fillRect/>
          </a:stretch>
        </p:blipFill>
        <p:spPr bwMode="auto">
          <a:xfrm>
            <a:off x="4284663" y="1459470"/>
            <a:ext cx="456406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1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0" y="1772816"/>
            <a:ext cx="9143999" cy="34563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dirty="0" smtClean="0"/>
              <a:t> Bielecki </a:t>
            </a:r>
            <a:r>
              <a:rPr lang="pl-PL" altLang="pl-PL" sz="2400" dirty="0"/>
              <a:t>P. „Podstawy taktyki Gaszenia Pożarów” Kraków  </a:t>
            </a:r>
            <a:r>
              <a:rPr lang="pl-PL" altLang="pl-PL" sz="2400" dirty="0" smtClean="0"/>
              <a:t>1996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</a:t>
            </a:r>
          </a:p>
          <a:p>
            <a:r>
              <a:rPr lang="pl-PL" altLang="pl-PL" sz="2400" dirty="0" smtClean="0"/>
              <a:t> Bielecki </a:t>
            </a:r>
            <a:r>
              <a:rPr lang="pl-PL" altLang="pl-PL" sz="2400" dirty="0"/>
              <a:t>P. „Taktyka działań gaśniczych dla słuchaczy  </a:t>
            </a:r>
            <a:r>
              <a:rPr lang="pl-PL" altLang="pl-PL" sz="2400" dirty="0" smtClean="0"/>
              <a:t> kursu </a:t>
            </a:r>
            <a:r>
              <a:rPr lang="pl-PL" altLang="pl-PL" sz="2400" dirty="0"/>
              <a:t>kwalifikacyjnego szeregowych Państwowej Straży </a:t>
            </a:r>
            <a:r>
              <a:rPr lang="pl-PL" altLang="pl-PL" sz="2400" dirty="0" smtClean="0"/>
              <a:t>Pożarnej</a:t>
            </a:r>
            <a:r>
              <a:rPr lang="pl-PL" altLang="pl-PL" sz="2400" dirty="0"/>
              <a:t>” Warszawa 2004  r.</a:t>
            </a:r>
          </a:p>
          <a:p>
            <a:r>
              <a:rPr lang="pl-PL" altLang="pl-PL" sz="2400" dirty="0" smtClean="0"/>
              <a:t> Bielecki </a:t>
            </a:r>
            <a:r>
              <a:rPr lang="pl-PL" altLang="pl-PL" sz="2400" dirty="0"/>
              <a:t>P. „ Organizacja pracy w zastępie gaśniczym” </a:t>
            </a:r>
            <a:r>
              <a:rPr lang="pl-PL" altLang="pl-PL" sz="2400" dirty="0" smtClean="0"/>
              <a:t>Biblioteka </a:t>
            </a:r>
            <a:r>
              <a:rPr lang="pl-PL" altLang="pl-PL" sz="2400" dirty="0"/>
              <a:t>strażaka ochotnika. CSPSP 2000 r</a:t>
            </a:r>
            <a:r>
              <a:rPr lang="pl-PL" altLang="pl-PL" sz="2400" dirty="0" smtClean="0"/>
              <a:t>.</a:t>
            </a:r>
          </a:p>
          <a:p>
            <a:r>
              <a:rPr lang="pl-PL" altLang="pl-PL" sz="2400" dirty="0"/>
              <a:t> </a:t>
            </a:r>
            <a:r>
              <a:rPr lang="pl-PL" sz="2400" dirty="0"/>
              <a:t>„System szkolenia członków OSP biorących bezpośredni udział w działaniach ratowniczych” – prezentacje multimedialne; </a:t>
            </a:r>
          </a:p>
          <a:p>
            <a:pPr marL="276860" indent="0">
              <a:buNone/>
            </a:pPr>
            <a:r>
              <a:rPr lang="pl-PL" sz="2400" dirty="0"/>
              <a:t>   CNBOP maj 2007r.</a:t>
            </a:r>
          </a:p>
          <a:p>
            <a:pPr marL="276860" indent="0">
              <a:buNone/>
            </a:pPr>
            <a:endParaRPr lang="pl-PL" altLang="pl-PL" sz="2400" dirty="0" smtClean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0" y="1556792"/>
            <a:ext cx="9143999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>  Zastęp </a:t>
            </a:r>
            <a:r>
              <a:rPr lang="pl-PL" sz="2400" b="1" dirty="0"/>
              <a:t>to pododdział liczący od trzech do sześciu </a:t>
            </a:r>
            <a:r>
              <a:rPr lang="pl-PL" sz="2400" b="1" dirty="0" smtClean="0"/>
              <a:t>ratowników,      w </a:t>
            </a:r>
            <a:r>
              <a:rPr lang="pl-PL" sz="2400" b="1" dirty="0"/>
              <a:t>tym dowódca, wyposażony w pojazd przystosowany do realizacji zadania ratowniczego</a:t>
            </a:r>
            <a:r>
              <a:rPr lang="pl-PL" sz="2400" b="1" dirty="0" smtClean="0"/>
              <a:t>.</a:t>
            </a:r>
          </a:p>
          <a:p>
            <a:pPr marL="276860" indent="0">
              <a:lnSpc>
                <a:spcPct val="150000"/>
              </a:lnSpc>
              <a:buNone/>
            </a:pPr>
            <a:endParaRPr lang="pl-PL" sz="2400" b="1" dirty="0" smtClean="0"/>
          </a:p>
          <a:p>
            <a:pPr marL="276860" indent="0">
              <a:lnSpc>
                <a:spcPct val="150000"/>
              </a:lnSpc>
              <a:buNone/>
            </a:pPr>
            <a:r>
              <a:rPr lang="pl-PL" sz="2400" dirty="0" smtClean="0"/>
              <a:t>Tak </a:t>
            </a:r>
            <a:r>
              <a:rPr lang="pl-PL" sz="2400" dirty="0"/>
              <a:t>więc zastęp to obsada pojazdu bojowego, mogąca w ograniczonym zakresie podjąć samodzielne działania ratowniczo-gaśnicze. Może być on podzielony na roty.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07505" y="1484784"/>
            <a:ext cx="8856984" cy="53732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pl-PL" sz="2400" dirty="0"/>
              <a:t>W zależności od rodzaju pojazdu oraz wyposażenia znajdującego </a:t>
            </a:r>
          </a:p>
          <a:p>
            <a:pPr marL="114300" indent="0">
              <a:buNone/>
            </a:pPr>
            <a:r>
              <a:rPr lang="pl-PL" sz="2400" dirty="0"/>
              <a:t>się na wozie zastępy możemy podzielić na gaśnicze oraz </a:t>
            </a:r>
            <a:r>
              <a:rPr lang="pl-PL" sz="2400" dirty="0" smtClean="0"/>
              <a:t>specjalne. </a:t>
            </a:r>
          </a:p>
          <a:p>
            <a:pPr marL="114300" indent="0">
              <a:buNone/>
            </a:pPr>
            <a:endParaRPr lang="pl-PL" sz="2400" dirty="0"/>
          </a:p>
          <a:p>
            <a:pPr marL="457200" indent="-342900"/>
            <a:r>
              <a:rPr lang="pl-PL" sz="2400" b="1" i="1" dirty="0" smtClean="0"/>
              <a:t>Zastępy </a:t>
            </a:r>
            <a:r>
              <a:rPr lang="pl-PL" sz="2400" b="1" i="1" dirty="0"/>
              <a:t>gaśnicze</a:t>
            </a:r>
            <a:r>
              <a:rPr lang="pl-PL" sz="2400" dirty="0"/>
              <a:t> to zespoły wyszkolonych ludzi, dysponujących sprzętem pozwalającym głównie na gaszenie pożarów, oraz wykonanie w stosunkowo wąskim zakresie innych zadań taktycznych. </a:t>
            </a:r>
            <a:endParaRPr lang="pl-PL" sz="2400" dirty="0" smtClean="0"/>
          </a:p>
          <a:p>
            <a:pPr marL="457200" indent="-342900"/>
            <a:endParaRPr lang="pl-PL" sz="2400" dirty="0" smtClean="0"/>
          </a:p>
          <a:p>
            <a:pPr marL="457200" indent="-342900"/>
            <a:r>
              <a:rPr lang="pl-PL" sz="2400" dirty="0" smtClean="0"/>
              <a:t> GLM</a:t>
            </a:r>
          </a:p>
          <a:p>
            <a:pPr marL="457200" indent="-342900"/>
            <a:r>
              <a:rPr lang="pl-PL" sz="2400" dirty="0" smtClean="0"/>
              <a:t> GLBA</a:t>
            </a:r>
          </a:p>
          <a:p>
            <a:pPr marL="457200" indent="-342900"/>
            <a:r>
              <a:rPr lang="pl-PL" sz="2400" dirty="0"/>
              <a:t> </a:t>
            </a:r>
            <a:r>
              <a:rPr lang="pl-PL" sz="2400" dirty="0" smtClean="0"/>
              <a:t>GBA</a:t>
            </a:r>
          </a:p>
          <a:p>
            <a:pPr marL="457200" indent="-342900"/>
            <a:r>
              <a:rPr lang="pl-PL" sz="2400" dirty="0"/>
              <a:t> </a:t>
            </a:r>
            <a:r>
              <a:rPr lang="pl-PL" sz="2400" dirty="0" smtClean="0"/>
              <a:t>GCBA</a:t>
            </a:r>
          </a:p>
          <a:p>
            <a:pPr marL="457200" indent="-342900"/>
            <a:endParaRPr lang="pl-PL" sz="2400" dirty="0"/>
          </a:p>
          <a:p>
            <a:pPr marL="114300" indent="0">
              <a:buNone/>
            </a:pPr>
            <a:endParaRPr lang="pl-PL" sz="2400" dirty="0" smtClean="0"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07505" y="1484784"/>
            <a:ext cx="8856984" cy="53732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endParaRPr lang="pl-PL" sz="2400" dirty="0" smtClean="0"/>
          </a:p>
          <a:p>
            <a:pPr marL="457200" indent="-342900"/>
            <a:r>
              <a:rPr lang="pl-PL" sz="2400" b="1" i="1" dirty="0"/>
              <a:t>Zastępy specjalne</a:t>
            </a:r>
            <a:r>
              <a:rPr lang="pl-PL" sz="2400" dirty="0"/>
              <a:t> to pododdziały wyznaczone do wykonywania zadań specjalnych, wynikających z taktycznych potrzeb akcji ratowniczo-gaśniczych, podczas których współdziałają z zastępami gaśniczymi i innymi specjalnymi, lub też wykonują swe zadania samodzielnie.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indent="-342900"/>
            <a:r>
              <a:rPr lang="pl-PL" sz="2400" dirty="0" smtClean="0"/>
              <a:t> SD </a:t>
            </a:r>
            <a:r>
              <a:rPr lang="pl-PL" sz="2400" dirty="0"/>
              <a:t>– zastęp z drabiną </a:t>
            </a:r>
            <a:r>
              <a:rPr lang="pl-PL" sz="2400" dirty="0" smtClean="0"/>
              <a:t>mechaniczną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/>
              <a:t>SW – zastęp </a:t>
            </a:r>
            <a:r>
              <a:rPr lang="pl-PL" sz="2400" dirty="0" smtClean="0"/>
              <a:t>wężowy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/>
              <a:t>SŁ – zastęp łączności </a:t>
            </a:r>
            <a:endParaRPr lang="pl-PL" sz="2400" dirty="0" smtClean="0"/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 smtClean="0"/>
              <a:t>SRChem</a:t>
            </a:r>
            <a:r>
              <a:rPr lang="pl-PL" sz="2400" dirty="0" smtClean="0"/>
              <a:t> – </a:t>
            </a:r>
            <a:r>
              <a:rPr lang="pl-PL" sz="2400" dirty="0"/>
              <a:t>zastęp ratownictwa chemicznego</a:t>
            </a:r>
            <a:endParaRPr lang="pl-PL" sz="2400" dirty="0" smtClean="0"/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 smtClean="0"/>
              <a:t>SRw</a:t>
            </a:r>
            <a:r>
              <a:rPr lang="pl-PL" sz="2400" dirty="0" smtClean="0"/>
              <a:t> – </a:t>
            </a:r>
            <a:r>
              <a:rPr lang="pl-PL" sz="2400" dirty="0"/>
              <a:t>zastęp </a:t>
            </a:r>
            <a:r>
              <a:rPr lang="pl-PL" sz="2400" dirty="0" smtClean="0"/>
              <a:t>wodny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 smtClean="0"/>
              <a:t>SKw</a:t>
            </a:r>
            <a:r>
              <a:rPr lang="pl-PL" sz="2400" dirty="0" smtClean="0"/>
              <a:t> </a:t>
            </a:r>
            <a:r>
              <a:rPr lang="pl-PL" sz="2400" dirty="0"/>
              <a:t>– </a:t>
            </a:r>
            <a:r>
              <a:rPr lang="pl-PL" sz="2400" dirty="0" smtClean="0"/>
              <a:t>zastęp kwatermistrzowski 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 inne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376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0" y="1304232"/>
            <a:ext cx="9144000" cy="55537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buNone/>
            </a:pPr>
            <a:endParaRPr lang="pl-PL" altLang="pl-PL" sz="2400" dirty="0" smtClean="0"/>
          </a:p>
          <a:p>
            <a:pPr marL="276860" indent="0" algn="just">
              <a:buNone/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ramach zastępu dla ratowników przypisane zostają niżej wymienione funkcje. Aby uprościć opisy, każdej z funkcji przypisano symbol  graficzny.</a:t>
            </a:r>
            <a:r>
              <a:rPr lang="pl-PL" altLang="pl-PL" sz="2400" dirty="0">
                <a:latin typeface="Times New Roman" pitchFamily="18" charset="0"/>
              </a:rPr>
              <a:t> </a:t>
            </a:r>
            <a:endParaRPr lang="pl-PL" altLang="pl-PL" sz="2400" dirty="0" smtClean="0">
              <a:latin typeface="Times New Roman" pitchFamily="18" charset="0"/>
            </a:endParaRPr>
          </a:p>
          <a:p>
            <a:pPr marL="276860" indent="0" algn="just">
              <a:buNone/>
            </a:pPr>
            <a:endParaRPr lang="pl-PL" altLang="pl-PL" sz="2400" dirty="0">
              <a:latin typeface="Times New Roman" pitchFamily="18" charset="0"/>
            </a:endParaRPr>
          </a:p>
          <a:p>
            <a:pPr marL="276860" indent="0">
              <a:buNone/>
            </a:pPr>
            <a:endParaRPr lang="pl-PL" sz="2000" dirty="0" smtClean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oznakowanie członków zastępó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22" y="2905512"/>
            <a:ext cx="63373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56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80528" y="1412776"/>
            <a:ext cx="9505056" cy="18722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</a:t>
            </a:r>
            <a:r>
              <a:rPr lang="pl-PL" altLang="pl-PL" sz="2400" dirty="0"/>
              <a:t>W wozach gaśniczych najczęściej spotyka się 6-osobową obsadę ratowników, złożoną z dowódcy zastępu, przodownika roty pierwszej, pomocnika przodownika roty pierwszej, przodownika roty drugiej, pomocnika przodownika roty drugiej i kierowcy. </a:t>
            </a:r>
            <a:endParaRPr lang="pl-PL" altLang="pl-PL" sz="2400" dirty="0" smtClean="0"/>
          </a:p>
          <a:p>
            <a:pPr marL="276860" indent="0">
              <a:buNone/>
            </a:pPr>
            <a:r>
              <a:rPr lang="pl-PL" altLang="pl-PL" sz="2400" dirty="0" smtClean="0"/>
              <a:t>Spotykane </a:t>
            </a:r>
            <a:r>
              <a:rPr lang="pl-PL" altLang="pl-PL" sz="2400" dirty="0"/>
              <a:t>są również zastępy 8, 7, 4, </a:t>
            </a:r>
            <a:r>
              <a:rPr lang="pl-PL" altLang="pl-PL" sz="2400" dirty="0" smtClean="0"/>
              <a:t>3  </a:t>
            </a:r>
            <a:r>
              <a:rPr lang="pl-PL" altLang="pl-PL" sz="2400" dirty="0"/>
              <a:t>-osobowe.</a:t>
            </a:r>
          </a:p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Lapik\Pulpit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327650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361040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b="1" dirty="0" smtClean="0"/>
              <a:t> Przykłady </a:t>
            </a:r>
            <a:r>
              <a:rPr lang="pl-PL" altLang="pl-PL" sz="2400" b="1" dirty="0"/>
              <a:t>rozmieszczenia załogi w wozach wyposażonych w 6, 4, 3 miejsca dla </a:t>
            </a:r>
            <a:r>
              <a:rPr lang="pl-PL" altLang="pl-PL" sz="2400" b="1" dirty="0" smtClean="0"/>
              <a:t>załogi</a:t>
            </a:r>
          </a:p>
          <a:p>
            <a:pPr marL="276860" indent="0">
              <a:buNone/>
            </a:pPr>
            <a:r>
              <a:rPr lang="pl-PL" altLang="pl-PL" sz="2400" dirty="0" smtClean="0"/>
              <a:t>Zajmowanie </a:t>
            </a:r>
            <a:r>
              <a:rPr lang="pl-PL" altLang="pl-PL" sz="2400" dirty="0"/>
              <a:t>miejsc w wozie zależy od pełnionej funkcji w </a:t>
            </a:r>
            <a:r>
              <a:rPr lang="pl-PL" altLang="pl-PL" sz="2400" dirty="0" smtClean="0"/>
              <a:t>zastępie:</a:t>
            </a:r>
            <a:endParaRPr lang="pl-PL" altLang="pl-PL" sz="2400" b="1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2" descr="kabin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4" y="2934145"/>
            <a:ext cx="14414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kabin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6151"/>
            <a:ext cx="1393825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abin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28707"/>
            <a:ext cx="14732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08520" y="1340768"/>
            <a:ext cx="9433047" cy="2016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b="1" dirty="0" smtClean="0">
                <a:cs typeface="Times New Roman" pitchFamily="18" charset="0"/>
              </a:rPr>
              <a:t> Ustawienie </a:t>
            </a:r>
            <a:r>
              <a:rPr lang="pl-PL" altLang="pl-PL" sz="2400" b="1" dirty="0">
                <a:cs typeface="Times New Roman" pitchFamily="18" charset="0"/>
              </a:rPr>
              <a:t>ratowników po komendzie „z wozu</a:t>
            </a:r>
            <a:r>
              <a:rPr lang="pl-PL" altLang="pl-PL" sz="2400" b="1" dirty="0" smtClean="0">
                <a:cs typeface="Times New Roman" pitchFamily="18" charset="0"/>
              </a:rPr>
              <a:t>”</a:t>
            </a:r>
          </a:p>
          <a:p>
            <a:pPr marL="276860" indent="0">
              <a:buNone/>
            </a:pPr>
            <a:r>
              <a:rPr lang="pl-PL" altLang="pl-PL" sz="2400" dirty="0">
                <a:cs typeface="Times New Roman" pitchFamily="18" charset="0"/>
              </a:rPr>
              <a:t>Na komendę „z wozu” </a:t>
            </a:r>
            <a:r>
              <a:rPr lang="pl-PL" altLang="pl-PL" sz="2400" dirty="0" smtClean="0">
                <a:cs typeface="Times New Roman" pitchFamily="18" charset="0"/>
              </a:rPr>
              <a:t>wydaną </a:t>
            </a:r>
            <a:r>
              <a:rPr lang="pl-PL" altLang="pl-PL" sz="2400" dirty="0">
                <a:cs typeface="Times New Roman" pitchFamily="18" charset="0"/>
              </a:rPr>
              <a:t>przez dowódcę zastępu strażacy opuszczają pojazd i ustawiają się w odległości około jednego metra za tyłem pojazdu, patrzą w stronę dowódcy i oczekują na jego dalsze rozkazy. </a:t>
            </a:r>
            <a:endParaRPr lang="pl-PL" altLang="pl-PL" sz="2400" dirty="0"/>
          </a:p>
          <a:p>
            <a:pPr marL="276860" indent="0">
              <a:buNone/>
            </a:pPr>
            <a:endParaRPr lang="pl-PL" altLang="pl-PL" sz="2400" b="1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Ustawienie ratowników po komędzie z woz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8" y="3501008"/>
            <a:ext cx="7561263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900</Words>
  <Application>Microsoft Office PowerPoint</Application>
  <PresentationFormat>Pokaz na ekranie (4:3)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Noto Sans Symbols</vt:lpstr>
      <vt:lpstr>Calibri</vt:lpstr>
      <vt:lpstr>MyriadPro-Regular</vt:lpstr>
      <vt:lpstr>Arial Black</vt:lpstr>
      <vt:lpstr>Times New Roman</vt:lpstr>
      <vt:lpstr>Arial</vt:lpstr>
      <vt:lpstr>Moduł</vt:lpstr>
      <vt:lpstr>Moduł</vt:lpstr>
      <vt:lpstr>TEMAT 15  Zadania strażaków w zastępie</vt:lpstr>
      <vt:lpstr>MATERIAŁ NAUCZANIA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23  Wypadki drogowe – statystyka i przyczyny</dc:title>
  <cp:lastModifiedBy>Marek E</cp:lastModifiedBy>
  <cp:revision>55</cp:revision>
  <dcterms:modified xsi:type="dcterms:W3CDTF">2016-06-03T08:18:40Z</dcterms:modified>
</cp:coreProperties>
</file>