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  <p:sldMasterId id="2147483915" r:id="rId5"/>
  </p:sldMasterIdLst>
  <p:notesMasterIdLst>
    <p:notesMasterId r:id="rId26"/>
  </p:notesMasterIdLst>
  <p:handoutMasterIdLst>
    <p:handoutMasterId r:id="rId27"/>
  </p:handoutMasterIdLst>
  <p:sldIdLst>
    <p:sldId id="1520" r:id="rId6"/>
    <p:sldId id="1645" r:id="rId7"/>
    <p:sldId id="1642" r:id="rId8"/>
    <p:sldId id="1541" r:id="rId9"/>
    <p:sldId id="1640" r:id="rId10"/>
    <p:sldId id="1629" r:id="rId11"/>
    <p:sldId id="1547" r:id="rId12"/>
    <p:sldId id="1633" r:id="rId13"/>
    <p:sldId id="1638" r:id="rId14"/>
    <p:sldId id="1639" r:id="rId15"/>
    <p:sldId id="1644" r:id="rId16"/>
    <p:sldId id="1560" r:id="rId17"/>
    <p:sldId id="1561" r:id="rId18"/>
    <p:sldId id="1568" r:id="rId19"/>
    <p:sldId id="1569" r:id="rId20"/>
    <p:sldId id="1517" r:id="rId21"/>
    <p:sldId id="1563" r:id="rId22"/>
    <p:sldId id="1559" r:id="rId23"/>
    <p:sldId id="1558" r:id="rId24"/>
    <p:sldId id="15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D4D4D"/>
    <a:srgbClr val="5C5D5D"/>
    <a:srgbClr val="2626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467" autoAdjust="0"/>
  </p:normalViewPr>
  <p:slideViewPr>
    <p:cSldViewPr snapToGrid="0">
      <p:cViewPr varScale="1">
        <p:scale>
          <a:sx n="57" d="100"/>
          <a:sy n="57" d="100"/>
        </p:scale>
        <p:origin x="77" y="288"/>
      </p:cViewPr>
      <p:guideLst/>
    </p:cSldViewPr>
  </p:slideViewPr>
  <p:outlineViewPr>
    <p:cViewPr>
      <p:scale>
        <a:sx n="33" d="100"/>
        <a:sy n="33" d="100"/>
      </p:scale>
      <p:origin x="0" y="-23222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łąd-Jarocki Mikołaj" userId="cf8b3281-d64d-423f-b6e2-3267af3ec379" providerId="ADAL" clId="{A01B382C-CE9D-4A93-ADD8-BB140489AC35}"/>
    <pc:docChg chg="undo custSel addSld delSld modSld">
      <pc:chgData name="Błąd-Jarocki Mikołaj" userId="cf8b3281-d64d-423f-b6e2-3267af3ec379" providerId="ADAL" clId="{A01B382C-CE9D-4A93-ADD8-BB140489AC35}" dt="2026-07-07T09:46:07.433" v="1152" actId="403"/>
      <pc:docMkLst>
        <pc:docMk/>
      </pc:docMkLst>
      <pc:sldChg chg="addSp modSp mod">
        <pc:chgData name="Błąd-Jarocki Mikołaj" userId="cf8b3281-d64d-423f-b6e2-3267af3ec379" providerId="ADAL" clId="{A01B382C-CE9D-4A93-ADD8-BB140489AC35}" dt="2026-07-06T08:46:52.733" v="245" actId="2711"/>
        <pc:sldMkLst>
          <pc:docMk/>
          <pc:sldMk cId="3342914869" sldId="1520"/>
        </pc:sldMkLst>
        <pc:spChg chg="mod">
          <ac:chgData name="Błąd-Jarocki Mikołaj" userId="cf8b3281-d64d-423f-b6e2-3267af3ec379" providerId="ADAL" clId="{A01B382C-CE9D-4A93-ADD8-BB140489AC35}" dt="2026-07-06T08:46:52.733" v="245" actId="2711"/>
          <ac:spMkLst>
            <pc:docMk/>
            <pc:sldMk cId="3342914869" sldId="1520"/>
            <ac:spMk id="2" creationId="{08860FD0-747F-D155-7BAE-1BCE8C1FB065}"/>
          </ac:spMkLst>
        </pc:spChg>
        <pc:spChg chg="mod">
          <ac:chgData name="Błąd-Jarocki Mikołaj" userId="cf8b3281-d64d-423f-b6e2-3267af3ec379" providerId="ADAL" clId="{A01B382C-CE9D-4A93-ADD8-BB140489AC35}" dt="2026-07-06T08:46:45.106" v="244" actId="2711"/>
          <ac:spMkLst>
            <pc:docMk/>
            <pc:sldMk cId="3342914869" sldId="1520"/>
            <ac:spMk id="12" creationId="{FA8D9FA2-302E-0315-171F-48BC54215736}"/>
          </ac:spMkLst>
        </pc:spChg>
      </pc:sldChg>
      <pc:sldChg chg="modSp mod">
        <pc:chgData name="Błąd-Jarocki Mikołaj" userId="cf8b3281-d64d-423f-b6e2-3267af3ec379" providerId="ADAL" clId="{A01B382C-CE9D-4A93-ADD8-BB140489AC35}" dt="2026-07-06T08:49:57.862" v="340" actId="962"/>
        <pc:sldMkLst>
          <pc:docMk/>
          <pc:sldMk cId="2766970233" sldId="1541"/>
        </pc:sldMkLst>
        <pc:picChg chg="mod">
          <ac:chgData name="Błąd-Jarocki Mikołaj" userId="cf8b3281-d64d-423f-b6e2-3267af3ec379" providerId="ADAL" clId="{A01B382C-CE9D-4A93-ADD8-BB140489AC35}" dt="2026-07-06T08:49:57.862" v="340" actId="962"/>
          <ac:picMkLst>
            <pc:docMk/>
            <pc:sldMk cId="2766970233" sldId="1541"/>
            <ac:picMk id="8" creationId="{D1A50ACF-ED9A-EC13-D52F-AE99D9E6A29B}"/>
          </ac:picMkLst>
        </pc:picChg>
      </pc:sldChg>
      <pc:sldChg chg="modSp mod">
        <pc:chgData name="Błąd-Jarocki Mikołaj" userId="cf8b3281-d64d-423f-b6e2-3267af3ec379" providerId="ADAL" clId="{A01B382C-CE9D-4A93-ADD8-BB140489AC35}" dt="2026-07-06T08:50:44.771" v="714" actId="962"/>
        <pc:sldMkLst>
          <pc:docMk/>
          <pc:sldMk cId="3633881131" sldId="1547"/>
        </pc:sldMkLst>
        <pc:picChg chg="mod">
          <ac:chgData name="Błąd-Jarocki Mikołaj" userId="cf8b3281-d64d-423f-b6e2-3267af3ec379" providerId="ADAL" clId="{A01B382C-CE9D-4A93-ADD8-BB140489AC35}" dt="2026-07-06T08:50:44.771" v="714" actId="962"/>
          <ac:picMkLst>
            <pc:docMk/>
            <pc:sldMk cId="3633881131" sldId="1547"/>
            <ac:picMk id="29" creationId="{5962B284-9725-C97E-6BE2-47ED48B8BCD0}"/>
          </ac:picMkLst>
        </pc:picChg>
      </pc:sldChg>
      <pc:sldChg chg="modSp mod">
        <pc:chgData name="Błąd-Jarocki Mikołaj" userId="cf8b3281-d64d-423f-b6e2-3267af3ec379" providerId="ADAL" clId="{A01B382C-CE9D-4A93-ADD8-BB140489AC35}" dt="2026-07-06T08:52:33.257" v="1120" actId="962"/>
        <pc:sldMkLst>
          <pc:docMk/>
          <pc:sldMk cId="3648672733" sldId="1556"/>
        </pc:sldMkLst>
        <pc:picChg chg="mod">
          <ac:chgData name="Błąd-Jarocki Mikołaj" userId="cf8b3281-d64d-423f-b6e2-3267af3ec379" providerId="ADAL" clId="{A01B382C-CE9D-4A93-ADD8-BB140489AC35}" dt="2026-07-06T08:52:33.257" v="1120" actId="962"/>
          <ac:picMkLst>
            <pc:docMk/>
            <pc:sldMk cId="3648672733" sldId="1556"/>
            <ac:picMk id="13" creationId="{32148DF5-3788-2F79-3119-2FD6AA62B81F}"/>
          </ac:picMkLst>
        </pc:picChg>
      </pc:sldChg>
      <pc:sldChg chg="addSp delSp modSp mod">
        <pc:chgData name="Błąd-Jarocki Mikołaj" userId="cf8b3281-d64d-423f-b6e2-3267af3ec379" providerId="ADAL" clId="{A01B382C-CE9D-4A93-ADD8-BB140489AC35}" dt="2026-07-06T09:17:30.871" v="1142" actId="33553"/>
        <pc:sldMkLst>
          <pc:docMk/>
          <pc:sldMk cId="2858474134" sldId="1558"/>
        </pc:sldMkLst>
        <pc:spChg chg="add del mod">
          <ac:chgData name="Błąd-Jarocki Mikołaj" userId="cf8b3281-d64d-423f-b6e2-3267af3ec379" providerId="ADAL" clId="{A01B382C-CE9D-4A93-ADD8-BB140489AC35}" dt="2026-07-06T09:12:52.138" v="1140" actId="33699"/>
          <ac:spMkLst>
            <pc:docMk/>
            <pc:sldMk cId="2858474134" sldId="1558"/>
            <ac:spMk id="2" creationId="{775C87BF-9DAA-0698-FA60-E924498DE2B1}"/>
          </ac:spMkLst>
        </pc:spChg>
        <pc:spChg chg="mod">
          <ac:chgData name="Błąd-Jarocki Mikołaj" userId="cf8b3281-d64d-423f-b6e2-3267af3ec379" providerId="ADAL" clId="{A01B382C-CE9D-4A93-ADD8-BB140489AC35}" dt="2026-07-06T09:17:30.871" v="1142" actId="33553"/>
          <ac:spMkLst>
            <pc:docMk/>
            <pc:sldMk cId="2858474134" sldId="1558"/>
            <ac:spMk id="7" creationId="{04682E6A-415D-E1EF-0808-A07B2F1AF7BE}"/>
          </ac:spMkLst>
        </pc:spChg>
      </pc:sldChg>
      <pc:sldChg chg="modSp mod">
        <pc:chgData name="Błąd-Jarocki Mikołaj" userId="cf8b3281-d64d-423f-b6e2-3267af3ec379" providerId="ADAL" clId="{A01B382C-CE9D-4A93-ADD8-BB140489AC35}" dt="2026-07-06T09:02:32.850" v="1122" actId="2711"/>
        <pc:sldMkLst>
          <pc:docMk/>
          <pc:sldMk cId="149652007" sldId="1629"/>
        </pc:sldMkLst>
        <pc:spChg chg="mod">
          <ac:chgData name="Błąd-Jarocki Mikołaj" userId="cf8b3281-d64d-423f-b6e2-3267af3ec379" providerId="ADAL" clId="{A01B382C-CE9D-4A93-ADD8-BB140489AC35}" dt="2026-07-06T09:02:32.850" v="1122" actId="2711"/>
          <ac:spMkLst>
            <pc:docMk/>
            <pc:sldMk cId="149652007" sldId="1629"/>
            <ac:spMk id="6" creationId="{80F09156-6473-4B7A-20E2-59B464652D90}"/>
          </ac:spMkLst>
        </pc:spChg>
      </pc:sldChg>
      <pc:sldChg chg="modSp mod">
        <pc:chgData name="Błąd-Jarocki Mikołaj" userId="cf8b3281-d64d-423f-b6e2-3267af3ec379" providerId="ADAL" clId="{A01B382C-CE9D-4A93-ADD8-BB140489AC35}" dt="2026-07-06T09:07:25.871" v="1129" actId="2711"/>
        <pc:sldMkLst>
          <pc:docMk/>
          <pc:sldMk cId="563243175" sldId="1633"/>
        </pc:sldMkLst>
        <pc:spChg chg="mod">
          <ac:chgData name="Błąd-Jarocki Mikołaj" userId="cf8b3281-d64d-423f-b6e2-3267af3ec379" providerId="ADAL" clId="{A01B382C-CE9D-4A93-ADD8-BB140489AC35}" dt="2026-07-06T09:07:25.871" v="1129" actId="2711"/>
          <ac:spMkLst>
            <pc:docMk/>
            <pc:sldMk cId="563243175" sldId="1633"/>
            <ac:spMk id="6" creationId="{9EE96690-240E-B5CB-AAA6-44502AFEF13E}"/>
          </ac:spMkLst>
        </pc:spChg>
      </pc:sldChg>
      <pc:sldChg chg="modSp mod">
        <pc:chgData name="Błąd-Jarocki Mikołaj" userId="cf8b3281-d64d-423f-b6e2-3267af3ec379" providerId="ADAL" clId="{A01B382C-CE9D-4A93-ADD8-BB140489AC35}" dt="2026-07-07T09:45:58.854" v="1148" actId="403"/>
        <pc:sldMkLst>
          <pc:docMk/>
          <pc:sldMk cId="1105727407" sldId="1638"/>
        </pc:sldMkLst>
        <pc:spChg chg="mod">
          <ac:chgData name="Błąd-Jarocki Mikołaj" userId="cf8b3281-d64d-423f-b6e2-3267af3ec379" providerId="ADAL" clId="{A01B382C-CE9D-4A93-ADD8-BB140489AC35}" dt="2026-07-06T09:07:34.140" v="1130" actId="2711"/>
          <ac:spMkLst>
            <pc:docMk/>
            <pc:sldMk cId="1105727407" sldId="1638"/>
            <ac:spMk id="13" creationId="{A6B7035C-1909-EA66-6136-218A78A71854}"/>
          </ac:spMkLst>
        </pc:spChg>
        <pc:spChg chg="mod">
          <ac:chgData name="Błąd-Jarocki Mikołaj" userId="cf8b3281-d64d-423f-b6e2-3267af3ec379" providerId="ADAL" clId="{A01B382C-CE9D-4A93-ADD8-BB140489AC35}" dt="2026-07-06T08:51:04.848" v="715" actId="2711"/>
          <ac:spMkLst>
            <pc:docMk/>
            <pc:sldMk cId="1105727407" sldId="1638"/>
            <ac:spMk id="27" creationId="{8420FAC6-16BB-2F1A-C1F5-91A0296DE8A9}"/>
          </ac:spMkLst>
        </pc:spChg>
        <pc:spChg chg="mod">
          <ac:chgData name="Błąd-Jarocki Mikołaj" userId="cf8b3281-d64d-423f-b6e2-3267af3ec379" providerId="ADAL" clId="{A01B382C-CE9D-4A93-ADD8-BB140489AC35}" dt="2026-07-07T09:45:58.854" v="1148" actId="403"/>
          <ac:spMkLst>
            <pc:docMk/>
            <pc:sldMk cId="1105727407" sldId="1638"/>
            <ac:spMk id="28" creationId="{AD2BBBD5-15E4-4B19-B1B1-3BE82CC2081C}"/>
          </ac:spMkLst>
        </pc:spChg>
      </pc:sldChg>
      <pc:sldChg chg="modSp mod">
        <pc:chgData name="Błąd-Jarocki Mikołaj" userId="cf8b3281-d64d-423f-b6e2-3267af3ec379" providerId="ADAL" clId="{A01B382C-CE9D-4A93-ADD8-BB140489AC35}" dt="2026-07-07T09:46:07.433" v="1152" actId="403"/>
        <pc:sldMkLst>
          <pc:docMk/>
          <pc:sldMk cId="4093869194" sldId="1639"/>
        </pc:sldMkLst>
        <pc:spChg chg="mod">
          <ac:chgData name="Błąd-Jarocki Mikołaj" userId="cf8b3281-d64d-423f-b6e2-3267af3ec379" providerId="ADAL" clId="{A01B382C-CE9D-4A93-ADD8-BB140489AC35}" dt="2026-07-06T09:12:52.751" v="1141" actId="2711"/>
          <ac:spMkLst>
            <pc:docMk/>
            <pc:sldMk cId="4093869194" sldId="1639"/>
            <ac:spMk id="13" creationId="{7557EF79-330C-70ED-A757-835C83E686A2}"/>
          </ac:spMkLst>
        </pc:spChg>
        <pc:spChg chg="mod">
          <ac:chgData name="Błąd-Jarocki Mikołaj" userId="cf8b3281-d64d-423f-b6e2-3267af3ec379" providerId="ADAL" clId="{A01B382C-CE9D-4A93-ADD8-BB140489AC35}" dt="2026-07-07T09:46:07.433" v="1152" actId="403"/>
          <ac:spMkLst>
            <pc:docMk/>
            <pc:sldMk cId="4093869194" sldId="1639"/>
            <ac:spMk id="28" creationId="{3E307312-F956-7437-DC11-E6B1F8010B98}"/>
          </ac:spMkLst>
        </pc:spChg>
      </pc:sldChg>
      <pc:sldChg chg="modSp mod">
        <pc:chgData name="Błąd-Jarocki Mikołaj" userId="cf8b3281-d64d-423f-b6e2-3267af3ec379" providerId="ADAL" clId="{A01B382C-CE9D-4A93-ADD8-BB140489AC35}" dt="2026-07-06T09:03:17.768" v="1128" actId="403"/>
        <pc:sldMkLst>
          <pc:docMk/>
          <pc:sldMk cId="3259194742" sldId="1640"/>
        </pc:sldMkLst>
        <pc:spChg chg="mod">
          <ac:chgData name="Błąd-Jarocki Mikołaj" userId="cf8b3281-d64d-423f-b6e2-3267af3ec379" providerId="ADAL" clId="{A01B382C-CE9D-4A93-ADD8-BB140489AC35}" dt="2026-07-06T09:03:17.768" v="1128" actId="403"/>
          <ac:spMkLst>
            <pc:docMk/>
            <pc:sldMk cId="3259194742" sldId="1640"/>
            <ac:spMk id="3" creationId="{C0EE3A26-EE6D-5090-4B68-4BFAE726EAA4}"/>
          </ac:spMkLst>
        </pc:spChg>
        <pc:spChg chg="mod">
          <ac:chgData name="Błąd-Jarocki Mikołaj" userId="cf8b3281-d64d-423f-b6e2-3267af3ec379" providerId="ADAL" clId="{A01B382C-CE9D-4A93-ADD8-BB140489AC35}" dt="2026-07-06T09:03:12.947" v="1127" actId="403"/>
          <ac:spMkLst>
            <pc:docMk/>
            <pc:sldMk cId="3259194742" sldId="1640"/>
            <ac:spMk id="4" creationId="{D48250D9-DE40-4B76-667D-AEAC81C00090}"/>
          </ac:spMkLst>
        </pc:spChg>
        <pc:spChg chg="mod">
          <ac:chgData name="Błąd-Jarocki Mikołaj" userId="cf8b3281-d64d-423f-b6e2-3267af3ec379" providerId="ADAL" clId="{A01B382C-CE9D-4A93-ADD8-BB140489AC35}" dt="2026-07-06T09:03:09.591" v="1126" actId="403"/>
          <ac:spMkLst>
            <pc:docMk/>
            <pc:sldMk cId="3259194742" sldId="1640"/>
            <ac:spMk id="5" creationId="{EFDDE261-AFF8-A1ED-3001-B3A74BB9D6C5}"/>
          </ac:spMkLst>
        </pc:spChg>
        <pc:spChg chg="mod">
          <ac:chgData name="Błąd-Jarocki Mikołaj" userId="cf8b3281-d64d-423f-b6e2-3267af3ec379" providerId="ADAL" clId="{A01B382C-CE9D-4A93-ADD8-BB140489AC35}" dt="2026-07-06T09:02:19.997" v="1121" actId="2711"/>
          <ac:spMkLst>
            <pc:docMk/>
            <pc:sldMk cId="3259194742" sldId="1640"/>
            <ac:spMk id="13" creationId="{6366CBC0-3712-3169-7857-601BC90BF56A}"/>
          </ac:spMkLst>
        </pc:spChg>
      </pc:sldChg>
      <pc:sldChg chg="modSp mod">
        <pc:chgData name="Błąd-Jarocki Mikołaj" userId="cf8b3281-d64d-423f-b6e2-3267af3ec379" providerId="ADAL" clId="{A01B382C-CE9D-4A93-ADD8-BB140489AC35}" dt="2026-07-06T08:49:51.856" v="337" actId="962"/>
        <pc:sldMkLst>
          <pc:docMk/>
          <pc:sldMk cId="2153188481" sldId="1642"/>
        </pc:sldMkLst>
        <pc:picChg chg="mod">
          <ac:chgData name="Błąd-Jarocki Mikołaj" userId="cf8b3281-d64d-423f-b6e2-3267af3ec379" providerId="ADAL" clId="{A01B382C-CE9D-4A93-ADD8-BB140489AC35}" dt="2026-07-06T08:49:51.856" v="337" actId="962"/>
          <ac:picMkLst>
            <pc:docMk/>
            <pc:sldMk cId="2153188481" sldId="1642"/>
            <ac:picMk id="8" creationId="{8D6F5062-52FC-377E-0DF3-16F407F25B4C}"/>
          </ac:picMkLst>
        </pc:picChg>
      </pc:sldChg>
      <pc:sldChg chg="modSp mod">
        <pc:chgData name="Błąd-Jarocki Mikołaj" userId="cf8b3281-d64d-423f-b6e2-3267af3ec379" providerId="ADAL" clId="{A01B382C-CE9D-4A93-ADD8-BB140489AC35}" dt="2026-07-06T08:52:09.129" v="939" actId="962"/>
        <pc:sldMkLst>
          <pc:docMk/>
          <pc:sldMk cId="3808840508" sldId="1644"/>
        </pc:sldMkLst>
        <pc:picChg chg="mod">
          <ac:chgData name="Błąd-Jarocki Mikołaj" userId="cf8b3281-d64d-423f-b6e2-3267af3ec379" providerId="ADAL" clId="{A01B382C-CE9D-4A93-ADD8-BB140489AC35}" dt="2026-07-06T08:52:09.129" v="939" actId="962"/>
          <ac:picMkLst>
            <pc:docMk/>
            <pc:sldMk cId="3808840508" sldId="1644"/>
            <ac:picMk id="13" creationId="{4DAB4D0C-D23C-8948-D152-94D1D038D2DF}"/>
          </ac:picMkLst>
        </pc:picChg>
      </pc:sldChg>
      <pc:sldChg chg="modSp mod">
        <pc:chgData name="Błąd-Jarocki Mikołaj" userId="cf8b3281-d64d-423f-b6e2-3267af3ec379" providerId="ADAL" clId="{A01B382C-CE9D-4A93-ADD8-BB140489AC35}" dt="2026-07-06T08:51:58.046" v="936" actId="962"/>
        <pc:sldMkLst>
          <pc:docMk/>
          <pc:sldMk cId="885673925" sldId="1645"/>
        </pc:sldMkLst>
        <pc:picChg chg="mod">
          <ac:chgData name="Błąd-Jarocki Mikołaj" userId="cf8b3281-d64d-423f-b6e2-3267af3ec379" providerId="ADAL" clId="{A01B382C-CE9D-4A93-ADD8-BB140489AC35}" dt="2026-07-06T08:51:58.046" v="936" actId="962"/>
          <ac:picMkLst>
            <pc:docMk/>
            <pc:sldMk cId="885673925" sldId="1645"/>
            <ac:picMk id="13" creationId="{FFFBD874-D68E-55DC-8359-83921A59886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Forum Energia-Efekt-Środowisko: Gospodarka wodna - od strategii do inwestycji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Forum Energia-Efekt-Środowisko: Gospodarka wodna - od strategii do inwestycji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7/7/2026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>
            <a:extLst>
              <a:ext uri="{FF2B5EF4-FFF2-40B4-BE49-F238E27FC236}">
                <a16:creationId xmlns:a16="http://schemas.microsoft.com/office/drawing/2014/main" id="{3D38CB90-5DEB-4BD3-9CCD-ACA8770268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Forum Energia-Efekt-Środowisko: Gospodarka wodna - od strategii do inwestycji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09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Forum Energia-Efekt-Środowisko: Gospodarka wodna - od strategii do inwestycji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B746D-1999-FE1F-435D-5EEF5E0CC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78B3A84-FB6E-659F-2592-E03B28BF6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4CBAC29-5932-7339-0F2B-083F4C053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>
            <a:extLst>
              <a:ext uri="{FF2B5EF4-FFF2-40B4-BE49-F238E27FC236}">
                <a16:creationId xmlns:a16="http://schemas.microsoft.com/office/drawing/2014/main" id="{1753653E-F80B-AC66-19C1-A81C4A541E5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Forum Energia-Efekt-Środowisko: Gospodarka wodna - od strategii do inwestycji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4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Forum Energia-Efekt-Środowisko: Gospodarka wodna - od strategii do inwestycji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8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agłówka 4">
            <a:extLst>
              <a:ext uri="{FF2B5EF4-FFF2-40B4-BE49-F238E27FC236}">
                <a16:creationId xmlns:a16="http://schemas.microsoft.com/office/drawing/2014/main" id="{5015E88E-F122-58E7-15DA-D3A88757B30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Forum Energia-Efekt-Środowisko: Gospodarka wodna - od strategii do inwestycji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agłówka 4">
            <a:extLst>
              <a:ext uri="{FF2B5EF4-FFF2-40B4-BE49-F238E27FC236}">
                <a16:creationId xmlns:a16="http://schemas.microsoft.com/office/drawing/2014/main" id="{217D5179-7956-E786-0CC5-9BBA848606F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Forum Energia-Efekt-Środowisko: Gospodarka wodna - od strategii do inwestycji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Forum Energia-Efekt-Środowisko: Gospodarka wodna - od strategii do inwestycji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6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agłówka 4">
            <a:extLst>
              <a:ext uri="{FF2B5EF4-FFF2-40B4-BE49-F238E27FC236}">
                <a16:creationId xmlns:a16="http://schemas.microsoft.com/office/drawing/2014/main" id="{61BECBEC-B869-0119-63A5-10AAFEFE117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Forum Energia-Efekt-Środowisko: Gospodarka wodna - od strategii do inwestycji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7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B7441-0FE2-9025-CF22-285C47006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D4BA26E-51CA-DE0B-7C46-22D5C01F0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DAD4A18-80AA-7672-8A17-D47C2381C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>
            <a:extLst>
              <a:ext uri="{FF2B5EF4-FFF2-40B4-BE49-F238E27FC236}">
                <a16:creationId xmlns:a16="http://schemas.microsoft.com/office/drawing/2014/main" id="{13A9E95D-87B2-C5B6-DFAA-60E64E342C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Forum Energia-Efekt-Środowisko: Gospodarka wodna - od strategii do inwestycji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1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l-PL"/>
              <a:t>Forum Energia-Efekt-Środowisko: Gospodarka wodna - od strategii do inwestycji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2308332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507074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1825CBF-0C54-DB65-A5C3-6682E75E5DC0}"/>
              </a:ext>
            </a:extLst>
          </p:cNvPr>
          <p:cNvGrpSpPr/>
          <p:nvPr userDrawn="1"/>
        </p:nvGrpSpPr>
        <p:grpSpPr>
          <a:xfrm>
            <a:off x="0" y="972998"/>
            <a:ext cx="12192000" cy="289758"/>
            <a:chOff x="0" y="1046790"/>
            <a:chExt cx="12192000" cy="289758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05CECF91-3305-A7EE-6F48-AF259527CFB7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3F2AE9E7-C9C5-A107-62B1-1A4A1B86A0C7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8DD58805-9748-11A9-A0A2-D5B20F53B121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err="1">
                <a:solidFill>
                  <a:schemeClr val="accent6"/>
                </a:solidFill>
              </a:rPr>
              <a:t>Podtytuł</a:t>
            </a:r>
            <a:endParaRPr lang="en-US" sz="200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0D4B8212-2009-1114-654B-2C32E634F0A4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AB11429D-6A88-6AB3-B52D-879C63DC0B6E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AF0D770-0E5A-0CF1-0C05-B9F1ECCF1246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5D0D3772-538C-CF07-7DCB-7CC10B87C13A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1181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CA955F40-09BE-B838-6616-70205E9A98CB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96719438-F931-6253-C8E9-B79ED5BDF901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1880AED2-C4B7-66D2-32EC-D335497559EC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FE3131A5-BC33-9088-E0FE-65272A3FB785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7166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9EE70930-ACFD-9540-EAEE-55C2869A6F90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60FED8EC-5F87-554C-9846-BD93B750386C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B00711E6-C9A9-6D95-711F-89767281F4FB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93EBE69B-AEBD-8188-A1DE-B38CDBCBC92C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18761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/>
              <a:t>tytuł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6E5D2E14-019F-8156-E5B5-62388BFEDBAD}"/>
              </a:ext>
            </a:extLst>
          </p:cNvPr>
          <p:cNvGrpSpPr/>
          <p:nvPr userDrawn="1"/>
        </p:nvGrpSpPr>
        <p:grpSpPr>
          <a:xfrm>
            <a:off x="401994" y="2108199"/>
            <a:ext cx="11790006" cy="431888"/>
            <a:chOff x="0" y="1046790"/>
            <a:chExt cx="12192000" cy="289758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0E28AC24-4F40-50DE-5D13-6915434D053D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F1321D8E-E5E5-C76D-0F27-1EA53FBDDE38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F2EA1133-B635-2B26-8516-0DB6CE0B2209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52901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err="1">
                <a:solidFill>
                  <a:schemeClr val="accent6"/>
                </a:solidFill>
              </a:rPr>
              <a:t>Podtytuł</a:t>
            </a:r>
            <a:endParaRPr lang="en-US" sz="2400" b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7B2E658D-3701-2AF2-C957-577E1AF3C421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000B46CC-CED8-8EC0-4F34-3F4E5D1915F5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CBFBE4E-15A0-4CCA-7A0F-56FE75B5A11F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24C3FEBE-0126-B1D8-009B-C973231BC25D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761059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40BD1A7-E4A1-A3F9-9507-BAFD094497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2210234"/>
            <a:ext cx="6675120" cy="5110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>
                <a:solidFill>
                  <a:srgbClr val="4D4D4D"/>
                </a:solidFill>
                <a:latin typeface="+mj-lt"/>
              </a:defRPr>
            </a:lvl1pPr>
          </a:lstStyle>
          <a:p>
            <a:r>
              <a:rPr lang="en-US"/>
              <a:t>TYTUŁ SLAJDU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EEC36B8-D0CB-826D-9E48-34CEADFA4E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7073" y="2917972"/>
            <a:ext cx="6675120" cy="51102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  <a:latin typeface="Source Sans 3 Medium" panose="020B03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25A98770-6C92-26BD-FF56-0DF9B3EF5CA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4857" y="1647645"/>
            <a:ext cx="5150070" cy="5210355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67D249FB-652C-FF0D-8D0B-A35A87E95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1" y="268337"/>
            <a:ext cx="2849468" cy="835844"/>
          </a:xfrm>
          <a:prstGeom prst="rect">
            <a:avLst/>
          </a:prstGeom>
        </p:spPr>
      </p:pic>
      <p:pic>
        <p:nvPicPr>
          <p:cNvPr id="11" name="Obraz 10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9490F2B2-2DEA-4287-4279-6FD97B3940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 b="17843"/>
          <a:stretch>
            <a:fillRect/>
          </a:stretch>
        </p:blipFill>
        <p:spPr>
          <a:xfrm>
            <a:off x="8799892" y="268335"/>
            <a:ext cx="2984031" cy="8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1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5090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511028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4D4D4D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7073" y="2474084"/>
            <a:ext cx="6675120" cy="51102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87C5DA7E-2769-1413-10AF-D2E6C69CEB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32765" y="547687"/>
            <a:ext cx="569595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DF2E2D4-7C82-00B0-82A5-51B652144B9E}"/>
              </a:ext>
            </a:extLst>
          </p:cNvPr>
          <p:cNvGrpSpPr/>
          <p:nvPr userDrawn="1"/>
        </p:nvGrpSpPr>
        <p:grpSpPr>
          <a:xfrm>
            <a:off x="0" y="0"/>
            <a:ext cx="12192000" cy="289758"/>
            <a:chOff x="0" y="1046790"/>
            <a:chExt cx="12192000" cy="289758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374E2C57-3A1D-205A-19E1-3CE31BF39D82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2651D85-6E48-36FD-19E1-BEA9A8E3672E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8C19FB04-4C79-E2ED-A70A-CCCE0643BA42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Picture 7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48429" y="1789540"/>
            <a:ext cx="4512601" cy="3887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37F2D3C2-7720-F628-2F33-C972CBA4E465}"/>
              </a:ext>
            </a:extLst>
          </p:cNvPr>
          <p:cNvGrpSpPr/>
          <p:nvPr userDrawn="1"/>
        </p:nvGrpSpPr>
        <p:grpSpPr>
          <a:xfrm>
            <a:off x="5672380" y="5891214"/>
            <a:ext cx="6519620" cy="419100"/>
            <a:chOff x="5748580" y="5334000"/>
            <a:chExt cx="6519620" cy="419100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812EF130-BBAE-89F5-FC9B-59D8FA100124}"/>
                </a:ext>
              </a:extLst>
            </p:cNvPr>
            <p:cNvSpPr/>
            <p:nvPr userDrawn="1"/>
          </p:nvSpPr>
          <p:spPr>
            <a:xfrm>
              <a:off x="5748580" y="5648325"/>
              <a:ext cx="6519620" cy="10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6C99D36D-E29E-3956-9837-6D3AA85C2B3E}"/>
                </a:ext>
              </a:extLst>
            </p:cNvPr>
            <p:cNvSpPr/>
            <p:nvPr userDrawn="1"/>
          </p:nvSpPr>
          <p:spPr>
            <a:xfrm>
              <a:off x="5748580" y="5495925"/>
              <a:ext cx="6519620" cy="104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48F03889-5D32-B380-94E5-8D9821404487}"/>
                </a:ext>
              </a:extLst>
            </p:cNvPr>
            <p:cNvSpPr/>
            <p:nvPr userDrawn="1"/>
          </p:nvSpPr>
          <p:spPr>
            <a:xfrm>
              <a:off x="5748580" y="5334000"/>
              <a:ext cx="6519620" cy="1047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98287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Picture 1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750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4E9C3EEB-6A10-1BD8-CCA0-141290F0FB52}"/>
              </a:ext>
            </a:extLst>
          </p:cNvPr>
          <p:cNvGrpSpPr/>
          <p:nvPr userDrawn="1"/>
        </p:nvGrpSpPr>
        <p:grpSpPr>
          <a:xfrm>
            <a:off x="7220196" y="5891214"/>
            <a:ext cx="4971803" cy="419100"/>
            <a:chOff x="5748580" y="5334000"/>
            <a:chExt cx="6519620" cy="419100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F2482780-391B-6E86-B308-7B719581FBB2}"/>
                </a:ext>
              </a:extLst>
            </p:cNvPr>
            <p:cNvSpPr/>
            <p:nvPr userDrawn="1"/>
          </p:nvSpPr>
          <p:spPr>
            <a:xfrm>
              <a:off x="5748580" y="5648325"/>
              <a:ext cx="6519620" cy="10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74A8109C-1096-DA69-A026-F3BBC4D3FB54}"/>
                </a:ext>
              </a:extLst>
            </p:cNvPr>
            <p:cNvSpPr/>
            <p:nvPr userDrawn="1"/>
          </p:nvSpPr>
          <p:spPr>
            <a:xfrm>
              <a:off x="5748580" y="5495925"/>
              <a:ext cx="6519620" cy="1047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4EE6710C-5AAE-5DEE-C107-53D01E6792C2}"/>
                </a:ext>
              </a:extLst>
            </p:cNvPr>
            <p:cNvSpPr/>
            <p:nvPr userDrawn="1"/>
          </p:nvSpPr>
          <p:spPr>
            <a:xfrm>
              <a:off x="5748580" y="5334000"/>
              <a:ext cx="6519620" cy="1047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8641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err="1"/>
              <a:t>Cytat</a:t>
            </a:r>
            <a:endParaRPr lang="en-US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474FB972-0179-DC9D-7AF7-DE7DF8C2DC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8653"/>
          <a:stretch>
            <a:fillRect/>
          </a:stretch>
        </p:blipFill>
        <p:spPr>
          <a:xfrm>
            <a:off x="816609" y="6318779"/>
            <a:ext cx="1489495" cy="539220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78177706-496B-49ED-08F1-25431DB5D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7108" r="10285" b="17843"/>
          <a:stretch>
            <a:fillRect/>
          </a:stretch>
        </p:blipFill>
        <p:spPr>
          <a:xfrm>
            <a:off x="3637300" y="6318778"/>
            <a:ext cx="1547195" cy="5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lnSpc>
                <a:spcPct val="90000"/>
              </a:lnSpc>
              <a:buNone/>
              <a:defRPr sz="1600">
                <a:solidFill>
                  <a:srgbClr val="4D4D4D"/>
                </a:solidFill>
              </a:defRPr>
            </a:lvl2pPr>
            <a:lvl3pPr marL="457200" indent="0">
              <a:lnSpc>
                <a:spcPct val="90000"/>
              </a:lnSpc>
              <a:buNone/>
              <a:defRPr sz="1400">
                <a:solidFill>
                  <a:srgbClr val="4D4D4D"/>
                </a:solidFill>
              </a:defRPr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lnSpc>
                <a:spcPct val="90000"/>
              </a:lnSpc>
              <a:buNone/>
              <a:defRPr sz="1600">
                <a:solidFill>
                  <a:srgbClr val="4D4D4D"/>
                </a:solidFill>
              </a:defRPr>
            </a:lvl2pPr>
            <a:lvl3pPr marL="457200" indent="0">
              <a:lnSpc>
                <a:spcPct val="90000"/>
              </a:lnSpc>
              <a:buNone/>
              <a:defRPr sz="1400">
                <a:solidFill>
                  <a:srgbClr val="4D4D4D"/>
                </a:solidFill>
              </a:defRPr>
            </a:lvl3pPr>
            <a:lvl4pPr marL="685800" indent="0">
              <a:lnSpc>
                <a:spcPct val="90000"/>
              </a:lnSpc>
              <a:buNone/>
              <a:defRPr sz="1200">
                <a:solidFill>
                  <a:schemeClr val="tx1"/>
                </a:solidFill>
              </a:defRPr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35C2D493-8F4C-1088-0142-33B1C6D006F3}"/>
              </a:ext>
            </a:extLst>
          </p:cNvPr>
          <p:cNvGrpSpPr/>
          <p:nvPr userDrawn="1"/>
        </p:nvGrpSpPr>
        <p:grpSpPr>
          <a:xfrm>
            <a:off x="0" y="972998"/>
            <a:ext cx="12192000" cy="289758"/>
            <a:chOff x="0" y="1046790"/>
            <a:chExt cx="12192000" cy="289758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39A4A7F6-7CC9-649B-92E5-A9A6DA3BE033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E236D531-533B-FE9D-F980-FD198085CB55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F0508FC3-867A-A41D-2B7A-DEAB8B067F6C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2458995"/>
            <a:ext cx="10528593" cy="32502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638134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E5F0520F-85CA-332E-EFE2-63077CC4C2EF}"/>
              </a:ext>
            </a:extLst>
          </p:cNvPr>
          <p:cNvGrpSpPr/>
          <p:nvPr userDrawn="1"/>
        </p:nvGrpSpPr>
        <p:grpSpPr>
          <a:xfrm>
            <a:off x="0" y="972998"/>
            <a:ext cx="12192000" cy="289758"/>
            <a:chOff x="0" y="1046790"/>
            <a:chExt cx="12192000" cy="289758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9F06AC9C-8FD5-329E-3E1A-D8632186167C}"/>
                </a:ext>
              </a:extLst>
            </p:cNvPr>
            <p:cNvSpPr/>
            <p:nvPr userDrawn="1"/>
          </p:nvSpPr>
          <p:spPr>
            <a:xfrm>
              <a:off x="0" y="1262264"/>
              <a:ext cx="12192000" cy="742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B7A90096-9219-ECCE-38A8-641E7C9783CB}"/>
                </a:ext>
              </a:extLst>
            </p:cNvPr>
            <p:cNvSpPr/>
            <p:nvPr userDrawn="1"/>
          </p:nvSpPr>
          <p:spPr>
            <a:xfrm>
              <a:off x="0" y="1154527"/>
              <a:ext cx="12192000" cy="742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AF38E58-A5A2-4B87-70D1-60C0C49D2C62}"/>
                </a:ext>
              </a:extLst>
            </p:cNvPr>
            <p:cNvSpPr/>
            <p:nvPr userDrawn="1"/>
          </p:nvSpPr>
          <p:spPr>
            <a:xfrm>
              <a:off x="0" y="1046790"/>
              <a:ext cx="12192000" cy="742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Tytuł</a:t>
            </a:r>
            <a:r>
              <a:rPr lang="en-US"/>
              <a:t> </a:t>
            </a:r>
            <a:r>
              <a:rPr lang="en-US" err="1"/>
              <a:t>Slajdu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8CBBEE09-B0AD-F92D-B2C0-4789754A650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8653"/>
          <a:stretch>
            <a:fillRect/>
          </a:stretch>
        </p:blipFill>
        <p:spPr>
          <a:xfrm>
            <a:off x="816609" y="6318779"/>
            <a:ext cx="1489495" cy="539220"/>
          </a:xfrm>
          <a:prstGeom prst="rect">
            <a:avLst/>
          </a:prstGeom>
        </p:spPr>
      </p:pic>
      <p:pic>
        <p:nvPicPr>
          <p:cNvPr id="8" name="Obraz 7" descr="Obraz zawierający tekst, Czcionka, logo, Grafika&#10;&#10;Zawartość wygenerowana przez AI może być niepoprawna.">
            <a:extLst>
              <a:ext uri="{FF2B5EF4-FFF2-40B4-BE49-F238E27FC236}">
                <a16:creationId xmlns:a16="http://schemas.microsoft.com/office/drawing/2014/main" id="{93F61FAA-4AF9-B374-73C6-AF72BA6BC44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17108" r="10285" b="17843"/>
          <a:stretch>
            <a:fillRect/>
          </a:stretch>
        </p:blipFill>
        <p:spPr>
          <a:xfrm>
            <a:off x="9762678" y="6318778"/>
            <a:ext cx="1547195" cy="5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4" r:id="rId3"/>
    <p:sldLayoutId id="2147483787" r:id="rId4"/>
    <p:sldLayoutId id="2147483843" r:id="rId5"/>
    <p:sldLayoutId id="2147483845" r:id="rId6"/>
    <p:sldLayoutId id="2147483813" r:id="rId7"/>
    <p:sldLayoutId id="2147483817" r:id="rId8"/>
    <p:sldLayoutId id="2147483830" r:id="rId9"/>
    <p:sldLayoutId id="2147483831" r:id="rId10"/>
    <p:sldLayoutId id="2147483835" r:id="rId11"/>
    <p:sldLayoutId id="2147483839" r:id="rId12"/>
    <p:sldLayoutId id="2147483834" r:id="rId13"/>
    <p:sldLayoutId id="2147483840" r:id="rId14"/>
    <p:sldLayoutId id="2147483837" r:id="rId15"/>
    <p:sldLayoutId id="2147483836" r:id="rId16"/>
    <p:sldLayoutId id="2147483841" r:id="rId17"/>
    <p:sldLayoutId id="214748382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39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4.jpeg"/><Relationship Id="rId7" Type="http://schemas.openxmlformats.org/officeDocument/2006/relationships/hyperlink" Target="https://www.facebook.com/NarodowyFunduszOchronySrodowiskaiGospodarkiWodnej" TargetMode="External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4.svg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15.png"/><Relationship Id="rId9" Type="http://schemas.openxmlformats.org/officeDocument/2006/relationships/hyperlink" Target="https://www.linkedin.com/company/18824772/admin/page-posts/publishe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52" y="2662458"/>
            <a:ext cx="7037623" cy="511028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Forum Energia–</a:t>
            </a:r>
            <a:r>
              <a:rPr lang="en-US" dirty="0" err="1"/>
              <a:t>Efekt</a:t>
            </a:r>
            <a:r>
              <a:rPr lang="en-US" dirty="0"/>
              <a:t>–</a:t>
            </a:r>
            <a:r>
              <a:rPr lang="en-US" dirty="0" err="1"/>
              <a:t>Środowisko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52" y="3173486"/>
            <a:ext cx="6856371" cy="1238392"/>
          </a:xfrm>
        </p:spPr>
        <p:txBody>
          <a:bodyPr lIns="91440" tIns="45720" rIns="91440" bIns="45720" anchor="b" anchorCtr="0">
            <a:normAutofit/>
          </a:bodyPr>
          <a:lstStyle/>
          <a:p>
            <a:r>
              <a:rPr lang="pl-PL" sz="2400" b="1" dirty="0">
                <a:latin typeface="+mj-lt"/>
              </a:rPr>
              <a:t>Gospodarka wodna – od strategii do inwestycji</a:t>
            </a:r>
          </a:p>
          <a:p>
            <a:endParaRPr lang="pl-PL" dirty="0"/>
          </a:p>
        </p:txBody>
      </p:sp>
      <p:sp>
        <p:nvSpPr>
          <p:cNvPr id="2" name="Subtitle 11">
            <a:extLst>
              <a:ext uri="{FF2B5EF4-FFF2-40B4-BE49-F238E27FC236}">
                <a16:creationId xmlns:a16="http://schemas.microsoft.com/office/drawing/2014/main" id="{08860FD0-747F-D155-7BAE-1BCE8C1FB065}"/>
              </a:ext>
            </a:extLst>
          </p:cNvPr>
          <p:cNvSpPr txBox="1">
            <a:spLocks/>
          </p:cNvSpPr>
          <p:nvPr/>
        </p:nvSpPr>
        <p:spPr>
          <a:xfrm>
            <a:off x="447603" y="5756688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/>
                </a:solidFill>
                <a:latin typeface="Source Sans 3 Medium" panose="020B03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+mn-lt"/>
              </a:rPr>
              <a:t>21.04.2026 r., Warszawa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E3A6F-BCD5-A4F8-14C0-62C912E4C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B439A5BC-061A-C395-13B3-2868DA8EB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494024"/>
          </a:xfrm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7557EF79-330C-70ED-A757-835C83E6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" y="578056"/>
            <a:ext cx="11378184" cy="494024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Gospodarka wodno-ściekowa POZA GRANICAMI  aglomeracji</a:t>
            </a:r>
            <a:br>
              <a:rPr lang="pl-PL" sz="2400" dirty="0">
                <a:solidFill>
                  <a:srgbClr val="FF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pl-PL" sz="2400" dirty="0"/>
          </a:p>
        </p:txBody>
      </p:sp>
      <p:sp>
        <p:nvSpPr>
          <p:cNvPr id="18" name="Prostokąt zaokrąglony 17">
            <a:extLst>
              <a:ext uri="{FF2B5EF4-FFF2-40B4-BE49-F238E27FC236}">
                <a16:creationId xmlns:a16="http://schemas.microsoft.com/office/drawing/2014/main" id="{CB9B2A0C-5BE5-1E80-04A2-A748DD329813}"/>
              </a:ext>
            </a:extLst>
          </p:cNvPr>
          <p:cNvSpPr/>
          <p:nvPr/>
        </p:nvSpPr>
        <p:spPr>
          <a:xfrm>
            <a:off x="540266" y="1576117"/>
            <a:ext cx="1237262" cy="7972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Beneficjent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14" name="Prostokąt zaokrąglony 20">
            <a:extLst>
              <a:ext uri="{FF2B5EF4-FFF2-40B4-BE49-F238E27FC236}">
                <a16:creationId xmlns:a16="http://schemas.microsoft.com/office/drawing/2014/main" id="{CA20847A-1F0E-D3D7-15E8-536C8F2172E8}"/>
              </a:ext>
            </a:extLst>
          </p:cNvPr>
          <p:cNvSpPr/>
          <p:nvPr/>
        </p:nvSpPr>
        <p:spPr>
          <a:xfrm>
            <a:off x="1876042" y="1576431"/>
            <a:ext cx="4340624" cy="7972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jednostki samorządu terytorialnego i ich związki;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podmioty świadczące usługi publiczne w ramach realizacji zadań własnych jednostek samorządu terytorialnego</a:t>
            </a:r>
            <a:r>
              <a:rPr lang="pl-PL" sz="120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sp>
        <p:nvSpPr>
          <p:cNvPr id="19" name="Prostokąt zaokrąglony 18">
            <a:extLst>
              <a:ext uri="{FF2B5EF4-FFF2-40B4-BE49-F238E27FC236}">
                <a16:creationId xmlns:a16="http://schemas.microsoft.com/office/drawing/2014/main" id="{227253AC-EABE-ED28-EFF8-DEA06E89E072}"/>
              </a:ext>
            </a:extLst>
          </p:cNvPr>
          <p:cNvSpPr/>
          <p:nvPr/>
        </p:nvSpPr>
        <p:spPr>
          <a:xfrm>
            <a:off x="540266" y="2466335"/>
            <a:ext cx="1237262" cy="3500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Budżet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15" name="Prostokąt zaokrąglony 21">
            <a:extLst>
              <a:ext uri="{FF2B5EF4-FFF2-40B4-BE49-F238E27FC236}">
                <a16:creationId xmlns:a16="http://schemas.microsoft.com/office/drawing/2014/main" id="{4B2F08A6-E151-E453-8C65-C9597EA0F22A}"/>
              </a:ext>
            </a:extLst>
          </p:cNvPr>
          <p:cNvSpPr/>
          <p:nvPr/>
        </p:nvSpPr>
        <p:spPr>
          <a:xfrm>
            <a:off x="1876042" y="2464718"/>
            <a:ext cx="4340624" cy="3500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pl-PL" sz="1200">
                <a:solidFill>
                  <a:sysClr val="windowText" lastClr="000000"/>
                </a:solidFill>
                <a:latin typeface="Open Sans"/>
                <a:ea typeface="Open Sans"/>
                <a:cs typeface="Open Sans"/>
              </a:rPr>
              <a:t>100 mln zł </a:t>
            </a:r>
          </a:p>
        </p:txBody>
      </p:sp>
      <p:sp>
        <p:nvSpPr>
          <p:cNvPr id="20" name="Prostokąt zaokrąglony 19">
            <a:extLst>
              <a:ext uri="{FF2B5EF4-FFF2-40B4-BE49-F238E27FC236}">
                <a16:creationId xmlns:a16="http://schemas.microsoft.com/office/drawing/2014/main" id="{54963DA3-1938-E1A5-B941-17E11F142EFB}"/>
              </a:ext>
            </a:extLst>
          </p:cNvPr>
          <p:cNvSpPr/>
          <p:nvPr/>
        </p:nvSpPr>
        <p:spPr>
          <a:xfrm>
            <a:off x="540266" y="2909283"/>
            <a:ext cx="1237262" cy="8130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Formy wsparcia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16" name="Prostokąt zaokrąglony 25">
            <a:extLst>
              <a:ext uri="{FF2B5EF4-FFF2-40B4-BE49-F238E27FC236}">
                <a16:creationId xmlns:a16="http://schemas.microsoft.com/office/drawing/2014/main" id="{1E2EBDEA-5015-78DD-29C8-1E777C402BB5}"/>
              </a:ext>
            </a:extLst>
          </p:cNvPr>
          <p:cNvSpPr/>
          <p:nvPr/>
        </p:nvSpPr>
        <p:spPr>
          <a:xfrm>
            <a:off x="1876042" y="2904487"/>
            <a:ext cx="4340624" cy="8178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200">
                <a:solidFill>
                  <a:sysClr val="windowText" lastClr="000000"/>
                </a:solidFill>
                <a:latin typeface="Open Sans"/>
                <a:ea typeface="Open Sans"/>
                <a:cs typeface="Open Sans"/>
              </a:rPr>
              <a:t>pożyczka do 100% kosztów kwalifikowanych z możliwością częściowego umorzenia</a:t>
            </a:r>
            <a:endParaRPr lang="pl-PL" sz="1200">
              <a:solidFill>
                <a:sysClr val="windowText" lastClr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Prostokąt zaokrąglony 31">
            <a:extLst>
              <a:ext uri="{FF2B5EF4-FFF2-40B4-BE49-F238E27FC236}">
                <a16:creationId xmlns:a16="http://schemas.microsoft.com/office/drawing/2014/main" id="{4CE7BF2B-BF37-5751-989D-2180BA77C1C9}"/>
              </a:ext>
            </a:extLst>
          </p:cNvPr>
          <p:cNvSpPr/>
          <p:nvPr/>
        </p:nvSpPr>
        <p:spPr>
          <a:xfrm>
            <a:off x="540266" y="3833826"/>
            <a:ext cx="1237262" cy="21980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Obszary wsparcia   </a:t>
            </a:r>
          </a:p>
        </p:txBody>
      </p:sp>
      <p:sp>
        <p:nvSpPr>
          <p:cNvPr id="17" name="Prostokąt zaokrąglony 43">
            <a:extLst>
              <a:ext uri="{FF2B5EF4-FFF2-40B4-BE49-F238E27FC236}">
                <a16:creationId xmlns:a16="http://schemas.microsoft.com/office/drawing/2014/main" id="{710D3719-5040-2EB6-4013-15175867F5CD}"/>
              </a:ext>
            </a:extLst>
          </p:cNvPr>
          <p:cNvSpPr/>
          <p:nvPr/>
        </p:nvSpPr>
        <p:spPr>
          <a:xfrm>
            <a:off x="1859964" y="3825852"/>
            <a:ext cx="4356702" cy="22059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lokalne oczyszczalnie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kanalizacja sanitarna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podłączenia budynków do sieci kanalizacyjnej</a:t>
            </a:r>
          </a:p>
          <a:p>
            <a:pPr fontAlgn="base"/>
            <a:endParaRPr lang="pl-PL" sz="1200">
              <a:solidFill>
                <a:schemeClr val="accent6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fontAlgn="base"/>
            <a:r>
              <a:rPr lang="pl-PL" sz="120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 ramach projektów kompleksowych w zakres mogą być włączone</a:t>
            </a:r>
            <a:r>
              <a:rPr lang="pl-PL" sz="1200"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endParaRPr lang="pl-PL" sz="1200">
              <a:solidFill>
                <a:schemeClr val="accent6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budowa, rozbudowa lub modernizacja stacji zlewnych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zakup pojazdów do transportu do stacji zlewnych nieczystości ciekłych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pl-PL" sz="1200">
                <a:solidFill>
                  <a:schemeClr val="accent6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tworzenie cyfrowych systemów do zgłaszania i ewidencjonowania zbiorników bezodpływowych oraz przydomowych oczyszczalni ścieków</a:t>
            </a:r>
          </a:p>
        </p:txBody>
      </p:sp>
      <p:sp>
        <p:nvSpPr>
          <p:cNvPr id="22" name="Prostokąt: zaokrąglone rogi u góry 21">
            <a:extLst>
              <a:ext uri="{FF2B5EF4-FFF2-40B4-BE49-F238E27FC236}">
                <a16:creationId xmlns:a16="http://schemas.microsoft.com/office/drawing/2014/main" id="{7FC4FB70-6308-1D08-C275-B53B547FD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4961" y="1908061"/>
            <a:ext cx="797255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: zaokrąglone rogi u góry 22">
            <a:extLst>
              <a:ext uri="{FF2B5EF4-FFF2-40B4-BE49-F238E27FC236}">
                <a16:creationId xmlns:a16="http://schemas.microsoft.com/office/drawing/2014/main" id="{6BCDBC7C-6857-9CED-6788-5E02221D7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94916" y="2569393"/>
            <a:ext cx="357345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: zaokrąglone rogi u góry 23">
            <a:extLst>
              <a:ext uri="{FF2B5EF4-FFF2-40B4-BE49-F238E27FC236}">
                <a16:creationId xmlns:a16="http://schemas.microsoft.com/office/drawing/2014/main" id="{C7230EE2-F79E-8BFE-9093-53F7EAD4B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5577" y="3257606"/>
            <a:ext cx="796024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: zaokrąglone rogi u góry 24">
            <a:extLst>
              <a:ext uri="{FF2B5EF4-FFF2-40B4-BE49-F238E27FC236}">
                <a16:creationId xmlns:a16="http://schemas.microsoft.com/office/drawing/2014/main" id="{F0B70EF3-40BD-5D9C-1AD9-5988AF55E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617951" y="4873615"/>
            <a:ext cx="2183079" cy="133358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 descr="Termin naboru Programu priorytetowego">
            <a:extLst>
              <a:ext uri="{FF2B5EF4-FFF2-40B4-BE49-F238E27FC236}">
                <a16:creationId xmlns:a16="http://schemas.microsoft.com/office/drawing/2014/main" id="{B22EBCCC-DDB1-E315-2782-7482F79D8AEC}"/>
              </a:ext>
            </a:extLst>
          </p:cNvPr>
          <p:cNvGrpSpPr/>
          <p:nvPr/>
        </p:nvGrpSpPr>
        <p:grpSpPr>
          <a:xfrm>
            <a:off x="8476952" y="3034538"/>
            <a:ext cx="2259506" cy="1375519"/>
            <a:chOff x="7420509" y="2373344"/>
            <a:chExt cx="2259506" cy="1375519"/>
          </a:xfrm>
        </p:grpSpPr>
        <p:sp>
          <p:nvSpPr>
            <p:cNvPr id="28" name="Prostokąt zaokrąglony 19">
              <a:extLst>
                <a:ext uri="{FF2B5EF4-FFF2-40B4-BE49-F238E27FC236}">
                  <a16:creationId xmlns:a16="http://schemas.microsoft.com/office/drawing/2014/main" id="{3E307312-F956-7437-DC11-E6B1F8010B98}"/>
                </a:ext>
              </a:extLst>
            </p:cNvPr>
            <p:cNvSpPr/>
            <p:nvPr/>
          </p:nvSpPr>
          <p:spPr>
            <a:xfrm>
              <a:off x="7420509" y="2373344"/>
              <a:ext cx="2259506" cy="5182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b="1" dirty="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Termin naboru</a:t>
              </a:r>
              <a:endParaRPr lang="pl-PL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29" name="Prostokąt zaokrąglony 39">
              <a:extLst>
                <a:ext uri="{FF2B5EF4-FFF2-40B4-BE49-F238E27FC236}">
                  <a16:creationId xmlns:a16="http://schemas.microsoft.com/office/drawing/2014/main" id="{29194AFD-896C-B2E9-0026-91EFD696565B}"/>
                </a:ext>
              </a:extLst>
            </p:cNvPr>
            <p:cNvSpPr/>
            <p:nvPr/>
          </p:nvSpPr>
          <p:spPr>
            <a:xfrm>
              <a:off x="7420509" y="3217108"/>
              <a:ext cx="2259506" cy="531755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pl-PL" sz="1200" b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31.07.2025 – 29.12.2028 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86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DD205-6861-F3CB-88FC-EBD81427F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E11DA6A5-3579-6C80-DB0E-169EE3FF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2609" y="2436779"/>
            <a:ext cx="3828715" cy="3873533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53C5F0F5-9785-A74A-5447-57A34739A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45" y="4541237"/>
            <a:ext cx="9294382" cy="2070412"/>
          </a:xfrm>
        </p:spPr>
        <p:txBody>
          <a:bodyPr>
            <a:normAutofit/>
          </a:bodyPr>
          <a:lstStyle/>
          <a:p>
            <a:r>
              <a:rPr lang="pl-PL" sz="3200" dirty="0"/>
              <a:t>Perspektywa Dep. Adaptacji do Zmian klimatu</a:t>
            </a:r>
            <a:br>
              <a:rPr lang="pl-PL" dirty="0"/>
            </a:br>
            <a:r>
              <a:rPr lang="pl-PL" sz="2800" b="0" cap="none" dirty="0"/>
              <a:t>Dyr. Robert Markiewicz – Dep. Adaptacji do Zmian Klimatu</a:t>
            </a:r>
            <a:endParaRPr lang="pl-PL" b="0" dirty="0"/>
          </a:p>
        </p:txBody>
      </p:sp>
      <p:pic>
        <p:nvPicPr>
          <p:cNvPr id="13" name="Picture Placeholder 12" descr="Na grafice jest widoczny kawałek lasu z górnego ujęcia, a na nim dodanie graficznie znak recyklingu.">
            <a:extLst>
              <a:ext uri="{FF2B5EF4-FFF2-40B4-BE49-F238E27FC236}">
                <a16:creationId xmlns:a16="http://schemas.microsoft.com/office/drawing/2014/main" id="{4DAB4D0C-D23C-8948-D152-94D1D038D2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</p:spTree>
    <p:extLst>
      <p:ext uri="{BB962C8B-B14F-4D97-AF65-F5344CB8AC3E}">
        <p14:creationId xmlns:p14="http://schemas.microsoft.com/office/powerpoint/2010/main" val="380884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C06A0-2CC7-95D6-1DFB-40456FE2C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2124-C10D-F7FD-6C24-56846813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01" y="842957"/>
            <a:ext cx="3494314" cy="4768174"/>
          </a:xfrm>
        </p:spPr>
        <p:txBody>
          <a:bodyPr>
            <a:normAutofit fontScale="90000"/>
          </a:bodyPr>
          <a:lstStyle/>
          <a:p>
            <a:br>
              <a:rPr lang="pl-PL" sz="3600" dirty="0">
                <a:solidFill>
                  <a:schemeClr val="tx2"/>
                </a:solidFill>
              </a:rPr>
            </a:br>
            <a:r>
              <a:rPr lang="pl-PL" sz="3600" dirty="0">
                <a:solidFill>
                  <a:schemeClr val="tx2"/>
                </a:solidFill>
              </a:rPr>
              <a:t>Działanie </a:t>
            </a:r>
            <a:r>
              <a:rPr lang="pl-PL" sz="3600" dirty="0" err="1">
                <a:solidFill>
                  <a:schemeClr val="tx2"/>
                </a:solidFill>
              </a:rPr>
              <a:t>FEnIKS</a:t>
            </a:r>
            <a:r>
              <a:rPr lang="pl-PL" sz="3600" dirty="0">
                <a:solidFill>
                  <a:schemeClr val="tx2"/>
                </a:solidFill>
              </a:rPr>
              <a:t> 1.2</a:t>
            </a:r>
            <a:br>
              <a:rPr lang="pl-PL" sz="3600" dirty="0">
                <a:solidFill>
                  <a:schemeClr val="tx2"/>
                </a:solidFill>
              </a:rPr>
            </a:br>
            <a:br>
              <a:rPr lang="pl-PL" sz="3600" dirty="0">
                <a:solidFill>
                  <a:schemeClr val="tx2"/>
                </a:solidFill>
              </a:rPr>
            </a:br>
            <a:r>
              <a:rPr lang="pl-PL" dirty="0"/>
              <a:t>Adaptacja terenów zurbanizowanych do zmian klimatu –miasta duże </a:t>
            </a:r>
            <a:br>
              <a:rPr lang="pl-PL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9994D-F70D-2AFE-2FB8-5563DD5DDC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7" y="842957"/>
            <a:ext cx="7451759" cy="536119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2100" b="1" dirty="0">
                <a:latin typeface="+mj-lt"/>
              </a:rPr>
              <a:t>Typ projektów: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dirty="0">
                <a:solidFill>
                  <a:srgbClr val="000000"/>
                </a:solidFill>
              </a:rPr>
              <a:t>Zrównoważone systemy gospodarowania wodami opadowymi z udziałem zieleni/zielono-niebieskiej infrastruktury/rozwiązań opartych na przyrodzie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2100" b="1" dirty="0"/>
              <a:t>Beneficjenci: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dirty="0">
                <a:solidFill>
                  <a:srgbClr val="000000"/>
                </a:solidFill>
              </a:rPr>
              <a:t>44 miasta, które uczestniczyły w realizacji projektu: Opracowanie miejskich planów adaptacji (MPA) w miastach powyżej 100 tys. mieszkańców oraz Warszawa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900" b="1" dirty="0">
                <a:latin typeface="+mj-lt"/>
              </a:rPr>
              <a:t>Wsparcie</a:t>
            </a:r>
            <a:r>
              <a:rPr lang="pl-PL" altLang="pl-PL" sz="1900" dirty="0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dirty="0">
                <a:solidFill>
                  <a:srgbClr val="000000"/>
                </a:solidFill>
              </a:rPr>
              <a:t>dotacja do 77 % wydatków kwalifikowanych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900" b="1" dirty="0">
                <a:latin typeface="+mj-lt"/>
              </a:rPr>
              <a:t>Obszary wsparcia: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000000"/>
                </a:solidFill>
              </a:rPr>
              <a:t>kanalizacja deszczowa, zielono-niebieska infrastruktura 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000000"/>
                </a:solidFill>
              </a:rPr>
              <a:t>zazielenianie zbiorników wodnych lub ich </a:t>
            </a:r>
            <a:r>
              <a:rPr lang="pl-PL" altLang="pl-PL" dirty="0" err="1">
                <a:solidFill>
                  <a:srgbClr val="000000"/>
                </a:solidFill>
              </a:rPr>
              <a:t>renaturyzacja</a:t>
            </a:r>
            <a:r>
              <a:rPr lang="pl-PL" altLang="pl-PL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000000"/>
                </a:solidFill>
              </a:rPr>
              <a:t>budowa zbiorników wód opadowych wraz z infrastrukturą 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solidFill>
                  <a:srgbClr val="000000"/>
                </a:solidFill>
              </a:rPr>
              <a:t>likwidacja zasklepień, uszczelnień gruntu (</a:t>
            </a:r>
            <a:r>
              <a:rPr lang="pl-PL" altLang="pl-PL" dirty="0" err="1">
                <a:solidFill>
                  <a:srgbClr val="000000"/>
                </a:solidFill>
              </a:rPr>
              <a:t>odbetonowanie</a:t>
            </a:r>
            <a:r>
              <a:rPr lang="pl-PL" altLang="pl-PL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900" b="1" u="sng" dirty="0">
                <a:latin typeface="+mj-lt"/>
              </a:rPr>
              <a:t>Łącznie: 22 projekty wybrane do dofinansowania, dofinansowanie ok. 716 mln zł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5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5468B-E5D6-6E0F-49ED-2F773EC3A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F7AB-0621-82F4-B7AE-90E0F7EE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01" y="842957"/>
            <a:ext cx="3494314" cy="4768174"/>
          </a:xfrm>
        </p:spPr>
        <p:txBody>
          <a:bodyPr/>
          <a:lstStyle/>
          <a:p>
            <a:br>
              <a:rPr lang="pl-PL" sz="3600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Działanie </a:t>
            </a:r>
            <a:r>
              <a:rPr lang="pl-PL" dirty="0" err="1">
                <a:solidFill>
                  <a:schemeClr val="tx2"/>
                </a:solidFill>
              </a:rPr>
              <a:t>FEnIKS</a:t>
            </a:r>
            <a:r>
              <a:rPr lang="pl-PL" dirty="0">
                <a:solidFill>
                  <a:schemeClr val="tx2"/>
                </a:solidFill>
              </a:rPr>
              <a:t> 2.4</a:t>
            </a:r>
            <a:br>
              <a:rPr lang="pl-PL" dirty="0">
                <a:solidFill>
                  <a:schemeClr val="tx2"/>
                </a:solidFill>
              </a:rPr>
            </a:br>
            <a:br>
              <a:rPr lang="pl-PL" dirty="0">
                <a:solidFill>
                  <a:schemeClr val="tx2"/>
                </a:solidFill>
              </a:rPr>
            </a:br>
            <a:r>
              <a:rPr lang="pl-PL" dirty="0"/>
              <a:t>Adaptacja do zmian klimatu, zapobieganie klęskom i katastrofom </a:t>
            </a:r>
            <a:br>
              <a:rPr lang="pl-PL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2EB71-94F0-564E-D21F-6364578095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7" y="842957"/>
            <a:ext cx="6869831" cy="48847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b="1" dirty="0">
                <a:latin typeface="+mj-lt"/>
              </a:rPr>
              <a:t>Typy projektów, m.in</a:t>
            </a:r>
            <a:r>
              <a:rPr lang="pl-PL" altLang="pl-PL" sz="1600" dirty="0">
                <a:solidFill>
                  <a:srgbClr val="000000"/>
                </a:solidFill>
              </a:rPr>
              <a:t>: 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rgbClr val="000000"/>
                </a:solidFill>
              </a:rPr>
              <a:t>2.4.1 Wsparcie zrównoważonych systemów gospodarowania wodami opadowymi z udziałem zieleni, zielono-niebieskiej infrastruktury, rozwiązań opartych na przyrodzie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rgbClr val="000000"/>
                </a:solidFill>
              </a:rPr>
              <a:t>2.4.3 Wspieranie małej retencji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rgbClr val="000000"/>
                </a:solidFill>
              </a:rPr>
              <a:t>2.4.4 </a:t>
            </a:r>
            <a:r>
              <a:rPr lang="pl-PL" altLang="pl-PL" sz="1600" dirty="0" err="1">
                <a:solidFill>
                  <a:srgbClr val="000000"/>
                </a:solidFill>
              </a:rPr>
              <a:t>Renaturyzacja</a:t>
            </a:r>
            <a:r>
              <a:rPr lang="pl-PL" altLang="pl-PL" sz="1600" dirty="0">
                <a:solidFill>
                  <a:srgbClr val="000000"/>
                </a:solidFill>
              </a:rPr>
              <a:t> przekształconych cieków wodnych i obszarów od wód zależnych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rgbClr val="000000"/>
                </a:solidFill>
              </a:rPr>
              <a:t>2.4.5 Budowa, przebudowa lub remont urządzeń wodnych i infrastruktury towarzyszącej, służących zmniejszeniu skutków powodzi lub suszy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rgbClr val="000000"/>
                </a:solidFill>
              </a:rPr>
              <a:t>2.4.6 Opracowanie i aktualizacja dokumentów strategicznych/planistycznych w zakresie gospodarowania wodami, zarządzania ryzykiem powodziowym oraz ochrony zasobów wodnych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rgbClr val="000000"/>
                </a:solidFill>
              </a:rPr>
              <a:t>2.4.12 Wsparcie </a:t>
            </a:r>
            <a:r>
              <a:rPr lang="pl-PL" altLang="pl-PL" sz="1600" dirty="0" err="1">
                <a:solidFill>
                  <a:srgbClr val="000000"/>
                </a:solidFill>
              </a:rPr>
              <a:t>mikroretencji</a:t>
            </a:r>
            <a:endParaRPr lang="pl-PL" altLang="pl-PL" sz="16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b="1" u="sng" dirty="0"/>
              <a:t>Łącznie: 144 projekty wybrane do dofinansowania, dofinansowanie ok. 2,064 mld zł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3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5B7B7-4A00-2B78-8A38-E7A580188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7E69-0B83-985C-0FD0-CA07E7E5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01" y="842957"/>
            <a:ext cx="3494314" cy="4768174"/>
          </a:xfrm>
        </p:spPr>
        <p:txBody>
          <a:bodyPr>
            <a:normAutofit/>
          </a:bodyPr>
          <a:lstStyle/>
          <a:p>
            <a:br>
              <a:rPr lang="pl-PL" sz="3600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Działanie </a:t>
            </a:r>
            <a:r>
              <a:rPr lang="pl-PL" dirty="0" err="1">
                <a:solidFill>
                  <a:schemeClr val="tx2"/>
                </a:solidFill>
              </a:rPr>
              <a:t>FEnIKS</a:t>
            </a:r>
            <a:r>
              <a:rPr lang="pl-PL" dirty="0">
                <a:solidFill>
                  <a:schemeClr val="tx2"/>
                </a:solidFill>
              </a:rPr>
              <a:t> 2.4.12</a:t>
            </a:r>
            <a:br>
              <a:rPr lang="pl-PL" dirty="0">
                <a:solidFill>
                  <a:schemeClr val="tx2"/>
                </a:solidFill>
              </a:rPr>
            </a:br>
            <a:br>
              <a:rPr lang="pl-PL" dirty="0">
                <a:solidFill>
                  <a:schemeClr val="tx2"/>
                </a:solidFill>
              </a:rPr>
            </a:br>
            <a:r>
              <a:rPr lang="pl-PL" altLang="pl-PL" dirty="0" err="1"/>
              <a:t>mikroretencja</a:t>
            </a:r>
            <a:br>
              <a:rPr lang="pl-PL" altLang="pl-PL" dirty="0"/>
            </a:br>
            <a:br>
              <a:rPr lang="pl-PL" altLang="pl-PL" dirty="0"/>
            </a:br>
            <a:br>
              <a:rPr lang="pl-PL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878C4-19BC-C7AC-3A1E-EC63C64CF3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7" y="842957"/>
            <a:ext cx="7291493" cy="488474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b="1" dirty="0"/>
              <a:t>Cel działania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dirty="0">
                <a:solidFill>
                  <a:srgbClr val="000000"/>
                </a:solidFill>
              </a:rPr>
              <a:t>dofinansowanie projektów polegających na wsparciu indywidualnej </a:t>
            </a:r>
            <a:r>
              <a:rPr lang="pl-PL" altLang="pl-PL" sz="1600" dirty="0" err="1">
                <a:solidFill>
                  <a:srgbClr val="000000"/>
                </a:solidFill>
              </a:rPr>
              <a:t>mikroretencji</a:t>
            </a:r>
            <a:r>
              <a:rPr lang="pl-PL" altLang="pl-PL" sz="1600" dirty="0">
                <a:solidFill>
                  <a:srgbClr val="000000"/>
                </a:solidFill>
              </a:rPr>
              <a:t> wód opadowych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pl-PL" altLang="pl-PL" sz="16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b="1" dirty="0"/>
              <a:t>Budżet</a:t>
            </a:r>
            <a:r>
              <a:rPr lang="pl-PL" altLang="pl-PL" sz="1600" dirty="0">
                <a:solidFill>
                  <a:srgbClr val="000000"/>
                </a:solidFill>
              </a:rPr>
              <a:t> – 173 mln zł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pl-PL" altLang="pl-PL" sz="16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b="1" dirty="0"/>
              <a:t>Forma wsparcia </a:t>
            </a:r>
            <a:r>
              <a:rPr lang="pl-PL" altLang="pl-PL" sz="1600" dirty="0">
                <a:solidFill>
                  <a:srgbClr val="000000"/>
                </a:solidFill>
              </a:rPr>
              <a:t>– wsparcie grantowe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dirty="0">
                <a:solidFill>
                  <a:srgbClr val="000000"/>
                </a:solidFill>
              </a:rPr>
              <a:t>uprawnionymi do składania wniosków jest 16 WFOŚiGW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pl-PL" altLang="pl-PL" sz="16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b="1" dirty="0"/>
              <a:t>Beneficjenci końcowi: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dirty="0">
                <a:solidFill>
                  <a:srgbClr val="000000"/>
                </a:solidFill>
              </a:rPr>
              <a:t>-  osoby fizyczne – właściciele domków jednorodzinnych, składający wnioski w </a:t>
            </a:r>
            <a:r>
              <a:rPr lang="pl-PL" altLang="pl-PL" sz="1600" dirty="0" err="1">
                <a:solidFill>
                  <a:srgbClr val="000000"/>
                </a:solidFill>
              </a:rPr>
              <a:t>WFOSiGW</a:t>
            </a:r>
            <a:endParaRPr lang="pl-PL" altLang="pl-PL" sz="16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pl-PL" altLang="pl-PL" sz="1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E5C6-17D2-D989-95F3-65B77C493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C5FF-0C89-44BF-C91A-3DEB1595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01" y="842957"/>
            <a:ext cx="3494314" cy="4768174"/>
          </a:xfrm>
        </p:spPr>
        <p:txBody>
          <a:bodyPr>
            <a:normAutofit/>
          </a:bodyPr>
          <a:lstStyle/>
          <a:p>
            <a:br>
              <a:rPr lang="pl-PL" sz="3600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Działanie </a:t>
            </a:r>
            <a:r>
              <a:rPr lang="pl-PL" dirty="0" err="1">
                <a:solidFill>
                  <a:schemeClr val="tx2"/>
                </a:solidFill>
              </a:rPr>
              <a:t>FEnIKS</a:t>
            </a:r>
            <a:r>
              <a:rPr lang="pl-PL" dirty="0">
                <a:solidFill>
                  <a:schemeClr val="tx2"/>
                </a:solidFill>
              </a:rPr>
              <a:t> 2.4.12</a:t>
            </a:r>
            <a:br>
              <a:rPr lang="pl-PL" dirty="0">
                <a:solidFill>
                  <a:schemeClr val="tx2"/>
                </a:solidFill>
              </a:rPr>
            </a:br>
            <a:br>
              <a:rPr lang="pl-PL" dirty="0">
                <a:solidFill>
                  <a:schemeClr val="tx2"/>
                </a:solidFill>
              </a:rPr>
            </a:br>
            <a:r>
              <a:rPr lang="pl-PL" altLang="pl-PL" dirty="0" err="1"/>
              <a:t>mikroretencja</a:t>
            </a:r>
            <a:br>
              <a:rPr lang="pl-PL" altLang="pl-PL" dirty="0"/>
            </a:br>
            <a:br>
              <a:rPr lang="pl-PL" altLang="pl-PL" dirty="0"/>
            </a:br>
            <a:br>
              <a:rPr lang="pl-PL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E013C-7FF9-1855-54E3-922E57E677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5067" y="842957"/>
            <a:ext cx="7471833" cy="535464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2000" dirty="0"/>
              <a:t>Typy projektów:</a:t>
            </a:r>
            <a:r>
              <a:rPr lang="pl-PL" altLang="pl-PL" sz="2000" dirty="0">
                <a:solidFill>
                  <a:srgbClr val="000000"/>
                </a:solidFill>
              </a:rPr>
              <a:t> finansowanie przedsięwzięć dotyczących zakupu, dostawy, montażu, budowy, uruchomienie instalacji: 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0000"/>
                </a:solidFill>
              </a:rPr>
              <a:t>do zbierania wód opadowych lub roztopowych z powierzchni nieprzepuszczalnych nieruchomości, tj. z dachów, chodników, podjazdów (np. łapacze, wpusty, osadniki rynnowe, odwodnienie liniowe, przewody odprowadzające wody opadowe bez rynien i rur spustowych); 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0000"/>
                </a:solidFill>
              </a:rPr>
              <a:t>do magazynowania wód opadowych w zbiornikach (np. szczelne zbiorniki podziemne i naziemne) o sumarycznej pojemność minimum 2 m3;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0000"/>
                </a:solidFill>
              </a:rPr>
              <a:t>do retencjonowania wód opadowych w tym roztopowych w gruncie (np. rozszczelnienie powierzchni nieprzepuszczalnych, studnie chłonne, drenaż, skrzynki rozsączające, zbiorniki otwarte);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rgbClr val="000000"/>
                </a:solidFill>
              </a:rPr>
              <a:t>do wykorzystania retencjonowanych wód opadowych lub roztopowej (np. pompy, filtry, przewody, zraszacze, sterowniki, centrale dystrybucji wody, inne instalacje umożliwiające zagospodarowanie wody z istniejącego/nowobudowanego w ramach inwestycji zbiornika).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pl-PL" altLang="pl-PL" sz="24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pl-PL" altLang="pl-PL" sz="1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1222-DF68-3EF6-416D-6E27FBD5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37" y="959526"/>
            <a:ext cx="3494314" cy="4768174"/>
          </a:xfrm>
        </p:spPr>
        <p:txBody>
          <a:bodyPr/>
          <a:lstStyle/>
          <a:p>
            <a:br>
              <a:rPr lang="pl-PL" dirty="0"/>
            </a:br>
            <a:br>
              <a:rPr lang="pl-PL" dirty="0"/>
            </a:br>
            <a:r>
              <a:rPr lang="pl-PL" dirty="0">
                <a:solidFill>
                  <a:srgbClr val="262626"/>
                </a:solidFill>
              </a:rPr>
              <a:t>działanie FENIKS </a:t>
            </a:r>
            <a:br>
              <a:rPr lang="pl-PL" dirty="0">
                <a:solidFill>
                  <a:srgbClr val="262626"/>
                </a:solidFill>
              </a:rPr>
            </a:br>
            <a:r>
              <a:rPr lang="pl-PL" dirty="0">
                <a:solidFill>
                  <a:srgbClr val="262626"/>
                </a:solidFill>
              </a:rPr>
              <a:t>02.05</a:t>
            </a:r>
            <a:br>
              <a:rPr lang="pl-PL" dirty="0"/>
            </a:br>
            <a:br>
              <a:rPr lang="pl-PL" dirty="0"/>
            </a:br>
            <a:r>
              <a:rPr lang="pl-PL" dirty="0"/>
              <a:t>woda do spożycia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82F3E-2B5B-9638-6EC6-B7714347E0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7408" y="842957"/>
            <a:ext cx="7498079" cy="532186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sz="2000" b="1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sz="1600" b="1" dirty="0"/>
              <a:t>Cel działania: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sz="1600" dirty="0">
                <a:solidFill>
                  <a:srgbClr val="262626"/>
                </a:solidFill>
              </a:rPr>
              <a:t>wspieranie przedsięwzięć, związanych z budową i modernizacją infrastruktury niezbędnej do ujęcia, uzdatniania, magazynowania i dystrybucji wody oraz związanych z ograniczaniem strat wody, zapewnieniem właściwego bezpieczeństwa dostarczania wody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sz="1600" b="1" dirty="0"/>
              <a:t>Beneficjenci: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sz="1600" dirty="0">
                <a:solidFill>
                  <a:schemeClr val="accent6"/>
                </a:solidFill>
              </a:rPr>
              <a:t>jednostki samorządu terytorialnego, </a:t>
            </a:r>
            <a:r>
              <a:rPr lang="pl-PL" sz="1600" dirty="0">
                <a:solidFill>
                  <a:srgbClr val="262626"/>
                </a:solidFill>
              </a:rPr>
              <a:t>spółki wodociągowo – kanalizacyjne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sz="1600" b="1" dirty="0"/>
              <a:t>Forma wsparcia</a:t>
            </a:r>
            <a:r>
              <a:rPr lang="pl-PL" sz="1600" b="1" dirty="0">
                <a:solidFill>
                  <a:srgbClr val="262626"/>
                </a:solidFill>
              </a:rPr>
              <a:t>: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sz="1600" dirty="0">
                <a:solidFill>
                  <a:srgbClr val="262626"/>
                </a:solidFill>
              </a:rPr>
              <a:t>dotacja do 70 % wydatków kwalifikowanych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b="1" u="sng" dirty="0"/>
              <a:t>Łącznie: 58 projektów wybranych do dofinansowania, dofinansowanie ok. 1,294 mld zł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pl-PL" sz="1600" b="1" dirty="0">
              <a:solidFill>
                <a:srgbClr val="262626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65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6BA0D-DA10-1091-2E7F-03EB1BAC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725F-37C5-DCE9-1D01-202CDDA37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01" y="842957"/>
            <a:ext cx="3494314" cy="4768174"/>
          </a:xfrm>
        </p:spPr>
        <p:txBody>
          <a:bodyPr/>
          <a:lstStyle/>
          <a:p>
            <a:br>
              <a:rPr lang="pl-PL" dirty="0"/>
            </a:br>
            <a:br>
              <a:rPr lang="pl-PL" dirty="0"/>
            </a:br>
            <a:r>
              <a:rPr lang="pl-PL" dirty="0">
                <a:solidFill>
                  <a:srgbClr val="262626"/>
                </a:solidFill>
              </a:rPr>
              <a:t>Działanie FEPW 2.2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Adaptacja do zmian klimatu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0D562-68B4-11E1-5632-B6756499C5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42957"/>
            <a:ext cx="7154332" cy="488474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b="1" dirty="0">
                <a:latin typeface="+mj-lt"/>
              </a:rPr>
              <a:t>Beneficjenci: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dirty="0">
                <a:solidFill>
                  <a:srgbClr val="000000"/>
                </a:solidFill>
              </a:rPr>
              <a:t>miasta średnie tracące funkcje społeczno-gospodarcze oraz inne miasta </a:t>
            </a:r>
            <a:r>
              <a:rPr lang="pl-PL" altLang="pl-PL" sz="1600" dirty="0" err="1">
                <a:solidFill>
                  <a:srgbClr val="000000"/>
                </a:solidFill>
              </a:rPr>
              <a:t>subregionalne</a:t>
            </a:r>
            <a:r>
              <a:rPr lang="pl-PL" altLang="pl-PL" sz="1600" dirty="0">
                <a:solidFill>
                  <a:srgbClr val="000000"/>
                </a:solidFill>
              </a:rPr>
              <a:t> z podregionów z najwyższą kumulacją gmin zmarginalizowanych – w obu przypadkach z przedziału 20-100 tys. mieszkańców oraz miejscowości o statusie uzdrowiska – z makroregionu Polski Wschodniej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b="1" dirty="0">
                <a:latin typeface="+mj-lt"/>
              </a:rPr>
              <a:t>Forma wsparcia</a:t>
            </a:r>
            <a:r>
              <a:rPr lang="pl-PL" altLang="pl-PL" sz="1600" dirty="0">
                <a:solidFill>
                  <a:srgbClr val="000000"/>
                </a:solidFill>
              </a:rPr>
              <a:t>: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dirty="0">
                <a:solidFill>
                  <a:srgbClr val="000000"/>
                </a:solidFill>
              </a:rPr>
              <a:t>dotacja do 85% wydatków kwalifikowanych 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b="1" dirty="0">
                <a:latin typeface="+mj-lt"/>
              </a:rPr>
              <a:t>Typy projektów: 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rgbClr val="000000"/>
                </a:solidFill>
              </a:rPr>
              <a:t>przedsięwzięcia infrastrukturalne z zakresu zielonej oraz zielono-niebieskiej infrastruktury w miastach, oraz zarządzanie wodami opadowymi i roztopowymi 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rgbClr val="000000"/>
                </a:solidFill>
              </a:rPr>
              <a:t>opracowanie MPA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rgbClr val="000000"/>
                </a:solidFill>
              </a:rPr>
              <a:t>wsparcie doradcze dla beneficjentów (budowanie potencjału administracyjnego beneficjentów)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altLang="pl-PL" sz="1600" b="1" u="sng" dirty="0"/>
              <a:t>Łącznie: 25 projektów wybranych do dofinansowania, dofinansowanie ok. 419 mln zł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altLang="pl-PL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0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1222-DF68-3EF6-416D-6E27FBD5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1612489"/>
            <a:ext cx="3692783" cy="3998641"/>
          </a:xfrm>
        </p:spPr>
        <p:txBody>
          <a:bodyPr/>
          <a:lstStyle/>
          <a:p>
            <a:r>
              <a:rPr lang="pl-PL" dirty="0">
                <a:solidFill>
                  <a:srgbClr val="262626"/>
                </a:solidFill>
              </a:rPr>
              <a:t>Programy Priorytetowy</a:t>
            </a:r>
            <a:br>
              <a:rPr lang="pl-PL" dirty="0"/>
            </a:br>
            <a:br>
              <a:rPr lang="pl-PL" dirty="0"/>
            </a:br>
            <a:r>
              <a:rPr lang="pl-PL" dirty="0"/>
              <a:t>Adaptacja do zmian klimatu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82F3E-2B5B-9638-6EC6-B7714347E0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80387" y="842957"/>
            <a:ext cx="6930513" cy="51547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1600" b="1" dirty="0">
                <a:solidFill>
                  <a:schemeClr val="tx1"/>
                </a:solidFill>
                <a:latin typeface="+mj-lt"/>
              </a:rPr>
              <a:t>Obszary wsparcia:</a:t>
            </a:r>
            <a:endParaRPr lang="en-US" sz="1600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accent6"/>
                </a:solidFill>
              </a:rPr>
              <a:t>zwiększanie retencji w ekosystemach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accent6"/>
                </a:solidFill>
              </a:rPr>
              <a:t>urządzenia wodne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accent6"/>
                </a:solidFill>
              </a:rPr>
              <a:t>„zielono-niebieska” infrastruktura, systemy zagospodarowania wód opadowych (także obszary wiejskie)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accent6"/>
                </a:solidFill>
              </a:rPr>
              <a:t>likwidacja powierzchni nieprzepuszczalnych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accent6"/>
                </a:solidFill>
              </a:rPr>
              <a:t>zaopatrzenie ludności w wodę do picia (w tym: budowa i modernizacja ujęć wód i stacji uzdatniania wody oraz sieci wodociągowych)</a:t>
            </a:r>
          </a:p>
          <a:p>
            <a:br>
              <a:rPr lang="en-US" sz="1600" b="1" dirty="0">
                <a:solidFill>
                  <a:schemeClr val="tx1"/>
                </a:solidFill>
                <a:latin typeface="+mj-lt"/>
              </a:rPr>
            </a:br>
            <a:r>
              <a:rPr lang="pl-PL" sz="16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Beneficjenci: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accent6"/>
                </a:solidFill>
              </a:rPr>
              <a:t>jednostki samorządu terytorialnego, ich związki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accent6"/>
                </a:solidFill>
              </a:rPr>
              <a:t>podmioty świadczące usługi publiczne w ramach zadań własnych </a:t>
            </a:r>
            <a:r>
              <a:rPr lang="pl-PL" sz="1500" dirty="0" err="1">
                <a:solidFill>
                  <a:schemeClr val="accent6"/>
                </a:solidFill>
              </a:rPr>
              <a:t>jst</a:t>
            </a:r>
            <a:endParaRPr lang="pl-PL" sz="15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accent6"/>
                </a:solidFill>
              </a:rPr>
              <a:t>Spółki handlowe</a:t>
            </a:r>
          </a:p>
          <a:p>
            <a:pPr>
              <a:lnSpc>
                <a:spcPct val="150000"/>
              </a:lnSpc>
            </a:pPr>
            <a:br>
              <a:rPr lang="en-US" sz="1200" dirty="0">
                <a:solidFill>
                  <a:schemeClr val="accent6"/>
                </a:solidFill>
              </a:rPr>
            </a:br>
            <a:r>
              <a:rPr lang="pl-PL" sz="1600" b="1" dirty="0">
                <a:latin typeface="+mj-lt"/>
              </a:rPr>
              <a:t>P</a:t>
            </a:r>
            <a:r>
              <a:rPr lang="pl-PL" sz="1600" b="1" dirty="0">
                <a:solidFill>
                  <a:schemeClr val="tx1"/>
                </a:solidFill>
                <a:latin typeface="+mj-lt"/>
              </a:rPr>
              <a:t>rogram realizowany będzie w latach 2022-2029, przy czym: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500" dirty="0">
                <a:solidFill>
                  <a:srgbClr val="262626"/>
                </a:solidFill>
              </a:rPr>
              <a:t>zobowiązania podejmowane będą do 31.12.2028 r.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500" dirty="0">
                <a:solidFill>
                  <a:srgbClr val="262626"/>
                </a:solidFill>
              </a:rPr>
              <a:t>środki wydatkowane będą do 31.12.2029 r</a:t>
            </a:r>
          </a:p>
          <a:p>
            <a:pPr>
              <a:lnSpc>
                <a:spcPct val="150000"/>
              </a:lnSpc>
            </a:pPr>
            <a:endParaRPr lang="pl-PL" sz="15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291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82F3E-2B5B-9638-6EC6-B7714347E0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68877" y="678426"/>
            <a:ext cx="6842023" cy="547656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Budżet:</a:t>
            </a:r>
            <a:endParaRPr lang="pl-PL" sz="1300" dirty="0">
              <a:solidFill>
                <a:schemeClr val="accent6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6"/>
                </a:solidFill>
              </a:rPr>
              <a:t>Budżet zwrotnych form finansowania – do 750 000 tys. zł.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6"/>
                </a:solidFill>
              </a:rPr>
              <a:t>Budżet bezzwrotnych dofinansowania – do 400 000 tys. zł (działania retencyjne JST na obszarach wiejskich, do 70 % kosztów kwalifikowanych</a:t>
            </a:r>
          </a:p>
          <a:p>
            <a:pPr>
              <a:lnSpc>
                <a:spcPct val="150000"/>
              </a:lnSpc>
            </a:pPr>
            <a:br>
              <a:rPr lang="en-US" sz="1500" dirty="0">
                <a:solidFill>
                  <a:schemeClr val="tx1"/>
                </a:solidFill>
              </a:rPr>
            </a:br>
            <a:br>
              <a:rPr lang="en-US" sz="1500" b="1" dirty="0">
                <a:solidFill>
                  <a:schemeClr val="tx1"/>
                </a:solidFill>
                <a:latin typeface="+mj-lt"/>
              </a:rPr>
            </a:br>
            <a:r>
              <a:rPr lang="pl-PL" b="1" dirty="0">
                <a:solidFill>
                  <a:schemeClr val="tx1"/>
                </a:solidFill>
                <a:latin typeface="+mj-lt"/>
              </a:rPr>
              <a:t>Intensywność dofinansowania dla zwrotnych form finansowania: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6"/>
                </a:solidFill>
              </a:rPr>
              <a:t>pożyczka do 100 % kosztów kwalifikowanych;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accent6"/>
                </a:solidFill>
              </a:rPr>
              <a:t>oprocentowanie: WIBOR 3M, lecz nie mniej niż 2 % w skali roku;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accent6"/>
                </a:solidFill>
              </a:rPr>
              <a:t>Oprocentowanie pożyczek na współfinansowanie projektów </a:t>
            </a:r>
            <a:r>
              <a:rPr lang="pl-PL" sz="1600" dirty="0" err="1">
                <a:solidFill>
                  <a:schemeClr val="accent6"/>
                </a:solidFill>
              </a:rPr>
              <a:t>FEnIKS</a:t>
            </a:r>
            <a:r>
              <a:rPr lang="pl-PL" sz="1600" dirty="0">
                <a:solidFill>
                  <a:schemeClr val="accent6"/>
                </a:solidFill>
              </a:rPr>
              <a:t>/FEPW: WIBOR 3M-100 pkt. bazowych, lecz nie mniej niż 2 % w skali roku;</a:t>
            </a:r>
          </a:p>
          <a:p>
            <a:pPr>
              <a:lnSpc>
                <a:spcPct val="150000"/>
              </a:lnSpc>
            </a:pPr>
            <a:br>
              <a:rPr lang="en-US" sz="1200" dirty="0">
                <a:solidFill>
                  <a:schemeClr val="accent6"/>
                </a:solidFill>
              </a:rPr>
            </a:br>
            <a:br>
              <a:rPr lang="en-US" sz="1200" dirty="0">
                <a:solidFill>
                  <a:schemeClr val="accent6"/>
                </a:solidFill>
              </a:rPr>
            </a:br>
            <a:endParaRPr 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682E6A-415D-E1EF-0808-A07B2F1AF7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8426" y="1838631"/>
            <a:ext cx="3633789" cy="37724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tx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5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Programy Priorytetowy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Adaptacja do zmian klimatu</a:t>
            </a:r>
            <a:endParaRPr kumimoji="0" lang="en-US" sz="3200" b="1" i="0" u="none" strike="noStrike" kern="1200" cap="all" spc="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847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1D397-9C13-BC35-8615-FDD93F68B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7BD1CDE4-66DA-D6EC-A0ED-04E46FC02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9936" y="2436779"/>
            <a:ext cx="3828715" cy="3873533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75FAB11-4165-33AA-9A49-B47F5717F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18" y="4637784"/>
            <a:ext cx="8629936" cy="1360800"/>
          </a:xfrm>
        </p:spPr>
        <p:txBody>
          <a:bodyPr>
            <a:normAutofit/>
          </a:bodyPr>
          <a:lstStyle/>
          <a:p>
            <a:r>
              <a:rPr lang="pl-PL" sz="3600" b="1" cap="all" spc="50" dirty="0">
                <a:solidFill>
                  <a:schemeClr val="accent5"/>
                </a:solidFill>
                <a:cs typeface="Poppins" pitchFamily="2" charset="77"/>
              </a:rPr>
              <a:t>Perspektywa Dep. Ochrony Wód</a:t>
            </a:r>
            <a:br>
              <a:rPr lang="pl-PL" sz="3600" b="1" cap="all" spc="50" dirty="0">
                <a:solidFill>
                  <a:schemeClr val="accent5"/>
                </a:solidFill>
                <a:cs typeface="Poppins" pitchFamily="2" charset="77"/>
              </a:rPr>
            </a:br>
            <a:r>
              <a:rPr lang="pl-PL" sz="2400" spc="50" dirty="0">
                <a:solidFill>
                  <a:schemeClr val="accent5"/>
                </a:solidFill>
                <a:cs typeface="Poppins" pitchFamily="2" charset="77"/>
              </a:rPr>
              <a:t>Dyr. Ewa Kamieńska – Dep. Ochrony Wód</a:t>
            </a:r>
            <a:endParaRPr lang="pl-PL" sz="3600" cap="all" spc="50" dirty="0">
              <a:solidFill>
                <a:schemeClr val="accent5"/>
              </a:solidFill>
              <a:cs typeface="Poppins" pitchFamily="2" charset="77"/>
            </a:endParaRPr>
          </a:p>
        </p:txBody>
      </p:sp>
      <p:pic>
        <p:nvPicPr>
          <p:cNvPr id="13" name="Picture Placeholder 12" descr="Na grafice jest widoczny kawałek lasu z górnego ujęcia, a na nim dodanie graficznie znak recyklingu.">
            <a:extLst>
              <a:ext uri="{FF2B5EF4-FFF2-40B4-BE49-F238E27FC236}">
                <a16:creationId xmlns:a16="http://schemas.microsoft.com/office/drawing/2014/main" id="{FFFBD874-D68E-55DC-8359-83921A5988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</p:spTree>
    <p:extLst>
      <p:ext uri="{BB962C8B-B14F-4D97-AF65-F5344CB8AC3E}">
        <p14:creationId xmlns:p14="http://schemas.microsoft.com/office/powerpoint/2010/main" val="885673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en-US" dirty="0" err="1"/>
              <a:t>Dziękujemy</a:t>
            </a:r>
            <a:r>
              <a:rPr lang="en-US" dirty="0"/>
              <a:t>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13" name="Picture Placeholder 12" descr="Na grafice widoczna jest dłoń, a wzdłuż niej rośnie mała gałązka z liśćmi.">
            <a:extLst>
              <a:ext uri="{FF2B5EF4-FFF2-40B4-BE49-F238E27FC236}">
                <a16:creationId xmlns:a16="http://schemas.microsoft.com/office/drawing/2014/main" id="{32148DF5-3788-2F79-3119-2FD6AA62B8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FE8D816-2C15-46DC-6144-DA870A241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9"/>
            <a:extLst>
              <a:ext uri="{FF2B5EF4-FFF2-40B4-BE49-F238E27FC236}">
                <a16:creationId xmlns:a16="http://schemas.microsoft.com/office/drawing/2014/main" id="{746D138C-60E6-BF8D-C712-1E431D1F8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89EE1203-6BBA-5AB8-0710-F33CE390F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99999" y="2436779"/>
            <a:ext cx="3828715" cy="38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349C3-5028-80B2-5706-F15457D72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E5335-F558-B610-19D9-B6AF572A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88470"/>
            <a:ext cx="5672379" cy="492630"/>
          </a:xfrm>
        </p:spPr>
        <p:txBody>
          <a:bodyPr anchor="t"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</a:rPr>
              <a:t>Gospodarka wodno-ściekowa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8" name="Symbol zastępczy obrazu 7" descr="Mała roślina wyrastająca z ziemi">
            <a:extLst>
              <a:ext uri="{FF2B5EF4-FFF2-40B4-BE49-F238E27FC236}">
                <a16:creationId xmlns:a16="http://schemas.microsoft.com/office/drawing/2014/main" id="{8D6F5062-52FC-377E-0DF3-16F407F25B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5449"/>
          <a:stretch/>
        </p:blipFill>
        <p:spPr/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B77152-D3ED-43FE-6E6C-9977B9BFD4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1806606"/>
            <a:ext cx="5672378" cy="3870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Ochrona wód – strategiczny obszar NFOŚiGW</a:t>
            </a:r>
            <a:endParaRPr lang="pl-P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kluczowy kierunek wsparcia od początku działalności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finansowanie inwestycji w gospodarkę ściekową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redukcja ładunku zanieczyszczeń wód powierzchniowych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poprawa jakości wód Wisły, Odry oraz Morza Bałtyckiego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Poppins Light"/>
              </a:rPr>
              <a:t>rozwój i modernizacja infrastruktury zbierania i oczyszczania ścieków</a:t>
            </a:r>
          </a:p>
        </p:txBody>
      </p:sp>
    </p:spTree>
    <p:extLst>
      <p:ext uri="{BB962C8B-B14F-4D97-AF65-F5344CB8AC3E}">
        <p14:creationId xmlns:p14="http://schemas.microsoft.com/office/powerpoint/2010/main" val="215318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Mała roślina wyrastająca z ziemi">
            <a:extLst>
              <a:ext uri="{FF2B5EF4-FFF2-40B4-BE49-F238E27FC236}">
                <a16:creationId xmlns:a16="http://schemas.microsoft.com/office/drawing/2014/main" id="{D1A50ACF-ED9A-EC13-D52F-AE99D9E6A2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5449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11A2CC-EB11-16D0-0137-D272A46A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7959"/>
            <a:ext cx="5672379" cy="492630"/>
          </a:xfrm>
        </p:spPr>
        <p:txBody>
          <a:bodyPr anchor="t"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cs typeface="Poppins"/>
              </a:rPr>
              <a:t>Efekty  </a:t>
            </a:r>
            <a:r>
              <a:rPr lang="pl-PL" sz="2800" dirty="0" err="1">
                <a:solidFill>
                  <a:schemeClr val="tx2"/>
                </a:solidFill>
                <a:cs typeface="Poppins"/>
              </a:rPr>
              <a:t>działaŃ</a:t>
            </a:r>
            <a:r>
              <a:rPr lang="pl-PL" sz="2800" dirty="0">
                <a:solidFill>
                  <a:schemeClr val="tx2"/>
                </a:solidFill>
                <a:cs typeface="Poppins"/>
              </a:rPr>
              <a:t> NFOŚIGW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1" y="1150070"/>
            <a:ext cx="5672378" cy="452683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tx2"/>
                </a:solidFill>
              </a:rPr>
              <a:t>Efekty rzeczowe i ekologiczne:</a:t>
            </a:r>
            <a:endParaRPr lang="pl-PL" dirty="0">
              <a:solidFill>
                <a:schemeClr val="tx2"/>
              </a:solidFill>
            </a:endParaRP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dirty="0"/>
              <a:t>budowa, rozbudowa i modernizacja oczyszczalni ścieków – ponad </a:t>
            </a:r>
            <a:r>
              <a:rPr lang="pl-PL" b="1" dirty="0"/>
              <a:t>1 600 </a:t>
            </a:r>
            <a:r>
              <a:rPr lang="pl-PL" dirty="0"/>
              <a:t>szt.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dirty="0"/>
              <a:t>systemy kanalizacyjne – ok. </a:t>
            </a:r>
            <a:r>
              <a:rPr lang="pl-PL" b="1" dirty="0"/>
              <a:t>89</a:t>
            </a:r>
            <a:r>
              <a:rPr lang="pl-PL" dirty="0"/>
              <a:t> tys. km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dirty="0"/>
              <a:t>usunięty ładunek zanieczyszczeń – ponad </a:t>
            </a:r>
            <a:r>
              <a:rPr lang="pl-PL" b="1" dirty="0"/>
              <a:t>20</a:t>
            </a:r>
            <a:r>
              <a:rPr lang="pl-PL" dirty="0"/>
              <a:t> mln RLM</a:t>
            </a:r>
          </a:p>
          <a:p>
            <a:pPr lvl="1"/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tx2"/>
                </a:solidFill>
              </a:rPr>
              <a:t>Liczba zawartych umów – ponad 4 300 szt., z tego: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dirty="0"/>
              <a:t>środki własne NFOŚiGW – ponad </a:t>
            </a:r>
            <a:r>
              <a:rPr lang="pl-PL" b="1" dirty="0"/>
              <a:t>3 800 </a:t>
            </a:r>
            <a:r>
              <a:rPr lang="pl-PL" dirty="0"/>
              <a:t>szt.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dirty="0"/>
              <a:t>środki zagraniczne (ISPA/Fundusz Spójności, PO </a:t>
            </a:r>
            <a:r>
              <a:rPr lang="pl-PL" dirty="0" err="1"/>
              <a:t>IiŚ</a:t>
            </a:r>
            <a:r>
              <a:rPr lang="pl-PL" dirty="0"/>
              <a:t> 2007-2013 i 2014-2020) – </a:t>
            </a:r>
            <a:r>
              <a:rPr lang="pl-PL" b="1" dirty="0"/>
              <a:t>527</a:t>
            </a:r>
            <a:r>
              <a:rPr lang="pl-PL" dirty="0"/>
              <a:t> szt.</a:t>
            </a:r>
          </a:p>
          <a:p>
            <a:pPr lvl="1"/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tx2"/>
                </a:solidFill>
              </a:rPr>
              <a:t>Kwota zawartych umów – ok. 38,6 mld zł, z tego: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dirty="0"/>
              <a:t>środki własne NFOŚiGW – ok. 12,2 mld zł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pl-PL" dirty="0"/>
              <a:t>środki zagraniczne – ok. 26,4 mld zł</a:t>
            </a:r>
          </a:p>
          <a:p>
            <a:pPr lvl="1"/>
            <a:endParaRPr lang="pl-PL" dirty="0"/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tx2"/>
                </a:solidFill>
              </a:rPr>
              <a:t>Wartość całkowita projektów – ok. 105 mld zł</a:t>
            </a:r>
          </a:p>
        </p:txBody>
      </p:sp>
    </p:spTree>
    <p:extLst>
      <p:ext uri="{BB962C8B-B14F-4D97-AF65-F5344CB8AC3E}">
        <p14:creationId xmlns:p14="http://schemas.microsoft.com/office/powerpoint/2010/main" val="276697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A425A-3A2E-641F-7AC6-7AA54CB64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6FAF3EB5-EC07-BEE8-9637-9853D90FF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494024"/>
          </a:xfrm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6366CBC0-3712-3169-7857-601BC90B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71" y="568410"/>
            <a:ext cx="11378184" cy="494024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chemeClr val="tx2"/>
                </a:solidFill>
                <a:ea typeface="Open Sans"/>
                <a:cs typeface="Open Sans"/>
              </a:rPr>
              <a:t>Finansowanie OCHRONY </a:t>
            </a:r>
            <a:r>
              <a:rPr lang="pl-PL" sz="2400" dirty="0" err="1">
                <a:solidFill>
                  <a:schemeClr val="tx2"/>
                </a:solidFill>
                <a:ea typeface="Open Sans"/>
                <a:cs typeface="Open Sans"/>
              </a:rPr>
              <a:t>wÓD</a:t>
            </a:r>
            <a:r>
              <a:rPr lang="pl-PL" sz="2400" dirty="0">
                <a:solidFill>
                  <a:schemeClr val="tx2"/>
                </a:solidFill>
                <a:ea typeface="Open Sans"/>
                <a:cs typeface="Open Sans"/>
              </a:rPr>
              <a:t> I  adaptacji do zmian klimatu</a:t>
            </a:r>
            <a:br>
              <a:rPr lang="pl-PL" sz="2400" dirty="0">
                <a:ea typeface="Open Sans" pitchFamily="2" charset="0"/>
                <a:cs typeface="Open Sans" pitchFamily="2" charset="0"/>
              </a:rPr>
            </a:br>
            <a:endParaRPr lang="pl-PL" sz="2400" dirty="0"/>
          </a:p>
        </p:txBody>
      </p:sp>
      <p:grpSp>
        <p:nvGrpSpPr>
          <p:cNvPr id="2" name="Grupa 1" descr="Finansowanie OCHRONY Wód i  adaptacji do zmian klimatu">
            <a:extLst>
              <a:ext uri="{FF2B5EF4-FFF2-40B4-BE49-F238E27FC236}">
                <a16:creationId xmlns:a16="http://schemas.microsoft.com/office/drawing/2014/main" id="{C12699E4-5F37-A13E-E242-D4226B14D13D}"/>
              </a:ext>
            </a:extLst>
          </p:cNvPr>
          <p:cNvGrpSpPr/>
          <p:nvPr/>
        </p:nvGrpSpPr>
        <p:grpSpPr>
          <a:xfrm>
            <a:off x="797563" y="1373875"/>
            <a:ext cx="10546275" cy="4876800"/>
            <a:chOff x="797563" y="887595"/>
            <a:chExt cx="10546275" cy="543903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C0EE3A26-EE6D-5090-4B68-4BFAE726EAA4}"/>
                </a:ext>
              </a:extLst>
            </p:cNvPr>
            <p:cNvSpPr/>
            <p:nvPr/>
          </p:nvSpPr>
          <p:spPr>
            <a:xfrm>
              <a:off x="797565" y="902863"/>
              <a:ext cx="3178409" cy="12031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Fundusze Europejskie na Infrastrukturę, Klimat i Środowisko</a:t>
              </a:r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D48250D9-DE40-4B76-667D-AEAC81C00090}"/>
                </a:ext>
              </a:extLst>
            </p:cNvPr>
            <p:cNvSpPr/>
            <p:nvPr/>
          </p:nvSpPr>
          <p:spPr>
            <a:xfrm>
              <a:off x="4481498" y="887595"/>
              <a:ext cx="3178409" cy="12031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Fundusze Europejskie dla Polski Wschodniej</a:t>
              </a:r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EFDDE261-AFF8-A1ED-3001-B3A74BB9D6C5}"/>
                </a:ext>
              </a:extLst>
            </p:cNvPr>
            <p:cNvSpPr/>
            <p:nvPr/>
          </p:nvSpPr>
          <p:spPr>
            <a:xfrm>
              <a:off x="8165429" y="902863"/>
              <a:ext cx="3178409" cy="12031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chemeClr val="tx2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Finasowanie ze środków krajowych </a:t>
              </a:r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3011A555-A2E9-8F37-0D35-0B90D1F61F64}"/>
                </a:ext>
              </a:extLst>
            </p:cNvPr>
            <p:cNvSpPr/>
            <p:nvPr/>
          </p:nvSpPr>
          <p:spPr>
            <a:xfrm>
              <a:off x="797565" y="2236989"/>
              <a:ext cx="3178409" cy="851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6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Działanie 01.02 Adaptacja terenów zurbanizowanych do zmian klimatu</a:t>
              </a:r>
              <a:endParaRPr lang="pl-PL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1FF02E15-4116-48C9-CE81-97A8E264A010}"/>
                </a:ext>
              </a:extLst>
            </p:cNvPr>
            <p:cNvSpPr/>
            <p:nvPr/>
          </p:nvSpPr>
          <p:spPr>
            <a:xfrm>
              <a:off x="8165428" y="2236989"/>
              <a:ext cx="3178409" cy="9677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6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 priorytetowy Gospodarka wodno-ściekowa w aglomeracjach</a:t>
              </a:r>
              <a:endParaRPr lang="pl-PL" sz="16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3F124F0A-0B58-7921-6305-D0D33EF8BAA1}"/>
                </a:ext>
              </a:extLst>
            </p:cNvPr>
            <p:cNvSpPr/>
            <p:nvPr/>
          </p:nvSpPr>
          <p:spPr>
            <a:xfrm>
              <a:off x="797565" y="3995363"/>
              <a:ext cx="3178409" cy="761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6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Działanie 01.05 </a:t>
              </a:r>
              <a:r>
                <a:rPr lang="pl-PL" altLang="pl-PL" sz="16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– Ochrona przyrody i rozwój zielonej infrastruktury</a:t>
              </a:r>
              <a:endParaRPr lang="pl-PL"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AD84A2B8-2422-2BEE-ECC6-1916277D4361}"/>
                </a:ext>
              </a:extLst>
            </p:cNvPr>
            <p:cNvSpPr/>
            <p:nvPr/>
          </p:nvSpPr>
          <p:spPr>
            <a:xfrm>
              <a:off x="797565" y="4887582"/>
              <a:ext cx="3178409" cy="7131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6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Działanie </a:t>
              </a:r>
              <a:r>
                <a:rPr lang="pl-PL" altLang="pl-PL" sz="16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02.04 - Adaptacja do zmian klimatu, zapobieganie klęskom i katastrofom</a:t>
              </a:r>
              <a:endParaRPr lang="pl-PL"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3DB7CD64-C1F5-AF95-1EA9-291ACB2932DF}"/>
                </a:ext>
              </a:extLst>
            </p:cNvPr>
            <p:cNvSpPr/>
            <p:nvPr/>
          </p:nvSpPr>
          <p:spPr>
            <a:xfrm>
              <a:off x="797563" y="5681191"/>
              <a:ext cx="3178409" cy="6454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6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Działanie 02.05 woda do spożycia</a:t>
              </a:r>
              <a:endParaRPr lang="pl-PL" sz="16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DD3993BB-236A-ED20-A0E7-511C502C1732}"/>
                </a:ext>
              </a:extLst>
            </p:cNvPr>
            <p:cNvSpPr/>
            <p:nvPr/>
          </p:nvSpPr>
          <p:spPr>
            <a:xfrm>
              <a:off x="4481498" y="2236989"/>
              <a:ext cx="3178409" cy="8510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6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Działanie 02.02  Adaptacja do zmian klimatu </a:t>
              </a:r>
              <a:endParaRPr lang="pl-PL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83BE8C6D-ADBF-DA9B-2850-C04D1F740036}"/>
                </a:ext>
              </a:extLst>
            </p:cNvPr>
            <p:cNvSpPr/>
            <p:nvPr/>
          </p:nvSpPr>
          <p:spPr>
            <a:xfrm>
              <a:off x="797565" y="3218962"/>
              <a:ext cx="3178409" cy="6454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6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Działanie 01.03 Gospodarka wodno-ściekowa </a:t>
              </a:r>
              <a:endParaRPr lang="pl-PL" sz="16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D657024E-DDFE-02BA-3719-1E42B1D94322}"/>
                </a:ext>
              </a:extLst>
            </p:cNvPr>
            <p:cNvSpPr/>
            <p:nvPr/>
          </p:nvSpPr>
          <p:spPr>
            <a:xfrm>
              <a:off x="8165427" y="3335717"/>
              <a:ext cx="3178409" cy="9677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6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 priorytetowy Gospodarka wodno-ściekowa poza granicami aglomeracji</a:t>
              </a:r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1B70A9CE-CB1E-9491-C87D-21935BFADEAF}"/>
                </a:ext>
              </a:extLst>
            </p:cNvPr>
            <p:cNvSpPr/>
            <p:nvPr/>
          </p:nvSpPr>
          <p:spPr>
            <a:xfrm>
              <a:off x="8165427" y="4434445"/>
              <a:ext cx="3178409" cy="9677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6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 priorytetowy Adaptacja do zmian klimatu </a:t>
              </a:r>
              <a:endParaRPr lang="pl-PL" sz="16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19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AA095-14B5-7DDC-4247-B4608F3D0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6DB800D8-CA5F-587B-2103-8203C846D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80F09156-6473-4B7A-20E2-59B464652D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713" y="1491916"/>
            <a:ext cx="3180876" cy="4604084"/>
          </a:xfrm>
          <a:prstGeom prst="rect">
            <a:avLst/>
          </a:prstGeom>
          <a:solidFill>
            <a:srgbClr val="B4EF7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FENX 2021-2027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Działanie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FEnIKS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1.3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Gospodarka  wodno-ściekowa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 aglomeracjach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Alokacja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930 mln euro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ok. 4 mld zł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Schemat blokowy: proces 11">
            <a:extLst>
              <a:ext uri="{FF2B5EF4-FFF2-40B4-BE49-F238E27FC236}">
                <a16:creationId xmlns:a16="http://schemas.microsoft.com/office/drawing/2014/main" id="{7C94BA5B-E523-0987-200D-6B41912EEBDA}"/>
              </a:ext>
            </a:extLst>
          </p:cNvPr>
          <p:cNvSpPr/>
          <p:nvPr/>
        </p:nvSpPr>
        <p:spPr>
          <a:xfrm>
            <a:off x="3942208" y="1491917"/>
            <a:ext cx="3719876" cy="645129"/>
          </a:xfrm>
          <a:prstGeom prst="flowChartProcess">
            <a:avLst/>
          </a:prstGeom>
          <a:solidFill>
            <a:srgbClr val="B4EF7E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Podpisane umowy</a:t>
            </a:r>
            <a:br>
              <a:rPr lang="pl-PL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wszystkie nabory</a:t>
            </a:r>
            <a:endParaRPr lang="pl-PL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chemat blokowy: proces 13">
            <a:extLst>
              <a:ext uri="{FF2B5EF4-FFF2-40B4-BE49-F238E27FC236}">
                <a16:creationId xmlns:a16="http://schemas.microsoft.com/office/drawing/2014/main" id="{FD2FC4F8-A29A-B076-F3B9-32E303063BC9}"/>
              </a:ext>
            </a:extLst>
          </p:cNvPr>
          <p:cNvSpPr/>
          <p:nvPr/>
        </p:nvSpPr>
        <p:spPr>
          <a:xfrm>
            <a:off x="7855178" y="1491917"/>
            <a:ext cx="3715625" cy="645130"/>
          </a:xfrm>
          <a:prstGeom prst="flowChartProcess">
            <a:avLst/>
          </a:prstGeom>
          <a:solidFill>
            <a:srgbClr val="B4EF7E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umów – 58</a:t>
            </a:r>
          </a:p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Wartość całkowita – 4,9 mld zł</a:t>
            </a:r>
          </a:p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Wkład UE – 2,7 mld zł</a:t>
            </a:r>
          </a:p>
        </p:txBody>
      </p:sp>
      <p:sp>
        <p:nvSpPr>
          <p:cNvPr id="10" name="Schemat blokowy: proces 9">
            <a:extLst>
              <a:ext uri="{FF2B5EF4-FFF2-40B4-BE49-F238E27FC236}">
                <a16:creationId xmlns:a16="http://schemas.microsoft.com/office/drawing/2014/main" id="{800F8EE9-DC66-0486-AE12-FF7B0D6C14EF}"/>
              </a:ext>
            </a:extLst>
          </p:cNvPr>
          <p:cNvSpPr/>
          <p:nvPr/>
        </p:nvSpPr>
        <p:spPr>
          <a:xfrm>
            <a:off x="3942208" y="2266443"/>
            <a:ext cx="7628595" cy="64512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 konkurs – Budżet 1,7 mld zł</a:t>
            </a:r>
          </a:p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złożonych wniosków – 63 / Wartość całkowita – 3 mld zł / Wkład UE – 1,7 mld zł</a:t>
            </a:r>
          </a:p>
        </p:txBody>
      </p:sp>
      <p:sp>
        <p:nvSpPr>
          <p:cNvPr id="5" name="Schemat blokowy: proces 4">
            <a:extLst>
              <a:ext uri="{FF2B5EF4-FFF2-40B4-BE49-F238E27FC236}">
                <a16:creationId xmlns:a16="http://schemas.microsoft.com/office/drawing/2014/main" id="{1DD45C4B-B16E-F482-D78E-5EF115833AF8}"/>
              </a:ext>
            </a:extLst>
          </p:cNvPr>
          <p:cNvSpPr/>
          <p:nvPr/>
        </p:nvSpPr>
        <p:spPr>
          <a:xfrm>
            <a:off x="3942208" y="3043886"/>
            <a:ext cx="3719876" cy="645129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Podpisane umowy</a:t>
            </a:r>
            <a:br>
              <a:rPr lang="pl-PL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 konkurs</a:t>
            </a:r>
            <a:endParaRPr lang="pl-PL" b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chemat blokowy: proces 6">
            <a:extLst>
              <a:ext uri="{FF2B5EF4-FFF2-40B4-BE49-F238E27FC236}">
                <a16:creationId xmlns:a16="http://schemas.microsoft.com/office/drawing/2014/main" id="{55B6B7B1-ABCE-A69D-F11F-34095C7077F8}"/>
              </a:ext>
            </a:extLst>
          </p:cNvPr>
          <p:cNvSpPr/>
          <p:nvPr/>
        </p:nvSpPr>
        <p:spPr>
          <a:xfrm>
            <a:off x="7850927" y="3043886"/>
            <a:ext cx="3719876" cy="64513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umów – 19</a:t>
            </a:r>
          </a:p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Wartość całkowita –   1,5 mld zł</a:t>
            </a:r>
          </a:p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Wkład UE –   0,8 mld zł</a:t>
            </a:r>
          </a:p>
        </p:txBody>
      </p:sp>
      <p:sp>
        <p:nvSpPr>
          <p:cNvPr id="3" name="Schemat blokowy: proces 2">
            <a:extLst>
              <a:ext uri="{FF2B5EF4-FFF2-40B4-BE49-F238E27FC236}">
                <a16:creationId xmlns:a16="http://schemas.microsoft.com/office/drawing/2014/main" id="{5B2447AA-8F7D-3C50-5A70-31C580DC1A73}"/>
              </a:ext>
            </a:extLst>
          </p:cNvPr>
          <p:cNvSpPr/>
          <p:nvPr/>
        </p:nvSpPr>
        <p:spPr>
          <a:xfrm>
            <a:off x="3942208" y="3821331"/>
            <a:ext cx="3719876" cy="645129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Wnioski pozytywnie ocenione przygotowywane umowy</a:t>
            </a:r>
          </a:p>
        </p:txBody>
      </p:sp>
      <p:sp>
        <p:nvSpPr>
          <p:cNvPr id="4" name="Schemat blokowy: proces 3">
            <a:extLst>
              <a:ext uri="{FF2B5EF4-FFF2-40B4-BE49-F238E27FC236}">
                <a16:creationId xmlns:a16="http://schemas.microsoft.com/office/drawing/2014/main" id="{14692EBF-2456-B0FA-93AD-CDCA21A1F186}"/>
              </a:ext>
            </a:extLst>
          </p:cNvPr>
          <p:cNvSpPr/>
          <p:nvPr/>
        </p:nvSpPr>
        <p:spPr>
          <a:xfrm>
            <a:off x="7850927" y="3821330"/>
            <a:ext cx="3719876" cy="64513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wniosków – 25</a:t>
            </a:r>
          </a:p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Wartość całkowita –  0,8 mld zł</a:t>
            </a:r>
          </a:p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Wkład UE –  0,5 mld zł</a:t>
            </a:r>
          </a:p>
        </p:txBody>
      </p:sp>
      <p:sp>
        <p:nvSpPr>
          <p:cNvPr id="13" name="Schemat blokowy: proces 12">
            <a:extLst>
              <a:ext uri="{FF2B5EF4-FFF2-40B4-BE49-F238E27FC236}">
                <a16:creationId xmlns:a16="http://schemas.microsoft.com/office/drawing/2014/main" id="{FE06D223-4128-FB39-A9FD-AB66E6C44024}"/>
              </a:ext>
            </a:extLst>
          </p:cNvPr>
          <p:cNvSpPr/>
          <p:nvPr/>
        </p:nvSpPr>
        <p:spPr>
          <a:xfrm>
            <a:off x="3942208" y="4636100"/>
            <a:ext cx="3719876" cy="645129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Wnioski w ocenie</a:t>
            </a:r>
          </a:p>
        </p:txBody>
      </p:sp>
      <p:sp>
        <p:nvSpPr>
          <p:cNvPr id="15" name="Schemat blokowy: proces 14">
            <a:extLst>
              <a:ext uri="{FF2B5EF4-FFF2-40B4-BE49-F238E27FC236}">
                <a16:creationId xmlns:a16="http://schemas.microsoft.com/office/drawing/2014/main" id="{6AEBB11A-7D2A-BF33-C6C0-EF74F433E25E}"/>
              </a:ext>
            </a:extLst>
          </p:cNvPr>
          <p:cNvSpPr/>
          <p:nvPr/>
        </p:nvSpPr>
        <p:spPr>
          <a:xfrm>
            <a:off x="7850927" y="4636099"/>
            <a:ext cx="3719876" cy="64513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wniosków – 4</a:t>
            </a:r>
          </a:p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Wartość całkowita –  89 mln zł</a:t>
            </a:r>
          </a:p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Wkład UE – 51 mln zł</a:t>
            </a:r>
          </a:p>
        </p:txBody>
      </p:sp>
      <p:sp>
        <p:nvSpPr>
          <p:cNvPr id="2" name="Schemat blokowy: proces 1">
            <a:extLst>
              <a:ext uri="{FF2B5EF4-FFF2-40B4-BE49-F238E27FC236}">
                <a16:creationId xmlns:a16="http://schemas.microsoft.com/office/drawing/2014/main" id="{62C23A0F-FA9A-490E-F716-FF14D36273AB}"/>
              </a:ext>
            </a:extLst>
          </p:cNvPr>
          <p:cNvSpPr/>
          <p:nvPr/>
        </p:nvSpPr>
        <p:spPr>
          <a:xfrm>
            <a:off x="3942208" y="5450870"/>
            <a:ext cx="7628594" cy="645129"/>
          </a:xfrm>
          <a:prstGeom prst="flowChartProcess">
            <a:avLst/>
          </a:prstGeom>
          <a:solidFill>
            <a:srgbClr val="FFDA58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III konkurs – Budżet 0,72 mld zł</a:t>
            </a:r>
          </a:p>
          <a:p>
            <a:pPr algn="ctr"/>
            <a:r>
              <a:rPr lang="pl-PL" sz="14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złożonych wniosków – 35 / Wartość całkowita – 1,3 mld zł / Wkład UE – 0,8 mld zł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B9C85FB-E71F-0F3D-2AE6-B77C0D618D92}"/>
              </a:ext>
            </a:extLst>
          </p:cNvPr>
          <p:cNvSpPr txBox="1"/>
          <p:nvPr/>
        </p:nvSpPr>
        <p:spPr>
          <a:xfrm>
            <a:off x="272713" y="6077420"/>
            <a:ext cx="20463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>
                <a:solidFill>
                  <a:schemeClr val="accent6"/>
                </a:solidFill>
                <a:latin typeface=""/>
              </a:rPr>
              <a:t>Stan na 14.04.2026 r. </a:t>
            </a:r>
          </a:p>
        </p:txBody>
      </p:sp>
    </p:spTree>
    <p:extLst>
      <p:ext uri="{BB962C8B-B14F-4D97-AF65-F5344CB8AC3E}">
        <p14:creationId xmlns:p14="http://schemas.microsoft.com/office/powerpoint/2010/main" val="14965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3087F-DAFA-934B-4367-CFB936410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500F54-54A0-2DA1-D7EE-B298AA82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89" y="-566928"/>
            <a:ext cx="5280025" cy="566928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dirty="0"/>
              <a:t>Mapa dotacji działania 1.3</a:t>
            </a:r>
          </a:p>
        </p:txBody>
      </p:sp>
      <p:pic>
        <p:nvPicPr>
          <p:cNvPr id="29" name="Obraz 28" descr="Mapa dotacji działania 1.3.  Na mapie widoczne są granice województw, a na nich jest wypisane ile umów zostało podpisanych i na jaką kwotę.">
            <a:extLst>
              <a:ext uri="{FF2B5EF4-FFF2-40B4-BE49-F238E27FC236}">
                <a16:creationId xmlns:a16="http://schemas.microsoft.com/office/drawing/2014/main" id="{5962B284-9725-C97E-6BE2-47ED48B8B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2559"/>
            <a:ext cx="10885714" cy="612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8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F188C-1DA1-B4F4-3777-B97FC36DB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97D5570-77C1-20BF-B233-CEA142E71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9EE96690-240E-B5CB-AAA6-44502AFEF1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713" y="1491916"/>
            <a:ext cx="3180876" cy="4585120"/>
          </a:xfrm>
          <a:prstGeom prst="rect">
            <a:avLst/>
          </a:prstGeom>
          <a:solidFill>
            <a:srgbClr val="B4EF7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FENX 2021-2027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Działanie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FEnIKS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1.3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Gospodarka  wodno-ściekowa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 aglomeracjach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Alokacja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930 mln euro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ok. 4 mld zł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7BFA217-71C0-402A-CEB7-6530ADBEA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099443"/>
              </p:ext>
            </p:extLst>
          </p:nvPr>
        </p:nvGraphicFramePr>
        <p:xfrm>
          <a:off x="3829387" y="1500822"/>
          <a:ext cx="8089900" cy="4576212"/>
        </p:xfrm>
        <a:graphic>
          <a:graphicData uri="http://schemas.openxmlformats.org/drawingml/2006/table">
            <a:tbl>
              <a:tblPr firstRow="1"/>
              <a:tblGrid>
                <a:gridCol w="6043631">
                  <a:extLst>
                    <a:ext uri="{9D8B030D-6E8A-4147-A177-3AD203B41FA5}">
                      <a16:colId xmlns:a16="http://schemas.microsoft.com/office/drawing/2014/main" val="670731966"/>
                    </a:ext>
                  </a:extLst>
                </a:gridCol>
                <a:gridCol w="2046269">
                  <a:extLst>
                    <a:ext uri="{9D8B030D-6E8A-4147-A177-3AD203B41FA5}">
                      <a16:colId xmlns:a16="http://schemas.microsoft.com/office/drawing/2014/main" val="1853176795"/>
                    </a:ext>
                  </a:extLst>
                </a:gridCol>
              </a:tblGrid>
              <a:tr h="52898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Open Sans" pitchFamily="2" charset="0"/>
                        </a:rPr>
                        <a:t>EFEKTY docelowe podpisanych umów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5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600" b="1" i="0" u="none" strike="noStrike">
                          <a:solidFill>
                            <a:schemeClr val="tx2"/>
                          </a:solidFill>
                          <a:effectLst/>
                          <a:latin typeface="Open Sans" pitchFamily="2" charset="0"/>
                        </a:rPr>
                        <a:t>Wartość docelowa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08515"/>
                  </a:ext>
                </a:extLst>
              </a:tr>
              <a:tr h="3760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km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1901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Długość wybudowanej / zmodernizowanej sieci kanalizacyjnej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75022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Długość wybudowanej / zmodernizowanej sieci wodociągowej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043789"/>
                  </a:ext>
                </a:extLst>
              </a:tr>
              <a:tr h="3760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osoby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307 484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980249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Ludność przyłączona do zbiorowych systemów zaopatrzenia w wodę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41 230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9253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Ludność przyłączona do zbiorowych systemów oczyszczania ścieków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266 254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972698"/>
                  </a:ext>
                </a:extLst>
              </a:tr>
              <a:tr h="3760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RLM (Równoważna liczba mieszkańców)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2 030 842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77057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Wielkość ładunku ścieków poddanych ulepszonemu oczyszczaniu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2 030 842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519418"/>
                  </a:ext>
                </a:extLst>
              </a:tr>
              <a:tr h="3760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szt.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17182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Liczba zmodernizowanych oczyszczalni ścieków komunalnych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0529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Liczba wybudowanych oczyszczalni ścieków komunalnych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004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Liczba wybudowanych / zmodernizowanych ujęć wody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48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Liczba wybudowanych / zmodernizowanych stacji uzdatniania wody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itchFamily="2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54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24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E661E-D4BB-4A8B-A4E8-157077F5E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5FFF1A22-5221-E761-2CA8-1743B1F52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494024"/>
          </a:xfrm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A6B7035C-1909-EA66-6136-218A78A71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" y="578056"/>
            <a:ext cx="11378184" cy="494024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chemeClr val="tx2"/>
                </a:solidFill>
                <a:ea typeface="Open Sans" pitchFamily="2" charset="0"/>
                <a:cs typeface="Open Sans" pitchFamily="2" charset="0"/>
              </a:rPr>
              <a:t>Gospodarka wodno-ściekowa w aglomeracjach</a:t>
            </a:r>
            <a:br>
              <a:rPr lang="pl-PL" sz="2400" dirty="0">
                <a:solidFill>
                  <a:srgbClr val="FF0000"/>
                </a:solidFill>
                <a:ea typeface="Open Sans" pitchFamily="2" charset="0"/>
                <a:cs typeface="Open Sans" pitchFamily="2" charset="0"/>
              </a:rPr>
            </a:br>
            <a:endParaRPr lang="pl-PL" sz="2400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420FAC6-16BB-2F1A-C1F5-91A0296DE8A9}"/>
              </a:ext>
            </a:extLst>
          </p:cNvPr>
          <p:cNvSpPr txBox="1"/>
          <p:nvPr/>
        </p:nvSpPr>
        <p:spPr>
          <a:xfrm>
            <a:off x="406908" y="1412067"/>
            <a:ext cx="11378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dirty="0">
                <a:latin typeface="+mj-lt"/>
                <a:ea typeface="Open Sans" pitchFamily="2" charset="0"/>
                <a:cs typeface="Open Sans" pitchFamily="2" charset="0"/>
              </a:rPr>
              <a:t>Część 1)	Gospodarka ściekowa w ramach Krajowego Programu Oczyszczania Ścieków  Komunalnych </a:t>
            </a:r>
            <a:br>
              <a:rPr lang="pl-PL" sz="1800" dirty="0">
                <a:latin typeface="+mj-lt"/>
                <a:ea typeface="Open Sans" pitchFamily="2" charset="0"/>
                <a:cs typeface="Open Sans" pitchFamily="2" charset="0"/>
              </a:rPr>
            </a:br>
            <a:r>
              <a:rPr lang="pl-PL" sz="1800" dirty="0">
                <a:latin typeface="+mj-lt"/>
                <a:ea typeface="Open Sans" pitchFamily="2" charset="0"/>
                <a:cs typeface="Open Sans" pitchFamily="2" charset="0"/>
              </a:rPr>
              <a:t>Część 2)	Współfinansowanie projektów Programu </a:t>
            </a:r>
            <a:r>
              <a:rPr lang="pl-PL" sz="1800" dirty="0" err="1">
                <a:latin typeface="+mj-lt"/>
                <a:ea typeface="Open Sans" pitchFamily="2" charset="0"/>
                <a:cs typeface="Open Sans" pitchFamily="2" charset="0"/>
              </a:rPr>
              <a:t>FEnIKS</a:t>
            </a:r>
            <a:r>
              <a:rPr lang="pl-PL" sz="1800" dirty="0">
                <a:latin typeface="+mj-lt"/>
                <a:ea typeface="Open Sans" pitchFamily="2" charset="0"/>
                <a:cs typeface="Open Sans" pitchFamily="2" charset="0"/>
              </a:rPr>
              <a:t> 2021-2027</a:t>
            </a:r>
          </a:p>
        </p:txBody>
      </p:sp>
      <p:sp>
        <p:nvSpPr>
          <p:cNvPr id="18" name="Prostokąt zaokrąglony 17">
            <a:extLst>
              <a:ext uri="{FF2B5EF4-FFF2-40B4-BE49-F238E27FC236}">
                <a16:creationId xmlns:a16="http://schemas.microsoft.com/office/drawing/2014/main" id="{001AC13A-10C1-6C36-1D9D-5D5E80DA60A2}"/>
              </a:ext>
            </a:extLst>
          </p:cNvPr>
          <p:cNvSpPr/>
          <p:nvPr/>
        </p:nvSpPr>
        <p:spPr>
          <a:xfrm>
            <a:off x="814136" y="2398707"/>
            <a:ext cx="1237262" cy="7972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Beneficjent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14" name="Prostokąt zaokrąglony 20">
            <a:extLst>
              <a:ext uri="{FF2B5EF4-FFF2-40B4-BE49-F238E27FC236}">
                <a16:creationId xmlns:a16="http://schemas.microsoft.com/office/drawing/2014/main" id="{5F557CFD-794B-41DC-8C0C-E71BFACB909A}"/>
              </a:ext>
            </a:extLst>
          </p:cNvPr>
          <p:cNvSpPr/>
          <p:nvPr/>
        </p:nvSpPr>
        <p:spPr>
          <a:xfrm>
            <a:off x="2149912" y="2399021"/>
            <a:ext cx="4340624" cy="79725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Część 1) Jednostki samorządu terytorialnego i ich związki</a:t>
            </a:r>
          </a:p>
          <a:p>
            <a:pPr defTabSz="360000"/>
            <a:r>
              <a:rPr lang="pl-PL" sz="1200">
                <a:solidFill>
                  <a:sysClr val="windowText" lastClr="000000"/>
                </a:solidFill>
                <a:latin typeface="Open Sans"/>
                <a:ea typeface="Open Sans"/>
                <a:cs typeface="Open Sans"/>
              </a:rPr>
              <a:t>Część 2) Beneficjenci Programu </a:t>
            </a:r>
            <a:r>
              <a:rPr lang="pl-PL" sz="1200" err="1">
                <a:solidFill>
                  <a:sysClr val="windowText" lastClr="000000"/>
                </a:solidFill>
                <a:latin typeface="Open Sans"/>
                <a:ea typeface="Open Sans"/>
                <a:cs typeface="Open Sans"/>
              </a:rPr>
              <a:t>FEnIKS</a:t>
            </a:r>
            <a:r>
              <a:rPr lang="pl-PL" sz="1200">
                <a:solidFill>
                  <a:sysClr val="windowText" lastClr="000000"/>
                </a:solidFill>
                <a:latin typeface="Open Sans"/>
                <a:ea typeface="Open Sans"/>
                <a:cs typeface="Open Sans"/>
              </a:rPr>
              <a:t> 2021-2027</a:t>
            </a:r>
            <a:endParaRPr lang="pl-PL" sz="1200">
              <a:solidFill>
                <a:sysClr val="windowText" lastClr="000000"/>
              </a:solidFill>
              <a:effectLst/>
              <a:latin typeface="Open Sans"/>
              <a:ea typeface="Open Sans"/>
              <a:cs typeface="Open Sans"/>
            </a:endParaRPr>
          </a:p>
        </p:txBody>
      </p:sp>
      <p:sp>
        <p:nvSpPr>
          <p:cNvPr id="19" name="Prostokąt zaokrąglony 18">
            <a:extLst>
              <a:ext uri="{FF2B5EF4-FFF2-40B4-BE49-F238E27FC236}">
                <a16:creationId xmlns:a16="http://schemas.microsoft.com/office/drawing/2014/main" id="{D1CC2AEE-BAFA-1842-4662-1A8561ED882E}"/>
              </a:ext>
            </a:extLst>
          </p:cNvPr>
          <p:cNvSpPr/>
          <p:nvPr/>
        </p:nvSpPr>
        <p:spPr>
          <a:xfrm>
            <a:off x="814136" y="3288925"/>
            <a:ext cx="1237262" cy="3500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Budżet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15" name="Prostokąt zaokrąglony 21">
            <a:extLst>
              <a:ext uri="{FF2B5EF4-FFF2-40B4-BE49-F238E27FC236}">
                <a16:creationId xmlns:a16="http://schemas.microsoft.com/office/drawing/2014/main" id="{BDD206FE-E53C-88AF-42D8-B866DD6DA766}"/>
              </a:ext>
            </a:extLst>
          </p:cNvPr>
          <p:cNvSpPr/>
          <p:nvPr/>
        </p:nvSpPr>
        <p:spPr>
          <a:xfrm>
            <a:off x="2149912" y="3287308"/>
            <a:ext cx="4340624" cy="35002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pl-PL" sz="1200">
                <a:solidFill>
                  <a:sysClr val="windowText" lastClr="000000"/>
                </a:solidFill>
                <a:latin typeface="Open Sans"/>
                <a:ea typeface="Open Sans"/>
                <a:cs typeface="Open Sans"/>
              </a:rPr>
              <a:t>3,8 mld zł </a:t>
            </a:r>
          </a:p>
        </p:txBody>
      </p:sp>
      <p:sp>
        <p:nvSpPr>
          <p:cNvPr id="20" name="Prostokąt zaokrąglony 19">
            <a:extLst>
              <a:ext uri="{FF2B5EF4-FFF2-40B4-BE49-F238E27FC236}">
                <a16:creationId xmlns:a16="http://schemas.microsoft.com/office/drawing/2014/main" id="{3BA54838-58B2-A23F-B1D2-51EB42E79E04}"/>
              </a:ext>
            </a:extLst>
          </p:cNvPr>
          <p:cNvSpPr/>
          <p:nvPr/>
        </p:nvSpPr>
        <p:spPr>
          <a:xfrm>
            <a:off x="814136" y="3731873"/>
            <a:ext cx="1237262" cy="8130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Formy wsparcia</a:t>
            </a: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  </a:t>
            </a:r>
          </a:p>
        </p:txBody>
      </p:sp>
      <p:sp>
        <p:nvSpPr>
          <p:cNvPr id="16" name="Prostokąt zaokrąglony 25">
            <a:extLst>
              <a:ext uri="{FF2B5EF4-FFF2-40B4-BE49-F238E27FC236}">
                <a16:creationId xmlns:a16="http://schemas.microsoft.com/office/drawing/2014/main" id="{8CCFC813-F884-1B72-6BFA-4CB072C01D4B}"/>
              </a:ext>
            </a:extLst>
          </p:cNvPr>
          <p:cNvSpPr/>
          <p:nvPr/>
        </p:nvSpPr>
        <p:spPr>
          <a:xfrm>
            <a:off x="2149912" y="3727077"/>
            <a:ext cx="4340624" cy="8178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pożyczka z możliwością częściowego umorzenia,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pożyczka na zachowanie płynności finansowania bez możliwości umorzenia</a:t>
            </a:r>
          </a:p>
        </p:txBody>
      </p:sp>
      <p:sp>
        <p:nvSpPr>
          <p:cNvPr id="21" name="Prostokąt zaokrąglony 31">
            <a:extLst>
              <a:ext uri="{FF2B5EF4-FFF2-40B4-BE49-F238E27FC236}">
                <a16:creationId xmlns:a16="http://schemas.microsoft.com/office/drawing/2014/main" id="{3CB01E03-4DF1-0332-64BD-78DA9A3B40CC}"/>
              </a:ext>
            </a:extLst>
          </p:cNvPr>
          <p:cNvSpPr/>
          <p:nvPr/>
        </p:nvSpPr>
        <p:spPr>
          <a:xfrm>
            <a:off x="814136" y="4656416"/>
            <a:ext cx="1237262" cy="14022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>
                <a:solidFill>
                  <a:sysClr val="windowText" lastClr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Obszary wsparcia   </a:t>
            </a:r>
          </a:p>
        </p:txBody>
      </p:sp>
      <p:sp>
        <p:nvSpPr>
          <p:cNvPr id="17" name="Prostokąt zaokrąglony 43">
            <a:extLst>
              <a:ext uri="{FF2B5EF4-FFF2-40B4-BE49-F238E27FC236}">
                <a16:creationId xmlns:a16="http://schemas.microsoft.com/office/drawing/2014/main" id="{673959FF-A9B8-EC95-5AA6-AB9FF4BA2E9E}"/>
              </a:ext>
            </a:extLst>
          </p:cNvPr>
          <p:cNvSpPr/>
          <p:nvPr/>
        </p:nvSpPr>
        <p:spPr>
          <a:xfrm>
            <a:off x="2133834" y="4648442"/>
            <a:ext cx="4356702" cy="14022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>
                <a:solidFill>
                  <a:sysClr val="windowText" lastClr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budowa, rozbudowa lub modernizacja oczyszczalni ścieków komunalnych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>
                <a:solidFill>
                  <a:sysClr val="windowText" lastClr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budowa, rozbudowa lub modernizacja zbiorczych systemów kanalizacji sanitarnej</a:t>
            </a:r>
            <a:endParaRPr lang="pl-PL" sz="1200">
              <a:solidFill>
                <a:sysClr val="windowText" lastClr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>
                <a:solidFill>
                  <a:sysClr val="windowText" lastClr="000000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budowa przyłączy budynków do istniejącej kanalizacji sanitarnej na obszarze aglomeracji</a:t>
            </a:r>
            <a:endParaRPr lang="pl-PL" sz="1200">
              <a:solidFill>
                <a:sysClr val="windowText" lastClr="00000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Prostokąt: zaokrąglone rogi u góry 21">
            <a:extLst>
              <a:ext uri="{FF2B5EF4-FFF2-40B4-BE49-F238E27FC236}">
                <a16:creationId xmlns:a16="http://schemas.microsoft.com/office/drawing/2014/main" id="{F6434124-5BDC-065A-FBA1-6925FAE2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48831" y="2730651"/>
            <a:ext cx="797255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: zaokrąglone rogi u góry 22">
            <a:extLst>
              <a:ext uri="{FF2B5EF4-FFF2-40B4-BE49-F238E27FC236}">
                <a16:creationId xmlns:a16="http://schemas.microsoft.com/office/drawing/2014/main" id="{A9B8D8DA-9C4C-F573-12F0-7955CFE7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68786" y="3391983"/>
            <a:ext cx="357345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: zaokrąglone rogi u góry 23">
            <a:extLst>
              <a:ext uri="{FF2B5EF4-FFF2-40B4-BE49-F238E27FC236}">
                <a16:creationId xmlns:a16="http://schemas.microsoft.com/office/drawing/2014/main" id="{4559DE45-A153-7FCB-78C0-4D79EDBDC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49447" y="4080196"/>
            <a:ext cx="796024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: zaokrąglone rogi u góry 24">
            <a:extLst>
              <a:ext uri="{FF2B5EF4-FFF2-40B4-BE49-F238E27FC236}">
                <a16:creationId xmlns:a16="http://schemas.microsoft.com/office/drawing/2014/main" id="{3504AB51-7284-37A9-237D-5BDFE1130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66017" y="5286106"/>
            <a:ext cx="1362882" cy="133359"/>
          </a:xfrm>
          <a:prstGeom prst="round2SameRect">
            <a:avLst>
              <a:gd name="adj1" fmla="val 49029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 descr="Termin naboru Programu priorytetowego">
            <a:extLst>
              <a:ext uri="{FF2B5EF4-FFF2-40B4-BE49-F238E27FC236}">
                <a16:creationId xmlns:a16="http://schemas.microsoft.com/office/drawing/2014/main" id="{E34CB2A8-ADBB-ED6D-853C-F16631E8142F}"/>
              </a:ext>
            </a:extLst>
          </p:cNvPr>
          <p:cNvGrpSpPr/>
          <p:nvPr/>
        </p:nvGrpSpPr>
        <p:grpSpPr>
          <a:xfrm>
            <a:off x="8472514" y="3039317"/>
            <a:ext cx="2259506" cy="1375519"/>
            <a:chOff x="7420509" y="2373344"/>
            <a:chExt cx="2259506" cy="1375519"/>
          </a:xfrm>
        </p:grpSpPr>
        <p:sp>
          <p:nvSpPr>
            <p:cNvPr id="28" name="Prostokąt zaokrąglony 19">
              <a:extLst>
                <a:ext uri="{FF2B5EF4-FFF2-40B4-BE49-F238E27FC236}">
                  <a16:creationId xmlns:a16="http://schemas.microsoft.com/office/drawing/2014/main" id="{AD2BBBD5-15E4-4B19-B1B1-3BE82CC2081C}"/>
                </a:ext>
              </a:extLst>
            </p:cNvPr>
            <p:cNvSpPr/>
            <p:nvPr/>
          </p:nvSpPr>
          <p:spPr>
            <a:xfrm>
              <a:off x="7420509" y="2373344"/>
              <a:ext cx="2259506" cy="51822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b="1" dirty="0">
                  <a:solidFill>
                    <a:srgbClr val="000000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Termin naboru</a:t>
              </a:r>
              <a:endParaRPr lang="pl-PL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29" name="Prostokąt zaokrąglony 39">
              <a:extLst>
                <a:ext uri="{FF2B5EF4-FFF2-40B4-BE49-F238E27FC236}">
                  <a16:creationId xmlns:a16="http://schemas.microsoft.com/office/drawing/2014/main" id="{21819D80-83E3-4472-8E52-57196FB75B54}"/>
                </a:ext>
              </a:extLst>
            </p:cNvPr>
            <p:cNvSpPr/>
            <p:nvPr/>
          </p:nvSpPr>
          <p:spPr>
            <a:xfrm>
              <a:off x="7420509" y="3217108"/>
              <a:ext cx="2259506" cy="531755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r>
                <a:rPr lang="pl-PL" sz="1200" b="1">
                  <a:latin typeface="Open Sans"/>
                  <a:ea typeface="Open Sans"/>
                  <a:cs typeface="Open Sans"/>
                </a:rPr>
                <a:t>01.03.2017 r.–29.10.2027 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727407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Projekt niestandardowy">
  <a:themeElements>
    <a:clrScheme name="feniks">
      <a:dk1>
        <a:srgbClr val="003399"/>
      </a:dk1>
      <a:lt1>
        <a:srgbClr val="FFFFFF"/>
      </a:lt1>
      <a:dk2>
        <a:srgbClr val="11306E"/>
      </a:dk2>
      <a:lt2>
        <a:srgbClr val="F5F5F5"/>
      </a:lt2>
      <a:accent1>
        <a:srgbClr val="FFCC00"/>
      </a:accent1>
      <a:accent2>
        <a:srgbClr val="A6D4FF"/>
      </a:accent2>
      <a:accent3>
        <a:srgbClr val="6BB1E2"/>
      </a:accent3>
      <a:accent4>
        <a:srgbClr val="2CB349"/>
      </a:accent4>
      <a:accent5>
        <a:srgbClr val="208551"/>
      </a:accent5>
      <a:accent6>
        <a:srgbClr val="3CBD86"/>
      </a:accent6>
      <a:hlink>
        <a:srgbClr val="009999"/>
      </a:hlink>
      <a:folHlink>
        <a:srgbClr val="DCDCD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B9AF2-5B11-48FF-A8A8-964B2D972562}">
  <ds:schemaRefs>
    <ds:schemaRef ds:uri="97730884-5bf0-4adb-963c-097f91638024"/>
    <ds:schemaRef ds:uri="http://purl.org/dc/dcmitype/"/>
    <ds:schemaRef ds:uri="http://www.w3.org/XML/1998/namespace"/>
    <ds:schemaRef ds:uri="07042158-f47d-48be-ab93-8f6036e20404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3C2273-4CCA-4A90-8F28-8D42713EF9BE}">
  <ds:schemaRefs>
    <ds:schemaRef ds:uri="07042158-f47d-48be-ab93-8f6036e20404"/>
    <ds:schemaRef ds:uri="97730884-5bf0-4adb-963c-097f916380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1701</Words>
  <Application>Microsoft Office PowerPoint</Application>
  <PresentationFormat>Panoramiczny</PresentationFormat>
  <Paragraphs>242</Paragraphs>
  <Slides>20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9" baseType="lpstr">
      <vt:lpstr>Aptos</vt:lpstr>
      <vt:lpstr>Arial</vt:lpstr>
      <vt:lpstr>Open Sans</vt:lpstr>
      <vt:lpstr>Poppins</vt:lpstr>
      <vt:lpstr>Poppins Light</vt:lpstr>
      <vt:lpstr>Source Sans 3</vt:lpstr>
      <vt:lpstr>Source Sans 3 Medium</vt:lpstr>
      <vt:lpstr>Epic Nature</vt:lpstr>
      <vt:lpstr>Projekt niestandardowy</vt:lpstr>
      <vt:lpstr>Forum Energia–Efekt–Środowisko</vt:lpstr>
      <vt:lpstr>Perspektywa Dep. Ochrony Wód Dyr. Ewa Kamieńska – Dep. Ochrony Wód</vt:lpstr>
      <vt:lpstr>Gospodarka wodno-ściekowa</vt:lpstr>
      <vt:lpstr>Efekty  działaŃ NFOŚIGW</vt:lpstr>
      <vt:lpstr>Finansowanie OCHRONY wÓD I  adaptacji do zmian klimatu </vt:lpstr>
      <vt:lpstr>FENX 2021-2027 Działanie FEnIKS 1.3  Gospodarka  wodno-ściekowa  w aglomeracjach  Alokacja  930 mln euro ok. 4 mld zł</vt:lpstr>
      <vt:lpstr>Mapa dotacji działania 1.3</vt:lpstr>
      <vt:lpstr>FENX 2021-2027 Działanie FEnIKS 1.3  Gospodarka  wodno-ściekowa  w aglomeracjach  Alokacja  930 mln euro ok. 4 mld zł</vt:lpstr>
      <vt:lpstr>Gospodarka wodno-ściekowa w aglomeracjach </vt:lpstr>
      <vt:lpstr>Gospodarka wodno-ściekowa POZA GRANICAMI  aglomeracji </vt:lpstr>
      <vt:lpstr>Perspektywa Dep. Adaptacji do Zmian klimatu Dyr. Robert Markiewicz – Dep. Adaptacji do Zmian Klimatu</vt:lpstr>
      <vt:lpstr> Działanie FEnIKS 1.2  Adaptacja terenów zurbanizowanych do zmian klimatu –miasta duże  </vt:lpstr>
      <vt:lpstr> Działanie FEnIKS 2.4  Adaptacja do zmian klimatu, zapobieganie klęskom i katastrofom  </vt:lpstr>
      <vt:lpstr> Działanie FEnIKS 2.4.12  mikroretencja   </vt:lpstr>
      <vt:lpstr> Działanie FEnIKS 2.4.12  mikroretencja   </vt:lpstr>
      <vt:lpstr>  działanie FENIKS  02.05  woda do spożycia</vt:lpstr>
      <vt:lpstr>  Działanie FEPW 2.2   Adaptacja do zmian klimatu</vt:lpstr>
      <vt:lpstr>Programy Priorytetowy  Adaptacja do zmian klimatu</vt:lpstr>
      <vt:lpstr>Programy Priorytetowy  Adaptacja do zmian klimatu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Energia Ochrona Wód</dc:title>
  <dc:creator>Godz Agata</dc:creator>
  <cp:lastModifiedBy>Błąd-Jarocki Mikołaj</cp:lastModifiedBy>
  <cp:revision>4</cp:revision>
  <dcterms:created xsi:type="dcterms:W3CDTF">2024-06-26T20:20:27Z</dcterms:created>
  <dcterms:modified xsi:type="dcterms:W3CDTF">2026-07-07T09:46:11Z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